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9" r:id="rId2"/>
    <p:sldId id="260" r:id="rId3"/>
    <p:sldId id="296" r:id="rId4"/>
    <p:sldId id="297" r:id="rId5"/>
    <p:sldId id="298" r:id="rId6"/>
    <p:sldId id="299" r:id="rId7"/>
    <p:sldId id="300" r:id="rId8"/>
  </p:sldIdLst>
  <p:sldSz cx="9144000" cy="5143500" type="screen16x9"/>
  <p:notesSz cx="6858000" cy="9144000"/>
  <p:embeddedFontLst>
    <p:embeddedFont>
      <p:font typeface="Dela Gothic One" panose="020B0604020202020204" charset="-128"/>
      <p:regular r:id="rId10"/>
    </p:embeddedFont>
    <p:embeddedFont>
      <p:font typeface="Alef" panose="00000500000000000000" pitchFamily="2" charset="-79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hivo" panose="020B060402020202020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ooper Black" panose="0208090404030B020404" pitchFamily="18" charset="0"/>
      <p:regular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C54F3D-A70A-4233-90E2-717D5B4002F7}">
  <a:tblStyle styleId="{52C54F3D-A70A-4233-90E2-717D5B4002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11722CA-F9E7-46C5-8972-3784E96776B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12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c6ef6bc9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c6ef6bc9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c6ef6bc9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c6ef6bc9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c6ef6bc9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c6ef6bc9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9013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c6ef6bc9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c6ef6bc9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0429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c6ef6bc9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c6ef6bc9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791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9c6ef6bc92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9c6ef6bc92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5935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9c6ef6bc92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29c6ef6bc92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90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329475" y="2241213"/>
            <a:ext cx="4101300" cy="175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329475" y="1146675"/>
            <a:ext cx="21384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 rot="-2082267">
            <a:off x="7931409" y="-444882"/>
            <a:ext cx="2639173" cy="2742100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 rot="144569">
            <a:off x="-742734" y="-1316100"/>
            <a:ext cx="2639148" cy="2742074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0000" y="1481950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Nunito Light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5633450" y="693300"/>
            <a:ext cx="3510600" cy="37569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/>
          <p:nvPr/>
        </p:nvSpPr>
        <p:spPr>
          <a:xfrm rot="-712298" flipH="1">
            <a:off x="4695711" y="-1295794"/>
            <a:ext cx="2639140" cy="2742066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7"/>
          <p:cNvGrpSpPr/>
          <p:nvPr/>
        </p:nvGrpSpPr>
        <p:grpSpPr>
          <a:xfrm>
            <a:off x="5455085" y="4505436"/>
            <a:ext cx="565556" cy="421427"/>
            <a:chOff x="5455085" y="4505436"/>
            <a:chExt cx="565556" cy="421427"/>
          </a:xfrm>
        </p:grpSpPr>
        <p:sp>
          <p:nvSpPr>
            <p:cNvPr id="47" name="Google Shape;47;p7"/>
            <p:cNvSpPr/>
            <p:nvPr/>
          </p:nvSpPr>
          <p:spPr>
            <a:xfrm rot="-2700000">
              <a:off x="5519651" y="4564302"/>
              <a:ext cx="292294" cy="303693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"/>
            <p:cNvSpPr/>
            <p:nvPr/>
          </p:nvSpPr>
          <p:spPr>
            <a:xfrm rot="1449858">
              <a:off x="5901595" y="472737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7"/>
          <p:cNvSpPr/>
          <p:nvPr/>
        </p:nvSpPr>
        <p:spPr>
          <a:xfrm rot="1537936" flipH="1">
            <a:off x="-2155632" y="2247634"/>
            <a:ext cx="2639108" cy="2742033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50;p7"/>
          <p:cNvGrpSpPr/>
          <p:nvPr/>
        </p:nvGrpSpPr>
        <p:grpSpPr>
          <a:xfrm>
            <a:off x="8084523" y="154661"/>
            <a:ext cx="556976" cy="421427"/>
            <a:chOff x="8084523" y="154661"/>
            <a:chExt cx="556976" cy="421427"/>
          </a:xfrm>
        </p:grpSpPr>
        <p:sp>
          <p:nvSpPr>
            <p:cNvPr id="51" name="Google Shape;51;p7"/>
            <p:cNvSpPr/>
            <p:nvPr/>
          </p:nvSpPr>
          <p:spPr>
            <a:xfrm rot="2700000" flipH="1">
              <a:off x="8284639" y="213527"/>
              <a:ext cx="292294" cy="303693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 rot="1449858">
              <a:off x="8101020" y="45702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" name="Google Shape;58;p9"/>
          <p:cNvSpPr/>
          <p:nvPr/>
        </p:nvSpPr>
        <p:spPr>
          <a:xfrm rot="1199403">
            <a:off x="-786524" y="966707"/>
            <a:ext cx="2384713" cy="2477717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9"/>
          <p:cNvSpPr/>
          <p:nvPr/>
        </p:nvSpPr>
        <p:spPr>
          <a:xfrm rot="-1199542" flipH="1">
            <a:off x="6597275" y="2908017"/>
            <a:ext cx="3396601" cy="3529399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9"/>
          <p:cNvGrpSpPr/>
          <p:nvPr/>
        </p:nvGrpSpPr>
        <p:grpSpPr>
          <a:xfrm>
            <a:off x="925519" y="1048945"/>
            <a:ext cx="717542" cy="793364"/>
            <a:chOff x="643919" y="3598232"/>
            <a:chExt cx="717542" cy="793364"/>
          </a:xfrm>
        </p:grpSpPr>
        <p:sp>
          <p:nvSpPr>
            <p:cNvPr id="61" name="Google Shape;61;p9"/>
            <p:cNvSpPr/>
            <p:nvPr/>
          </p:nvSpPr>
          <p:spPr>
            <a:xfrm rot="1503176" flipH="1">
              <a:off x="694483" y="3645846"/>
              <a:ext cx="292373" cy="303775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9"/>
            <p:cNvSpPr/>
            <p:nvPr/>
          </p:nvSpPr>
          <p:spPr>
            <a:xfrm rot="2477884">
              <a:off x="896992" y="3729654"/>
              <a:ext cx="322010" cy="553059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9"/>
            <p:cNvSpPr/>
            <p:nvPr/>
          </p:nvSpPr>
          <p:spPr>
            <a:xfrm rot="1449858">
              <a:off x="660432" y="4272550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9"/>
          <p:cNvGrpSpPr/>
          <p:nvPr/>
        </p:nvGrpSpPr>
        <p:grpSpPr>
          <a:xfrm rot="-570904">
            <a:off x="6012875" y="4355863"/>
            <a:ext cx="614331" cy="423714"/>
            <a:chOff x="8371109" y="519384"/>
            <a:chExt cx="614357" cy="423732"/>
          </a:xfrm>
        </p:grpSpPr>
        <p:sp>
          <p:nvSpPr>
            <p:cNvPr id="65" name="Google Shape;65;p9"/>
            <p:cNvSpPr/>
            <p:nvPr/>
          </p:nvSpPr>
          <p:spPr>
            <a:xfrm rot="-2020300">
              <a:off x="8430769" y="583927"/>
              <a:ext cx="292247" cy="303644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9"/>
            <p:cNvSpPr/>
            <p:nvPr/>
          </p:nvSpPr>
          <p:spPr>
            <a:xfrm rot="1449858">
              <a:off x="8866420" y="535880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47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 rot="1199403">
            <a:off x="351676" y="3597532"/>
            <a:ext cx="2384713" cy="2477717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1"/>
          <p:cNvSpPr/>
          <p:nvPr/>
        </p:nvSpPr>
        <p:spPr>
          <a:xfrm rot="-4124061">
            <a:off x="7666283" y="-663588"/>
            <a:ext cx="2384819" cy="2477827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11"/>
          <p:cNvGrpSpPr/>
          <p:nvPr/>
        </p:nvGrpSpPr>
        <p:grpSpPr>
          <a:xfrm>
            <a:off x="311688" y="2273853"/>
            <a:ext cx="849224" cy="951165"/>
            <a:chOff x="7688326" y="2897878"/>
            <a:chExt cx="849224" cy="951165"/>
          </a:xfrm>
        </p:grpSpPr>
        <p:sp>
          <p:nvSpPr>
            <p:cNvPr id="76" name="Google Shape;76;p11"/>
            <p:cNvSpPr/>
            <p:nvPr/>
          </p:nvSpPr>
          <p:spPr>
            <a:xfrm rot="2700000">
              <a:off x="7752998" y="3092378"/>
              <a:ext cx="292772" cy="304190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 rot="1449858">
              <a:off x="8361245" y="291437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1"/>
            <p:cNvSpPr/>
            <p:nvPr/>
          </p:nvSpPr>
          <p:spPr>
            <a:xfrm rot="-9895153">
              <a:off x="8149316" y="3263887"/>
              <a:ext cx="321862" cy="552804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" name="Google Shape;79;p11"/>
          <p:cNvGrpSpPr/>
          <p:nvPr/>
        </p:nvGrpSpPr>
        <p:grpSpPr>
          <a:xfrm>
            <a:off x="8086619" y="4230191"/>
            <a:ext cx="890749" cy="692601"/>
            <a:chOff x="438744" y="3633253"/>
            <a:chExt cx="890749" cy="692601"/>
          </a:xfrm>
        </p:grpSpPr>
        <p:sp>
          <p:nvSpPr>
            <p:cNvPr id="80" name="Google Shape;80;p11"/>
            <p:cNvSpPr/>
            <p:nvPr/>
          </p:nvSpPr>
          <p:spPr>
            <a:xfrm rot="1503176" flipH="1">
              <a:off x="489308" y="3921246"/>
              <a:ext cx="292373" cy="303775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 rot="-1670324">
              <a:off x="897011" y="3729652"/>
              <a:ext cx="321989" cy="553022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 rot="1449858">
              <a:off x="660432" y="3649750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/>
          <p:nvPr/>
        </p:nvSpPr>
        <p:spPr>
          <a:xfrm rot="-2082267">
            <a:off x="7899209" y="27593"/>
            <a:ext cx="2639173" cy="2742100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4"/>
          <p:cNvSpPr/>
          <p:nvPr/>
        </p:nvSpPr>
        <p:spPr>
          <a:xfrm rot="144569">
            <a:off x="-721259" y="1948225"/>
            <a:ext cx="2639148" cy="2742074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24"/>
          <p:cNvGrpSpPr/>
          <p:nvPr/>
        </p:nvGrpSpPr>
        <p:grpSpPr>
          <a:xfrm>
            <a:off x="839103" y="1948962"/>
            <a:ext cx="726121" cy="815509"/>
            <a:chOff x="8269803" y="2571762"/>
            <a:chExt cx="726121" cy="815509"/>
          </a:xfrm>
        </p:grpSpPr>
        <p:sp>
          <p:nvSpPr>
            <p:cNvPr id="214" name="Google Shape;214;p24"/>
            <p:cNvSpPr/>
            <p:nvPr/>
          </p:nvSpPr>
          <p:spPr>
            <a:xfrm>
              <a:off x="8269803" y="2571762"/>
              <a:ext cx="321942" cy="552943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 rot="-856655">
              <a:off x="8670850" y="2789819"/>
              <a:ext cx="292156" cy="303550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1449858">
              <a:off x="8379507" y="326822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24"/>
          <p:cNvGrpSpPr/>
          <p:nvPr/>
        </p:nvGrpSpPr>
        <p:grpSpPr>
          <a:xfrm>
            <a:off x="7527093" y="2499217"/>
            <a:ext cx="835960" cy="899554"/>
            <a:chOff x="7374693" y="2270617"/>
            <a:chExt cx="835960" cy="899554"/>
          </a:xfrm>
        </p:grpSpPr>
        <p:grpSp>
          <p:nvGrpSpPr>
            <p:cNvPr id="218" name="Google Shape;218;p24"/>
            <p:cNvGrpSpPr/>
            <p:nvPr/>
          </p:nvGrpSpPr>
          <p:grpSpPr>
            <a:xfrm>
              <a:off x="7374693" y="2270617"/>
              <a:ext cx="835950" cy="764004"/>
              <a:chOff x="8113568" y="2380817"/>
              <a:chExt cx="835950" cy="764004"/>
            </a:xfrm>
          </p:grpSpPr>
          <p:sp>
            <p:nvSpPr>
              <p:cNvPr id="219" name="Google Shape;219;p24"/>
              <p:cNvSpPr/>
              <p:nvPr/>
            </p:nvSpPr>
            <p:spPr>
              <a:xfrm rot="-3139346">
                <a:off x="8269890" y="2571637"/>
                <a:ext cx="322123" cy="553253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255696" extrusionOk="0">
                    <a:moveTo>
                      <a:pt x="0" y="255659"/>
                    </a:moveTo>
                    <a:cubicBezTo>
                      <a:pt x="19812" y="256326"/>
                      <a:pt x="39148" y="247849"/>
                      <a:pt x="54483" y="235276"/>
                    </a:cubicBezTo>
                    <a:cubicBezTo>
                      <a:pt x="69818" y="222703"/>
                      <a:pt x="81439" y="206129"/>
                      <a:pt x="91249" y="188984"/>
                    </a:cubicBezTo>
                    <a:cubicBezTo>
                      <a:pt x="106585" y="162219"/>
                      <a:pt x="118205" y="132882"/>
                      <a:pt x="121158" y="102116"/>
                    </a:cubicBezTo>
                    <a:cubicBezTo>
                      <a:pt x="124206" y="71446"/>
                      <a:pt x="118015" y="39251"/>
                      <a:pt x="100584" y="13820"/>
                    </a:cubicBezTo>
                    <a:cubicBezTo>
                      <a:pt x="95726" y="6771"/>
                      <a:pt x="88963" y="-277"/>
                      <a:pt x="80391" y="8"/>
                    </a:cubicBezTo>
                    <a:cubicBezTo>
                      <a:pt x="73057" y="199"/>
                      <a:pt x="67056" y="5914"/>
                      <a:pt x="62770" y="12010"/>
                    </a:cubicBezTo>
                    <a:cubicBezTo>
                      <a:pt x="52102" y="27345"/>
                      <a:pt x="48292" y="46490"/>
                      <a:pt x="47244" y="65159"/>
                    </a:cubicBezTo>
                    <a:cubicBezTo>
                      <a:pt x="44863" y="107736"/>
                      <a:pt x="55340" y="150313"/>
                      <a:pt x="72199" y="189461"/>
                    </a:cubicBezTo>
                    <a:cubicBezTo>
                      <a:pt x="79248" y="205844"/>
                      <a:pt x="87630" y="221941"/>
                      <a:pt x="100489" y="234323"/>
                    </a:cubicBezTo>
                    <a:cubicBezTo>
                      <a:pt x="113347" y="246706"/>
                      <a:pt x="131254" y="254802"/>
                      <a:pt x="148876" y="25204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24"/>
              <p:cNvSpPr/>
              <p:nvPr/>
            </p:nvSpPr>
            <p:spPr>
              <a:xfrm rot="-3325593">
                <a:off x="8595650" y="2435437"/>
                <a:ext cx="292094" cy="303486"/>
              </a:xfrm>
              <a:custGeom>
                <a:avLst/>
                <a:gdLst/>
                <a:ahLst/>
                <a:cxnLst/>
                <a:rect l="l" t="t" r="r" b="b"/>
                <a:pathLst>
                  <a:path w="135308" h="140585" extrusionOk="0">
                    <a:moveTo>
                      <a:pt x="39929" y="140490"/>
                    </a:moveTo>
                    <a:cubicBezTo>
                      <a:pt x="39929" y="140490"/>
                      <a:pt x="-26842" y="51717"/>
                      <a:pt x="12306" y="10283"/>
                    </a:cubicBezTo>
                    <a:cubicBezTo>
                      <a:pt x="51454" y="-31150"/>
                      <a:pt x="69456" y="66005"/>
                      <a:pt x="69456" y="66005"/>
                    </a:cubicBezTo>
                    <a:cubicBezTo>
                      <a:pt x="69456" y="66005"/>
                      <a:pt x="116795" y="27619"/>
                      <a:pt x="133559" y="66005"/>
                    </a:cubicBezTo>
                    <a:cubicBezTo>
                      <a:pt x="150419" y="104390"/>
                      <a:pt x="39833" y="140585"/>
                      <a:pt x="39833" y="140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rot="1449858">
                <a:off x="8175482" y="3025775"/>
                <a:ext cx="102549" cy="102549"/>
              </a:xfrm>
              <a:custGeom>
                <a:avLst/>
                <a:gdLst/>
                <a:ahLst/>
                <a:cxnLst/>
                <a:rect l="l" t="t" r="r" b="b"/>
                <a:pathLst>
                  <a:path w="47434" h="47434" extrusionOk="0">
                    <a:moveTo>
                      <a:pt x="47434" y="23717"/>
                    </a:moveTo>
                    <a:cubicBezTo>
                      <a:pt x="47434" y="36766"/>
                      <a:pt x="36862" y="47434"/>
                      <a:pt x="23717" y="47434"/>
                    </a:cubicBezTo>
                    <a:cubicBezTo>
                      <a:pt x="10573" y="47434"/>
                      <a:pt x="0" y="36862"/>
                      <a:pt x="0" y="23717"/>
                    </a:cubicBezTo>
                    <a:cubicBezTo>
                      <a:pt x="0" y="10573"/>
                      <a:pt x="10573" y="0"/>
                      <a:pt x="23717" y="0"/>
                    </a:cubicBezTo>
                    <a:cubicBezTo>
                      <a:pt x="36862" y="0"/>
                      <a:pt x="47434" y="10573"/>
                      <a:pt x="47434" y="23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2" name="Google Shape;222;p24"/>
            <p:cNvSpPr/>
            <p:nvPr/>
          </p:nvSpPr>
          <p:spPr>
            <a:xfrm rot="1449858">
              <a:off x="8091607" y="305112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24"/>
          <p:cNvGrpSpPr/>
          <p:nvPr/>
        </p:nvGrpSpPr>
        <p:grpSpPr>
          <a:xfrm>
            <a:off x="4714649" y="303328"/>
            <a:ext cx="454755" cy="468199"/>
            <a:chOff x="8653399" y="2642128"/>
            <a:chExt cx="454755" cy="468199"/>
          </a:xfrm>
        </p:grpSpPr>
        <p:sp>
          <p:nvSpPr>
            <p:cNvPr id="224" name="Google Shape;224;p24"/>
            <p:cNvSpPr/>
            <p:nvPr/>
          </p:nvSpPr>
          <p:spPr>
            <a:xfrm rot="-422569">
              <a:off x="8670923" y="2789698"/>
              <a:ext cx="292442" cy="303847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 rot="1449858">
              <a:off x="8989107" y="265862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/>
          <p:nvPr/>
        </p:nvSpPr>
        <p:spPr>
          <a:xfrm>
            <a:off x="-701966" y="167168"/>
            <a:ext cx="2639183" cy="2742110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 rot="855450" flipH="1">
            <a:off x="4073410" y="2562160"/>
            <a:ext cx="3356877" cy="3487795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9" name="Google Shape;229;p25"/>
          <p:cNvGrpSpPr/>
          <p:nvPr/>
        </p:nvGrpSpPr>
        <p:grpSpPr>
          <a:xfrm>
            <a:off x="659606" y="3944989"/>
            <a:ext cx="813243" cy="722118"/>
            <a:chOff x="7907756" y="2529614"/>
            <a:chExt cx="813243" cy="722118"/>
          </a:xfrm>
        </p:grpSpPr>
        <p:sp>
          <p:nvSpPr>
            <p:cNvPr id="230" name="Google Shape;230;p25"/>
            <p:cNvSpPr/>
            <p:nvPr/>
          </p:nvSpPr>
          <p:spPr>
            <a:xfrm rot="8704713">
              <a:off x="8269932" y="2571965"/>
              <a:ext cx="321831" cy="552751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rot="856655" flipH="1">
              <a:off x="7940675" y="2916844"/>
              <a:ext cx="292156" cy="303550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 rot="1449858">
              <a:off x="8529832" y="2613200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3" name="Google Shape;233;p25"/>
          <p:cNvGrpSpPr/>
          <p:nvPr/>
        </p:nvGrpSpPr>
        <p:grpSpPr>
          <a:xfrm>
            <a:off x="7803723" y="459477"/>
            <a:ext cx="910552" cy="932219"/>
            <a:chOff x="7727523" y="764277"/>
            <a:chExt cx="910552" cy="932219"/>
          </a:xfrm>
        </p:grpSpPr>
        <p:grpSp>
          <p:nvGrpSpPr>
            <p:cNvPr id="234" name="Google Shape;234;p25"/>
            <p:cNvGrpSpPr/>
            <p:nvPr/>
          </p:nvGrpSpPr>
          <p:grpSpPr>
            <a:xfrm>
              <a:off x="7727523" y="764277"/>
              <a:ext cx="910552" cy="859430"/>
              <a:chOff x="7736198" y="2697102"/>
              <a:chExt cx="910552" cy="859430"/>
            </a:xfrm>
          </p:grpSpPr>
          <p:sp>
            <p:nvSpPr>
              <p:cNvPr id="235" name="Google Shape;235;p25"/>
              <p:cNvSpPr/>
              <p:nvPr/>
            </p:nvSpPr>
            <p:spPr>
              <a:xfrm rot="-2910899">
                <a:off x="7888971" y="2724360"/>
                <a:ext cx="321944" cy="552946"/>
              </a:xfrm>
              <a:custGeom>
                <a:avLst/>
                <a:gdLst/>
                <a:ahLst/>
                <a:cxnLst/>
                <a:rect l="l" t="t" r="r" b="b"/>
                <a:pathLst>
                  <a:path w="148875" h="255696" extrusionOk="0">
                    <a:moveTo>
                      <a:pt x="0" y="255659"/>
                    </a:moveTo>
                    <a:cubicBezTo>
                      <a:pt x="19812" y="256326"/>
                      <a:pt x="39148" y="247849"/>
                      <a:pt x="54483" y="235276"/>
                    </a:cubicBezTo>
                    <a:cubicBezTo>
                      <a:pt x="69818" y="222703"/>
                      <a:pt x="81439" y="206129"/>
                      <a:pt x="91249" y="188984"/>
                    </a:cubicBezTo>
                    <a:cubicBezTo>
                      <a:pt x="106585" y="162219"/>
                      <a:pt x="118205" y="132882"/>
                      <a:pt x="121158" y="102116"/>
                    </a:cubicBezTo>
                    <a:cubicBezTo>
                      <a:pt x="124206" y="71446"/>
                      <a:pt x="118015" y="39251"/>
                      <a:pt x="100584" y="13820"/>
                    </a:cubicBezTo>
                    <a:cubicBezTo>
                      <a:pt x="95726" y="6771"/>
                      <a:pt x="88963" y="-277"/>
                      <a:pt x="80391" y="8"/>
                    </a:cubicBezTo>
                    <a:cubicBezTo>
                      <a:pt x="73057" y="199"/>
                      <a:pt x="67056" y="5914"/>
                      <a:pt x="62770" y="12010"/>
                    </a:cubicBezTo>
                    <a:cubicBezTo>
                      <a:pt x="52102" y="27345"/>
                      <a:pt x="48292" y="46490"/>
                      <a:pt x="47244" y="65159"/>
                    </a:cubicBezTo>
                    <a:cubicBezTo>
                      <a:pt x="44863" y="107736"/>
                      <a:pt x="55340" y="150313"/>
                      <a:pt x="72199" y="189461"/>
                    </a:cubicBezTo>
                    <a:cubicBezTo>
                      <a:pt x="79248" y="205844"/>
                      <a:pt x="87630" y="221941"/>
                      <a:pt x="100489" y="234323"/>
                    </a:cubicBezTo>
                    <a:cubicBezTo>
                      <a:pt x="113347" y="246706"/>
                      <a:pt x="131254" y="254802"/>
                      <a:pt x="148876" y="252040"/>
                    </a:cubicBezTo>
                  </a:path>
                </a:pathLst>
              </a:custGeom>
              <a:noFill/>
              <a:ln w="14275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25"/>
              <p:cNvSpPr/>
              <p:nvPr/>
            </p:nvSpPr>
            <p:spPr>
              <a:xfrm rot="-856655">
                <a:off x="8321675" y="3221644"/>
                <a:ext cx="292156" cy="303550"/>
              </a:xfrm>
              <a:custGeom>
                <a:avLst/>
                <a:gdLst/>
                <a:ahLst/>
                <a:cxnLst/>
                <a:rect l="l" t="t" r="r" b="b"/>
                <a:pathLst>
                  <a:path w="135308" h="140585" extrusionOk="0">
                    <a:moveTo>
                      <a:pt x="39929" y="140490"/>
                    </a:moveTo>
                    <a:cubicBezTo>
                      <a:pt x="39929" y="140490"/>
                      <a:pt x="-26842" y="51717"/>
                      <a:pt x="12306" y="10283"/>
                    </a:cubicBezTo>
                    <a:cubicBezTo>
                      <a:pt x="51454" y="-31150"/>
                      <a:pt x="69456" y="66005"/>
                      <a:pt x="69456" y="66005"/>
                    </a:cubicBezTo>
                    <a:cubicBezTo>
                      <a:pt x="69456" y="66005"/>
                      <a:pt x="116795" y="27619"/>
                      <a:pt x="133559" y="66005"/>
                    </a:cubicBezTo>
                    <a:cubicBezTo>
                      <a:pt x="150419" y="104390"/>
                      <a:pt x="39833" y="140585"/>
                      <a:pt x="39833" y="14058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25"/>
              <p:cNvSpPr/>
              <p:nvPr/>
            </p:nvSpPr>
            <p:spPr>
              <a:xfrm rot="1449858">
                <a:off x="8305257" y="2713600"/>
                <a:ext cx="102549" cy="102549"/>
              </a:xfrm>
              <a:custGeom>
                <a:avLst/>
                <a:gdLst/>
                <a:ahLst/>
                <a:cxnLst/>
                <a:rect l="l" t="t" r="r" b="b"/>
                <a:pathLst>
                  <a:path w="47434" h="47434" extrusionOk="0">
                    <a:moveTo>
                      <a:pt x="47434" y="23717"/>
                    </a:moveTo>
                    <a:cubicBezTo>
                      <a:pt x="47434" y="36766"/>
                      <a:pt x="36862" y="47434"/>
                      <a:pt x="23717" y="47434"/>
                    </a:cubicBezTo>
                    <a:cubicBezTo>
                      <a:pt x="10573" y="47434"/>
                      <a:pt x="0" y="36862"/>
                      <a:pt x="0" y="23717"/>
                    </a:cubicBezTo>
                    <a:cubicBezTo>
                      <a:pt x="0" y="10573"/>
                      <a:pt x="10573" y="0"/>
                      <a:pt x="23717" y="0"/>
                    </a:cubicBezTo>
                    <a:cubicBezTo>
                      <a:pt x="36862" y="0"/>
                      <a:pt x="47434" y="10573"/>
                      <a:pt x="47434" y="237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8" name="Google Shape;238;p25"/>
            <p:cNvSpPr/>
            <p:nvPr/>
          </p:nvSpPr>
          <p:spPr>
            <a:xfrm rot="1449858">
              <a:off x="8131532" y="1577450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5"/>
          <p:cNvGrpSpPr/>
          <p:nvPr/>
        </p:nvGrpSpPr>
        <p:grpSpPr>
          <a:xfrm>
            <a:off x="5068536" y="3246603"/>
            <a:ext cx="617879" cy="391999"/>
            <a:chOff x="8363011" y="2718328"/>
            <a:chExt cx="617879" cy="391999"/>
          </a:xfrm>
        </p:grpSpPr>
        <p:sp>
          <p:nvSpPr>
            <p:cNvPr id="240" name="Google Shape;240;p25"/>
            <p:cNvSpPr/>
            <p:nvPr/>
          </p:nvSpPr>
          <p:spPr>
            <a:xfrm rot="-422569">
              <a:off x="8670923" y="2789698"/>
              <a:ext cx="292442" cy="303847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 rot="1449858">
              <a:off x="8379507" y="2734825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a Gothic One"/>
              <a:buNone/>
              <a:defRPr sz="2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hivo"/>
              <a:buChar char="●"/>
              <a:defRPr sz="18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/>
          <p:nvPr/>
        </p:nvSpPr>
        <p:spPr>
          <a:xfrm rot="144569">
            <a:off x="2608753" y="3159500"/>
            <a:ext cx="2639148" cy="2742074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4242389" y="2030510"/>
            <a:ext cx="41013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latin typeface="Cooper Black" panose="0208090404030B020404" pitchFamily="18" charset="0"/>
              </a:rPr>
              <a:t>Sony</a:t>
            </a:r>
            <a:br>
              <a:rPr lang="en" sz="4400" dirty="0">
                <a:latin typeface="Cooper Black" panose="0208090404030B020404" pitchFamily="18" charset="0"/>
              </a:rPr>
            </a:br>
            <a:r>
              <a:rPr lang="en" sz="4400" dirty="0">
                <a:latin typeface="Cooper Black" panose="0208090404030B020404" pitchFamily="18" charset="0"/>
              </a:rPr>
              <a:t>Etcheverry</a:t>
            </a:r>
            <a:endParaRPr sz="4400" dirty="0">
              <a:latin typeface="Cooper Black" panose="0208090404030B020404" pitchFamily="18" charset="0"/>
            </a:endParaRPr>
          </a:p>
        </p:txBody>
      </p:sp>
      <p:sp>
        <p:nvSpPr>
          <p:cNvPr id="469" name="Google Shape;469;p32"/>
          <p:cNvSpPr txBox="1">
            <a:spLocks noGrp="1"/>
          </p:cNvSpPr>
          <p:nvPr>
            <p:ph type="title" idx="2"/>
          </p:nvPr>
        </p:nvSpPr>
        <p:spPr>
          <a:xfrm>
            <a:off x="4329475" y="1146675"/>
            <a:ext cx="2138400" cy="122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247-[LX] </a:t>
            </a:r>
            <a:r>
              <a:rPr lang="es-ES" sz="18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Lab</a:t>
            </a:r>
            <a:r>
              <a:rPr lang="es-E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oper Black" panose="0208090404030B020404" pitchFamily="18" charset="0"/>
              </a:rPr>
              <a:t> - Trabajo con comandos</a:t>
            </a:r>
            <a:endParaRPr lang="en" sz="18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oper Black" panose="0208090404030B020404" pitchFamily="18" charset="0"/>
            </a:endParaRPr>
          </a:p>
        </p:txBody>
      </p:sp>
      <p:grpSp>
        <p:nvGrpSpPr>
          <p:cNvPr id="569" name="Google Shape;569;p32"/>
          <p:cNvGrpSpPr/>
          <p:nvPr/>
        </p:nvGrpSpPr>
        <p:grpSpPr>
          <a:xfrm>
            <a:off x="366135" y="2719066"/>
            <a:ext cx="812856" cy="832187"/>
            <a:chOff x="366135" y="2719066"/>
            <a:chExt cx="812856" cy="832187"/>
          </a:xfrm>
        </p:grpSpPr>
        <p:sp>
          <p:nvSpPr>
            <p:cNvPr id="570" name="Google Shape;570;p32"/>
            <p:cNvSpPr/>
            <p:nvPr/>
          </p:nvSpPr>
          <p:spPr>
            <a:xfrm rot="-2700000">
              <a:off x="430701" y="2967177"/>
              <a:ext cx="292294" cy="303693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 rot="1449858">
              <a:off x="1059945" y="2735562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 rot="-9907699">
              <a:off x="774738" y="2966274"/>
              <a:ext cx="321933" cy="552926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32"/>
          <p:cNvGrpSpPr/>
          <p:nvPr/>
        </p:nvGrpSpPr>
        <p:grpSpPr>
          <a:xfrm>
            <a:off x="7019582" y="797791"/>
            <a:ext cx="1138555" cy="1241659"/>
            <a:chOff x="7019582" y="797791"/>
            <a:chExt cx="1138555" cy="1241659"/>
          </a:xfrm>
        </p:grpSpPr>
        <p:sp>
          <p:nvSpPr>
            <p:cNvPr id="574" name="Google Shape;574;p32"/>
            <p:cNvSpPr/>
            <p:nvPr/>
          </p:nvSpPr>
          <p:spPr>
            <a:xfrm rot="1449858">
              <a:off x="7753136" y="1499445"/>
              <a:ext cx="102139" cy="102139"/>
            </a:xfrm>
            <a:custGeom>
              <a:avLst/>
              <a:gdLst/>
              <a:ahLst/>
              <a:cxnLst/>
              <a:rect l="l" t="t" r="r" b="b"/>
              <a:pathLst>
                <a:path w="47244" h="47244" extrusionOk="0">
                  <a:moveTo>
                    <a:pt x="47244" y="23622"/>
                  </a:moveTo>
                  <a:cubicBezTo>
                    <a:pt x="47244" y="36671"/>
                    <a:pt x="36671" y="47244"/>
                    <a:pt x="23622" y="47244"/>
                  </a:cubicBezTo>
                  <a:cubicBezTo>
                    <a:pt x="10573" y="47244"/>
                    <a:pt x="0" y="36671"/>
                    <a:pt x="0" y="23622"/>
                  </a:cubicBezTo>
                  <a:cubicBezTo>
                    <a:pt x="0" y="10573"/>
                    <a:pt x="10573" y="0"/>
                    <a:pt x="23622" y="0"/>
                  </a:cubicBezTo>
                  <a:cubicBezTo>
                    <a:pt x="36671" y="0"/>
                    <a:pt x="47244" y="10573"/>
                    <a:pt x="47244" y="23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 rot="2700000" flipH="1">
              <a:off x="7801276" y="1676890"/>
              <a:ext cx="292294" cy="303693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 rot="1449858">
              <a:off x="7266520" y="814287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 rot="-1353830">
              <a:off x="7113370" y="1131175"/>
              <a:ext cx="322028" cy="553090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41DC70B-05C2-4ABE-9B18-8D5E53EA4531}"/>
              </a:ext>
            </a:extLst>
          </p:cNvPr>
          <p:cNvCxnSpPr/>
          <p:nvPr/>
        </p:nvCxnSpPr>
        <p:spPr>
          <a:xfrm>
            <a:off x="3928327" y="1407720"/>
            <a:ext cx="0" cy="421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1CC976-F477-436C-B9EC-9A5E21566B67}"/>
              </a:ext>
            </a:extLst>
          </p:cNvPr>
          <p:cNvCxnSpPr/>
          <p:nvPr/>
        </p:nvCxnSpPr>
        <p:spPr>
          <a:xfrm>
            <a:off x="3928327" y="1407720"/>
            <a:ext cx="401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8B2D17-AD31-44E8-B5AC-2FC3753FE6B9}"/>
              </a:ext>
            </a:extLst>
          </p:cNvPr>
          <p:cNvCxnSpPr/>
          <p:nvPr/>
        </p:nvCxnSpPr>
        <p:spPr>
          <a:xfrm>
            <a:off x="7871706" y="3242737"/>
            <a:ext cx="0" cy="458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9F339-E6D1-4399-A8D0-75670872E2E2}"/>
              </a:ext>
            </a:extLst>
          </p:cNvPr>
          <p:cNvCxnSpPr/>
          <p:nvPr/>
        </p:nvCxnSpPr>
        <p:spPr>
          <a:xfrm flipH="1">
            <a:off x="7385566" y="3701143"/>
            <a:ext cx="486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onsolas" panose="020B0609020204030204" pitchFamily="49" charset="0"/>
              </a:rPr>
              <a:t>U</a:t>
            </a:r>
            <a:r>
              <a:rPr lang="en" dirty="0">
                <a:latin typeface="Consolas" panose="020B0609020204030204" pitchFamily="49" charset="0"/>
              </a:rPr>
              <a:t>so del comando “tee”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83" name="Google Shape;583;p33"/>
          <p:cNvSpPr txBox="1">
            <a:spLocks noGrp="1"/>
          </p:cNvSpPr>
          <p:nvPr>
            <p:ph type="body" idx="1"/>
          </p:nvPr>
        </p:nvSpPr>
        <p:spPr>
          <a:xfrm>
            <a:off x="383075" y="1666542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600" dirty="0"/>
              <a:t>Se usa el comando "</a:t>
            </a:r>
            <a:r>
              <a:rPr lang="es-ES" sz="1600" dirty="0" err="1"/>
              <a:t>tee</a:t>
            </a:r>
            <a:r>
              <a:rPr lang="es-ES" sz="1600" dirty="0"/>
              <a:t>" para mostrar la salida en pantalla y guardarla en un archivo simultáneamente. </a:t>
            </a:r>
            <a:br>
              <a:rPr lang="es-ES" sz="1600" dirty="0"/>
            </a:br>
            <a:r>
              <a:rPr lang="es-ES" sz="1600" dirty="0"/>
              <a:t>Al ejecutar el comando "</a:t>
            </a:r>
            <a:r>
              <a:rPr lang="es-ES" sz="1600" dirty="0" err="1"/>
              <a:t>hostname</a:t>
            </a:r>
            <a:r>
              <a:rPr lang="es-ES" sz="1600" dirty="0"/>
              <a:t> | </a:t>
            </a:r>
            <a:r>
              <a:rPr lang="es-ES" sz="1600" dirty="0" err="1"/>
              <a:t>tee</a:t>
            </a:r>
            <a:r>
              <a:rPr lang="es-ES" sz="1600" dirty="0"/>
              <a:t> file1.txt", se imprime el nombre del host y se guarda en el archivo "file1.txt". Al verificar con "</a:t>
            </a:r>
            <a:r>
              <a:rPr lang="es-ES" sz="1600" dirty="0" err="1"/>
              <a:t>ls</a:t>
            </a:r>
            <a:r>
              <a:rPr lang="es-ES" sz="1600" dirty="0"/>
              <a:t>", se confirma la creación del archivo en el directorio actual.</a:t>
            </a:r>
          </a:p>
        </p:txBody>
      </p:sp>
      <p:sp>
        <p:nvSpPr>
          <p:cNvPr id="585" name="Google Shape;585;p33"/>
          <p:cNvSpPr/>
          <p:nvPr/>
        </p:nvSpPr>
        <p:spPr>
          <a:xfrm rot="-159041">
            <a:off x="5111939" y="4363562"/>
            <a:ext cx="321914" cy="552895"/>
          </a:xfrm>
          <a:custGeom>
            <a:avLst/>
            <a:gdLst/>
            <a:ahLst/>
            <a:cxnLst/>
            <a:rect l="l" t="t" r="r" b="b"/>
            <a:pathLst>
              <a:path w="148875" h="255696" extrusionOk="0">
                <a:moveTo>
                  <a:pt x="0" y="255659"/>
                </a:moveTo>
                <a:cubicBezTo>
                  <a:pt x="19812" y="256326"/>
                  <a:pt x="39148" y="247849"/>
                  <a:pt x="54483" y="235276"/>
                </a:cubicBezTo>
                <a:cubicBezTo>
                  <a:pt x="69818" y="222703"/>
                  <a:pt x="81439" y="206129"/>
                  <a:pt x="91249" y="188984"/>
                </a:cubicBezTo>
                <a:cubicBezTo>
                  <a:pt x="106585" y="162219"/>
                  <a:pt x="118205" y="132882"/>
                  <a:pt x="121158" y="102116"/>
                </a:cubicBezTo>
                <a:cubicBezTo>
                  <a:pt x="124206" y="71446"/>
                  <a:pt x="118015" y="39251"/>
                  <a:pt x="100584" y="13820"/>
                </a:cubicBezTo>
                <a:cubicBezTo>
                  <a:pt x="95726" y="6771"/>
                  <a:pt x="88963" y="-277"/>
                  <a:pt x="80391" y="8"/>
                </a:cubicBezTo>
                <a:cubicBezTo>
                  <a:pt x="73057" y="199"/>
                  <a:pt x="67056" y="5914"/>
                  <a:pt x="62770" y="12010"/>
                </a:cubicBezTo>
                <a:cubicBezTo>
                  <a:pt x="52102" y="27345"/>
                  <a:pt x="48292" y="46490"/>
                  <a:pt x="47244" y="65159"/>
                </a:cubicBezTo>
                <a:cubicBezTo>
                  <a:pt x="44863" y="107736"/>
                  <a:pt x="55340" y="150313"/>
                  <a:pt x="72199" y="189461"/>
                </a:cubicBezTo>
                <a:cubicBezTo>
                  <a:pt x="79248" y="205844"/>
                  <a:pt x="87630" y="221941"/>
                  <a:pt x="100489" y="234323"/>
                </a:cubicBezTo>
                <a:cubicBezTo>
                  <a:pt x="113347" y="246706"/>
                  <a:pt x="131254" y="254802"/>
                  <a:pt x="148876" y="252040"/>
                </a:cubicBezTo>
              </a:path>
            </a:pathLst>
          </a:custGeom>
          <a:noFill/>
          <a:ln w="142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 rot="1449858">
            <a:off x="5115820" y="4097075"/>
            <a:ext cx="102549" cy="102549"/>
          </a:xfrm>
          <a:custGeom>
            <a:avLst/>
            <a:gdLst/>
            <a:ahLst/>
            <a:cxnLst/>
            <a:rect l="l" t="t" r="r" b="b"/>
            <a:pathLst>
              <a:path w="47434" h="47434" extrusionOk="0">
                <a:moveTo>
                  <a:pt x="47434" y="23717"/>
                </a:moveTo>
                <a:cubicBezTo>
                  <a:pt x="47434" y="36766"/>
                  <a:pt x="36862" y="47434"/>
                  <a:pt x="23717" y="47434"/>
                </a:cubicBezTo>
                <a:cubicBezTo>
                  <a:pt x="10573" y="47434"/>
                  <a:pt x="0" y="36862"/>
                  <a:pt x="0" y="23717"/>
                </a:cubicBezTo>
                <a:cubicBezTo>
                  <a:pt x="0" y="10573"/>
                  <a:pt x="10573" y="0"/>
                  <a:pt x="23717" y="0"/>
                </a:cubicBezTo>
                <a:cubicBezTo>
                  <a:pt x="36862" y="0"/>
                  <a:pt x="47434" y="10573"/>
                  <a:pt x="47434" y="237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24E7C-E023-4AB1-AB1A-E3CDDC998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75" y="1570471"/>
            <a:ext cx="3870513" cy="838317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C25233-B393-4C5D-B84C-22BD3823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75" y="3226092"/>
            <a:ext cx="3870513" cy="41374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CBB3C4-F518-4060-BF2C-A9956A2FD449}"/>
              </a:ext>
            </a:extLst>
          </p:cNvPr>
          <p:cNvSpPr/>
          <p:nvPr/>
        </p:nvSpPr>
        <p:spPr>
          <a:xfrm rot="5400000">
            <a:off x="6498771" y="2357519"/>
            <a:ext cx="500743" cy="929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onsolas" panose="020B0609020204030204" pitchFamily="49" charset="0"/>
              </a:rPr>
              <a:t>U</a:t>
            </a:r>
            <a:r>
              <a:rPr lang="en" dirty="0">
                <a:latin typeface="Consolas" panose="020B0609020204030204" pitchFamily="49" charset="0"/>
              </a:rPr>
              <a:t>so del comando “sort”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83" name="Google Shape;583;p33"/>
          <p:cNvSpPr txBox="1">
            <a:spLocks noGrp="1"/>
          </p:cNvSpPr>
          <p:nvPr>
            <p:ph type="body" idx="1"/>
          </p:nvPr>
        </p:nvSpPr>
        <p:spPr>
          <a:xfrm>
            <a:off x="383075" y="1666542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dirty="0"/>
              <a:t>Primero se crea el archivo "test.csv" ingresando datos específicos mediante el comando </a:t>
            </a:r>
            <a:r>
              <a:rPr lang="es-ES" sz="1400" dirty="0">
                <a:solidFill>
                  <a:srgbClr val="FFFF00"/>
                </a:solidFill>
              </a:rPr>
              <a:t>"</a:t>
            </a:r>
            <a:r>
              <a:rPr lang="es-ES" sz="1400" dirty="0" err="1">
                <a:solidFill>
                  <a:srgbClr val="FFFF00"/>
                </a:solidFill>
              </a:rPr>
              <a:t>cat</a:t>
            </a:r>
            <a:r>
              <a:rPr lang="es-ES" sz="1400" dirty="0">
                <a:solidFill>
                  <a:srgbClr val="FFFF00"/>
                </a:solidFill>
              </a:rPr>
              <a:t> &gt; test.csv"</a:t>
            </a:r>
            <a:r>
              <a:rPr lang="es-ES" sz="1400" dirty="0">
                <a:solidFill>
                  <a:schemeClr val="tx1"/>
                </a:solidFill>
              </a:rPr>
              <a:t>,</a:t>
            </a:r>
            <a:r>
              <a:rPr lang="es-ES" sz="1400" dirty="0">
                <a:solidFill>
                  <a:srgbClr val="FFFF00"/>
                </a:solidFill>
              </a:rPr>
              <a:t> </a:t>
            </a:r>
            <a:r>
              <a:rPr lang="es-ES" sz="1400" dirty="0"/>
              <a:t>seguido de la entrada de los datos y finalizando con CTRL+D para salir del modo de entrada. </a:t>
            </a:r>
            <a:br>
              <a:rPr lang="es-ES" sz="1400" dirty="0"/>
            </a:br>
            <a:br>
              <a:rPr lang="es-ES" sz="1400" dirty="0"/>
            </a:br>
            <a:r>
              <a:rPr lang="es-ES" sz="1400" dirty="0"/>
              <a:t>Posteriormente, se verifica la creación del archivo con el comando "</a:t>
            </a:r>
            <a:r>
              <a:rPr lang="es-ES" sz="1400" dirty="0" err="1"/>
              <a:t>ls</a:t>
            </a:r>
            <a:r>
              <a:rPr lang="es-ES" sz="1400" dirty="0"/>
              <a:t>". </a:t>
            </a:r>
            <a:br>
              <a:rPr lang="es-ES" sz="1400" dirty="0"/>
            </a:br>
            <a:r>
              <a:rPr lang="es-ES" sz="1400" dirty="0"/>
              <a:t>Una vez creado el archivo, se utiliza el comando </a:t>
            </a:r>
            <a:r>
              <a:rPr lang="es-ES" sz="1400" dirty="0">
                <a:solidFill>
                  <a:srgbClr val="FFFF00"/>
                </a:solidFill>
              </a:rPr>
              <a:t>"</a:t>
            </a:r>
            <a:r>
              <a:rPr lang="es-ES" sz="1400" dirty="0" err="1">
                <a:solidFill>
                  <a:srgbClr val="FFFF00"/>
                </a:solidFill>
              </a:rPr>
              <a:t>sort</a:t>
            </a:r>
            <a:r>
              <a:rPr lang="es-ES" sz="1400" dirty="0">
                <a:solidFill>
                  <a:srgbClr val="FFFF00"/>
                </a:solidFill>
              </a:rPr>
              <a:t> test.csv" </a:t>
            </a:r>
            <a:r>
              <a:rPr lang="es-ES" sz="1400" dirty="0"/>
              <a:t>para reorganizar la lista dentro del archivo, lo que resulta en una organización alfabética y numérica de los registros.</a:t>
            </a:r>
          </a:p>
        </p:txBody>
      </p:sp>
      <p:sp>
        <p:nvSpPr>
          <p:cNvPr id="585" name="Google Shape;585;p33"/>
          <p:cNvSpPr/>
          <p:nvPr/>
        </p:nvSpPr>
        <p:spPr>
          <a:xfrm rot="-159041">
            <a:off x="5111939" y="4363562"/>
            <a:ext cx="321914" cy="552895"/>
          </a:xfrm>
          <a:custGeom>
            <a:avLst/>
            <a:gdLst/>
            <a:ahLst/>
            <a:cxnLst/>
            <a:rect l="l" t="t" r="r" b="b"/>
            <a:pathLst>
              <a:path w="148875" h="255696" extrusionOk="0">
                <a:moveTo>
                  <a:pt x="0" y="255659"/>
                </a:moveTo>
                <a:cubicBezTo>
                  <a:pt x="19812" y="256326"/>
                  <a:pt x="39148" y="247849"/>
                  <a:pt x="54483" y="235276"/>
                </a:cubicBezTo>
                <a:cubicBezTo>
                  <a:pt x="69818" y="222703"/>
                  <a:pt x="81439" y="206129"/>
                  <a:pt x="91249" y="188984"/>
                </a:cubicBezTo>
                <a:cubicBezTo>
                  <a:pt x="106585" y="162219"/>
                  <a:pt x="118205" y="132882"/>
                  <a:pt x="121158" y="102116"/>
                </a:cubicBezTo>
                <a:cubicBezTo>
                  <a:pt x="124206" y="71446"/>
                  <a:pt x="118015" y="39251"/>
                  <a:pt x="100584" y="13820"/>
                </a:cubicBezTo>
                <a:cubicBezTo>
                  <a:pt x="95726" y="6771"/>
                  <a:pt x="88963" y="-277"/>
                  <a:pt x="80391" y="8"/>
                </a:cubicBezTo>
                <a:cubicBezTo>
                  <a:pt x="73057" y="199"/>
                  <a:pt x="67056" y="5914"/>
                  <a:pt x="62770" y="12010"/>
                </a:cubicBezTo>
                <a:cubicBezTo>
                  <a:pt x="52102" y="27345"/>
                  <a:pt x="48292" y="46490"/>
                  <a:pt x="47244" y="65159"/>
                </a:cubicBezTo>
                <a:cubicBezTo>
                  <a:pt x="44863" y="107736"/>
                  <a:pt x="55340" y="150313"/>
                  <a:pt x="72199" y="189461"/>
                </a:cubicBezTo>
                <a:cubicBezTo>
                  <a:pt x="79248" y="205844"/>
                  <a:pt x="87630" y="221941"/>
                  <a:pt x="100489" y="234323"/>
                </a:cubicBezTo>
                <a:cubicBezTo>
                  <a:pt x="113347" y="246706"/>
                  <a:pt x="131254" y="254802"/>
                  <a:pt x="148876" y="252040"/>
                </a:cubicBezTo>
              </a:path>
            </a:pathLst>
          </a:custGeom>
          <a:noFill/>
          <a:ln w="142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 rot="1449858">
            <a:off x="5115820" y="4097075"/>
            <a:ext cx="102549" cy="102549"/>
          </a:xfrm>
          <a:custGeom>
            <a:avLst/>
            <a:gdLst/>
            <a:ahLst/>
            <a:cxnLst/>
            <a:rect l="l" t="t" r="r" b="b"/>
            <a:pathLst>
              <a:path w="47434" h="47434" extrusionOk="0">
                <a:moveTo>
                  <a:pt x="47434" y="23717"/>
                </a:moveTo>
                <a:cubicBezTo>
                  <a:pt x="47434" y="36766"/>
                  <a:pt x="36862" y="47434"/>
                  <a:pt x="23717" y="47434"/>
                </a:cubicBezTo>
                <a:cubicBezTo>
                  <a:pt x="10573" y="47434"/>
                  <a:pt x="0" y="36862"/>
                  <a:pt x="0" y="23717"/>
                </a:cubicBezTo>
                <a:cubicBezTo>
                  <a:pt x="0" y="10573"/>
                  <a:pt x="10573" y="0"/>
                  <a:pt x="23717" y="0"/>
                </a:cubicBezTo>
                <a:cubicBezTo>
                  <a:pt x="36862" y="0"/>
                  <a:pt x="47434" y="10573"/>
                  <a:pt x="47434" y="237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7CBB3C4-F518-4060-BF2C-A9956A2FD449}"/>
              </a:ext>
            </a:extLst>
          </p:cNvPr>
          <p:cNvSpPr/>
          <p:nvPr/>
        </p:nvSpPr>
        <p:spPr>
          <a:xfrm rot="5400000">
            <a:off x="6543669" y="1915502"/>
            <a:ext cx="302081" cy="929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221793-30AD-49AA-BFA1-265C3496E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90" y="630586"/>
            <a:ext cx="3346237" cy="1458184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9FB2730-1EF8-4A06-85EC-8F9CC5442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1887" y="2642007"/>
            <a:ext cx="3446313" cy="1590897"/>
          </a:xfrm>
          <a:prstGeom prst="rect">
            <a:avLst/>
          </a:prstGeom>
          <a:ln>
            <a:solidFill>
              <a:srgbClr val="FFFF00"/>
            </a:solidFill>
          </a:ln>
        </p:spPr>
      </p:pic>
    </p:spTree>
    <p:extLst>
      <p:ext uri="{BB962C8B-B14F-4D97-AF65-F5344CB8AC3E}">
        <p14:creationId xmlns:p14="http://schemas.microsoft.com/office/powerpoint/2010/main" val="56043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onsolas" panose="020B0609020204030204" pitchFamily="49" charset="0"/>
              </a:rPr>
              <a:t>U</a:t>
            </a:r>
            <a:r>
              <a:rPr lang="en" dirty="0">
                <a:latin typeface="Consolas" panose="020B0609020204030204" pitchFamily="49" charset="0"/>
              </a:rPr>
              <a:t>so del comando “find” y “grep”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83" name="Google Shape;583;p33"/>
          <p:cNvSpPr txBox="1">
            <a:spLocks noGrp="1"/>
          </p:cNvSpPr>
          <p:nvPr>
            <p:ph type="body" idx="1"/>
          </p:nvPr>
        </p:nvSpPr>
        <p:spPr>
          <a:xfrm>
            <a:off x="383075" y="1666542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sz="1400" dirty="0"/>
              <a:t>Para buscar la palabra </a:t>
            </a:r>
            <a:r>
              <a:rPr lang="es-ES" sz="1400" dirty="0">
                <a:solidFill>
                  <a:srgbClr val="FFFF00"/>
                </a:solidFill>
              </a:rPr>
              <a:t>“Paris” </a:t>
            </a:r>
            <a:r>
              <a:rPr lang="es-ES" sz="1400" dirty="0"/>
              <a:t>utilizando el operador de redirección (|), primero se ejecuta el comando </a:t>
            </a:r>
            <a:r>
              <a:rPr lang="es-ES" sz="1400" dirty="0">
                <a:solidFill>
                  <a:srgbClr val="FFFF00"/>
                </a:solidFill>
              </a:rPr>
              <a:t>"</a:t>
            </a:r>
            <a:r>
              <a:rPr lang="es-ES" sz="1400" dirty="0" err="1">
                <a:solidFill>
                  <a:srgbClr val="FFFF00"/>
                </a:solidFill>
              </a:rPr>
              <a:t>find</a:t>
            </a:r>
            <a:r>
              <a:rPr lang="es-ES" sz="1400" dirty="0">
                <a:solidFill>
                  <a:srgbClr val="FFFF00"/>
                </a:solidFill>
              </a:rPr>
              <a:t>" </a:t>
            </a:r>
            <a:r>
              <a:rPr lang="es-ES" sz="1400" dirty="0"/>
              <a:t>para listar el contenido del archivo </a:t>
            </a:r>
            <a:r>
              <a:rPr lang="es-ES" sz="1400" dirty="0">
                <a:solidFill>
                  <a:srgbClr val="FFFF00"/>
                </a:solidFill>
              </a:rPr>
              <a:t>"test.csv"</a:t>
            </a:r>
            <a:r>
              <a:rPr lang="es-ES" sz="1400" dirty="0">
                <a:solidFill>
                  <a:schemeClr val="tx1"/>
                </a:solidFill>
              </a:rPr>
              <a:t>,</a:t>
            </a:r>
            <a:r>
              <a:rPr lang="es-ES" sz="1400" dirty="0">
                <a:solidFill>
                  <a:srgbClr val="FFFF00"/>
                </a:solidFill>
              </a:rPr>
              <a:t> </a:t>
            </a:r>
            <a:r>
              <a:rPr lang="es-ES" sz="1400" dirty="0"/>
              <a:t>y luego se redirige este resultado al comando </a:t>
            </a:r>
            <a:r>
              <a:rPr lang="es-ES" sz="1400" dirty="0">
                <a:solidFill>
                  <a:srgbClr val="FFFF00"/>
                </a:solidFill>
              </a:rPr>
              <a:t>"grep" </a:t>
            </a:r>
            <a:r>
              <a:rPr lang="es-ES" sz="1400" dirty="0"/>
              <a:t>para buscar el patrón </a:t>
            </a:r>
            <a:r>
              <a:rPr lang="es-ES" sz="1400" dirty="0">
                <a:solidFill>
                  <a:srgbClr val="FFFF00"/>
                </a:solidFill>
              </a:rPr>
              <a:t>"Paris"</a:t>
            </a:r>
            <a:r>
              <a:rPr lang="es-ES" sz="1400" dirty="0">
                <a:solidFill>
                  <a:schemeClr val="tx1"/>
                </a:solidFill>
              </a:rPr>
              <a:t>.</a:t>
            </a:r>
            <a:r>
              <a:rPr lang="es-ES" sz="1400" dirty="0">
                <a:solidFill>
                  <a:srgbClr val="FFFF00"/>
                </a:solidFill>
              </a:rPr>
              <a:t> </a:t>
            </a:r>
            <a:r>
              <a:rPr lang="es-ES" sz="1400" dirty="0"/>
              <a:t>La salida de este comando muestra la línea del archivo que contiene el patrón buscado. </a:t>
            </a:r>
            <a:br>
              <a:rPr lang="es-ES" sz="1400" dirty="0"/>
            </a:br>
            <a:br>
              <a:rPr lang="es-ES" sz="1400" dirty="0"/>
            </a:br>
            <a:r>
              <a:rPr lang="es-AR" sz="1400" dirty="0">
                <a:highlight>
                  <a:srgbClr val="FF0000"/>
                </a:highlight>
              </a:rPr>
              <a:t>Observación</a:t>
            </a:r>
            <a:r>
              <a:rPr lang="es-AR" sz="2000" dirty="0">
                <a:highlight>
                  <a:srgbClr val="FF0000"/>
                </a:highlight>
              </a:rPr>
              <a:t>:</a:t>
            </a:r>
            <a:r>
              <a:rPr lang="es-ES" sz="1400" dirty="0"/>
              <a:t>Es posible buscar la palabra solamente con el comando grep , en este caso, el comando </a:t>
            </a:r>
            <a:r>
              <a:rPr lang="es-ES" sz="1400" dirty="0" err="1"/>
              <a:t>find</a:t>
            </a:r>
            <a:r>
              <a:rPr lang="es-ES" sz="1400" dirty="0"/>
              <a:t> podría llegar a ser redundante.</a:t>
            </a:r>
          </a:p>
        </p:txBody>
      </p:sp>
      <p:sp>
        <p:nvSpPr>
          <p:cNvPr id="585" name="Google Shape;585;p33"/>
          <p:cNvSpPr/>
          <p:nvPr/>
        </p:nvSpPr>
        <p:spPr>
          <a:xfrm rot="-159041">
            <a:off x="5111939" y="4363562"/>
            <a:ext cx="321914" cy="552895"/>
          </a:xfrm>
          <a:custGeom>
            <a:avLst/>
            <a:gdLst/>
            <a:ahLst/>
            <a:cxnLst/>
            <a:rect l="l" t="t" r="r" b="b"/>
            <a:pathLst>
              <a:path w="148875" h="255696" extrusionOk="0">
                <a:moveTo>
                  <a:pt x="0" y="255659"/>
                </a:moveTo>
                <a:cubicBezTo>
                  <a:pt x="19812" y="256326"/>
                  <a:pt x="39148" y="247849"/>
                  <a:pt x="54483" y="235276"/>
                </a:cubicBezTo>
                <a:cubicBezTo>
                  <a:pt x="69818" y="222703"/>
                  <a:pt x="81439" y="206129"/>
                  <a:pt x="91249" y="188984"/>
                </a:cubicBezTo>
                <a:cubicBezTo>
                  <a:pt x="106585" y="162219"/>
                  <a:pt x="118205" y="132882"/>
                  <a:pt x="121158" y="102116"/>
                </a:cubicBezTo>
                <a:cubicBezTo>
                  <a:pt x="124206" y="71446"/>
                  <a:pt x="118015" y="39251"/>
                  <a:pt x="100584" y="13820"/>
                </a:cubicBezTo>
                <a:cubicBezTo>
                  <a:pt x="95726" y="6771"/>
                  <a:pt x="88963" y="-277"/>
                  <a:pt x="80391" y="8"/>
                </a:cubicBezTo>
                <a:cubicBezTo>
                  <a:pt x="73057" y="199"/>
                  <a:pt x="67056" y="5914"/>
                  <a:pt x="62770" y="12010"/>
                </a:cubicBezTo>
                <a:cubicBezTo>
                  <a:pt x="52102" y="27345"/>
                  <a:pt x="48292" y="46490"/>
                  <a:pt x="47244" y="65159"/>
                </a:cubicBezTo>
                <a:cubicBezTo>
                  <a:pt x="44863" y="107736"/>
                  <a:pt x="55340" y="150313"/>
                  <a:pt x="72199" y="189461"/>
                </a:cubicBezTo>
                <a:cubicBezTo>
                  <a:pt x="79248" y="205844"/>
                  <a:pt x="87630" y="221941"/>
                  <a:pt x="100489" y="234323"/>
                </a:cubicBezTo>
                <a:cubicBezTo>
                  <a:pt x="113347" y="246706"/>
                  <a:pt x="131254" y="254802"/>
                  <a:pt x="148876" y="252040"/>
                </a:cubicBezTo>
              </a:path>
            </a:pathLst>
          </a:custGeom>
          <a:noFill/>
          <a:ln w="142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 rot="1449858">
            <a:off x="5115820" y="4097075"/>
            <a:ext cx="102549" cy="102549"/>
          </a:xfrm>
          <a:custGeom>
            <a:avLst/>
            <a:gdLst/>
            <a:ahLst/>
            <a:cxnLst/>
            <a:rect l="l" t="t" r="r" b="b"/>
            <a:pathLst>
              <a:path w="47434" h="47434" extrusionOk="0">
                <a:moveTo>
                  <a:pt x="47434" y="23717"/>
                </a:moveTo>
                <a:cubicBezTo>
                  <a:pt x="47434" y="36766"/>
                  <a:pt x="36862" y="47434"/>
                  <a:pt x="23717" y="47434"/>
                </a:cubicBezTo>
                <a:cubicBezTo>
                  <a:pt x="10573" y="47434"/>
                  <a:pt x="0" y="36862"/>
                  <a:pt x="0" y="23717"/>
                </a:cubicBezTo>
                <a:cubicBezTo>
                  <a:pt x="0" y="10573"/>
                  <a:pt x="10573" y="0"/>
                  <a:pt x="23717" y="0"/>
                </a:cubicBezTo>
                <a:cubicBezTo>
                  <a:pt x="36862" y="0"/>
                  <a:pt x="47434" y="10573"/>
                  <a:pt x="47434" y="237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E230BF-EE43-4605-9B79-4791F19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75" y="2088946"/>
            <a:ext cx="4305975" cy="769664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B93C53-4E42-4B25-B652-BCBFC1AC55B6}"/>
              </a:ext>
            </a:extLst>
          </p:cNvPr>
          <p:cNvSpPr/>
          <p:nvPr/>
        </p:nvSpPr>
        <p:spPr>
          <a:xfrm>
            <a:off x="5232995" y="2982686"/>
            <a:ext cx="985637" cy="860098"/>
          </a:xfrm>
          <a:custGeom>
            <a:avLst/>
            <a:gdLst>
              <a:gd name="connsiteX0" fmla="*/ 68348 w 985637"/>
              <a:gd name="connsiteY0" fmla="*/ 0 h 860098"/>
              <a:gd name="connsiteX1" fmla="*/ 13919 w 985637"/>
              <a:gd name="connsiteY1" fmla="*/ 32657 h 860098"/>
              <a:gd name="connsiteX2" fmla="*/ 188091 w 985637"/>
              <a:gd name="connsiteY2" fmla="*/ 326571 h 860098"/>
              <a:gd name="connsiteX3" fmla="*/ 492891 w 985637"/>
              <a:gd name="connsiteY3" fmla="*/ 402771 h 860098"/>
              <a:gd name="connsiteX4" fmla="*/ 667062 w 985637"/>
              <a:gd name="connsiteY4" fmla="*/ 522514 h 860098"/>
              <a:gd name="connsiteX5" fmla="*/ 841234 w 985637"/>
              <a:gd name="connsiteY5" fmla="*/ 631371 h 860098"/>
              <a:gd name="connsiteX6" fmla="*/ 917434 w 985637"/>
              <a:gd name="connsiteY6" fmla="*/ 740228 h 860098"/>
              <a:gd name="connsiteX7" fmla="*/ 960976 w 985637"/>
              <a:gd name="connsiteY7" fmla="*/ 827314 h 860098"/>
              <a:gd name="connsiteX8" fmla="*/ 982748 w 985637"/>
              <a:gd name="connsiteY8" fmla="*/ 859971 h 860098"/>
              <a:gd name="connsiteX9" fmla="*/ 863005 w 985637"/>
              <a:gd name="connsiteY9" fmla="*/ 838200 h 860098"/>
              <a:gd name="connsiteX10" fmla="*/ 928319 w 985637"/>
              <a:gd name="connsiteY10" fmla="*/ 849085 h 860098"/>
              <a:gd name="connsiteX11" fmla="*/ 982748 w 985637"/>
              <a:gd name="connsiteY11" fmla="*/ 838200 h 860098"/>
              <a:gd name="connsiteX12" fmla="*/ 971862 w 985637"/>
              <a:gd name="connsiteY12" fmla="*/ 751114 h 860098"/>
              <a:gd name="connsiteX13" fmla="*/ 960976 w 985637"/>
              <a:gd name="connsiteY13" fmla="*/ 707571 h 86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85637" h="860098">
                <a:moveTo>
                  <a:pt x="68348" y="0"/>
                </a:moveTo>
                <a:cubicBezTo>
                  <a:pt x="50205" y="10886"/>
                  <a:pt x="24805" y="14514"/>
                  <a:pt x="13919" y="32657"/>
                </a:cubicBezTo>
                <a:cubicBezTo>
                  <a:pt x="-54699" y="147021"/>
                  <a:pt x="150733" y="297648"/>
                  <a:pt x="188091" y="326571"/>
                </a:cubicBezTo>
                <a:cubicBezTo>
                  <a:pt x="213906" y="346557"/>
                  <a:pt x="462431" y="396244"/>
                  <a:pt x="492891" y="402771"/>
                </a:cubicBezTo>
                <a:cubicBezTo>
                  <a:pt x="682112" y="510897"/>
                  <a:pt x="436964" y="366047"/>
                  <a:pt x="667062" y="522514"/>
                </a:cubicBezTo>
                <a:cubicBezTo>
                  <a:pt x="723677" y="561012"/>
                  <a:pt x="783177" y="595085"/>
                  <a:pt x="841234" y="631371"/>
                </a:cubicBezTo>
                <a:cubicBezTo>
                  <a:pt x="866634" y="667657"/>
                  <a:pt x="894338" y="702434"/>
                  <a:pt x="917434" y="740228"/>
                </a:cubicBezTo>
                <a:cubicBezTo>
                  <a:pt x="934358" y="767921"/>
                  <a:pt x="945435" y="798822"/>
                  <a:pt x="960976" y="827314"/>
                </a:cubicBezTo>
                <a:cubicBezTo>
                  <a:pt x="967241" y="838800"/>
                  <a:pt x="994450" y="854120"/>
                  <a:pt x="982748" y="859971"/>
                </a:cubicBezTo>
                <a:cubicBezTo>
                  <a:pt x="978771" y="861959"/>
                  <a:pt x="872360" y="840071"/>
                  <a:pt x="863005" y="838200"/>
                </a:cubicBezTo>
                <a:cubicBezTo>
                  <a:pt x="810947" y="786139"/>
                  <a:pt x="856895" y="838096"/>
                  <a:pt x="928319" y="849085"/>
                </a:cubicBezTo>
                <a:cubicBezTo>
                  <a:pt x="946606" y="851898"/>
                  <a:pt x="964605" y="841828"/>
                  <a:pt x="982748" y="838200"/>
                </a:cubicBezTo>
                <a:cubicBezTo>
                  <a:pt x="979119" y="809171"/>
                  <a:pt x="976672" y="779971"/>
                  <a:pt x="971862" y="751114"/>
                </a:cubicBezTo>
                <a:cubicBezTo>
                  <a:pt x="969402" y="736357"/>
                  <a:pt x="960976" y="707571"/>
                  <a:pt x="960976" y="70757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802C6-0B72-4CFA-BFDD-B5E47202C1D4}"/>
              </a:ext>
            </a:extLst>
          </p:cNvPr>
          <p:cNvSpPr txBox="1"/>
          <p:nvPr/>
        </p:nvSpPr>
        <p:spPr>
          <a:xfrm>
            <a:off x="6218632" y="3597528"/>
            <a:ext cx="2436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En caso de querer buscar algo con espacios, se debe utilizar las (“ “).</a:t>
            </a:r>
          </a:p>
        </p:txBody>
      </p:sp>
    </p:spTree>
    <p:extLst>
      <p:ext uri="{BB962C8B-B14F-4D97-AF65-F5344CB8AC3E}">
        <p14:creationId xmlns:p14="http://schemas.microsoft.com/office/powerpoint/2010/main" val="165499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onsolas" panose="020B0609020204030204" pitchFamily="49" charset="0"/>
              </a:rPr>
              <a:t>U</a:t>
            </a:r>
            <a:r>
              <a:rPr lang="en" dirty="0">
                <a:latin typeface="Consolas" panose="020B0609020204030204" pitchFamily="49" charset="0"/>
              </a:rPr>
              <a:t>so del comando “cut”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83" name="Google Shape;583;p33"/>
          <p:cNvSpPr txBox="1">
            <a:spLocks noGrp="1"/>
          </p:cNvSpPr>
          <p:nvPr>
            <p:ph type="body" idx="1"/>
          </p:nvPr>
        </p:nvSpPr>
        <p:spPr>
          <a:xfrm>
            <a:off x="383075" y="1666542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En principio se valida la ubicación en la carpeta /home/ec2-user con el comando </a:t>
            </a:r>
            <a:r>
              <a:rPr lang="es-ES" dirty="0">
                <a:solidFill>
                  <a:srgbClr val="FFFF00"/>
                </a:solidFill>
              </a:rPr>
              <a:t>"</a:t>
            </a:r>
            <a:r>
              <a:rPr lang="es-ES" dirty="0" err="1">
                <a:solidFill>
                  <a:srgbClr val="FFFF00"/>
                </a:solidFill>
              </a:rPr>
              <a:t>pwd</a:t>
            </a:r>
            <a:r>
              <a:rPr lang="es-ES" dirty="0">
                <a:solidFill>
                  <a:srgbClr val="FFFF00"/>
                </a:solidFill>
              </a:rPr>
              <a:t>"</a:t>
            </a:r>
            <a:r>
              <a:rPr lang="es-ES" dirty="0">
                <a:solidFill>
                  <a:schemeClr val="tx1"/>
                </a:solidFill>
              </a:rPr>
              <a:t>.</a:t>
            </a:r>
            <a:br>
              <a:rPr lang="es-ES" dirty="0"/>
            </a:br>
            <a:r>
              <a:rPr lang="es-ES" dirty="0"/>
              <a:t> Luego, se crea el archivo "cities.csv" ingresando una lista de ciudades y estados.</a:t>
            </a:r>
            <a:br>
              <a:rPr lang="es-ES" dirty="0"/>
            </a:br>
            <a:br>
              <a:rPr lang="es-ES" dirty="0"/>
            </a:br>
            <a:r>
              <a:rPr lang="es-ES" dirty="0"/>
              <a:t> Posteriormente, se utiliza el comando </a:t>
            </a:r>
            <a:r>
              <a:rPr lang="es-ES" dirty="0">
                <a:solidFill>
                  <a:srgbClr val="FFFF00"/>
                </a:solidFill>
              </a:rPr>
              <a:t>"</a:t>
            </a:r>
            <a:r>
              <a:rPr lang="es-ES" dirty="0" err="1">
                <a:solidFill>
                  <a:srgbClr val="FFFF00"/>
                </a:solidFill>
              </a:rPr>
              <a:t>cut</a:t>
            </a:r>
            <a:r>
              <a:rPr lang="es-ES" dirty="0">
                <a:solidFill>
                  <a:srgbClr val="FFFF00"/>
                </a:solidFill>
              </a:rPr>
              <a:t>" </a:t>
            </a:r>
            <a:r>
              <a:rPr lang="es-ES" dirty="0"/>
              <a:t>para editar el archivo </a:t>
            </a:r>
            <a:r>
              <a:rPr lang="es-ES" dirty="0">
                <a:solidFill>
                  <a:srgbClr val="FFFF00"/>
                </a:solidFill>
              </a:rPr>
              <a:t>"cities.csv"</a:t>
            </a:r>
            <a:r>
              <a:rPr lang="es-ES" dirty="0">
                <a:solidFill>
                  <a:schemeClr val="tx1"/>
                </a:solidFill>
              </a:rPr>
              <a:t>.</a:t>
            </a:r>
            <a:r>
              <a:rPr lang="es-ES" dirty="0">
                <a:solidFill>
                  <a:srgbClr val="FFFF00"/>
                </a:solidFill>
              </a:rPr>
              <a:t> </a:t>
            </a:r>
            <a:r>
              <a:rPr lang="es-ES" dirty="0"/>
              <a:t>Se emplean las opciones </a:t>
            </a:r>
            <a:r>
              <a:rPr lang="es-ES" dirty="0">
                <a:solidFill>
                  <a:srgbClr val="FFFF00"/>
                </a:solidFill>
              </a:rPr>
              <a:t>"-d"</a:t>
            </a:r>
            <a:r>
              <a:rPr lang="es-ES" dirty="0"/>
              <a:t> para definir el delimitador (en este caso, la coma), y </a:t>
            </a:r>
            <a:r>
              <a:rPr lang="es-ES" dirty="0">
                <a:solidFill>
                  <a:srgbClr val="FFFF00"/>
                </a:solidFill>
              </a:rPr>
              <a:t>"-f" </a:t>
            </a:r>
            <a:r>
              <a:rPr lang="es-ES" dirty="0"/>
              <a:t>para seleccionar el campo deseado .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La salida del comando muestra que se han extraído únicamente los primeros campos de cada línea del archivo. </a:t>
            </a:r>
          </a:p>
        </p:txBody>
      </p:sp>
      <p:sp>
        <p:nvSpPr>
          <p:cNvPr id="585" name="Google Shape;585;p33"/>
          <p:cNvSpPr/>
          <p:nvPr/>
        </p:nvSpPr>
        <p:spPr>
          <a:xfrm rot="-159041">
            <a:off x="5111939" y="4363562"/>
            <a:ext cx="321914" cy="552895"/>
          </a:xfrm>
          <a:custGeom>
            <a:avLst/>
            <a:gdLst/>
            <a:ahLst/>
            <a:cxnLst/>
            <a:rect l="l" t="t" r="r" b="b"/>
            <a:pathLst>
              <a:path w="148875" h="255696" extrusionOk="0">
                <a:moveTo>
                  <a:pt x="0" y="255659"/>
                </a:moveTo>
                <a:cubicBezTo>
                  <a:pt x="19812" y="256326"/>
                  <a:pt x="39148" y="247849"/>
                  <a:pt x="54483" y="235276"/>
                </a:cubicBezTo>
                <a:cubicBezTo>
                  <a:pt x="69818" y="222703"/>
                  <a:pt x="81439" y="206129"/>
                  <a:pt x="91249" y="188984"/>
                </a:cubicBezTo>
                <a:cubicBezTo>
                  <a:pt x="106585" y="162219"/>
                  <a:pt x="118205" y="132882"/>
                  <a:pt x="121158" y="102116"/>
                </a:cubicBezTo>
                <a:cubicBezTo>
                  <a:pt x="124206" y="71446"/>
                  <a:pt x="118015" y="39251"/>
                  <a:pt x="100584" y="13820"/>
                </a:cubicBezTo>
                <a:cubicBezTo>
                  <a:pt x="95726" y="6771"/>
                  <a:pt x="88963" y="-277"/>
                  <a:pt x="80391" y="8"/>
                </a:cubicBezTo>
                <a:cubicBezTo>
                  <a:pt x="73057" y="199"/>
                  <a:pt x="67056" y="5914"/>
                  <a:pt x="62770" y="12010"/>
                </a:cubicBezTo>
                <a:cubicBezTo>
                  <a:pt x="52102" y="27345"/>
                  <a:pt x="48292" y="46490"/>
                  <a:pt x="47244" y="65159"/>
                </a:cubicBezTo>
                <a:cubicBezTo>
                  <a:pt x="44863" y="107736"/>
                  <a:pt x="55340" y="150313"/>
                  <a:pt x="72199" y="189461"/>
                </a:cubicBezTo>
                <a:cubicBezTo>
                  <a:pt x="79248" y="205844"/>
                  <a:pt x="87630" y="221941"/>
                  <a:pt x="100489" y="234323"/>
                </a:cubicBezTo>
                <a:cubicBezTo>
                  <a:pt x="113347" y="246706"/>
                  <a:pt x="131254" y="254802"/>
                  <a:pt x="148876" y="252040"/>
                </a:cubicBezTo>
              </a:path>
            </a:pathLst>
          </a:custGeom>
          <a:noFill/>
          <a:ln w="142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 rot="1449858">
            <a:off x="5115820" y="4097075"/>
            <a:ext cx="102549" cy="102549"/>
          </a:xfrm>
          <a:custGeom>
            <a:avLst/>
            <a:gdLst/>
            <a:ahLst/>
            <a:cxnLst/>
            <a:rect l="l" t="t" r="r" b="b"/>
            <a:pathLst>
              <a:path w="47434" h="47434" extrusionOk="0">
                <a:moveTo>
                  <a:pt x="47434" y="23717"/>
                </a:moveTo>
                <a:cubicBezTo>
                  <a:pt x="47434" y="36766"/>
                  <a:pt x="36862" y="47434"/>
                  <a:pt x="23717" y="47434"/>
                </a:cubicBezTo>
                <a:cubicBezTo>
                  <a:pt x="10573" y="47434"/>
                  <a:pt x="0" y="36862"/>
                  <a:pt x="0" y="23717"/>
                </a:cubicBezTo>
                <a:cubicBezTo>
                  <a:pt x="0" y="10573"/>
                  <a:pt x="10573" y="0"/>
                  <a:pt x="23717" y="0"/>
                </a:cubicBezTo>
                <a:cubicBezTo>
                  <a:pt x="36862" y="0"/>
                  <a:pt x="47434" y="10573"/>
                  <a:pt x="47434" y="237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67A4B-4A85-41C5-AE4E-4383BE5D6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573" y="3285076"/>
            <a:ext cx="4139642" cy="1638529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A6CC1E2-14CA-4AC5-A4E4-7F0F1A1F9DAB}"/>
              </a:ext>
            </a:extLst>
          </p:cNvPr>
          <p:cNvSpPr/>
          <p:nvPr/>
        </p:nvSpPr>
        <p:spPr>
          <a:xfrm rot="5400000">
            <a:off x="6662502" y="725581"/>
            <a:ext cx="174634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745C19-96D5-498A-BC81-9806EB84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493" y="566126"/>
            <a:ext cx="1280649" cy="174634"/>
          </a:xfrm>
          <a:prstGeom prst="rect">
            <a:avLst/>
          </a:prstGeom>
          <a:ln>
            <a:solidFill>
              <a:srgbClr val="FFFF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E629561-0947-4315-9932-0C2865678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0531" y="1099183"/>
            <a:ext cx="1618574" cy="169545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2B2CBEB-AF28-4B4C-87ED-282352B41FA6}"/>
              </a:ext>
            </a:extLst>
          </p:cNvPr>
          <p:cNvSpPr/>
          <p:nvPr/>
        </p:nvSpPr>
        <p:spPr>
          <a:xfrm rot="5400000">
            <a:off x="6640918" y="2849354"/>
            <a:ext cx="171452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971FD0F-FDC8-41FC-B89C-95A9F74873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2179" y="71060"/>
            <a:ext cx="295275" cy="171450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46DDEEAE-B6E7-4981-AEBD-5580109B290A}"/>
              </a:ext>
            </a:extLst>
          </p:cNvPr>
          <p:cNvSpPr/>
          <p:nvPr/>
        </p:nvSpPr>
        <p:spPr>
          <a:xfrm rot="5400000">
            <a:off x="6640765" y="244493"/>
            <a:ext cx="174632" cy="2926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951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"/>
          <p:cNvSpPr txBox="1">
            <a:spLocks noGrp="1"/>
          </p:cNvSpPr>
          <p:nvPr>
            <p:ph type="title"/>
          </p:nvPr>
        </p:nvSpPr>
        <p:spPr>
          <a:xfrm>
            <a:off x="713225" y="484425"/>
            <a:ext cx="35583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latin typeface="Consolas" panose="020B0609020204030204" pitchFamily="49" charset="0"/>
              </a:rPr>
              <a:t>U</a:t>
            </a:r>
            <a:r>
              <a:rPr lang="en" dirty="0">
                <a:latin typeface="Consolas" panose="020B0609020204030204" pitchFamily="49" charset="0"/>
              </a:rPr>
              <a:t>so del comando “sed”</a:t>
            </a:r>
            <a:endParaRPr dirty="0">
              <a:latin typeface="Consolas" panose="020B0609020204030204" pitchFamily="49" charset="0"/>
            </a:endParaRPr>
          </a:p>
        </p:txBody>
      </p:sp>
      <p:sp>
        <p:nvSpPr>
          <p:cNvPr id="583" name="Google Shape;583;p33"/>
          <p:cNvSpPr txBox="1">
            <a:spLocks noGrp="1"/>
          </p:cNvSpPr>
          <p:nvPr>
            <p:ph type="body" idx="1"/>
          </p:nvPr>
        </p:nvSpPr>
        <p:spPr>
          <a:xfrm>
            <a:off x="383075" y="1666542"/>
            <a:ext cx="4218600" cy="31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-ES" dirty="0"/>
              <a:t> Se utilizan en este caso solo los comandos de </a:t>
            </a:r>
            <a:r>
              <a:rPr lang="es-ES" dirty="0">
                <a:solidFill>
                  <a:srgbClr val="FFFF00"/>
                </a:solidFill>
              </a:rPr>
              <a:t>"sed" </a:t>
            </a:r>
            <a:r>
              <a:rPr lang="es-ES" dirty="0"/>
              <a:t>para realizar cambios en los archivos </a:t>
            </a:r>
            <a:r>
              <a:rPr lang="es-ES" dirty="0">
                <a:solidFill>
                  <a:srgbClr val="FFFF00"/>
                </a:solidFill>
              </a:rPr>
              <a:t>"cities.csv" </a:t>
            </a:r>
            <a:r>
              <a:rPr lang="es-ES" dirty="0"/>
              <a:t>y </a:t>
            </a:r>
            <a:r>
              <a:rPr lang="es-ES" dirty="0">
                <a:solidFill>
                  <a:srgbClr val="FFFF00"/>
                </a:solidFill>
              </a:rPr>
              <a:t>"test.csv" </a:t>
            </a:r>
            <a:r>
              <a:rPr lang="es-ES" dirty="0"/>
              <a:t>en una sola línea de comando.</a:t>
            </a:r>
            <a:br>
              <a:rPr lang="es-ES" dirty="0"/>
            </a:br>
            <a:r>
              <a:rPr lang="es-ES" dirty="0"/>
              <a:t>Usando el operador (|) para concatenar los comandos, se busca la primera coma (,) en ambos archivos y se reemplaza por un punto (.) con el comando </a:t>
            </a:r>
            <a:r>
              <a:rPr lang="es-ES" dirty="0">
                <a:solidFill>
                  <a:srgbClr val="FFFF00"/>
                </a:solidFill>
              </a:rPr>
              <a:t>"sed 's/,/./’”</a:t>
            </a:r>
            <a:r>
              <a:rPr lang="es-ES" dirty="0">
                <a:solidFill>
                  <a:schemeClr val="tx1"/>
                </a:solidFill>
              </a:rPr>
              <a:t>.</a:t>
            </a:r>
            <a:br>
              <a:rPr lang="es-ES" dirty="0"/>
            </a:br>
            <a:r>
              <a:rPr lang="es-ES" dirty="0"/>
              <a:t> El resultado esperado es que las comas en los archivos se reemplacen por puntos.</a:t>
            </a:r>
          </a:p>
        </p:txBody>
      </p:sp>
      <p:sp>
        <p:nvSpPr>
          <p:cNvPr id="585" name="Google Shape;585;p33"/>
          <p:cNvSpPr/>
          <p:nvPr/>
        </p:nvSpPr>
        <p:spPr>
          <a:xfrm rot="-159041">
            <a:off x="5111939" y="4363562"/>
            <a:ext cx="321914" cy="552895"/>
          </a:xfrm>
          <a:custGeom>
            <a:avLst/>
            <a:gdLst/>
            <a:ahLst/>
            <a:cxnLst/>
            <a:rect l="l" t="t" r="r" b="b"/>
            <a:pathLst>
              <a:path w="148875" h="255696" extrusionOk="0">
                <a:moveTo>
                  <a:pt x="0" y="255659"/>
                </a:moveTo>
                <a:cubicBezTo>
                  <a:pt x="19812" y="256326"/>
                  <a:pt x="39148" y="247849"/>
                  <a:pt x="54483" y="235276"/>
                </a:cubicBezTo>
                <a:cubicBezTo>
                  <a:pt x="69818" y="222703"/>
                  <a:pt x="81439" y="206129"/>
                  <a:pt x="91249" y="188984"/>
                </a:cubicBezTo>
                <a:cubicBezTo>
                  <a:pt x="106585" y="162219"/>
                  <a:pt x="118205" y="132882"/>
                  <a:pt x="121158" y="102116"/>
                </a:cubicBezTo>
                <a:cubicBezTo>
                  <a:pt x="124206" y="71446"/>
                  <a:pt x="118015" y="39251"/>
                  <a:pt x="100584" y="13820"/>
                </a:cubicBezTo>
                <a:cubicBezTo>
                  <a:pt x="95726" y="6771"/>
                  <a:pt x="88963" y="-277"/>
                  <a:pt x="80391" y="8"/>
                </a:cubicBezTo>
                <a:cubicBezTo>
                  <a:pt x="73057" y="199"/>
                  <a:pt x="67056" y="5914"/>
                  <a:pt x="62770" y="12010"/>
                </a:cubicBezTo>
                <a:cubicBezTo>
                  <a:pt x="52102" y="27345"/>
                  <a:pt x="48292" y="46490"/>
                  <a:pt x="47244" y="65159"/>
                </a:cubicBezTo>
                <a:cubicBezTo>
                  <a:pt x="44863" y="107736"/>
                  <a:pt x="55340" y="150313"/>
                  <a:pt x="72199" y="189461"/>
                </a:cubicBezTo>
                <a:cubicBezTo>
                  <a:pt x="79248" y="205844"/>
                  <a:pt x="87630" y="221941"/>
                  <a:pt x="100489" y="234323"/>
                </a:cubicBezTo>
                <a:cubicBezTo>
                  <a:pt x="113347" y="246706"/>
                  <a:pt x="131254" y="254802"/>
                  <a:pt x="148876" y="252040"/>
                </a:cubicBezTo>
              </a:path>
            </a:pathLst>
          </a:custGeom>
          <a:noFill/>
          <a:ln w="142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33"/>
          <p:cNvSpPr/>
          <p:nvPr/>
        </p:nvSpPr>
        <p:spPr>
          <a:xfrm rot="1449858">
            <a:off x="5115820" y="4097075"/>
            <a:ext cx="102549" cy="102549"/>
          </a:xfrm>
          <a:custGeom>
            <a:avLst/>
            <a:gdLst/>
            <a:ahLst/>
            <a:cxnLst/>
            <a:rect l="l" t="t" r="r" b="b"/>
            <a:pathLst>
              <a:path w="47434" h="47434" extrusionOk="0">
                <a:moveTo>
                  <a:pt x="47434" y="23717"/>
                </a:moveTo>
                <a:cubicBezTo>
                  <a:pt x="47434" y="36766"/>
                  <a:pt x="36862" y="47434"/>
                  <a:pt x="23717" y="47434"/>
                </a:cubicBezTo>
                <a:cubicBezTo>
                  <a:pt x="10573" y="47434"/>
                  <a:pt x="0" y="36862"/>
                  <a:pt x="0" y="23717"/>
                </a:cubicBezTo>
                <a:cubicBezTo>
                  <a:pt x="0" y="10573"/>
                  <a:pt x="10573" y="0"/>
                  <a:pt x="23717" y="0"/>
                </a:cubicBezTo>
                <a:cubicBezTo>
                  <a:pt x="36862" y="0"/>
                  <a:pt x="47434" y="10573"/>
                  <a:pt x="47434" y="2371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344DE-C9E5-4EA8-8995-E334C490E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351" y="1757249"/>
            <a:ext cx="3911574" cy="1629002"/>
          </a:xfrm>
          <a:prstGeom prst="rect">
            <a:avLst/>
          </a:prstGeom>
          <a:ln>
            <a:solidFill>
              <a:srgbClr val="FFFF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242BBD-6F0D-4178-90CD-F9FDD6366D0A}"/>
              </a:ext>
            </a:extLst>
          </p:cNvPr>
          <p:cNvSpPr/>
          <p:nvPr/>
        </p:nvSpPr>
        <p:spPr>
          <a:xfrm>
            <a:off x="5732514" y="3887092"/>
            <a:ext cx="2373086" cy="469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9A9970-0980-4E42-911E-8D0F31FBF0B4}"/>
              </a:ext>
            </a:extLst>
          </p:cNvPr>
          <p:cNvSpPr txBox="1"/>
          <p:nvPr/>
        </p:nvSpPr>
        <p:spPr>
          <a:xfrm>
            <a:off x="5732514" y="3887092"/>
            <a:ext cx="2399115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latin typeface="Alef" panose="00000500000000000000" pitchFamily="2" charset="-79"/>
                <a:cs typeface="Alef" panose="00000500000000000000" pitchFamily="2" charset="-79"/>
              </a:rPr>
              <a:t>Mostraré como ejemplo solo un archivo.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2392FB-F19B-4852-9892-3783040D0C95}"/>
              </a:ext>
            </a:extLst>
          </p:cNvPr>
          <p:cNvCxnSpPr>
            <a:cxnSpLocks/>
          </p:cNvCxnSpPr>
          <p:nvPr/>
        </p:nvCxnSpPr>
        <p:spPr>
          <a:xfrm>
            <a:off x="6805138" y="3494314"/>
            <a:ext cx="0" cy="27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31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/>
          <p:nvPr/>
        </p:nvSpPr>
        <p:spPr>
          <a:xfrm rot="144569">
            <a:off x="2608753" y="3159500"/>
            <a:ext cx="2639148" cy="2742074"/>
          </a:xfrm>
          <a:custGeom>
            <a:avLst/>
            <a:gdLst/>
            <a:ahLst/>
            <a:cxnLst/>
            <a:rect l="l" t="t" r="r" b="b"/>
            <a:pathLst>
              <a:path w="135308" h="140585" extrusionOk="0">
                <a:moveTo>
                  <a:pt x="39929" y="140490"/>
                </a:moveTo>
                <a:cubicBezTo>
                  <a:pt x="39929" y="140490"/>
                  <a:pt x="-26842" y="51717"/>
                  <a:pt x="12306" y="10283"/>
                </a:cubicBezTo>
                <a:cubicBezTo>
                  <a:pt x="51454" y="-31150"/>
                  <a:pt x="69456" y="66005"/>
                  <a:pt x="69456" y="66005"/>
                </a:cubicBezTo>
                <a:cubicBezTo>
                  <a:pt x="69456" y="66005"/>
                  <a:pt x="116795" y="27619"/>
                  <a:pt x="133559" y="66005"/>
                </a:cubicBezTo>
                <a:cubicBezTo>
                  <a:pt x="150419" y="104390"/>
                  <a:pt x="39833" y="140585"/>
                  <a:pt x="39833" y="140585"/>
                </a:cubicBezTo>
                <a:close/>
              </a:path>
            </a:pathLst>
          </a:custGeom>
          <a:solidFill>
            <a:srgbClr val="767975">
              <a:alpha val="2642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2521350" y="-80010"/>
            <a:ext cx="4101300" cy="17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ES" sz="1800" dirty="0"/>
              <a:t>¡Gracias por pasarse por esta presentación!</a:t>
            </a:r>
          </a:p>
        </p:txBody>
      </p:sp>
      <p:grpSp>
        <p:nvGrpSpPr>
          <p:cNvPr id="569" name="Google Shape;569;p32"/>
          <p:cNvGrpSpPr/>
          <p:nvPr/>
        </p:nvGrpSpPr>
        <p:grpSpPr>
          <a:xfrm>
            <a:off x="366135" y="2719066"/>
            <a:ext cx="812856" cy="832187"/>
            <a:chOff x="366135" y="2719066"/>
            <a:chExt cx="812856" cy="832187"/>
          </a:xfrm>
        </p:grpSpPr>
        <p:sp>
          <p:nvSpPr>
            <p:cNvPr id="570" name="Google Shape;570;p32"/>
            <p:cNvSpPr/>
            <p:nvPr/>
          </p:nvSpPr>
          <p:spPr>
            <a:xfrm rot="-2700000">
              <a:off x="430701" y="2967177"/>
              <a:ext cx="292294" cy="303693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2"/>
            <p:cNvSpPr/>
            <p:nvPr/>
          </p:nvSpPr>
          <p:spPr>
            <a:xfrm rot="1449858">
              <a:off x="1059945" y="2735562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2"/>
            <p:cNvSpPr/>
            <p:nvPr/>
          </p:nvSpPr>
          <p:spPr>
            <a:xfrm rot="-9907699">
              <a:off x="774738" y="2966274"/>
              <a:ext cx="321933" cy="552926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3" name="Google Shape;573;p32"/>
          <p:cNvGrpSpPr/>
          <p:nvPr/>
        </p:nvGrpSpPr>
        <p:grpSpPr>
          <a:xfrm>
            <a:off x="7019582" y="797791"/>
            <a:ext cx="1138555" cy="1241659"/>
            <a:chOff x="7019582" y="797791"/>
            <a:chExt cx="1138555" cy="1241659"/>
          </a:xfrm>
        </p:grpSpPr>
        <p:sp>
          <p:nvSpPr>
            <p:cNvPr id="574" name="Google Shape;574;p32"/>
            <p:cNvSpPr/>
            <p:nvPr/>
          </p:nvSpPr>
          <p:spPr>
            <a:xfrm rot="1449858">
              <a:off x="7753136" y="1499445"/>
              <a:ext cx="102139" cy="102139"/>
            </a:xfrm>
            <a:custGeom>
              <a:avLst/>
              <a:gdLst/>
              <a:ahLst/>
              <a:cxnLst/>
              <a:rect l="l" t="t" r="r" b="b"/>
              <a:pathLst>
                <a:path w="47244" h="47244" extrusionOk="0">
                  <a:moveTo>
                    <a:pt x="47244" y="23622"/>
                  </a:moveTo>
                  <a:cubicBezTo>
                    <a:pt x="47244" y="36671"/>
                    <a:pt x="36671" y="47244"/>
                    <a:pt x="23622" y="47244"/>
                  </a:cubicBezTo>
                  <a:cubicBezTo>
                    <a:pt x="10573" y="47244"/>
                    <a:pt x="0" y="36671"/>
                    <a:pt x="0" y="23622"/>
                  </a:cubicBezTo>
                  <a:cubicBezTo>
                    <a:pt x="0" y="10573"/>
                    <a:pt x="10573" y="0"/>
                    <a:pt x="23622" y="0"/>
                  </a:cubicBezTo>
                  <a:cubicBezTo>
                    <a:pt x="36671" y="0"/>
                    <a:pt x="47244" y="10573"/>
                    <a:pt x="47244" y="236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2"/>
            <p:cNvSpPr/>
            <p:nvPr/>
          </p:nvSpPr>
          <p:spPr>
            <a:xfrm rot="2700000" flipH="1">
              <a:off x="7801276" y="1676890"/>
              <a:ext cx="292294" cy="303693"/>
            </a:xfrm>
            <a:custGeom>
              <a:avLst/>
              <a:gdLst/>
              <a:ahLst/>
              <a:cxnLst/>
              <a:rect l="l" t="t" r="r" b="b"/>
              <a:pathLst>
                <a:path w="135308" h="140585" extrusionOk="0">
                  <a:moveTo>
                    <a:pt x="39929" y="140490"/>
                  </a:moveTo>
                  <a:cubicBezTo>
                    <a:pt x="39929" y="140490"/>
                    <a:pt x="-26842" y="51717"/>
                    <a:pt x="12306" y="10283"/>
                  </a:cubicBezTo>
                  <a:cubicBezTo>
                    <a:pt x="51454" y="-31150"/>
                    <a:pt x="69456" y="66005"/>
                    <a:pt x="69456" y="66005"/>
                  </a:cubicBezTo>
                  <a:cubicBezTo>
                    <a:pt x="69456" y="66005"/>
                    <a:pt x="116795" y="27619"/>
                    <a:pt x="133559" y="66005"/>
                  </a:cubicBezTo>
                  <a:cubicBezTo>
                    <a:pt x="150419" y="104390"/>
                    <a:pt x="39833" y="140585"/>
                    <a:pt x="39833" y="14058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2"/>
            <p:cNvSpPr/>
            <p:nvPr/>
          </p:nvSpPr>
          <p:spPr>
            <a:xfrm rot="1449858">
              <a:off x="7266520" y="814287"/>
              <a:ext cx="102549" cy="102549"/>
            </a:xfrm>
            <a:custGeom>
              <a:avLst/>
              <a:gdLst/>
              <a:ahLst/>
              <a:cxnLst/>
              <a:rect l="l" t="t" r="r" b="b"/>
              <a:pathLst>
                <a:path w="47434" h="47434" extrusionOk="0">
                  <a:moveTo>
                    <a:pt x="47434" y="23717"/>
                  </a:moveTo>
                  <a:cubicBezTo>
                    <a:pt x="47434" y="36766"/>
                    <a:pt x="36862" y="47434"/>
                    <a:pt x="23717" y="47434"/>
                  </a:cubicBezTo>
                  <a:cubicBezTo>
                    <a:pt x="10573" y="47434"/>
                    <a:pt x="0" y="36862"/>
                    <a:pt x="0" y="23717"/>
                  </a:cubicBezTo>
                  <a:cubicBezTo>
                    <a:pt x="0" y="10573"/>
                    <a:pt x="10573" y="0"/>
                    <a:pt x="23717" y="0"/>
                  </a:cubicBezTo>
                  <a:cubicBezTo>
                    <a:pt x="36862" y="0"/>
                    <a:pt x="47434" y="10573"/>
                    <a:pt x="47434" y="237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2"/>
            <p:cNvSpPr/>
            <p:nvPr/>
          </p:nvSpPr>
          <p:spPr>
            <a:xfrm rot="-1353830">
              <a:off x="7113370" y="1131175"/>
              <a:ext cx="322028" cy="553090"/>
            </a:xfrm>
            <a:custGeom>
              <a:avLst/>
              <a:gdLst/>
              <a:ahLst/>
              <a:cxnLst/>
              <a:rect l="l" t="t" r="r" b="b"/>
              <a:pathLst>
                <a:path w="148875" h="255696" extrusionOk="0">
                  <a:moveTo>
                    <a:pt x="0" y="255659"/>
                  </a:moveTo>
                  <a:cubicBezTo>
                    <a:pt x="19812" y="256326"/>
                    <a:pt x="39148" y="247849"/>
                    <a:pt x="54483" y="235276"/>
                  </a:cubicBezTo>
                  <a:cubicBezTo>
                    <a:pt x="69818" y="222703"/>
                    <a:pt x="81439" y="206129"/>
                    <a:pt x="91249" y="188984"/>
                  </a:cubicBezTo>
                  <a:cubicBezTo>
                    <a:pt x="106585" y="162219"/>
                    <a:pt x="118205" y="132882"/>
                    <a:pt x="121158" y="102116"/>
                  </a:cubicBezTo>
                  <a:cubicBezTo>
                    <a:pt x="124206" y="71446"/>
                    <a:pt x="118015" y="39251"/>
                    <a:pt x="100584" y="13820"/>
                  </a:cubicBezTo>
                  <a:cubicBezTo>
                    <a:pt x="95726" y="6771"/>
                    <a:pt x="88963" y="-277"/>
                    <a:pt x="80391" y="8"/>
                  </a:cubicBezTo>
                  <a:cubicBezTo>
                    <a:pt x="73057" y="199"/>
                    <a:pt x="67056" y="5914"/>
                    <a:pt x="62770" y="12010"/>
                  </a:cubicBezTo>
                  <a:cubicBezTo>
                    <a:pt x="52102" y="27345"/>
                    <a:pt x="48292" y="46490"/>
                    <a:pt x="47244" y="65159"/>
                  </a:cubicBezTo>
                  <a:cubicBezTo>
                    <a:pt x="44863" y="107736"/>
                    <a:pt x="55340" y="150313"/>
                    <a:pt x="72199" y="189461"/>
                  </a:cubicBezTo>
                  <a:cubicBezTo>
                    <a:pt x="79248" y="205844"/>
                    <a:pt x="87630" y="221941"/>
                    <a:pt x="100489" y="234323"/>
                  </a:cubicBezTo>
                  <a:cubicBezTo>
                    <a:pt x="113347" y="246706"/>
                    <a:pt x="131254" y="254802"/>
                    <a:pt x="148876" y="252040"/>
                  </a:cubicBezTo>
                </a:path>
              </a:pathLst>
            </a:custGeom>
            <a:noFill/>
            <a:ln w="142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0979849-E939-479C-BD27-632AAEDA9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28" y="1137653"/>
            <a:ext cx="4132340" cy="421016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A471C5-5482-4A6B-8ACE-784C22CF585F}"/>
              </a:ext>
            </a:extLst>
          </p:cNvPr>
          <p:cNvCxnSpPr>
            <a:cxnSpLocks/>
          </p:cNvCxnSpPr>
          <p:nvPr/>
        </p:nvCxnSpPr>
        <p:spPr>
          <a:xfrm flipH="1">
            <a:off x="2656116" y="1090560"/>
            <a:ext cx="3298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D28AED-4AFC-4E72-B0EF-29D266B0A950}"/>
              </a:ext>
            </a:extLst>
          </p:cNvPr>
          <p:cNvCxnSpPr>
            <a:cxnSpLocks/>
          </p:cNvCxnSpPr>
          <p:nvPr/>
        </p:nvCxnSpPr>
        <p:spPr>
          <a:xfrm flipH="1">
            <a:off x="3009902" y="1150528"/>
            <a:ext cx="25200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175481"/>
      </p:ext>
    </p:extLst>
  </p:cSld>
  <p:clrMapOvr>
    <a:masterClrMapping/>
  </p:clrMapOvr>
</p:sld>
</file>

<file path=ppt/theme/theme1.xml><?xml version="1.0" encoding="utf-8"?>
<a:theme xmlns:a="http://schemas.openxmlformats.org/drawingml/2006/main" name="Suicide Prevention Newsletter by Slidesgo">
  <a:themeElements>
    <a:clrScheme name="Simple Light">
      <a:dk1>
        <a:srgbClr val="F8F8F8"/>
      </a:dk1>
      <a:lt1>
        <a:srgbClr val="131313"/>
      </a:lt1>
      <a:dk2>
        <a:srgbClr val="767975"/>
      </a:dk2>
      <a:lt2>
        <a:srgbClr val="FFCC33"/>
      </a:lt2>
      <a:accent1>
        <a:srgbClr val="E8B223"/>
      </a:accent1>
      <a:accent2>
        <a:srgbClr val="D8D8D8"/>
      </a:accent2>
      <a:accent3>
        <a:srgbClr val="FFFFFF"/>
      </a:accent3>
      <a:accent4>
        <a:srgbClr val="FAFAFA"/>
      </a:accent4>
      <a:accent5>
        <a:srgbClr val="FFFFFF"/>
      </a:accent5>
      <a:accent6>
        <a:srgbClr val="FFFFFF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538</Words>
  <Application>Microsoft Office PowerPoint</Application>
  <PresentationFormat>On-screen Show (16:9)</PresentationFormat>
  <Paragraphs>15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Alef</vt:lpstr>
      <vt:lpstr>Chivo</vt:lpstr>
      <vt:lpstr>Calibri</vt:lpstr>
      <vt:lpstr>Nunito Light</vt:lpstr>
      <vt:lpstr>Cooper Black</vt:lpstr>
      <vt:lpstr>Dela Gothic One</vt:lpstr>
      <vt:lpstr>Consolas</vt:lpstr>
      <vt:lpstr>Suicide Prevention Newsletter by Slidesgo</vt:lpstr>
      <vt:lpstr>Sony Etcheverry</vt:lpstr>
      <vt:lpstr>Uso del comando “tee”</vt:lpstr>
      <vt:lpstr>Uso del comando “sort”</vt:lpstr>
      <vt:lpstr>Uso del comando “find” y “grep”</vt:lpstr>
      <vt:lpstr>Uso del comando “cut”</vt:lpstr>
      <vt:lpstr>Uso del comando “sed”</vt:lpstr>
      <vt:lpstr>¡Gracias por pasarse por esta presentación!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 PREVENTION NEWSLETTER</dc:title>
  <dc:creator>xio</dc:creator>
  <cp:lastModifiedBy>Sony Etcheverry</cp:lastModifiedBy>
  <cp:revision>11</cp:revision>
  <dcterms:modified xsi:type="dcterms:W3CDTF">2024-04-22T18:23:29Z</dcterms:modified>
</cp:coreProperties>
</file>