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pperplate Gothic Bold" panose="020E0705020206020404" pitchFamily="34" charset="0"/>
      <p:regular r:id="rId13"/>
    </p:embeddedFont>
    <p:embeddedFont>
      <p:font typeface="Handy Casual" panose="020B0604020202020204" charset="0"/>
      <p:regular r:id="rId14"/>
    </p:embeddedFont>
    <p:embeddedFont>
      <p:font typeface="Tropika" panose="020B0604020202020204" charset="0"/>
      <p:regular r:id="rId15"/>
    </p:embeddedFont>
    <p:embeddedFont>
      <p:font typeface="Tw Cen MT Condensed" panose="020B0606020104020203" pitchFamily="34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y Etcheverry" initials="SE" lastIdx="1" clrIdx="0">
    <p:extLst>
      <p:ext uri="{19B8F6BF-5375-455C-9EA6-DF929625EA0E}">
        <p15:presenceInfo xmlns:p15="http://schemas.microsoft.com/office/powerpoint/2012/main" userId="da7bcd09d726b7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4A7B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1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hyperlink" Target="https://awsrestart.instructure.com/courses/2844/modules/items/1890822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B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11357" y="-2106488"/>
            <a:ext cx="18997002" cy="18997002"/>
          </a:xfrm>
          <a:custGeom>
            <a:avLst/>
            <a:gdLst/>
            <a:ahLst/>
            <a:cxnLst/>
            <a:rect l="l" t="t" r="r" b="b"/>
            <a:pathLst>
              <a:path w="18997002" h="18997002">
                <a:moveTo>
                  <a:pt x="0" y="0"/>
                </a:moveTo>
                <a:lnTo>
                  <a:pt x="18997002" y="0"/>
                </a:lnTo>
                <a:lnTo>
                  <a:pt x="18997002" y="18997001"/>
                </a:lnTo>
                <a:lnTo>
                  <a:pt x="0" y="18997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784913"/>
            <a:ext cx="16364200" cy="8717174"/>
            <a:chOff x="0" y="0"/>
            <a:chExt cx="4309913" cy="229588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09913" cy="2295881"/>
            </a:xfrm>
            <a:custGeom>
              <a:avLst/>
              <a:gdLst/>
              <a:ahLst/>
              <a:cxnLst/>
              <a:rect l="l" t="t" r="r" b="b"/>
              <a:pathLst>
                <a:path w="4309913" h="2295881">
                  <a:moveTo>
                    <a:pt x="5677" y="0"/>
                  </a:moveTo>
                  <a:lnTo>
                    <a:pt x="4304236" y="0"/>
                  </a:lnTo>
                  <a:cubicBezTo>
                    <a:pt x="4307371" y="0"/>
                    <a:pt x="4309913" y="2542"/>
                    <a:pt x="4309913" y="5677"/>
                  </a:cubicBezTo>
                  <a:lnTo>
                    <a:pt x="4309913" y="2290204"/>
                  </a:lnTo>
                  <a:cubicBezTo>
                    <a:pt x="4309913" y="2291710"/>
                    <a:pt x="4309315" y="2293154"/>
                    <a:pt x="4308250" y="2294218"/>
                  </a:cubicBezTo>
                  <a:cubicBezTo>
                    <a:pt x="4307186" y="2295283"/>
                    <a:pt x="4305741" y="2295881"/>
                    <a:pt x="4304236" y="2295881"/>
                  </a:cubicBezTo>
                  <a:lnTo>
                    <a:pt x="5677" y="2295881"/>
                  </a:lnTo>
                  <a:cubicBezTo>
                    <a:pt x="4172" y="2295881"/>
                    <a:pt x="2728" y="2295283"/>
                    <a:pt x="1663" y="2294218"/>
                  </a:cubicBezTo>
                  <a:cubicBezTo>
                    <a:pt x="598" y="2293154"/>
                    <a:pt x="0" y="2291710"/>
                    <a:pt x="0" y="2290204"/>
                  </a:cubicBezTo>
                  <a:lnTo>
                    <a:pt x="0" y="5677"/>
                  </a:lnTo>
                  <a:cubicBezTo>
                    <a:pt x="0" y="4172"/>
                    <a:pt x="598" y="2728"/>
                    <a:pt x="1663" y="1663"/>
                  </a:cubicBezTo>
                  <a:cubicBezTo>
                    <a:pt x="2728" y="598"/>
                    <a:pt x="4172" y="0"/>
                    <a:pt x="5677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BE50AF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09913" cy="23339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504610" y="2335132"/>
            <a:ext cx="11700020" cy="3052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680"/>
              </a:lnSpc>
              <a:spcBef>
                <a:spcPct val="0"/>
              </a:spcBef>
            </a:pPr>
            <a:r>
              <a:rPr lang="es-AR" sz="5400" dirty="0">
                <a:latin typeface="Tropika" panose="020B0604020202020204" charset="0"/>
                <a:hlinkClick r:id="rId4" tooltip="239-[LX]-Lab -   Procesos administrativ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239-[LX]-LAB - PROCESOS ADMINISTRATIVOS</a:t>
            </a:r>
            <a:endParaRPr lang="en-US" sz="5400" spc="424" dirty="0">
              <a:latin typeface="Tropika" panose="020B0604020202020204" charset="0"/>
            </a:endParaRPr>
          </a:p>
        </p:txBody>
      </p:sp>
      <p:sp>
        <p:nvSpPr>
          <p:cNvPr id="7" name="Freeform 7"/>
          <p:cNvSpPr/>
          <p:nvPr/>
        </p:nvSpPr>
        <p:spPr>
          <a:xfrm rot="-10276831">
            <a:off x="14699854" y="5383046"/>
            <a:ext cx="2232762" cy="2669607"/>
          </a:xfrm>
          <a:custGeom>
            <a:avLst/>
            <a:gdLst/>
            <a:ahLst/>
            <a:cxnLst/>
            <a:rect l="l" t="t" r="r" b="b"/>
            <a:pathLst>
              <a:path w="2232762" h="2669607">
                <a:moveTo>
                  <a:pt x="0" y="0"/>
                </a:moveTo>
                <a:lnTo>
                  <a:pt x="2232762" y="0"/>
                </a:lnTo>
                <a:lnTo>
                  <a:pt x="2232762" y="2669607"/>
                </a:lnTo>
                <a:lnTo>
                  <a:pt x="0" y="26696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749424" y="8695638"/>
            <a:ext cx="3283590" cy="264792"/>
          </a:xfrm>
          <a:custGeom>
            <a:avLst/>
            <a:gdLst/>
            <a:ahLst/>
            <a:cxnLst/>
            <a:rect l="l" t="t" r="r" b="b"/>
            <a:pathLst>
              <a:path w="1359284" h="175471">
                <a:moveTo>
                  <a:pt x="0" y="0"/>
                </a:moveTo>
                <a:lnTo>
                  <a:pt x="1359284" y="0"/>
                </a:lnTo>
                <a:lnTo>
                  <a:pt x="1359284" y="175471"/>
                </a:lnTo>
                <a:lnTo>
                  <a:pt x="0" y="1754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8898703">
            <a:off x="14888613" y="2354845"/>
            <a:ext cx="1855247" cy="1804649"/>
          </a:xfrm>
          <a:custGeom>
            <a:avLst/>
            <a:gdLst/>
            <a:ahLst/>
            <a:cxnLst/>
            <a:rect l="l" t="t" r="r" b="b"/>
            <a:pathLst>
              <a:path w="1855247" h="1804649">
                <a:moveTo>
                  <a:pt x="0" y="0"/>
                </a:moveTo>
                <a:lnTo>
                  <a:pt x="1855247" y="0"/>
                </a:lnTo>
                <a:lnTo>
                  <a:pt x="1855247" y="1804649"/>
                </a:lnTo>
                <a:lnTo>
                  <a:pt x="0" y="180464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9554">
            <a:off x="7349494" y="6604167"/>
            <a:ext cx="3589013" cy="730854"/>
          </a:xfrm>
          <a:custGeom>
            <a:avLst/>
            <a:gdLst/>
            <a:ahLst/>
            <a:cxnLst/>
            <a:rect l="l" t="t" r="r" b="b"/>
            <a:pathLst>
              <a:path w="3589013" h="730854">
                <a:moveTo>
                  <a:pt x="0" y="0"/>
                </a:moveTo>
                <a:lnTo>
                  <a:pt x="3589012" y="0"/>
                </a:lnTo>
                <a:lnTo>
                  <a:pt x="3589012" y="730853"/>
                </a:lnTo>
                <a:lnTo>
                  <a:pt x="0" y="73085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678221">
            <a:off x="12477883" y="7039219"/>
            <a:ext cx="1852029" cy="1538868"/>
          </a:xfrm>
          <a:custGeom>
            <a:avLst/>
            <a:gdLst/>
            <a:ahLst/>
            <a:cxnLst/>
            <a:rect l="l" t="t" r="r" b="b"/>
            <a:pathLst>
              <a:path w="1852029" h="1538868">
                <a:moveTo>
                  <a:pt x="0" y="0"/>
                </a:moveTo>
                <a:lnTo>
                  <a:pt x="1852029" y="0"/>
                </a:lnTo>
                <a:lnTo>
                  <a:pt x="1852029" y="1538868"/>
                </a:lnTo>
                <a:lnTo>
                  <a:pt x="0" y="153886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657893">
            <a:off x="1982252" y="1754243"/>
            <a:ext cx="2759919" cy="3005853"/>
          </a:xfrm>
          <a:custGeom>
            <a:avLst/>
            <a:gdLst/>
            <a:ahLst/>
            <a:cxnLst/>
            <a:rect l="l" t="t" r="r" b="b"/>
            <a:pathLst>
              <a:path w="2759919" h="3005853">
                <a:moveTo>
                  <a:pt x="0" y="0"/>
                </a:moveTo>
                <a:lnTo>
                  <a:pt x="2759920" y="0"/>
                </a:lnTo>
                <a:lnTo>
                  <a:pt x="2759920" y="3005853"/>
                </a:lnTo>
                <a:lnTo>
                  <a:pt x="0" y="300585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9972172">
            <a:off x="11640171" y="1510062"/>
            <a:ext cx="2188814" cy="1973913"/>
          </a:xfrm>
          <a:custGeom>
            <a:avLst/>
            <a:gdLst/>
            <a:ahLst/>
            <a:cxnLst/>
            <a:rect l="l" t="t" r="r" b="b"/>
            <a:pathLst>
              <a:path w="2188814" h="1973913">
                <a:moveTo>
                  <a:pt x="0" y="0"/>
                </a:moveTo>
                <a:lnTo>
                  <a:pt x="2188814" y="0"/>
                </a:lnTo>
                <a:lnTo>
                  <a:pt x="2188814" y="1973913"/>
                </a:lnTo>
                <a:lnTo>
                  <a:pt x="0" y="197391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3446675" flipH="1">
            <a:off x="4143112" y="6625654"/>
            <a:ext cx="1719470" cy="2797954"/>
          </a:xfrm>
          <a:custGeom>
            <a:avLst/>
            <a:gdLst/>
            <a:ahLst/>
            <a:cxnLst/>
            <a:rect l="l" t="t" r="r" b="b"/>
            <a:pathLst>
              <a:path w="1719470" h="2797954">
                <a:moveTo>
                  <a:pt x="1719470" y="0"/>
                </a:moveTo>
                <a:lnTo>
                  <a:pt x="0" y="0"/>
                </a:lnTo>
                <a:lnTo>
                  <a:pt x="0" y="2797954"/>
                </a:lnTo>
                <a:lnTo>
                  <a:pt x="1719470" y="2797954"/>
                </a:lnTo>
                <a:lnTo>
                  <a:pt x="171947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97929" y="5901688"/>
            <a:ext cx="1696062" cy="1674475"/>
          </a:xfrm>
          <a:custGeom>
            <a:avLst/>
            <a:gdLst/>
            <a:ahLst/>
            <a:cxnLst/>
            <a:rect l="l" t="t" r="r" b="b"/>
            <a:pathLst>
              <a:path w="1696062" h="1674475">
                <a:moveTo>
                  <a:pt x="0" y="0"/>
                </a:moveTo>
                <a:lnTo>
                  <a:pt x="1696061" y="0"/>
                </a:lnTo>
                <a:lnTo>
                  <a:pt x="1696061" y="1674475"/>
                </a:lnTo>
                <a:lnTo>
                  <a:pt x="0" y="1674475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7838251">
            <a:off x="6489629" y="1100437"/>
            <a:ext cx="2519591" cy="2249307"/>
          </a:xfrm>
          <a:custGeom>
            <a:avLst/>
            <a:gdLst/>
            <a:ahLst/>
            <a:cxnLst/>
            <a:rect l="l" t="t" r="r" b="b"/>
            <a:pathLst>
              <a:path w="2519591" h="2249307">
                <a:moveTo>
                  <a:pt x="0" y="0"/>
                </a:moveTo>
                <a:lnTo>
                  <a:pt x="2519591" y="0"/>
                </a:lnTo>
                <a:lnTo>
                  <a:pt x="2519591" y="2249307"/>
                </a:lnTo>
                <a:lnTo>
                  <a:pt x="0" y="2249307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6330715" y="8247114"/>
            <a:ext cx="5809474" cy="427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0"/>
              </a:lnSpc>
            </a:pPr>
            <a:r>
              <a:rPr lang="en-US" sz="5400" spc="162" dirty="0">
                <a:solidFill>
                  <a:srgbClr val="000000"/>
                </a:solidFill>
                <a:latin typeface="Handy Casual"/>
              </a:rPr>
              <a:t>Sony Etcheverry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54501" y="-4796750"/>
            <a:ext cx="18997002" cy="18997002"/>
          </a:xfrm>
          <a:custGeom>
            <a:avLst/>
            <a:gdLst/>
            <a:ahLst/>
            <a:cxnLst/>
            <a:rect l="l" t="t" r="r" b="b"/>
            <a:pathLst>
              <a:path w="18997002" h="18997002">
                <a:moveTo>
                  <a:pt x="0" y="0"/>
                </a:moveTo>
                <a:lnTo>
                  <a:pt x="18997002" y="0"/>
                </a:lnTo>
                <a:lnTo>
                  <a:pt x="18997002" y="18997002"/>
                </a:lnTo>
                <a:lnTo>
                  <a:pt x="0" y="1899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61900" y="784913"/>
            <a:ext cx="16364200" cy="8717174"/>
            <a:chOff x="0" y="0"/>
            <a:chExt cx="4309913" cy="2295881"/>
          </a:xfrm>
          <a:solidFill>
            <a:schemeClr val="tx1">
              <a:lumMod val="65000"/>
              <a:lumOff val="35000"/>
              <a:alpha val="56000"/>
            </a:schemeClr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4309913" cy="2295881"/>
            </a:xfrm>
            <a:custGeom>
              <a:avLst/>
              <a:gdLst/>
              <a:ahLst/>
              <a:cxnLst/>
              <a:rect l="l" t="t" r="r" b="b"/>
              <a:pathLst>
                <a:path w="4309913" h="2295881">
                  <a:moveTo>
                    <a:pt x="5677" y="0"/>
                  </a:moveTo>
                  <a:lnTo>
                    <a:pt x="4304236" y="0"/>
                  </a:lnTo>
                  <a:cubicBezTo>
                    <a:pt x="4307371" y="0"/>
                    <a:pt x="4309913" y="2542"/>
                    <a:pt x="4309913" y="5677"/>
                  </a:cubicBezTo>
                  <a:lnTo>
                    <a:pt x="4309913" y="2290204"/>
                  </a:lnTo>
                  <a:cubicBezTo>
                    <a:pt x="4309913" y="2291710"/>
                    <a:pt x="4309315" y="2293154"/>
                    <a:pt x="4308250" y="2294218"/>
                  </a:cubicBezTo>
                  <a:cubicBezTo>
                    <a:pt x="4307186" y="2295283"/>
                    <a:pt x="4305741" y="2295881"/>
                    <a:pt x="4304236" y="2295881"/>
                  </a:cubicBezTo>
                  <a:lnTo>
                    <a:pt x="5677" y="2295881"/>
                  </a:lnTo>
                  <a:cubicBezTo>
                    <a:pt x="4172" y="2295881"/>
                    <a:pt x="2728" y="2295283"/>
                    <a:pt x="1663" y="2294218"/>
                  </a:cubicBezTo>
                  <a:cubicBezTo>
                    <a:pt x="598" y="2293154"/>
                    <a:pt x="0" y="2291710"/>
                    <a:pt x="0" y="2290204"/>
                  </a:cubicBezTo>
                  <a:lnTo>
                    <a:pt x="0" y="5677"/>
                  </a:lnTo>
                  <a:cubicBezTo>
                    <a:pt x="0" y="4172"/>
                    <a:pt x="598" y="2728"/>
                    <a:pt x="1663" y="1663"/>
                  </a:cubicBezTo>
                  <a:cubicBezTo>
                    <a:pt x="2728" y="598"/>
                    <a:pt x="4172" y="0"/>
                    <a:pt x="5677" y="0"/>
                  </a:cubicBezTo>
                  <a:close/>
                </a:path>
              </a:pathLst>
            </a:custGeom>
            <a:grpFill/>
            <a:ln w="85725" cap="sq">
              <a:solidFill>
                <a:srgbClr val="7774C4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09913" cy="233398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0"/>
                </a:lnSpc>
              </a:pPr>
              <a:endParaRPr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11FE8257-805D-416A-957F-9C5084F86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171899"/>
            <a:ext cx="8610600" cy="5059703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1B4FE17-6528-4E29-A40E-D02DA488C2F4}"/>
              </a:ext>
            </a:extLst>
          </p:cNvPr>
          <p:cNvSpPr txBox="1"/>
          <p:nvPr/>
        </p:nvSpPr>
        <p:spPr>
          <a:xfrm>
            <a:off x="1665786" y="1978014"/>
            <a:ext cx="480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se solicita la creación de un archivo de registro a partir del comando </a:t>
            </a:r>
            <a:r>
              <a:rPr lang="es-ES" dirty="0" err="1">
                <a:solidFill>
                  <a:srgbClr val="FFFF00"/>
                </a:solidFill>
                <a:latin typeface="Copperplate Gothic Bold" panose="020E0705020206020404" pitchFamily="34" charset="0"/>
              </a:rPr>
              <a:t>ps</a:t>
            </a: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. Este archivo de registro, denominado </a:t>
            </a:r>
            <a:r>
              <a:rPr lang="es-ES" dirty="0">
                <a:solidFill>
                  <a:srgbClr val="4F81BD"/>
                </a:solidFill>
                <a:latin typeface="Copperplate Gothic Bold" panose="020E0705020206020404" pitchFamily="34" charset="0"/>
              </a:rPr>
              <a:t>processes.csv</a:t>
            </a: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, debe ser agregado a la carpeta </a:t>
            </a:r>
            <a:r>
              <a:rPr lang="es-ES" dirty="0" err="1">
                <a:solidFill>
                  <a:srgbClr val="4F81BD"/>
                </a:solidFill>
                <a:latin typeface="Copperplate Gothic Bold" panose="020E0705020206020404" pitchFamily="34" charset="0"/>
              </a:rPr>
              <a:t>SharedFolders</a:t>
            </a: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.</a:t>
            </a:r>
            <a:b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Se  crea a partir del comando </a:t>
            </a:r>
            <a:r>
              <a:rPr lang="es-ES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ps</a:t>
            </a: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-</a:t>
            </a:r>
            <a:r>
              <a:rPr lang="es-ES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aux</a:t>
            </a: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, excluyendo cualquier proceso que contenga al usuario</a:t>
            </a:r>
            <a:r>
              <a:rPr lang="es-ES" dirty="0">
                <a:latin typeface="Copperplate Gothic Bold" panose="020E0705020206020404" pitchFamily="34" charset="0"/>
              </a:rPr>
              <a:t> </a:t>
            </a:r>
            <a:r>
              <a:rPr lang="es-ES" dirty="0" err="1">
                <a:latin typeface="Copperplate Gothic Bold" panose="020E0705020206020404" pitchFamily="34" charset="0"/>
              </a:rPr>
              <a:t>root</a:t>
            </a:r>
            <a:r>
              <a:rPr lang="es-ES" dirty="0">
                <a:latin typeface="Copperplate Gothic Bold" panose="020E0705020206020404" pitchFamily="34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. Para lograrlo, se ejecuta el siguiente comando:</a:t>
            </a:r>
            <a:r>
              <a:rPr lang="es-ES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 sudo </a:t>
            </a:r>
            <a:r>
              <a:rPr lang="es-ES" dirty="0" err="1">
                <a:solidFill>
                  <a:srgbClr val="FFFF00"/>
                </a:solidFill>
                <a:latin typeface="Copperplate Gothic Bold" panose="020E0705020206020404" pitchFamily="34" charset="0"/>
              </a:rPr>
              <a:t>ps</a:t>
            </a:r>
            <a:r>
              <a:rPr lang="es-ES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 -</a:t>
            </a:r>
            <a:r>
              <a:rPr lang="es-ES" dirty="0" err="1">
                <a:solidFill>
                  <a:srgbClr val="FFFF00"/>
                </a:solidFill>
                <a:latin typeface="Copperplate Gothic Bold" panose="020E0705020206020404" pitchFamily="34" charset="0"/>
              </a:rPr>
              <a:t>aux</a:t>
            </a:r>
            <a:r>
              <a:rPr lang="es-ES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 | grep -v </a:t>
            </a:r>
            <a:r>
              <a:rPr lang="es-ES" dirty="0" err="1">
                <a:solidFill>
                  <a:srgbClr val="FFFF00"/>
                </a:solidFill>
                <a:latin typeface="Copperplate Gothic Bold" panose="020E0705020206020404" pitchFamily="34" charset="0"/>
              </a:rPr>
              <a:t>root</a:t>
            </a:r>
            <a:r>
              <a:rPr lang="es-ES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 | sudo </a:t>
            </a:r>
            <a:r>
              <a:rPr lang="es-ES" dirty="0" err="1">
                <a:solidFill>
                  <a:srgbClr val="FFFF00"/>
                </a:solidFill>
                <a:latin typeface="Copperplate Gothic Bold" panose="020E0705020206020404" pitchFamily="34" charset="0"/>
              </a:rPr>
              <a:t>tee</a:t>
            </a:r>
            <a:r>
              <a:rPr lang="es-ES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 </a:t>
            </a:r>
            <a:r>
              <a:rPr lang="es-ES" dirty="0" err="1">
                <a:solidFill>
                  <a:srgbClr val="FFFF00"/>
                </a:solidFill>
                <a:latin typeface="Copperplate Gothic Bold" panose="020E0705020206020404" pitchFamily="34" charset="0"/>
              </a:rPr>
              <a:t>SharedFolders</a:t>
            </a:r>
            <a:r>
              <a:rPr lang="es-ES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/processes.csv. </a:t>
            </a: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Este comando muestra todos los procesos en ejecución en la máquina y filtra aquellos que contienen la palabra </a:t>
            </a:r>
            <a:r>
              <a:rPr lang="es-ES" dirty="0" err="1">
                <a:latin typeface="Copperplate Gothic Bold" panose="020E0705020206020404" pitchFamily="34" charset="0"/>
              </a:rPr>
              <a:t>root</a:t>
            </a: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, guardando la salida en el archivo mencionado ( Gracias al comando </a:t>
            </a:r>
            <a:r>
              <a:rPr lang="es-ES" dirty="0" err="1">
                <a:solidFill>
                  <a:srgbClr val="FFFF00"/>
                </a:solidFill>
                <a:latin typeface="Copperplate Gothic Bold" panose="020E0705020206020404" pitchFamily="34" charset="0"/>
              </a:rPr>
              <a:t>tee</a:t>
            </a: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)</a:t>
            </a:r>
            <a:endParaRPr lang="es-AR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4487C4-3B05-4F5D-9B96-B9F28454A036}"/>
              </a:ext>
            </a:extLst>
          </p:cNvPr>
          <p:cNvSpPr/>
          <p:nvPr/>
        </p:nvSpPr>
        <p:spPr>
          <a:xfrm>
            <a:off x="1433450" y="1713572"/>
            <a:ext cx="5119750" cy="6248400"/>
          </a:xfrm>
          <a:prstGeom prst="rect">
            <a:avLst/>
          </a:prstGeom>
          <a:solidFill>
            <a:srgbClr val="4F81BD">
              <a:alpha val="18824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89E34E-FCA3-4CBA-B684-B72B71EEA13D}"/>
              </a:ext>
            </a:extLst>
          </p:cNvPr>
          <p:cNvSpPr txBox="1"/>
          <p:nvPr/>
        </p:nvSpPr>
        <p:spPr>
          <a:xfrm>
            <a:off x="6172200" y="8521299"/>
            <a:ext cx="9505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AR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0E14260-D32C-44D9-A2AF-21EF7063E7EA}"/>
              </a:ext>
            </a:extLst>
          </p:cNvPr>
          <p:cNvSpPr/>
          <p:nvPr/>
        </p:nvSpPr>
        <p:spPr>
          <a:xfrm>
            <a:off x="7024750" y="4446032"/>
            <a:ext cx="961900" cy="609600"/>
          </a:xfrm>
          <a:prstGeom prst="rightArrow">
            <a:avLst/>
          </a:prstGeom>
          <a:solidFill>
            <a:schemeClr val="bg1"/>
          </a:solidFill>
          <a:ln w="571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54501" y="-4796750"/>
            <a:ext cx="18997002" cy="18997002"/>
          </a:xfrm>
          <a:custGeom>
            <a:avLst/>
            <a:gdLst/>
            <a:ahLst/>
            <a:cxnLst/>
            <a:rect l="l" t="t" r="r" b="b"/>
            <a:pathLst>
              <a:path w="18997002" h="18997002">
                <a:moveTo>
                  <a:pt x="0" y="0"/>
                </a:moveTo>
                <a:lnTo>
                  <a:pt x="18997002" y="0"/>
                </a:lnTo>
                <a:lnTo>
                  <a:pt x="18997002" y="18997002"/>
                </a:lnTo>
                <a:lnTo>
                  <a:pt x="0" y="1899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61900" y="640253"/>
            <a:ext cx="16364200" cy="8861835"/>
            <a:chOff x="0" y="-38100"/>
            <a:chExt cx="4309913" cy="2333981"/>
          </a:xfrm>
          <a:solidFill>
            <a:schemeClr val="tx1">
              <a:lumMod val="65000"/>
              <a:lumOff val="35000"/>
              <a:alpha val="56000"/>
            </a:schemeClr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4309913" cy="2295881"/>
            </a:xfrm>
            <a:custGeom>
              <a:avLst/>
              <a:gdLst/>
              <a:ahLst/>
              <a:cxnLst/>
              <a:rect l="l" t="t" r="r" b="b"/>
              <a:pathLst>
                <a:path w="4309913" h="2295881">
                  <a:moveTo>
                    <a:pt x="5677" y="0"/>
                  </a:moveTo>
                  <a:lnTo>
                    <a:pt x="4304236" y="0"/>
                  </a:lnTo>
                  <a:cubicBezTo>
                    <a:pt x="4307371" y="0"/>
                    <a:pt x="4309913" y="2542"/>
                    <a:pt x="4309913" y="5677"/>
                  </a:cubicBezTo>
                  <a:lnTo>
                    <a:pt x="4309913" y="2290204"/>
                  </a:lnTo>
                  <a:cubicBezTo>
                    <a:pt x="4309913" y="2291710"/>
                    <a:pt x="4309315" y="2293154"/>
                    <a:pt x="4308250" y="2294218"/>
                  </a:cubicBezTo>
                  <a:cubicBezTo>
                    <a:pt x="4307186" y="2295283"/>
                    <a:pt x="4305741" y="2295881"/>
                    <a:pt x="4304236" y="2295881"/>
                  </a:cubicBezTo>
                  <a:lnTo>
                    <a:pt x="5677" y="2295881"/>
                  </a:lnTo>
                  <a:cubicBezTo>
                    <a:pt x="4172" y="2295881"/>
                    <a:pt x="2728" y="2295283"/>
                    <a:pt x="1663" y="2294218"/>
                  </a:cubicBezTo>
                  <a:cubicBezTo>
                    <a:pt x="598" y="2293154"/>
                    <a:pt x="0" y="2291710"/>
                    <a:pt x="0" y="2290204"/>
                  </a:cubicBezTo>
                  <a:lnTo>
                    <a:pt x="0" y="5677"/>
                  </a:lnTo>
                  <a:cubicBezTo>
                    <a:pt x="0" y="4172"/>
                    <a:pt x="598" y="2728"/>
                    <a:pt x="1663" y="1663"/>
                  </a:cubicBezTo>
                  <a:cubicBezTo>
                    <a:pt x="2728" y="598"/>
                    <a:pt x="4172" y="0"/>
                    <a:pt x="5677" y="0"/>
                  </a:cubicBezTo>
                  <a:close/>
                </a:path>
              </a:pathLst>
            </a:custGeom>
            <a:grpFill/>
            <a:ln w="85725" cap="sq">
              <a:solidFill>
                <a:srgbClr val="7774C4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09913" cy="233398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0"/>
                </a:lnSpc>
              </a:pPr>
              <a:endParaRPr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1B4FE17-6528-4E29-A40E-D02DA488C2F4}"/>
              </a:ext>
            </a:extLst>
          </p:cNvPr>
          <p:cNvSpPr txBox="1"/>
          <p:nvPr/>
        </p:nvSpPr>
        <p:spPr>
          <a:xfrm>
            <a:off x="2300766" y="3376803"/>
            <a:ext cx="480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Para validar todo este bien, </a:t>
            </a:r>
            <a:r>
              <a:rPr lang="es-ES" sz="24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escribis</a:t>
            </a:r>
            <a:r>
              <a:rPr lang="es-ES" sz="2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</a:t>
            </a:r>
            <a:r>
              <a:rPr lang="es-ES" sz="2400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"</a:t>
            </a:r>
            <a:r>
              <a:rPr lang="es-ES" sz="2400" dirty="0" err="1">
                <a:solidFill>
                  <a:srgbClr val="FFFF00"/>
                </a:solidFill>
                <a:latin typeface="Copperplate Gothic Bold" panose="020E0705020206020404" pitchFamily="34" charset="0"/>
              </a:rPr>
              <a:t>cat</a:t>
            </a:r>
            <a:r>
              <a:rPr lang="es-ES" sz="2400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 </a:t>
            </a:r>
            <a:r>
              <a:rPr lang="es-ES" sz="2400" dirty="0" err="1">
                <a:solidFill>
                  <a:srgbClr val="FFFF00"/>
                </a:solidFill>
                <a:latin typeface="Copperplate Gothic Bold" panose="020E0705020206020404" pitchFamily="34" charset="0"/>
              </a:rPr>
              <a:t>SharedFolders</a:t>
            </a:r>
            <a:r>
              <a:rPr lang="es-ES" sz="2400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/processes.csv"</a:t>
            </a:r>
            <a:r>
              <a:rPr lang="es-ES" sz="2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. Este comando mostrará el contenido del archivo "processes.csv"  que se ubica en la carpeta </a:t>
            </a:r>
            <a:r>
              <a:rPr lang="es-ES" sz="2400" dirty="0">
                <a:solidFill>
                  <a:schemeClr val="accent1"/>
                </a:solidFill>
                <a:latin typeface="Copperplate Gothic Bold" panose="020E0705020206020404" pitchFamily="34" charset="0"/>
              </a:rPr>
              <a:t>"</a:t>
            </a:r>
            <a:r>
              <a:rPr lang="es-ES" sz="2400" dirty="0" err="1">
                <a:solidFill>
                  <a:schemeClr val="accent1"/>
                </a:solidFill>
                <a:latin typeface="Copperplate Gothic Bold" panose="020E0705020206020404" pitchFamily="34" charset="0"/>
              </a:rPr>
              <a:t>SharedFolders</a:t>
            </a:r>
            <a:r>
              <a:rPr lang="es-ES" sz="2400" dirty="0">
                <a:solidFill>
                  <a:schemeClr val="accent1"/>
                </a:solidFill>
                <a:latin typeface="Copperplate Gothic Bold" panose="020E0705020206020404" pitchFamily="34" charset="0"/>
              </a:rPr>
              <a:t>".</a:t>
            </a:r>
            <a:endParaRPr lang="es-AR" sz="2400" dirty="0">
              <a:solidFill>
                <a:schemeClr val="accent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89E34E-FCA3-4CBA-B684-B72B71EEA13D}"/>
              </a:ext>
            </a:extLst>
          </p:cNvPr>
          <p:cNvSpPr txBox="1"/>
          <p:nvPr/>
        </p:nvSpPr>
        <p:spPr>
          <a:xfrm>
            <a:off x="6172200" y="8521299"/>
            <a:ext cx="9505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AR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0E14260-D32C-44D9-A2AF-21EF7063E7EA}"/>
              </a:ext>
            </a:extLst>
          </p:cNvPr>
          <p:cNvSpPr/>
          <p:nvPr/>
        </p:nvSpPr>
        <p:spPr>
          <a:xfrm>
            <a:off x="7186187" y="4780163"/>
            <a:ext cx="961900" cy="609600"/>
          </a:xfrm>
          <a:prstGeom prst="rightArrow">
            <a:avLst/>
          </a:prstGeom>
          <a:solidFill>
            <a:schemeClr val="bg1"/>
          </a:solidFill>
          <a:ln w="571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BB280-4867-45C5-9EAF-9AD5D6BBD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767" y="3245882"/>
            <a:ext cx="8376865" cy="3709649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81BCD3-6244-431E-97B2-3B6FA8E7CC93}"/>
              </a:ext>
            </a:extLst>
          </p:cNvPr>
          <p:cNvSpPr/>
          <p:nvPr/>
        </p:nvSpPr>
        <p:spPr>
          <a:xfrm>
            <a:off x="1774293" y="3245882"/>
            <a:ext cx="5119750" cy="3726418"/>
          </a:xfrm>
          <a:prstGeom prst="rect">
            <a:avLst/>
          </a:prstGeom>
          <a:solidFill>
            <a:srgbClr val="4F81BD">
              <a:alpha val="18824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5414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54501" y="-4796750"/>
            <a:ext cx="18997002" cy="18997002"/>
          </a:xfrm>
          <a:custGeom>
            <a:avLst/>
            <a:gdLst/>
            <a:ahLst/>
            <a:cxnLst/>
            <a:rect l="l" t="t" r="r" b="b"/>
            <a:pathLst>
              <a:path w="18997002" h="18997002">
                <a:moveTo>
                  <a:pt x="0" y="0"/>
                </a:moveTo>
                <a:lnTo>
                  <a:pt x="18997002" y="0"/>
                </a:lnTo>
                <a:lnTo>
                  <a:pt x="18997002" y="18997002"/>
                </a:lnTo>
                <a:lnTo>
                  <a:pt x="0" y="1899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61900" y="640253"/>
            <a:ext cx="16364200" cy="8861835"/>
            <a:chOff x="0" y="-38100"/>
            <a:chExt cx="4309913" cy="2333981"/>
          </a:xfrm>
          <a:solidFill>
            <a:schemeClr val="tx1">
              <a:lumMod val="65000"/>
              <a:lumOff val="35000"/>
              <a:alpha val="56000"/>
            </a:schemeClr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4309913" cy="2295881"/>
            </a:xfrm>
            <a:custGeom>
              <a:avLst/>
              <a:gdLst/>
              <a:ahLst/>
              <a:cxnLst/>
              <a:rect l="l" t="t" r="r" b="b"/>
              <a:pathLst>
                <a:path w="4309913" h="2295881">
                  <a:moveTo>
                    <a:pt x="5677" y="0"/>
                  </a:moveTo>
                  <a:lnTo>
                    <a:pt x="4304236" y="0"/>
                  </a:lnTo>
                  <a:cubicBezTo>
                    <a:pt x="4307371" y="0"/>
                    <a:pt x="4309913" y="2542"/>
                    <a:pt x="4309913" y="5677"/>
                  </a:cubicBezTo>
                  <a:lnTo>
                    <a:pt x="4309913" y="2290204"/>
                  </a:lnTo>
                  <a:cubicBezTo>
                    <a:pt x="4309913" y="2291710"/>
                    <a:pt x="4309315" y="2293154"/>
                    <a:pt x="4308250" y="2294218"/>
                  </a:cubicBezTo>
                  <a:cubicBezTo>
                    <a:pt x="4307186" y="2295283"/>
                    <a:pt x="4305741" y="2295881"/>
                    <a:pt x="4304236" y="2295881"/>
                  </a:cubicBezTo>
                  <a:lnTo>
                    <a:pt x="5677" y="2295881"/>
                  </a:lnTo>
                  <a:cubicBezTo>
                    <a:pt x="4172" y="2295881"/>
                    <a:pt x="2728" y="2295283"/>
                    <a:pt x="1663" y="2294218"/>
                  </a:cubicBezTo>
                  <a:cubicBezTo>
                    <a:pt x="598" y="2293154"/>
                    <a:pt x="0" y="2291710"/>
                    <a:pt x="0" y="2290204"/>
                  </a:cubicBezTo>
                  <a:lnTo>
                    <a:pt x="0" y="5677"/>
                  </a:lnTo>
                  <a:cubicBezTo>
                    <a:pt x="0" y="4172"/>
                    <a:pt x="598" y="2728"/>
                    <a:pt x="1663" y="1663"/>
                  </a:cubicBezTo>
                  <a:cubicBezTo>
                    <a:pt x="2728" y="598"/>
                    <a:pt x="4172" y="0"/>
                    <a:pt x="5677" y="0"/>
                  </a:cubicBezTo>
                  <a:close/>
                </a:path>
              </a:pathLst>
            </a:custGeom>
            <a:grpFill/>
            <a:ln w="85725" cap="sq">
              <a:solidFill>
                <a:srgbClr val="7774C4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09913" cy="233398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0"/>
                </a:lnSpc>
              </a:pPr>
              <a:endParaRPr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1B4FE17-6528-4E29-A40E-D02DA488C2F4}"/>
              </a:ext>
            </a:extLst>
          </p:cNvPr>
          <p:cNvSpPr txBox="1"/>
          <p:nvPr/>
        </p:nvSpPr>
        <p:spPr>
          <a:xfrm>
            <a:off x="1774272" y="843677"/>
            <a:ext cx="480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Ahora el comando </a:t>
            </a:r>
            <a:r>
              <a:rPr lang="es-ES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top</a:t>
            </a: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, este comando mostrará una lista de los </a:t>
            </a:r>
            <a:r>
              <a:rPr lang="es-ES" dirty="0">
                <a:solidFill>
                  <a:srgbClr val="4F81BD"/>
                </a:solidFill>
                <a:latin typeface="Copperplate Gothic Bold" panose="020E0705020206020404" pitchFamily="34" charset="0"/>
              </a:rPr>
              <a:t>procesos en ejecución en tu sistema,</a:t>
            </a: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ordenados por su uso de recursos, como CPU y memoria. Se pueden usar las teclas de flecha y las teclas de función para navegar por la información proporcionada por la </a:t>
            </a:r>
            <a:r>
              <a:rPr lang="es-AR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instrucción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89E34E-FCA3-4CBA-B684-B72B71EEA13D}"/>
              </a:ext>
            </a:extLst>
          </p:cNvPr>
          <p:cNvSpPr txBox="1"/>
          <p:nvPr/>
        </p:nvSpPr>
        <p:spPr>
          <a:xfrm>
            <a:off x="6172200" y="8521299"/>
            <a:ext cx="9505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AR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0E14260-D32C-44D9-A2AF-21EF7063E7EA}"/>
              </a:ext>
            </a:extLst>
          </p:cNvPr>
          <p:cNvSpPr/>
          <p:nvPr/>
        </p:nvSpPr>
        <p:spPr>
          <a:xfrm>
            <a:off x="6761900" y="1815762"/>
            <a:ext cx="961900" cy="609600"/>
          </a:xfrm>
          <a:prstGeom prst="rightArrow">
            <a:avLst/>
          </a:prstGeom>
          <a:solidFill>
            <a:schemeClr val="bg1"/>
          </a:solidFill>
          <a:ln w="571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C14C9E-01EE-44F7-A5CB-603E878D80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104900"/>
            <a:ext cx="8754529" cy="160748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8A6AA5-A777-482C-9CE4-DE73CB155D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828238"/>
            <a:ext cx="8630692" cy="6444626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E69BE6C-2480-4598-9BDB-50057600D968}"/>
              </a:ext>
            </a:extLst>
          </p:cNvPr>
          <p:cNvSpPr/>
          <p:nvPr/>
        </p:nvSpPr>
        <p:spPr>
          <a:xfrm>
            <a:off x="1503970" y="867881"/>
            <a:ext cx="5119750" cy="2540939"/>
          </a:xfrm>
          <a:prstGeom prst="rect">
            <a:avLst/>
          </a:prstGeom>
          <a:solidFill>
            <a:srgbClr val="4F81BD">
              <a:alpha val="18824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0837541-E0EC-4FA0-B95F-3FDA613817F0}"/>
              </a:ext>
            </a:extLst>
          </p:cNvPr>
          <p:cNvSpPr/>
          <p:nvPr/>
        </p:nvSpPr>
        <p:spPr>
          <a:xfrm rot="5400000">
            <a:off x="3630624" y="3686931"/>
            <a:ext cx="763660" cy="609600"/>
          </a:xfrm>
          <a:prstGeom prst="rightArrow">
            <a:avLst/>
          </a:prstGeom>
          <a:solidFill>
            <a:schemeClr val="bg1"/>
          </a:solidFill>
          <a:ln w="571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54A088-007D-4F54-A0C6-8E27D7776DE2}"/>
              </a:ext>
            </a:extLst>
          </p:cNvPr>
          <p:cNvSpPr txBox="1"/>
          <p:nvPr/>
        </p:nvSpPr>
        <p:spPr>
          <a:xfrm>
            <a:off x="1503970" y="4701751"/>
            <a:ext cx="625172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La salida en la consola muestra las tareas, </a:t>
            </a:r>
            <a:b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las cuales pueden estar en estado de </a:t>
            </a:r>
            <a:r>
              <a:rPr lang="es-ES" dirty="0">
                <a:solidFill>
                  <a:srgbClr val="4F81BD"/>
                </a:solidFill>
                <a:latin typeface="Copperplate Gothic Bold" panose="020E0705020206020404" pitchFamily="34" charset="0"/>
              </a:rPr>
              <a:t>ejecución, </a:t>
            </a:r>
            <a:br>
              <a:rPr lang="es-ES" dirty="0">
                <a:solidFill>
                  <a:srgbClr val="4F81BD"/>
                </a:solidFill>
                <a:latin typeface="Copperplate Gothic Bold" panose="020E0705020206020404" pitchFamily="34" charset="0"/>
              </a:rPr>
            </a:br>
            <a:r>
              <a:rPr lang="es-ES" dirty="0">
                <a:solidFill>
                  <a:srgbClr val="4F81BD"/>
                </a:solidFill>
                <a:latin typeface="Copperplate Gothic Bold" panose="020E0705020206020404" pitchFamily="34" charset="0"/>
              </a:rPr>
              <a:t>durmiendo, detenidas o “zombis”.</a:t>
            </a:r>
          </a:p>
          <a:p>
            <a:b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El contorno en rojo muestra la salida de Tareas del comando top.</a:t>
            </a:r>
            <a:b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El indicador de comando muestra un total de </a:t>
            </a:r>
            <a:r>
              <a:rPr lang="es-ES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87 tareas, 1 en ejecución, 47 en estado de sueño, 0 detenidas y 0 tareas zombis.</a:t>
            </a:r>
          </a:p>
          <a:p>
            <a:b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Para salir de </a:t>
            </a:r>
            <a:r>
              <a:rPr lang="es-ES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top</a:t>
            </a: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, presionas </a:t>
            </a:r>
            <a:r>
              <a:rPr lang="es-ES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q</a:t>
            </a: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y luego presionas </a:t>
            </a:r>
            <a:r>
              <a:rPr lang="es-ES" dirty="0" err="1">
                <a:solidFill>
                  <a:srgbClr val="FFFF00"/>
                </a:solidFill>
                <a:latin typeface="Copperplate Gothic Bold" panose="020E0705020206020404" pitchFamily="34" charset="0"/>
              </a:rPr>
              <a:t>enter</a:t>
            </a:r>
            <a:endParaRPr lang="es-ES" dirty="0">
              <a:solidFill>
                <a:srgbClr val="FFFF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6A21C9-EF04-4CDE-8717-C72F9149C277}"/>
              </a:ext>
            </a:extLst>
          </p:cNvPr>
          <p:cNvSpPr/>
          <p:nvPr/>
        </p:nvSpPr>
        <p:spPr>
          <a:xfrm>
            <a:off x="1452578" y="4701749"/>
            <a:ext cx="6091221" cy="3819549"/>
          </a:xfrm>
          <a:prstGeom prst="rect">
            <a:avLst/>
          </a:prstGeom>
          <a:solidFill>
            <a:srgbClr val="4F81BD">
              <a:alpha val="18824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2144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54501" y="-4796750"/>
            <a:ext cx="18997002" cy="18997002"/>
          </a:xfrm>
          <a:custGeom>
            <a:avLst/>
            <a:gdLst/>
            <a:ahLst/>
            <a:cxnLst/>
            <a:rect l="l" t="t" r="r" b="b"/>
            <a:pathLst>
              <a:path w="18997002" h="18997002">
                <a:moveTo>
                  <a:pt x="0" y="0"/>
                </a:moveTo>
                <a:lnTo>
                  <a:pt x="18997002" y="0"/>
                </a:lnTo>
                <a:lnTo>
                  <a:pt x="18997002" y="18997002"/>
                </a:lnTo>
                <a:lnTo>
                  <a:pt x="0" y="1899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61900" y="640253"/>
            <a:ext cx="16364200" cy="8861835"/>
            <a:chOff x="0" y="-38100"/>
            <a:chExt cx="4309913" cy="2333981"/>
          </a:xfrm>
          <a:solidFill>
            <a:schemeClr val="tx1">
              <a:lumMod val="65000"/>
              <a:lumOff val="35000"/>
              <a:alpha val="56000"/>
            </a:schemeClr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4309913" cy="2295881"/>
            </a:xfrm>
            <a:custGeom>
              <a:avLst/>
              <a:gdLst/>
              <a:ahLst/>
              <a:cxnLst/>
              <a:rect l="l" t="t" r="r" b="b"/>
              <a:pathLst>
                <a:path w="4309913" h="2295881">
                  <a:moveTo>
                    <a:pt x="5677" y="0"/>
                  </a:moveTo>
                  <a:lnTo>
                    <a:pt x="4304236" y="0"/>
                  </a:lnTo>
                  <a:cubicBezTo>
                    <a:pt x="4307371" y="0"/>
                    <a:pt x="4309913" y="2542"/>
                    <a:pt x="4309913" y="5677"/>
                  </a:cubicBezTo>
                  <a:lnTo>
                    <a:pt x="4309913" y="2290204"/>
                  </a:lnTo>
                  <a:cubicBezTo>
                    <a:pt x="4309913" y="2291710"/>
                    <a:pt x="4309315" y="2293154"/>
                    <a:pt x="4308250" y="2294218"/>
                  </a:cubicBezTo>
                  <a:cubicBezTo>
                    <a:pt x="4307186" y="2295283"/>
                    <a:pt x="4305741" y="2295881"/>
                    <a:pt x="4304236" y="2295881"/>
                  </a:cubicBezTo>
                  <a:lnTo>
                    <a:pt x="5677" y="2295881"/>
                  </a:lnTo>
                  <a:cubicBezTo>
                    <a:pt x="4172" y="2295881"/>
                    <a:pt x="2728" y="2295283"/>
                    <a:pt x="1663" y="2294218"/>
                  </a:cubicBezTo>
                  <a:cubicBezTo>
                    <a:pt x="598" y="2293154"/>
                    <a:pt x="0" y="2291710"/>
                    <a:pt x="0" y="2290204"/>
                  </a:cubicBezTo>
                  <a:lnTo>
                    <a:pt x="0" y="5677"/>
                  </a:lnTo>
                  <a:cubicBezTo>
                    <a:pt x="0" y="4172"/>
                    <a:pt x="598" y="2728"/>
                    <a:pt x="1663" y="1663"/>
                  </a:cubicBezTo>
                  <a:cubicBezTo>
                    <a:pt x="2728" y="598"/>
                    <a:pt x="4172" y="0"/>
                    <a:pt x="5677" y="0"/>
                  </a:cubicBezTo>
                  <a:close/>
                </a:path>
              </a:pathLst>
            </a:custGeom>
            <a:grpFill/>
            <a:ln w="85725" cap="sq">
              <a:solidFill>
                <a:srgbClr val="7774C4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09913" cy="233398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0"/>
                </a:lnSpc>
              </a:pPr>
              <a:endParaRPr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1B4FE17-6528-4E29-A40E-D02DA488C2F4}"/>
              </a:ext>
            </a:extLst>
          </p:cNvPr>
          <p:cNvSpPr txBox="1"/>
          <p:nvPr/>
        </p:nvSpPr>
        <p:spPr>
          <a:xfrm>
            <a:off x="1768511" y="3823135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También podes ejecutar </a:t>
            </a:r>
            <a:r>
              <a:rPr lang="es-ES" sz="2400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top </a:t>
            </a:r>
            <a:r>
              <a:rPr lang="es-ES" sz="2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con las siguientes opciones para encontrar información sobre el uso y la versión:</a:t>
            </a:r>
          </a:p>
          <a:p>
            <a:r>
              <a:rPr lang="es-ES" sz="2400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top -</a:t>
            </a:r>
            <a:r>
              <a:rPr lang="es-ES" sz="2400" dirty="0" err="1">
                <a:solidFill>
                  <a:srgbClr val="FFFF00"/>
                </a:solidFill>
                <a:latin typeface="Copperplate Gothic Bold" panose="020E0705020206020404" pitchFamily="34" charset="0"/>
              </a:rPr>
              <a:t>hv</a:t>
            </a:r>
            <a:endParaRPr lang="es-ES" sz="2400" dirty="0">
              <a:solidFill>
                <a:srgbClr val="FFFF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89E34E-FCA3-4CBA-B684-B72B71EEA13D}"/>
              </a:ext>
            </a:extLst>
          </p:cNvPr>
          <p:cNvSpPr txBox="1"/>
          <p:nvPr/>
        </p:nvSpPr>
        <p:spPr>
          <a:xfrm>
            <a:off x="6172200" y="8521299"/>
            <a:ext cx="9505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AR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0E14260-D32C-44D9-A2AF-21EF7063E7EA}"/>
              </a:ext>
            </a:extLst>
          </p:cNvPr>
          <p:cNvSpPr/>
          <p:nvPr/>
        </p:nvSpPr>
        <p:spPr>
          <a:xfrm>
            <a:off x="6950466" y="4606688"/>
            <a:ext cx="961900" cy="609600"/>
          </a:xfrm>
          <a:prstGeom prst="rightArrow">
            <a:avLst/>
          </a:prstGeom>
          <a:solidFill>
            <a:schemeClr val="bg1"/>
          </a:solidFill>
          <a:ln w="571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81BCD3-6244-431E-97B2-3B6FA8E7CC93}"/>
              </a:ext>
            </a:extLst>
          </p:cNvPr>
          <p:cNvSpPr/>
          <p:nvPr/>
        </p:nvSpPr>
        <p:spPr>
          <a:xfrm>
            <a:off x="1476215" y="3786363"/>
            <a:ext cx="5119750" cy="2381868"/>
          </a:xfrm>
          <a:prstGeom prst="rect">
            <a:avLst/>
          </a:prstGeom>
          <a:solidFill>
            <a:srgbClr val="4F81BD">
              <a:alpha val="18824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986C4B-B887-4D97-8B8A-6FE1EC810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884" y="4184616"/>
            <a:ext cx="8687901" cy="1585362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62110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54501" y="-4796750"/>
            <a:ext cx="18997002" cy="18997002"/>
          </a:xfrm>
          <a:custGeom>
            <a:avLst/>
            <a:gdLst/>
            <a:ahLst/>
            <a:cxnLst/>
            <a:rect l="l" t="t" r="r" b="b"/>
            <a:pathLst>
              <a:path w="18997002" h="18997002">
                <a:moveTo>
                  <a:pt x="0" y="0"/>
                </a:moveTo>
                <a:lnTo>
                  <a:pt x="18997002" y="0"/>
                </a:lnTo>
                <a:lnTo>
                  <a:pt x="18997002" y="18997002"/>
                </a:lnTo>
                <a:lnTo>
                  <a:pt x="0" y="1899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61900" y="640253"/>
            <a:ext cx="16364200" cy="8861835"/>
            <a:chOff x="0" y="-38100"/>
            <a:chExt cx="4309913" cy="2333981"/>
          </a:xfrm>
          <a:solidFill>
            <a:schemeClr val="tx1">
              <a:lumMod val="65000"/>
              <a:lumOff val="35000"/>
              <a:alpha val="56000"/>
            </a:schemeClr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4309913" cy="2295881"/>
            </a:xfrm>
            <a:custGeom>
              <a:avLst/>
              <a:gdLst/>
              <a:ahLst/>
              <a:cxnLst/>
              <a:rect l="l" t="t" r="r" b="b"/>
              <a:pathLst>
                <a:path w="4309913" h="2295881">
                  <a:moveTo>
                    <a:pt x="5677" y="0"/>
                  </a:moveTo>
                  <a:lnTo>
                    <a:pt x="4304236" y="0"/>
                  </a:lnTo>
                  <a:cubicBezTo>
                    <a:pt x="4307371" y="0"/>
                    <a:pt x="4309913" y="2542"/>
                    <a:pt x="4309913" y="5677"/>
                  </a:cubicBezTo>
                  <a:lnTo>
                    <a:pt x="4309913" y="2290204"/>
                  </a:lnTo>
                  <a:cubicBezTo>
                    <a:pt x="4309913" y="2291710"/>
                    <a:pt x="4309315" y="2293154"/>
                    <a:pt x="4308250" y="2294218"/>
                  </a:cubicBezTo>
                  <a:cubicBezTo>
                    <a:pt x="4307186" y="2295283"/>
                    <a:pt x="4305741" y="2295881"/>
                    <a:pt x="4304236" y="2295881"/>
                  </a:cubicBezTo>
                  <a:lnTo>
                    <a:pt x="5677" y="2295881"/>
                  </a:lnTo>
                  <a:cubicBezTo>
                    <a:pt x="4172" y="2295881"/>
                    <a:pt x="2728" y="2295283"/>
                    <a:pt x="1663" y="2294218"/>
                  </a:cubicBezTo>
                  <a:cubicBezTo>
                    <a:pt x="598" y="2293154"/>
                    <a:pt x="0" y="2291710"/>
                    <a:pt x="0" y="2290204"/>
                  </a:cubicBezTo>
                  <a:lnTo>
                    <a:pt x="0" y="5677"/>
                  </a:lnTo>
                  <a:cubicBezTo>
                    <a:pt x="0" y="4172"/>
                    <a:pt x="598" y="2728"/>
                    <a:pt x="1663" y="1663"/>
                  </a:cubicBezTo>
                  <a:cubicBezTo>
                    <a:pt x="2728" y="598"/>
                    <a:pt x="4172" y="0"/>
                    <a:pt x="5677" y="0"/>
                  </a:cubicBezTo>
                  <a:close/>
                </a:path>
              </a:pathLst>
            </a:custGeom>
            <a:grpFill/>
            <a:ln w="85725" cap="sq">
              <a:solidFill>
                <a:srgbClr val="7774C4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09913" cy="233398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0"/>
                </a:lnSpc>
              </a:pPr>
              <a:endParaRPr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1B4FE17-6528-4E29-A40E-D02DA488C2F4}"/>
              </a:ext>
            </a:extLst>
          </p:cNvPr>
          <p:cNvSpPr txBox="1"/>
          <p:nvPr/>
        </p:nvSpPr>
        <p:spPr>
          <a:xfrm>
            <a:off x="1413164" y="935985"/>
            <a:ext cx="4800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El comando</a:t>
            </a:r>
            <a:r>
              <a:rPr lang="es-ES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 cron </a:t>
            </a: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ejecuta una tarea de forma de manera automatizada en un tiempo especificado.</a:t>
            </a:r>
            <a:b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En este ejercicio, se pide editar un archivo </a:t>
            </a:r>
            <a:r>
              <a:rPr lang="es-ES" dirty="0" err="1">
                <a:solidFill>
                  <a:srgbClr val="4F81BD"/>
                </a:solidFill>
                <a:latin typeface="Copperplate Gothic Bold" panose="020E0705020206020404" pitchFamily="34" charset="0"/>
              </a:rPr>
              <a:t>crontab</a:t>
            </a:r>
            <a:r>
              <a:rPr lang="es-ES" dirty="0">
                <a:solidFill>
                  <a:srgbClr val="4F81BD"/>
                </a:solidFill>
                <a:latin typeface="Copperplate Gothic Bold" panose="020E0705020206020404" pitchFamily="34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que contenga los pasos necesarios para ejecutar la tarea (se hace </a:t>
            </a:r>
            <a:r>
              <a:rPr lang="es-ES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com</a:t>
            </a: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</a:t>
            </a:r>
            <a:r>
              <a:rPr lang="es-ES" dirty="0" err="1">
                <a:solidFill>
                  <a:srgbClr val="4F81BD"/>
                </a:solidFill>
                <a:latin typeface="Copperplate Gothic Bold" panose="020E0705020206020404" pitchFamily="34" charset="0"/>
              </a:rPr>
              <a:t>vim</a:t>
            </a: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de forma default)</a:t>
            </a:r>
            <a:b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</a:t>
            </a:r>
            <a:b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Se establecen variables importantes como </a:t>
            </a:r>
            <a:r>
              <a:rPr lang="es-ES" dirty="0">
                <a:solidFill>
                  <a:srgbClr val="4F81BD"/>
                </a:solidFill>
                <a:latin typeface="Copperplate Gothic Bold" panose="020E0705020206020404" pitchFamily="34" charset="0"/>
              </a:rPr>
              <a:t>SHELL, PATH y MAILTO, </a:t>
            </a: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seguidas de la línea que define el trabajo cron en sí. </a:t>
            </a:r>
            <a:b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Este archivo en si utiliza el comando </a:t>
            </a:r>
            <a:r>
              <a:rPr lang="es-ES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ls</a:t>
            </a: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para listar los archivos .</a:t>
            </a:r>
            <a:r>
              <a:rPr lang="es-ES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csv</a:t>
            </a: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encontrados en el directorio actual, los renombra agregando ##### y redirige la salida a un archivo de auditoría. </a:t>
            </a:r>
            <a:b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b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Una vez completado, se valida el trabajo revisando el contenido de </a:t>
            </a:r>
            <a:r>
              <a:rPr lang="es-ES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crontab</a:t>
            </a:r>
            <a:r>
              <a:rPr lang="es-ES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89E34E-FCA3-4CBA-B684-B72B71EEA13D}"/>
              </a:ext>
            </a:extLst>
          </p:cNvPr>
          <p:cNvSpPr txBox="1"/>
          <p:nvPr/>
        </p:nvSpPr>
        <p:spPr>
          <a:xfrm>
            <a:off x="6172200" y="8521299"/>
            <a:ext cx="9505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A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30B848-EB72-4A1C-8006-61862B49B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63" y="935985"/>
            <a:ext cx="10045538" cy="4055116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CFB817-4F7D-40AA-BE89-F718A0892F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63" y="5683845"/>
            <a:ext cx="10045538" cy="595321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0615778D-4FF9-4D4A-BC73-B3D713124D93}"/>
              </a:ext>
            </a:extLst>
          </p:cNvPr>
          <p:cNvSpPr/>
          <p:nvPr/>
        </p:nvSpPr>
        <p:spPr>
          <a:xfrm rot="5400000">
            <a:off x="11568221" y="5039105"/>
            <a:ext cx="403422" cy="596736"/>
          </a:xfrm>
          <a:prstGeom prst="rightArrow">
            <a:avLst/>
          </a:prstGeom>
          <a:solidFill>
            <a:schemeClr val="bg1"/>
          </a:solidFill>
          <a:ln w="571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0981C6C-6423-45FC-AB6F-60914C33F98B}"/>
              </a:ext>
            </a:extLst>
          </p:cNvPr>
          <p:cNvSpPr/>
          <p:nvPr/>
        </p:nvSpPr>
        <p:spPr>
          <a:xfrm rot="5400000">
            <a:off x="11499980" y="6804204"/>
            <a:ext cx="595321" cy="596736"/>
          </a:xfrm>
          <a:prstGeom prst="rightArrow">
            <a:avLst/>
          </a:prstGeom>
          <a:solidFill>
            <a:schemeClr val="bg1"/>
          </a:solidFill>
          <a:ln w="571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n>
                <a:solidFill>
                  <a:schemeClr val="accent4">
                    <a:lumMod val="50000"/>
                  </a:schemeClr>
                </a:solidFill>
              </a:ln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A86D9A-BFF9-43BB-BB28-1EB1B300C5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951" y="7937502"/>
            <a:ext cx="10045539" cy="1573071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B1E6750-64C9-45FC-82E4-513A54C0E521}"/>
              </a:ext>
            </a:extLst>
          </p:cNvPr>
          <p:cNvSpPr/>
          <p:nvPr/>
        </p:nvSpPr>
        <p:spPr>
          <a:xfrm>
            <a:off x="1094014" y="784912"/>
            <a:ext cx="5119750" cy="6891380"/>
          </a:xfrm>
          <a:prstGeom prst="rect">
            <a:avLst/>
          </a:prstGeom>
          <a:solidFill>
            <a:srgbClr val="4F81BD">
              <a:alpha val="18824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AF4A9-8353-4016-B41F-60639C7F778C}"/>
              </a:ext>
            </a:extLst>
          </p:cNvPr>
          <p:cNvSpPr txBox="1"/>
          <p:nvPr/>
        </p:nvSpPr>
        <p:spPr>
          <a:xfrm>
            <a:off x="1253589" y="7797855"/>
            <a:ext cx="51197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Para validar tu trabajo, </a:t>
            </a:r>
            <a:r>
              <a:rPr lang="es-ES" sz="1600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ingresa "sudo </a:t>
            </a:r>
            <a:r>
              <a:rPr lang="es-ES" sz="1600" dirty="0" err="1">
                <a:solidFill>
                  <a:srgbClr val="FFFF00"/>
                </a:solidFill>
                <a:latin typeface="Copperplate Gothic Bold" panose="020E0705020206020404" pitchFamily="34" charset="0"/>
              </a:rPr>
              <a:t>crontab</a:t>
            </a:r>
            <a:r>
              <a:rPr lang="es-ES" sz="1600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 -l"</a:t>
            </a:r>
            <a:r>
              <a:rPr lang="es-ES" sz="1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y  observa el archivo </a:t>
            </a:r>
            <a:r>
              <a:rPr lang="es-ES" sz="16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crontab</a:t>
            </a:r>
            <a:r>
              <a:rPr lang="es-ES" sz="16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para asegurarte de que coincida exactamente con el texto proporcionado y que la tarea programada se ha agregado correctamente al cron y se ejecutará según lo esperado.</a:t>
            </a:r>
            <a:endParaRPr lang="es-AR" sz="16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D3F7A5-B304-4509-83D6-924A9458E18A}"/>
              </a:ext>
            </a:extLst>
          </p:cNvPr>
          <p:cNvSpPr/>
          <p:nvPr/>
        </p:nvSpPr>
        <p:spPr>
          <a:xfrm>
            <a:off x="1080666" y="7829499"/>
            <a:ext cx="5212418" cy="1691815"/>
          </a:xfrm>
          <a:prstGeom prst="rect">
            <a:avLst/>
          </a:prstGeom>
          <a:solidFill>
            <a:srgbClr val="4F81BD">
              <a:alpha val="18824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9342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B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11357" y="-2106488"/>
            <a:ext cx="18997002" cy="18997002"/>
          </a:xfrm>
          <a:custGeom>
            <a:avLst/>
            <a:gdLst/>
            <a:ahLst/>
            <a:cxnLst/>
            <a:rect l="l" t="t" r="r" b="b"/>
            <a:pathLst>
              <a:path w="18997002" h="18997002">
                <a:moveTo>
                  <a:pt x="0" y="0"/>
                </a:moveTo>
                <a:lnTo>
                  <a:pt x="18997002" y="0"/>
                </a:lnTo>
                <a:lnTo>
                  <a:pt x="18997002" y="18997001"/>
                </a:lnTo>
                <a:lnTo>
                  <a:pt x="0" y="18997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876550" y="2285999"/>
            <a:ext cx="10534900" cy="1143001"/>
            <a:chOff x="0" y="0"/>
            <a:chExt cx="4309913" cy="2295881"/>
          </a:xfrm>
          <a:solidFill>
            <a:srgbClr val="604A7B">
              <a:alpha val="56078"/>
            </a:srgbClr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4309913" cy="2295881"/>
            </a:xfrm>
            <a:custGeom>
              <a:avLst/>
              <a:gdLst/>
              <a:ahLst/>
              <a:cxnLst/>
              <a:rect l="l" t="t" r="r" b="b"/>
              <a:pathLst>
                <a:path w="4309913" h="2295881">
                  <a:moveTo>
                    <a:pt x="5677" y="0"/>
                  </a:moveTo>
                  <a:lnTo>
                    <a:pt x="4304236" y="0"/>
                  </a:lnTo>
                  <a:cubicBezTo>
                    <a:pt x="4307371" y="0"/>
                    <a:pt x="4309913" y="2542"/>
                    <a:pt x="4309913" y="5677"/>
                  </a:cubicBezTo>
                  <a:lnTo>
                    <a:pt x="4309913" y="2290204"/>
                  </a:lnTo>
                  <a:cubicBezTo>
                    <a:pt x="4309913" y="2291710"/>
                    <a:pt x="4309315" y="2293154"/>
                    <a:pt x="4308250" y="2294218"/>
                  </a:cubicBezTo>
                  <a:cubicBezTo>
                    <a:pt x="4307186" y="2295283"/>
                    <a:pt x="4305741" y="2295881"/>
                    <a:pt x="4304236" y="2295881"/>
                  </a:cubicBezTo>
                  <a:lnTo>
                    <a:pt x="5677" y="2295881"/>
                  </a:lnTo>
                  <a:cubicBezTo>
                    <a:pt x="4172" y="2295881"/>
                    <a:pt x="2728" y="2295283"/>
                    <a:pt x="1663" y="2294218"/>
                  </a:cubicBezTo>
                  <a:cubicBezTo>
                    <a:pt x="598" y="2293154"/>
                    <a:pt x="0" y="2291710"/>
                    <a:pt x="0" y="2290204"/>
                  </a:cubicBezTo>
                  <a:lnTo>
                    <a:pt x="0" y="5677"/>
                  </a:lnTo>
                  <a:cubicBezTo>
                    <a:pt x="0" y="4172"/>
                    <a:pt x="598" y="2728"/>
                    <a:pt x="1663" y="1663"/>
                  </a:cubicBezTo>
                  <a:cubicBezTo>
                    <a:pt x="2728" y="598"/>
                    <a:pt x="4172" y="0"/>
                    <a:pt x="5677" y="0"/>
                  </a:cubicBezTo>
                  <a:close/>
                </a:path>
              </a:pathLst>
            </a:custGeom>
            <a:grpFill/>
            <a:ln w="85725" cap="sq">
              <a:solidFill>
                <a:srgbClr val="BE50AF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09913" cy="233398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137134" y="190500"/>
            <a:ext cx="11700020" cy="30520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680"/>
              </a:lnSpc>
              <a:spcBef>
                <a:spcPct val="0"/>
              </a:spcBef>
            </a:pPr>
            <a:r>
              <a:rPr lang="es-ES" sz="5400" b="1" dirty="0">
                <a:solidFill>
                  <a:schemeClr val="bg2"/>
                </a:solidFill>
                <a:highlight>
                  <a:srgbClr val="604A7B"/>
                </a:highlight>
                <a:latin typeface="Tw Cen MT Condensed" panose="020B0606020104020203" pitchFamily="34" charset="0"/>
              </a:rPr>
              <a:t>Gracias por su tiempo y atención!</a:t>
            </a:r>
            <a:endParaRPr lang="en-US" sz="5400" b="1" spc="424" dirty="0">
              <a:solidFill>
                <a:schemeClr val="bg2"/>
              </a:solidFill>
              <a:highlight>
                <a:srgbClr val="604A7B"/>
              </a:highlight>
              <a:latin typeface="Tw Cen MT Condensed" panose="020B0606020104020203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C6A8487-9C1E-4FA2-AFD7-F1FC6DB5F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543" y="3429000"/>
            <a:ext cx="8582914" cy="6947110"/>
          </a:xfrm>
          <a:prstGeom prst="rect">
            <a:avLst/>
          </a:prstGeom>
        </p:spPr>
      </p:pic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709ACFAC-59B1-4A8E-B8CA-E778C949D817}"/>
              </a:ext>
            </a:extLst>
          </p:cNvPr>
          <p:cNvSpPr/>
          <p:nvPr/>
        </p:nvSpPr>
        <p:spPr>
          <a:xfrm>
            <a:off x="13403388" y="2400300"/>
            <a:ext cx="813943" cy="689854"/>
          </a:xfrm>
          <a:prstGeom prst="star5">
            <a:avLst/>
          </a:prstGeom>
          <a:solidFill>
            <a:srgbClr val="604A7B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604A7B"/>
                </a:solidFill>
              </a:ln>
              <a:solidFill>
                <a:srgbClr val="604A7B"/>
              </a:solidFill>
            </a:endParaRPr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7493323E-6762-484F-9FCA-EC66DCBBDF26}"/>
              </a:ext>
            </a:extLst>
          </p:cNvPr>
          <p:cNvSpPr/>
          <p:nvPr/>
        </p:nvSpPr>
        <p:spPr>
          <a:xfrm>
            <a:off x="4038600" y="2415905"/>
            <a:ext cx="813943" cy="689854"/>
          </a:xfrm>
          <a:prstGeom prst="star5">
            <a:avLst/>
          </a:prstGeom>
          <a:solidFill>
            <a:srgbClr val="604A7B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604A7B"/>
                </a:solidFill>
              </a:ln>
              <a:solidFill>
                <a:srgbClr val="604A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05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491</Words>
  <Application>Microsoft Office PowerPoint</Application>
  <PresentationFormat>Custom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Tropika</vt:lpstr>
      <vt:lpstr>Handy Casual</vt:lpstr>
      <vt:lpstr>Copperplate Gothic Bold</vt:lpstr>
      <vt:lpstr>Arial</vt:lpstr>
      <vt:lpstr>Tw Cen MT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Diapositivas Proyecto Creativo Infantil Rosa y Azul</dc:title>
  <dc:creator>xio</dc:creator>
  <cp:lastModifiedBy>Sony Etcheverry</cp:lastModifiedBy>
  <cp:revision>10</cp:revision>
  <dcterms:created xsi:type="dcterms:W3CDTF">2006-08-16T00:00:00Z</dcterms:created>
  <dcterms:modified xsi:type="dcterms:W3CDTF">2024-04-25T18:13:59Z</dcterms:modified>
  <dc:identifier>DAGDcKKMK9Q</dc:identifier>
</cp:coreProperties>
</file>