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56" r:id="rId8"/>
  </p:sldIdLst>
  <p:sldSz cx="18288000" cy="10287000"/>
  <p:notesSz cx="6858000" cy="9144000"/>
  <p:embeddedFontLst>
    <p:embeddedFont>
      <p:font typeface="Anton" pitchFamily="2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Eras Bold ITC" panose="020B0907030504020204" pitchFamily="34" charset="0"/>
      <p:regular r:id="rId14"/>
    </p:embeddedFont>
    <p:embeddedFont>
      <p:font typeface="TT Ramillas Bold" panose="020B0604020202020204" charset="0"/>
      <p:regular r:id="rId15"/>
    </p:embeddedFont>
    <p:embeddedFont>
      <p:font typeface="TT Ramillas Italic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F938C-4CCA-49D8-8949-A7131FFBE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445829"/>
            <a:ext cx="18227479" cy="451811"/>
            <a:chOff x="0" y="0"/>
            <a:chExt cx="4800653" cy="1189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00653" cy="118996"/>
            </a:xfrm>
            <a:custGeom>
              <a:avLst/>
              <a:gdLst/>
              <a:ahLst/>
              <a:cxnLst/>
              <a:rect l="l" t="t" r="r" b="b"/>
              <a:pathLst>
                <a:path w="4800653" h="118996">
                  <a:moveTo>
                    <a:pt x="0" y="0"/>
                  </a:moveTo>
                  <a:lnTo>
                    <a:pt x="4800653" y="0"/>
                  </a:lnTo>
                  <a:lnTo>
                    <a:pt x="4800653" y="118996"/>
                  </a:lnTo>
                  <a:lnTo>
                    <a:pt x="0" y="118996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00653" cy="157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1354124" y="714274"/>
            <a:ext cx="15579753" cy="2820421"/>
          </a:xfrm>
          <a:custGeom>
            <a:avLst/>
            <a:gdLst/>
            <a:ahLst/>
            <a:cxnLst/>
            <a:rect l="l" t="t" r="r" b="b"/>
            <a:pathLst>
              <a:path w="15579753" h="2820421">
                <a:moveTo>
                  <a:pt x="0" y="0"/>
                </a:moveTo>
                <a:lnTo>
                  <a:pt x="15579752" y="0"/>
                </a:lnTo>
                <a:lnTo>
                  <a:pt x="15579752" y="2820421"/>
                </a:lnTo>
                <a:lnTo>
                  <a:pt x="0" y="2820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0" b="-140"/>
            </a:stretch>
          </a:blipFill>
          <a:ln w="76200">
            <a:solidFill>
              <a:srgbClr val="094C69"/>
            </a:solidFill>
          </a:ln>
        </p:spPr>
      </p:sp>
      <p:sp>
        <p:nvSpPr>
          <p:cNvPr id="6" name="TextBox 6"/>
          <p:cNvSpPr txBox="1"/>
          <p:nvPr/>
        </p:nvSpPr>
        <p:spPr>
          <a:xfrm>
            <a:off x="2551814" y="4119272"/>
            <a:ext cx="7611374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5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TT Ramillas Bold"/>
              </a:rPr>
              <a:t>CHANGE FILE AND FOLDER OWNERSHIP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14600" y="6042300"/>
            <a:ext cx="8623795" cy="420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8"/>
              </a:lnSpc>
            </a:pPr>
            <a:r>
              <a:rPr lang="en-US" sz="2459" dirty="0">
                <a:solidFill>
                  <a:srgbClr val="000000"/>
                </a:solidFill>
                <a:latin typeface="TT Ramillas Italics" panose="020B0604020202020204" charset="0"/>
              </a:rPr>
              <a:t>En la carpeta </a:t>
            </a:r>
            <a:r>
              <a:rPr lang="en-US" sz="2459" dirty="0">
                <a:solidFill>
                  <a:schemeClr val="tx2"/>
                </a:solidFill>
                <a:latin typeface="TT Ramillas Italics" panose="020B0604020202020204" charset="0"/>
              </a:rPr>
              <a:t>/home/ec2-user/companyA</a:t>
            </a:r>
            <a:r>
              <a:rPr lang="en-US" sz="2459" dirty="0">
                <a:solidFill>
                  <a:srgbClr val="000000"/>
                </a:solidFill>
                <a:latin typeface="TT Ramillas Italics" panose="020B0604020202020204" charset="0"/>
              </a:rPr>
              <a:t>, se cambian los propietarios para asignar roles específicos. </a:t>
            </a:r>
          </a:p>
          <a:p>
            <a:pPr marL="0" lvl="0" indent="0">
              <a:lnSpc>
                <a:spcPts val="3738"/>
              </a:lnSpc>
              <a:spcBef>
                <a:spcPct val="0"/>
              </a:spcBef>
            </a:pPr>
            <a:r>
              <a:rPr lang="en-US" sz="2459" dirty="0">
                <a:solidFill>
                  <a:srgbClr val="000000"/>
                </a:solidFill>
                <a:latin typeface="TT Ramillas Italics" panose="020B0604020202020204" charset="0"/>
              </a:rPr>
              <a:t>El CEO mjackson se convierte en propietario de toda la estructura, antes propiedad de ec2-user. Luego, el </a:t>
            </a:r>
            <a:r>
              <a:rPr lang="en-US" sz="2459" dirty="0">
                <a:solidFill>
                  <a:schemeClr val="tx2"/>
                </a:solidFill>
                <a:latin typeface="TT Ramillas Italics" panose="020B0604020202020204" charset="0"/>
              </a:rPr>
              <a:t>directorio HR</a:t>
            </a:r>
            <a:r>
              <a:rPr lang="en-US" sz="2459" dirty="0">
                <a:solidFill>
                  <a:srgbClr val="000000"/>
                </a:solidFill>
                <a:latin typeface="TT Ramillas Italics" panose="020B0604020202020204" charset="0"/>
              </a:rPr>
              <a:t> pasa a ser propiedad del HR manager ljuan, antes propiedad de root, y el </a:t>
            </a:r>
            <a:r>
              <a:rPr lang="en-US" sz="2459" dirty="0">
                <a:solidFill>
                  <a:schemeClr val="tx2"/>
                </a:solidFill>
                <a:latin typeface="TT Ramillas Italics" panose="020B0604020202020204" charset="0"/>
              </a:rPr>
              <a:t>subdirectorio HR/Finance </a:t>
            </a:r>
            <a:r>
              <a:rPr lang="en-US" sz="2459" dirty="0">
                <a:solidFill>
                  <a:srgbClr val="000000"/>
                </a:solidFill>
                <a:latin typeface="TT Ramillas Italics" panose="020B0604020202020204" charset="0"/>
              </a:rPr>
              <a:t>es ahora propiedad del finance manager mmajor, anteriormente propiedad de root también. Se aplican estos cambios con </a:t>
            </a:r>
            <a:r>
              <a:rPr lang="en-US" sz="2459" dirty="0">
                <a:solidFill>
                  <a:schemeClr val="tx2"/>
                </a:solidFill>
                <a:latin typeface="TT Ramillas Italics" panose="020B0604020202020204" charset="0"/>
              </a:rPr>
              <a:t>chown -R</a:t>
            </a:r>
            <a:r>
              <a:rPr lang="en-US" sz="2459" dirty="0">
                <a:solidFill>
                  <a:srgbClr val="373DD6"/>
                </a:solidFill>
                <a:latin typeface="TT Ramillas Italics" panose="020B0604020202020204" charset="0"/>
              </a:rPr>
              <a:t> </a:t>
            </a:r>
            <a:r>
              <a:rPr lang="en-US" sz="2459" dirty="0">
                <a:solidFill>
                  <a:srgbClr val="000000"/>
                </a:solidFill>
                <a:latin typeface="TT Ramillas Italics" panose="020B0604020202020204" charset="0"/>
              </a:rPr>
              <a:t>y se verifica con </a:t>
            </a:r>
            <a:r>
              <a:rPr lang="en-US" sz="2459" dirty="0">
                <a:solidFill>
                  <a:schemeClr val="tx2"/>
                </a:solidFill>
                <a:latin typeface="TT Ramillas Italics" panose="020B0604020202020204" charset="0"/>
              </a:rPr>
              <a:t>ls -laR.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8745FA-8C53-4619-86FF-C656E44BA056}"/>
              </a:ext>
            </a:extLst>
          </p:cNvPr>
          <p:cNvSpPr/>
          <p:nvPr/>
        </p:nvSpPr>
        <p:spPr>
          <a:xfrm>
            <a:off x="11138395" y="7525260"/>
            <a:ext cx="672605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75893-EB3D-4C0B-BC5E-D9551C6971A6}"/>
              </a:ext>
            </a:extLst>
          </p:cNvPr>
          <p:cNvSpPr/>
          <p:nvPr/>
        </p:nvSpPr>
        <p:spPr>
          <a:xfrm>
            <a:off x="11963400" y="7273553"/>
            <a:ext cx="6134101" cy="12951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BAEE-6C2E-42D5-AEFB-3C75C83F67A5}"/>
              </a:ext>
            </a:extLst>
          </p:cNvPr>
          <p:cNvSpPr txBox="1"/>
          <p:nvPr/>
        </p:nvSpPr>
        <p:spPr>
          <a:xfrm>
            <a:off x="12249150" y="7368394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0" dirty="0">
                <a:solidFill>
                  <a:schemeClr val="bg1"/>
                </a:solidFill>
                <a:effectLst/>
              </a:rPr>
              <a:t>Debería salir la manera siguiente al utilizar </a:t>
            </a:r>
            <a:r>
              <a:rPr lang="es-ES" b="1" i="0" dirty="0">
                <a:solidFill>
                  <a:srgbClr val="00B050"/>
                </a:solidFill>
                <a:effectLst/>
              </a:rPr>
              <a:t>ls -laR.</a:t>
            </a:r>
            <a:br>
              <a:rPr lang="es-ES" b="1" i="0" dirty="0">
                <a:solidFill>
                  <a:srgbClr val="000000"/>
                </a:solidFill>
                <a:effectLst/>
              </a:rPr>
            </a:br>
            <a:r>
              <a:rPr lang="es-ES" b="1" i="1" dirty="0">
                <a:solidFill>
                  <a:srgbClr val="094C69"/>
                </a:solidFill>
                <a:effectLst/>
              </a:rPr>
              <a:t>Se muestra una lista detallada de todos los archivos y directorios en el directorio actual y sus subdirectorios, incluidos los archivos ocultos.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CF7BC-FB76-4BF5-926A-5BD941FD96EE}"/>
              </a:ext>
            </a:extLst>
          </p:cNvPr>
          <p:cNvSpPr txBox="1"/>
          <p:nvPr/>
        </p:nvSpPr>
        <p:spPr>
          <a:xfrm>
            <a:off x="13487400" y="8568723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(siguiente diapositiva)</a:t>
            </a:r>
            <a:endParaRPr lang="es-AR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F8C8A4-D64F-40F6-A61E-5D3E44578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50775" cy="3667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D65DE8-0546-4253-B889-31B3C6C95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7281"/>
            <a:ext cx="7850775" cy="4147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25FA56-317F-4237-BF12-C25EE4DDB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15160"/>
            <a:ext cx="7850775" cy="247184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AF60F7-F8AB-4298-907A-7E4D6AA7BFF3}"/>
              </a:ext>
            </a:extLst>
          </p:cNvPr>
          <p:cNvSpPr/>
          <p:nvPr/>
        </p:nvSpPr>
        <p:spPr>
          <a:xfrm>
            <a:off x="8636875" y="589367"/>
            <a:ext cx="9906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372B7C-F9A2-47EF-B873-8884B14FE426}"/>
              </a:ext>
            </a:extLst>
          </p:cNvPr>
          <p:cNvSpPr/>
          <p:nvPr/>
        </p:nvSpPr>
        <p:spPr>
          <a:xfrm>
            <a:off x="8636875" y="2665933"/>
            <a:ext cx="9906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7DDB468-1FF8-472D-B03E-881379A54A2D}"/>
              </a:ext>
            </a:extLst>
          </p:cNvPr>
          <p:cNvSpPr/>
          <p:nvPr/>
        </p:nvSpPr>
        <p:spPr>
          <a:xfrm>
            <a:off x="8658140" y="4742499"/>
            <a:ext cx="9906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07D1898-1930-48BD-B76F-736F591F4007}"/>
              </a:ext>
            </a:extLst>
          </p:cNvPr>
          <p:cNvSpPr/>
          <p:nvPr/>
        </p:nvSpPr>
        <p:spPr>
          <a:xfrm>
            <a:off x="8636875" y="8526065"/>
            <a:ext cx="9906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2555A9F-E46F-4FDE-A33B-0FB2F7053603}"/>
              </a:ext>
            </a:extLst>
          </p:cNvPr>
          <p:cNvSpPr/>
          <p:nvPr/>
        </p:nvSpPr>
        <p:spPr>
          <a:xfrm>
            <a:off x="8636875" y="6771883"/>
            <a:ext cx="9906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96775-278E-46A5-8400-2B400A561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419100"/>
            <a:ext cx="6777589" cy="5347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02442-5588-42F5-AEC4-37C4D6680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6241688"/>
            <a:ext cx="5486400" cy="40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0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60" y="5369179"/>
            <a:ext cx="18227479" cy="451811"/>
            <a:chOff x="0" y="0"/>
            <a:chExt cx="4800653" cy="1189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00653" cy="118996"/>
            </a:xfrm>
            <a:custGeom>
              <a:avLst/>
              <a:gdLst/>
              <a:ahLst/>
              <a:cxnLst/>
              <a:rect l="l" t="t" r="r" b="b"/>
              <a:pathLst>
                <a:path w="4800653" h="118996">
                  <a:moveTo>
                    <a:pt x="0" y="0"/>
                  </a:moveTo>
                  <a:lnTo>
                    <a:pt x="4800653" y="0"/>
                  </a:lnTo>
                  <a:lnTo>
                    <a:pt x="4800653" y="118996"/>
                  </a:lnTo>
                  <a:lnTo>
                    <a:pt x="0" y="118996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00653" cy="157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38312" y="4754512"/>
            <a:ext cx="761137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s-AR" sz="4000" b="1" dirty="0">
                <a:latin typeface="TT Ramillas Italics" panose="020B0604020202020204" charset="0"/>
              </a:rPr>
              <a:t>CHANGE PERMISSION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32102" y="5973404"/>
            <a:ext cx="8623795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s-ES" sz="2800" dirty="0">
                <a:latin typeface="TT Ramillas Italics" panose="020B0604020202020204" charset="0"/>
              </a:rPr>
              <a:t>En el directorio </a:t>
            </a:r>
            <a:r>
              <a:rPr lang="es-ES" sz="2800" dirty="0">
                <a:solidFill>
                  <a:srgbClr val="0070C0"/>
                </a:solidFill>
                <a:latin typeface="TT Ramillas Italics" panose="020B0604020202020204" charset="0"/>
              </a:rPr>
              <a:t>/home/ec2-user/companyA</a:t>
            </a:r>
            <a:r>
              <a:rPr lang="es-ES" sz="2800" dirty="0">
                <a:latin typeface="TT Ramillas Italics" panose="020B0604020202020204" charset="0"/>
              </a:rPr>
              <a:t>, se crean dos archivos _llamados </a:t>
            </a:r>
            <a:r>
              <a:rPr lang="es-ES" sz="2800" b="1" dirty="0">
                <a:latin typeface="TT Ramillas Italics" panose="020B0604020202020204" charset="0"/>
              </a:rPr>
              <a:t>"symbolic_mode_file" y "absolute_mode_file"</a:t>
            </a:r>
            <a:r>
              <a:rPr lang="es-ES" sz="2800" dirty="0">
                <a:latin typeface="TT Ramillas Italics" panose="020B0604020202020204" charset="0"/>
              </a:rPr>
              <a:t> utilizando el editor de texto nano. Se otorgan permisos de </a:t>
            </a:r>
            <a:r>
              <a:rPr lang="es-ES" sz="2800" b="1" dirty="0">
                <a:latin typeface="TT Ramillas Italics" panose="020B0604020202020204" charset="0"/>
              </a:rPr>
              <a:t>escritura</a:t>
            </a:r>
            <a:r>
              <a:rPr lang="es-ES" sz="2800" dirty="0">
                <a:latin typeface="TT Ramillas Italics" panose="020B0604020202020204" charset="0"/>
              </a:rPr>
              <a:t> al grupo propietario del archivo </a:t>
            </a:r>
            <a:r>
              <a:rPr lang="es-ES" sz="2800" b="1" dirty="0">
                <a:latin typeface="TT Ramillas Italics" panose="020B0604020202020204" charset="0"/>
              </a:rPr>
              <a:t>"symbolic_mode_file" </a:t>
            </a:r>
            <a:r>
              <a:rPr lang="es-ES" sz="2800" dirty="0">
                <a:latin typeface="TT Ramillas Italics" panose="020B0604020202020204" charset="0"/>
              </a:rPr>
              <a:t>usando </a:t>
            </a:r>
            <a:r>
              <a:rPr lang="es-ES" sz="2800" dirty="0">
                <a:solidFill>
                  <a:srgbClr val="0070C0"/>
                </a:solidFill>
                <a:latin typeface="TT Ramillas Italics" panose="020B0604020202020204" charset="0"/>
              </a:rPr>
              <a:t>chmod</a:t>
            </a:r>
            <a:r>
              <a:rPr lang="es-ES" sz="2800" dirty="0">
                <a:latin typeface="TT Ramillas Italics" panose="020B0604020202020204" charset="0"/>
              </a:rPr>
              <a:t>. Para el archivo </a:t>
            </a:r>
            <a:r>
              <a:rPr lang="es-ES" sz="2800" b="1" dirty="0">
                <a:latin typeface="TT Ramillas Italics" panose="020B0604020202020204" charset="0"/>
              </a:rPr>
              <a:t>"absolute_mode_file", </a:t>
            </a:r>
            <a:r>
              <a:rPr lang="es-ES" sz="2800" dirty="0">
                <a:latin typeface="TT Ramillas Italics" panose="020B0604020202020204" charset="0"/>
              </a:rPr>
              <a:t>se establecen permisos específicos utilizando el modo absoluto de </a:t>
            </a:r>
            <a:r>
              <a:rPr lang="es-ES" sz="2800" dirty="0">
                <a:solidFill>
                  <a:srgbClr val="0070C0"/>
                </a:solidFill>
                <a:latin typeface="TT Ramillas Italics" panose="020B0604020202020204" charset="0"/>
              </a:rPr>
              <a:t>chmod,</a:t>
            </a:r>
            <a:r>
              <a:rPr lang="es-ES" sz="2800" dirty="0">
                <a:latin typeface="TT Ramillas Italics" panose="020B0604020202020204" charset="0"/>
              </a:rPr>
              <a:t> donde 764 indica que el </a:t>
            </a:r>
            <a:r>
              <a:rPr lang="es-ES" sz="2800" b="1" dirty="0">
                <a:latin typeface="TT Ramillas Italics" panose="020B0604020202020204" charset="0"/>
              </a:rPr>
              <a:t>propietario</a:t>
            </a:r>
            <a:r>
              <a:rPr lang="es-ES" sz="2800" dirty="0">
                <a:latin typeface="TT Ramillas Italics" panose="020B0604020202020204" charset="0"/>
              </a:rPr>
              <a:t> tiene permisos de </a:t>
            </a:r>
            <a:r>
              <a:rPr lang="es-ES" sz="2800" b="1" dirty="0">
                <a:latin typeface="TT Ramillas Italics" panose="020B0604020202020204" charset="0"/>
              </a:rPr>
              <a:t>lectura, escritura y ejecución</a:t>
            </a:r>
            <a:r>
              <a:rPr lang="es-ES" sz="2800" dirty="0">
                <a:latin typeface="TT Ramillas Italics" panose="020B060402020202020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8E8660-6324-4B72-BB1B-00513CF5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5" y="1753059"/>
            <a:ext cx="5867400" cy="1666846"/>
          </a:xfrm>
          <a:prstGeom prst="rect">
            <a:avLst/>
          </a:prstGeom>
          <a:ln w="76200">
            <a:solidFill>
              <a:srgbClr val="094C69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7E00FAF-609E-4EF3-AE36-5CFDD3BE1A4D}"/>
              </a:ext>
            </a:extLst>
          </p:cNvPr>
          <p:cNvSpPr/>
          <p:nvPr/>
        </p:nvSpPr>
        <p:spPr>
          <a:xfrm>
            <a:off x="7848600" y="2037596"/>
            <a:ext cx="1048560" cy="1018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6E3BC8-12AA-40B2-BE33-B3E8FB703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675654"/>
            <a:ext cx="6629400" cy="87212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6F3A35-5367-4197-B4D2-289C8B155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547780"/>
            <a:ext cx="6629400" cy="87212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grpSp>
        <p:nvGrpSpPr>
          <p:cNvPr id="17" name="Group 2">
            <a:extLst>
              <a:ext uri="{FF2B5EF4-FFF2-40B4-BE49-F238E27FC236}">
                <a16:creationId xmlns:a16="http://schemas.microsoft.com/office/drawing/2014/main" id="{392C968B-8043-4673-81E1-547D5AA8FD3C}"/>
              </a:ext>
            </a:extLst>
          </p:cNvPr>
          <p:cNvGrpSpPr/>
          <p:nvPr/>
        </p:nvGrpSpPr>
        <p:grpSpPr>
          <a:xfrm>
            <a:off x="0" y="5445829"/>
            <a:ext cx="18227479" cy="451811"/>
            <a:chOff x="0" y="0"/>
            <a:chExt cx="4800653" cy="118996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7B666211-2310-4148-A195-407D3D8027D8}"/>
                </a:ext>
              </a:extLst>
            </p:cNvPr>
            <p:cNvSpPr/>
            <p:nvPr/>
          </p:nvSpPr>
          <p:spPr>
            <a:xfrm>
              <a:off x="0" y="0"/>
              <a:ext cx="4800653" cy="118996"/>
            </a:xfrm>
            <a:custGeom>
              <a:avLst/>
              <a:gdLst/>
              <a:ahLst/>
              <a:cxnLst/>
              <a:rect l="l" t="t" r="r" b="b"/>
              <a:pathLst>
                <a:path w="4800653" h="118996">
                  <a:moveTo>
                    <a:pt x="0" y="0"/>
                  </a:moveTo>
                  <a:lnTo>
                    <a:pt x="4800653" y="0"/>
                  </a:lnTo>
                  <a:lnTo>
                    <a:pt x="4800653" y="118996"/>
                  </a:lnTo>
                  <a:lnTo>
                    <a:pt x="0" y="118996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33A61D76-3394-4A1B-B29E-D47F31BF67D4}"/>
                </a:ext>
              </a:extLst>
            </p:cNvPr>
            <p:cNvSpPr txBox="1"/>
            <p:nvPr/>
          </p:nvSpPr>
          <p:spPr>
            <a:xfrm>
              <a:off x="0" y="-38100"/>
              <a:ext cx="4800653" cy="157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3797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445829"/>
            <a:ext cx="18227479" cy="451811"/>
            <a:chOff x="0" y="0"/>
            <a:chExt cx="4800653" cy="1189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00653" cy="118996"/>
            </a:xfrm>
            <a:custGeom>
              <a:avLst/>
              <a:gdLst/>
              <a:ahLst/>
              <a:cxnLst/>
              <a:rect l="l" t="t" r="r" b="b"/>
              <a:pathLst>
                <a:path w="4800653" h="118996">
                  <a:moveTo>
                    <a:pt x="0" y="0"/>
                  </a:moveTo>
                  <a:lnTo>
                    <a:pt x="4800653" y="0"/>
                  </a:lnTo>
                  <a:lnTo>
                    <a:pt x="4800653" y="118996"/>
                  </a:lnTo>
                  <a:lnTo>
                    <a:pt x="0" y="118996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00653" cy="157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38313" y="4130295"/>
            <a:ext cx="7611374" cy="118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59"/>
              </a:lnSpc>
              <a:spcBef>
                <a:spcPct val="0"/>
              </a:spcBef>
            </a:pPr>
            <a:r>
              <a:rPr lang="es-ES" sz="4000" b="1" i="0" dirty="0">
                <a:solidFill>
                  <a:srgbClr val="002060"/>
                </a:solidFill>
                <a:effectLst/>
              </a:rPr>
              <a:t>Debería salir de esta manera al utilizar ls -l</a:t>
            </a:r>
            <a:endParaRPr lang="en-US" sz="3999" dirty="0">
              <a:solidFill>
                <a:srgbClr val="002060"/>
              </a:solidFill>
              <a:latin typeface="TT Ramilla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32102" y="5973404"/>
            <a:ext cx="8623795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s-ES" sz="2800" dirty="0">
                <a:latin typeface="TT Ramillas Italics" panose="020B0604020202020204" charset="0"/>
              </a:rPr>
              <a:t>Luego se utiliza el comando </a:t>
            </a:r>
            <a:r>
              <a:rPr lang="es-ES" sz="2800" dirty="0">
                <a:solidFill>
                  <a:schemeClr val="tx2"/>
                </a:solidFill>
                <a:latin typeface="TT Ramillas Italics" panose="020B0604020202020204" charset="0"/>
              </a:rPr>
              <a:t>"ls -l" </a:t>
            </a:r>
            <a:r>
              <a:rPr lang="es-ES" sz="2800" dirty="0">
                <a:latin typeface="TT Ramillas Italics" panose="020B0604020202020204" charset="0"/>
              </a:rPr>
              <a:t>que proporciona una </a:t>
            </a:r>
            <a:r>
              <a:rPr lang="es-ES" sz="2800" b="1" dirty="0">
                <a:latin typeface="TT Ramillas Italics" panose="020B0604020202020204" charset="0"/>
              </a:rPr>
              <a:t>vista </a:t>
            </a:r>
            <a:r>
              <a:rPr lang="es-AR" sz="2800" b="1" dirty="0">
                <a:latin typeface="TT Ramillas Italics" panose="020B0604020202020204" charset="0"/>
              </a:rPr>
              <a:t>minuciosa</a:t>
            </a:r>
            <a:r>
              <a:rPr lang="es-ES" sz="2800" b="1" dirty="0">
                <a:latin typeface="TT Ramillas Italics" panose="020B0604020202020204" charset="0"/>
              </a:rPr>
              <a:t> </a:t>
            </a:r>
            <a:r>
              <a:rPr lang="es-ES" sz="2800" dirty="0">
                <a:latin typeface="TT Ramillas Italics" panose="020B0604020202020204" charset="0"/>
              </a:rPr>
              <a:t>de los archivos y directorios en el directorio actual.</a:t>
            </a:r>
            <a:br>
              <a:rPr lang="es-ES" sz="2800" dirty="0">
                <a:latin typeface="TT Ramillas Italics" panose="020B0604020202020204" charset="0"/>
              </a:rPr>
            </a:br>
            <a:r>
              <a:rPr lang="es-ES" sz="2800" dirty="0">
                <a:latin typeface="TT Ramillas Italics" panose="020B0604020202020204" charset="0"/>
              </a:rPr>
              <a:t> Muestra información como </a:t>
            </a:r>
            <a:r>
              <a:rPr lang="es-ES" sz="2800" b="1" dirty="0">
                <a:latin typeface="TT Ramillas Italics" panose="020B0604020202020204" charset="0"/>
              </a:rPr>
              <a:t>permisos de acceso, propietario, grupo, tamaño del archivo y fecha de modificación</a:t>
            </a:r>
            <a:r>
              <a:rPr lang="es-ES" sz="2800" dirty="0">
                <a:latin typeface="TT Ramillas Italics" panose="020B0604020202020204" charset="0"/>
              </a:rPr>
              <a:t>. Esta opción ofrece una visión más completa de los archivos y directorios </a:t>
            </a:r>
            <a:r>
              <a:rPr lang="es-ES" sz="2800" b="1" dirty="0">
                <a:latin typeface="TT Ramillas Italics" panose="020B0604020202020204" charset="0"/>
              </a:rPr>
              <a:t>sin revelar </a:t>
            </a:r>
            <a:r>
              <a:rPr lang="es-ES" sz="2800" dirty="0">
                <a:latin typeface="TT Ramillas Italics" panose="020B0604020202020204" charset="0"/>
              </a:rPr>
              <a:t>detalles sobre la estructura interna del sistema de archivos, siendo útil para gestionar archivos y directorios de manera eficiente y segura.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263FD-18CC-419E-94B0-9368170C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45" y="435611"/>
            <a:ext cx="9457252" cy="3493977"/>
          </a:xfrm>
          <a:prstGeom prst="rect">
            <a:avLst/>
          </a:prstGeom>
          <a:ln w="76200">
            <a:solidFill>
              <a:srgbClr val="094C69"/>
            </a:solidFill>
          </a:ln>
        </p:spPr>
      </p:pic>
    </p:spTree>
    <p:extLst>
      <p:ext uri="{BB962C8B-B14F-4D97-AF65-F5344CB8AC3E}">
        <p14:creationId xmlns:p14="http://schemas.microsoft.com/office/powerpoint/2010/main" val="268459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445829"/>
            <a:ext cx="18227479" cy="451811"/>
            <a:chOff x="0" y="0"/>
            <a:chExt cx="4800653" cy="1189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00653" cy="118996"/>
            </a:xfrm>
            <a:custGeom>
              <a:avLst/>
              <a:gdLst/>
              <a:ahLst/>
              <a:cxnLst/>
              <a:rect l="l" t="t" r="r" b="b"/>
              <a:pathLst>
                <a:path w="4800653" h="118996">
                  <a:moveTo>
                    <a:pt x="0" y="0"/>
                  </a:moveTo>
                  <a:lnTo>
                    <a:pt x="4800653" y="0"/>
                  </a:lnTo>
                  <a:lnTo>
                    <a:pt x="4800653" y="118996"/>
                  </a:lnTo>
                  <a:lnTo>
                    <a:pt x="0" y="118996"/>
                  </a:lnTo>
                  <a:close/>
                </a:path>
              </a:pathLst>
            </a:custGeom>
            <a:solidFill>
              <a:srgbClr val="094C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00653" cy="157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943600" y="4754512"/>
            <a:ext cx="783735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4000" b="1" dirty="0">
                <a:latin typeface="TT Ramillas Italics" panose="020B0604020202020204" charset="0"/>
              </a:rPr>
              <a:t>ASSIGN PERMISSIONS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32102" y="5973404"/>
            <a:ext cx="8623795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s-ES" sz="2800" dirty="0">
                <a:latin typeface="TT Ramillas Italics" panose="020B0604020202020204" charset="0"/>
              </a:rPr>
              <a:t>En esta tarea se debe </a:t>
            </a:r>
            <a:r>
              <a:rPr lang="es-ES" sz="2800" b="1" dirty="0">
                <a:latin typeface="TT Ramillas Italics" panose="020B0604020202020204" charset="0"/>
              </a:rPr>
              <a:t>validar</a:t>
            </a:r>
            <a:r>
              <a:rPr lang="es-ES" sz="2800" dirty="0">
                <a:latin typeface="TT Ramillas Italics" panose="020B0604020202020204" charset="0"/>
              </a:rPr>
              <a:t> la ubicación actual, cambiar el propietario y grupo de las carpetas </a:t>
            </a:r>
            <a:r>
              <a:rPr lang="es-ES" sz="2800" dirty="0">
                <a:solidFill>
                  <a:schemeClr val="tx2"/>
                </a:solidFill>
                <a:latin typeface="TT Ramillas Italics" panose="020B0604020202020204" charset="0"/>
              </a:rPr>
              <a:t>"Shipping" </a:t>
            </a:r>
            <a:r>
              <a:rPr lang="es-ES" sz="2800" dirty="0">
                <a:latin typeface="TT Ramillas Italics" panose="020B0604020202020204" charset="0"/>
              </a:rPr>
              <a:t>y </a:t>
            </a:r>
            <a:r>
              <a:rPr lang="es-ES" sz="2800" dirty="0">
                <a:solidFill>
                  <a:schemeClr val="tx2"/>
                </a:solidFill>
                <a:latin typeface="TT Ramillas Italics" panose="020B0604020202020204" charset="0"/>
              </a:rPr>
              <a:t>"Sales" </a:t>
            </a:r>
            <a:r>
              <a:rPr lang="es-ES" sz="2800" dirty="0">
                <a:latin typeface="TT Ramillas Italics" panose="020B0604020202020204" charset="0"/>
              </a:rPr>
              <a:t>a los respectivos gerentes actuales, </a:t>
            </a:r>
            <a:r>
              <a:rPr lang="es-ES" sz="2800" dirty="0">
                <a:solidFill>
                  <a:schemeClr val="tx2"/>
                </a:solidFill>
                <a:latin typeface="TT Ramillas Italics" panose="020B0604020202020204" charset="0"/>
              </a:rPr>
              <a:t>"eowusu" </a:t>
            </a:r>
            <a:r>
              <a:rPr lang="es-ES" sz="2800" dirty="0">
                <a:latin typeface="TT Ramillas Italics" panose="020B0604020202020204" charset="0"/>
              </a:rPr>
              <a:t>para </a:t>
            </a:r>
            <a:r>
              <a:rPr lang="es-ES" sz="2800" dirty="0">
                <a:solidFill>
                  <a:schemeClr val="tx2"/>
                </a:solidFill>
                <a:latin typeface="TT Ramillas Italics" panose="020B0604020202020204" charset="0"/>
              </a:rPr>
              <a:t>"Shipping" </a:t>
            </a:r>
            <a:r>
              <a:rPr lang="es-ES" sz="2800" dirty="0">
                <a:latin typeface="TT Ramillas Italics" panose="020B0604020202020204" charset="0"/>
              </a:rPr>
              <a:t>y </a:t>
            </a:r>
            <a:r>
              <a:rPr lang="es-ES" sz="2800" dirty="0">
                <a:solidFill>
                  <a:schemeClr val="tx2"/>
                </a:solidFill>
                <a:latin typeface="TT Ramillas Italics" panose="020B0604020202020204" charset="0"/>
              </a:rPr>
              <a:t>"nwolf" </a:t>
            </a:r>
            <a:r>
              <a:rPr lang="es-ES" sz="2800" dirty="0">
                <a:latin typeface="TT Ramillas Italics" panose="020B0604020202020204" charset="0"/>
              </a:rPr>
              <a:t>para </a:t>
            </a:r>
            <a:r>
              <a:rPr lang="es-ES" sz="2800" dirty="0">
                <a:solidFill>
                  <a:schemeClr val="tx2"/>
                </a:solidFill>
                <a:latin typeface="TT Ramillas Italics" panose="020B0604020202020204" charset="0"/>
              </a:rPr>
              <a:t>"Sales", </a:t>
            </a:r>
            <a:r>
              <a:rPr lang="es-ES" sz="2800" dirty="0">
                <a:latin typeface="TT Ramillas Italics" panose="020B0604020202020204" charset="0"/>
              </a:rPr>
              <a:t>mediante el comando </a:t>
            </a:r>
            <a:r>
              <a:rPr lang="es-ES" sz="2800" dirty="0">
                <a:solidFill>
                  <a:schemeClr val="tx2"/>
                </a:solidFill>
                <a:latin typeface="TT Ramillas Italics" panose="020B0604020202020204" charset="0"/>
              </a:rPr>
              <a:t>`sudo chown -R`</a:t>
            </a:r>
            <a:r>
              <a:rPr lang="es-ES" sz="2800" dirty="0">
                <a:latin typeface="TT Ramillas Italics" panose="020B0604020202020204" charset="0"/>
              </a:rPr>
              <a:t>, y luego </a:t>
            </a:r>
            <a:r>
              <a:rPr lang="es-ES" sz="2800" b="1" dirty="0">
                <a:latin typeface="TT Ramillas Italics" panose="020B0604020202020204" charset="0"/>
              </a:rPr>
              <a:t>verificar</a:t>
            </a:r>
            <a:r>
              <a:rPr lang="es-ES" sz="2800" dirty="0">
                <a:latin typeface="TT Ramillas Italics" panose="020B0604020202020204" charset="0"/>
              </a:rPr>
              <a:t> los cambios utilizando `</a:t>
            </a:r>
            <a:r>
              <a:rPr lang="es-ES" sz="2800" dirty="0">
                <a:solidFill>
                  <a:schemeClr val="tx2"/>
                </a:solidFill>
                <a:latin typeface="TT Ramillas Italics" panose="020B0604020202020204" charset="0"/>
              </a:rPr>
              <a:t>ls -laR`. </a:t>
            </a:r>
            <a:r>
              <a:rPr lang="es-ES" sz="2800" dirty="0">
                <a:latin typeface="TT Ramillas Italics" panose="020B0604020202020204" charset="0"/>
              </a:rPr>
              <a:t>Los permisos actualizados se </a:t>
            </a:r>
            <a:r>
              <a:rPr lang="es-ES" sz="2800" b="1" dirty="0">
                <a:latin typeface="TT Ramillas Italics" panose="020B0604020202020204" charset="0"/>
              </a:rPr>
              <a:t>reflejan en la terminal </a:t>
            </a:r>
            <a:r>
              <a:rPr lang="es-ES" sz="2800" dirty="0">
                <a:latin typeface="TT Ramillas Italics" panose="020B0604020202020204" charset="0"/>
              </a:rPr>
              <a:t>y se confirma el cambio de propiedad en ambas carpetas.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C08CB-015B-4AB2-80DD-86221D24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74" y="435611"/>
            <a:ext cx="8584298" cy="3561718"/>
          </a:xfrm>
          <a:prstGeom prst="rect">
            <a:avLst/>
          </a:prstGeom>
          <a:ln w="76200">
            <a:solidFill>
              <a:srgbClr val="094C69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1299D7-F193-45C9-8EDD-28CF327A4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3"/>
          <a:stretch/>
        </p:blipFill>
        <p:spPr>
          <a:xfrm>
            <a:off x="4591374" y="1333500"/>
            <a:ext cx="8584298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85DFAD-D905-4FFA-B75B-2B39EE731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74" y="2696518"/>
            <a:ext cx="8584298" cy="13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2200" y="1906002"/>
            <a:ext cx="12132967" cy="2739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65076" lvl="1" indent="-582538" algn="ctr">
              <a:lnSpc>
                <a:spcPts val="6151"/>
              </a:lnSpc>
              <a:buFont typeface="Arial"/>
              <a:buChar char="•"/>
            </a:pPr>
            <a:r>
              <a:rPr lang="en-US" sz="5396" dirty="0">
                <a:solidFill>
                  <a:schemeClr val="bg1"/>
                </a:solidFill>
                <a:latin typeface="Anton" pitchFamily="2" charset="0"/>
              </a:rPr>
              <a:t>GRACIAS POR VISUALIZAR LA </a:t>
            </a:r>
            <a:r>
              <a:rPr lang="es-AR" sz="5400" dirty="0">
                <a:solidFill>
                  <a:schemeClr val="bg1"/>
                </a:solidFill>
                <a:latin typeface="Anton" pitchFamily="2" charset="0"/>
              </a:rPr>
              <a:t>PRESENTACIÓN!</a:t>
            </a:r>
            <a:br>
              <a:rPr lang="en-US" sz="5396" dirty="0">
                <a:solidFill>
                  <a:srgbClr val="F5F3F3"/>
                </a:solidFill>
                <a:latin typeface="Anton"/>
              </a:rPr>
            </a:br>
            <a:r>
              <a:rPr lang="en-US" dirty="0">
                <a:solidFill>
                  <a:srgbClr val="F5F3F3"/>
                </a:solidFill>
                <a:latin typeface="Anton"/>
              </a:rPr>
              <a:t>(</a:t>
            </a:r>
            <a:r>
              <a:rPr lang="es-ES" dirty="0">
                <a:solidFill>
                  <a:schemeClr val="bg1"/>
                </a:solidFill>
                <a:latin typeface="Anton" pitchFamily="2" charset="0"/>
              </a:rPr>
              <a:t>me estoy quedando sin sinónimos de agradecimiento</a:t>
            </a:r>
            <a:r>
              <a:rPr lang="es-ES" dirty="0"/>
              <a:t>.</a:t>
            </a:r>
            <a:r>
              <a:rPr lang="en-US" dirty="0">
                <a:solidFill>
                  <a:srgbClr val="F5F3F3"/>
                </a:solidFill>
                <a:latin typeface="Anton"/>
              </a:rPr>
              <a:t>)  </a:t>
            </a:r>
            <a:r>
              <a:rPr lang="en-US" sz="2800" dirty="0">
                <a:solidFill>
                  <a:srgbClr val="F5F3F3"/>
                </a:solidFill>
                <a:latin typeface="Anton"/>
                <a:sym typeface="Wingdings" panose="05000000000000000000" pitchFamily="2" charset="2"/>
              </a:rPr>
              <a:t></a:t>
            </a:r>
            <a:endParaRPr lang="en-US" sz="2800" dirty="0">
              <a:solidFill>
                <a:srgbClr val="F5F3F3"/>
              </a:solidFill>
              <a:latin typeface="Anton"/>
            </a:endParaRPr>
          </a:p>
          <a:p>
            <a:pPr algn="ctr">
              <a:lnSpc>
                <a:spcPts val="6151"/>
              </a:lnSpc>
            </a:pPr>
            <a:endParaRPr lang="en-US" sz="5396" dirty="0">
              <a:solidFill>
                <a:srgbClr val="F5F3F3"/>
              </a:solidFill>
              <a:latin typeface="Anton"/>
            </a:endParaRPr>
          </a:p>
          <a:p>
            <a:pPr marL="0" lvl="0" indent="0" algn="ctr">
              <a:lnSpc>
                <a:spcPts val="1811"/>
              </a:lnSpc>
            </a:pPr>
            <a:endParaRPr lang="en-US" sz="5396" dirty="0">
              <a:solidFill>
                <a:srgbClr val="F5F3F3"/>
              </a:solidFill>
              <a:latin typeface="Anton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12297" y="6743544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731731" y="8582433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3" y="0"/>
                </a:lnTo>
                <a:lnTo>
                  <a:pt x="2304583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10800000">
            <a:off x="15470036" y="-85725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086005" y="-6962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4144369" y="8469828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-10800000">
            <a:off x="848639" y="-35485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D51FC3-607F-45DF-9F50-5AE091FD35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24" y="3410810"/>
            <a:ext cx="4761905" cy="6876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431</Words>
  <Application>Microsoft Office PowerPoint</Application>
  <PresentationFormat>Custom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TT Ramillas Italics</vt:lpstr>
      <vt:lpstr>Anton</vt:lpstr>
      <vt:lpstr>TT Ramillas Bold</vt:lpstr>
      <vt:lpstr>Arial</vt:lpstr>
      <vt:lpstr>Eras Bold ITC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Simple Business Presentation</dc:title>
  <dc:creator>xio</dc:creator>
  <cp:lastModifiedBy>Sony Etcheverry</cp:lastModifiedBy>
  <cp:revision>13</cp:revision>
  <dcterms:created xsi:type="dcterms:W3CDTF">2006-08-16T00:00:00Z</dcterms:created>
  <dcterms:modified xsi:type="dcterms:W3CDTF">2024-04-24T17:41:11Z</dcterms:modified>
  <dc:identifier>DAGDVoXqRfQ</dc:identifier>
</cp:coreProperties>
</file>