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7" r:id="rId2"/>
    <p:sldId id="263" r:id="rId3"/>
    <p:sldId id="258" r:id="rId4"/>
    <p:sldId id="259" r:id="rId5"/>
    <p:sldId id="260" r:id="rId6"/>
    <p:sldId id="261" r:id="rId7"/>
    <p:sldId id="262" r:id="rId8"/>
    <p:sldId id="264" r:id="rId9"/>
    <p:sldId id="265" r:id="rId10"/>
    <p:sldId id="268" r:id="rId11"/>
    <p:sldId id="271" r:id="rId12"/>
    <p:sldId id="267" r:id="rId13"/>
    <p:sldId id="266" r:id="rId14"/>
    <p:sldId id="269" r:id="rId15"/>
    <p:sldId id="270" r:id="rId16"/>
    <p:sldId id="272" r:id="rId17"/>
    <p:sldId id="273" r:id="rId18"/>
    <p:sldId id="274" r:id="rId19"/>
    <p:sldId id="275" r:id="rId20"/>
    <p:sldId id="280" r:id="rId21"/>
    <p:sldId id="279" r:id="rId22"/>
    <p:sldId id="278" r:id="rId23"/>
    <p:sldId id="277"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 Etcheverry" initials="SE" lastIdx="1" clrIdx="0">
    <p:extLst>
      <p:ext uri="{19B8F6BF-5375-455C-9EA6-DF929625EA0E}">
        <p15:presenceInfo xmlns:p15="http://schemas.microsoft.com/office/powerpoint/2012/main" userId="da7bcd09d726b7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67" d="100"/>
          <a:sy n="67" d="100"/>
        </p:scale>
        <p:origin x="858" y="60"/>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272423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719260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259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473304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376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3921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3549925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42330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FC2F-96F4-4BA9-8B32-6572FDE15600}"/>
              </a:ext>
            </a:extLst>
          </p:cNvPr>
          <p:cNvSpPr>
            <a:spLocks noGrp="1"/>
          </p:cNvSpPr>
          <p:nvPr>
            <p:ph type="title"/>
          </p:nvPr>
        </p:nvSpPr>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E2F01F5F-D753-402E-A81E-928B122478E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BB0D89A6-D581-4E0F-ABD3-67EAB86ADED8}"/>
              </a:ext>
            </a:extLst>
          </p:cNvPr>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a:extLst>
              <a:ext uri="{FF2B5EF4-FFF2-40B4-BE49-F238E27FC236}">
                <a16:creationId xmlns:a16="http://schemas.microsoft.com/office/drawing/2014/main" id="{CCE2F087-87DF-46CA-971D-B2936805E66D}"/>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BF436797-9D0A-4FE9-B45D-1BFA8CAD2580}"/>
              </a:ext>
            </a:extLst>
          </p:cNvPr>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233960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342949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D7775-B0F8-47D7-8DFE-EDAB3FA10C5B}" type="datetimeFigureOut">
              <a:rPr lang="es-AR" smtClean="0"/>
              <a:t>14/4/2024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280052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D7775-B0F8-47D7-8DFE-EDAB3FA10C5B}" type="datetimeFigureOut">
              <a:rPr lang="es-AR" smtClean="0"/>
              <a:t>14/4/2024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344930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D7775-B0F8-47D7-8DFE-EDAB3FA10C5B}" type="datetimeFigureOut">
              <a:rPr lang="es-AR" smtClean="0"/>
              <a:t>14/4/2024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230752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3D7775-B0F8-47D7-8DFE-EDAB3FA10C5B}" type="datetimeFigureOut">
              <a:rPr lang="es-AR" smtClean="0"/>
              <a:t>14/4/2024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378971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D7775-B0F8-47D7-8DFE-EDAB3FA10C5B}" type="datetimeFigureOut">
              <a:rPr lang="es-AR" smtClean="0"/>
              <a:t>14/4/2024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120984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3D7775-B0F8-47D7-8DFE-EDAB3FA10C5B}" type="datetimeFigureOut">
              <a:rPr lang="es-AR" smtClean="0"/>
              <a:t>14/4/2024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20362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D7775-B0F8-47D7-8DFE-EDAB3FA10C5B}" type="datetimeFigureOut">
              <a:rPr lang="es-AR" smtClean="0"/>
              <a:t>14/4/2024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BDD9619-CFB7-41EA-8C6D-4E01D14A9C37}" type="slidenum">
              <a:rPr lang="es-AR" smtClean="0"/>
              <a:t>‹#›</a:t>
            </a:fld>
            <a:endParaRPr lang="es-AR"/>
          </a:p>
        </p:txBody>
      </p:sp>
    </p:spTree>
    <p:extLst>
      <p:ext uri="{BB962C8B-B14F-4D97-AF65-F5344CB8AC3E}">
        <p14:creationId xmlns:p14="http://schemas.microsoft.com/office/powerpoint/2010/main" val="63676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3D7775-B0F8-47D7-8DFE-EDAB3FA10C5B}" type="datetimeFigureOut">
              <a:rPr lang="es-AR" smtClean="0"/>
              <a:t>14/4/2024</a:t>
            </a:fld>
            <a:endParaRPr lang="es-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DD9619-CFB7-41EA-8C6D-4E01D14A9C37}" type="slidenum">
              <a:rPr lang="es-AR" smtClean="0"/>
              <a:t>‹#›</a:t>
            </a:fld>
            <a:endParaRPr lang="es-AR"/>
          </a:p>
        </p:txBody>
      </p:sp>
    </p:spTree>
    <p:extLst>
      <p:ext uri="{BB962C8B-B14F-4D97-AF65-F5344CB8AC3E}">
        <p14:creationId xmlns:p14="http://schemas.microsoft.com/office/powerpoint/2010/main" val="149558100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g"/><Relationship Id="rId2"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8.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hyperlink" Target="https://aws.amazon.com/trainin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ED98-B589-4440-832B-FADB5AF248A3}"/>
              </a:ext>
            </a:extLst>
          </p:cNvPr>
          <p:cNvSpPr>
            <a:spLocks noGrp="1"/>
          </p:cNvSpPr>
          <p:nvPr>
            <p:ph type="title"/>
          </p:nvPr>
        </p:nvSpPr>
        <p:spPr>
          <a:xfrm>
            <a:off x="904875" y="405032"/>
            <a:ext cx="10515600" cy="1325563"/>
          </a:xfrm>
        </p:spPr>
        <p:txBody>
          <a:bodyPr>
            <a:normAutofit/>
          </a:bodyPr>
          <a:lstStyle/>
          <a:p>
            <a:r>
              <a:rPr lang="es-ES" sz="4800"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rPr>
              <a:t>Lanzar instancia EC2; ¿cómo se hace?</a:t>
            </a:r>
            <a:endParaRPr lang="es-AR" sz="4800" dirty="0">
              <a:ln w="0"/>
              <a:solidFill>
                <a:schemeClr val="accent1"/>
              </a:solidFill>
              <a:effectLst>
                <a:outerShdw blurRad="38100" dist="25400" dir="5400000" algn="ctr" rotWithShape="0">
                  <a:srgbClr val="6E747A">
                    <a:alpha val="43000"/>
                  </a:srgbClr>
                </a:outerShdw>
              </a:effectLst>
              <a:latin typeface="Baskerville Old Face" panose="02020602080505020303" pitchFamily="18" charset="0"/>
            </a:endParaRPr>
          </a:p>
        </p:txBody>
      </p:sp>
      <p:sp>
        <p:nvSpPr>
          <p:cNvPr id="3" name="Text Placeholder 2">
            <a:extLst>
              <a:ext uri="{FF2B5EF4-FFF2-40B4-BE49-F238E27FC236}">
                <a16:creationId xmlns:a16="http://schemas.microsoft.com/office/drawing/2014/main" id="{A3DD7DCD-4AEE-4150-AB2D-A94656AE0AF8}"/>
              </a:ext>
            </a:extLst>
          </p:cNvPr>
          <p:cNvSpPr>
            <a:spLocks noGrp="1"/>
          </p:cNvSpPr>
          <p:nvPr>
            <p:ph type="body" idx="1"/>
          </p:nvPr>
        </p:nvSpPr>
        <p:spPr>
          <a:xfrm>
            <a:off x="838200" y="1690689"/>
            <a:ext cx="10515600" cy="595312"/>
          </a:xfrm>
        </p:spPr>
        <p:txBody>
          <a:bodyPr>
            <a:noAutofit/>
          </a:bodyPr>
          <a:lstStyle/>
          <a:p>
            <a:pPr>
              <a:buFont typeface="Arial" panose="020B0604020202020204" pitchFamily="34" charset="0"/>
              <a:buChar char="•"/>
            </a:pPr>
            <a:r>
              <a:rPr lang="es-ES" sz="2000" b="1" dirty="0">
                <a:latin typeface="Eras Light ITC" panose="020B0402030504020804" pitchFamily="34" charset="0"/>
              </a:rPr>
              <a:t>Primero debes cerciorarte de que presionar “</a:t>
            </a:r>
            <a:r>
              <a:rPr lang="es-ES" sz="2000" b="1" dirty="0" err="1">
                <a:latin typeface="Eras Light ITC" panose="020B0402030504020804" pitchFamily="34" charset="0"/>
              </a:rPr>
              <a:t>start</a:t>
            </a:r>
            <a:r>
              <a:rPr lang="es-ES" sz="2000" b="1" dirty="0">
                <a:latin typeface="Eras Light ITC" panose="020B0402030504020804" pitchFamily="34" charset="0"/>
              </a:rPr>
              <a:t> </a:t>
            </a:r>
            <a:r>
              <a:rPr lang="es-ES" sz="2000" b="1" dirty="0" err="1">
                <a:latin typeface="Eras Light ITC" panose="020B0402030504020804" pitchFamily="34" charset="0"/>
              </a:rPr>
              <a:t>lab</a:t>
            </a:r>
            <a:r>
              <a:rPr lang="es-ES" sz="2000" b="1" dirty="0">
                <a:latin typeface="Eras Light ITC" panose="020B0402030504020804" pitchFamily="34" charset="0"/>
              </a:rPr>
              <a:t>” en la zona superior izquierda (interfaz de </a:t>
            </a:r>
            <a:r>
              <a:rPr lang="es-ES" sz="2000" b="1" dirty="0" err="1">
                <a:latin typeface="Eras Light ITC" panose="020B0402030504020804" pitchFamily="34" charset="0"/>
              </a:rPr>
              <a:t>canvas</a:t>
            </a:r>
            <a:r>
              <a:rPr lang="es-ES" sz="2000" b="1" dirty="0">
                <a:latin typeface="Eras Light ITC" panose="020B0402030504020804" pitchFamily="34" charset="0"/>
              </a:rPr>
              <a:t>).</a:t>
            </a:r>
          </a:p>
        </p:txBody>
      </p:sp>
      <p:pic>
        <p:nvPicPr>
          <p:cNvPr id="5" name="Picture 4">
            <a:extLst>
              <a:ext uri="{FF2B5EF4-FFF2-40B4-BE49-F238E27FC236}">
                <a16:creationId xmlns:a16="http://schemas.microsoft.com/office/drawing/2014/main" id="{A048C024-40E9-412A-9899-47DFFCC9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1"/>
            <a:ext cx="12192000" cy="335144"/>
          </a:xfrm>
          <a:prstGeom prst="rect">
            <a:avLst/>
          </a:prstGeom>
        </p:spPr>
      </p:pic>
      <p:sp>
        <p:nvSpPr>
          <p:cNvPr id="7" name="Text Placeholder 2">
            <a:extLst>
              <a:ext uri="{FF2B5EF4-FFF2-40B4-BE49-F238E27FC236}">
                <a16:creationId xmlns:a16="http://schemas.microsoft.com/office/drawing/2014/main" id="{B4DCB616-7601-49A3-9DA4-A53CF2FA4DF7}"/>
              </a:ext>
            </a:extLst>
          </p:cNvPr>
          <p:cNvSpPr txBox="1">
            <a:spLocks/>
          </p:cNvSpPr>
          <p:nvPr/>
        </p:nvSpPr>
        <p:spPr>
          <a:xfrm>
            <a:off x="723900" y="1372215"/>
            <a:ext cx="10515600" cy="59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000" dirty="0">
              <a:solidFill>
                <a:srgbClr val="333333"/>
              </a:solidFill>
            </a:endParaRPr>
          </a:p>
        </p:txBody>
      </p:sp>
      <p:sp>
        <p:nvSpPr>
          <p:cNvPr id="8" name="Text Placeholder 2">
            <a:extLst>
              <a:ext uri="{FF2B5EF4-FFF2-40B4-BE49-F238E27FC236}">
                <a16:creationId xmlns:a16="http://schemas.microsoft.com/office/drawing/2014/main" id="{857B3837-D254-4AB9-80E5-D123A7F115CF}"/>
              </a:ext>
            </a:extLst>
          </p:cNvPr>
          <p:cNvSpPr txBox="1">
            <a:spLocks/>
          </p:cNvSpPr>
          <p:nvPr/>
        </p:nvSpPr>
        <p:spPr>
          <a:xfrm>
            <a:off x="838200" y="1722257"/>
            <a:ext cx="10515600" cy="59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000" dirty="0">
              <a:solidFill>
                <a:srgbClr val="333333"/>
              </a:solidFill>
            </a:endParaRPr>
          </a:p>
        </p:txBody>
      </p:sp>
      <p:cxnSp>
        <p:nvCxnSpPr>
          <p:cNvPr id="10" name="Straight Arrow Connector 9">
            <a:extLst>
              <a:ext uri="{FF2B5EF4-FFF2-40B4-BE49-F238E27FC236}">
                <a16:creationId xmlns:a16="http://schemas.microsoft.com/office/drawing/2014/main" id="{8C97F1A2-DF35-4F1E-9737-238F70FD5345}"/>
              </a:ext>
            </a:extLst>
          </p:cNvPr>
          <p:cNvCxnSpPr/>
          <p:nvPr/>
        </p:nvCxnSpPr>
        <p:spPr>
          <a:xfrm flipV="1">
            <a:off x="9129713" y="2621145"/>
            <a:ext cx="0" cy="25200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DA833911-9868-43E7-BEFA-0805EF6F7E6F}"/>
              </a:ext>
            </a:extLst>
          </p:cNvPr>
          <p:cNvSpPr/>
          <p:nvPr/>
        </p:nvSpPr>
        <p:spPr>
          <a:xfrm>
            <a:off x="8729663" y="2286001"/>
            <a:ext cx="742950" cy="2768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Text Placeholder 2">
            <a:extLst>
              <a:ext uri="{FF2B5EF4-FFF2-40B4-BE49-F238E27FC236}">
                <a16:creationId xmlns:a16="http://schemas.microsoft.com/office/drawing/2014/main" id="{D081E30A-5CF6-4BAB-92C9-776A9027FA80}"/>
              </a:ext>
            </a:extLst>
          </p:cNvPr>
          <p:cNvSpPr txBox="1">
            <a:spLocks/>
          </p:cNvSpPr>
          <p:nvPr/>
        </p:nvSpPr>
        <p:spPr>
          <a:xfrm>
            <a:off x="838200" y="2833208"/>
            <a:ext cx="10515600" cy="5953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000" dirty="0"/>
              <a:t>Luego de  un tiempo determinado, el Contador del tiempo actual comenzará a correr y debes </a:t>
            </a:r>
            <a:r>
              <a:rPr lang="en-US" sz="2000" dirty="0">
                <a:solidFill>
                  <a:srgbClr val="333333"/>
                </a:solidFill>
                <a:latin typeface="Eras Light ITC" panose="020B0402030504020804" pitchFamily="34" charset="0"/>
              </a:rPr>
              <a:t> </a:t>
            </a:r>
            <a:r>
              <a:rPr lang="en-US" sz="2000" dirty="0" err="1">
                <a:solidFill>
                  <a:srgbClr val="333333"/>
                </a:solidFill>
                <a:latin typeface="Eras Light ITC" panose="020B0402030504020804" pitchFamily="34" charset="0"/>
              </a:rPr>
              <a:t>esperar</a:t>
            </a:r>
            <a:r>
              <a:rPr lang="en-US" sz="2000" dirty="0">
                <a:solidFill>
                  <a:srgbClr val="333333"/>
                </a:solidFill>
                <a:latin typeface="Eras Light ITC" panose="020B0402030504020804" pitchFamily="34" charset="0"/>
              </a:rPr>
              <a:t> que </a:t>
            </a:r>
            <a:r>
              <a:rPr lang="en-US" sz="2000" dirty="0" err="1">
                <a:solidFill>
                  <a:srgbClr val="333333"/>
                </a:solidFill>
                <a:latin typeface="Eras Light ITC" panose="020B0402030504020804" pitchFamily="34" charset="0"/>
              </a:rPr>
              <a:t>el</a:t>
            </a:r>
            <a:r>
              <a:rPr lang="en-US" sz="2000" dirty="0">
                <a:solidFill>
                  <a:srgbClr val="333333"/>
                </a:solidFill>
                <a:latin typeface="Eras Light ITC" panose="020B0402030504020804" pitchFamily="34" charset="0"/>
              </a:rPr>
              <a:t> </a:t>
            </a:r>
            <a:r>
              <a:rPr lang="en-US" sz="2000" dirty="0" err="1">
                <a:solidFill>
                  <a:srgbClr val="333333"/>
                </a:solidFill>
                <a:latin typeface="Eras Light ITC" panose="020B0402030504020804" pitchFamily="34" charset="0"/>
              </a:rPr>
              <a:t>simbolo</a:t>
            </a:r>
            <a:r>
              <a:rPr lang="en-US" sz="2000" dirty="0">
                <a:solidFill>
                  <a:srgbClr val="333333"/>
                </a:solidFill>
                <a:latin typeface="Eras Light ITC" panose="020B0402030504020804" pitchFamily="34" charset="0"/>
              </a:rPr>
              <a:t> de la </a:t>
            </a:r>
            <a:r>
              <a:rPr lang="en-US" sz="2000" dirty="0" err="1">
                <a:solidFill>
                  <a:srgbClr val="333333"/>
                </a:solidFill>
                <a:latin typeface="Eras Light ITC" panose="020B0402030504020804" pitchFamily="34" charset="0"/>
              </a:rPr>
              <a:t>esquina</a:t>
            </a:r>
            <a:r>
              <a:rPr lang="en-US" sz="2000" dirty="0">
                <a:solidFill>
                  <a:srgbClr val="333333"/>
                </a:solidFill>
                <a:latin typeface="Eras Light ITC" panose="020B0402030504020804" pitchFamily="34" charset="0"/>
              </a:rPr>
              <a:t> superior </a:t>
            </a:r>
            <a:r>
              <a:rPr lang="en-US" sz="2000" dirty="0" err="1">
                <a:solidFill>
                  <a:srgbClr val="333333"/>
                </a:solidFill>
                <a:latin typeface="Eras Light ITC" panose="020B0402030504020804" pitchFamily="34" charset="0"/>
              </a:rPr>
              <a:t>izquierda</a:t>
            </a:r>
            <a:r>
              <a:rPr lang="en-US" sz="2000" dirty="0">
                <a:solidFill>
                  <a:srgbClr val="333333"/>
                </a:solidFill>
                <a:latin typeface="Eras Light ITC" panose="020B0402030504020804" pitchFamily="34" charset="0"/>
              </a:rPr>
              <a:t> </a:t>
            </a:r>
            <a:r>
              <a:rPr lang="en-US" sz="2000" dirty="0" err="1">
                <a:solidFill>
                  <a:srgbClr val="333333"/>
                </a:solidFill>
                <a:latin typeface="Eras Light ITC" panose="020B0402030504020804" pitchFamily="34" charset="0"/>
              </a:rPr>
              <a:t>pase</a:t>
            </a:r>
            <a:r>
              <a:rPr lang="en-US" sz="2000" dirty="0">
                <a:solidFill>
                  <a:srgbClr val="333333"/>
                </a:solidFill>
                <a:latin typeface="Eras Light ITC" panose="020B0402030504020804" pitchFamily="34" charset="0"/>
              </a:rPr>
              <a:t> de                a</a:t>
            </a:r>
            <a:endParaRPr lang="es-AR" sz="2000" dirty="0">
              <a:solidFill>
                <a:srgbClr val="333333"/>
              </a:solidFill>
            </a:endParaRPr>
          </a:p>
        </p:txBody>
      </p:sp>
      <p:pic>
        <p:nvPicPr>
          <p:cNvPr id="18" name="Picture 17">
            <a:extLst>
              <a:ext uri="{FF2B5EF4-FFF2-40B4-BE49-F238E27FC236}">
                <a16:creationId xmlns:a16="http://schemas.microsoft.com/office/drawing/2014/main" id="{E2B55D89-5EDC-40F2-8F70-8D45D6BEF93F}"/>
              </a:ext>
            </a:extLst>
          </p:cNvPr>
          <p:cNvPicPr>
            <a:picLocks noChangeAspect="1"/>
          </p:cNvPicPr>
          <p:nvPr/>
        </p:nvPicPr>
        <p:blipFill>
          <a:blip r:embed="rId3"/>
          <a:stretch>
            <a:fillRect/>
          </a:stretch>
        </p:blipFill>
        <p:spPr>
          <a:xfrm>
            <a:off x="8967788" y="3106956"/>
            <a:ext cx="504825" cy="322044"/>
          </a:xfrm>
          <a:prstGeom prst="rect">
            <a:avLst/>
          </a:prstGeom>
        </p:spPr>
      </p:pic>
      <p:sp>
        <p:nvSpPr>
          <p:cNvPr id="24" name="Text Placeholder 2">
            <a:extLst>
              <a:ext uri="{FF2B5EF4-FFF2-40B4-BE49-F238E27FC236}">
                <a16:creationId xmlns:a16="http://schemas.microsoft.com/office/drawing/2014/main" id="{9DB50E5B-190D-4953-8A1E-7F1442B47859}"/>
              </a:ext>
            </a:extLst>
          </p:cNvPr>
          <p:cNvSpPr txBox="1">
            <a:spLocks/>
          </p:cNvSpPr>
          <p:nvPr/>
        </p:nvSpPr>
        <p:spPr>
          <a:xfrm>
            <a:off x="723900" y="3700529"/>
            <a:ext cx="10515600" cy="59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solidFill>
                  <a:srgbClr val="333333"/>
                </a:solidFill>
                <a:latin typeface="Ink Free" panose="03080402000500000000" pitchFamily="66" charset="0"/>
              </a:rPr>
              <a:t>Debes</a:t>
            </a:r>
            <a:r>
              <a:rPr lang="en-US" sz="2000" b="1" dirty="0">
                <a:solidFill>
                  <a:srgbClr val="333333"/>
                </a:solidFill>
                <a:latin typeface="Ink Free" panose="03080402000500000000" pitchFamily="66" charset="0"/>
              </a:rPr>
              <a:t> </a:t>
            </a:r>
            <a:r>
              <a:rPr lang="en-US" sz="2000" b="1" dirty="0" err="1">
                <a:solidFill>
                  <a:srgbClr val="333333"/>
                </a:solidFill>
                <a:latin typeface="Ink Free" panose="03080402000500000000" pitchFamily="66" charset="0"/>
              </a:rPr>
              <a:t>encontrarte</a:t>
            </a:r>
            <a:r>
              <a:rPr lang="en-US" sz="2000" b="1" dirty="0">
                <a:solidFill>
                  <a:srgbClr val="333333"/>
                </a:solidFill>
                <a:latin typeface="Ink Free" panose="03080402000500000000" pitchFamily="66" charset="0"/>
              </a:rPr>
              <a:t> </a:t>
            </a:r>
            <a:r>
              <a:rPr lang="en-US" sz="2000" b="1" dirty="0" err="1">
                <a:solidFill>
                  <a:srgbClr val="333333"/>
                </a:solidFill>
                <a:latin typeface="Ink Free" panose="03080402000500000000" pitchFamily="66" charset="0"/>
              </a:rPr>
              <a:t>en</a:t>
            </a:r>
            <a:r>
              <a:rPr lang="en-US" sz="2000" b="1" dirty="0">
                <a:solidFill>
                  <a:srgbClr val="333333"/>
                </a:solidFill>
                <a:latin typeface="Ink Free" panose="03080402000500000000" pitchFamily="66" charset="0"/>
              </a:rPr>
              <a:t> </a:t>
            </a:r>
            <a:r>
              <a:rPr lang="en-US" sz="2000" b="1" dirty="0" err="1">
                <a:solidFill>
                  <a:srgbClr val="333333"/>
                </a:solidFill>
                <a:latin typeface="Ink Free" panose="03080402000500000000" pitchFamily="66" charset="0"/>
              </a:rPr>
              <a:t>este</a:t>
            </a:r>
            <a:r>
              <a:rPr lang="en-US" sz="2000" b="1" dirty="0">
                <a:solidFill>
                  <a:srgbClr val="333333"/>
                </a:solidFill>
                <a:latin typeface="Ink Free" panose="03080402000500000000" pitchFamily="66" charset="0"/>
              </a:rPr>
              <a:t> punto</a:t>
            </a:r>
            <a:r>
              <a:rPr lang="en-US" sz="2000" dirty="0">
                <a:solidFill>
                  <a:srgbClr val="333333"/>
                </a:solidFill>
                <a:latin typeface="Ink Free" panose="03080402000500000000" pitchFamily="66" charset="0"/>
              </a:rPr>
              <a:t>:</a:t>
            </a:r>
            <a:endParaRPr lang="es-AR" sz="2000" dirty="0">
              <a:solidFill>
                <a:srgbClr val="333333"/>
              </a:solidFill>
              <a:latin typeface="Ink Free" panose="03080402000500000000" pitchFamily="66" charset="0"/>
            </a:endParaRPr>
          </a:p>
        </p:txBody>
      </p:sp>
      <p:pic>
        <p:nvPicPr>
          <p:cNvPr id="26" name="Picture 25">
            <a:extLst>
              <a:ext uri="{FF2B5EF4-FFF2-40B4-BE49-F238E27FC236}">
                <a16:creationId xmlns:a16="http://schemas.microsoft.com/office/drawing/2014/main" id="{5CDEE05D-DDE7-4D37-BD5E-87304E386A3E}"/>
              </a:ext>
            </a:extLst>
          </p:cNvPr>
          <p:cNvPicPr>
            <a:picLocks noChangeAspect="1"/>
          </p:cNvPicPr>
          <p:nvPr/>
        </p:nvPicPr>
        <p:blipFill>
          <a:blip r:embed="rId4"/>
          <a:stretch>
            <a:fillRect/>
          </a:stretch>
        </p:blipFill>
        <p:spPr>
          <a:xfrm>
            <a:off x="-36512" y="4201215"/>
            <a:ext cx="12192000" cy="749069"/>
          </a:xfrm>
          <a:prstGeom prst="rect">
            <a:avLst/>
          </a:prstGeom>
        </p:spPr>
      </p:pic>
      <p:sp>
        <p:nvSpPr>
          <p:cNvPr id="27" name="Text Placeholder 2">
            <a:extLst>
              <a:ext uri="{FF2B5EF4-FFF2-40B4-BE49-F238E27FC236}">
                <a16:creationId xmlns:a16="http://schemas.microsoft.com/office/drawing/2014/main" id="{24281DB7-1128-442F-9B74-878D485A9535}"/>
              </a:ext>
            </a:extLst>
          </p:cNvPr>
          <p:cNvSpPr txBox="1">
            <a:spLocks/>
          </p:cNvSpPr>
          <p:nvPr/>
        </p:nvSpPr>
        <p:spPr>
          <a:xfrm>
            <a:off x="38100" y="5040081"/>
            <a:ext cx="10515600" cy="595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333333"/>
                </a:solidFill>
              </a:rPr>
              <a:t> </a:t>
            </a:r>
            <a:endParaRPr lang="es-AR" sz="2000" dirty="0">
              <a:solidFill>
                <a:srgbClr val="333333"/>
              </a:solidFill>
            </a:endParaRPr>
          </a:p>
        </p:txBody>
      </p:sp>
      <p:pic>
        <p:nvPicPr>
          <p:cNvPr id="30" name="Picture 29">
            <a:extLst>
              <a:ext uri="{FF2B5EF4-FFF2-40B4-BE49-F238E27FC236}">
                <a16:creationId xmlns:a16="http://schemas.microsoft.com/office/drawing/2014/main" id="{8DCF0023-D963-46F9-B23D-8AD25F52007F}"/>
              </a:ext>
            </a:extLst>
          </p:cNvPr>
          <p:cNvPicPr>
            <a:picLocks noChangeAspect="1"/>
          </p:cNvPicPr>
          <p:nvPr/>
        </p:nvPicPr>
        <p:blipFill>
          <a:blip r:embed="rId5"/>
          <a:stretch>
            <a:fillRect/>
          </a:stretch>
        </p:blipFill>
        <p:spPr>
          <a:xfrm>
            <a:off x="10048875" y="3118371"/>
            <a:ext cx="504825" cy="327304"/>
          </a:xfrm>
          <a:prstGeom prst="rect">
            <a:avLst/>
          </a:prstGeom>
        </p:spPr>
      </p:pic>
      <p:sp>
        <p:nvSpPr>
          <p:cNvPr id="33" name="Arrow: Right 32">
            <a:extLst>
              <a:ext uri="{FF2B5EF4-FFF2-40B4-BE49-F238E27FC236}">
                <a16:creationId xmlns:a16="http://schemas.microsoft.com/office/drawing/2014/main" id="{F9461B24-92B2-46B9-81EB-E934FD885F66}"/>
              </a:ext>
            </a:extLst>
          </p:cNvPr>
          <p:cNvSpPr/>
          <p:nvPr/>
        </p:nvSpPr>
        <p:spPr>
          <a:xfrm rot="16200000">
            <a:off x="5459413" y="5104579"/>
            <a:ext cx="1200150" cy="1325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Title 1">
            <a:extLst>
              <a:ext uri="{FF2B5EF4-FFF2-40B4-BE49-F238E27FC236}">
                <a16:creationId xmlns:a16="http://schemas.microsoft.com/office/drawing/2014/main" id="{5B863CFA-652D-4715-97FB-34C9B2477952}"/>
              </a:ext>
            </a:extLst>
          </p:cNvPr>
          <p:cNvSpPr txBox="1">
            <a:spLocks/>
          </p:cNvSpPr>
          <p:nvPr/>
        </p:nvSpPr>
        <p:spPr>
          <a:xfrm>
            <a:off x="2095500" y="1082972"/>
            <a:ext cx="10515600"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a:effectLst/>
              </a:rPr>
              <a:t>       </a:t>
            </a:r>
            <a:r>
              <a:rPr lang="es-ES" sz="2400" dirty="0">
                <a:solidFill>
                  <a:srgbClr val="002060"/>
                </a:solidFill>
                <a:effectLst/>
              </a:rPr>
              <a:t>11- [CF] - </a:t>
            </a:r>
            <a:r>
              <a:rPr lang="es-ES" sz="2400" dirty="0" err="1">
                <a:solidFill>
                  <a:srgbClr val="002060"/>
                </a:solidFill>
                <a:effectLst/>
              </a:rPr>
              <a:t>Lab</a:t>
            </a:r>
            <a:r>
              <a:rPr lang="es-ES" sz="2400" dirty="0">
                <a:solidFill>
                  <a:srgbClr val="002060"/>
                </a:solidFill>
                <a:effectLst/>
              </a:rPr>
              <a:t> - Introducción a Amazon EC2 (Sony Etcheverry)</a:t>
            </a:r>
            <a:endParaRPr lang="es-AR" sz="2400" dirty="0">
              <a:ln w="0"/>
              <a:solidFill>
                <a:srgbClr val="002060"/>
              </a:solidFill>
              <a:effectLst>
                <a:outerShdw blurRad="38100" dist="25400" dir="5400000" algn="ctr" rotWithShape="0">
                  <a:srgbClr val="6E747A">
                    <a:alpha val="43000"/>
                  </a:srgbClr>
                </a:outerShdw>
              </a:effectLst>
              <a:latin typeface="Baskerville Old Face" panose="02020602080505020303" pitchFamily="18" charset="0"/>
            </a:endParaRPr>
          </a:p>
        </p:txBody>
      </p:sp>
      <p:sp>
        <p:nvSpPr>
          <p:cNvPr id="36" name="Title 1">
            <a:extLst>
              <a:ext uri="{FF2B5EF4-FFF2-40B4-BE49-F238E27FC236}">
                <a16:creationId xmlns:a16="http://schemas.microsoft.com/office/drawing/2014/main" id="{0A571F1F-2516-44AA-8D87-CAF16EA7A913}"/>
              </a:ext>
            </a:extLst>
          </p:cNvPr>
          <p:cNvSpPr txBox="1">
            <a:spLocks/>
          </p:cNvSpPr>
          <p:nvPr/>
        </p:nvSpPr>
        <p:spPr>
          <a:xfrm>
            <a:off x="1209675" y="709832"/>
            <a:ext cx="10515600"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AR" sz="4800" dirty="0">
              <a:ln w="0"/>
              <a:effectLst>
                <a:outerShdw blurRad="38100" dist="25400" dir="5400000" algn="ctr" rotWithShape="0">
                  <a:srgbClr val="6E747A">
                    <a:alpha val="43000"/>
                  </a:srgbClr>
                </a:outerShdw>
              </a:effectLst>
              <a:latin typeface="Baskerville Old Face" panose="02020602080505020303" pitchFamily="18" charset="0"/>
            </a:endParaRPr>
          </a:p>
        </p:txBody>
      </p:sp>
    </p:spTree>
    <p:extLst>
      <p:ext uri="{BB962C8B-B14F-4D97-AF65-F5344CB8AC3E}">
        <p14:creationId xmlns:p14="http://schemas.microsoft.com/office/powerpoint/2010/main" val="17970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6493EA-ED28-4C2E-ACFA-C1B7277CAB72}"/>
              </a:ext>
            </a:extLst>
          </p:cNvPr>
          <p:cNvSpPr>
            <a:spLocks noGrp="1"/>
          </p:cNvSpPr>
          <p:nvPr>
            <p:ph type="body" idx="1"/>
          </p:nvPr>
        </p:nvSpPr>
        <p:spPr>
          <a:xfrm>
            <a:off x="0" y="0"/>
            <a:ext cx="12192000" cy="6858000"/>
          </a:xfrm>
        </p:spPr>
        <p:txBody>
          <a:bodyPr/>
          <a:lstStyle/>
          <a:p>
            <a:pPr marL="0" indent="0">
              <a:buNone/>
            </a:pPr>
            <a:r>
              <a:rPr lang="en-US" b="1" dirty="0" err="1">
                <a:solidFill>
                  <a:schemeClr val="accent1"/>
                </a:solidFill>
                <a:latin typeface="Eras Light ITC" panose="020B0402030504020804" pitchFamily="34" charset="0"/>
              </a:rPr>
              <a:t>Recordatorio</a:t>
            </a:r>
            <a:r>
              <a:rPr lang="en-US" dirty="0">
                <a:latin typeface="Eras Light ITC" panose="020B0402030504020804" pitchFamily="34" charset="0"/>
              </a:rPr>
              <a:t>: </a:t>
            </a:r>
            <a:r>
              <a:rPr lang="en-US" b="1" dirty="0" err="1">
                <a:latin typeface="Eras Light ITC" panose="020B0402030504020804" pitchFamily="34" charset="0"/>
              </a:rPr>
              <a:t>Darle</a:t>
            </a:r>
            <a:r>
              <a:rPr lang="en-US" b="1" dirty="0">
                <a:latin typeface="Eras Light ITC" panose="020B0402030504020804" pitchFamily="34" charset="0"/>
              </a:rPr>
              <a:t> a                   </a:t>
            </a:r>
            <a:r>
              <a:rPr lang="en-US" b="1" dirty="0" err="1">
                <a:latin typeface="Eras Light ITC" panose="020B0402030504020804" pitchFamily="34" charset="0"/>
              </a:rPr>
              <a:t>en</a:t>
            </a:r>
            <a:r>
              <a:rPr lang="en-US" b="1" dirty="0">
                <a:latin typeface="Eras Light ITC" panose="020B0402030504020804" pitchFamily="34" charset="0"/>
              </a:rPr>
              <a:t> ese </a:t>
            </a:r>
            <a:r>
              <a:rPr lang="en-US" b="1" dirty="0" err="1">
                <a:latin typeface="Eras Light ITC" panose="020B0402030504020804" pitchFamily="34" charset="0"/>
              </a:rPr>
              <a:t>recuadro</a:t>
            </a:r>
            <a:br>
              <a:rPr lang="en-US" dirty="0"/>
            </a:br>
            <a:br>
              <a:rPr lang="en-US" dirty="0"/>
            </a:br>
            <a:br>
              <a:rPr lang="en-US" dirty="0"/>
            </a:br>
            <a:r>
              <a:rPr lang="en-US" dirty="0"/>
              <a:t>          </a:t>
            </a:r>
            <a:br>
              <a:rPr lang="en-US" dirty="0"/>
            </a:br>
            <a:r>
              <a:rPr lang="en-US" dirty="0"/>
              <a:t>           </a:t>
            </a:r>
            <a:br>
              <a:rPr lang="en-US" dirty="0"/>
            </a:br>
            <a:r>
              <a:rPr lang="en-US" dirty="0"/>
              <a:t> </a:t>
            </a:r>
            <a:r>
              <a:rPr lang="es-ES" sz="2800" b="1" dirty="0">
                <a:latin typeface="Ink Free" panose="03080402000500000000" pitchFamily="66" charset="0"/>
              </a:rPr>
              <a:t>Resultará con esto en ese apartado</a:t>
            </a:r>
            <a:br>
              <a:rPr lang="en-US" dirty="0"/>
            </a:br>
            <a:br>
              <a:rPr lang="en-US" dirty="0"/>
            </a:br>
            <a:br>
              <a:rPr lang="en-US" dirty="0"/>
            </a:br>
            <a:endParaRPr lang="en-US" dirty="0"/>
          </a:p>
          <a:p>
            <a:pPr marL="0" indent="0">
              <a:buNone/>
            </a:pPr>
            <a:endParaRPr lang="en-US" dirty="0"/>
          </a:p>
          <a:p>
            <a:pPr marL="0" indent="0">
              <a:buNone/>
            </a:pPr>
            <a:endParaRPr lang="en-US" dirty="0"/>
          </a:p>
          <a:p>
            <a:pPr marL="0" indent="0">
              <a:buNone/>
            </a:pPr>
            <a:r>
              <a:rPr lang="es-ES" sz="2800" b="1" dirty="0">
                <a:latin typeface="Ink Free" panose="03080402000500000000" pitchFamily="66" charset="0"/>
              </a:rPr>
              <a:t>En resumen, </a:t>
            </a:r>
            <a:br>
              <a:rPr lang="es-ES" sz="2800" b="1" dirty="0">
                <a:latin typeface="Ink Free" panose="03080402000500000000" pitchFamily="66" charset="0"/>
              </a:rPr>
            </a:br>
            <a:r>
              <a:rPr lang="es-ES" sz="2800" b="1" dirty="0">
                <a:latin typeface="Ink Free" panose="03080402000500000000" pitchFamily="66" charset="0"/>
              </a:rPr>
              <a:t>el apartado de red </a:t>
            </a:r>
            <a:br>
              <a:rPr lang="es-ES" sz="2800" b="1" dirty="0">
                <a:latin typeface="Ink Free" panose="03080402000500000000" pitchFamily="66" charset="0"/>
              </a:rPr>
            </a:br>
            <a:r>
              <a:rPr lang="es-ES" sz="2800" b="1" dirty="0">
                <a:latin typeface="Ink Free" panose="03080402000500000000" pitchFamily="66" charset="0"/>
              </a:rPr>
              <a:t>se verá de la siguiente manera</a:t>
            </a:r>
            <a:endParaRPr lang="es-AR" sz="2800" b="1" dirty="0">
              <a:latin typeface="Ink Free" panose="03080402000500000000" pitchFamily="66" charset="0"/>
            </a:endParaRPr>
          </a:p>
        </p:txBody>
      </p:sp>
      <p:pic>
        <p:nvPicPr>
          <p:cNvPr id="4" name="Picture 3">
            <a:extLst>
              <a:ext uri="{FF2B5EF4-FFF2-40B4-BE49-F238E27FC236}">
                <a16:creationId xmlns:a16="http://schemas.microsoft.com/office/drawing/2014/main" id="{DD97D0CF-5071-4503-BBA1-B0BEA1651BA0}"/>
              </a:ext>
            </a:extLst>
          </p:cNvPr>
          <p:cNvPicPr>
            <a:picLocks noChangeAspect="1"/>
          </p:cNvPicPr>
          <p:nvPr/>
        </p:nvPicPr>
        <p:blipFill>
          <a:blip r:embed="rId2"/>
          <a:stretch>
            <a:fillRect/>
          </a:stretch>
        </p:blipFill>
        <p:spPr>
          <a:xfrm>
            <a:off x="6229350" y="105965"/>
            <a:ext cx="5643563" cy="707232"/>
          </a:xfrm>
          <a:prstGeom prst="rect">
            <a:avLst/>
          </a:prstGeom>
        </p:spPr>
      </p:pic>
      <p:pic>
        <p:nvPicPr>
          <p:cNvPr id="6" name="Picture 5">
            <a:extLst>
              <a:ext uri="{FF2B5EF4-FFF2-40B4-BE49-F238E27FC236}">
                <a16:creationId xmlns:a16="http://schemas.microsoft.com/office/drawing/2014/main" id="{545021E0-CEE0-49C3-964A-4C5A4FE5D9E9}"/>
              </a:ext>
            </a:extLst>
          </p:cNvPr>
          <p:cNvPicPr>
            <a:picLocks noChangeAspect="1"/>
          </p:cNvPicPr>
          <p:nvPr/>
        </p:nvPicPr>
        <p:blipFill>
          <a:blip r:embed="rId3"/>
          <a:stretch>
            <a:fillRect/>
          </a:stretch>
        </p:blipFill>
        <p:spPr>
          <a:xfrm>
            <a:off x="2228851" y="0"/>
            <a:ext cx="885824" cy="387775"/>
          </a:xfrm>
          <a:prstGeom prst="rect">
            <a:avLst/>
          </a:prstGeom>
        </p:spPr>
      </p:pic>
      <p:cxnSp>
        <p:nvCxnSpPr>
          <p:cNvPr id="8" name="Straight Arrow Connector 7">
            <a:extLst>
              <a:ext uri="{FF2B5EF4-FFF2-40B4-BE49-F238E27FC236}">
                <a16:creationId xmlns:a16="http://schemas.microsoft.com/office/drawing/2014/main" id="{27C801FE-07AC-4E39-9350-2925DB9367E5}"/>
              </a:ext>
            </a:extLst>
          </p:cNvPr>
          <p:cNvCxnSpPr/>
          <p:nvPr/>
        </p:nvCxnSpPr>
        <p:spPr>
          <a:xfrm flipV="1">
            <a:off x="11387138" y="813197"/>
            <a:ext cx="0" cy="18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FB1838E-67F7-4938-BDE6-765A84BF2E7D}"/>
              </a:ext>
            </a:extLst>
          </p:cNvPr>
          <p:cNvPicPr>
            <a:picLocks noChangeAspect="1"/>
          </p:cNvPicPr>
          <p:nvPr/>
        </p:nvPicPr>
        <p:blipFill>
          <a:blip r:embed="rId4"/>
          <a:stretch>
            <a:fillRect/>
          </a:stretch>
        </p:blipFill>
        <p:spPr>
          <a:xfrm>
            <a:off x="5915025" y="1026915"/>
            <a:ext cx="6267451" cy="1138238"/>
          </a:xfrm>
          <a:prstGeom prst="rect">
            <a:avLst/>
          </a:prstGeom>
        </p:spPr>
      </p:pic>
      <p:cxnSp>
        <p:nvCxnSpPr>
          <p:cNvPr id="12" name="Straight Arrow Connector 11">
            <a:extLst>
              <a:ext uri="{FF2B5EF4-FFF2-40B4-BE49-F238E27FC236}">
                <a16:creationId xmlns:a16="http://schemas.microsoft.com/office/drawing/2014/main" id="{6056861B-E7FE-421F-8EB2-03874B344F89}"/>
              </a:ext>
            </a:extLst>
          </p:cNvPr>
          <p:cNvCxnSpPr>
            <a:cxnSpLocks/>
          </p:cNvCxnSpPr>
          <p:nvPr/>
        </p:nvCxnSpPr>
        <p:spPr>
          <a:xfrm>
            <a:off x="328615" y="2036565"/>
            <a:ext cx="5114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ADD9FE-F5E5-47E4-B82A-1282EF6EAD42}"/>
              </a:ext>
            </a:extLst>
          </p:cNvPr>
          <p:cNvCxnSpPr>
            <a:cxnSpLocks/>
          </p:cNvCxnSpPr>
          <p:nvPr/>
        </p:nvCxnSpPr>
        <p:spPr>
          <a:xfrm>
            <a:off x="0" y="813197"/>
            <a:ext cx="5915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E2A90B07-C998-4E01-80B6-EE42F537FC2A}"/>
              </a:ext>
            </a:extLst>
          </p:cNvPr>
          <p:cNvPicPr>
            <a:picLocks noChangeAspect="1"/>
          </p:cNvPicPr>
          <p:nvPr/>
        </p:nvPicPr>
        <p:blipFill>
          <a:blip r:embed="rId5"/>
          <a:stretch>
            <a:fillRect/>
          </a:stretch>
        </p:blipFill>
        <p:spPr>
          <a:xfrm>
            <a:off x="5443539" y="2561632"/>
            <a:ext cx="6629399" cy="4237434"/>
          </a:xfrm>
          <a:prstGeom prst="rect">
            <a:avLst/>
          </a:prstGeom>
        </p:spPr>
      </p:pic>
      <p:cxnSp>
        <p:nvCxnSpPr>
          <p:cNvPr id="21" name="Straight Arrow Connector 20">
            <a:extLst>
              <a:ext uri="{FF2B5EF4-FFF2-40B4-BE49-F238E27FC236}">
                <a16:creationId xmlns:a16="http://schemas.microsoft.com/office/drawing/2014/main" id="{F5AA6599-92B5-4400-A145-5A37F14951AC}"/>
              </a:ext>
            </a:extLst>
          </p:cNvPr>
          <p:cNvCxnSpPr/>
          <p:nvPr/>
        </p:nvCxnSpPr>
        <p:spPr>
          <a:xfrm>
            <a:off x="1407318" y="5133381"/>
            <a:ext cx="3100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7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D81751-CFD6-4869-ADBB-13FBE18AA672}"/>
              </a:ext>
            </a:extLst>
          </p:cNvPr>
          <p:cNvSpPr>
            <a:spLocks noGrp="1"/>
          </p:cNvSpPr>
          <p:nvPr>
            <p:ph type="body" idx="1"/>
          </p:nvPr>
        </p:nvSpPr>
        <p:spPr>
          <a:xfrm>
            <a:off x="385762" y="80962"/>
            <a:ext cx="12192000" cy="6858000"/>
          </a:xfrm>
        </p:spPr>
        <p:txBody>
          <a:bodyPr/>
          <a:lstStyle/>
          <a:p>
            <a:pPr marL="0" indent="0">
              <a:buNone/>
            </a:pPr>
            <a:r>
              <a:rPr lang="en-US" b="1" dirty="0">
                <a:latin typeface="Eras Light ITC" panose="020B0402030504020804" pitchFamily="34" charset="0"/>
              </a:rPr>
              <a:t>A </a:t>
            </a:r>
            <a:r>
              <a:rPr lang="es-AR" b="1" dirty="0">
                <a:latin typeface="Eras Light ITC" panose="020B0402030504020804" pitchFamily="34" charset="0"/>
              </a:rPr>
              <a:t>continuación</a:t>
            </a:r>
            <a:r>
              <a:rPr lang="en-US" b="1" dirty="0">
                <a:latin typeface="Eras Light ITC" panose="020B0402030504020804" pitchFamily="34" charset="0"/>
              </a:rPr>
              <a:t> </a:t>
            </a:r>
            <a:r>
              <a:rPr lang="en-US" b="1" dirty="0" err="1">
                <a:latin typeface="Eras Light ITC" panose="020B0402030504020804" pitchFamily="34" charset="0"/>
              </a:rPr>
              <a:t>en</a:t>
            </a:r>
            <a:r>
              <a:rPr lang="en-US" b="1" dirty="0">
                <a:latin typeface="Eras Light ITC" panose="020B0402030504020804" pitchFamily="34" charset="0"/>
              </a:rPr>
              <a:t>                                                          </a:t>
            </a:r>
            <a:r>
              <a:rPr lang="es-AR" b="1" dirty="0" err="1">
                <a:latin typeface="Eras Light ITC" panose="020B0402030504020804" pitchFamily="34" charset="0"/>
              </a:rPr>
              <a:t>tenés</a:t>
            </a:r>
            <a:r>
              <a:rPr lang="es-AR" b="1" dirty="0">
                <a:latin typeface="Eras Light ITC" panose="020B0402030504020804" pitchFamily="34" charset="0"/>
              </a:rPr>
              <a:t> que darle a</a:t>
            </a:r>
            <a:br>
              <a:rPr lang="en-US" b="1" dirty="0">
                <a:latin typeface="Eras Light ITC" panose="020B0402030504020804" pitchFamily="34" charset="0"/>
              </a:rPr>
            </a:br>
            <a:br>
              <a:rPr lang="en-US" dirty="0"/>
            </a:br>
            <a:r>
              <a:rPr lang="en-US" b="1" dirty="0">
                <a:latin typeface="Eras Light ITC" panose="020B0402030504020804" pitchFamily="34" charset="0"/>
              </a:rPr>
              <a:t>Y </a:t>
            </a:r>
            <a:r>
              <a:rPr lang="en-US" b="1" dirty="0" err="1">
                <a:solidFill>
                  <a:srgbClr val="00B050"/>
                </a:solidFill>
                <a:latin typeface="Eras Light ITC" panose="020B0402030504020804" pitchFamily="34" charset="0"/>
              </a:rPr>
              <a:t>crear</a:t>
            </a:r>
            <a:r>
              <a:rPr lang="en-US" b="1" dirty="0">
                <a:latin typeface="Eras Light ITC" panose="020B0402030504020804" pitchFamily="34" charset="0"/>
              </a:rPr>
              <a:t> una con </a:t>
            </a:r>
            <a:r>
              <a:rPr lang="en-US" b="1" dirty="0" err="1">
                <a:latin typeface="Eras Light ITC" panose="020B0402030504020804" pitchFamily="34" charset="0"/>
              </a:rPr>
              <a:t>estos</a:t>
            </a:r>
            <a:r>
              <a:rPr lang="en-US" b="1" dirty="0">
                <a:latin typeface="Eras Light ITC" panose="020B0402030504020804" pitchFamily="34" charset="0"/>
              </a:rPr>
              <a:t> </a:t>
            </a:r>
            <a:r>
              <a:rPr lang="en-US" b="1" dirty="0" err="1">
                <a:latin typeface="Eras Light ITC" panose="020B0402030504020804" pitchFamily="34" charset="0"/>
              </a:rPr>
              <a:t>datos</a:t>
            </a:r>
            <a:r>
              <a:rPr lang="en-US" b="1" dirty="0">
                <a:latin typeface="Eras Light ITC" panose="020B0402030504020804" pitchFamily="34" charset="0"/>
              </a:rPr>
              <a:t> ,una </a:t>
            </a:r>
            <a:r>
              <a:rPr lang="en-US" b="1" dirty="0" err="1">
                <a:latin typeface="Eras Light ITC" panose="020B0402030504020804" pitchFamily="34" charset="0"/>
              </a:rPr>
              <a:t>regla</a:t>
            </a:r>
            <a:r>
              <a:rPr lang="en-US" b="1" dirty="0">
                <a:latin typeface="Eras Light ITC" panose="020B0402030504020804" pitchFamily="34" charset="0"/>
              </a:rPr>
              <a:t>:</a:t>
            </a:r>
            <a:br>
              <a:rPr lang="en-US" dirty="0">
                <a:latin typeface="Eras Light ITC" panose="020B0402030504020804" pitchFamily="34" charset="0"/>
              </a:rPr>
            </a:br>
            <a:br>
              <a:rPr lang="en-US" dirty="0"/>
            </a:br>
            <a:br>
              <a:rPr lang="en-US" dirty="0"/>
            </a:br>
            <a:br>
              <a:rPr lang="en-US" dirty="0"/>
            </a:br>
            <a:br>
              <a:rPr lang="en-US" dirty="0"/>
            </a:br>
            <a:br>
              <a:rPr lang="en-US" dirty="0"/>
            </a:br>
            <a:br>
              <a:rPr lang="en-US" dirty="0"/>
            </a:br>
            <a:br>
              <a:rPr lang="en-US" b="1" dirty="0"/>
            </a:br>
            <a:br>
              <a:rPr lang="en-US" b="1" dirty="0"/>
            </a:br>
            <a:br>
              <a:rPr lang="en-US" b="1" dirty="0"/>
            </a:br>
            <a:br>
              <a:rPr lang="en-US" b="1" dirty="0"/>
            </a:br>
            <a:br>
              <a:rPr lang="en-US" b="1" dirty="0"/>
            </a:br>
            <a:br>
              <a:rPr lang="en-US" b="1" dirty="0"/>
            </a:br>
            <a:r>
              <a:rPr lang="es-ES" b="1" dirty="0">
                <a:latin typeface="Ink Free" panose="03080402000500000000" pitchFamily="66" charset="0"/>
              </a:rPr>
              <a:t>PD: Esto te permitirá que cuando entres más tarde en tu instancia a través del navegador</a:t>
            </a:r>
            <a:br>
              <a:rPr lang="es-ES" b="1" dirty="0">
                <a:latin typeface="Ink Free" panose="03080402000500000000" pitchFamily="66" charset="0"/>
              </a:rPr>
            </a:br>
            <a:r>
              <a:rPr lang="es-ES" b="1" dirty="0">
                <a:latin typeface="Ink Free" panose="03080402000500000000" pitchFamily="66" charset="0"/>
              </a:rPr>
              <a:t>, aparezca el mensaje en pantalla que pediste, evitando que la página no cargue y dé error sin mostrar nada.</a:t>
            </a:r>
            <a:endParaRPr lang="es-AR" b="1" dirty="0">
              <a:latin typeface="Ink Free" panose="03080402000500000000" pitchFamily="66" charset="0"/>
            </a:endParaRPr>
          </a:p>
        </p:txBody>
      </p:sp>
      <p:pic>
        <p:nvPicPr>
          <p:cNvPr id="5" name="Picture 4">
            <a:extLst>
              <a:ext uri="{FF2B5EF4-FFF2-40B4-BE49-F238E27FC236}">
                <a16:creationId xmlns:a16="http://schemas.microsoft.com/office/drawing/2014/main" id="{2AFB370A-FDCB-4BE5-AF15-4A1EE754536C}"/>
              </a:ext>
            </a:extLst>
          </p:cNvPr>
          <p:cNvPicPr>
            <a:picLocks noChangeAspect="1"/>
          </p:cNvPicPr>
          <p:nvPr/>
        </p:nvPicPr>
        <p:blipFill>
          <a:blip r:embed="rId2"/>
          <a:stretch>
            <a:fillRect/>
          </a:stretch>
        </p:blipFill>
        <p:spPr>
          <a:xfrm>
            <a:off x="4672013" y="1366838"/>
            <a:ext cx="7239000" cy="2524125"/>
          </a:xfrm>
          <a:prstGeom prst="rect">
            <a:avLst/>
          </a:prstGeom>
        </p:spPr>
      </p:pic>
      <p:pic>
        <p:nvPicPr>
          <p:cNvPr id="7" name="Picture 6">
            <a:extLst>
              <a:ext uri="{FF2B5EF4-FFF2-40B4-BE49-F238E27FC236}">
                <a16:creationId xmlns:a16="http://schemas.microsoft.com/office/drawing/2014/main" id="{5CC78AA4-BD7B-4BD8-8B23-CA98EC678752}"/>
              </a:ext>
            </a:extLst>
          </p:cNvPr>
          <p:cNvPicPr>
            <a:picLocks noChangeAspect="1"/>
          </p:cNvPicPr>
          <p:nvPr/>
        </p:nvPicPr>
        <p:blipFill>
          <a:blip r:embed="rId3"/>
          <a:stretch>
            <a:fillRect/>
          </a:stretch>
        </p:blipFill>
        <p:spPr>
          <a:xfrm>
            <a:off x="7362826" y="80962"/>
            <a:ext cx="2886075" cy="390525"/>
          </a:xfrm>
          <a:prstGeom prst="rect">
            <a:avLst/>
          </a:prstGeom>
        </p:spPr>
      </p:pic>
      <p:pic>
        <p:nvPicPr>
          <p:cNvPr id="9" name="Picture 8">
            <a:extLst>
              <a:ext uri="{FF2B5EF4-FFF2-40B4-BE49-F238E27FC236}">
                <a16:creationId xmlns:a16="http://schemas.microsoft.com/office/drawing/2014/main" id="{23C54732-E7FD-4FC3-8C49-9F8914F3EE30}"/>
              </a:ext>
            </a:extLst>
          </p:cNvPr>
          <p:cNvPicPr>
            <a:picLocks noChangeAspect="1"/>
          </p:cNvPicPr>
          <p:nvPr/>
        </p:nvPicPr>
        <p:blipFill>
          <a:blip r:embed="rId4"/>
          <a:stretch>
            <a:fillRect/>
          </a:stretch>
        </p:blipFill>
        <p:spPr>
          <a:xfrm>
            <a:off x="2478881" y="128585"/>
            <a:ext cx="3019425" cy="309564"/>
          </a:xfrm>
          <a:prstGeom prst="rect">
            <a:avLst/>
          </a:prstGeom>
        </p:spPr>
      </p:pic>
      <p:cxnSp>
        <p:nvCxnSpPr>
          <p:cNvPr id="11" name="Straight Arrow Connector 10">
            <a:extLst>
              <a:ext uri="{FF2B5EF4-FFF2-40B4-BE49-F238E27FC236}">
                <a16:creationId xmlns:a16="http://schemas.microsoft.com/office/drawing/2014/main" id="{BF2A24F7-AF7C-40CB-9BC8-B478A52FD3EA}"/>
              </a:ext>
            </a:extLst>
          </p:cNvPr>
          <p:cNvCxnSpPr/>
          <p:nvPr/>
        </p:nvCxnSpPr>
        <p:spPr>
          <a:xfrm>
            <a:off x="842963" y="2400300"/>
            <a:ext cx="3271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61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6493EA-ED28-4C2E-ACFA-C1B7277CAB72}"/>
              </a:ext>
            </a:extLst>
          </p:cNvPr>
          <p:cNvSpPr>
            <a:spLocks noGrp="1"/>
          </p:cNvSpPr>
          <p:nvPr>
            <p:ph type="body" idx="1"/>
          </p:nvPr>
        </p:nvSpPr>
        <p:spPr>
          <a:xfrm>
            <a:off x="0" y="0"/>
            <a:ext cx="12192000" cy="6858000"/>
          </a:xfrm>
        </p:spPr>
        <p:txBody>
          <a:bodyPr>
            <a:normAutofit fontScale="85000" lnSpcReduction="20000"/>
          </a:bodyPr>
          <a:lstStyle/>
          <a:p>
            <a:pPr marL="0" indent="0">
              <a:buNone/>
            </a:pPr>
            <a:r>
              <a:rPr lang="en-US" sz="2000" dirty="0"/>
              <a:t>     </a:t>
            </a:r>
            <a:br>
              <a:rPr lang="en-US" sz="2000" dirty="0"/>
            </a:br>
            <a:br>
              <a:rPr lang="en-US" dirty="0"/>
            </a:br>
            <a:r>
              <a:rPr lang="es-ES" dirty="0"/>
              <a:t>Luego está el apartado                                            ,       en el cual </a:t>
            </a:r>
            <a:r>
              <a:rPr lang="es-ES" dirty="0" err="1"/>
              <a:t>tenés</a:t>
            </a:r>
            <a:r>
              <a:rPr lang="es-ES" dirty="0"/>
              <a:t> que elegir el que más te convenga</a:t>
            </a:r>
          </a:p>
          <a:p>
            <a:pPr marL="0" indent="0">
              <a:buNone/>
            </a:pPr>
            <a:br>
              <a:rPr lang="en-US" b="1" dirty="0"/>
            </a:br>
            <a:br>
              <a:rPr lang="en-US" b="1" dirty="0"/>
            </a:br>
            <a:br>
              <a:rPr lang="en-US" dirty="0"/>
            </a:br>
            <a:br>
              <a:rPr lang="en-US" dirty="0"/>
            </a:br>
            <a:r>
              <a:rPr lang="es-ES" sz="2400" b="1" dirty="0">
                <a:latin typeface="Ink Free" panose="03080402000500000000" pitchFamily="66" charset="0"/>
              </a:rPr>
              <a:t>En este apartado se encuentra</a:t>
            </a:r>
            <a:br>
              <a:rPr lang="es-ES" sz="2400" b="1" dirty="0">
                <a:latin typeface="Ink Free" panose="03080402000500000000" pitchFamily="66" charset="0"/>
              </a:rPr>
            </a:br>
            <a:r>
              <a:rPr lang="es-ES" sz="2400" b="1" dirty="0">
                <a:latin typeface="Ink Free" panose="03080402000500000000" pitchFamily="66" charset="0"/>
              </a:rPr>
              <a:t> el almacenamiento de tu interés</a:t>
            </a:r>
            <a:br>
              <a:rPr lang="es-ES" sz="2400" b="1" dirty="0">
                <a:latin typeface="Ink Free" panose="03080402000500000000" pitchFamily="66" charset="0"/>
              </a:rPr>
            </a:br>
            <a:r>
              <a:rPr lang="es-ES" sz="2400" b="1" dirty="0">
                <a:latin typeface="Ink Free" panose="03080402000500000000" pitchFamily="66" charset="0"/>
              </a:rPr>
              <a:t>, en este caso es GP2.</a:t>
            </a:r>
            <a:br>
              <a:rPr lang="en-US" sz="2400" b="1" dirty="0">
                <a:latin typeface="Ink Free" panose="03080402000500000000" pitchFamily="66" charset="0"/>
              </a:rPr>
            </a:br>
            <a:br>
              <a:rPr lang="en-US" sz="2400" b="1"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3600" dirty="0"/>
              <a:t>                                               </a:t>
            </a:r>
            <a:br>
              <a:rPr lang="en-US" sz="3600" dirty="0"/>
            </a:br>
            <a:br>
              <a:rPr lang="en-US" sz="3600" dirty="0"/>
            </a:br>
            <a:br>
              <a:rPr lang="en-US" sz="3600" dirty="0"/>
            </a:br>
            <a:br>
              <a:rPr lang="en-US" dirty="0"/>
            </a:br>
            <a:endParaRPr lang="es-AR" dirty="0"/>
          </a:p>
        </p:txBody>
      </p:sp>
      <p:pic>
        <p:nvPicPr>
          <p:cNvPr id="4" name="Picture 3">
            <a:extLst>
              <a:ext uri="{FF2B5EF4-FFF2-40B4-BE49-F238E27FC236}">
                <a16:creationId xmlns:a16="http://schemas.microsoft.com/office/drawing/2014/main" id="{2E06B871-7855-4D19-ABC3-8DD44A601E80}"/>
              </a:ext>
            </a:extLst>
          </p:cNvPr>
          <p:cNvPicPr>
            <a:picLocks noChangeAspect="1"/>
          </p:cNvPicPr>
          <p:nvPr/>
        </p:nvPicPr>
        <p:blipFill>
          <a:blip r:embed="rId2"/>
          <a:stretch>
            <a:fillRect/>
          </a:stretch>
        </p:blipFill>
        <p:spPr>
          <a:xfrm>
            <a:off x="5815013" y="1828801"/>
            <a:ext cx="6095999" cy="2843211"/>
          </a:xfrm>
          <a:prstGeom prst="rect">
            <a:avLst/>
          </a:prstGeom>
        </p:spPr>
      </p:pic>
      <p:cxnSp>
        <p:nvCxnSpPr>
          <p:cNvPr id="6" name="Straight Arrow Connector 5">
            <a:extLst>
              <a:ext uri="{FF2B5EF4-FFF2-40B4-BE49-F238E27FC236}">
                <a16:creationId xmlns:a16="http://schemas.microsoft.com/office/drawing/2014/main" id="{F1271E73-1CD4-4D23-9DDF-D99BF8906250}"/>
              </a:ext>
            </a:extLst>
          </p:cNvPr>
          <p:cNvCxnSpPr/>
          <p:nvPr/>
        </p:nvCxnSpPr>
        <p:spPr>
          <a:xfrm>
            <a:off x="0" y="2743200"/>
            <a:ext cx="5815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E19767-3A3B-4847-ABD2-4DC22815F063}"/>
              </a:ext>
            </a:extLst>
          </p:cNvPr>
          <p:cNvPicPr>
            <a:picLocks noChangeAspect="1"/>
          </p:cNvPicPr>
          <p:nvPr/>
        </p:nvPicPr>
        <p:blipFill>
          <a:blip r:embed="rId3"/>
          <a:stretch>
            <a:fillRect/>
          </a:stretch>
        </p:blipFill>
        <p:spPr>
          <a:xfrm>
            <a:off x="2378867" y="366714"/>
            <a:ext cx="2562225" cy="323850"/>
          </a:xfrm>
          <a:prstGeom prst="rect">
            <a:avLst/>
          </a:prstGeom>
        </p:spPr>
      </p:pic>
    </p:spTree>
    <p:extLst>
      <p:ext uri="{BB962C8B-B14F-4D97-AF65-F5344CB8AC3E}">
        <p14:creationId xmlns:p14="http://schemas.microsoft.com/office/powerpoint/2010/main" val="349533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6493EA-ED28-4C2E-ACFA-C1B7277CAB72}"/>
              </a:ext>
            </a:extLst>
          </p:cNvPr>
          <p:cNvSpPr>
            <a:spLocks noGrp="1"/>
          </p:cNvSpPr>
          <p:nvPr>
            <p:ph type="body" idx="1"/>
          </p:nvPr>
        </p:nvSpPr>
        <p:spPr>
          <a:xfrm>
            <a:off x="0" y="28575"/>
            <a:ext cx="12192000" cy="6858000"/>
          </a:xfrm>
        </p:spPr>
        <p:txBody>
          <a:bodyPr>
            <a:normAutofit/>
          </a:bodyPr>
          <a:lstStyle/>
          <a:p>
            <a:pPr marL="0" indent="0">
              <a:buNone/>
            </a:pPr>
            <a:r>
              <a:rPr lang="es-ES" b="1" dirty="0"/>
              <a:t>Seguí con la sección                                       en la que simplemente </a:t>
            </a:r>
            <a:r>
              <a:rPr lang="es-ES" b="1" dirty="0" err="1"/>
              <a:t>tenés</a:t>
            </a:r>
            <a:r>
              <a:rPr lang="es-ES" b="1" dirty="0"/>
              <a:t> que desplazarte hacia abajo y buscar una opción específica.</a:t>
            </a:r>
            <a:br>
              <a:rPr lang="en-US" dirty="0"/>
            </a:br>
            <a:br>
              <a:rPr lang="en-US" dirty="0"/>
            </a:br>
            <a:r>
              <a:rPr lang="en-US" dirty="0"/>
              <a:t>                                                                                                                 </a:t>
            </a:r>
            <a:br>
              <a:rPr lang="en-US" dirty="0"/>
            </a:br>
            <a:r>
              <a:rPr lang="es-ES" dirty="0" err="1"/>
              <a:t>Debés</a:t>
            </a:r>
            <a:r>
              <a:rPr lang="es-ES" dirty="0"/>
              <a:t> colocarla en "</a:t>
            </a:r>
            <a:r>
              <a:rPr lang="es-ES" dirty="0">
                <a:solidFill>
                  <a:srgbClr val="00B050"/>
                </a:solidFill>
              </a:rPr>
              <a:t>HABILITAR</a:t>
            </a:r>
            <a:r>
              <a:rPr lang="es-ES" dirty="0"/>
              <a:t>", y quedaría así:</a:t>
            </a:r>
            <a:br>
              <a:rPr lang="en-US" dirty="0"/>
            </a:br>
            <a:br>
              <a:rPr lang="en-US" dirty="0"/>
            </a:br>
            <a:endParaRPr lang="en-US" dirty="0"/>
          </a:p>
          <a:p>
            <a:pPr marL="0" indent="0">
              <a:buNone/>
            </a:pPr>
            <a:r>
              <a:rPr lang="en-US" dirty="0"/>
              <a:t> </a:t>
            </a:r>
            <a:r>
              <a:rPr lang="es-ES" sz="2000" b="1" dirty="0">
                <a:latin typeface="Ink Free" panose="03080402000500000000" pitchFamily="66" charset="0"/>
              </a:rPr>
              <a:t>PD: Es útil para evitar cerrar por error la instancia.</a:t>
            </a:r>
          </a:p>
          <a:p>
            <a:pPr marL="0" indent="0">
              <a:buNone/>
            </a:pPr>
            <a:r>
              <a:rPr lang="es-ES" sz="2000" b="1" dirty="0">
                <a:latin typeface="Ink Free" panose="03080402000500000000" pitchFamily="66" charset="0"/>
              </a:rPr>
              <a:t> </a:t>
            </a:r>
            <a:br>
              <a:rPr lang="es-ES" sz="1600" dirty="0"/>
            </a:br>
            <a:r>
              <a:rPr lang="es-ES" dirty="0"/>
              <a:t>Más abajo en                                   , </a:t>
            </a:r>
            <a:r>
              <a:rPr lang="es-ES" dirty="0" err="1"/>
              <a:t>tenés</a:t>
            </a:r>
            <a:r>
              <a:rPr lang="es-ES" dirty="0"/>
              <a:t> que copiar el siguiente código en ese lugar</a:t>
            </a:r>
            <a:br>
              <a:rPr lang="en-US" dirty="0"/>
            </a:br>
            <a:r>
              <a:rPr lang="es-ES" sz="2000" b="1" dirty="0">
                <a:latin typeface="Ink Free" panose="03080402000500000000" pitchFamily="66" charset="0"/>
              </a:rPr>
              <a:t>PD: </a:t>
            </a:r>
            <a:r>
              <a:rPr lang="es-ES" sz="2000" b="1" dirty="0" err="1">
                <a:latin typeface="Ink Free" panose="03080402000500000000" pitchFamily="66" charset="0"/>
              </a:rPr>
              <a:t>Podés</a:t>
            </a:r>
            <a:r>
              <a:rPr lang="es-ES" sz="2000" b="1" dirty="0">
                <a:latin typeface="Ink Free" panose="03080402000500000000" pitchFamily="66" charset="0"/>
              </a:rPr>
              <a:t> modificar el mensaje entre los &lt;h1&gt; para poner el mensaje de tu interés a mostrarse. En mi caso, será darme la bienvenida a mi servidor web con "</a:t>
            </a:r>
            <a:r>
              <a:rPr lang="es-ES" sz="2000" b="1" dirty="0" err="1">
                <a:latin typeface="Ink Free" panose="03080402000500000000" pitchFamily="66" charset="0"/>
              </a:rPr>
              <a:t>Hello</a:t>
            </a:r>
            <a:r>
              <a:rPr lang="es-ES" sz="2000" b="1" dirty="0">
                <a:latin typeface="Ink Free" panose="03080402000500000000" pitchFamily="66" charset="0"/>
              </a:rPr>
              <a:t> </a:t>
            </a:r>
            <a:r>
              <a:rPr lang="es-ES" sz="2000" b="1" dirty="0" err="1">
                <a:latin typeface="Ink Free" panose="03080402000500000000" pitchFamily="66" charset="0"/>
              </a:rPr>
              <a:t>From</a:t>
            </a:r>
            <a:r>
              <a:rPr lang="es-ES" sz="2000" b="1" dirty="0">
                <a:latin typeface="Ink Free" panose="03080402000500000000" pitchFamily="66" charset="0"/>
              </a:rPr>
              <a:t> Web Server, Sony".</a:t>
            </a:r>
            <a:endParaRPr lang="es-AR" sz="2000" b="1" dirty="0">
              <a:latin typeface="Ink Free" panose="03080402000500000000" pitchFamily="66" charset="0"/>
            </a:endParaRPr>
          </a:p>
        </p:txBody>
      </p:sp>
      <p:pic>
        <p:nvPicPr>
          <p:cNvPr id="4" name="Picture 3">
            <a:extLst>
              <a:ext uri="{FF2B5EF4-FFF2-40B4-BE49-F238E27FC236}">
                <a16:creationId xmlns:a16="http://schemas.microsoft.com/office/drawing/2014/main" id="{C37B1CC8-A448-4F44-8C37-ADFDC0733D6F}"/>
              </a:ext>
            </a:extLst>
          </p:cNvPr>
          <p:cNvPicPr>
            <a:picLocks noChangeAspect="1"/>
          </p:cNvPicPr>
          <p:nvPr/>
        </p:nvPicPr>
        <p:blipFill>
          <a:blip r:embed="rId2"/>
          <a:stretch>
            <a:fillRect/>
          </a:stretch>
        </p:blipFill>
        <p:spPr>
          <a:xfrm>
            <a:off x="2336755" y="114486"/>
            <a:ext cx="2222612" cy="278612"/>
          </a:xfrm>
          <a:prstGeom prst="rect">
            <a:avLst/>
          </a:prstGeom>
        </p:spPr>
      </p:pic>
      <p:pic>
        <p:nvPicPr>
          <p:cNvPr id="6" name="Picture 5">
            <a:extLst>
              <a:ext uri="{FF2B5EF4-FFF2-40B4-BE49-F238E27FC236}">
                <a16:creationId xmlns:a16="http://schemas.microsoft.com/office/drawing/2014/main" id="{CF7AD6F8-C5EA-4DFC-BBDF-585F28471164}"/>
              </a:ext>
            </a:extLst>
          </p:cNvPr>
          <p:cNvPicPr>
            <a:picLocks noChangeAspect="1"/>
          </p:cNvPicPr>
          <p:nvPr/>
        </p:nvPicPr>
        <p:blipFill>
          <a:blip r:embed="rId3"/>
          <a:stretch>
            <a:fillRect/>
          </a:stretch>
        </p:blipFill>
        <p:spPr>
          <a:xfrm>
            <a:off x="5244222" y="1076521"/>
            <a:ext cx="8017622" cy="904876"/>
          </a:xfrm>
          <a:prstGeom prst="rect">
            <a:avLst/>
          </a:prstGeom>
        </p:spPr>
      </p:pic>
      <p:cxnSp>
        <p:nvCxnSpPr>
          <p:cNvPr id="10" name="Straight Arrow Connector 9">
            <a:extLst>
              <a:ext uri="{FF2B5EF4-FFF2-40B4-BE49-F238E27FC236}">
                <a16:creationId xmlns:a16="http://schemas.microsoft.com/office/drawing/2014/main" id="{EB9D7D5E-CEDD-4ED8-81F8-625B6E81F9C1}"/>
              </a:ext>
            </a:extLst>
          </p:cNvPr>
          <p:cNvCxnSpPr>
            <a:cxnSpLocks/>
          </p:cNvCxnSpPr>
          <p:nvPr/>
        </p:nvCxnSpPr>
        <p:spPr>
          <a:xfrm>
            <a:off x="611924" y="1797337"/>
            <a:ext cx="4094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F93112-4002-46C4-90C7-A0CDC22149A9}"/>
              </a:ext>
            </a:extLst>
          </p:cNvPr>
          <p:cNvCxnSpPr>
            <a:cxnSpLocks/>
          </p:cNvCxnSpPr>
          <p:nvPr/>
        </p:nvCxnSpPr>
        <p:spPr>
          <a:xfrm>
            <a:off x="385763" y="2728912"/>
            <a:ext cx="48584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7522A4-36BD-4AD2-A73F-B739113E5A20}"/>
              </a:ext>
            </a:extLst>
          </p:cNvPr>
          <p:cNvCxnSpPr/>
          <p:nvPr/>
        </p:nvCxnSpPr>
        <p:spPr>
          <a:xfrm>
            <a:off x="0" y="3843338"/>
            <a:ext cx="121920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90969C8-E46B-408E-923E-119E550BB2FB}"/>
              </a:ext>
            </a:extLst>
          </p:cNvPr>
          <p:cNvPicPr>
            <a:picLocks noChangeAspect="1"/>
          </p:cNvPicPr>
          <p:nvPr/>
        </p:nvPicPr>
        <p:blipFill>
          <a:blip r:embed="rId4"/>
          <a:stretch>
            <a:fillRect/>
          </a:stretch>
        </p:blipFill>
        <p:spPr>
          <a:xfrm>
            <a:off x="1594548" y="2896973"/>
            <a:ext cx="2129737" cy="259435"/>
          </a:xfrm>
          <a:prstGeom prst="rect">
            <a:avLst/>
          </a:prstGeom>
        </p:spPr>
      </p:pic>
      <p:pic>
        <p:nvPicPr>
          <p:cNvPr id="20" name="Picture 19">
            <a:extLst>
              <a:ext uri="{FF2B5EF4-FFF2-40B4-BE49-F238E27FC236}">
                <a16:creationId xmlns:a16="http://schemas.microsoft.com/office/drawing/2014/main" id="{E29790C2-9441-4324-BC63-D2670583D9CF}"/>
              </a:ext>
            </a:extLst>
          </p:cNvPr>
          <p:cNvPicPr>
            <a:picLocks noChangeAspect="1"/>
          </p:cNvPicPr>
          <p:nvPr/>
        </p:nvPicPr>
        <p:blipFill>
          <a:blip r:embed="rId5"/>
          <a:stretch>
            <a:fillRect/>
          </a:stretch>
        </p:blipFill>
        <p:spPr>
          <a:xfrm>
            <a:off x="1066743" y="4588871"/>
            <a:ext cx="10404552" cy="1222767"/>
          </a:xfrm>
          <a:prstGeom prst="rect">
            <a:avLst/>
          </a:prstGeom>
        </p:spPr>
      </p:pic>
      <p:pic>
        <p:nvPicPr>
          <p:cNvPr id="22" name="Picture 21">
            <a:extLst>
              <a:ext uri="{FF2B5EF4-FFF2-40B4-BE49-F238E27FC236}">
                <a16:creationId xmlns:a16="http://schemas.microsoft.com/office/drawing/2014/main" id="{B76E8ECF-26D7-4A7E-A089-B72BE626E61A}"/>
              </a:ext>
            </a:extLst>
          </p:cNvPr>
          <p:cNvPicPr>
            <a:picLocks noChangeAspect="1"/>
          </p:cNvPicPr>
          <p:nvPr/>
        </p:nvPicPr>
        <p:blipFill>
          <a:blip r:embed="rId6"/>
          <a:stretch>
            <a:fillRect/>
          </a:stretch>
        </p:blipFill>
        <p:spPr>
          <a:xfrm>
            <a:off x="5710162" y="1964312"/>
            <a:ext cx="7551682" cy="903792"/>
          </a:xfrm>
          <a:prstGeom prst="rect">
            <a:avLst/>
          </a:prstGeom>
        </p:spPr>
      </p:pic>
    </p:spTree>
    <p:extLst>
      <p:ext uri="{BB962C8B-B14F-4D97-AF65-F5344CB8AC3E}">
        <p14:creationId xmlns:p14="http://schemas.microsoft.com/office/powerpoint/2010/main" val="256104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1157F8-97FB-438C-8D1A-3B0AD375DDC2}"/>
              </a:ext>
            </a:extLst>
          </p:cNvPr>
          <p:cNvSpPr>
            <a:spLocks noGrp="1"/>
          </p:cNvSpPr>
          <p:nvPr>
            <p:ph type="body" idx="1"/>
          </p:nvPr>
        </p:nvSpPr>
        <p:spPr>
          <a:xfrm>
            <a:off x="0" y="11112"/>
            <a:ext cx="12192000" cy="6846888"/>
          </a:xfrm>
        </p:spPr>
        <p:txBody>
          <a:bodyPr/>
          <a:lstStyle/>
          <a:p>
            <a:pPr marL="0" indent="0">
              <a:buNone/>
            </a:pPr>
            <a:br>
              <a:rPr lang="en-US" dirty="0"/>
            </a:br>
            <a:br>
              <a:rPr lang="en-US" dirty="0"/>
            </a:br>
            <a:br>
              <a:rPr lang="en-US" dirty="0"/>
            </a:br>
            <a:br>
              <a:rPr lang="en-US" dirty="0"/>
            </a:br>
            <a:br>
              <a:rPr lang="en-US" dirty="0"/>
            </a:br>
            <a:br>
              <a:rPr lang="en-US" dirty="0"/>
            </a:br>
            <a:r>
              <a:rPr lang="en-US" sz="3600" dirty="0">
                <a:latin typeface="Ink Free" panose="03080402000500000000" pitchFamily="66" charset="0"/>
              </a:rPr>
              <a:t> </a:t>
            </a:r>
            <a:r>
              <a:rPr lang="es-ES" sz="3600" dirty="0">
                <a:latin typeface="Ink Free" panose="03080402000500000000" pitchFamily="66" charset="0"/>
              </a:rPr>
              <a:t>Luego, deberías ver algo similar a</a:t>
            </a:r>
            <a:br>
              <a:rPr lang="es-ES" sz="3600" dirty="0">
                <a:latin typeface="Ink Free" panose="03080402000500000000" pitchFamily="66" charset="0"/>
              </a:rPr>
            </a:br>
            <a:r>
              <a:rPr lang="es-ES" sz="3600" dirty="0">
                <a:latin typeface="Ink Free" panose="03080402000500000000" pitchFamily="66" charset="0"/>
              </a:rPr>
              <a:t> esto</a:t>
            </a:r>
          </a:p>
          <a:p>
            <a:pPr marL="0" indent="0">
              <a:buNone/>
            </a:pPr>
            <a:endParaRPr lang="es-AR" sz="4400" dirty="0"/>
          </a:p>
        </p:txBody>
      </p:sp>
      <p:pic>
        <p:nvPicPr>
          <p:cNvPr id="5" name="Picture 4">
            <a:extLst>
              <a:ext uri="{FF2B5EF4-FFF2-40B4-BE49-F238E27FC236}">
                <a16:creationId xmlns:a16="http://schemas.microsoft.com/office/drawing/2014/main" id="{5E1EA0EF-0F30-4CFF-89BD-68412A84285B}"/>
              </a:ext>
            </a:extLst>
          </p:cNvPr>
          <p:cNvPicPr>
            <a:picLocks noChangeAspect="1"/>
          </p:cNvPicPr>
          <p:nvPr/>
        </p:nvPicPr>
        <p:blipFill>
          <a:blip r:embed="rId2"/>
          <a:stretch>
            <a:fillRect/>
          </a:stretch>
        </p:blipFill>
        <p:spPr>
          <a:xfrm>
            <a:off x="6691314" y="1062037"/>
            <a:ext cx="5600700" cy="4276725"/>
          </a:xfrm>
          <a:prstGeom prst="rect">
            <a:avLst/>
          </a:prstGeom>
        </p:spPr>
      </p:pic>
      <p:cxnSp>
        <p:nvCxnSpPr>
          <p:cNvPr id="7" name="Straight Arrow Connector 6">
            <a:extLst>
              <a:ext uri="{FF2B5EF4-FFF2-40B4-BE49-F238E27FC236}">
                <a16:creationId xmlns:a16="http://schemas.microsoft.com/office/drawing/2014/main" id="{AC787521-B8E0-46CE-9E0E-B7E3226E6FE4}"/>
              </a:ext>
            </a:extLst>
          </p:cNvPr>
          <p:cNvCxnSpPr/>
          <p:nvPr/>
        </p:nvCxnSpPr>
        <p:spPr>
          <a:xfrm>
            <a:off x="1657350" y="3729038"/>
            <a:ext cx="3843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516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1157F8-97FB-438C-8D1A-3B0AD375DDC2}"/>
              </a:ext>
            </a:extLst>
          </p:cNvPr>
          <p:cNvSpPr>
            <a:spLocks noGrp="1"/>
          </p:cNvSpPr>
          <p:nvPr>
            <p:ph type="body" idx="1"/>
          </p:nvPr>
        </p:nvSpPr>
        <p:spPr>
          <a:xfrm>
            <a:off x="0" y="26503"/>
            <a:ext cx="12192000" cy="6846888"/>
          </a:xfrm>
        </p:spPr>
        <p:txBody>
          <a:bodyPr>
            <a:normAutofit lnSpcReduction="10000"/>
          </a:bodyPr>
          <a:lstStyle/>
          <a:p>
            <a:pPr marL="0" indent="0">
              <a:buNone/>
            </a:pPr>
            <a:r>
              <a:rPr lang="es-ES" sz="4400" dirty="0">
                <a:latin typeface="Ink Free" panose="03080402000500000000" pitchFamily="66" charset="0"/>
              </a:rPr>
              <a:t>Luego de todo esto, ya </a:t>
            </a:r>
            <a:r>
              <a:rPr lang="es-ES" sz="4400" dirty="0" err="1">
                <a:latin typeface="Ink Free" panose="03080402000500000000" pitchFamily="66" charset="0"/>
              </a:rPr>
              <a:t>podés</a:t>
            </a:r>
            <a:r>
              <a:rPr lang="es-ES" sz="4400" dirty="0">
                <a:latin typeface="Ink Free" panose="03080402000500000000" pitchFamily="66" charset="0"/>
              </a:rPr>
              <a:t> finalmente lanzar la instancia de la siguiente manera:</a:t>
            </a:r>
            <a:br>
              <a:rPr lang="en-US" sz="4400" b="1" dirty="0">
                <a:latin typeface="Ink Free" panose="03080402000500000000" pitchFamily="66" charset="0"/>
              </a:rPr>
            </a:br>
            <a:br>
              <a:rPr lang="en-US" sz="4400" b="1" dirty="0">
                <a:latin typeface="Eras Light ITC" panose="020B0402030504020804" pitchFamily="34" charset="0"/>
              </a:rPr>
            </a:br>
            <a:r>
              <a:rPr lang="en-US" sz="4400" b="1" dirty="0">
                <a:latin typeface="Ink Free" panose="03080402000500000000" pitchFamily="66" charset="0"/>
              </a:rPr>
              <a:t>Le das </a:t>
            </a:r>
            <a:r>
              <a:rPr lang="en-US" sz="4400" b="1" dirty="0" err="1">
                <a:latin typeface="Ink Free" panose="03080402000500000000" pitchFamily="66" charset="0"/>
              </a:rPr>
              <a:t>debajo</a:t>
            </a:r>
            <a:r>
              <a:rPr lang="en-US" sz="4400" b="1" dirty="0">
                <a:latin typeface="Ink Free" panose="03080402000500000000" pitchFamily="66" charset="0"/>
              </a:rPr>
              <a:t> del </a:t>
            </a:r>
            <a:r>
              <a:rPr lang="en-US" sz="4400" b="1" dirty="0" err="1">
                <a:latin typeface="Ink Free" panose="03080402000500000000" pitchFamily="66" charset="0"/>
              </a:rPr>
              <a:t>todo</a:t>
            </a:r>
            <a:r>
              <a:rPr lang="en-US" sz="4400" b="1" dirty="0">
                <a:latin typeface="Ink Free" panose="03080402000500000000" pitchFamily="66" charset="0"/>
              </a:rPr>
              <a:t> a                               </a:t>
            </a:r>
          </a:p>
          <a:p>
            <a:pPr marL="0" indent="0">
              <a:buNone/>
            </a:pPr>
            <a:br>
              <a:rPr lang="es-AR" sz="4400" dirty="0"/>
            </a:br>
            <a:r>
              <a:rPr lang="es-AR" sz="4400" dirty="0"/>
              <a:t>          </a:t>
            </a:r>
            <a:r>
              <a:rPr lang="es-ES" sz="3200" dirty="0">
                <a:latin typeface="Ink Free" panose="03080402000500000000" pitchFamily="66" charset="0"/>
              </a:rPr>
              <a:t>Después, te debería aparecer un cuadro como este</a:t>
            </a:r>
            <a:br>
              <a:rPr lang="es-AR" sz="4400" dirty="0">
                <a:latin typeface="Ink Free" panose="03080402000500000000" pitchFamily="66" charset="0"/>
              </a:rPr>
            </a:br>
            <a:br>
              <a:rPr lang="es-AR" sz="4400" dirty="0"/>
            </a:br>
            <a:br>
              <a:rPr lang="es-AR" sz="4400" dirty="0"/>
            </a:br>
            <a:br>
              <a:rPr lang="es-AR" sz="4400" dirty="0"/>
            </a:br>
            <a:r>
              <a:rPr lang="es-AR" sz="4400" dirty="0">
                <a:latin typeface="Ink Free" panose="03080402000500000000" pitchFamily="66" charset="0"/>
              </a:rPr>
              <a:t> </a:t>
            </a:r>
            <a:r>
              <a:rPr lang="es-AR" sz="4400" b="1" u="sng" dirty="0" err="1">
                <a:latin typeface="Ink Free" panose="03080402000500000000" pitchFamily="66" charset="0"/>
              </a:rPr>
              <a:t>PD</a:t>
            </a:r>
            <a:r>
              <a:rPr lang="es-AR" sz="4400" dirty="0" err="1">
                <a:latin typeface="Ink Free" panose="03080402000500000000" pitchFamily="66" charset="0"/>
              </a:rPr>
              <a:t>:</a:t>
            </a:r>
            <a:r>
              <a:rPr lang="es-AR" sz="4400" b="1" dirty="0" err="1">
                <a:latin typeface="Ink Free" panose="03080402000500000000" pitchFamily="66" charset="0"/>
              </a:rPr>
              <a:t>En</a:t>
            </a:r>
            <a:r>
              <a:rPr lang="es-AR" sz="4400" b="1" dirty="0">
                <a:latin typeface="Ink Free" panose="03080402000500000000" pitchFamily="66" charset="0"/>
              </a:rPr>
              <a:t> caso de problema, revisar todo lo anterior</a:t>
            </a:r>
          </a:p>
        </p:txBody>
      </p:sp>
      <p:pic>
        <p:nvPicPr>
          <p:cNvPr id="4" name="Picture 3">
            <a:extLst>
              <a:ext uri="{FF2B5EF4-FFF2-40B4-BE49-F238E27FC236}">
                <a16:creationId xmlns:a16="http://schemas.microsoft.com/office/drawing/2014/main" id="{C4916116-D440-486C-A8AE-18E3DC7DA289}"/>
              </a:ext>
            </a:extLst>
          </p:cNvPr>
          <p:cNvPicPr>
            <a:picLocks noChangeAspect="1"/>
          </p:cNvPicPr>
          <p:nvPr/>
        </p:nvPicPr>
        <p:blipFill>
          <a:blip r:embed="rId2"/>
          <a:stretch>
            <a:fillRect/>
          </a:stretch>
        </p:blipFill>
        <p:spPr>
          <a:xfrm>
            <a:off x="5902326" y="1857375"/>
            <a:ext cx="3241675" cy="644041"/>
          </a:xfrm>
          <a:prstGeom prst="rect">
            <a:avLst/>
          </a:prstGeom>
        </p:spPr>
      </p:pic>
      <p:cxnSp>
        <p:nvCxnSpPr>
          <p:cNvPr id="8" name="Straight Connector 7">
            <a:extLst>
              <a:ext uri="{FF2B5EF4-FFF2-40B4-BE49-F238E27FC236}">
                <a16:creationId xmlns:a16="http://schemas.microsoft.com/office/drawing/2014/main" id="{FD1443C8-9566-43B0-A1BA-D4A89E5D858C}"/>
              </a:ext>
            </a:extLst>
          </p:cNvPr>
          <p:cNvCxnSpPr/>
          <p:nvPr/>
        </p:nvCxnSpPr>
        <p:spPr>
          <a:xfrm>
            <a:off x="0" y="2714625"/>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D9635650-8A84-4CBE-9AC6-50D1B90AD5F6}"/>
              </a:ext>
            </a:extLst>
          </p:cNvPr>
          <p:cNvPicPr>
            <a:picLocks noChangeAspect="1"/>
          </p:cNvPicPr>
          <p:nvPr/>
        </p:nvPicPr>
        <p:blipFill>
          <a:blip r:embed="rId3"/>
          <a:stretch>
            <a:fillRect/>
          </a:stretch>
        </p:blipFill>
        <p:spPr>
          <a:xfrm>
            <a:off x="1449841" y="4125671"/>
            <a:ext cx="8904969" cy="1070458"/>
          </a:xfrm>
          <a:prstGeom prst="rect">
            <a:avLst/>
          </a:prstGeom>
        </p:spPr>
      </p:pic>
      <p:cxnSp>
        <p:nvCxnSpPr>
          <p:cNvPr id="12" name="Straight Connector 11">
            <a:extLst>
              <a:ext uri="{FF2B5EF4-FFF2-40B4-BE49-F238E27FC236}">
                <a16:creationId xmlns:a16="http://schemas.microsoft.com/office/drawing/2014/main" id="{D38C4400-1048-4C59-9A12-038C628BDD76}"/>
              </a:ext>
            </a:extLst>
          </p:cNvPr>
          <p:cNvCxnSpPr/>
          <p:nvPr/>
        </p:nvCxnSpPr>
        <p:spPr>
          <a:xfrm>
            <a:off x="0" y="1571625"/>
            <a:ext cx="1219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1659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B13719E-0CFA-456B-9523-F8401ADD1EF2}"/>
              </a:ext>
            </a:extLst>
          </p:cNvPr>
          <p:cNvPicPr>
            <a:picLocks noGrp="1" noChangeAspect="1"/>
          </p:cNvPicPr>
          <p:nvPr>
            <p:ph idx="1"/>
          </p:nvPr>
        </p:nvPicPr>
        <p:blipFill>
          <a:blip r:embed="rId2"/>
          <a:stretch>
            <a:fillRect/>
          </a:stretch>
        </p:blipFill>
        <p:spPr>
          <a:xfrm>
            <a:off x="5832724" y="1146175"/>
            <a:ext cx="5187450" cy="457199"/>
          </a:xfrm>
        </p:spPr>
      </p:pic>
      <p:sp>
        <p:nvSpPr>
          <p:cNvPr id="6" name="Text Placeholder 5">
            <a:extLst>
              <a:ext uri="{FF2B5EF4-FFF2-40B4-BE49-F238E27FC236}">
                <a16:creationId xmlns:a16="http://schemas.microsoft.com/office/drawing/2014/main" id="{57444401-48A5-4F3C-9E63-BD56614FE096}"/>
              </a:ext>
            </a:extLst>
          </p:cNvPr>
          <p:cNvSpPr>
            <a:spLocks noGrp="1"/>
          </p:cNvSpPr>
          <p:nvPr>
            <p:ph type="body" sz="half" idx="2"/>
          </p:nvPr>
        </p:nvSpPr>
        <p:spPr>
          <a:xfrm>
            <a:off x="0" y="1460108"/>
            <a:ext cx="4772021" cy="3326205"/>
          </a:xfrm>
        </p:spPr>
        <p:txBody>
          <a:bodyPr>
            <a:normAutofit/>
          </a:bodyPr>
          <a:lstStyle/>
          <a:p>
            <a:r>
              <a:rPr lang="es-ES" b="1" dirty="0">
                <a:latin typeface="Eras Light ITC" panose="020B0402030504020804" pitchFamily="34" charset="0"/>
              </a:rPr>
              <a:t>Luego </a:t>
            </a:r>
            <a:r>
              <a:rPr lang="es-ES" b="1" dirty="0" err="1">
                <a:latin typeface="Eras Light ITC" panose="020B0402030504020804" pitchFamily="34" charset="0"/>
              </a:rPr>
              <a:t>tenés</a:t>
            </a:r>
            <a:r>
              <a:rPr lang="es-ES" b="1" dirty="0">
                <a:latin typeface="Eras Light ITC" panose="020B0402030504020804" pitchFamily="34" charset="0"/>
              </a:rPr>
              <a:t> que dirigirte arriba en la barra y hacer clic en "INSTANCIAS". Se te mostrará un recuadro con las instancias, y ahí verás la que creaste, indicando el estado de la ejecución y la comprobación. Deben aparecer en verde para asegurarte de que la instancia se está ejecutando correctamente.</a:t>
            </a:r>
          </a:p>
          <a:p>
            <a:r>
              <a:rPr lang="es-ES" b="1" dirty="0">
                <a:latin typeface="Eras Light ITC" panose="020B0402030504020804" pitchFamily="34" charset="0"/>
              </a:rPr>
              <a:t>PD: En caso de que algún apartado aparezca en "comprobando" o algo que no sea verde, </a:t>
            </a:r>
            <a:r>
              <a:rPr lang="es-ES" b="1" dirty="0" err="1">
                <a:latin typeface="Eras Light ITC" panose="020B0402030504020804" pitchFamily="34" charset="0"/>
              </a:rPr>
              <a:t>tenés</a:t>
            </a:r>
            <a:r>
              <a:rPr lang="es-ES" b="1" dirty="0">
                <a:latin typeface="Eras Light ITC" panose="020B0402030504020804" pitchFamily="34" charset="0"/>
              </a:rPr>
              <a:t> que esperar un poco a que haga su trabajo solo</a:t>
            </a:r>
            <a:r>
              <a:rPr lang="es-ES" b="1" dirty="0"/>
              <a:t>.</a:t>
            </a:r>
          </a:p>
        </p:txBody>
      </p:sp>
      <p:cxnSp>
        <p:nvCxnSpPr>
          <p:cNvPr id="10" name="Straight Arrow Connector 9">
            <a:extLst>
              <a:ext uri="{FF2B5EF4-FFF2-40B4-BE49-F238E27FC236}">
                <a16:creationId xmlns:a16="http://schemas.microsoft.com/office/drawing/2014/main" id="{363DFDE0-5EF7-4833-8181-D31E2D326A03}"/>
              </a:ext>
            </a:extLst>
          </p:cNvPr>
          <p:cNvCxnSpPr>
            <a:cxnSpLocks/>
          </p:cNvCxnSpPr>
          <p:nvPr/>
        </p:nvCxnSpPr>
        <p:spPr>
          <a:xfrm>
            <a:off x="8426449" y="1714500"/>
            <a:ext cx="0" cy="642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A6295F7-5846-4A95-AE46-2DB9A4BBBE02}"/>
              </a:ext>
            </a:extLst>
          </p:cNvPr>
          <p:cNvPicPr>
            <a:picLocks noChangeAspect="1"/>
          </p:cNvPicPr>
          <p:nvPr/>
        </p:nvPicPr>
        <p:blipFill>
          <a:blip r:embed="rId3"/>
          <a:stretch>
            <a:fillRect/>
          </a:stretch>
        </p:blipFill>
        <p:spPr>
          <a:xfrm>
            <a:off x="4947444" y="2601117"/>
            <a:ext cx="6958010" cy="1781175"/>
          </a:xfrm>
          <a:prstGeom prst="rect">
            <a:avLst/>
          </a:prstGeom>
        </p:spPr>
      </p:pic>
      <p:sp>
        <p:nvSpPr>
          <p:cNvPr id="13" name="Rectangle 12">
            <a:extLst>
              <a:ext uri="{FF2B5EF4-FFF2-40B4-BE49-F238E27FC236}">
                <a16:creationId xmlns:a16="http://schemas.microsoft.com/office/drawing/2014/main" id="{67EA6200-BF46-480D-A7BD-D549700B95EE}"/>
              </a:ext>
            </a:extLst>
          </p:cNvPr>
          <p:cNvSpPr/>
          <p:nvPr/>
        </p:nvSpPr>
        <p:spPr>
          <a:xfrm>
            <a:off x="1" y="1460108"/>
            <a:ext cx="4772020" cy="25832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angle 14">
            <a:extLst>
              <a:ext uri="{FF2B5EF4-FFF2-40B4-BE49-F238E27FC236}">
                <a16:creationId xmlns:a16="http://schemas.microsoft.com/office/drawing/2014/main" id="{72ECC7A3-A92D-4307-B983-BAA90E94F2F1}"/>
              </a:ext>
            </a:extLst>
          </p:cNvPr>
          <p:cNvSpPr/>
          <p:nvPr/>
        </p:nvSpPr>
        <p:spPr>
          <a:xfrm>
            <a:off x="6843713" y="1146175"/>
            <a:ext cx="1243012" cy="457199"/>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7" name="Straight Arrow Connector 16">
            <a:extLst>
              <a:ext uri="{FF2B5EF4-FFF2-40B4-BE49-F238E27FC236}">
                <a16:creationId xmlns:a16="http://schemas.microsoft.com/office/drawing/2014/main" id="{77A77AC6-BEC9-4D4A-9459-1332795B8728}"/>
              </a:ext>
            </a:extLst>
          </p:cNvPr>
          <p:cNvCxnSpPr>
            <a:cxnSpLocks/>
          </p:cNvCxnSpPr>
          <p:nvPr/>
        </p:nvCxnSpPr>
        <p:spPr>
          <a:xfrm>
            <a:off x="7472363" y="844155"/>
            <a:ext cx="0" cy="20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96EE460-6F8C-4E74-8B6A-8DB411D76020}"/>
              </a:ext>
            </a:extLst>
          </p:cNvPr>
          <p:cNvSpPr/>
          <p:nvPr/>
        </p:nvSpPr>
        <p:spPr>
          <a:xfrm>
            <a:off x="-1" y="5145882"/>
            <a:ext cx="4772023" cy="11953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0" name="Text Placeholder 5">
            <a:extLst>
              <a:ext uri="{FF2B5EF4-FFF2-40B4-BE49-F238E27FC236}">
                <a16:creationId xmlns:a16="http://schemas.microsoft.com/office/drawing/2014/main" id="{667186F6-473E-485B-97DF-720819918062}"/>
              </a:ext>
            </a:extLst>
          </p:cNvPr>
          <p:cNvSpPr txBox="1">
            <a:spLocks/>
          </p:cNvSpPr>
          <p:nvPr/>
        </p:nvSpPr>
        <p:spPr>
          <a:xfrm>
            <a:off x="-4" y="5123059"/>
            <a:ext cx="4772025" cy="121821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br>
              <a:rPr lang="en-US" b="1" dirty="0">
                <a:latin typeface="Eras Light ITC" panose="020B0402030504020804" pitchFamily="34" charset="0"/>
              </a:rPr>
            </a:br>
            <a:r>
              <a:rPr lang="es-ES" b="1" dirty="0">
                <a:latin typeface="Eras Light ITC" panose="020B0402030504020804" pitchFamily="34" charset="0"/>
              </a:rPr>
              <a:t>Si </a:t>
            </a:r>
            <a:r>
              <a:rPr lang="es-ES" b="1" dirty="0" err="1">
                <a:latin typeface="Eras Light ITC" panose="020B0402030504020804" pitchFamily="34" charset="0"/>
              </a:rPr>
              <a:t>seleccionás</a:t>
            </a:r>
            <a:r>
              <a:rPr lang="es-ES" b="1" dirty="0">
                <a:latin typeface="Eras Light ITC" panose="020B0402030504020804" pitchFamily="34" charset="0"/>
              </a:rPr>
              <a:t> el cuadrado en                   , </a:t>
            </a:r>
            <a:r>
              <a:rPr lang="es-ES" b="1" dirty="0" err="1">
                <a:latin typeface="Eras Light ITC" panose="020B0402030504020804" pitchFamily="34" charset="0"/>
              </a:rPr>
              <a:t>podés</a:t>
            </a:r>
            <a:r>
              <a:rPr lang="es-ES" b="1" dirty="0">
                <a:latin typeface="Eras Light ITC" panose="020B0402030504020804" pitchFamily="34" charset="0"/>
              </a:rPr>
              <a:t> acceder a los detalles de la instancia, como: Detalles, Monitoreo, Seguridad, etc.</a:t>
            </a:r>
          </a:p>
          <a:p>
            <a:br>
              <a:rPr lang="en-US" b="1" dirty="0">
                <a:latin typeface="Eras Light ITC" panose="020B0402030504020804" pitchFamily="34" charset="0"/>
              </a:rPr>
            </a:br>
            <a:endParaRPr lang="es-AR" b="1" dirty="0">
              <a:solidFill>
                <a:srgbClr val="FF0000"/>
              </a:solidFill>
              <a:latin typeface="Eras Light ITC" panose="020B0402030504020804" pitchFamily="34" charset="0"/>
            </a:endParaRPr>
          </a:p>
        </p:txBody>
      </p:sp>
      <p:pic>
        <p:nvPicPr>
          <p:cNvPr id="22" name="Picture 21">
            <a:extLst>
              <a:ext uri="{FF2B5EF4-FFF2-40B4-BE49-F238E27FC236}">
                <a16:creationId xmlns:a16="http://schemas.microsoft.com/office/drawing/2014/main" id="{54B1C2B9-13A4-4957-A69F-2C204E977473}"/>
              </a:ext>
            </a:extLst>
          </p:cNvPr>
          <p:cNvPicPr>
            <a:picLocks noChangeAspect="1"/>
          </p:cNvPicPr>
          <p:nvPr/>
        </p:nvPicPr>
        <p:blipFill>
          <a:blip r:embed="rId4"/>
          <a:stretch>
            <a:fillRect/>
          </a:stretch>
        </p:blipFill>
        <p:spPr>
          <a:xfrm>
            <a:off x="2500307" y="5322251"/>
            <a:ext cx="685805" cy="151281"/>
          </a:xfrm>
          <a:prstGeom prst="rect">
            <a:avLst/>
          </a:prstGeom>
        </p:spPr>
      </p:pic>
      <p:cxnSp>
        <p:nvCxnSpPr>
          <p:cNvPr id="24" name="Straight Arrow Connector 23">
            <a:extLst>
              <a:ext uri="{FF2B5EF4-FFF2-40B4-BE49-F238E27FC236}">
                <a16:creationId xmlns:a16="http://schemas.microsoft.com/office/drawing/2014/main" id="{59DACB1A-62A2-4D8E-94AD-C10C538EBC49}"/>
              </a:ext>
            </a:extLst>
          </p:cNvPr>
          <p:cNvCxnSpPr/>
          <p:nvPr/>
        </p:nvCxnSpPr>
        <p:spPr>
          <a:xfrm>
            <a:off x="8426449" y="4586288"/>
            <a:ext cx="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8616F32C-B691-4A2C-AC92-C240D7355A1E}"/>
              </a:ext>
            </a:extLst>
          </p:cNvPr>
          <p:cNvPicPr>
            <a:picLocks noChangeAspect="1"/>
          </p:cNvPicPr>
          <p:nvPr/>
        </p:nvPicPr>
        <p:blipFill>
          <a:blip r:embed="rId5"/>
          <a:stretch>
            <a:fillRect/>
          </a:stretch>
        </p:blipFill>
        <p:spPr>
          <a:xfrm>
            <a:off x="5044280" y="5350266"/>
            <a:ext cx="6958011" cy="685801"/>
          </a:xfrm>
          <a:prstGeom prst="rect">
            <a:avLst/>
          </a:prstGeom>
        </p:spPr>
      </p:pic>
    </p:spTree>
    <p:extLst>
      <p:ext uri="{BB962C8B-B14F-4D97-AF65-F5344CB8AC3E}">
        <p14:creationId xmlns:p14="http://schemas.microsoft.com/office/powerpoint/2010/main" val="310031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7157474-DE0D-4DB7-B654-646CE326ECEE}"/>
              </a:ext>
            </a:extLst>
          </p:cNvPr>
          <p:cNvPicPr>
            <a:picLocks noGrp="1" noChangeAspect="1"/>
          </p:cNvPicPr>
          <p:nvPr>
            <p:ph idx="1"/>
          </p:nvPr>
        </p:nvPicPr>
        <p:blipFill>
          <a:blip r:embed="rId2"/>
          <a:stretch>
            <a:fillRect/>
          </a:stretch>
        </p:blipFill>
        <p:spPr>
          <a:xfrm>
            <a:off x="5819775" y="1533526"/>
            <a:ext cx="6172200" cy="395288"/>
          </a:xfrm>
        </p:spPr>
      </p:pic>
      <p:sp>
        <p:nvSpPr>
          <p:cNvPr id="4" name="Text Placeholder 3">
            <a:extLst>
              <a:ext uri="{FF2B5EF4-FFF2-40B4-BE49-F238E27FC236}">
                <a16:creationId xmlns:a16="http://schemas.microsoft.com/office/drawing/2014/main" id="{4686952B-A576-4BA9-860E-DD339162837C}"/>
              </a:ext>
            </a:extLst>
          </p:cNvPr>
          <p:cNvSpPr>
            <a:spLocks noGrp="1"/>
          </p:cNvSpPr>
          <p:nvPr>
            <p:ph type="body" sz="half" idx="2"/>
          </p:nvPr>
        </p:nvSpPr>
        <p:spPr>
          <a:xfrm>
            <a:off x="674602" y="1300163"/>
            <a:ext cx="4772025" cy="2143125"/>
          </a:xfrm>
        </p:spPr>
        <p:txBody>
          <a:bodyPr>
            <a:noAutofit/>
          </a:bodyPr>
          <a:lstStyle/>
          <a:p>
            <a:r>
              <a:rPr lang="es-ES" sz="2400" dirty="0">
                <a:latin typeface="Eras Light ITC" panose="020B0402030504020804" pitchFamily="34" charset="0"/>
              </a:rPr>
              <a:t>Después de eso, viene la parte de obtener la captura de pantalla. Para lograr ver si todo está correcto, seguí este camino: </a:t>
            </a:r>
            <a:r>
              <a:rPr lang="es-ES" sz="2400" dirty="0" err="1">
                <a:latin typeface="Eras Light ITC" panose="020B0402030504020804" pitchFamily="34" charset="0"/>
              </a:rPr>
              <a:t>hacés</a:t>
            </a:r>
            <a:r>
              <a:rPr lang="es-ES" sz="2400" dirty="0">
                <a:latin typeface="Eras Light ITC" panose="020B0402030504020804" pitchFamily="34" charset="0"/>
              </a:rPr>
              <a:t> clic en "ACCIONES", después en "MONITOREO Y SOLUCIÓN DE PROBLEMAS", y finalmente en "OBTENER CAPTURA DE PANTALLA", tal como se muestra en la imagen.</a:t>
            </a:r>
            <a:endParaRPr lang="es-AR" sz="2400" b="1" u="sng" dirty="0">
              <a:latin typeface="Eras Light ITC" panose="020B0402030504020804" pitchFamily="34" charset="0"/>
            </a:endParaRPr>
          </a:p>
        </p:txBody>
      </p:sp>
      <p:cxnSp>
        <p:nvCxnSpPr>
          <p:cNvPr id="10" name="Straight Arrow Connector 9">
            <a:extLst>
              <a:ext uri="{FF2B5EF4-FFF2-40B4-BE49-F238E27FC236}">
                <a16:creationId xmlns:a16="http://schemas.microsoft.com/office/drawing/2014/main" id="{A6809C3E-25A2-4CF0-AD38-5026466947EE}"/>
              </a:ext>
            </a:extLst>
          </p:cNvPr>
          <p:cNvCxnSpPr>
            <a:cxnSpLocks/>
          </p:cNvCxnSpPr>
          <p:nvPr/>
        </p:nvCxnSpPr>
        <p:spPr>
          <a:xfrm>
            <a:off x="8905875" y="2141753"/>
            <a:ext cx="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39EC12-8AE5-4676-BF3A-BE148F6B3686}"/>
              </a:ext>
            </a:extLst>
          </p:cNvPr>
          <p:cNvSpPr/>
          <p:nvPr/>
        </p:nvSpPr>
        <p:spPr>
          <a:xfrm>
            <a:off x="10201275" y="1529492"/>
            <a:ext cx="714375" cy="330630"/>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3" name="Picture 12">
            <a:extLst>
              <a:ext uri="{FF2B5EF4-FFF2-40B4-BE49-F238E27FC236}">
                <a16:creationId xmlns:a16="http://schemas.microsoft.com/office/drawing/2014/main" id="{14B23B2F-CF6C-41FC-AFCC-4DF145146997}"/>
              </a:ext>
            </a:extLst>
          </p:cNvPr>
          <p:cNvPicPr>
            <a:picLocks noChangeAspect="1"/>
          </p:cNvPicPr>
          <p:nvPr/>
        </p:nvPicPr>
        <p:blipFill>
          <a:blip r:embed="rId3"/>
          <a:stretch>
            <a:fillRect/>
          </a:stretch>
        </p:blipFill>
        <p:spPr>
          <a:xfrm>
            <a:off x="6386512" y="2983342"/>
            <a:ext cx="5316624" cy="395288"/>
          </a:xfrm>
          <a:prstGeom prst="rect">
            <a:avLst/>
          </a:prstGeom>
        </p:spPr>
      </p:pic>
      <p:pic>
        <p:nvPicPr>
          <p:cNvPr id="15" name="Picture 14">
            <a:extLst>
              <a:ext uri="{FF2B5EF4-FFF2-40B4-BE49-F238E27FC236}">
                <a16:creationId xmlns:a16="http://schemas.microsoft.com/office/drawing/2014/main" id="{69650248-1528-4E87-B047-403A641CAF6F}"/>
              </a:ext>
            </a:extLst>
          </p:cNvPr>
          <p:cNvPicPr>
            <a:picLocks noChangeAspect="1"/>
          </p:cNvPicPr>
          <p:nvPr/>
        </p:nvPicPr>
        <p:blipFill>
          <a:blip r:embed="rId4"/>
          <a:stretch>
            <a:fillRect/>
          </a:stretch>
        </p:blipFill>
        <p:spPr>
          <a:xfrm>
            <a:off x="6658811" y="4342110"/>
            <a:ext cx="4772026" cy="274998"/>
          </a:xfrm>
          <a:prstGeom prst="rect">
            <a:avLst/>
          </a:prstGeom>
        </p:spPr>
      </p:pic>
      <p:cxnSp>
        <p:nvCxnSpPr>
          <p:cNvPr id="17" name="Straight Arrow Connector 16">
            <a:extLst>
              <a:ext uri="{FF2B5EF4-FFF2-40B4-BE49-F238E27FC236}">
                <a16:creationId xmlns:a16="http://schemas.microsoft.com/office/drawing/2014/main" id="{E32565DB-9FB2-4CE6-94F2-260B0CD53499}"/>
              </a:ext>
            </a:extLst>
          </p:cNvPr>
          <p:cNvCxnSpPr>
            <a:cxnSpLocks/>
          </p:cNvCxnSpPr>
          <p:nvPr/>
        </p:nvCxnSpPr>
        <p:spPr>
          <a:xfrm>
            <a:off x="8924925" y="3571875"/>
            <a:ext cx="0" cy="631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EB979B3-0AD9-4B40-8641-7806C6424B37}"/>
              </a:ext>
            </a:extLst>
          </p:cNvPr>
          <p:cNvSpPr/>
          <p:nvPr/>
        </p:nvSpPr>
        <p:spPr>
          <a:xfrm>
            <a:off x="442913" y="1114425"/>
            <a:ext cx="5003711" cy="411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3612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366272-5337-4265-A131-298A371939BA}"/>
              </a:ext>
            </a:extLst>
          </p:cNvPr>
          <p:cNvPicPr>
            <a:picLocks noChangeAspect="1"/>
          </p:cNvPicPr>
          <p:nvPr/>
        </p:nvPicPr>
        <p:blipFill>
          <a:blip r:embed="rId2"/>
          <a:stretch>
            <a:fillRect/>
          </a:stretch>
        </p:blipFill>
        <p:spPr>
          <a:xfrm>
            <a:off x="180975" y="297655"/>
            <a:ext cx="7382742" cy="5662613"/>
          </a:xfrm>
          <a:prstGeom prst="rect">
            <a:avLst/>
          </a:prstGeom>
        </p:spPr>
      </p:pic>
      <p:cxnSp>
        <p:nvCxnSpPr>
          <p:cNvPr id="10" name="Straight Arrow Connector 9">
            <a:extLst>
              <a:ext uri="{FF2B5EF4-FFF2-40B4-BE49-F238E27FC236}">
                <a16:creationId xmlns:a16="http://schemas.microsoft.com/office/drawing/2014/main" id="{53448194-BBF6-4BAD-86C9-2756EA0D9767}"/>
              </a:ext>
            </a:extLst>
          </p:cNvPr>
          <p:cNvCxnSpPr/>
          <p:nvPr/>
        </p:nvCxnSpPr>
        <p:spPr>
          <a:xfrm>
            <a:off x="7786688" y="3429000"/>
            <a:ext cx="1042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2560C893-6E9C-439B-A751-EF3F38E7589A}"/>
              </a:ext>
            </a:extLst>
          </p:cNvPr>
          <p:cNvSpPr>
            <a:spLocks noGrp="1"/>
          </p:cNvSpPr>
          <p:nvPr>
            <p:ph type="body" sz="half" idx="2"/>
          </p:nvPr>
        </p:nvSpPr>
        <p:spPr>
          <a:xfrm>
            <a:off x="8009659" y="2314573"/>
            <a:ext cx="3811673" cy="1971675"/>
          </a:xfrm>
        </p:spPr>
        <p:txBody>
          <a:bodyPr>
            <a:noAutofit/>
          </a:bodyPr>
          <a:lstStyle/>
          <a:p>
            <a:r>
              <a:rPr lang="es-ES" sz="3200" dirty="0"/>
              <a:t>Si ves algo así, significa que todo está bien desde el principio.</a:t>
            </a:r>
            <a:endParaRPr lang="es-AR" sz="2800" b="1" dirty="0">
              <a:latin typeface="Eras Light ITC" panose="020B0402030504020804" pitchFamily="34" charset="0"/>
            </a:endParaRPr>
          </a:p>
        </p:txBody>
      </p:sp>
      <p:sp>
        <p:nvSpPr>
          <p:cNvPr id="12" name="Rectangle 11">
            <a:extLst>
              <a:ext uri="{FF2B5EF4-FFF2-40B4-BE49-F238E27FC236}">
                <a16:creationId xmlns:a16="http://schemas.microsoft.com/office/drawing/2014/main" id="{6787F65C-B9BD-4F4C-84C1-D0CAEF214787}"/>
              </a:ext>
            </a:extLst>
          </p:cNvPr>
          <p:cNvSpPr/>
          <p:nvPr/>
        </p:nvSpPr>
        <p:spPr>
          <a:xfrm>
            <a:off x="8009659" y="2314573"/>
            <a:ext cx="3811673" cy="19716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4" name="Connector: Elbow 13">
            <a:extLst>
              <a:ext uri="{FF2B5EF4-FFF2-40B4-BE49-F238E27FC236}">
                <a16:creationId xmlns:a16="http://schemas.microsoft.com/office/drawing/2014/main" id="{A26C1301-9886-43D5-BFB2-370FAF9CEA1C}"/>
              </a:ext>
            </a:extLst>
          </p:cNvPr>
          <p:cNvCxnSpPr>
            <a:cxnSpLocks/>
          </p:cNvCxnSpPr>
          <p:nvPr/>
        </p:nvCxnSpPr>
        <p:spPr>
          <a:xfrm rot="10800000">
            <a:off x="7786690" y="1714502"/>
            <a:ext cx="2180356" cy="4714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82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AC3A4-55F0-4CDD-8D0A-683E38DBEA63}"/>
              </a:ext>
            </a:extLst>
          </p:cNvPr>
          <p:cNvSpPr>
            <a:spLocks noGrp="1"/>
          </p:cNvSpPr>
          <p:nvPr>
            <p:ph type="body" sz="half" idx="2"/>
          </p:nvPr>
        </p:nvSpPr>
        <p:spPr>
          <a:xfrm>
            <a:off x="86893" y="1108868"/>
            <a:ext cx="6046504" cy="4640263"/>
          </a:xfrm>
        </p:spPr>
        <p:txBody>
          <a:bodyPr>
            <a:noAutofit/>
          </a:bodyPr>
          <a:lstStyle/>
          <a:p>
            <a:r>
              <a:rPr lang="es-ES" sz="3600" b="1" dirty="0">
                <a:latin typeface="Eras Light ITC" panose="020B0402030504020804" pitchFamily="34" charset="0"/>
              </a:rPr>
              <a:t>Para ver qué muestra el mensaje, </a:t>
            </a:r>
            <a:r>
              <a:rPr lang="es-ES" sz="3600" b="1" dirty="0" err="1">
                <a:latin typeface="Eras Light ITC" panose="020B0402030504020804" pitchFamily="34" charset="0"/>
              </a:rPr>
              <a:t>entrás</a:t>
            </a:r>
            <a:r>
              <a:rPr lang="es-ES" sz="3600" b="1" dirty="0">
                <a:latin typeface="Eras Light ITC" panose="020B0402030504020804" pitchFamily="34" charset="0"/>
              </a:rPr>
              <a:t> a la IP que te dieron en los detalles, la </a:t>
            </a:r>
            <a:r>
              <a:rPr lang="es-ES" sz="3600" b="1" dirty="0" err="1">
                <a:latin typeface="Eras Light ITC" panose="020B0402030504020804" pitchFamily="34" charset="0"/>
              </a:rPr>
              <a:t>copiás</a:t>
            </a:r>
            <a:r>
              <a:rPr lang="es-ES" sz="3600" b="1" dirty="0">
                <a:latin typeface="Eras Light ITC" panose="020B0402030504020804" pitchFamily="34" charset="0"/>
              </a:rPr>
              <a:t> con el logo y la pegás en la barra de direcciones de tu navegador </a:t>
            </a:r>
            <a:r>
              <a:rPr lang="es-ES" sz="3600" b="1" dirty="0" err="1">
                <a:latin typeface="Eras Light ITC" panose="020B0402030504020804" pitchFamily="34" charset="0"/>
              </a:rPr>
              <a:t>preferido,en</a:t>
            </a:r>
            <a:r>
              <a:rPr lang="es-ES" sz="3600" b="1" dirty="0">
                <a:latin typeface="Eras Light ITC" panose="020B0402030504020804" pitchFamily="34" charset="0"/>
              </a:rPr>
              <a:t> mi</a:t>
            </a:r>
            <a:br>
              <a:rPr lang="es-ES" sz="3600" b="1" dirty="0">
                <a:latin typeface="Eras Light ITC" panose="020B0402030504020804" pitchFamily="34" charset="0"/>
              </a:rPr>
            </a:br>
            <a:r>
              <a:rPr lang="es-ES" sz="3600" b="1" dirty="0">
                <a:latin typeface="Eras Light ITC" panose="020B0402030504020804" pitchFamily="34" charset="0"/>
              </a:rPr>
              <a:t>caso</a:t>
            </a:r>
            <a:endParaRPr lang="es-AR" sz="3200" b="1" dirty="0">
              <a:latin typeface="Eras Light ITC" panose="020B0402030504020804" pitchFamily="34" charset="0"/>
            </a:endParaRPr>
          </a:p>
        </p:txBody>
      </p:sp>
      <p:pic>
        <p:nvPicPr>
          <p:cNvPr id="6" name="Picture 5">
            <a:extLst>
              <a:ext uri="{FF2B5EF4-FFF2-40B4-BE49-F238E27FC236}">
                <a16:creationId xmlns:a16="http://schemas.microsoft.com/office/drawing/2014/main" id="{DCA1B9AF-6573-4052-8DD0-331A82DAD45B}"/>
              </a:ext>
            </a:extLst>
          </p:cNvPr>
          <p:cNvPicPr>
            <a:picLocks noChangeAspect="1"/>
          </p:cNvPicPr>
          <p:nvPr/>
        </p:nvPicPr>
        <p:blipFill>
          <a:blip r:embed="rId2"/>
          <a:stretch>
            <a:fillRect/>
          </a:stretch>
        </p:blipFill>
        <p:spPr>
          <a:xfrm>
            <a:off x="2068684" y="2597149"/>
            <a:ext cx="241301" cy="241301"/>
          </a:xfrm>
          <a:prstGeom prst="rect">
            <a:avLst/>
          </a:prstGeom>
        </p:spPr>
      </p:pic>
      <p:pic>
        <p:nvPicPr>
          <p:cNvPr id="12" name="Picture 11">
            <a:extLst>
              <a:ext uri="{FF2B5EF4-FFF2-40B4-BE49-F238E27FC236}">
                <a16:creationId xmlns:a16="http://schemas.microsoft.com/office/drawing/2014/main" id="{1F1ED398-A84E-4F08-89A0-90A53055B982}"/>
              </a:ext>
            </a:extLst>
          </p:cNvPr>
          <p:cNvPicPr>
            <a:picLocks noChangeAspect="1"/>
          </p:cNvPicPr>
          <p:nvPr/>
        </p:nvPicPr>
        <p:blipFill>
          <a:blip r:embed="rId3"/>
          <a:stretch>
            <a:fillRect/>
          </a:stretch>
        </p:blipFill>
        <p:spPr>
          <a:xfrm>
            <a:off x="7326313" y="756445"/>
            <a:ext cx="2440448" cy="1022350"/>
          </a:xfrm>
          <a:prstGeom prst="rect">
            <a:avLst/>
          </a:prstGeom>
        </p:spPr>
      </p:pic>
      <p:cxnSp>
        <p:nvCxnSpPr>
          <p:cNvPr id="14" name="Straight Arrow Connector 13">
            <a:extLst>
              <a:ext uri="{FF2B5EF4-FFF2-40B4-BE49-F238E27FC236}">
                <a16:creationId xmlns:a16="http://schemas.microsoft.com/office/drawing/2014/main" id="{86B2DF06-EF81-42A3-8E00-9287CB6EA5F9}"/>
              </a:ext>
            </a:extLst>
          </p:cNvPr>
          <p:cNvCxnSpPr/>
          <p:nvPr/>
        </p:nvCxnSpPr>
        <p:spPr>
          <a:xfrm>
            <a:off x="8546537" y="1714500"/>
            <a:ext cx="0" cy="4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7633CE73-603A-455E-990D-4EF3A90B15EC}"/>
              </a:ext>
            </a:extLst>
          </p:cNvPr>
          <p:cNvPicPr>
            <a:picLocks noChangeAspect="1"/>
          </p:cNvPicPr>
          <p:nvPr/>
        </p:nvPicPr>
        <p:blipFill>
          <a:blip r:embed="rId4"/>
          <a:stretch>
            <a:fillRect/>
          </a:stretch>
        </p:blipFill>
        <p:spPr>
          <a:xfrm>
            <a:off x="6672264" y="2268538"/>
            <a:ext cx="3949511" cy="757237"/>
          </a:xfrm>
          <a:prstGeom prst="rect">
            <a:avLst/>
          </a:prstGeom>
        </p:spPr>
      </p:pic>
      <p:sp>
        <p:nvSpPr>
          <p:cNvPr id="17" name="Rectangle 16">
            <a:extLst>
              <a:ext uri="{FF2B5EF4-FFF2-40B4-BE49-F238E27FC236}">
                <a16:creationId xmlns:a16="http://schemas.microsoft.com/office/drawing/2014/main" id="{36B61BFD-167B-406E-847C-4564D33DCBF9}"/>
              </a:ext>
            </a:extLst>
          </p:cNvPr>
          <p:cNvSpPr/>
          <p:nvPr/>
        </p:nvSpPr>
        <p:spPr>
          <a:xfrm>
            <a:off x="7115175" y="2717800"/>
            <a:ext cx="1431362" cy="3000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9" name="Picture 18">
            <a:extLst>
              <a:ext uri="{FF2B5EF4-FFF2-40B4-BE49-F238E27FC236}">
                <a16:creationId xmlns:a16="http://schemas.microsoft.com/office/drawing/2014/main" id="{197BA90D-0D49-479E-860E-043E522004BE}"/>
              </a:ext>
            </a:extLst>
          </p:cNvPr>
          <p:cNvPicPr>
            <a:picLocks noChangeAspect="1"/>
          </p:cNvPicPr>
          <p:nvPr/>
        </p:nvPicPr>
        <p:blipFill>
          <a:blip r:embed="rId5"/>
          <a:stretch>
            <a:fillRect/>
          </a:stretch>
        </p:blipFill>
        <p:spPr>
          <a:xfrm>
            <a:off x="5695156" y="3938586"/>
            <a:ext cx="6424613" cy="619125"/>
          </a:xfrm>
          <a:prstGeom prst="rect">
            <a:avLst/>
          </a:prstGeom>
        </p:spPr>
      </p:pic>
      <p:cxnSp>
        <p:nvCxnSpPr>
          <p:cNvPr id="21" name="Straight Arrow Connector 20">
            <a:extLst>
              <a:ext uri="{FF2B5EF4-FFF2-40B4-BE49-F238E27FC236}">
                <a16:creationId xmlns:a16="http://schemas.microsoft.com/office/drawing/2014/main" id="{A33ACF4E-E3E2-47EC-8D02-E2B5897F3237}"/>
              </a:ext>
            </a:extLst>
          </p:cNvPr>
          <p:cNvCxnSpPr/>
          <p:nvPr/>
        </p:nvCxnSpPr>
        <p:spPr>
          <a:xfrm>
            <a:off x="8537942" y="3178968"/>
            <a:ext cx="0" cy="50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AAEB48E-3DF8-45A2-B72B-ADAB6B3D7E27}"/>
              </a:ext>
            </a:extLst>
          </p:cNvPr>
          <p:cNvSpPr/>
          <p:nvPr/>
        </p:nvSpPr>
        <p:spPr>
          <a:xfrm>
            <a:off x="72231" y="1108868"/>
            <a:ext cx="5499520" cy="40917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6" name="Picture 25">
            <a:extLst>
              <a:ext uri="{FF2B5EF4-FFF2-40B4-BE49-F238E27FC236}">
                <a16:creationId xmlns:a16="http://schemas.microsoft.com/office/drawing/2014/main" id="{ABD50F5D-5B1C-4954-8CE0-BF87C679C7C8}"/>
              </a:ext>
            </a:extLst>
          </p:cNvPr>
          <p:cNvPicPr>
            <a:picLocks noChangeAspect="1"/>
          </p:cNvPicPr>
          <p:nvPr/>
        </p:nvPicPr>
        <p:blipFill>
          <a:blip r:embed="rId6"/>
          <a:stretch>
            <a:fillRect/>
          </a:stretch>
        </p:blipFill>
        <p:spPr>
          <a:xfrm>
            <a:off x="1220565" y="4557711"/>
            <a:ext cx="1218482" cy="416722"/>
          </a:xfrm>
          <a:prstGeom prst="rect">
            <a:avLst/>
          </a:prstGeom>
        </p:spPr>
      </p:pic>
      <p:cxnSp>
        <p:nvCxnSpPr>
          <p:cNvPr id="28" name="Straight Arrow Connector 27">
            <a:extLst>
              <a:ext uri="{FF2B5EF4-FFF2-40B4-BE49-F238E27FC236}">
                <a16:creationId xmlns:a16="http://schemas.microsoft.com/office/drawing/2014/main" id="{2F6332AC-5BF9-41A8-8991-E565CA4DABC1}"/>
              </a:ext>
            </a:extLst>
          </p:cNvPr>
          <p:cNvCxnSpPr/>
          <p:nvPr/>
        </p:nvCxnSpPr>
        <p:spPr>
          <a:xfrm>
            <a:off x="8546537" y="4766072"/>
            <a:ext cx="0" cy="43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261824B6-9BC0-4B20-87D1-EA3DED96A7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8196" y="5354754"/>
            <a:ext cx="4797646" cy="980519"/>
          </a:xfrm>
          <a:prstGeom prst="rect">
            <a:avLst/>
          </a:prstGeom>
        </p:spPr>
      </p:pic>
      <p:sp>
        <p:nvSpPr>
          <p:cNvPr id="33" name="Rectangle 32">
            <a:extLst>
              <a:ext uri="{FF2B5EF4-FFF2-40B4-BE49-F238E27FC236}">
                <a16:creationId xmlns:a16="http://schemas.microsoft.com/office/drawing/2014/main" id="{8B0ED054-A7C3-448C-BEC9-EC930061B29B}"/>
              </a:ext>
            </a:extLst>
          </p:cNvPr>
          <p:cNvSpPr/>
          <p:nvPr/>
        </p:nvSpPr>
        <p:spPr>
          <a:xfrm>
            <a:off x="8647019" y="5529263"/>
            <a:ext cx="911319" cy="21986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407591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2E3F-49AF-496C-AC73-FA412F01F06A}"/>
              </a:ext>
            </a:extLst>
          </p:cNvPr>
          <p:cNvSpPr>
            <a:spLocks noGrp="1"/>
          </p:cNvSpPr>
          <p:nvPr>
            <p:ph type="title"/>
          </p:nvPr>
        </p:nvSpPr>
        <p:spPr>
          <a:xfrm>
            <a:off x="561975" y="586747"/>
            <a:ext cx="10515600" cy="779462"/>
          </a:xfrm>
        </p:spPr>
        <p:txBody>
          <a:bodyPr>
            <a:normAutofit/>
          </a:bodyPr>
          <a:lstStyle/>
          <a:p>
            <a:r>
              <a:rPr lang="es-ES" sz="2000" dirty="0">
                <a:latin typeface="Ink Free" panose="03080402000500000000" pitchFamily="66" charset="0"/>
              </a:rPr>
              <a:t>A continuación, </a:t>
            </a:r>
            <a:r>
              <a:rPr lang="es-ES" sz="2000" dirty="0" err="1">
                <a:latin typeface="Ink Free" panose="03080402000500000000" pitchFamily="66" charset="0"/>
              </a:rPr>
              <a:t>tenés</a:t>
            </a:r>
            <a:r>
              <a:rPr lang="es-ES" sz="2000" dirty="0">
                <a:latin typeface="Ink Free" panose="03080402000500000000" pitchFamily="66" charset="0"/>
              </a:rPr>
              <a:t> que presionar sobre el símbolo en la esquina superior izquierda con tu cursor, y se desplegará lo siguiente</a:t>
            </a:r>
          </a:p>
        </p:txBody>
      </p:sp>
      <p:sp>
        <p:nvSpPr>
          <p:cNvPr id="3" name="Text Placeholder 2">
            <a:extLst>
              <a:ext uri="{FF2B5EF4-FFF2-40B4-BE49-F238E27FC236}">
                <a16:creationId xmlns:a16="http://schemas.microsoft.com/office/drawing/2014/main" id="{90CBCDEB-4FEE-43E0-BD8B-279504A77CD4}"/>
              </a:ext>
            </a:extLst>
          </p:cNvPr>
          <p:cNvSpPr>
            <a:spLocks noGrp="1"/>
          </p:cNvSpPr>
          <p:nvPr>
            <p:ph type="body" idx="1"/>
          </p:nvPr>
        </p:nvSpPr>
        <p:spPr/>
        <p:txBody>
          <a:bodyPr/>
          <a:lstStyle/>
          <a:p>
            <a:endParaRPr lang="es-AR" dirty="0"/>
          </a:p>
        </p:txBody>
      </p:sp>
      <p:pic>
        <p:nvPicPr>
          <p:cNvPr id="5" name="Picture 4">
            <a:extLst>
              <a:ext uri="{FF2B5EF4-FFF2-40B4-BE49-F238E27FC236}">
                <a16:creationId xmlns:a16="http://schemas.microsoft.com/office/drawing/2014/main" id="{01897DBD-FAF1-4DDE-B956-AFCCDA2F5252}"/>
              </a:ext>
            </a:extLst>
          </p:cNvPr>
          <p:cNvPicPr>
            <a:picLocks noChangeAspect="1"/>
          </p:cNvPicPr>
          <p:nvPr/>
        </p:nvPicPr>
        <p:blipFill>
          <a:blip r:embed="rId2"/>
          <a:stretch>
            <a:fillRect/>
          </a:stretch>
        </p:blipFill>
        <p:spPr>
          <a:xfrm>
            <a:off x="0" y="1511104"/>
            <a:ext cx="12192000" cy="5346896"/>
          </a:xfrm>
          <a:prstGeom prst="rect">
            <a:avLst/>
          </a:prstGeom>
        </p:spPr>
      </p:pic>
      <p:pic>
        <p:nvPicPr>
          <p:cNvPr id="6" name="Picture 5">
            <a:extLst>
              <a:ext uri="{FF2B5EF4-FFF2-40B4-BE49-F238E27FC236}">
                <a16:creationId xmlns:a16="http://schemas.microsoft.com/office/drawing/2014/main" id="{7F998E3D-CD6C-4C5C-9786-812F3CF06E1B}"/>
              </a:ext>
            </a:extLst>
          </p:cNvPr>
          <p:cNvPicPr>
            <a:picLocks noChangeAspect="1"/>
          </p:cNvPicPr>
          <p:nvPr/>
        </p:nvPicPr>
        <p:blipFill>
          <a:blip r:embed="rId3"/>
          <a:stretch>
            <a:fillRect/>
          </a:stretch>
        </p:blipFill>
        <p:spPr>
          <a:xfrm>
            <a:off x="5390404" y="42811"/>
            <a:ext cx="554784" cy="359695"/>
          </a:xfrm>
          <a:prstGeom prst="rect">
            <a:avLst/>
          </a:prstGeom>
        </p:spPr>
      </p:pic>
      <p:cxnSp>
        <p:nvCxnSpPr>
          <p:cNvPr id="10" name="Straight Arrow Connector 9">
            <a:extLst>
              <a:ext uri="{FF2B5EF4-FFF2-40B4-BE49-F238E27FC236}">
                <a16:creationId xmlns:a16="http://schemas.microsoft.com/office/drawing/2014/main" id="{46CFC163-D9F4-4D14-B92A-D86FFDA2365D}"/>
              </a:ext>
            </a:extLst>
          </p:cNvPr>
          <p:cNvCxnSpPr>
            <a:endCxn id="6" idx="2"/>
          </p:cNvCxnSpPr>
          <p:nvPr/>
        </p:nvCxnSpPr>
        <p:spPr>
          <a:xfrm flipV="1">
            <a:off x="5667796" y="402506"/>
            <a:ext cx="0" cy="184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958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AC3A4-55F0-4CDD-8D0A-683E38DBEA63}"/>
              </a:ext>
            </a:extLst>
          </p:cNvPr>
          <p:cNvSpPr>
            <a:spLocks noGrp="1"/>
          </p:cNvSpPr>
          <p:nvPr>
            <p:ph type="body" sz="half" idx="2"/>
          </p:nvPr>
        </p:nvSpPr>
        <p:spPr>
          <a:xfrm>
            <a:off x="471488" y="1114424"/>
            <a:ext cx="4271962" cy="4543425"/>
          </a:xfrm>
          <a:ln>
            <a:solidFill>
              <a:schemeClr val="accent1">
                <a:lumMod val="75000"/>
              </a:schemeClr>
            </a:solidFill>
          </a:ln>
        </p:spPr>
        <p:txBody>
          <a:bodyPr>
            <a:normAutofit fontScale="92500" lnSpcReduction="20000"/>
          </a:bodyPr>
          <a:lstStyle/>
          <a:p>
            <a:r>
              <a:rPr lang="en-US" b="1" dirty="0" err="1">
                <a:latin typeface="Eras Light ITC" panose="020B0402030504020804" pitchFamily="34" charset="0"/>
              </a:rPr>
              <a:t>Podria</a:t>
            </a:r>
            <a:r>
              <a:rPr lang="en-US" b="1" dirty="0">
                <a:latin typeface="Eras Light ITC" panose="020B0402030504020804" pitchFamily="34" charset="0"/>
              </a:rPr>
              <a:t> ser que </a:t>
            </a:r>
            <a:r>
              <a:rPr lang="es-ES" b="1" dirty="0">
                <a:latin typeface="Eras Light ITC" panose="020B0402030504020804" pitchFamily="34" charset="0"/>
              </a:rPr>
              <a:t>tu instancia está </a:t>
            </a:r>
            <a:r>
              <a:rPr lang="es-ES" b="1" dirty="0" err="1">
                <a:latin typeface="Eras Light ITC" panose="020B0402030504020804" pitchFamily="34" charset="0"/>
              </a:rPr>
              <a:t>sobreutilizada</a:t>
            </a:r>
            <a:r>
              <a:rPr lang="es-ES" b="1" dirty="0">
                <a:latin typeface="Eras Light ITC" panose="020B0402030504020804" pitchFamily="34" charset="0"/>
              </a:rPr>
              <a:t> (demasiado pequeña) o subutilizada (demasiado grande). En ese caso, podes cambiar el tipo de instancia</a:t>
            </a:r>
            <a:br>
              <a:rPr lang="es-ES" b="1" dirty="0">
                <a:latin typeface="Eras Light ITC" panose="020B0402030504020804" pitchFamily="34" charset="0"/>
              </a:rPr>
            </a:br>
            <a:br>
              <a:rPr lang="es-ES" b="1" dirty="0">
                <a:latin typeface="Eras Light ITC" panose="020B0402030504020804" pitchFamily="34" charset="0"/>
              </a:rPr>
            </a:br>
            <a:r>
              <a:rPr lang="es-ES" b="1" dirty="0">
                <a:latin typeface="Eras Light ITC" panose="020B0402030504020804" pitchFamily="34" charset="0"/>
              </a:rPr>
              <a:t>Primero debes </a:t>
            </a:r>
            <a:r>
              <a:rPr lang="es-ES" b="1" dirty="0">
                <a:solidFill>
                  <a:srgbClr val="FF0000"/>
                </a:solidFill>
                <a:latin typeface="Eras Light ITC" panose="020B0402030504020804" pitchFamily="34" charset="0"/>
              </a:rPr>
              <a:t>parar</a:t>
            </a:r>
            <a:r>
              <a:rPr lang="es-ES" b="1" dirty="0">
                <a:latin typeface="Eras Light ITC" panose="020B0402030504020804" pitchFamily="34" charset="0"/>
              </a:rPr>
              <a:t> la instancia actual,</a:t>
            </a: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r>
              <a:rPr lang="es-ES" b="1" dirty="0">
                <a:latin typeface="Eras Light ITC" panose="020B0402030504020804" pitchFamily="34" charset="0"/>
              </a:rPr>
              <a:t>|</a:t>
            </a: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br>
              <a:rPr lang="es-ES" b="1" dirty="0">
                <a:latin typeface="Eras Light ITC" panose="020B0402030504020804" pitchFamily="34" charset="0"/>
              </a:rPr>
            </a:br>
            <a:r>
              <a:rPr lang="es-ES" b="1" dirty="0">
                <a:latin typeface="Eras Light ITC" panose="020B0402030504020804" pitchFamily="34" charset="0"/>
              </a:rPr>
              <a:t>luego vas a el menú</a:t>
            </a:r>
            <a:r>
              <a:rPr lang="es-ES" sz="1300" b="1" dirty="0">
                <a:latin typeface="Eras Light ITC" panose="020B0402030504020804" pitchFamily="34" charset="0"/>
              </a:rPr>
              <a:t> </a:t>
            </a:r>
            <a:r>
              <a:rPr lang="es-ES" sz="1300" b="1" dirty="0">
                <a:highlight>
                  <a:srgbClr val="0000FF"/>
                </a:highlight>
                <a:latin typeface="Eras Light ITC" panose="020B0402030504020804" pitchFamily="34" charset="0"/>
              </a:rPr>
              <a:t>Acciones</a:t>
            </a:r>
            <a:r>
              <a:rPr lang="es-ES" b="1" dirty="0">
                <a:latin typeface="Eras Light ITC" panose="020B0402030504020804" pitchFamily="34" charset="0"/>
              </a:rPr>
              <a:t>, y seleccionas</a:t>
            </a:r>
          </a:p>
          <a:p>
            <a:r>
              <a:rPr lang="es-ES" sz="1300" b="1" dirty="0">
                <a:highlight>
                  <a:srgbClr val="0000FF"/>
                </a:highlight>
                <a:latin typeface="Eras Light ITC" panose="020B0402030504020804" pitchFamily="34" charset="0"/>
              </a:rPr>
              <a:t>Configuración de instancia </a:t>
            </a:r>
            <a:r>
              <a:rPr lang="es-ES" sz="1200" b="1" dirty="0">
                <a:latin typeface="Eras Light ITC" panose="020B0402030504020804" pitchFamily="34" charset="0"/>
              </a:rPr>
              <a:t>&gt; </a:t>
            </a:r>
            <a:r>
              <a:rPr lang="es-ES" sz="1200" b="1" dirty="0">
                <a:highlight>
                  <a:srgbClr val="0000FF"/>
                </a:highlight>
                <a:latin typeface="Eras Light ITC" panose="020B0402030504020804" pitchFamily="34" charset="0"/>
              </a:rPr>
              <a:t>Cambiar tipo de instancia</a:t>
            </a:r>
            <a:r>
              <a:rPr lang="es-ES" b="1" dirty="0">
                <a:latin typeface="Eras Light ITC" panose="020B0402030504020804" pitchFamily="34" charset="0"/>
              </a:rPr>
              <a:t>, después</a:t>
            </a:r>
          </a:p>
          <a:p>
            <a:r>
              <a:rPr lang="es-ES" b="1" dirty="0">
                <a:latin typeface="Eras Light ITC" panose="020B0402030504020804" pitchFamily="34" charset="0"/>
              </a:rPr>
              <a:t>configuras:</a:t>
            </a:r>
          </a:p>
          <a:p>
            <a:pPr marL="742950" lvl="1" indent="-285750">
              <a:buFont typeface="+mj-lt"/>
              <a:buAutoNum type="arabicPeriod"/>
            </a:pPr>
            <a:r>
              <a:rPr lang="es-ES" b="1" dirty="0">
                <a:latin typeface="Eras Light ITC" panose="020B0402030504020804" pitchFamily="34" charset="0"/>
              </a:rPr>
              <a:t>Tipo de instancia: t3.small</a:t>
            </a:r>
          </a:p>
          <a:p>
            <a:pPr marL="742950" lvl="1" indent="-285750">
              <a:buFont typeface="+mj-lt"/>
              <a:buAutoNum type="arabicPeriod"/>
            </a:pPr>
            <a:r>
              <a:rPr lang="es-ES" b="1" dirty="0">
                <a:latin typeface="Eras Light ITC" panose="020B0402030504020804" pitchFamily="34" charset="0"/>
              </a:rPr>
              <a:t>Selecciona Aplicar</a:t>
            </a:r>
          </a:p>
          <a:p>
            <a:r>
              <a:rPr lang="es-ES" b="1" dirty="0">
                <a:latin typeface="Eras Light ITC" panose="020B0402030504020804" pitchFamily="34" charset="0"/>
              </a:rPr>
              <a:t>Cuando la instancia se inicie nuevamente, será una t3.small, que tiene el doble de memoria que una instancia t3.micro.</a:t>
            </a:r>
          </a:p>
          <a:p>
            <a:pPr>
              <a:buFont typeface="Arial" panose="020B0604020202020204" pitchFamily="34" charset="0"/>
              <a:buChar char="•"/>
            </a:pPr>
            <a:endParaRPr lang="es-AR" dirty="0">
              <a:latin typeface="Eras Light ITC" panose="020B0402030504020804" pitchFamily="34" charset="0"/>
            </a:endParaRPr>
          </a:p>
        </p:txBody>
      </p:sp>
      <p:pic>
        <p:nvPicPr>
          <p:cNvPr id="5" name="Picture 4">
            <a:extLst>
              <a:ext uri="{FF2B5EF4-FFF2-40B4-BE49-F238E27FC236}">
                <a16:creationId xmlns:a16="http://schemas.microsoft.com/office/drawing/2014/main" id="{2AF2DA05-1D45-4833-991A-49019FCBFBC9}"/>
              </a:ext>
            </a:extLst>
          </p:cNvPr>
          <p:cNvPicPr>
            <a:picLocks noChangeAspect="1"/>
          </p:cNvPicPr>
          <p:nvPr/>
        </p:nvPicPr>
        <p:blipFill>
          <a:blip r:embed="rId2"/>
          <a:stretch>
            <a:fillRect/>
          </a:stretch>
        </p:blipFill>
        <p:spPr>
          <a:xfrm>
            <a:off x="6729412" y="423862"/>
            <a:ext cx="3779918" cy="690562"/>
          </a:xfrm>
          <a:prstGeom prst="rect">
            <a:avLst/>
          </a:prstGeom>
        </p:spPr>
      </p:pic>
      <p:cxnSp>
        <p:nvCxnSpPr>
          <p:cNvPr id="7" name="Straight Arrow Connector 6">
            <a:extLst>
              <a:ext uri="{FF2B5EF4-FFF2-40B4-BE49-F238E27FC236}">
                <a16:creationId xmlns:a16="http://schemas.microsoft.com/office/drawing/2014/main" id="{321E7017-15E9-45A2-8F67-EE8194D6587D}"/>
              </a:ext>
            </a:extLst>
          </p:cNvPr>
          <p:cNvCxnSpPr>
            <a:stCxn id="5" idx="2"/>
          </p:cNvCxnSpPr>
          <p:nvPr/>
        </p:nvCxnSpPr>
        <p:spPr>
          <a:xfrm>
            <a:off x="8619371" y="1114424"/>
            <a:ext cx="0" cy="400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CD0656A-A212-4C4C-965D-E434A71420AA}"/>
              </a:ext>
            </a:extLst>
          </p:cNvPr>
          <p:cNvPicPr>
            <a:picLocks noChangeAspect="1"/>
          </p:cNvPicPr>
          <p:nvPr/>
        </p:nvPicPr>
        <p:blipFill>
          <a:blip r:embed="rId3"/>
          <a:stretch>
            <a:fillRect/>
          </a:stretch>
        </p:blipFill>
        <p:spPr>
          <a:xfrm>
            <a:off x="6059488" y="1600802"/>
            <a:ext cx="5619745" cy="627447"/>
          </a:xfrm>
          <a:prstGeom prst="rect">
            <a:avLst/>
          </a:prstGeom>
        </p:spPr>
      </p:pic>
      <p:cxnSp>
        <p:nvCxnSpPr>
          <p:cNvPr id="11" name="Straight Arrow Connector 10">
            <a:extLst>
              <a:ext uri="{FF2B5EF4-FFF2-40B4-BE49-F238E27FC236}">
                <a16:creationId xmlns:a16="http://schemas.microsoft.com/office/drawing/2014/main" id="{6294E76E-993A-4CAD-999B-56A5EC8C9386}"/>
              </a:ext>
            </a:extLst>
          </p:cNvPr>
          <p:cNvCxnSpPr/>
          <p:nvPr/>
        </p:nvCxnSpPr>
        <p:spPr>
          <a:xfrm>
            <a:off x="8609092" y="2113348"/>
            <a:ext cx="0" cy="414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E6335AB-D44E-44B2-BC68-5D5707B8181C}"/>
              </a:ext>
            </a:extLst>
          </p:cNvPr>
          <p:cNvPicPr>
            <a:picLocks noChangeAspect="1"/>
          </p:cNvPicPr>
          <p:nvPr/>
        </p:nvPicPr>
        <p:blipFill>
          <a:blip r:embed="rId4"/>
          <a:stretch>
            <a:fillRect/>
          </a:stretch>
        </p:blipFill>
        <p:spPr>
          <a:xfrm>
            <a:off x="5951906" y="2648226"/>
            <a:ext cx="5334930" cy="414939"/>
          </a:xfrm>
          <a:prstGeom prst="rect">
            <a:avLst/>
          </a:prstGeom>
        </p:spPr>
      </p:pic>
      <p:sp>
        <p:nvSpPr>
          <p:cNvPr id="14" name="Rectangle 13">
            <a:extLst>
              <a:ext uri="{FF2B5EF4-FFF2-40B4-BE49-F238E27FC236}">
                <a16:creationId xmlns:a16="http://schemas.microsoft.com/office/drawing/2014/main" id="{DD2F802D-55F1-426C-9E05-DA6BEBDF7E5E}"/>
              </a:ext>
            </a:extLst>
          </p:cNvPr>
          <p:cNvSpPr/>
          <p:nvPr/>
        </p:nvSpPr>
        <p:spPr>
          <a:xfrm>
            <a:off x="6243638" y="2643188"/>
            <a:ext cx="4872037" cy="425015"/>
          </a:xfrm>
          <a:prstGeom prst="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6" name="Straight Arrow Connector 15">
            <a:extLst>
              <a:ext uri="{FF2B5EF4-FFF2-40B4-BE49-F238E27FC236}">
                <a16:creationId xmlns:a16="http://schemas.microsoft.com/office/drawing/2014/main" id="{CCC5AC03-9E18-4A66-9FC8-3E6844C5D508}"/>
              </a:ext>
            </a:extLst>
          </p:cNvPr>
          <p:cNvCxnSpPr/>
          <p:nvPr/>
        </p:nvCxnSpPr>
        <p:spPr>
          <a:xfrm>
            <a:off x="8619371" y="3429000"/>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126CF236-1154-41B6-93D9-B7F63E23DD8C}"/>
              </a:ext>
            </a:extLst>
          </p:cNvPr>
          <p:cNvPicPr>
            <a:picLocks noChangeAspect="1"/>
          </p:cNvPicPr>
          <p:nvPr/>
        </p:nvPicPr>
        <p:blipFill>
          <a:blip r:embed="rId5"/>
          <a:stretch>
            <a:fillRect/>
          </a:stretch>
        </p:blipFill>
        <p:spPr>
          <a:xfrm>
            <a:off x="512767" y="2097554"/>
            <a:ext cx="3905778" cy="1516281"/>
          </a:xfrm>
          <a:prstGeom prst="rect">
            <a:avLst/>
          </a:prstGeom>
        </p:spPr>
      </p:pic>
      <p:pic>
        <p:nvPicPr>
          <p:cNvPr id="20" name="Picture 19">
            <a:extLst>
              <a:ext uri="{FF2B5EF4-FFF2-40B4-BE49-F238E27FC236}">
                <a16:creationId xmlns:a16="http://schemas.microsoft.com/office/drawing/2014/main" id="{FD987285-D66F-4EF0-A0D3-B64A3C50D3D8}"/>
              </a:ext>
            </a:extLst>
          </p:cNvPr>
          <p:cNvPicPr>
            <a:picLocks noChangeAspect="1"/>
          </p:cNvPicPr>
          <p:nvPr/>
        </p:nvPicPr>
        <p:blipFill>
          <a:blip r:embed="rId6"/>
          <a:stretch>
            <a:fillRect/>
          </a:stretch>
        </p:blipFill>
        <p:spPr>
          <a:xfrm>
            <a:off x="6904830" y="4071936"/>
            <a:ext cx="3929059" cy="1924050"/>
          </a:xfrm>
          <a:prstGeom prst="rect">
            <a:avLst/>
          </a:prstGeom>
        </p:spPr>
      </p:pic>
      <p:pic>
        <p:nvPicPr>
          <p:cNvPr id="21" name="Picture 20">
            <a:extLst>
              <a:ext uri="{FF2B5EF4-FFF2-40B4-BE49-F238E27FC236}">
                <a16:creationId xmlns:a16="http://schemas.microsoft.com/office/drawing/2014/main" id="{58B4107C-20C3-4617-B482-959BE81D6113}"/>
              </a:ext>
            </a:extLst>
          </p:cNvPr>
          <p:cNvPicPr>
            <a:picLocks noChangeAspect="1"/>
          </p:cNvPicPr>
          <p:nvPr/>
        </p:nvPicPr>
        <p:blipFill rotWithShape="1">
          <a:blip r:embed="rId7"/>
          <a:srcRect l="-18267" t="48401" r="110405" b="43534"/>
          <a:stretch/>
        </p:blipFill>
        <p:spPr>
          <a:xfrm>
            <a:off x="3057526" y="3429000"/>
            <a:ext cx="585788" cy="285751"/>
          </a:xfrm>
          <a:prstGeom prst="rect">
            <a:avLst/>
          </a:prstGeom>
        </p:spPr>
      </p:pic>
      <p:pic>
        <p:nvPicPr>
          <p:cNvPr id="24" name="Picture 23">
            <a:extLst>
              <a:ext uri="{FF2B5EF4-FFF2-40B4-BE49-F238E27FC236}">
                <a16:creationId xmlns:a16="http://schemas.microsoft.com/office/drawing/2014/main" id="{B79CCFF3-C112-45FB-A061-388C7CB2CA35}"/>
              </a:ext>
            </a:extLst>
          </p:cNvPr>
          <p:cNvPicPr>
            <a:picLocks noChangeAspect="1"/>
          </p:cNvPicPr>
          <p:nvPr/>
        </p:nvPicPr>
        <p:blipFill rotWithShape="1">
          <a:blip r:embed="rId8"/>
          <a:srcRect l="1464" t="34019" r="89377" b="57449"/>
          <a:stretch/>
        </p:blipFill>
        <p:spPr>
          <a:xfrm>
            <a:off x="6923882" y="4906198"/>
            <a:ext cx="881858" cy="384336"/>
          </a:xfrm>
          <a:prstGeom prst="rect">
            <a:avLst/>
          </a:prstGeom>
        </p:spPr>
      </p:pic>
    </p:spTree>
    <p:extLst>
      <p:ext uri="{BB962C8B-B14F-4D97-AF65-F5344CB8AC3E}">
        <p14:creationId xmlns:p14="http://schemas.microsoft.com/office/powerpoint/2010/main" val="338802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AC3A4-55F0-4CDD-8D0A-683E38DBEA63}"/>
              </a:ext>
            </a:extLst>
          </p:cNvPr>
          <p:cNvSpPr>
            <a:spLocks noGrp="1"/>
          </p:cNvSpPr>
          <p:nvPr>
            <p:ph type="body" sz="half" idx="2"/>
          </p:nvPr>
        </p:nvSpPr>
        <p:spPr>
          <a:xfrm>
            <a:off x="271464" y="1671638"/>
            <a:ext cx="4500562" cy="4197350"/>
          </a:xfrm>
        </p:spPr>
        <p:txBody>
          <a:bodyPr/>
          <a:lstStyle/>
          <a:p>
            <a:r>
              <a:rPr lang="es-ES" dirty="0">
                <a:latin typeface="Eras Light ITC" panose="020B0402030504020804" pitchFamily="34" charset="0"/>
              </a:rPr>
              <a:t>Para cambiar el tamaño del volumen de EBS, primero </a:t>
            </a:r>
            <a:r>
              <a:rPr lang="es-ES" dirty="0" err="1">
                <a:latin typeface="Eras Light ITC" panose="020B0402030504020804" pitchFamily="34" charset="0"/>
              </a:rPr>
              <a:t>tenés</a:t>
            </a:r>
            <a:r>
              <a:rPr lang="es-ES" dirty="0">
                <a:latin typeface="Eras Light ITC" panose="020B0402030504020804" pitchFamily="34" charset="0"/>
              </a:rPr>
              <a:t> que ir al menú de la izquierda y elegir "Volúmenes" que está bajo "Almacenamiento en bloque elástico". Después, </a:t>
            </a:r>
            <a:r>
              <a:rPr lang="es-ES" dirty="0" err="1">
                <a:latin typeface="Eras Light ITC" panose="020B0402030504020804" pitchFamily="34" charset="0"/>
              </a:rPr>
              <a:t>marcás</a:t>
            </a:r>
            <a:r>
              <a:rPr lang="es-ES" dirty="0">
                <a:latin typeface="Eras Light ITC" panose="020B0402030504020804" pitchFamily="34" charset="0"/>
              </a:rPr>
              <a:t> la casilla del volumen que </a:t>
            </a:r>
            <a:r>
              <a:rPr lang="es-ES" dirty="0" err="1">
                <a:latin typeface="Eras Light ITC" panose="020B0402030504020804" pitchFamily="34" charset="0"/>
              </a:rPr>
              <a:t>querés</a:t>
            </a:r>
            <a:r>
              <a:rPr lang="es-ES" dirty="0">
                <a:latin typeface="Eras Light ITC" panose="020B0402030504020804" pitchFamily="34" charset="0"/>
              </a:rPr>
              <a:t> modificar y vas al menú "Acciones" y </a:t>
            </a:r>
            <a:r>
              <a:rPr lang="es-ES" dirty="0" err="1">
                <a:latin typeface="Eras Light ITC" panose="020B0402030504020804" pitchFamily="34" charset="0"/>
              </a:rPr>
              <a:t>seleccionás</a:t>
            </a:r>
            <a:r>
              <a:rPr lang="es-ES" dirty="0">
                <a:latin typeface="Eras Light ITC" panose="020B0402030504020804" pitchFamily="34" charset="0"/>
              </a:rPr>
              <a:t> "Modificar volumen". Ahí, el disco tiene un tamaño de 8 GiB, pero ahora lo vas a hacer más grande, cambiándolo a 10.</a:t>
            </a:r>
            <a:br>
              <a:rPr lang="es-ES" dirty="0">
                <a:latin typeface="Eras Light ITC" panose="020B0402030504020804" pitchFamily="34" charset="0"/>
              </a:rPr>
            </a:br>
            <a:br>
              <a:rPr lang="es-ES" dirty="0">
                <a:latin typeface="Eras Light ITC" panose="020B0402030504020804" pitchFamily="34" charset="0"/>
              </a:rPr>
            </a:br>
            <a:r>
              <a:rPr lang="es-ES" dirty="0">
                <a:latin typeface="Eras Light ITC" panose="020B0402030504020804" pitchFamily="34" charset="0"/>
              </a:rPr>
              <a:t>PSDT: Es posible que te limiten la creación de volúmenes grandes de EBS de Amazon en este laboratorio, así que </a:t>
            </a:r>
            <a:r>
              <a:rPr lang="es-ES" dirty="0" err="1">
                <a:latin typeface="Eras Light ITC" panose="020B0402030504020804" pitchFamily="34" charset="0"/>
              </a:rPr>
              <a:t>tené</a:t>
            </a:r>
            <a:r>
              <a:rPr lang="es-ES" dirty="0">
                <a:latin typeface="Eras Light ITC" panose="020B0402030504020804" pitchFamily="34" charset="0"/>
              </a:rPr>
              <a:t> eso en cuenta. </a:t>
            </a:r>
            <a:br>
              <a:rPr lang="es-ES" dirty="0">
                <a:latin typeface="Eras Light ITC" panose="020B0402030504020804" pitchFamily="34" charset="0"/>
              </a:rPr>
            </a:br>
            <a:r>
              <a:rPr lang="es-ES" dirty="0">
                <a:latin typeface="Eras Light ITC" panose="020B0402030504020804" pitchFamily="34" charset="0"/>
              </a:rPr>
              <a:t>Por último, le das clic en "Modificar" para confirmar los cambios.</a:t>
            </a:r>
            <a:endParaRPr lang="es-AR" dirty="0">
              <a:latin typeface="Eras Light ITC" panose="020B0402030504020804" pitchFamily="34" charset="0"/>
            </a:endParaRPr>
          </a:p>
        </p:txBody>
      </p:sp>
      <p:pic>
        <p:nvPicPr>
          <p:cNvPr id="5" name="Picture 4">
            <a:extLst>
              <a:ext uri="{FF2B5EF4-FFF2-40B4-BE49-F238E27FC236}">
                <a16:creationId xmlns:a16="http://schemas.microsoft.com/office/drawing/2014/main" id="{BE67DF52-4808-4E8A-AE33-DE8B54D65ECA}"/>
              </a:ext>
            </a:extLst>
          </p:cNvPr>
          <p:cNvPicPr>
            <a:picLocks noChangeAspect="1"/>
          </p:cNvPicPr>
          <p:nvPr/>
        </p:nvPicPr>
        <p:blipFill>
          <a:blip r:embed="rId2"/>
          <a:stretch>
            <a:fillRect/>
          </a:stretch>
        </p:blipFill>
        <p:spPr>
          <a:xfrm>
            <a:off x="6576936" y="238125"/>
            <a:ext cx="2750850" cy="1062037"/>
          </a:xfrm>
          <a:prstGeom prst="rect">
            <a:avLst/>
          </a:prstGeom>
        </p:spPr>
      </p:pic>
      <p:sp>
        <p:nvSpPr>
          <p:cNvPr id="6" name="Rectangle 5">
            <a:extLst>
              <a:ext uri="{FF2B5EF4-FFF2-40B4-BE49-F238E27FC236}">
                <a16:creationId xmlns:a16="http://schemas.microsoft.com/office/drawing/2014/main" id="{3987E32D-4220-45C3-B5EF-D867F22965BB}"/>
              </a:ext>
            </a:extLst>
          </p:cNvPr>
          <p:cNvSpPr/>
          <p:nvPr/>
        </p:nvSpPr>
        <p:spPr>
          <a:xfrm>
            <a:off x="6863529" y="697708"/>
            <a:ext cx="1457325" cy="531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8" name="Straight Arrow Connector 7">
            <a:extLst>
              <a:ext uri="{FF2B5EF4-FFF2-40B4-BE49-F238E27FC236}">
                <a16:creationId xmlns:a16="http://schemas.microsoft.com/office/drawing/2014/main" id="{B0CF530A-63FF-4627-95D2-1DEB1A24D428}"/>
              </a:ext>
            </a:extLst>
          </p:cNvPr>
          <p:cNvCxnSpPr/>
          <p:nvPr/>
        </p:nvCxnSpPr>
        <p:spPr>
          <a:xfrm>
            <a:off x="7743122" y="1414463"/>
            <a:ext cx="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4114EB4-1384-4D9F-AB33-C1E274D09A10}"/>
              </a:ext>
            </a:extLst>
          </p:cNvPr>
          <p:cNvPicPr>
            <a:picLocks noChangeAspect="1"/>
          </p:cNvPicPr>
          <p:nvPr/>
        </p:nvPicPr>
        <p:blipFill>
          <a:blip r:embed="rId3"/>
          <a:stretch>
            <a:fillRect/>
          </a:stretch>
        </p:blipFill>
        <p:spPr>
          <a:xfrm>
            <a:off x="4824569" y="2000252"/>
            <a:ext cx="6992569" cy="514351"/>
          </a:xfrm>
          <a:prstGeom prst="rect">
            <a:avLst/>
          </a:prstGeom>
        </p:spPr>
      </p:pic>
      <p:cxnSp>
        <p:nvCxnSpPr>
          <p:cNvPr id="12" name="Straight Arrow Connector 11">
            <a:extLst>
              <a:ext uri="{FF2B5EF4-FFF2-40B4-BE49-F238E27FC236}">
                <a16:creationId xmlns:a16="http://schemas.microsoft.com/office/drawing/2014/main" id="{0AE405D1-DB5D-4727-988D-E0781170B6F9}"/>
              </a:ext>
            </a:extLst>
          </p:cNvPr>
          <p:cNvCxnSpPr/>
          <p:nvPr/>
        </p:nvCxnSpPr>
        <p:spPr>
          <a:xfrm>
            <a:off x="7743122" y="2633352"/>
            <a:ext cx="0" cy="58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9C787D4-F252-4A0F-BF97-3A3B0FBE552E}"/>
              </a:ext>
            </a:extLst>
          </p:cNvPr>
          <p:cNvPicPr>
            <a:picLocks noChangeAspect="1"/>
          </p:cNvPicPr>
          <p:nvPr/>
        </p:nvPicPr>
        <p:blipFill>
          <a:blip r:embed="rId4"/>
          <a:stretch>
            <a:fillRect/>
          </a:stretch>
        </p:blipFill>
        <p:spPr>
          <a:xfrm>
            <a:off x="4862123" y="3337887"/>
            <a:ext cx="6955014" cy="3005265"/>
          </a:xfrm>
          <a:prstGeom prst="rect">
            <a:avLst/>
          </a:prstGeom>
        </p:spPr>
      </p:pic>
      <p:sp>
        <p:nvSpPr>
          <p:cNvPr id="15" name="Rectangle 14">
            <a:extLst>
              <a:ext uri="{FF2B5EF4-FFF2-40B4-BE49-F238E27FC236}">
                <a16:creationId xmlns:a16="http://schemas.microsoft.com/office/drawing/2014/main" id="{932900F5-C5DA-497B-B1EF-E9A015BCC284}"/>
              </a:ext>
            </a:extLst>
          </p:cNvPr>
          <p:cNvSpPr/>
          <p:nvPr/>
        </p:nvSpPr>
        <p:spPr>
          <a:xfrm>
            <a:off x="271464" y="1543987"/>
            <a:ext cx="4390477" cy="3402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5534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94AC3A4-55F0-4CDD-8D0A-683E38DBEA63}"/>
              </a:ext>
            </a:extLst>
          </p:cNvPr>
          <p:cNvSpPr>
            <a:spLocks noGrp="1"/>
          </p:cNvSpPr>
          <p:nvPr>
            <p:ph type="body" sz="half" idx="2"/>
          </p:nvPr>
        </p:nvSpPr>
        <p:spPr>
          <a:xfrm>
            <a:off x="4157467" y="4181658"/>
            <a:ext cx="3932237" cy="3811588"/>
          </a:xfrm>
        </p:spPr>
        <p:txBody>
          <a:bodyPr>
            <a:normAutofit/>
          </a:bodyPr>
          <a:lstStyle/>
          <a:p>
            <a:pPr>
              <a:buFont typeface="+mj-lt"/>
              <a:buAutoNum type="arabicPeriod"/>
            </a:pPr>
            <a:r>
              <a:rPr lang="es-ES" b="1" dirty="0">
                <a:latin typeface="Eras Light ITC" panose="020B0402030504020804" pitchFamily="34" charset="0"/>
              </a:rPr>
              <a:t>En el panel de navegación izquierdo, </a:t>
            </a:r>
            <a:r>
              <a:rPr lang="es-ES" b="1" dirty="0" err="1">
                <a:latin typeface="Eras Light ITC" panose="020B0402030504020804" pitchFamily="34" charset="0"/>
              </a:rPr>
              <a:t>seleccioná</a:t>
            </a:r>
            <a:r>
              <a:rPr lang="es-ES" b="1" dirty="0">
                <a:latin typeface="Eras Light ITC" panose="020B0402030504020804" pitchFamily="34" charset="0"/>
              </a:rPr>
              <a:t> "Instancias".</a:t>
            </a:r>
          </a:p>
          <a:p>
            <a:pPr>
              <a:buFont typeface="+mj-lt"/>
              <a:buAutoNum type="arabicPeriod"/>
            </a:pPr>
            <a:r>
              <a:rPr lang="es-ES" b="1" dirty="0" err="1">
                <a:latin typeface="Eras Light ITC" panose="020B0402030504020804" pitchFamily="34" charset="0"/>
              </a:rPr>
              <a:t>Marcá</a:t>
            </a:r>
            <a:r>
              <a:rPr lang="es-ES" b="1" dirty="0">
                <a:latin typeface="Eras Light ITC" panose="020B0402030504020804" pitchFamily="34" charset="0"/>
              </a:rPr>
              <a:t> la casilla de la instancia del servidor web.</a:t>
            </a:r>
          </a:p>
          <a:p>
            <a:pPr>
              <a:buFont typeface="+mj-lt"/>
              <a:buAutoNum type="arabicPeriod"/>
            </a:pPr>
            <a:r>
              <a:rPr lang="es-ES" b="1" dirty="0">
                <a:latin typeface="Eras Light ITC" panose="020B0402030504020804" pitchFamily="34" charset="0"/>
              </a:rPr>
              <a:t>Después, </a:t>
            </a:r>
            <a:r>
              <a:rPr lang="es-ES" b="1" dirty="0" err="1">
                <a:latin typeface="Eras Light ITC" panose="020B0402030504020804" pitchFamily="34" charset="0"/>
              </a:rPr>
              <a:t>tenes</a:t>
            </a:r>
            <a:r>
              <a:rPr lang="es-ES" b="1" dirty="0">
                <a:latin typeface="Eras Light ITC" panose="020B0402030504020804" pitchFamily="34" charset="0"/>
              </a:rPr>
              <a:t> que ir al estado de la instancia y seleccionar "Iniciar instancia".</a:t>
            </a:r>
          </a:p>
          <a:p>
            <a:br>
              <a:rPr lang="es-AR" dirty="0"/>
            </a:br>
            <a:r>
              <a:rPr lang="es-AR" dirty="0"/>
              <a:t> </a:t>
            </a:r>
            <a:r>
              <a:rPr lang="es-AR" sz="2800" b="1" u="sng" dirty="0" err="1">
                <a:latin typeface="Ink Free" panose="03080402000500000000" pitchFamily="66" charset="0"/>
              </a:rPr>
              <a:t>Estara</a:t>
            </a:r>
            <a:r>
              <a:rPr lang="es-AR" sz="2800" b="1" u="sng" dirty="0">
                <a:latin typeface="Ink Free" panose="03080402000500000000" pitchFamily="66" charset="0"/>
              </a:rPr>
              <a:t> funcionando correctamente.</a:t>
            </a:r>
          </a:p>
        </p:txBody>
      </p:sp>
      <p:sp>
        <p:nvSpPr>
          <p:cNvPr id="6" name="Rectangle 5">
            <a:extLst>
              <a:ext uri="{FF2B5EF4-FFF2-40B4-BE49-F238E27FC236}">
                <a16:creationId xmlns:a16="http://schemas.microsoft.com/office/drawing/2014/main" id="{E830687D-7CDB-435D-A031-F12675DECFD0}"/>
              </a:ext>
            </a:extLst>
          </p:cNvPr>
          <p:cNvSpPr/>
          <p:nvPr/>
        </p:nvSpPr>
        <p:spPr>
          <a:xfrm>
            <a:off x="3666450" y="3692475"/>
            <a:ext cx="4914273" cy="211943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TextBox 8">
            <a:extLst>
              <a:ext uri="{FF2B5EF4-FFF2-40B4-BE49-F238E27FC236}">
                <a16:creationId xmlns:a16="http://schemas.microsoft.com/office/drawing/2014/main" id="{CE6CB569-5391-4430-926C-D4EBCCBA8090}"/>
              </a:ext>
            </a:extLst>
          </p:cNvPr>
          <p:cNvSpPr txBox="1"/>
          <p:nvPr/>
        </p:nvSpPr>
        <p:spPr>
          <a:xfrm>
            <a:off x="2763343" y="235420"/>
            <a:ext cx="6093500" cy="3693319"/>
          </a:xfrm>
          <a:prstGeom prst="rect">
            <a:avLst/>
          </a:prstGeom>
          <a:noFill/>
        </p:spPr>
        <p:txBody>
          <a:bodyPr wrap="square">
            <a:spAutoFit/>
          </a:bodyPr>
          <a:lstStyle/>
          <a:p>
            <a:r>
              <a:rPr lang="es-ES" b="1" dirty="0">
                <a:latin typeface="Eras Light ITC" panose="020B0402030504020804" pitchFamily="34" charset="0"/>
              </a:rPr>
              <a:t>En el </a:t>
            </a:r>
            <a:r>
              <a:rPr lang="es-ES" b="1" dirty="0">
                <a:solidFill>
                  <a:schemeClr val="accent1"/>
                </a:solidFill>
                <a:latin typeface="Eras Light ITC" panose="020B0402030504020804" pitchFamily="34" charset="0"/>
              </a:rPr>
              <a:t>panel de navegación izquierdo</a:t>
            </a:r>
            <a:r>
              <a:rPr lang="es-ES" b="1" dirty="0">
                <a:latin typeface="Eras Light ITC" panose="020B0402030504020804" pitchFamily="34" charset="0"/>
              </a:rPr>
              <a:t>, </a:t>
            </a:r>
            <a:r>
              <a:rPr lang="es-ES" b="1" dirty="0" err="1">
                <a:latin typeface="Eras Light ITC" panose="020B0402030504020804" pitchFamily="34" charset="0"/>
              </a:rPr>
              <a:t>seleccioná</a:t>
            </a:r>
            <a:r>
              <a:rPr lang="es-ES" b="1" dirty="0">
                <a:latin typeface="Eras Light ITC" panose="020B0402030504020804" pitchFamily="34" charset="0"/>
              </a:rPr>
              <a:t> "Instancias".</a:t>
            </a:r>
          </a:p>
          <a:p>
            <a:r>
              <a:rPr lang="es-ES" b="1" dirty="0" err="1">
                <a:latin typeface="Eras Light ITC" panose="020B0402030504020804" pitchFamily="34" charset="0"/>
              </a:rPr>
              <a:t>Marcá</a:t>
            </a:r>
            <a:r>
              <a:rPr lang="es-ES" b="1" dirty="0">
                <a:latin typeface="Eras Light ITC" panose="020B0402030504020804" pitchFamily="34" charset="0"/>
              </a:rPr>
              <a:t> la casilla de la instancia del servidor web y </a:t>
            </a:r>
            <a:r>
              <a:rPr lang="es-ES" b="1" dirty="0" err="1">
                <a:latin typeface="Eras Light ITC" panose="020B0402030504020804" pitchFamily="34" charset="0"/>
              </a:rPr>
              <a:t>navegá</a:t>
            </a:r>
            <a:r>
              <a:rPr lang="es-ES" b="1" dirty="0">
                <a:latin typeface="Eras Light ITC" panose="020B0402030504020804" pitchFamily="34" charset="0"/>
              </a:rPr>
              <a:t> hasta arriba para seleccionar "Estado de la instancia" en el menú.</a:t>
            </a:r>
          </a:p>
          <a:p>
            <a:r>
              <a:rPr lang="es-ES" b="1" dirty="0" err="1">
                <a:latin typeface="Eras Light ITC" panose="020B0402030504020804" pitchFamily="34" charset="0"/>
              </a:rPr>
              <a:t>Seleccioná</a:t>
            </a:r>
            <a:r>
              <a:rPr lang="es-ES" b="1" dirty="0">
                <a:latin typeface="Eras Light ITC" panose="020B0402030504020804" pitchFamily="34" charset="0"/>
              </a:rPr>
              <a:t> "Terminar instancia".</a:t>
            </a:r>
          </a:p>
          <a:p>
            <a:r>
              <a:rPr lang="es-ES" b="1" dirty="0">
                <a:latin typeface="Eras Light ITC" panose="020B0402030504020804" pitchFamily="34" charset="0"/>
              </a:rPr>
              <a:t>En el menú Acciones, </a:t>
            </a:r>
            <a:r>
              <a:rPr lang="es-ES" b="1" dirty="0" err="1">
                <a:latin typeface="Eras Light ITC" panose="020B0402030504020804" pitchFamily="34" charset="0"/>
              </a:rPr>
              <a:t>seleccioná</a:t>
            </a:r>
            <a:r>
              <a:rPr lang="es-ES" b="1" dirty="0">
                <a:latin typeface="Eras Light ITC" panose="020B0402030504020804" pitchFamily="34" charset="0"/>
              </a:rPr>
              <a:t> "Configuración de instancia" &gt; "Cambiar protección contra terminación".</a:t>
            </a:r>
          </a:p>
          <a:p>
            <a:r>
              <a:rPr lang="es-ES" b="1" dirty="0" err="1">
                <a:latin typeface="Eras Light ITC" panose="020B0402030504020804" pitchFamily="34" charset="0"/>
              </a:rPr>
              <a:t>Desmarcá</a:t>
            </a:r>
            <a:r>
              <a:rPr lang="es-ES" b="1" dirty="0">
                <a:latin typeface="Eras Light ITC" panose="020B0402030504020804" pitchFamily="34" charset="0"/>
              </a:rPr>
              <a:t> "Habilitar" y luego dale a guardar.</a:t>
            </a:r>
          </a:p>
          <a:p>
            <a:r>
              <a:rPr lang="es-ES" b="1" dirty="0">
                <a:latin typeface="Eras Light ITC" panose="020B0402030504020804" pitchFamily="34" charset="0"/>
              </a:rPr>
              <a:t>Ahora podrás terminar la instancia.</a:t>
            </a:r>
          </a:p>
          <a:p>
            <a:r>
              <a:rPr lang="es-ES" b="1" dirty="0">
                <a:latin typeface="Eras Light ITC" panose="020B0402030504020804" pitchFamily="34" charset="0"/>
              </a:rPr>
              <a:t>En el menú Acciones, </a:t>
            </a:r>
            <a:r>
              <a:rPr lang="es-ES" b="1" dirty="0" err="1">
                <a:latin typeface="Eras Light ITC" panose="020B0402030504020804" pitchFamily="34" charset="0"/>
              </a:rPr>
              <a:t>seleccioná</a:t>
            </a:r>
            <a:r>
              <a:rPr lang="es-ES" b="1" dirty="0">
                <a:latin typeface="Eras Light ITC" panose="020B0402030504020804" pitchFamily="34" charset="0"/>
              </a:rPr>
              <a:t> "Estado de la instancia" &gt; "Terminar instancia".</a:t>
            </a:r>
          </a:p>
          <a:p>
            <a:r>
              <a:rPr lang="es-ES" b="1" dirty="0" err="1">
                <a:latin typeface="Eras Light ITC" panose="020B0402030504020804" pitchFamily="34" charset="0"/>
              </a:rPr>
              <a:t>Seleccioná</a:t>
            </a:r>
            <a:r>
              <a:rPr lang="es-ES" b="1" dirty="0">
                <a:latin typeface="Eras Light ITC" panose="020B0402030504020804" pitchFamily="34" charset="0"/>
              </a:rPr>
              <a:t> "Terminar".</a:t>
            </a:r>
          </a:p>
          <a:p>
            <a:endParaRPr lang="es-ES" dirty="0">
              <a:latin typeface="Eras Light ITC" panose="020B0402030504020804" pitchFamily="34" charset="0"/>
            </a:endParaRPr>
          </a:p>
        </p:txBody>
      </p:sp>
      <p:sp>
        <p:nvSpPr>
          <p:cNvPr id="10" name="TextBox 9">
            <a:extLst>
              <a:ext uri="{FF2B5EF4-FFF2-40B4-BE49-F238E27FC236}">
                <a16:creationId xmlns:a16="http://schemas.microsoft.com/office/drawing/2014/main" id="{F6EDEF5F-BFAD-413F-8E8C-7AF9D64AB37A}"/>
              </a:ext>
            </a:extLst>
          </p:cNvPr>
          <p:cNvSpPr txBox="1"/>
          <p:nvPr/>
        </p:nvSpPr>
        <p:spPr>
          <a:xfrm>
            <a:off x="3666450" y="3692475"/>
            <a:ext cx="6093500" cy="369332"/>
          </a:xfrm>
          <a:prstGeom prst="rect">
            <a:avLst/>
          </a:prstGeom>
          <a:noFill/>
        </p:spPr>
        <p:txBody>
          <a:bodyPr wrap="square">
            <a:spAutoFit/>
          </a:bodyPr>
          <a:lstStyle/>
          <a:p>
            <a:r>
              <a:rPr lang="es-ES" b="1" dirty="0">
                <a:highlight>
                  <a:srgbClr val="0000FF"/>
                </a:highlight>
                <a:latin typeface="Eras Light ITC" panose="020B0402030504020804" pitchFamily="34" charset="0"/>
              </a:rPr>
              <a:t>Ahora vamos a iniciar la instancia redimensionada</a:t>
            </a:r>
            <a:r>
              <a:rPr lang="es-ES" dirty="0">
                <a:highlight>
                  <a:srgbClr val="0000FF"/>
                </a:highlight>
                <a:latin typeface="Eras Light ITC" panose="020B0402030504020804" pitchFamily="34" charset="0"/>
              </a:rPr>
              <a:t>:</a:t>
            </a:r>
          </a:p>
        </p:txBody>
      </p:sp>
    </p:spTree>
    <p:extLst>
      <p:ext uri="{BB962C8B-B14F-4D97-AF65-F5344CB8AC3E}">
        <p14:creationId xmlns:p14="http://schemas.microsoft.com/office/powerpoint/2010/main" val="3950577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47F31E7C-F918-40AE-84F5-C5D608D9ACE0}"/>
              </a:ext>
            </a:extLst>
          </p:cNvPr>
          <p:cNvSpPr>
            <a:spLocks noGrp="1"/>
          </p:cNvSpPr>
          <p:nvPr>
            <p:ph idx="1"/>
          </p:nvPr>
        </p:nvSpPr>
        <p:spPr>
          <a:xfrm>
            <a:off x="0" y="0"/>
            <a:ext cx="12192000" cy="6858000"/>
          </a:xfrm>
        </p:spPr>
        <p:txBody>
          <a:bodyPr/>
          <a:lstStyle/>
          <a:p>
            <a:r>
              <a:rPr lang="es-ES" sz="2800" b="1" dirty="0">
                <a:latin typeface="Eras Light ITC" panose="020B0402030504020804" pitchFamily="34" charset="0"/>
              </a:rPr>
              <a:t>En el </a:t>
            </a:r>
            <a:r>
              <a:rPr lang="es-ES" sz="2800" b="1" dirty="0">
                <a:solidFill>
                  <a:schemeClr val="accent1"/>
                </a:solidFill>
                <a:latin typeface="Eras Light ITC" panose="020B0402030504020804" pitchFamily="34" charset="0"/>
              </a:rPr>
              <a:t>panel de navegación </a:t>
            </a:r>
            <a:r>
              <a:rPr lang="es-ES" sz="2800" b="1" dirty="0">
                <a:latin typeface="Eras Light ITC" panose="020B0402030504020804" pitchFamily="34" charset="0"/>
              </a:rPr>
              <a:t>izquierdo, </a:t>
            </a:r>
            <a:r>
              <a:rPr lang="es-ES" sz="2800" b="1" dirty="0" err="1">
                <a:latin typeface="Eras Light ITC" panose="020B0402030504020804" pitchFamily="34" charset="0"/>
              </a:rPr>
              <a:t>seleccioná</a:t>
            </a:r>
            <a:r>
              <a:rPr lang="es-ES" sz="2800" b="1" dirty="0">
                <a:latin typeface="Eras Light ITC" panose="020B0402030504020804" pitchFamily="34" charset="0"/>
              </a:rPr>
              <a:t> "Instancias".</a:t>
            </a:r>
          </a:p>
          <a:p>
            <a:r>
              <a:rPr lang="es-ES" sz="2800" b="1" dirty="0" err="1">
                <a:latin typeface="Eras Light ITC" panose="020B0402030504020804" pitchFamily="34" charset="0"/>
              </a:rPr>
              <a:t>Seleccioná</a:t>
            </a:r>
            <a:r>
              <a:rPr lang="es-ES" sz="2800" b="1" dirty="0">
                <a:latin typeface="Eras Light ITC" panose="020B0402030504020804" pitchFamily="34" charset="0"/>
              </a:rPr>
              <a:t> la instancia del servidor web marcando la </a:t>
            </a:r>
            <a:r>
              <a:rPr lang="es-ES" sz="2800" b="1" dirty="0">
                <a:solidFill>
                  <a:srgbClr val="0070C0"/>
                </a:solidFill>
                <a:latin typeface="Eras Light ITC" panose="020B0402030504020804" pitchFamily="34" charset="0"/>
              </a:rPr>
              <a:t>casilla</a:t>
            </a:r>
            <a:r>
              <a:rPr lang="es-ES" sz="2800" b="1" dirty="0">
                <a:latin typeface="Eras Light ITC" panose="020B0402030504020804" pitchFamily="34" charset="0"/>
              </a:rPr>
              <a:t> y luego </a:t>
            </a:r>
            <a:r>
              <a:rPr lang="es-ES" sz="2800" b="1" dirty="0" err="1">
                <a:latin typeface="Eras Light ITC" panose="020B0402030504020804" pitchFamily="34" charset="0"/>
              </a:rPr>
              <a:t>navegá</a:t>
            </a:r>
            <a:r>
              <a:rPr lang="es-ES" sz="2800" b="1" dirty="0">
                <a:latin typeface="Eras Light ITC" panose="020B0402030504020804" pitchFamily="34" charset="0"/>
              </a:rPr>
              <a:t> hacia arriba y </a:t>
            </a:r>
            <a:r>
              <a:rPr lang="es-ES" sz="2800" b="1" dirty="0" err="1">
                <a:latin typeface="Eras Light ITC" panose="020B0402030504020804" pitchFamily="34" charset="0"/>
              </a:rPr>
              <a:t>seleccioná</a:t>
            </a:r>
            <a:r>
              <a:rPr lang="es-ES" sz="2800" b="1" dirty="0">
                <a:latin typeface="Eras Light ITC" panose="020B0402030504020804" pitchFamily="34" charset="0"/>
              </a:rPr>
              <a:t> el menú "Estado de la instancia", y elegí "Terminar instancia".</a:t>
            </a:r>
          </a:p>
          <a:p>
            <a:r>
              <a:rPr lang="es-ES" sz="2800" b="1" dirty="0">
                <a:latin typeface="Eras Light ITC" panose="020B0402030504020804" pitchFamily="34" charset="0"/>
              </a:rPr>
              <a:t>En el mensaje que aparece, se indica que en una instancia respaldada por EBS, la acción predeterminada es que el volumen EBS raíz se elimine cuando se termine la instancia. Se perderá el almacenamiento en cualquier unidad local. Se te preguntará si estás seguro de que </a:t>
            </a:r>
            <a:r>
              <a:rPr lang="es-ES" sz="2800" b="1" dirty="0" err="1">
                <a:latin typeface="Eras Light ITC" panose="020B0402030504020804" pitchFamily="34" charset="0"/>
              </a:rPr>
              <a:t>querés</a:t>
            </a:r>
            <a:r>
              <a:rPr lang="es-ES" sz="2800" b="1" dirty="0">
                <a:latin typeface="Eras Light ITC" panose="020B0402030504020804" pitchFamily="34" charset="0"/>
              </a:rPr>
              <a:t> terminar la instancia.</a:t>
            </a:r>
            <a:br>
              <a:rPr lang="es-ES" sz="2800" b="1" dirty="0">
                <a:latin typeface="Eras Light ITC" panose="020B0402030504020804" pitchFamily="34" charset="0"/>
              </a:rPr>
            </a:br>
            <a:r>
              <a:rPr lang="es-ES" sz="2800" b="1" dirty="0">
                <a:latin typeface="Eras Light ITC" panose="020B0402030504020804" pitchFamily="34" charset="0"/>
              </a:rPr>
              <a:t> Podrás seleccionar el botón </a:t>
            </a:r>
            <a:r>
              <a:rPr lang="es-ES" sz="2800" b="1" dirty="0">
                <a:solidFill>
                  <a:srgbClr val="FF0000"/>
                </a:solidFill>
                <a:latin typeface="Eras Light ITC" panose="020B0402030504020804" pitchFamily="34" charset="0"/>
              </a:rPr>
              <a:t>"Terminar".</a:t>
            </a:r>
          </a:p>
          <a:p>
            <a:r>
              <a:rPr lang="es-ES" sz="2800" b="1" dirty="0">
                <a:latin typeface="Eras Light ITC" panose="020B0402030504020804" pitchFamily="34" charset="0"/>
              </a:rPr>
              <a:t>En el menú "Acciones", </a:t>
            </a:r>
            <a:r>
              <a:rPr lang="es-ES" sz="2800" b="1" dirty="0" err="1">
                <a:latin typeface="Eras Light ITC" panose="020B0402030504020804" pitchFamily="34" charset="0"/>
              </a:rPr>
              <a:t>seleccioná</a:t>
            </a:r>
            <a:r>
              <a:rPr lang="es-ES" sz="2800" b="1" dirty="0">
                <a:latin typeface="Eras Light ITC" panose="020B0402030504020804" pitchFamily="34" charset="0"/>
              </a:rPr>
              <a:t> "Configuración de la instancia" y luego </a:t>
            </a:r>
            <a:r>
              <a:rPr lang="es-ES" sz="2800" b="1" dirty="0">
                <a:solidFill>
                  <a:schemeClr val="accent1"/>
                </a:solidFill>
                <a:latin typeface="Eras Light ITC" panose="020B0402030504020804" pitchFamily="34" charset="0"/>
              </a:rPr>
              <a:t>"Cambiar protección de terminación".</a:t>
            </a:r>
          </a:p>
          <a:p>
            <a:r>
              <a:rPr lang="es-ES" sz="2800" b="1" dirty="0">
                <a:latin typeface="Eras Light ITC" panose="020B0402030504020804" pitchFamily="34" charset="0"/>
              </a:rPr>
              <a:t>Desmarca la opción </a:t>
            </a:r>
            <a:r>
              <a:rPr lang="es-ES" sz="2800" b="1" dirty="0">
                <a:solidFill>
                  <a:srgbClr val="FF0000"/>
                </a:solidFill>
                <a:latin typeface="Eras Light ITC" panose="020B0402030504020804" pitchFamily="34" charset="0"/>
              </a:rPr>
              <a:t>"Habilitar" </a:t>
            </a:r>
            <a:r>
              <a:rPr lang="es-ES" sz="2800" b="1" dirty="0">
                <a:latin typeface="Eras Light ITC" panose="020B0402030504020804" pitchFamily="34" charset="0"/>
              </a:rPr>
              <a:t>y luego </a:t>
            </a:r>
            <a:r>
              <a:rPr lang="es-ES" sz="2800" b="1" dirty="0" err="1">
                <a:latin typeface="Eras Light ITC" panose="020B0402030504020804" pitchFamily="34" charset="0"/>
              </a:rPr>
              <a:t>seleccioná</a:t>
            </a:r>
            <a:r>
              <a:rPr lang="es-ES" sz="2800" b="1" dirty="0">
                <a:latin typeface="Eras Light ITC" panose="020B0402030504020804" pitchFamily="34" charset="0"/>
              </a:rPr>
              <a:t> "Guardar".</a:t>
            </a:r>
          </a:p>
          <a:p>
            <a:r>
              <a:rPr lang="es-ES" sz="2800" b="1" dirty="0">
                <a:latin typeface="Eras Light ITC" panose="020B0402030504020804" pitchFamily="34" charset="0"/>
              </a:rPr>
              <a:t>Ahora podrás terminar la instancia.</a:t>
            </a:r>
          </a:p>
          <a:p>
            <a:endParaRPr lang="es-AR" dirty="0"/>
          </a:p>
        </p:txBody>
      </p:sp>
    </p:spTree>
    <p:extLst>
      <p:ext uri="{BB962C8B-B14F-4D97-AF65-F5344CB8AC3E}">
        <p14:creationId xmlns:p14="http://schemas.microsoft.com/office/powerpoint/2010/main" val="2546341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47F31E7C-F918-40AE-84F5-C5D608D9ACE0}"/>
              </a:ext>
            </a:extLst>
          </p:cNvPr>
          <p:cNvSpPr>
            <a:spLocks noGrp="1"/>
          </p:cNvSpPr>
          <p:nvPr>
            <p:ph idx="1"/>
          </p:nvPr>
        </p:nvSpPr>
        <p:spPr>
          <a:xfrm>
            <a:off x="0" y="0"/>
            <a:ext cx="12192000" cy="6858000"/>
          </a:xfrm>
        </p:spPr>
        <p:txBody>
          <a:bodyPr/>
          <a:lstStyle/>
          <a:p>
            <a:r>
              <a:rPr lang="es-ES" sz="2800" dirty="0"/>
              <a:t>Para obtener información más relevante y detallada, </a:t>
            </a:r>
            <a:r>
              <a:rPr lang="es-ES" sz="2800" dirty="0" err="1"/>
              <a:t>dirigite</a:t>
            </a:r>
            <a:r>
              <a:rPr lang="es-ES" sz="2800" dirty="0"/>
              <a:t> a </a:t>
            </a:r>
            <a:r>
              <a:rPr lang="es-ES" sz="2800" dirty="0">
                <a:hlinkClick r:id="rId2"/>
              </a:rPr>
              <a:t>https://aws.amazon.com/training/</a:t>
            </a:r>
            <a:r>
              <a:rPr lang="es-ES" sz="2800" dirty="0"/>
              <a:t>.</a:t>
            </a:r>
            <a:br>
              <a:rPr lang="es-ES" sz="2800" dirty="0"/>
            </a:br>
            <a:br>
              <a:rPr lang="es-ES" sz="2800" dirty="0"/>
            </a:br>
            <a:br>
              <a:rPr lang="es-ES" sz="2800" dirty="0"/>
            </a:br>
            <a:br>
              <a:rPr lang="es-ES" sz="2800" dirty="0"/>
            </a:br>
            <a:r>
              <a:rPr lang="es-ES" sz="4400" dirty="0">
                <a:latin typeface="Ink Free" panose="03080402000500000000" pitchFamily="66" charset="0"/>
              </a:rPr>
              <a:t>Muchas Gracias por ver esta </a:t>
            </a:r>
            <a:r>
              <a:rPr lang="es-AR" sz="4400" i="1" dirty="0">
                <a:latin typeface="Ink Free" panose="03080402000500000000" pitchFamily="66" charset="0"/>
              </a:rPr>
              <a:t>presentación!</a:t>
            </a:r>
            <a:br>
              <a:rPr lang="es-ES" sz="2800" dirty="0"/>
            </a:br>
            <a:endParaRPr lang="es-ES" sz="5400" dirty="0">
              <a:latin typeface="Ink Free" panose="03080402000500000000" pitchFamily="66" charset="0"/>
            </a:endParaRPr>
          </a:p>
        </p:txBody>
      </p:sp>
      <p:pic>
        <p:nvPicPr>
          <p:cNvPr id="3" name="Picture 2">
            <a:extLst>
              <a:ext uri="{FF2B5EF4-FFF2-40B4-BE49-F238E27FC236}">
                <a16:creationId xmlns:a16="http://schemas.microsoft.com/office/drawing/2014/main" id="{57D5538F-D893-45D9-951C-D16B2DBEC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337" y="3300411"/>
            <a:ext cx="4810126" cy="2684721"/>
          </a:xfrm>
          <a:prstGeom prst="rect">
            <a:avLst/>
          </a:prstGeom>
        </p:spPr>
      </p:pic>
      <p:cxnSp>
        <p:nvCxnSpPr>
          <p:cNvPr id="5" name="Straight Connector 4">
            <a:extLst>
              <a:ext uri="{FF2B5EF4-FFF2-40B4-BE49-F238E27FC236}">
                <a16:creationId xmlns:a16="http://schemas.microsoft.com/office/drawing/2014/main" id="{34F7ECEA-5A46-4BE5-96B7-7F6A88BC0F25}"/>
              </a:ext>
            </a:extLst>
          </p:cNvPr>
          <p:cNvCxnSpPr/>
          <p:nvPr/>
        </p:nvCxnSpPr>
        <p:spPr>
          <a:xfrm flipV="1">
            <a:off x="3071813" y="3128963"/>
            <a:ext cx="0" cy="67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BF60E1-335E-4CA3-A897-C6B89B3C1E82}"/>
              </a:ext>
            </a:extLst>
          </p:cNvPr>
          <p:cNvCxnSpPr/>
          <p:nvPr/>
        </p:nvCxnSpPr>
        <p:spPr>
          <a:xfrm>
            <a:off x="3071813" y="3128963"/>
            <a:ext cx="500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F570E4A-8A4A-48AA-8EEC-4365A8BA264F}"/>
              </a:ext>
            </a:extLst>
          </p:cNvPr>
          <p:cNvCxnSpPr/>
          <p:nvPr/>
        </p:nvCxnSpPr>
        <p:spPr>
          <a:xfrm>
            <a:off x="8572500" y="5715000"/>
            <a:ext cx="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A35F77-325C-472E-8A8E-3B2FCBCC1B85}"/>
              </a:ext>
            </a:extLst>
          </p:cNvPr>
          <p:cNvCxnSpPr/>
          <p:nvPr/>
        </p:nvCxnSpPr>
        <p:spPr>
          <a:xfrm flipH="1">
            <a:off x="8115300" y="611505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98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0DC3F-E432-40C3-A9F2-9CFA4942A736}"/>
              </a:ext>
            </a:extLst>
          </p:cNvPr>
          <p:cNvSpPr>
            <a:spLocks noGrp="1"/>
          </p:cNvSpPr>
          <p:nvPr>
            <p:ph type="body" idx="1"/>
          </p:nvPr>
        </p:nvSpPr>
        <p:spPr>
          <a:xfrm>
            <a:off x="681037" y="277017"/>
            <a:ext cx="11249025" cy="6280945"/>
          </a:xfrm>
        </p:spPr>
        <p:txBody>
          <a:bodyPr>
            <a:normAutofit/>
          </a:bodyPr>
          <a:lstStyle/>
          <a:p>
            <a:pPr marL="0" indent="0" algn="ctr">
              <a:buNone/>
            </a:pPr>
            <a:br>
              <a:rPr lang="en-US" sz="2000" dirty="0">
                <a:solidFill>
                  <a:srgbClr val="333333"/>
                </a:solidFill>
                <a:latin typeface="Eras Light ITC" panose="020B0402030504020804" pitchFamily="34" charset="0"/>
              </a:rPr>
            </a:br>
            <a:r>
              <a:rPr lang="en-US" sz="2400" dirty="0">
                <a:solidFill>
                  <a:srgbClr val="333333"/>
                </a:solidFill>
                <a:latin typeface="Ink Free" panose="03080402000500000000" pitchFamily="66" charset="0"/>
              </a:rPr>
              <a:t>L</a:t>
            </a:r>
            <a:r>
              <a:rPr lang="es-ES" sz="2400" dirty="0">
                <a:latin typeface="Ink Free" panose="03080402000500000000" pitchFamily="66" charset="0"/>
              </a:rPr>
              <a:t>o siguiente es en esta barra de búsqueda, </a:t>
            </a:r>
            <a:r>
              <a:rPr lang="es-ES" sz="2400" dirty="0">
                <a:solidFill>
                  <a:schemeClr val="accent1"/>
                </a:solidFill>
                <a:latin typeface="Ink Free" panose="03080402000500000000" pitchFamily="66" charset="0"/>
              </a:rPr>
              <a:t>colocar la instancia de tu interés</a:t>
            </a:r>
            <a:r>
              <a:rPr lang="es-ES" sz="2400" dirty="0">
                <a:latin typeface="Ink Free" panose="03080402000500000000" pitchFamily="66" charset="0"/>
              </a:rPr>
              <a:t>. En mi caso, será EC2.</a:t>
            </a:r>
          </a:p>
          <a:p>
            <a:pPr marL="0" indent="0" algn="ctr">
              <a:buNone/>
            </a:pPr>
            <a:br>
              <a:rPr lang="en-US" sz="2000" dirty="0">
                <a:solidFill>
                  <a:srgbClr val="333333"/>
                </a:solidFill>
              </a:rPr>
            </a:br>
            <a:br>
              <a:rPr lang="en-US" sz="2000" dirty="0">
                <a:solidFill>
                  <a:srgbClr val="333333"/>
                </a:solidFill>
              </a:rPr>
            </a:br>
            <a:r>
              <a:rPr lang="es-AR" sz="2800" dirty="0" err="1">
                <a:solidFill>
                  <a:schemeClr val="accent1"/>
                </a:solidFill>
                <a:latin typeface="Ink Free" panose="03080402000500000000" pitchFamily="66" charset="0"/>
              </a:rPr>
              <a:t>Seleccionás</a:t>
            </a:r>
            <a:r>
              <a:rPr lang="es-AR" sz="2800" dirty="0">
                <a:latin typeface="Ink Free" panose="03080402000500000000" pitchFamily="66" charset="0"/>
              </a:rPr>
              <a:t> la correspondiente</a:t>
            </a:r>
            <a:br>
              <a:rPr lang="en-US" sz="2000" dirty="0">
                <a:solidFill>
                  <a:srgbClr val="333333"/>
                </a:solidFill>
              </a:rPr>
            </a:br>
            <a:br>
              <a:rPr lang="en-US" sz="4000" b="1" dirty="0">
                <a:solidFill>
                  <a:srgbClr val="333333"/>
                </a:solidFill>
                <a:latin typeface="Eras Light ITC" panose="020B0402030504020804" pitchFamily="34" charset="0"/>
              </a:rPr>
            </a:br>
            <a:br>
              <a:rPr lang="en-US" sz="2000" dirty="0">
                <a:solidFill>
                  <a:srgbClr val="333333"/>
                </a:solidFill>
                <a:latin typeface="Eras Light ITC" panose="020B0402030504020804" pitchFamily="34" charset="0"/>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endParaRPr lang="es-AR" sz="2000" dirty="0">
              <a:solidFill>
                <a:srgbClr val="333333"/>
              </a:solidFill>
            </a:endParaRPr>
          </a:p>
        </p:txBody>
      </p:sp>
      <p:pic>
        <p:nvPicPr>
          <p:cNvPr id="5" name="Picture 4">
            <a:extLst>
              <a:ext uri="{FF2B5EF4-FFF2-40B4-BE49-F238E27FC236}">
                <a16:creationId xmlns:a16="http://schemas.microsoft.com/office/drawing/2014/main" id="{9C650E31-1034-415F-B7C0-B6BF722BDAE1}"/>
              </a:ext>
            </a:extLst>
          </p:cNvPr>
          <p:cNvPicPr>
            <a:picLocks noChangeAspect="1"/>
          </p:cNvPicPr>
          <p:nvPr/>
        </p:nvPicPr>
        <p:blipFill>
          <a:blip r:embed="rId2"/>
          <a:stretch>
            <a:fillRect/>
          </a:stretch>
        </p:blipFill>
        <p:spPr>
          <a:xfrm>
            <a:off x="1183481" y="1342150"/>
            <a:ext cx="10510838" cy="577519"/>
          </a:xfrm>
          <a:prstGeom prst="rect">
            <a:avLst/>
          </a:prstGeom>
        </p:spPr>
      </p:pic>
      <p:pic>
        <p:nvPicPr>
          <p:cNvPr id="7" name="Picture 6">
            <a:extLst>
              <a:ext uri="{FF2B5EF4-FFF2-40B4-BE49-F238E27FC236}">
                <a16:creationId xmlns:a16="http://schemas.microsoft.com/office/drawing/2014/main" id="{85E492BA-C467-4EB6-90DC-7F500B50EDD4}"/>
              </a:ext>
            </a:extLst>
          </p:cNvPr>
          <p:cNvPicPr>
            <a:picLocks noChangeAspect="1"/>
          </p:cNvPicPr>
          <p:nvPr/>
        </p:nvPicPr>
        <p:blipFill>
          <a:blip r:embed="rId3"/>
          <a:stretch>
            <a:fillRect/>
          </a:stretch>
        </p:blipFill>
        <p:spPr>
          <a:xfrm>
            <a:off x="1458770" y="2811378"/>
            <a:ext cx="9693557" cy="2704472"/>
          </a:xfrm>
          <a:prstGeom prst="rect">
            <a:avLst/>
          </a:prstGeom>
        </p:spPr>
      </p:pic>
    </p:spTree>
    <p:extLst>
      <p:ext uri="{BB962C8B-B14F-4D97-AF65-F5344CB8AC3E}">
        <p14:creationId xmlns:p14="http://schemas.microsoft.com/office/powerpoint/2010/main" val="363739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9A481B-029D-4305-903C-5FF30F97703D}"/>
              </a:ext>
            </a:extLst>
          </p:cNvPr>
          <p:cNvPicPr>
            <a:picLocks noChangeAspect="1"/>
          </p:cNvPicPr>
          <p:nvPr/>
        </p:nvPicPr>
        <p:blipFill>
          <a:blip r:embed="rId2"/>
          <a:stretch>
            <a:fillRect/>
          </a:stretch>
        </p:blipFill>
        <p:spPr>
          <a:xfrm>
            <a:off x="714375" y="1325563"/>
            <a:ext cx="9134475" cy="5343525"/>
          </a:xfrm>
          <a:prstGeom prst="rect">
            <a:avLst/>
          </a:prstGeom>
        </p:spPr>
      </p:pic>
      <p:sp>
        <p:nvSpPr>
          <p:cNvPr id="5" name="Text Placeholder 2">
            <a:extLst>
              <a:ext uri="{FF2B5EF4-FFF2-40B4-BE49-F238E27FC236}">
                <a16:creationId xmlns:a16="http://schemas.microsoft.com/office/drawing/2014/main" id="{6E9EE139-CF7C-47A2-85ED-E1959D9D66D6}"/>
              </a:ext>
            </a:extLst>
          </p:cNvPr>
          <p:cNvSpPr>
            <a:spLocks noGrp="1"/>
          </p:cNvSpPr>
          <p:nvPr>
            <p:ph type="title"/>
          </p:nvPr>
        </p:nvSpPr>
        <p:spPr>
          <a:xfrm>
            <a:off x="471487" y="360361"/>
            <a:ext cx="10515600" cy="1325563"/>
          </a:xfrm>
        </p:spPr>
        <p:txBody>
          <a:bodyPr>
            <a:normAutofit/>
          </a:bodyPr>
          <a:lstStyle/>
          <a:p>
            <a:r>
              <a:rPr lang="es-ES" sz="4000" dirty="0">
                <a:latin typeface="Ink Free" panose="03080402000500000000" pitchFamily="66" charset="0"/>
              </a:rPr>
              <a:t>Se desplegará la siguiente imagen:</a:t>
            </a:r>
            <a:endParaRPr lang="es-AR" sz="4000" dirty="0">
              <a:latin typeface="Ink Free" panose="03080402000500000000" pitchFamily="66" charset="0"/>
            </a:endParaRPr>
          </a:p>
        </p:txBody>
      </p:sp>
    </p:spTree>
    <p:extLst>
      <p:ext uri="{BB962C8B-B14F-4D97-AF65-F5344CB8AC3E}">
        <p14:creationId xmlns:p14="http://schemas.microsoft.com/office/powerpoint/2010/main" val="46823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D35727-7FDB-491B-A336-FF4B2263E407}"/>
              </a:ext>
            </a:extLst>
          </p:cNvPr>
          <p:cNvSpPr>
            <a:spLocks noGrp="1"/>
          </p:cNvSpPr>
          <p:nvPr>
            <p:ph type="body" idx="1"/>
          </p:nvPr>
        </p:nvSpPr>
        <p:spPr>
          <a:xfrm>
            <a:off x="0" y="0"/>
            <a:ext cx="12192000" cy="6357938"/>
          </a:xfrm>
        </p:spPr>
        <p:txBody>
          <a:bodyPr>
            <a:normAutofit fontScale="92500" lnSpcReduction="20000"/>
          </a:bodyPr>
          <a:lstStyle/>
          <a:p>
            <a:r>
              <a:rPr lang="es-AR" sz="2600" b="1" dirty="0" err="1">
                <a:latin typeface="Ink Free" panose="03080402000500000000" pitchFamily="66" charset="0"/>
              </a:rPr>
              <a:t>Debés</a:t>
            </a:r>
            <a:r>
              <a:rPr lang="es-AR" sz="2600" b="1" dirty="0">
                <a:latin typeface="Ink Free" panose="03080402000500000000" pitchFamily="66" charset="0"/>
              </a:rPr>
              <a:t> </a:t>
            </a:r>
            <a:r>
              <a:rPr lang="es-AR" sz="2600" b="1" dirty="0">
                <a:solidFill>
                  <a:schemeClr val="accent1"/>
                </a:solidFill>
                <a:latin typeface="Ink Free" panose="03080402000500000000" pitchFamily="66" charset="0"/>
              </a:rPr>
              <a:t>seleccionar</a:t>
            </a:r>
          </a:p>
          <a:p>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r>
              <a:rPr lang="es-ES" sz="2000" b="1" dirty="0">
                <a:latin typeface="Ink Free" panose="03080402000500000000" pitchFamily="66" charset="0"/>
              </a:rPr>
              <a:t>Y </a:t>
            </a:r>
            <a:r>
              <a:rPr lang="es-ES" sz="2000" b="1" dirty="0" err="1">
                <a:latin typeface="Ink Free" panose="03080402000500000000" pitchFamily="66" charset="0"/>
              </a:rPr>
              <a:t>tenés</a:t>
            </a:r>
            <a:r>
              <a:rPr lang="es-ES" sz="2000" b="1" dirty="0">
                <a:latin typeface="Ink Free" panose="03080402000500000000" pitchFamily="66" charset="0"/>
              </a:rPr>
              <a:t> los datos en cada apartado</a:t>
            </a:r>
            <a:br>
              <a:rPr lang="en-US" sz="2000" dirty="0">
                <a:solidFill>
                  <a:srgbClr val="333333"/>
                </a:solidFill>
              </a:rPr>
            </a:br>
            <a:r>
              <a:rPr lang="es-ES" sz="2000" b="1" dirty="0">
                <a:latin typeface="Ink Free" panose="03080402000500000000" pitchFamily="66" charset="0"/>
              </a:rPr>
              <a:t>que rellenar </a:t>
            </a: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r>
              <a:rPr lang="es-ES" sz="2000" b="1" dirty="0">
                <a:latin typeface="Ink Free" panose="03080402000500000000" pitchFamily="66" charset="0"/>
              </a:rPr>
              <a:t>En primer lugar, el nombre de tu servidor puede ser arbitrario. En este caso, será </a:t>
            </a:r>
            <a:r>
              <a:rPr lang="es-ES" sz="2000" b="1" dirty="0">
                <a:solidFill>
                  <a:schemeClr val="accent1"/>
                </a:solidFill>
                <a:latin typeface="Ink Free" panose="03080402000500000000" pitchFamily="66" charset="0"/>
              </a:rPr>
              <a:t>"web server".</a:t>
            </a:r>
            <a:br>
              <a:rPr lang="en-US" sz="2000" b="1" dirty="0">
                <a:solidFill>
                  <a:schemeClr val="accent1"/>
                </a:solidFill>
              </a:rPr>
            </a:br>
            <a:br>
              <a:rPr lang="en-US" sz="2000" b="1" dirty="0">
                <a:solidFill>
                  <a:schemeClr val="accent1"/>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br>
              <a:rPr lang="en-US" sz="2000" b="1" dirty="0">
                <a:solidFill>
                  <a:srgbClr val="333333"/>
                </a:solidFill>
              </a:rPr>
            </a:br>
            <a:r>
              <a:rPr lang="es-ES" sz="2000" b="1" dirty="0">
                <a:latin typeface="Ink Free" panose="03080402000500000000" pitchFamily="66" charset="0"/>
              </a:rPr>
              <a:t>Luego </a:t>
            </a:r>
            <a:r>
              <a:rPr lang="es-ES" sz="2000" b="1" dirty="0" err="1">
                <a:latin typeface="Ink Free" panose="03080402000500000000" pitchFamily="66" charset="0"/>
              </a:rPr>
              <a:t>tenés</a:t>
            </a:r>
            <a:r>
              <a:rPr lang="es-ES" sz="2000" b="1" dirty="0">
                <a:latin typeface="Ink Free" panose="03080402000500000000" pitchFamily="66" charset="0"/>
              </a:rPr>
              <a:t> que seleccionar la </a:t>
            </a:r>
            <a:r>
              <a:rPr lang="es-ES" sz="2000" b="1" dirty="0">
                <a:solidFill>
                  <a:schemeClr val="accent1"/>
                </a:solidFill>
                <a:latin typeface="Ink Free" panose="03080402000500000000" pitchFamily="66" charset="0"/>
              </a:rPr>
              <a:t>AMI </a:t>
            </a:r>
            <a:r>
              <a:rPr lang="es-ES" sz="2000" b="1" dirty="0">
                <a:latin typeface="Ink Free" panose="03080402000500000000" pitchFamily="66" charset="0"/>
              </a:rPr>
              <a:t>de tu interés para ejecutar en este servidor. Voy a utilizar</a:t>
            </a:r>
            <a:endParaRPr lang="es-AR" sz="2000" b="1" dirty="0">
              <a:solidFill>
                <a:srgbClr val="333333"/>
              </a:solidFill>
              <a:latin typeface="Ink Free" panose="03080402000500000000" pitchFamily="66" charset="0"/>
            </a:endParaRPr>
          </a:p>
        </p:txBody>
      </p:sp>
      <p:pic>
        <p:nvPicPr>
          <p:cNvPr id="7" name="Picture 6">
            <a:extLst>
              <a:ext uri="{FF2B5EF4-FFF2-40B4-BE49-F238E27FC236}">
                <a16:creationId xmlns:a16="http://schemas.microsoft.com/office/drawing/2014/main" id="{88DDABBB-CE08-46CC-B408-A84A0730DD5E}"/>
              </a:ext>
            </a:extLst>
          </p:cNvPr>
          <p:cNvPicPr>
            <a:picLocks noChangeAspect="1"/>
          </p:cNvPicPr>
          <p:nvPr/>
        </p:nvPicPr>
        <p:blipFill>
          <a:blip r:embed="rId2"/>
          <a:stretch>
            <a:fillRect/>
          </a:stretch>
        </p:blipFill>
        <p:spPr>
          <a:xfrm>
            <a:off x="2864643" y="0"/>
            <a:ext cx="2943225" cy="1762125"/>
          </a:xfrm>
          <a:prstGeom prst="rect">
            <a:avLst/>
          </a:prstGeom>
        </p:spPr>
      </p:pic>
      <p:cxnSp>
        <p:nvCxnSpPr>
          <p:cNvPr id="9" name="Straight Arrow Connector 8">
            <a:extLst>
              <a:ext uri="{FF2B5EF4-FFF2-40B4-BE49-F238E27FC236}">
                <a16:creationId xmlns:a16="http://schemas.microsoft.com/office/drawing/2014/main" id="{ACFE6786-2C1E-4AB1-A861-2CA35DFB73C5}"/>
              </a:ext>
            </a:extLst>
          </p:cNvPr>
          <p:cNvCxnSpPr/>
          <p:nvPr/>
        </p:nvCxnSpPr>
        <p:spPr>
          <a:xfrm>
            <a:off x="2126456" y="1171575"/>
            <a:ext cx="73818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D41B4DF2-751F-423D-9649-0FF36467F9E5}"/>
              </a:ext>
            </a:extLst>
          </p:cNvPr>
          <p:cNvCxnSpPr/>
          <p:nvPr/>
        </p:nvCxnSpPr>
        <p:spPr>
          <a:xfrm flipH="1">
            <a:off x="5045075" y="1171575"/>
            <a:ext cx="10144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7" name="Picture 16">
            <a:extLst>
              <a:ext uri="{FF2B5EF4-FFF2-40B4-BE49-F238E27FC236}">
                <a16:creationId xmlns:a16="http://schemas.microsoft.com/office/drawing/2014/main" id="{5F6CEF88-7EA8-4C16-A0D1-FB343771DF2F}"/>
              </a:ext>
            </a:extLst>
          </p:cNvPr>
          <p:cNvPicPr>
            <a:picLocks noChangeAspect="1"/>
          </p:cNvPicPr>
          <p:nvPr/>
        </p:nvPicPr>
        <p:blipFill>
          <a:blip r:embed="rId3"/>
          <a:stretch>
            <a:fillRect/>
          </a:stretch>
        </p:blipFill>
        <p:spPr>
          <a:xfrm>
            <a:off x="2864643" y="4262899"/>
            <a:ext cx="6519822" cy="1342563"/>
          </a:xfrm>
          <a:prstGeom prst="rect">
            <a:avLst/>
          </a:prstGeom>
        </p:spPr>
      </p:pic>
      <p:cxnSp>
        <p:nvCxnSpPr>
          <p:cNvPr id="19" name="Straight Arrow Connector 18">
            <a:extLst>
              <a:ext uri="{FF2B5EF4-FFF2-40B4-BE49-F238E27FC236}">
                <a16:creationId xmlns:a16="http://schemas.microsoft.com/office/drawing/2014/main" id="{A2B5F14A-56F8-4ADE-A0A6-80A80D64A5E7}"/>
              </a:ext>
            </a:extLst>
          </p:cNvPr>
          <p:cNvCxnSpPr/>
          <p:nvPr/>
        </p:nvCxnSpPr>
        <p:spPr>
          <a:xfrm>
            <a:off x="1866899" y="4914900"/>
            <a:ext cx="72866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6" name="Picture 25">
            <a:extLst>
              <a:ext uri="{FF2B5EF4-FFF2-40B4-BE49-F238E27FC236}">
                <a16:creationId xmlns:a16="http://schemas.microsoft.com/office/drawing/2014/main" id="{8637BEEA-B0DB-417A-B922-A9D7D0B8E8A0}"/>
              </a:ext>
            </a:extLst>
          </p:cNvPr>
          <p:cNvPicPr>
            <a:picLocks noChangeAspect="1"/>
          </p:cNvPicPr>
          <p:nvPr/>
        </p:nvPicPr>
        <p:blipFill>
          <a:blip r:embed="rId4"/>
          <a:stretch>
            <a:fillRect/>
          </a:stretch>
        </p:blipFill>
        <p:spPr>
          <a:xfrm>
            <a:off x="3458764" y="6105329"/>
            <a:ext cx="4213624" cy="555026"/>
          </a:xfrm>
          <a:prstGeom prst="rect">
            <a:avLst/>
          </a:prstGeom>
        </p:spPr>
      </p:pic>
    </p:spTree>
    <p:extLst>
      <p:ext uri="{BB962C8B-B14F-4D97-AF65-F5344CB8AC3E}">
        <p14:creationId xmlns:p14="http://schemas.microsoft.com/office/powerpoint/2010/main" val="316804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CF8A31-6719-45E8-A19B-0DF3A9F28F43}"/>
              </a:ext>
            </a:extLst>
          </p:cNvPr>
          <p:cNvSpPr>
            <a:spLocks noGrp="1"/>
          </p:cNvSpPr>
          <p:nvPr>
            <p:ph type="body" idx="1"/>
          </p:nvPr>
        </p:nvSpPr>
        <p:spPr>
          <a:xfrm>
            <a:off x="838200" y="169988"/>
            <a:ext cx="4071938" cy="6445124"/>
          </a:xfrm>
        </p:spPr>
        <p:txBody>
          <a:bodyPr>
            <a:normAutofit lnSpcReduction="10000"/>
          </a:bodyPr>
          <a:lstStyle/>
          <a:p>
            <a:pPr marL="0" indent="0">
              <a:buNone/>
            </a:pPr>
            <a:r>
              <a:rPr lang="es-ES" sz="2000" b="1" u="sng" dirty="0">
                <a:solidFill>
                  <a:schemeClr val="accent1"/>
                </a:solidFill>
                <a:latin typeface="Eras Light ITC" panose="020B0402030504020804" pitchFamily="34" charset="0"/>
              </a:rPr>
              <a:t>Debería quedar algo así en este caso concreto</a:t>
            </a: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r>
              <a:rPr lang="en-US" sz="2000" dirty="0">
                <a:solidFill>
                  <a:srgbClr val="333333"/>
                </a:solidFill>
              </a:rPr>
              <a:t>    </a:t>
            </a:r>
            <a:r>
              <a:rPr lang="en-US" sz="2000" b="1" dirty="0">
                <a:solidFill>
                  <a:srgbClr val="333333"/>
                </a:solidFill>
                <a:latin typeface="Ink Free" panose="03080402000500000000" pitchFamily="66" charset="0"/>
              </a:rPr>
              <a:t>Barra para </a:t>
            </a:r>
            <a:r>
              <a:rPr lang="en-US" sz="2000" b="1" dirty="0" err="1">
                <a:solidFill>
                  <a:srgbClr val="333333"/>
                </a:solidFill>
                <a:latin typeface="Ink Free" panose="03080402000500000000" pitchFamily="66" charset="0"/>
              </a:rPr>
              <a:t>buscar</a:t>
            </a:r>
            <a:r>
              <a:rPr lang="en-US" sz="2000" b="1" dirty="0">
                <a:solidFill>
                  <a:srgbClr val="333333"/>
                </a:solidFill>
                <a:latin typeface="Ink Free" panose="03080402000500000000" pitchFamily="66" charset="0"/>
              </a:rPr>
              <a:t> </a:t>
            </a:r>
            <a:r>
              <a:rPr lang="en-US" sz="2000" b="1" dirty="0" err="1">
                <a:solidFill>
                  <a:srgbClr val="333333"/>
                </a:solidFill>
                <a:latin typeface="Ink Free" panose="03080402000500000000" pitchFamily="66" charset="0"/>
              </a:rPr>
              <a:t>especificamente</a:t>
            </a:r>
            <a:br>
              <a:rPr lang="en-US" sz="2000" dirty="0">
                <a:solidFill>
                  <a:srgbClr val="333333"/>
                </a:solidFill>
                <a:latin typeface="Ink Free" panose="03080402000500000000" pitchFamily="66" charset="0"/>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br>
              <a:rPr lang="en-US" sz="2000" dirty="0">
                <a:solidFill>
                  <a:srgbClr val="333333"/>
                </a:solidFill>
              </a:rPr>
            </a:br>
            <a:r>
              <a:rPr lang="en-US" sz="2000" b="1" dirty="0">
                <a:solidFill>
                  <a:srgbClr val="333333"/>
                </a:solidFill>
              </a:rPr>
              <a:t>          </a:t>
            </a:r>
            <a:r>
              <a:rPr lang="en-US" sz="2000" b="1" dirty="0">
                <a:solidFill>
                  <a:srgbClr val="333333"/>
                </a:solidFill>
                <a:latin typeface="Ink Free" panose="03080402000500000000" pitchFamily="66" charset="0"/>
              </a:rPr>
              <a:t>Lista AMI por </a:t>
            </a:r>
            <a:r>
              <a:rPr lang="en-US" sz="2000" b="1" dirty="0" err="1">
                <a:solidFill>
                  <a:srgbClr val="333333"/>
                </a:solidFill>
                <a:latin typeface="Ink Free" panose="03080402000500000000" pitchFamily="66" charset="0"/>
              </a:rPr>
              <a:t>defecto</a:t>
            </a:r>
            <a:r>
              <a:rPr lang="en-US" sz="2000" b="1" dirty="0">
                <a:solidFill>
                  <a:srgbClr val="333333"/>
                </a:solidFill>
                <a:latin typeface="Ink Free" panose="03080402000500000000" pitchFamily="66" charset="0"/>
              </a:rPr>
              <a:t> a </a:t>
            </a:r>
            <a:r>
              <a:rPr lang="en-US" sz="2000" b="1" dirty="0" err="1">
                <a:solidFill>
                  <a:srgbClr val="333333"/>
                </a:solidFill>
                <a:latin typeface="Ink Free" panose="03080402000500000000" pitchFamily="66" charset="0"/>
              </a:rPr>
              <a:t>escoger</a:t>
            </a:r>
            <a:br>
              <a:rPr lang="en-US" sz="2000" dirty="0">
                <a:solidFill>
                  <a:srgbClr val="333333"/>
                </a:solidFill>
                <a:latin typeface="Ink Free" panose="03080402000500000000" pitchFamily="66" charset="0"/>
              </a:rPr>
            </a:br>
            <a:br>
              <a:rPr lang="en-US" sz="2000" dirty="0">
                <a:solidFill>
                  <a:srgbClr val="333333"/>
                </a:solidFill>
                <a:latin typeface="Ink Free" panose="03080402000500000000" pitchFamily="66" charset="0"/>
              </a:rPr>
            </a:br>
            <a:br>
              <a:rPr lang="en-US" sz="2000" dirty="0">
                <a:solidFill>
                  <a:srgbClr val="333333"/>
                </a:solidFill>
                <a:latin typeface="Ink Free" panose="03080402000500000000" pitchFamily="66" charset="0"/>
              </a:rPr>
            </a:br>
            <a:br>
              <a:rPr lang="en-US" sz="2000" dirty="0">
                <a:solidFill>
                  <a:srgbClr val="333333"/>
                </a:solidFill>
              </a:rPr>
            </a:br>
            <a:br>
              <a:rPr lang="en-US" sz="2000" b="1" dirty="0">
                <a:solidFill>
                  <a:srgbClr val="333333"/>
                </a:solidFill>
              </a:rPr>
            </a:br>
            <a:r>
              <a:rPr lang="en-US" sz="2000" b="1" dirty="0">
                <a:solidFill>
                  <a:srgbClr val="333333"/>
                </a:solidFill>
                <a:latin typeface="Ink Free" panose="03080402000500000000" pitchFamily="66" charset="0"/>
              </a:rPr>
              <a:t>              AMI </a:t>
            </a:r>
            <a:r>
              <a:rPr lang="en-US" sz="2000" b="1" dirty="0" err="1">
                <a:solidFill>
                  <a:srgbClr val="333333"/>
                </a:solidFill>
                <a:latin typeface="Ink Free" panose="03080402000500000000" pitchFamily="66" charset="0"/>
              </a:rPr>
              <a:t>seleccionada</a:t>
            </a:r>
            <a:r>
              <a:rPr lang="en-US" sz="2000" b="1" dirty="0">
                <a:solidFill>
                  <a:srgbClr val="333333"/>
                </a:solidFill>
                <a:latin typeface="Ink Free" panose="03080402000500000000" pitchFamily="66" charset="0"/>
              </a:rPr>
              <a:t> actual</a:t>
            </a:r>
            <a:br>
              <a:rPr lang="en-US" sz="2000" dirty="0">
                <a:solidFill>
                  <a:srgbClr val="333333"/>
                </a:solidFill>
                <a:latin typeface="Ink Free" panose="03080402000500000000" pitchFamily="66" charset="0"/>
              </a:rPr>
            </a:br>
            <a:br>
              <a:rPr lang="en-US" sz="2000" dirty="0">
                <a:solidFill>
                  <a:srgbClr val="333333"/>
                </a:solidFill>
                <a:latin typeface="Ink Free" panose="03080402000500000000" pitchFamily="66" charset="0"/>
              </a:rPr>
            </a:br>
            <a:br>
              <a:rPr lang="en-US" sz="2000" dirty="0">
                <a:solidFill>
                  <a:srgbClr val="333333"/>
                </a:solidFill>
              </a:rPr>
            </a:br>
            <a:br>
              <a:rPr lang="en-US" sz="2000" dirty="0">
                <a:solidFill>
                  <a:srgbClr val="333333"/>
                </a:solidFill>
              </a:rPr>
            </a:br>
            <a:endParaRPr lang="es-AR" sz="2000" dirty="0">
              <a:solidFill>
                <a:srgbClr val="333333"/>
              </a:solidFill>
            </a:endParaRPr>
          </a:p>
        </p:txBody>
      </p:sp>
      <p:pic>
        <p:nvPicPr>
          <p:cNvPr id="5" name="Picture 4">
            <a:extLst>
              <a:ext uri="{FF2B5EF4-FFF2-40B4-BE49-F238E27FC236}">
                <a16:creationId xmlns:a16="http://schemas.microsoft.com/office/drawing/2014/main" id="{5FC97B0C-9E50-4306-8D86-6F0B50816459}"/>
              </a:ext>
            </a:extLst>
          </p:cNvPr>
          <p:cNvPicPr>
            <a:picLocks noChangeAspect="1"/>
          </p:cNvPicPr>
          <p:nvPr/>
        </p:nvPicPr>
        <p:blipFill>
          <a:blip r:embed="rId2"/>
          <a:stretch>
            <a:fillRect/>
          </a:stretch>
        </p:blipFill>
        <p:spPr>
          <a:xfrm>
            <a:off x="4910138" y="206438"/>
            <a:ext cx="7134225" cy="6445124"/>
          </a:xfrm>
          <a:prstGeom prst="rect">
            <a:avLst/>
          </a:prstGeom>
        </p:spPr>
      </p:pic>
      <p:cxnSp>
        <p:nvCxnSpPr>
          <p:cNvPr id="7" name="Straight Arrow Connector 6">
            <a:extLst>
              <a:ext uri="{FF2B5EF4-FFF2-40B4-BE49-F238E27FC236}">
                <a16:creationId xmlns:a16="http://schemas.microsoft.com/office/drawing/2014/main" id="{CB2E5878-A01D-4B69-9393-DDF1D0B73A08}"/>
              </a:ext>
            </a:extLst>
          </p:cNvPr>
          <p:cNvCxnSpPr/>
          <p:nvPr/>
        </p:nvCxnSpPr>
        <p:spPr>
          <a:xfrm>
            <a:off x="2214563" y="3871912"/>
            <a:ext cx="251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A31DA31-D25E-47F6-8998-9D022D52B5E2}"/>
              </a:ext>
            </a:extLst>
          </p:cNvPr>
          <p:cNvCxnSpPr/>
          <p:nvPr/>
        </p:nvCxnSpPr>
        <p:spPr>
          <a:xfrm>
            <a:off x="2214563" y="4872038"/>
            <a:ext cx="2514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E4F374-AB07-4815-ABA3-3A2A2878058D}"/>
              </a:ext>
            </a:extLst>
          </p:cNvPr>
          <p:cNvCxnSpPr/>
          <p:nvPr/>
        </p:nvCxnSpPr>
        <p:spPr>
          <a:xfrm>
            <a:off x="2757488" y="1871663"/>
            <a:ext cx="1971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3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22A94E-9319-4BFA-9A30-7E24C59354E4}"/>
              </a:ext>
            </a:extLst>
          </p:cNvPr>
          <p:cNvSpPr>
            <a:spLocks noGrp="1"/>
          </p:cNvSpPr>
          <p:nvPr>
            <p:ph type="body" idx="1"/>
          </p:nvPr>
        </p:nvSpPr>
        <p:spPr>
          <a:xfrm>
            <a:off x="0" y="0"/>
            <a:ext cx="6096000" cy="6858000"/>
          </a:xfrm>
        </p:spPr>
        <p:txBody>
          <a:bodyPr>
            <a:normAutofit/>
          </a:bodyPr>
          <a:lstStyle/>
          <a:p>
            <a:r>
              <a:rPr lang="es-ES" sz="2400" b="1" dirty="0">
                <a:latin typeface="Ink Free" panose="03080402000500000000" pitchFamily="66" charset="0"/>
              </a:rPr>
              <a:t>Ahora sigue el tipo de instancia, </a:t>
            </a:r>
            <a:r>
              <a:rPr lang="es-ES" sz="2400" b="1" dirty="0" err="1">
                <a:latin typeface="Ink Free" panose="03080402000500000000" pitchFamily="66" charset="0"/>
              </a:rPr>
              <a:t>seleccioná</a:t>
            </a:r>
            <a:r>
              <a:rPr lang="es-ES" sz="2400" b="1" dirty="0">
                <a:latin typeface="Ink Free" panose="03080402000500000000" pitchFamily="66" charset="0"/>
              </a:rPr>
              <a:t> la de tu preferencia. </a:t>
            </a:r>
            <a:br>
              <a:rPr lang="es-ES" sz="2400" b="1" dirty="0">
                <a:latin typeface="Ink Free" panose="03080402000500000000" pitchFamily="66" charset="0"/>
              </a:rPr>
            </a:br>
            <a:r>
              <a:rPr lang="es-ES" sz="2400" b="1" dirty="0">
                <a:latin typeface="Ink Free" panose="03080402000500000000" pitchFamily="66" charset="0"/>
              </a:rPr>
              <a:t>En mi caso, voy a utilizar la siguiente</a:t>
            </a:r>
            <a:br>
              <a:rPr lang="en-US" sz="2000" dirty="0">
                <a:solidFill>
                  <a:srgbClr val="333333"/>
                </a:solidFill>
              </a:rPr>
            </a:br>
            <a:br>
              <a:rPr lang="en-US" sz="2000" dirty="0">
                <a:solidFill>
                  <a:srgbClr val="333333"/>
                </a:solidFill>
              </a:rPr>
            </a:br>
            <a:br>
              <a:rPr lang="en-US" sz="2000" dirty="0">
                <a:solidFill>
                  <a:srgbClr val="333333"/>
                </a:solidFill>
              </a:rPr>
            </a:br>
            <a:r>
              <a:rPr lang="en-US" sz="2000" dirty="0">
                <a:solidFill>
                  <a:srgbClr val="333333"/>
                </a:solidFill>
              </a:rPr>
              <a:t>                 </a:t>
            </a:r>
            <a:br>
              <a:rPr lang="en-US" sz="2000" dirty="0">
                <a:solidFill>
                  <a:srgbClr val="333333"/>
                </a:solidFill>
              </a:rPr>
            </a:br>
            <a:br>
              <a:rPr lang="en-US" sz="2000" dirty="0">
                <a:solidFill>
                  <a:srgbClr val="333333"/>
                </a:solidFill>
              </a:rPr>
            </a:br>
            <a:br>
              <a:rPr lang="en-US" sz="2000" dirty="0">
                <a:solidFill>
                  <a:srgbClr val="333333"/>
                </a:solidFill>
              </a:rPr>
            </a:br>
            <a:r>
              <a:rPr lang="en-US" sz="2000" dirty="0">
                <a:solidFill>
                  <a:srgbClr val="333333"/>
                </a:solidFill>
              </a:rPr>
              <a:t>                                            </a:t>
            </a:r>
            <a:br>
              <a:rPr lang="en-US" sz="2000" dirty="0">
                <a:solidFill>
                  <a:srgbClr val="333333"/>
                </a:solidFill>
              </a:rPr>
            </a:br>
            <a:br>
              <a:rPr lang="en-US" sz="2000" dirty="0">
                <a:solidFill>
                  <a:srgbClr val="333333"/>
                </a:solidFill>
              </a:rPr>
            </a:br>
            <a:br>
              <a:rPr lang="en-US" sz="2800" dirty="0">
                <a:solidFill>
                  <a:srgbClr val="333333"/>
                </a:solidFill>
              </a:rPr>
            </a:br>
            <a:r>
              <a:rPr lang="en-US" sz="2800" dirty="0">
                <a:solidFill>
                  <a:srgbClr val="333333"/>
                </a:solidFill>
              </a:rPr>
              <a:t> </a:t>
            </a:r>
            <a:r>
              <a:rPr lang="es-AR" sz="2800" b="1" dirty="0">
                <a:latin typeface="Ink Free" panose="03080402000500000000" pitchFamily="66" charset="0"/>
              </a:rPr>
              <a:t>Quedaría algo así:</a:t>
            </a:r>
          </a:p>
          <a:p>
            <a:endParaRPr lang="es-AR" sz="2000" dirty="0">
              <a:solidFill>
                <a:srgbClr val="333333"/>
              </a:solidFill>
            </a:endParaRPr>
          </a:p>
        </p:txBody>
      </p:sp>
      <p:pic>
        <p:nvPicPr>
          <p:cNvPr id="5" name="Picture 4">
            <a:extLst>
              <a:ext uri="{FF2B5EF4-FFF2-40B4-BE49-F238E27FC236}">
                <a16:creationId xmlns:a16="http://schemas.microsoft.com/office/drawing/2014/main" id="{CDFC02E3-9DD1-4B03-B041-746CC11CBD56}"/>
              </a:ext>
            </a:extLst>
          </p:cNvPr>
          <p:cNvPicPr>
            <a:picLocks noChangeAspect="1"/>
          </p:cNvPicPr>
          <p:nvPr/>
        </p:nvPicPr>
        <p:blipFill>
          <a:blip r:embed="rId2"/>
          <a:stretch>
            <a:fillRect/>
          </a:stretch>
        </p:blipFill>
        <p:spPr>
          <a:xfrm>
            <a:off x="6059488" y="214312"/>
            <a:ext cx="6381063" cy="1300163"/>
          </a:xfrm>
          <a:prstGeom prst="rect">
            <a:avLst/>
          </a:prstGeom>
        </p:spPr>
      </p:pic>
      <p:pic>
        <p:nvPicPr>
          <p:cNvPr id="7" name="Picture 6">
            <a:extLst>
              <a:ext uri="{FF2B5EF4-FFF2-40B4-BE49-F238E27FC236}">
                <a16:creationId xmlns:a16="http://schemas.microsoft.com/office/drawing/2014/main" id="{091069DF-6EC2-409E-A337-0C62CBBF6FBF}"/>
              </a:ext>
            </a:extLst>
          </p:cNvPr>
          <p:cNvPicPr>
            <a:picLocks noChangeAspect="1"/>
          </p:cNvPicPr>
          <p:nvPr/>
        </p:nvPicPr>
        <p:blipFill>
          <a:blip r:embed="rId3"/>
          <a:stretch>
            <a:fillRect/>
          </a:stretch>
        </p:blipFill>
        <p:spPr>
          <a:xfrm>
            <a:off x="5534024" y="2103834"/>
            <a:ext cx="6381062" cy="3036094"/>
          </a:xfrm>
          <a:prstGeom prst="rect">
            <a:avLst/>
          </a:prstGeom>
        </p:spPr>
      </p:pic>
      <p:cxnSp>
        <p:nvCxnSpPr>
          <p:cNvPr id="9" name="Straight Arrow Connector 8">
            <a:extLst>
              <a:ext uri="{FF2B5EF4-FFF2-40B4-BE49-F238E27FC236}">
                <a16:creationId xmlns:a16="http://schemas.microsoft.com/office/drawing/2014/main" id="{916DFCCB-2CFA-41F7-81E4-596901205956}"/>
              </a:ext>
            </a:extLst>
          </p:cNvPr>
          <p:cNvCxnSpPr/>
          <p:nvPr/>
        </p:nvCxnSpPr>
        <p:spPr>
          <a:xfrm>
            <a:off x="3471862" y="3943350"/>
            <a:ext cx="1671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99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6493EA-ED28-4C2E-ACFA-C1B7277CAB72}"/>
              </a:ext>
            </a:extLst>
          </p:cNvPr>
          <p:cNvSpPr>
            <a:spLocks noGrp="1"/>
          </p:cNvSpPr>
          <p:nvPr>
            <p:ph type="body" idx="1"/>
          </p:nvPr>
        </p:nvSpPr>
        <p:spPr>
          <a:xfrm>
            <a:off x="0" y="0"/>
            <a:ext cx="12192000" cy="6858000"/>
          </a:xfrm>
        </p:spPr>
        <p:txBody>
          <a:bodyPr/>
          <a:lstStyle/>
          <a:p>
            <a:r>
              <a:rPr lang="es-AR" dirty="0"/>
              <a:t>Siguiente a eso, está</a:t>
            </a:r>
            <a:br>
              <a:rPr lang="en-US" dirty="0"/>
            </a:br>
            <a:br>
              <a:rPr lang="en-US" dirty="0"/>
            </a:br>
            <a:br>
              <a:rPr lang="en-US" dirty="0"/>
            </a:br>
            <a:r>
              <a:rPr lang="es-ES" dirty="0" err="1"/>
              <a:t>Podés</a:t>
            </a:r>
            <a:r>
              <a:rPr lang="es-ES" dirty="0"/>
              <a:t> crear y adjuntarle una clave de tu interés o simplemente dejarlo en [opción por defecto].</a:t>
            </a:r>
            <a:br>
              <a:rPr lang="en-US" dirty="0"/>
            </a:br>
            <a:br>
              <a:rPr lang="en-US" dirty="0"/>
            </a:br>
            <a:br>
              <a:rPr lang="en-US" dirty="0"/>
            </a:br>
            <a:br>
              <a:rPr lang="en-US" dirty="0"/>
            </a:br>
            <a:r>
              <a:rPr lang="es-ES" b="1" dirty="0">
                <a:latin typeface="Eras Light ITC" panose="020B0402030504020804" pitchFamily="34" charset="0"/>
              </a:rPr>
              <a:t>Lo cual, va a ser así en mi caso si ves la imagen de la siguiente manera </a:t>
            </a:r>
            <a:r>
              <a:rPr lang="en-US" dirty="0"/>
              <a:t>:</a:t>
            </a:r>
            <a:endParaRPr lang="es-AR" dirty="0"/>
          </a:p>
        </p:txBody>
      </p:sp>
      <p:pic>
        <p:nvPicPr>
          <p:cNvPr id="5" name="Picture 4">
            <a:extLst>
              <a:ext uri="{FF2B5EF4-FFF2-40B4-BE49-F238E27FC236}">
                <a16:creationId xmlns:a16="http://schemas.microsoft.com/office/drawing/2014/main" id="{7E481CFB-EEF9-49E2-8D3F-C1327F70D301}"/>
              </a:ext>
            </a:extLst>
          </p:cNvPr>
          <p:cNvPicPr>
            <a:picLocks noChangeAspect="1"/>
          </p:cNvPicPr>
          <p:nvPr/>
        </p:nvPicPr>
        <p:blipFill>
          <a:blip r:embed="rId2"/>
          <a:stretch>
            <a:fillRect/>
          </a:stretch>
        </p:blipFill>
        <p:spPr>
          <a:xfrm>
            <a:off x="2967037" y="-63574"/>
            <a:ext cx="4090988" cy="597175"/>
          </a:xfrm>
          <a:prstGeom prst="rect">
            <a:avLst/>
          </a:prstGeom>
        </p:spPr>
      </p:pic>
      <p:pic>
        <p:nvPicPr>
          <p:cNvPr id="7" name="Picture 6">
            <a:extLst>
              <a:ext uri="{FF2B5EF4-FFF2-40B4-BE49-F238E27FC236}">
                <a16:creationId xmlns:a16="http://schemas.microsoft.com/office/drawing/2014/main" id="{9F92794A-F804-4824-8D16-F0F54FF3F82F}"/>
              </a:ext>
            </a:extLst>
          </p:cNvPr>
          <p:cNvPicPr>
            <a:picLocks noChangeAspect="1"/>
          </p:cNvPicPr>
          <p:nvPr/>
        </p:nvPicPr>
        <p:blipFill>
          <a:blip r:embed="rId3"/>
          <a:stretch>
            <a:fillRect/>
          </a:stretch>
        </p:blipFill>
        <p:spPr>
          <a:xfrm>
            <a:off x="1584318" y="2619375"/>
            <a:ext cx="9550414" cy="685801"/>
          </a:xfrm>
          <a:prstGeom prst="rect">
            <a:avLst/>
          </a:prstGeom>
        </p:spPr>
      </p:pic>
      <p:cxnSp>
        <p:nvCxnSpPr>
          <p:cNvPr id="9" name="Straight Arrow Connector 8">
            <a:extLst>
              <a:ext uri="{FF2B5EF4-FFF2-40B4-BE49-F238E27FC236}">
                <a16:creationId xmlns:a16="http://schemas.microsoft.com/office/drawing/2014/main" id="{2962AA34-BE9D-4684-8EEC-6D7D7C8DE81C}"/>
              </a:ext>
            </a:extLst>
          </p:cNvPr>
          <p:cNvCxnSpPr>
            <a:endCxn id="7" idx="0"/>
          </p:cNvCxnSpPr>
          <p:nvPr/>
        </p:nvCxnSpPr>
        <p:spPr>
          <a:xfrm>
            <a:off x="6359525" y="2240873"/>
            <a:ext cx="0" cy="37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D8B3DBF-CB36-46AC-8172-D1D1A8AF0AB2}"/>
              </a:ext>
            </a:extLst>
          </p:cNvPr>
          <p:cNvPicPr>
            <a:picLocks noChangeAspect="1"/>
          </p:cNvPicPr>
          <p:nvPr/>
        </p:nvPicPr>
        <p:blipFill>
          <a:blip r:embed="rId4"/>
          <a:stretch>
            <a:fillRect/>
          </a:stretch>
        </p:blipFill>
        <p:spPr>
          <a:xfrm>
            <a:off x="1084256" y="4238625"/>
            <a:ext cx="8835460" cy="2667000"/>
          </a:xfrm>
          <a:prstGeom prst="rect">
            <a:avLst/>
          </a:prstGeom>
        </p:spPr>
      </p:pic>
      <p:cxnSp>
        <p:nvCxnSpPr>
          <p:cNvPr id="13" name="Straight Arrow Connector 12">
            <a:extLst>
              <a:ext uri="{FF2B5EF4-FFF2-40B4-BE49-F238E27FC236}">
                <a16:creationId xmlns:a16="http://schemas.microsoft.com/office/drawing/2014/main" id="{1D9068BE-8BB8-4EE3-B02D-4112FA1AE926}"/>
              </a:ext>
            </a:extLst>
          </p:cNvPr>
          <p:cNvCxnSpPr/>
          <p:nvPr/>
        </p:nvCxnSpPr>
        <p:spPr>
          <a:xfrm>
            <a:off x="6361113" y="3653070"/>
            <a:ext cx="0" cy="58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14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6493EA-ED28-4C2E-ACFA-C1B7277CAB72}"/>
              </a:ext>
            </a:extLst>
          </p:cNvPr>
          <p:cNvSpPr>
            <a:spLocks noGrp="1"/>
          </p:cNvSpPr>
          <p:nvPr>
            <p:ph type="body" idx="1"/>
          </p:nvPr>
        </p:nvSpPr>
        <p:spPr>
          <a:xfrm>
            <a:off x="0" y="0"/>
            <a:ext cx="12192000" cy="6858000"/>
          </a:xfrm>
        </p:spPr>
        <p:txBody>
          <a:bodyPr>
            <a:normAutofit lnSpcReduction="10000"/>
          </a:bodyPr>
          <a:lstStyle/>
          <a:p>
            <a:pPr marL="0" indent="0">
              <a:buNone/>
            </a:pPr>
            <a:r>
              <a:rPr lang="en-US" b="1" dirty="0" err="1">
                <a:latin typeface="Eras Light ITC" panose="020B0402030504020804" pitchFamily="34" charset="0"/>
              </a:rPr>
              <a:t>Luego</a:t>
            </a:r>
            <a:r>
              <a:rPr lang="en-US" b="1" dirty="0">
                <a:latin typeface="Eras Light ITC" panose="020B0402030504020804" pitchFamily="34" charset="0"/>
              </a:rPr>
              <a:t> </a:t>
            </a:r>
            <a:r>
              <a:rPr lang="en-US" b="1" dirty="0" err="1">
                <a:latin typeface="Eras Light ITC" panose="020B0402030504020804" pitchFamily="34" charset="0"/>
              </a:rPr>
              <a:t>sigue</a:t>
            </a:r>
            <a:r>
              <a:rPr lang="en-US" b="1" dirty="0">
                <a:latin typeface="Eras Light ITC" panose="020B0402030504020804" pitchFamily="34" charset="0"/>
              </a:rPr>
              <a:t>                                          ,</a:t>
            </a:r>
            <a:r>
              <a:rPr lang="es-ES" dirty="0"/>
              <a:t> </a:t>
            </a:r>
            <a:r>
              <a:rPr lang="es-ES" dirty="0" err="1"/>
              <a:t>Debés</a:t>
            </a:r>
            <a:r>
              <a:rPr lang="es-ES" dirty="0"/>
              <a:t> darle a                   y saldrá algo así</a:t>
            </a:r>
            <a:br>
              <a:rPr lang="es-ES" dirty="0"/>
            </a:br>
            <a:br>
              <a:rPr lang="es-ES" dirty="0"/>
            </a:br>
            <a:br>
              <a:rPr lang="es-ES" dirty="0"/>
            </a:br>
            <a:br>
              <a:rPr lang="es-ES" dirty="0"/>
            </a:br>
            <a:r>
              <a:rPr lang="es-ES" sz="1800" b="1" dirty="0" err="1">
                <a:latin typeface="Ink Free" panose="03080402000500000000" pitchFamily="66" charset="0"/>
              </a:rPr>
              <a:t>Tenés</a:t>
            </a:r>
            <a:r>
              <a:rPr lang="es-ES" sz="1800" b="1" dirty="0">
                <a:latin typeface="Ink Free" panose="03080402000500000000" pitchFamily="66" charset="0"/>
              </a:rPr>
              <a:t> que escoger </a:t>
            </a:r>
            <a:r>
              <a:rPr lang="es-ES" sz="1800" b="1" dirty="0">
                <a:solidFill>
                  <a:srgbClr val="00B0F0"/>
                </a:solidFill>
                <a:latin typeface="Ink Free" panose="03080402000500000000" pitchFamily="66" charset="0"/>
              </a:rPr>
              <a:t>“</a:t>
            </a:r>
            <a:r>
              <a:rPr lang="es-ES" sz="1800" b="1" dirty="0" err="1">
                <a:solidFill>
                  <a:srgbClr val="00B0F0"/>
                </a:solidFill>
                <a:latin typeface="Ink Free" panose="03080402000500000000" pitchFamily="66" charset="0"/>
              </a:rPr>
              <a:t>LabVPC</a:t>
            </a:r>
            <a:r>
              <a:rPr lang="es-ES" sz="1800" b="1" dirty="0">
                <a:solidFill>
                  <a:srgbClr val="00B0F0"/>
                </a:solidFill>
                <a:latin typeface="Ink Free" panose="03080402000500000000" pitchFamily="66" charset="0"/>
              </a:rPr>
              <a:t>”,</a:t>
            </a:r>
            <a:br>
              <a:rPr lang="es-ES" sz="1800" b="1" dirty="0">
                <a:latin typeface="Ink Free" panose="03080402000500000000" pitchFamily="66" charset="0"/>
              </a:rPr>
            </a:br>
            <a:r>
              <a:rPr lang="es-ES" sz="1800" b="1" dirty="0">
                <a:latin typeface="Ink Free" panose="03080402000500000000" pitchFamily="66" charset="0"/>
              </a:rPr>
              <a:t> la VPC otorgada en este laboratorio</a:t>
            </a:r>
            <a:endParaRPr lang="es-ES" dirty="0">
              <a:latin typeface="Ink Free" panose="03080402000500000000" pitchFamily="66" charset="0"/>
            </a:endParaRPr>
          </a:p>
          <a:p>
            <a:pPr marL="0" indent="0">
              <a:buNone/>
            </a:pPr>
            <a:br>
              <a:rPr lang="en-US" sz="2000" b="1" dirty="0">
                <a:latin typeface="Ink Free" panose="03080402000500000000" pitchFamily="66" charset="0"/>
              </a:rPr>
            </a:br>
            <a:br>
              <a:rPr lang="en-US" sz="2000" b="1" dirty="0"/>
            </a:br>
            <a:r>
              <a:rPr lang="en-US" sz="2000" b="1" dirty="0">
                <a:latin typeface="Ink Free" panose="03080402000500000000" pitchFamily="66" charset="0"/>
              </a:rPr>
              <a:t>Es </a:t>
            </a:r>
            <a:r>
              <a:rPr lang="en-US" sz="2000" b="1" dirty="0" err="1">
                <a:latin typeface="Ink Free" panose="03080402000500000000" pitchFamily="66" charset="0"/>
              </a:rPr>
              <a:t>otorgada</a:t>
            </a:r>
            <a:r>
              <a:rPr lang="en-US" sz="2000" b="1" dirty="0">
                <a:latin typeface="Ink Free" panose="03080402000500000000" pitchFamily="66" charset="0"/>
              </a:rPr>
              <a:t> por la </a:t>
            </a:r>
            <a:r>
              <a:rPr lang="en-US" sz="2000" b="1" dirty="0" err="1">
                <a:solidFill>
                  <a:srgbClr val="00B0F0"/>
                </a:solidFill>
                <a:latin typeface="Ink Free" panose="03080402000500000000" pitchFamily="66" charset="0"/>
              </a:rPr>
              <a:t>VPC</a:t>
            </a:r>
            <a:r>
              <a:rPr lang="en-US" sz="2000" b="1" dirty="0" err="1">
                <a:latin typeface="Ink Free" panose="03080402000500000000" pitchFamily="66" charset="0"/>
              </a:rPr>
              <a:t>,en</a:t>
            </a:r>
            <a:r>
              <a:rPr lang="en-US" sz="2000" b="1" dirty="0">
                <a:latin typeface="Ink Free" panose="03080402000500000000" pitchFamily="66" charset="0"/>
              </a:rPr>
              <a:t> </a:t>
            </a:r>
            <a:r>
              <a:rPr lang="en-US" sz="2000" b="1" dirty="0" err="1">
                <a:latin typeface="Ink Free" panose="03080402000500000000" pitchFamily="66" charset="0"/>
              </a:rPr>
              <a:t>este</a:t>
            </a:r>
            <a:r>
              <a:rPr lang="en-US" sz="2000" b="1" dirty="0">
                <a:latin typeface="Ink Free" panose="03080402000500000000" pitchFamily="66" charset="0"/>
              </a:rPr>
              <a:t> </a:t>
            </a:r>
            <a:r>
              <a:rPr lang="en-US" sz="2000" b="1" dirty="0" err="1">
                <a:latin typeface="Ink Free" panose="03080402000500000000" pitchFamily="66" charset="0"/>
              </a:rPr>
              <a:t>caso</a:t>
            </a:r>
            <a:r>
              <a:rPr lang="en-US" sz="2000" b="1" dirty="0">
                <a:latin typeface="Ink Free" panose="03080402000500000000" pitchFamily="66" charset="0"/>
              </a:rPr>
              <a:t> </a:t>
            </a:r>
            <a:br>
              <a:rPr lang="en-US" sz="2000" b="1" dirty="0">
                <a:latin typeface="Ink Free" panose="03080402000500000000" pitchFamily="66" charset="0"/>
              </a:rPr>
            </a:br>
            <a:r>
              <a:rPr lang="en-US" sz="2000" b="1" dirty="0" err="1">
                <a:latin typeface="Ink Free" panose="03080402000500000000" pitchFamily="66" charset="0"/>
              </a:rPr>
              <a:t>dejar</a:t>
            </a:r>
            <a:r>
              <a:rPr lang="en-US" sz="2000" b="1" dirty="0">
                <a:latin typeface="Ink Free" panose="03080402000500000000" pitchFamily="66" charset="0"/>
              </a:rPr>
              <a:t> </a:t>
            </a:r>
            <a:r>
              <a:rPr lang="en-US" sz="2000" b="1" dirty="0" err="1">
                <a:latin typeface="Ink Free" panose="03080402000500000000" pitchFamily="66" charset="0"/>
              </a:rPr>
              <a:t>esa</a:t>
            </a:r>
            <a:r>
              <a:rPr lang="en-US" sz="2000" b="1" dirty="0">
                <a:latin typeface="Ink Free" panose="03080402000500000000" pitchFamily="66" charset="0"/>
              </a:rPr>
              <a:t> por </a:t>
            </a:r>
            <a:r>
              <a:rPr lang="en-US" sz="2000" b="1" dirty="0" err="1">
                <a:latin typeface="Ink Free" panose="03080402000500000000" pitchFamily="66" charset="0"/>
              </a:rPr>
              <a:t>defecto</a:t>
            </a:r>
            <a:br>
              <a:rPr lang="en-US" sz="2000" b="1" dirty="0"/>
            </a:br>
            <a:br>
              <a:rPr lang="en-US" sz="2000" b="1" dirty="0"/>
            </a:br>
            <a:br>
              <a:rPr lang="en-US" sz="2000" b="1" dirty="0"/>
            </a:br>
            <a:br>
              <a:rPr lang="en-US" sz="2000" b="1" dirty="0"/>
            </a:br>
            <a:br>
              <a:rPr lang="en-US" sz="2000" b="1" dirty="0"/>
            </a:br>
            <a:r>
              <a:rPr lang="en-US" sz="1600" b="1" dirty="0">
                <a:solidFill>
                  <a:srgbClr val="00B0F0"/>
                </a:solidFill>
                <a:latin typeface="Ink Free" panose="03080402000500000000" pitchFamily="66" charset="0"/>
              </a:rPr>
              <a:t>CREAR GRUPO DE SEGURIDAD o</a:t>
            </a:r>
            <a:br>
              <a:rPr lang="en-US" sz="1600" b="1" dirty="0">
                <a:solidFill>
                  <a:srgbClr val="00B0F0"/>
                </a:solidFill>
                <a:latin typeface="Ink Free" panose="03080402000500000000" pitchFamily="66" charset="0"/>
              </a:rPr>
            </a:br>
            <a:r>
              <a:rPr lang="en-US" sz="1600" b="1" dirty="0">
                <a:solidFill>
                  <a:srgbClr val="00B0F0"/>
                </a:solidFill>
                <a:latin typeface="Ink Free" panose="03080402000500000000" pitchFamily="66" charset="0"/>
              </a:rPr>
              <a:t>SELECCIONAR UNEXISTENTE</a:t>
            </a:r>
            <a:br>
              <a:rPr lang="en-US" sz="1600" b="1" dirty="0">
                <a:latin typeface="Ink Free" panose="03080402000500000000" pitchFamily="66" charset="0"/>
              </a:rPr>
            </a:br>
            <a:r>
              <a:rPr lang="en-US" sz="1600" b="1" dirty="0">
                <a:latin typeface="Ink Free" panose="03080402000500000000" pitchFamily="66" charset="0"/>
              </a:rPr>
              <a:t>(Ambas son </a:t>
            </a:r>
            <a:r>
              <a:rPr lang="en-US" sz="1600" b="1" dirty="0" err="1">
                <a:latin typeface="Ink Free" panose="03080402000500000000" pitchFamily="66" charset="0"/>
              </a:rPr>
              <a:t>funcionales</a:t>
            </a:r>
            <a:r>
              <a:rPr lang="en-US" sz="1600" b="1" dirty="0">
                <a:latin typeface="Ink Free" panose="03080402000500000000" pitchFamily="66" charset="0"/>
              </a:rPr>
              <a:t> para </a:t>
            </a:r>
            <a:r>
              <a:rPr lang="en-US" sz="1600" b="1" dirty="0" err="1">
                <a:latin typeface="Ink Free" panose="03080402000500000000" pitchFamily="66" charset="0"/>
              </a:rPr>
              <a:t>este</a:t>
            </a:r>
            <a:r>
              <a:rPr lang="en-US" sz="1600" b="1" dirty="0">
                <a:latin typeface="Ink Free" panose="03080402000500000000" pitchFamily="66" charset="0"/>
              </a:rPr>
              <a:t> lab)</a:t>
            </a:r>
            <a:br>
              <a:rPr lang="en-US" sz="1600" b="1" dirty="0">
                <a:latin typeface="Ink Free" panose="03080402000500000000" pitchFamily="66" charset="0"/>
              </a:rPr>
            </a:br>
            <a:br>
              <a:rPr lang="en-US" sz="2000" b="1" dirty="0"/>
            </a:br>
            <a:r>
              <a:rPr lang="en-US" sz="2000" b="1" dirty="0" err="1">
                <a:latin typeface="Ink Free" panose="03080402000500000000" pitchFamily="66" charset="0"/>
              </a:rPr>
              <a:t>Nombre</a:t>
            </a:r>
            <a:r>
              <a:rPr lang="en-US" sz="2000" b="1" dirty="0">
                <a:latin typeface="Ink Free" panose="03080402000500000000" pitchFamily="66" charset="0"/>
              </a:rPr>
              <a:t> </a:t>
            </a:r>
            <a:r>
              <a:rPr lang="en-US" sz="2000" b="1" dirty="0" err="1">
                <a:latin typeface="Ink Free" panose="03080402000500000000" pitchFamily="66" charset="0"/>
              </a:rPr>
              <a:t>arbitrario</a:t>
            </a:r>
            <a:r>
              <a:rPr lang="en-US" sz="2000" b="1" dirty="0">
                <a:latin typeface="Ink Free" panose="03080402000500000000" pitchFamily="66" charset="0"/>
              </a:rPr>
              <a:t> para </a:t>
            </a:r>
            <a:r>
              <a:rPr lang="en-US" sz="2000" b="1" dirty="0" err="1">
                <a:latin typeface="Ink Free" panose="03080402000500000000" pitchFamily="66" charset="0"/>
              </a:rPr>
              <a:t>el</a:t>
            </a:r>
            <a:r>
              <a:rPr lang="en-US" sz="2000" b="1" dirty="0">
                <a:latin typeface="Ink Free" panose="03080402000500000000" pitchFamily="66" charset="0"/>
              </a:rPr>
              <a:t> </a:t>
            </a:r>
            <a:r>
              <a:rPr lang="en-US" sz="2000" b="1" dirty="0" err="1">
                <a:latin typeface="Ink Free" panose="03080402000500000000" pitchFamily="66" charset="0"/>
              </a:rPr>
              <a:t>grupo</a:t>
            </a:r>
            <a:r>
              <a:rPr lang="en-US" sz="2000" b="1" dirty="0">
                <a:latin typeface="Ink Free" panose="03080402000500000000" pitchFamily="66" charset="0"/>
              </a:rPr>
              <a:t>, </a:t>
            </a:r>
            <a:r>
              <a:rPr lang="en-US" sz="2000" b="1" dirty="0" err="1">
                <a:latin typeface="Ink Free" panose="03080402000500000000" pitchFamily="66" charset="0"/>
              </a:rPr>
              <a:t>en</a:t>
            </a:r>
            <a:r>
              <a:rPr lang="en-US" sz="2000" b="1" dirty="0">
                <a:latin typeface="Ink Free" panose="03080402000500000000" pitchFamily="66" charset="0"/>
              </a:rPr>
              <a:t> </a:t>
            </a:r>
            <a:br>
              <a:rPr lang="en-US" sz="2000" b="1" dirty="0">
                <a:latin typeface="Ink Free" panose="03080402000500000000" pitchFamily="66" charset="0"/>
              </a:rPr>
            </a:br>
            <a:r>
              <a:rPr lang="en-US" sz="2000" b="1" dirty="0" err="1">
                <a:latin typeface="Ink Free" panose="03080402000500000000" pitchFamily="66" charset="0"/>
              </a:rPr>
              <a:t>este</a:t>
            </a:r>
            <a:r>
              <a:rPr lang="en-US" sz="2000" b="1" dirty="0">
                <a:latin typeface="Ink Free" panose="03080402000500000000" pitchFamily="66" charset="0"/>
              </a:rPr>
              <a:t> </a:t>
            </a:r>
            <a:r>
              <a:rPr lang="en-US" sz="2000" b="1" dirty="0" err="1">
                <a:latin typeface="Ink Free" panose="03080402000500000000" pitchFamily="66" charset="0"/>
              </a:rPr>
              <a:t>caso</a:t>
            </a:r>
            <a:r>
              <a:rPr lang="en-US" sz="2000" b="1" dirty="0">
                <a:latin typeface="Ink Free" panose="03080402000500000000" pitchFamily="66" charset="0"/>
              </a:rPr>
              <a:t> </a:t>
            </a:r>
            <a:r>
              <a:rPr lang="en-US" sz="2000" b="1" dirty="0">
                <a:solidFill>
                  <a:srgbClr val="00B0F0"/>
                </a:solidFill>
                <a:latin typeface="Ink Free" panose="03080402000500000000" pitchFamily="66" charset="0"/>
              </a:rPr>
              <a:t>“Web Server security group”</a:t>
            </a:r>
            <a:br>
              <a:rPr lang="en-US" sz="2000" b="1" dirty="0">
                <a:latin typeface="Ink Free" panose="03080402000500000000" pitchFamily="66" charset="0"/>
              </a:rPr>
            </a:br>
            <a:br>
              <a:rPr lang="en-US" sz="2000" b="1" dirty="0"/>
            </a:br>
            <a:r>
              <a:rPr lang="es-AR" sz="1400" b="1" dirty="0">
                <a:latin typeface="Ink Free" panose="03080402000500000000" pitchFamily="66" charset="0"/>
              </a:rPr>
              <a:t>Descripción </a:t>
            </a:r>
            <a:r>
              <a:rPr lang="en-US" sz="1600" b="1" dirty="0">
                <a:latin typeface="Ink Free" panose="03080402000500000000" pitchFamily="66" charset="0"/>
              </a:rPr>
              <a:t>del </a:t>
            </a:r>
            <a:r>
              <a:rPr lang="en-US" sz="1600" b="1" dirty="0" err="1">
                <a:latin typeface="Ink Free" panose="03080402000500000000" pitchFamily="66" charset="0"/>
              </a:rPr>
              <a:t>grupo</a:t>
            </a:r>
            <a:r>
              <a:rPr lang="en-US" sz="1600" b="1" dirty="0">
                <a:latin typeface="Ink Free" panose="03080402000500000000" pitchFamily="66" charset="0"/>
              </a:rPr>
              <a:t> </a:t>
            </a:r>
            <a:r>
              <a:rPr lang="en-US" sz="1600" b="1" dirty="0" err="1">
                <a:latin typeface="Ink Free" panose="03080402000500000000" pitchFamily="66" charset="0"/>
              </a:rPr>
              <a:t>correspondiente</a:t>
            </a:r>
            <a:br>
              <a:rPr lang="en-US" sz="1600" b="1" dirty="0">
                <a:latin typeface="Ink Free" panose="03080402000500000000" pitchFamily="66" charset="0"/>
              </a:rPr>
            </a:br>
            <a:r>
              <a:rPr lang="en-US" sz="1600" b="1" dirty="0">
                <a:latin typeface="Ink Free" panose="03080402000500000000" pitchFamily="66" charset="0"/>
              </a:rPr>
              <a:t>       (</a:t>
            </a:r>
            <a:r>
              <a:rPr lang="en-US" sz="1600" b="1" dirty="0" err="1">
                <a:latin typeface="Ink Free" panose="03080402000500000000" pitchFamily="66" charset="0"/>
              </a:rPr>
              <a:t>Arbitrario</a:t>
            </a:r>
            <a:r>
              <a:rPr lang="en-US" sz="1600" b="1" dirty="0">
                <a:latin typeface="Ink Free" panose="03080402000500000000" pitchFamily="66" charset="0"/>
              </a:rPr>
              <a:t>),</a:t>
            </a:r>
            <a:r>
              <a:rPr lang="en-US" sz="1600" b="1" dirty="0" err="1">
                <a:latin typeface="Ink Free" panose="03080402000500000000" pitchFamily="66" charset="0"/>
              </a:rPr>
              <a:t>en</a:t>
            </a:r>
            <a:r>
              <a:rPr lang="en-US" sz="1600" b="1" dirty="0">
                <a:latin typeface="Ink Free" panose="03080402000500000000" pitchFamily="66" charset="0"/>
              </a:rPr>
              <a:t> </a:t>
            </a:r>
            <a:r>
              <a:rPr lang="en-US" sz="1600" b="1" dirty="0" err="1">
                <a:latin typeface="Ink Free" panose="03080402000500000000" pitchFamily="66" charset="0"/>
              </a:rPr>
              <a:t>este</a:t>
            </a:r>
            <a:r>
              <a:rPr lang="en-US" sz="1600" b="1" dirty="0">
                <a:latin typeface="Ink Free" panose="03080402000500000000" pitchFamily="66" charset="0"/>
              </a:rPr>
              <a:t> </a:t>
            </a:r>
            <a:r>
              <a:rPr lang="en-US" sz="1600" b="1" dirty="0" err="1">
                <a:latin typeface="Ink Free" panose="03080402000500000000" pitchFamily="66" charset="0"/>
              </a:rPr>
              <a:t>caso</a:t>
            </a:r>
            <a:br>
              <a:rPr lang="en-US" sz="1600" b="1" dirty="0">
                <a:latin typeface="Ink Free" panose="03080402000500000000" pitchFamily="66" charset="0"/>
              </a:rPr>
            </a:br>
            <a:r>
              <a:rPr lang="en-US" sz="1600" b="1" dirty="0">
                <a:solidFill>
                  <a:srgbClr val="00B0F0"/>
                </a:solidFill>
                <a:latin typeface="Ink Free" panose="03080402000500000000" pitchFamily="66" charset="0"/>
              </a:rPr>
              <a:t>        “Security group for my web server”</a:t>
            </a:r>
            <a:endParaRPr lang="es-AR" sz="1600" b="1" dirty="0">
              <a:solidFill>
                <a:srgbClr val="00B0F0"/>
              </a:solidFill>
              <a:latin typeface="Ink Free" panose="03080402000500000000" pitchFamily="66" charset="0"/>
            </a:endParaRPr>
          </a:p>
        </p:txBody>
      </p:sp>
      <p:pic>
        <p:nvPicPr>
          <p:cNvPr id="8" name="Picture 7">
            <a:extLst>
              <a:ext uri="{FF2B5EF4-FFF2-40B4-BE49-F238E27FC236}">
                <a16:creationId xmlns:a16="http://schemas.microsoft.com/office/drawing/2014/main" id="{15377CDA-B0DE-4C88-A427-153ABB1BC65E}"/>
              </a:ext>
            </a:extLst>
          </p:cNvPr>
          <p:cNvPicPr>
            <a:picLocks noChangeAspect="1"/>
          </p:cNvPicPr>
          <p:nvPr/>
        </p:nvPicPr>
        <p:blipFill>
          <a:blip r:embed="rId2"/>
          <a:stretch>
            <a:fillRect/>
          </a:stretch>
        </p:blipFill>
        <p:spPr>
          <a:xfrm>
            <a:off x="1523997" y="31517"/>
            <a:ext cx="2120265" cy="400050"/>
          </a:xfrm>
          <a:prstGeom prst="rect">
            <a:avLst/>
          </a:prstGeom>
        </p:spPr>
      </p:pic>
      <p:pic>
        <p:nvPicPr>
          <p:cNvPr id="12" name="Picture 11">
            <a:extLst>
              <a:ext uri="{FF2B5EF4-FFF2-40B4-BE49-F238E27FC236}">
                <a16:creationId xmlns:a16="http://schemas.microsoft.com/office/drawing/2014/main" id="{4CA10D6B-7A58-4537-90E5-39C33DCD761C}"/>
              </a:ext>
            </a:extLst>
          </p:cNvPr>
          <p:cNvPicPr>
            <a:picLocks noChangeAspect="1"/>
          </p:cNvPicPr>
          <p:nvPr/>
        </p:nvPicPr>
        <p:blipFill>
          <a:blip r:embed="rId3"/>
          <a:stretch>
            <a:fillRect/>
          </a:stretch>
        </p:blipFill>
        <p:spPr>
          <a:xfrm>
            <a:off x="4415788" y="633413"/>
            <a:ext cx="6667765" cy="5595937"/>
          </a:xfrm>
          <a:prstGeom prst="rect">
            <a:avLst/>
          </a:prstGeom>
        </p:spPr>
      </p:pic>
      <p:cxnSp>
        <p:nvCxnSpPr>
          <p:cNvPr id="15" name="Straight Arrow Connector 14">
            <a:extLst>
              <a:ext uri="{FF2B5EF4-FFF2-40B4-BE49-F238E27FC236}">
                <a16:creationId xmlns:a16="http://schemas.microsoft.com/office/drawing/2014/main" id="{0AFA5FB1-285B-4FC5-BE56-B6C784F7227B}"/>
              </a:ext>
            </a:extLst>
          </p:cNvPr>
          <p:cNvCxnSpPr>
            <a:cxnSpLocks/>
          </p:cNvCxnSpPr>
          <p:nvPr/>
        </p:nvCxnSpPr>
        <p:spPr>
          <a:xfrm>
            <a:off x="357188" y="1600200"/>
            <a:ext cx="3822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6CE490C-C15A-4ADF-82CA-C72FDDF1427A}"/>
              </a:ext>
            </a:extLst>
          </p:cNvPr>
          <p:cNvCxnSpPr>
            <a:cxnSpLocks/>
          </p:cNvCxnSpPr>
          <p:nvPr/>
        </p:nvCxnSpPr>
        <p:spPr>
          <a:xfrm>
            <a:off x="163831" y="4529138"/>
            <a:ext cx="40157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E2714B-2349-4105-A480-59BF78573AD3}"/>
              </a:ext>
            </a:extLst>
          </p:cNvPr>
          <p:cNvCxnSpPr/>
          <p:nvPr/>
        </p:nvCxnSpPr>
        <p:spPr>
          <a:xfrm>
            <a:off x="163831" y="5272087"/>
            <a:ext cx="3936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838E671-7B86-4744-8D40-73FF500813DA}"/>
              </a:ext>
            </a:extLst>
          </p:cNvPr>
          <p:cNvCxnSpPr/>
          <p:nvPr/>
        </p:nvCxnSpPr>
        <p:spPr>
          <a:xfrm>
            <a:off x="199074" y="6229350"/>
            <a:ext cx="390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A7E30D7-90B9-4534-853B-A5EC471B07D1}"/>
              </a:ext>
            </a:extLst>
          </p:cNvPr>
          <p:cNvCxnSpPr/>
          <p:nvPr/>
        </p:nvCxnSpPr>
        <p:spPr>
          <a:xfrm>
            <a:off x="199074" y="2828925"/>
            <a:ext cx="39804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7A6AE407-9430-4A3B-9691-E1E64EE2B318}"/>
              </a:ext>
            </a:extLst>
          </p:cNvPr>
          <p:cNvPicPr>
            <a:picLocks noChangeAspect="1"/>
          </p:cNvPicPr>
          <p:nvPr/>
        </p:nvPicPr>
        <p:blipFill>
          <a:blip r:embed="rId4"/>
          <a:stretch>
            <a:fillRect/>
          </a:stretch>
        </p:blipFill>
        <p:spPr>
          <a:xfrm>
            <a:off x="5305208" y="48186"/>
            <a:ext cx="1014413" cy="400050"/>
          </a:xfrm>
          <a:prstGeom prst="rect">
            <a:avLst/>
          </a:prstGeom>
        </p:spPr>
      </p:pic>
    </p:spTree>
    <p:extLst>
      <p:ext uri="{BB962C8B-B14F-4D97-AF65-F5344CB8AC3E}">
        <p14:creationId xmlns:p14="http://schemas.microsoft.com/office/powerpoint/2010/main" val="3361236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251</TotalTime>
  <Words>1591</Words>
  <Application>Microsoft Office PowerPoint</Application>
  <PresentationFormat>Widescreen</PresentationFormat>
  <Paragraphs>64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Baskerville Old Face</vt:lpstr>
      <vt:lpstr>Eras Light ITC</vt:lpstr>
      <vt:lpstr>Ink Free</vt:lpstr>
      <vt:lpstr>Trebuchet MS</vt:lpstr>
      <vt:lpstr>Wingdings 3</vt:lpstr>
      <vt:lpstr>Facet</vt:lpstr>
      <vt:lpstr>Lanzar instancia EC2; ¿cómo se hace?</vt:lpstr>
      <vt:lpstr>A continuación, tenés que presionar sobre el símbolo en la esquina superior izquierda con tu cursor, y se desplegará lo siguiente</vt:lpstr>
      <vt:lpstr>PowerPoint Presentation</vt:lpstr>
      <vt:lpstr>Se desplegará la siguiente imagen: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AWS Lab Guide</dc:title>
  <dc:creator>Sony Etcheverry</dc:creator>
  <cp:lastModifiedBy>Sony Etcheverry</cp:lastModifiedBy>
  <cp:revision>33</cp:revision>
  <dcterms:created xsi:type="dcterms:W3CDTF">2024-04-14T19:39:56Z</dcterms:created>
  <dcterms:modified xsi:type="dcterms:W3CDTF">2024-04-14T23:53:41Z</dcterms:modified>
</cp:coreProperties>
</file>