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7C653-4663-EA29-FBDA-67D98B5E0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EBA58A-DA0E-4917-DDB0-070BED7EE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7ECF0B-2353-D744-B40F-82967162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7A24-90E2-4CFD-9871-58F66EC359E9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BECD46-42E1-EDE2-B0BC-46286DA1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98A021-BC39-A964-33C1-0CCC69DC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7232-F203-40C6-BE31-B8B65D1E6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28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0BA14-F562-7435-3D0A-8438DDDD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21B5D7-DBCF-8B9F-6557-A7298DF46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290611-BCFF-1CE0-888A-08532625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7A24-90E2-4CFD-9871-58F66EC359E9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686046-EA6D-4DC9-C3CC-E65A5E7E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D5D47D-995F-35BC-CEF3-FF4C41D8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7232-F203-40C6-BE31-B8B65D1E6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39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29AAF42-C445-92EE-C506-E0C05AA9B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84DE12-0202-1CF1-827A-19B68B8BB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2CCC90-CE7A-9F3A-920A-47CA1864D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7A24-90E2-4CFD-9871-58F66EC359E9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9B2FC4-D3D4-1C85-5C2D-5067FA30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7354A2-ABD1-CDBF-3AF8-7AECF59C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7232-F203-40C6-BE31-B8B65D1E6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06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7CF4B-7B72-D69E-5BEF-B0707E47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6DB2A6-BF33-B1D6-9526-C6AF9BE59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D8A650-21EA-9E36-98DE-311CAE6C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7A24-90E2-4CFD-9871-58F66EC359E9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89B632-14C2-C710-FE8E-62C3B76A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2699EB-A1F9-3243-90D9-6D900C81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7232-F203-40C6-BE31-B8B65D1E6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37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A60FC-D25C-C7D8-3CF2-69FEB829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16BAA7-0974-60BB-8834-0174223D8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CE57C4-4A61-7CD2-B1DF-49E42EA1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7A24-90E2-4CFD-9871-58F66EC359E9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FC53FF-B29F-E18D-C839-114F8426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5CFB3B-2F14-3B86-FD93-2FCAE6DF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7232-F203-40C6-BE31-B8B65D1E6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90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DF02D7-D766-2CDD-A437-3AFA5A2B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1ED5C1-4011-CDCC-451B-DA107A3C8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39CA1C-CFB4-B74E-D9F1-1DEADAD2D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7A80F6-54DF-3C19-5480-5B30122A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7A24-90E2-4CFD-9871-58F66EC359E9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B671A5-816F-FA01-CE31-2F81EF119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52DB42-0F8E-B75E-C9E3-F378863C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7232-F203-40C6-BE31-B8B65D1E6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34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02922-8E48-DEF8-4C61-91117E22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867224-B4F2-19E9-A424-69D60C64A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929FD1-12FE-6409-649F-6B1D84010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865FEB5-9F5E-5AD4-C6CC-81CF31D3A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F3671F6-7539-453D-BFA1-A42D0B736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37B3C7-7B66-8A2B-115C-81D61513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7A24-90E2-4CFD-9871-58F66EC359E9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87E54E8-B14C-2A40-1320-F25C055A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FE6DD59-2380-084D-BD3A-39C73753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7232-F203-40C6-BE31-B8B65D1E6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71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4F87DD-427C-02E9-CEC1-746E285F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4EC044E-D5B4-B821-0E9A-EE962623B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7A24-90E2-4CFD-9871-58F66EC359E9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AC2A96-0632-1B0F-C38A-64162848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EC0D8-82DA-2091-4CBB-BC484C33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7232-F203-40C6-BE31-B8B65D1E6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08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3A5DB36-1AD8-8748-486E-05B6FF90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7A24-90E2-4CFD-9871-58F66EC359E9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B4D21C3-F299-5689-FCDB-03E308B5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70AAD7-9CC7-6E06-B2E8-9DAC4F6B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7232-F203-40C6-BE31-B8B65D1E6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83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3551F-B95A-EA08-B076-3BBADDB0B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774B98-DEB7-7859-6431-10381774A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C3564A-2808-02B4-7301-7F1151081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29FD6D-CC03-9AEA-ABCF-3AAA4926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7A24-90E2-4CFD-9871-58F66EC359E9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5750AF-7DC6-A332-A636-FC013245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9832FD-6BA7-ED8F-ABC5-95B9E347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7232-F203-40C6-BE31-B8B65D1E6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16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EB5A6-E6DF-D2A8-76C2-BD2FB956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01CF068-FF41-03BD-A4D6-5967D18FA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30003B-8561-7AC8-41D0-E10ADC6EB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463A22-7EEF-08BA-4529-76ECDF7D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7A24-90E2-4CFD-9871-58F66EC359E9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D6D8E5-930D-ADA1-42F9-097956EE6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B0E2C9-76E9-7E97-9427-41E68088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7232-F203-40C6-BE31-B8B65D1E6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65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540A8-041D-E85E-0431-850B6FB4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24CA16-AFA3-80C7-0C5B-05664E8CE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E9B4F5-76EB-39CA-AF47-CC77704EC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D7A24-90E2-4CFD-9871-58F66EC359E9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5A8458-F942-086B-FCCF-857110D69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D95344-6469-D6D2-7FA8-FAE6F79BB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37232-F203-40C6-BE31-B8B65D1E61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93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36B91-1647-5E56-48A5-2ECE81B07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989" y="1884766"/>
            <a:ext cx="11848011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 РЕЗУЛЬТАТИВНОСТИ </a:t>
            </a:r>
            <a:br>
              <a:rPr lang="ru-RU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ФОРСАЙТ-ТЕХНОЛОГИЙ </a:t>
            </a:r>
            <a:br>
              <a:rPr lang="ru-RU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ПРОГРАММАХ ОБУЧЕНИЯ </a:t>
            </a:r>
            <a:br>
              <a:rPr lang="ru-RU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РУКОВОДИТЕЛЕЙ</a:t>
            </a:r>
            <a:br>
              <a:rPr lang="ru-RU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(авторское мнение)</a:t>
            </a:r>
            <a:br>
              <a:rPr lang="ru-RU" sz="2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7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16A312-D6CF-215A-3A58-882F3C0B0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6617" y="4464187"/>
            <a:ext cx="9409612" cy="1655762"/>
          </a:xfrm>
        </p:spPr>
        <p:txBody>
          <a:bodyPr>
            <a:normAutofit/>
          </a:bodyPr>
          <a:lstStyle/>
          <a:p>
            <a:r>
              <a:rPr lang="ru-RU" dirty="0"/>
              <a:t>Жильцов Владимир Анатольевич</a:t>
            </a:r>
          </a:p>
          <a:p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к.п.н</a:t>
            </a:r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., доцент, член-</a:t>
            </a:r>
            <a:r>
              <a:rPr lang="ru-RU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корр.МАПН</a:t>
            </a:r>
            <a:br>
              <a:rPr lang="ru-RU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Директор АНО Национальный центр сертификации управляющих</a:t>
            </a:r>
            <a:r>
              <a:rPr lang="ru-RU" dirty="0"/>
              <a:t> В.А.</a:t>
            </a:r>
          </a:p>
        </p:txBody>
      </p:sp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895A4714-0250-9C26-AF58-119D44817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713" y="5727315"/>
            <a:ext cx="1058795" cy="97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594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23F30F-0E33-C2CF-2044-720C805D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Использованная литература: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27A2C53-7BBE-0358-6D6E-F22B9BA25E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34117"/>
              </p:ext>
            </p:extLst>
          </p:nvPr>
        </p:nvGraphicFramePr>
        <p:xfrm>
          <a:off x="543697" y="1690688"/>
          <a:ext cx="8317499" cy="4218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17499">
                  <a:extLst>
                    <a:ext uri="{9D8B030D-6E8A-4147-A177-3AD203B41FA5}">
                      <a16:colId xmlns:a16="http://schemas.microsoft.com/office/drawing/2014/main" val="4172072786"/>
                    </a:ext>
                  </a:extLst>
                </a:gridCol>
              </a:tblGrid>
              <a:tr h="18360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 dirty="0">
                          <a:effectLst/>
                        </a:rPr>
                        <a:t>ОТБОР КОМАНД ПРОЕКТОВ НА ОСНОВЕ РОЛЕВЫХ ПОЗИЦИЙ</a:t>
                      </a:r>
                      <a:br>
                        <a:rPr lang="ru-RU" sz="1600" kern="100" dirty="0">
                          <a:effectLst/>
                        </a:rPr>
                      </a:br>
                      <a:r>
                        <a:rPr lang="ru-RU" sz="1600" kern="100" dirty="0">
                          <a:effectLst/>
                        </a:rPr>
                        <a:t>Жильцов В.А., Климова Е.М., Трофимов Н.В.</a:t>
                      </a:r>
                      <a:br>
                        <a:rPr lang="ru-RU" sz="1600" kern="100" dirty="0">
                          <a:effectLst/>
                        </a:rPr>
                      </a:br>
                      <a:r>
                        <a:rPr lang="ru-RU" sz="1600" kern="100" dirty="0">
                          <a:effectLst/>
                        </a:rPr>
                        <a:t>В сборнике: ПСИХОЛОГИЯ ПРОФЕССИОНАЛЬНОЙ ДЕЯТЕЛЬНОСТИ: ПРОБЛЕМЫ, СОВРЕМЕННОЕ СОСТОЯНИЕ И ПЕРСПЕКТИВЫ РАЗВИТИЯ. сборник материалов IV Всероссийской научно-практической конференции. Москва, 2022. С. 36-41.</a:t>
                      </a:r>
                      <a:endParaRPr lang="ru-RU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808621"/>
                  </a:ext>
                </a:extLst>
              </a:tr>
              <a:tr h="21820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 dirty="0">
                          <a:effectLst/>
                        </a:rPr>
                        <a:t>ПОЗИЦИИ УЧАСТНИКОВ ГУБЕРНАТОРСКИХ КОМАНД КАК ПОКАЗАТЕЛЬ ПРОФЕССИОНАЛИЗМА (ПО ИТОГАМ ПРОГРАММЫ PRO СОЦИУМ (СОВРЕМЕННЫЕ ТЕХНОЛОГИИ УПРАВЛЕНИЯ В СОЦИАЛЬНОЙ СФЕРЕ) 2020 ГОДА)</a:t>
                      </a:r>
                      <a:br>
                        <a:rPr lang="ru-RU" sz="1600" kern="100" dirty="0">
                          <a:effectLst/>
                        </a:rPr>
                      </a:br>
                      <a:r>
                        <a:rPr lang="ru-RU" sz="1600" kern="100" dirty="0">
                          <a:effectLst/>
                        </a:rPr>
                        <a:t>Жильцов В.А., Трофимов Н.В., Климова Е.М.</a:t>
                      </a:r>
                      <a:br>
                        <a:rPr lang="ru-RU" sz="1600" kern="100" dirty="0">
                          <a:effectLst/>
                        </a:rPr>
                      </a:br>
                      <a:r>
                        <a:rPr lang="ru-RU" sz="1600" kern="100" dirty="0">
                          <a:effectLst/>
                        </a:rPr>
                        <a:t>В сборнике: Актуальные проблемы теории и практики психологических, психолого-педагогических, педагогических и лингводидактических исследований. Материалы Международной научно-практической конференции «XVI </a:t>
                      </a:r>
                      <a:r>
                        <a:rPr lang="ru-RU" sz="1600" kern="100" dirty="0" err="1">
                          <a:effectLst/>
                        </a:rPr>
                        <a:t>Левитовские</a:t>
                      </a:r>
                      <a:r>
                        <a:rPr lang="ru-RU" sz="1600" kern="100" dirty="0">
                          <a:effectLst/>
                        </a:rPr>
                        <a:t> чтения». Редколлегия: М.О. </a:t>
                      </a:r>
                      <a:r>
                        <a:rPr lang="ru-RU" sz="1600" kern="100" dirty="0" err="1">
                          <a:effectLst/>
                        </a:rPr>
                        <a:t>Резванцева</a:t>
                      </a:r>
                      <a:r>
                        <a:rPr lang="ru-RU" sz="1600" kern="100" dirty="0">
                          <a:effectLst/>
                        </a:rPr>
                        <a:t> (отв. ред.), Т.Н. Мельников, Е.А. Густова и др. Москва, 2021. С. 746-751.</a:t>
                      </a:r>
                      <a:endParaRPr lang="ru-RU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22860" marB="22860"/>
                </a:tc>
                <a:extLst>
                  <a:ext uri="{0D108BD9-81ED-4DB2-BD59-A6C34878D82A}">
                    <a16:rowId xmlns:a16="http://schemas.microsoft.com/office/drawing/2014/main" val="4160388327"/>
                  </a:ext>
                </a:extLst>
              </a:tr>
            </a:tbl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E338D6B1-345C-96F3-8E01-11E37E0C95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934221"/>
              </p:ext>
            </p:extLst>
          </p:nvPr>
        </p:nvGraphicFramePr>
        <p:xfrm>
          <a:off x="10075863" y="4960938"/>
          <a:ext cx="7016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Объект упаковщика для оболочки" showAsIcon="1" r:id="rId2" imgW="700898" imgH="518081" progId="Package">
                  <p:embed/>
                </p:oleObj>
              </mc:Choice>
              <mc:Fallback>
                <p:oleObj name="Объект упаковщика для оболочки" showAsIcon="1" r:id="rId2" imgW="700898" imgH="518081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75863" y="4960938"/>
                        <a:ext cx="70167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1713DB-214B-C3FB-64FA-4A1B23C06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4280" y="4115594"/>
            <a:ext cx="1686435" cy="16906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CFCC48A-5F24-214D-5856-A5BC34125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5699" y="1541140"/>
            <a:ext cx="1926946" cy="188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5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EDCD0F-12F9-F2D8-2A41-A5F2D7C7E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719" y="201245"/>
            <a:ext cx="8649511" cy="69011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 kern="1200" dirty="0" err="1">
                <a:latin typeface="+mj-lt"/>
                <a:ea typeface="+mj-ea"/>
                <a:cs typeface="+mj-cs"/>
              </a:rPr>
              <a:t>Жильцов</a:t>
            </a:r>
            <a:r>
              <a:rPr lang="en-US" sz="4000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latin typeface="+mj-lt"/>
                <a:ea typeface="+mj-ea"/>
                <a:cs typeface="+mj-cs"/>
              </a:rPr>
              <a:t>Владимир</a:t>
            </a:r>
            <a:r>
              <a:rPr lang="en-US" sz="4000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latin typeface="+mj-lt"/>
                <a:ea typeface="+mj-ea"/>
                <a:cs typeface="+mj-cs"/>
              </a:rPr>
              <a:t>Анатольевич</a:t>
            </a:r>
            <a:endParaRPr lang="en-US" sz="40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77E86F-5761-4BBF-5B38-0EF1B4010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7049" y="923028"/>
            <a:ext cx="8844951" cy="549502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85750" algn="l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þ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Кандидат психологических наук, доцент, член-корреспондент Международной Академии психологических 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аук</a:t>
            </a: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þ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Профессиолог, бизнес-тренер, консультант, ментор, автор публикаций по вопросам профессионального развития, психологии управления, профессионализма руководителей, профессионального отбора, эргономики и диагностики</a:t>
            </a: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þ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Основатель и директор АНО НЦСУ (СДСУ «Стандарты Первых»)</a:t>
            </a: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þ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 и ответственный исполнитель комплексных НИОКР Минобороны РФ</a:t>
            </a: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þ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Независимый директор Росимущества (2014-2016 гг.)</a:t>
            </a: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þ"/>
            </a:pPr>
            <a:r>
              <a:rPr lang="ru-RU" sz="1800" dirty="0">
                <a:cs typeface="Times New Roman" panose="02020603050405020304" pitchFamily="18" charset="0"/>
              </a:rPr>
              <a:t>Руководитель рабочей группы Экспертного совета Института Экономики РАН</a:t>
            </a: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þ"/>
            </a:pPr>
            <a:r>
              <a:rPr lang="ru-RU" sz="1800" dirty="0">
                <a:cs typeface="Times New Roman" panose="02020603050405020304" pitchFamily="18" charset="0"/>
              </a:rPr>
              <a:t>Руководитель секции Экспертного совета Комитета по обороне Госдумы РФ</a:t>
            </a: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þ"/>
            </a:pPr>
            <a:r>
              <a:rPr lang="ru-RU" sz="1800" dirty="0">
                <a:cs typeface="Times New Roman" panose="02020603050405020304" pitchFamily="18" charset="0"/>
              </a:rPr>
              <a:t>Эксперт Правительства Москвы | </a:t>
            </a:r>
            <a:r>
              <a:rPr lang="ru-RU" sz="1800" dirty="0" err="1">
                <a:cs typeface="Times New Roman" panose="02020603050405020304" pitchFamily="18" charset="0"/>
              </a:rPr>
              <a:t>ФРИО</a:t>
            </a:r>
            <a:r>
              <a:rPr lang="ru-RU" sz="1800" dirty="0">
                <a:cs typeface="Times New Roman" panose="02020603050405020304" pitchFamily="18" charset="0"/>
              </a:rPr>
              <a:t> | </a:t>
            </a:r>
            <a:r>
              <a:rPr lang="ru-RU" sz="1800" dirty="0" err="1">
                <a:cs typeface="Times New Roman" panose="02020603050405020304" pitchFamily="18" charset="0"/>
              </a:rPr>
              <a:t>СанКур</a:t>
            </a:r>
            <a:r>
              <a:rPr lang="ru-RU" sz="1800" dirty="0">
                <a:cs typeface="Times New Roman" panose="02020603050405020304" pitchFamily="18" charset="0"/>
              </a:rPr>
              <a:t> </a:t>
            </a:r>
            <a:r>
              <a:rPr lang="en-US" sz="1800" dirty="0">
                <a:cs typeface="Times New Roman" panose="02020603050405020304" pitchFamily="18" charset="0"/>
              </a:rPr>
              <a:t>| </a:t>
            </a:r>
            <a:r>
              <a:rPr lang="ru-RU" sz="1800" dirty="0">
                <a:cs typeface="Times New Roman" panose="02020603050405020304" pitchFamily="18" charset="0"/>
              </a:rPr>
              <a:t>Минздрава | </a:t>
            </a:r>
            <a:r>
              <a:rPr lang="ru-RU" sz="1800" dirty="0" err="1">
                <a:cs typeface="Times New Roman" panose="02020603050405020304" pitchFamily="18" charset="0"/>
              </a:rPr>
              <a:t>СПК</a:t>
            </a:r>
            <a:r>
              <a:rPr lang="ru-RU" sz="1800" dirty="0"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cs typeface="Times New Roman" panose="02020603050405020304" pitchFamily="18" charset="0"/>
              </a:rPr>
              <a:t>НОПРИЗ</a:t>
            </a:r>
            <a:r>
              <a:rPr lang="ru-RU" sz="1800" dirty="0">
                <a:cs typeface="Times New Roman" panose="02020603050405020304" pitchFamily="18" charset="0"/>
              </a:rPr>
              <a:t> | </a:t>
            </a:r>
            <a:r>
              <a:rPr lang="ru-RU" sz="1800" dirty="0" err="1">
                <a:cs typeface="Times New Roman" panose="02020603050405020304" pitchFamily="18" charset="0"/>
              </a:rPr>
              <a:t>СПК</a:t>
            </a:r>
            <a:r>
              <a:rPr lang="ru-RU" sz="1800" dirty="0">
                <a:cs typeface="Times New Roman" panose="02020603050405020304" pitchFamily="18" charset="0"/>
              </a:rPr>
              <a:t> Управления и права | </a:t>
            </a:r>
            <a:r>
              <a:rPr lang="ru-RU" sz="1800" dirty="0" err="1">
                <a:cs typeface="Times New Roman" panose="02020603050405020304" pitchFamily="18" charset="0"/>
              </a:rPr>
              <a:t>СПК</a:t>
            </a:r>
            <a:r>
              <a:rPr lang="ru-RU" sz="1800" dirty="0">
                <a:cs typeface="Times New Roman" panose="02020603050405020304" pitchFamily="18" charset="0"/>
              </a:rPr>
              <a:t> гостеприимства | </a:t>
            </a:r>
            <a:r>
              <a:rPr lang="ru-RU" sz="1800" dirty="0" err="1">
                <a:cs typeface="Times New Roman" panose="02020603050405020304" pitchFamily="18" charset="0"/>
              </a:rPr>
              <a:t>СПК</a:t>
            </a:r>
            <a:r>
              <a:rPr lang="ru-RU" sz="1800" dirty="0">
                <a:cs typeface="Times New Roman" panose="02020603050405020304" pitchFamily="18" charset="0"/>
              </a:rPr>
              <a:t> ТПП РФ</a:t>
            </a: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þ"/>
            </a:pPr>
            <a:r>
              <a:rPr lang="ru-RU" sz="1800" dirty="0">
                <a:cs typeface="Times New Roman" panose="02020603050405020304" pitchFamily="18" charset="0"/>
              </a:rPr>
              <a:t>Эксперт конкурсной комиссий Росимущества «Директор года» | Министерств РФ | Российской трёхсторонней комиссии</a:t>
            </a: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þ"/>
            </a:pPr>
            <a:r>
              <a:rPr lang="ru-RU" sz="1800" dirty="0">
                <a:cs typeface="Times New Roman" panose="02020603050405020304" pitchFamily="18" charset="0"/>
              </a:rPr>
              <a:t>Эксперт и лицо АСИ, разработчик ДК НСК, лидер проектов: Сеть АРПК (2014 г) </a:t>
            </a:r>
            <a:r>
              <a:rPr lang="en-US" sz="1800" dirty="0">
                <a:cs typeface="Times New Roman" panose="02020603050405020304" pitchFamily="18" charset="0"/>
              </a:rPr>
              <a:t>|</a:t>
            </a:r>
            <a:r>
              <a:rPr lang="ru-RU" sz="1800" dirty="0">
                <a:cs typeface="Times New Roman" panose="02020603050405020304" pitchFamily="18" charset="0"/>
              </a:rPr>
              <a:t> Биржа квалификаций и компетенций (2020 г)</a:t>
            </a:r>
            <a:endParaRPr lang="en-US" sz="1800" dirty="0"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þ"/>
            </a:pPr>
            <a:r>
              <a:rPr lang="ru-RU" sz="1800" dirty="0">
                <a:cs typeface="Times New Roman" panose="02020603050405020304" pitchFamily="18" charset="0"/>
              </a:rPr>
              <a:t>Эксперт национального и международного уровня в областях: оборона, экономика,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800" dirty="0">
                <a:cs typeface="Times New Roman" panose="02020603050405020304" pitchFamily="18" charset="0"/>
              </a:rPr>
              <a:t>      проф. квалификации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1B83DB-9155-BBE6-D1B0-B10793B4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5D2697-7C43-4526-806B-E0872B0D005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78" y="146647"/>
            <a:ext cx="1058795" cy="97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87" y="4295774"/>
            <a:ext cx="2199293" cy="219929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06" y="1126234"/>
            <a:ext cx="1957387" cy="272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9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494B5-E23C-5720-1BAF-4269F50F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64AC2F-7BF9-396C-395E-BD8B577CE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66" y="1446802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Программа подготовки губернаторских команд социального сектора «</a:t>
            </a:r>
            <a:r>
              <a:rPr lang="ru-RU" dirty="0" err="1"/>
              <a:t>ПроСоциум</a:t>
            </a:r>
            <a:r>
              <a:rPr lang="ru-RU" dirty="0"/>
              <a:t>» проходила 4 года в РАНХиГС (2020-2023 </a:t>
            </a:r>
            <a:r>
              <a:rPr lang="ru-RU" dirty="0" err="1"/>
              <a:t>гг</a:t>
            </a:r>
            <a:r>
              <a:rPr lang="ru-RU" dirty="0"/>
              <a:t>)</a:t>
            </a:r>
          </a:p>
          <a:p>
            <a:r>
              <a:rPr lang="ru-RU" dirty="0"/>
              <a:t>Более 6000 тыс. руководителей из социальной сферы регионов</a:t>
            </a:r>
          </a:p>
          <a:p>
            <a:r>
              <a:rPr lang="ru-RU" dirty="0"/>
              <a:t>Участие в разработке, реализации и анализе данных</a:t>
            </a:r>
          </a:p>
          <a:p>
            <a:r>
              <a:rPr lang="ru-RU" dirty="0"/>
              <a:t>На основе изучения проектного управления за 4 модуля обучения (до 5 месяцев) команды создавали проект Программы развития для своего региона.</a:t>
            </a:r>
          </a:p>
          <a:p>
            <a:r>
              <a:rPr lang="ru-RU" dirty="0"/>
              <a:t>В Программе обучения региональных команд руководителей использовались СМД-подход, </a:t>
            </a:r>
            <a:r>
              <a:rPr lang="ru-RU" dirty="0" err="1"/>
              <a:t>форсайтные</a:t>
            </a:r>
            <a:r>
              <a:rPr lang="ru-RU" dirty="0"/>
              <a:t> технологии, технологии управления проектами, технологии управления организациями и ряд других</a:t>
            </a:r>
          </a:p>
        </p:txBody>
      </p:sp>
    </p:spTree>
    <p:extLst>
      <p:ext uri="{BB962C8B-B14F-4D97-AF65-F5344CB8AC3E}">
        <p14:creationId xmlns:p14="http://schemas.microsoft.com/office/powerpoint/2010/main" val="323132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17FC9-02A6-79D1-1A0F-CB219FFF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Концепт Анализа (гипотезы)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CBB567-90F2-EC28-95FA-10F8C1943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Воронка потери управляемости не влияет на результат предвидения-проектирования-прогнозирования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Влияние на продуктивность в командах имеет соотношений «масс»: субъектов, агентов, акторов и пр.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Силы административного рычага и силы пользовательского поведения определяются точностью формулировок проблем при проектировании</a:t>
            </a:r>
          </a:p>
        </p:txBody>
      </p:sp>
    </p:spTree>
    <p:extLst>
      <p:ext uri="{BB962C8B-B14F-4D97-AF65-F5344CB8AC3E}">
        <p14:creationId xmlns:p14="http://schemas.microsoft.com/office/powerpoint/2010/main" val="74247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737C2-9EA7-D503-5869-21A96DF9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Результаты анализа результативности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4DE9BD-7870-F824-5F76-4E4D14540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" y="1472927"/>
            <a:ext cx="11097099" cy="4875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Гипотеза 1: Воронка потери управляемости не влияет на результат предвидения-проектирования-прогнозирования</a:t>
            </a:r>
          </a:p>
          <a:p>
            <a:pPr marL="457200" lvl="1" indent="0">
              <a:buNone/>
            </a:pPr>
            <a:r>
              <a:rPr lang="ru-RU" u="sng" dirty="0"/>
              <a:t>Критерий</a:t>
            </a:r>
            <a:r>
              <a:rPr lang="ru-RU" dirty="0"/>
              <a:t>: Смысловые разрывы </a:t>
            </a:r>
          </a:p>
          <a:p>
            <a:pPr marL="457200" lvl="1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2000" dirty="0"/>
              <a:t>Гипотеза 2: Существует влияние на продуктивность в командах в формате соотношений «масс»: субъектов, агентов, акторов </a:t>
            </a:r>
          </a:p>
          <a:p>
            <a:pPr marL="457200" lvl="1" indent="0">
              <a:buNone/>
            </a:pPr>
            <a:r>
              <a:rPr lang="ru-RU" u="sng" dirty="0"/>
              <a:t>Критерий</a:t>
            </a:r>
            <a:r>
              <a:rPr lang="ru-RU" dirty="0"/>
              <a:t>:  Технологические разрывы</a:t>
            </a:r>
          </a:p>
          <a:p>
            <a:pPr marL="457200" lvl="1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2000" dirty="0"/>
              <a:t>Гипотеза 3: Силы административного рычага и силы пользовательского поведения определяются точностью формулировок проблем при проектировании</a:t>
            </a:r>
          </a:p>
          <a:p>
            <a:pPr marL="457200" lvl="1" indent="0">
              <a:buNone/>
            </a:pPr>
            <a:r>
              <a:rPr lang="ru-RU" u="sng" dirty="0"/>
              <a:t>Критерий</a:t>
            </a:r>
            <a:r>
              <a:rPr lang="ru-RU" dirty="0"/>
              <a:t>: Разрыв управляемости изменениями: связями методологий/технологий и систем управления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211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FCDEA-BFD7-A2CC-313C-40BE8086C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Смысловые разрывы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9655C6-BA61-02CF-9EE8-DF275067E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067"/>
            <a:ext cx="10515600" cy="424819"/>
          </a:xfrm>
        </p:spPr>
        <p:txBody>
          <a:bodyPr/>
          <a:lstStyle/>
          <a:p>
            <a:pPr marL="0" indent="0">
              <a:buNone/>
            </a:pPr>
            <a:r>
              <a:rPr lang="ru-RU" sz="1600" u="sng" dirty="0"/>
              <a:t>Гипотеза 1: </a:t>
            </a:r>
            <a:r>
              <a:rPr lang="ru-RU" sz="1600" dirty="0"/>
              <a:t>Воронка потери управляемости не влияет на результат предвидения-проектирования-прогнозирования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FD689-9CF4-CCBC-01B8-0D49BFD4D9CE}"/>
              </a:ext>
            </a:extLst>
          </p:cNvPr>
          <p:cNvSpPr txBox="1"/>
          <p:nvPr/>
        </p:nvSpPr>
        <p:spPr>
          <a:xfrm>
            <a:off x="3962400" y="1661078"/>
            <a:ext cx="174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Императивы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784F2-1212-A2DD-2760-EC942C91A160}"/>
              </a:ext>
            </a:extLst>
          </p:cNvPr>
          <p:cNvSpPr txBox="1"/>
          <p:nvPr/>
        </p:nvSpPr>
        <p:spPr>
          <a:xfrm>
            <a:off x="3422469" y="2443080"/>
            <a:ext cx="280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Логические схемы СМД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27AD5D-F34C-D136-F151-7FC1A3AFE1C4}"/>
              </a:ext>
            </a:extLst>
          </p:cNvPr>
          <p:cNvSpPr txBox="1"/>
          <p:nvPr/>
        </p:nvSpPr>
        <p:spPr>
          <a:xfrm>
            <a:off x="4303123" y="3245926"/>
            <a:ext cx="2144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территории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98AF0-F7BD-762F-C260-805E3FCDAF6C}"/>
              </a:ext>
            </a:extLst>
          </p:cNvPr>
          <p:cNvSpPr txBox="1"/>
          <p:nvPr/>
        </p:nvSpPr>
        <p:spPr>
          <a:xfrm>
            <a:off x="3078797" y="3925174"/>
            <a:ext cx="2144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Собственные интересы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EFB54F-0892-9A24-62B9-8B7AE272E398}"/>
              </a:ext>
            </a:extLst>
          </p:cNvPr>
          <p:cNvSpPr txBox="1"/>
          <p:nvPr/>
        </p:nvSpPr>
        <p:spPr>
          <a:xfrm>
            <a:off x="5539976" y="4007195"/>
            <a:ext cx="2144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Внешние</a:t>
            </a:r>
          </a:p>
          <a:p>
            <a:r>
              <a:rPr lang="ru-RU" dirty="0"/>
              <a:t> интересы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843613-CA52-338F-0C76-22AFF1466635}"/>
              </a:ext>
            </a:extLst>
          </p:cNvPr>
          <p:cNvSpPr txBox="1"/>
          <p:nvPr/>
        </p:nvSpPr>
        <p:spPr>
          <a:xfrm>
            <a:off x="4230510" y="4752596"/>
            <a:ext cx="2144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Командные интересы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10928-76D8-1DF4-E3CC-56F94A392187}"/>
              </a:ext>
            </a:extLst>
          </p:cNvPr>
          <p:cNvSpPr txBox="1"/>
          <p:nvPr/>
        </p:nvSpPr>
        <p:spPr>
          <a:xfrm>
            <a:off x="1400992" y="3162364"/>
            <a:ext cx="132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Форсайт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C21887-FEE2-0C0C-7554-31E5739FE5DE}"/>
              </a:ext>
            </a:extLst>
          </p:cNvPr>
          <p:cNvSpPr txBox="1"/>
          <p:nvPr/>
        </p:nvSpPr>
        <p:spPr>
          <a:xfrm>
            <a:off x="9209314" y="4703619"/>
            <a:ext cx="2144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Управление проектами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D20ABC-8EB5-0D83-0AB5-6520CF30846D}"/>
              </a:ext>
            </a:extLst>
          </p:cNvPr>
          <p:cNvSpPr txBox="1"/>
          <p:nvPr/>
        </p:nvSpPr>
        <p:spPr>
          <a:xfrm>
            <a:off x="9914710" y="6047956"/>
            <a:ext cx="2144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Управление организацией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5F7578-3418-725F-6F21-A7561050F652}"/>
              </a:ext>
            </a:extLst>
          </p:cNvPr>
          <p:cNvSpPr txBox="1"/>
          <p:nvPr/>
        </p:nvSpPr>
        <p:spPr>
          <a:xfrm>
            <a:off x="8029305" y="2104598"/>
            <a:ext cx="214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Проектирование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6F88A6-C846-114A-45B4-3E653E30B0F5}"/>
              </a:ext>
            </a:extLst>
          </p:cNvPr>
          <p:cNvSpPr txBox="1"/>
          <p:nvPr/>
        </p:nvSpPr>
        <p:spPr>
          <a:xfrm>
            <a:off x="6227718" y="3107928"/>
            <a:ext cx="214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Прогнозирование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BF786D-C7D1-42A8-E0FF-35D1C53B835F}"/>
              </a:ext>
            </a:extLst>
          </p:cNvPr>
          <p:cNvSpPr txBox="1"/>
          <p:nvPr/>
        </p:nvSpPr>
        <p:spPr>
          <a:xfrm>
            <a:off x="836121" y="6122648"/>
            <a:ext cx="2144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Управление организацией</a:t>
            </a:r>
          </a:p>
        </p:txBody>
      </p:sp>
      <p:sp>
        <p:nvSpPr>
          <p:cNvPr id="16" name="Стрелка: счетверенная 15">
            <a:extLst>
              <a:ext uri="{FF2B5EF4-FFF2-40B4-BE49-F238E27FC236}">
                <a16:creationId xmlns:a16="http://schemas.microsoft.com/office/drawing/2014/main" id="{191C062F-72AF-8863-3E54-206143C20BE1}"/>
              </a:ext>
            </a:extLst>
          </p:cNvPr>
          <p:cNvSpPr/>
          <p:nvPr/>
        </p:nvSpPr>
        <p:spPr>
          <a:xfrm>
            <a:off x="4473194" y="3955337"/>
            <a:ext cx="829559" cy="646331"/>
          </a:xfrm>
          <a:prstGeom prst="quad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изогнутая вниз 16">
            <a:extLst>
              <a:ext uri="{FF2B5EF4-FFF2-40B4-BE49-F238E27FC236}">
                <a16:creationId xmlns:a16="http://schemas.microsoft.com/office/drawing/2014/main" id="{BCEF4D7E-E8C2-F8E7-8F73-02C4968160F8}"/>
              </a:ext>
            </a:extLst>
          </p:cNvPr>
          <p:cNvSpPr/>
          <p:nvPr/>
        </p:nvSpPr>
        <p:spPr>
          <a:xfrm rot="19148733">
            <a:off x="2061754" y="2030410"/>
            <a:ext cx="1567566" cy="441220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Стрелка: изогнутая вниз 17">
            <a:extLst>
              <a:ext uri="{FF2B5EF4-FFF2-40B4-BE49-F238E27FC236}">
                <a16:creationId xmlns:a16="http://schemas.microsoft.com/office/drawing/2014/main" id="{BB853DFD-8828-5C26-F4FE-9DFE2B67C071}"/>
              </a:ext>
            </a:extLst>
          </p:cNvPr>
          <p:cNvSpPr/>
          <p:nvPr/>
        </p:nvSpPr>
        <p:spPr>
          <a:xfrm rot="18763595">
            <a:off x="1273389" y="4841925"/>
            <a:ext cx="2049886" cy="453097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Стрелка: изогнутая вниз 18">
            <a:extLst>
              <a:ext uri="{FF2B5EF4-FFF2-40B4-BE49-F238E27FC236}">
                <a16:creationId xmlns:a16="http://schemas.microsoft.com/office/drawing/2014/main" id="{4BE61C7F-59C5-A681-AE5D-CCBF3EBB7926}"/>
              </a:ext>
            </a:extLst>
          </p:cNvPr>
          <p:cNvSpPr/>
          <p:nvPr/>
        </p:nvSpPr>
        <p:spPr>
          <a:xfrm rot="12037633">
            <a:off x="1422381" y="3807829"/>
            <a:ext cx="1740254" cy="393425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Стрелка: изогнутая вниз 19">
            <a:extLst>
              <a:ext uri="{FF2B5EF4-FFF2-40B4-BE49-F238E27FC236}">
                <a16:creationId xmlns:a16="http://schemas.microsoft.com/office/drawing/2014/main" id="{128108C1-2B8A-E2FE-3B90-584B5F6415C9}"/>
              </a:ext>
            </a:extLst>
          </p:cNvPr>
          <p:cNvSpPr/>
          <p:nvPr/>
        </p:nvSpPr>
        <p:spPr>
          <a:xfrm rot="3214413">
            <a:off x="5436315" y="2119029"/>
            <a:ext cx="2011519" cy="465598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Стрелка: изогнутая вниз 20">
            <a:extLst>
              <a:ext uri="{FF2B5EF4-FFF2-40B4-BE49-F238E27FC236}">
                <a16:creationId xmlns:a16="http://schemas.microsoft.com/office/drawing/2014/main" id="{1CC7EE6A-2241-051F-D29A-D92B1296E3A4}"/>
              </a:ext>
            </a:extLst>
          </p:cNvPr>
          <p:cNvSpPr/>
          <p:nvPr/>
        </p:nvSpPr>
        <p:spPr>
          <a:xfrm rot="19393339">
            <a:off x="6928594" y="2249915"/>
            <a:ext cx="1804652" cy="44343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Стрелка: изогнутая вниз 21">
            <a:extLst>
              <a:ext uri="{FF2B5EF4-FFF2-40B4-BE49-F238E27FC236}">
                <a16:creationId xmlns:a16="http://schemas.microsoft.com/office/drawing/2014/main" id="{3ACC0F90-11A2-E30C-390C-7C44910CD76B}"/>
              </a:ext>
            </a:extLst>
          </p:cNvPr>
          <p:cNvSpPr/>
          <p:nvPr/>
        </p:nvSpPr>
        <p:spPr>
          <a:xfrm rot="4768854">
            <a:off x="9249444" y="3445199"/>
            <a:ext cx="2756074" cy="46839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3" name="Стрелка: изогнутая вниз 22">
            <a:extLst>
              <a:ext uri="{FF2B5EF4-FFF2-40B4-BE49-F238E27FC236}">
                <a16:creationId xmlns:a16="http://schemas.microsoft.com/office/drawing/2014/main" id="{96C6AED3-C2AE-8D60-60A2-B977CBD9AAA7}"/>
              </a:ext>
            </a:extLst>
          </p:cNvPr>
          <p:cNvSpPr/>
          <p:nvPr/>
        </p:nvSpPr>
        <p:spPr>
          <a:xfrm rot="4768854">
            <a:off x="10495974" y="5474445"/>
            <a:ext cx="1568316" cy="30517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4" name="Стрелка: вниз 23">
            <a:extLst>
              <a:ext uri="{FF2B5EF4-FFF2-40B4-BE49-F238E27FC236}">
                <a16:creationId xmlns:a16="http://schemas.microsoft.com/office/drawing/2014/main" id="{26F144C7-546E-4382-3CE2-7A39B13211DF}"/>
              </a:ext>
            </a:extLst>
          </p:cNvPr>
          <p:cNvSpPr/>
          <p:nvPr/>
        </p:nvSpPr>
        <p:spPr>
          <a:xfrm>
            <a:off x="4632747" y="2030410"/>
            <a:ext cx="89273" cy="433514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: вниз 24">
            <a:extLst>
              <a:ext uri="{FF2B5EF4-FFF2-40B4-BE49-F238E27FC236}">
                <a16:creationId xmlns:a16="http://schemas.microsoft.com/office/drawing/2014/main" id="{F2B3B4BD-C5BE-0097-912A-03B447BEC186}"/>
              </a:ext>
            </a:extLst>
          </p:cNvPr>
          <p:cNvSpPr/>
          <p:nvPr/>
        </p:nvSpPr>
        <p:spPr>
          <a:xfrm>
            <a:off x="4708112" y="2814874"/>
            <a:ext cx="89273" cy="433514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: вниз 25">
            <a:extLst>
              <a:ext uri="{FF2B5EF4-FFF2-40B4-BE49-F238E27FC236}">
                <a16:creationId xmlns:a16="http://schemas.microsoft.com/office/drawing/2014/main" id="{5CCB5B23-56BF-BC11-CEED-9D8D5A32D5CA}"/>
              </a:ext>
            </a:extLst>
          </p:cNvPr>
          <p:cNvSpPr/>
          <p:nvPr/>
        </p:nvSpPr>
        <p:spPr>
          <a:xfrm rot="15419253">
            <a:off x="5911061" y="3139406"/>
            <a:ext cx="140845" cy="61532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: вниз 26">
            <a:extLst>
              <a:ext uri="{FF2B5EF4-FFF2-40B4-BE49-F238E27FC236}">
                <a16:creationId xmlns:a16="http://schemas.microsoft.com/office/drawing/2014/main" id="{B5C7EB47-67BA-322D-D843-D3F667BD8502}"/>
              </a:ext>
            </a:extLst>
          </p:cNvPr>
          <p:cNvSpPr/>
          <p:nvPr/>
        </p:nvSpPr>
        <p:spPr>
          <a:xfrm flipH="1">
            <a:off x="6077122" y="5049282"/>
            <a:ext cx="164262" cy="1087834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: вниз 27">
            <a:extLst>
              <a:ext uri="{FF2B5EF4-FFF2-40B4-BE49-F238E27FC236}">
                <a16:creationId xmlns:a16="http://schemas.microsoft.com/office/drawing/2014/main" id="{14578433-D64E-3036-A83B-4E28559DCBFB}"/>
              </a:ext>
            </a:extLst>
          </p:cNvPr>
          <p:cNvSpPr/>
          <p:nvPr/>
        </p:nvSpPr>
        <p:spPr>
          <a:xfrm flipH="1">
            <a:off x="4791862" y="5495910"/>
            <a:ext cx="164262" cy="546487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: вниз 29">
            <a:extLst>
              <a:ext uri="{FF2B5EF4-FFF2-40B4-BE49-F238E27FC236}">
                <a16:creationId xmlns:a16="http://schemas.microsoft.com/office/drawing/2014/main" id="{FFAFA476-05C7-8150-4B0F-FA67DDFDA41D}"/>
              </a:ext>
            </a:extLst>
          </p:cNvPr>
          <p:cNvSpPr/>
          <p:nvPr/>
        </p:nvSpPr>
        <p:spPr>
          <a:xfrm rot="16200000" flipH="1">
            <a:off x="5548283" y="3516886"/>
            <a:ext cx="162122" cy="6114102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: вниз 30">
            <a:extLst>
              <a:ext uri="{FF2B5EF4-FFF2-40B4-BE49-F238E27FC236}">
                <a16:creationId xmlns:a16="http://schemas.microsoft.com/office/drawing/2014/main" id="{6D75CC16-F424-1FE8-802A-13BA51109400}"/>
              </a:ext>
            </a:extLst>
          </p:cNvPr>
          <p:cNvSpPr/>
          <p:nvPr/>
        </p:nvSpPr>
        <p:spPr>
          <a:xfrm rot="16200000" flipH="1">
            <a:off x="10522877" y="5366943"/>
            <a:ext cx="132875" cy="1349210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низ 31">
            <a:extLst>
              <a:ext uri="{FF2B5EF4-FFF2-40B4-BE49-F238E27FC236}">
                <a16:creationId xmlns:a16="http://schemas.microsoft.com/office/drawing/2014/main" id="{8C0D37B3-4FAC-0BFC-3A6E-7765DC2DBDE5}"/>
              </a:ext>
            </a:extLst>
          </p:cNvPr>
          <p:cNvSpPr/>
          <p:nvPr/>
        </p:nvSpPr>
        <p:spPr>
          <a:xfrm rot="16200000" flipH="1">
            <a:off x="9198006" y="5237010"/>
            <a:ext cx="162126" cy="1232482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F10C2EC1-8C74-0E45-B6D3-BA30B000532C}"/>
              </a:ext>
            </a:extLst>
          </p:cNvPr>
          <p:cNvCxnSpPr>
            <a:cxnSpLocks/>
          </p:cNvCxnSpPr>
          <p:nvPr/>
        </p:nvCxnSpPr>
        <p:spPr>
          <a:xfrm>
            <a:off x="8686395" y="5505254"/>
            <a:ext cx="0" cy="1263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D7FAEE64-D052-A0AD-7048-9B95D5199FA3}"/>
              </a:ext>
            </a:extLst>
          </p:cNvPr>
          <p:cNvCxnSpPr>
            <a:cxnSpLocks/>
          </p:cNvCxnSpPr>
          <p:nvPr/>
        </p:nvCxnSpPr>
        <p:spPr>
          <a:xfrm>
            <a:off x="9882336" y="5532998"/>
            <a:ext cx="0" cy="1263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DDE2580-7B78-35FA-41BE-F87087A1BA64}"/>
              </a:ext>
            </a:extLst>
          </p:cNvPr>
          <p:cNvSpPr txBox="1"/>
          <p:nvPr/>
        </p:nvSpPr>
        <p:spPr>
          <a:xfrm>
            <a:off x="9128328" y="607648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сдвиг</a:t>
            </a:r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8822B6B8-736A-4631-6A22-7C5A80DE5BCA}"/>
              </a:ext>
            </a:extLst>
          </p:cNvPr>
          <p:cNvCxnSpPr/>
          <p:nvPr/>
        </p:nvCxnSpPr>
        <p:spPr>
          <a:xfrm flipH="1">
            <a:off x="8921125" y="6028928"/>
            <a:ext cx="837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BA2F54E6-A4BF-CABB-F9B1-14A8326C3344}"/>
              </a:ext>
            </a:extLst>
          </p:cNvPr>
          <p:cNvCxnSpPr/>
          <p:nvPr/>
        </p:nvCxnSpPr>
        <p:spPr>
          <a:xfrm flipH="1">
            <a:off x="8790557" y="6573936"/>
            <a:ext cx="837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6E8FF789-D4AA-5D2B-33B9-252C1153523D}"/>
              </a:ext>
            </a:extLst>
          </p:cNvPr>
          <p:cNvCxnSpPr/>
          <p:nvPr/>
        </p:nvCxnSpPr>
        <p:spPr>
          <a:xfrm>
            <a:off x="9128328" y="6028928"/>
            <a:ext cx="0" cy="5450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31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A8595-4E9E-528C-C40F-CBD348BE6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1EADCB-83E8-F956-9FAD-38540A7F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Технологические разрывы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05BC83-3F95-9455-260A-C82287C6D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06" y="1027906"/>
            <a:ext cx="12002588" cy="4743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800" u="sng" dirty="0"/>
              <a:t>Гипотеза 2: </a:t>
            </a:r>
            <a:r>
              <a:rPr lang="ru-RU" sz="1800" dirty="0"/>
              <a:t>Влияние на продуктивность в командах имеет соотношений «масс»: субъектов, агентов, акторов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25FDC-793F-9CAA-DE80-E86545913A0F}"/>
              </a:ext>
            </a:extLst>
          </p:cNvPr>
          <p:cNvSpPr txBox="1"/>
          <p:nvPr/>
        </p:nvSpPr>
        <p:spPr>
          <a:xfrm>
            <a:off x="2841172" y="3557423"/>
            <a:ext cx="226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Документооборот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36AAA7-B11E-046B-606C-B566C602E23F}"/>
              </a:ext>
            </a:extLst>
          </p:cNvPr>
          <p:cNvSpPr txBox="1"/>
          <p:nvPr/>
        </p:nvSpPr>
        <p:spPr>
          <a:xfrm>
            <a:off x="3309800" y="4822553"/>
            <a:ext cx="296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Коммуникационные сети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C262D8-85CE-340D-FCC3-8C24783BE8E2}"/>
              </a:ext>
            </a:extLst>
          </p:cNvPr>
          <p:cNvSpPr txBox="1"/>
          <p:nvPr/>
        </p:nvSpPr>
        <p:spPr>
          <a:xfrm>
            <a:off x="2328452" y="2285594"/>
            <a:ext cx="226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Каналы управления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8387C3-0BE9-E371-3693-B8F3110FFBD6}"/>
              </a:ext>
            </a:extLst>
          </p:cNvPr>
          <p:cNvSpPr txBox="1"/>
          <p:nvPr/>
        </p:nvSpPr>
        <p:spPr>
          <a:xfrm>
            <a:off x="643073" y="2285594"/>
            <a:ext cx="1020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Субъект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CF3A9-6ADD-B498-0232-871A13E0C8B8}"/>
              </a:ext>
            </a:extLst>
          </p:cNvPr>
          <p:cNvSpPr txBox="1"/>
          <p:nvPr/>
        </p:nvSpPr>
        <p:spPr>
          <a:xfrm>
            <a:off x="1307919" y="3557423"/>
            <a:ext cx="1020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Агент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6D3412-4AE2-49A5-D818-F21399AB916F}"/>
              </a:ext>
            </a:extLst>
          </p:cNvPr>
          <p:cNvSpPr txBox="1"/>
          <p:nvPr/>
        </p:nvSpPr>
        <p:spPr>
          <a:xfrm>
            <a:off x="2037262" y="4829252"/>
            <a:ext cx="1020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Актор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B72064-E4D4-D70F-FE69-581F20B24811}"/>
              </a:ext>
            </a:extLst>
          </p:cNvPr>
          <p:cNvSpPr txBox="1"/>
          <p:nvPr/>
        </p:nvSpPr>
        <p:spPr>
          <a:xfrm>
            <a:off x="8239253" y="1455494"/>
            <a:ext cx="1020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Циклы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D819D1-ED4E-3026-37DA-E3095376E01B}"/>
              </a:ext>
            </a:extLst>
          </p:cNvPr>
          <p:cNvSpPr txBox="1"/>
          <p:nvPr/>
        </p:nvSpPr>
        <p:spPr>
          <a:xfrm>
            <a:off x="6487439" y="2353469"/>
            <a:ext cx="102053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/>
              <a:t>Цикл принятия решений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9492E6-861B-7C95-2F7C-90632E0C5010}"/>
              </a:ext>
            </a:extLst>
          </p:cNvPr>
          <p:cNvSpPr txBox="1"/>
          <p:nvPr/>
        </p:nvSpPr>
        <p:spPr>
          <a:xfrm>
            <a:off x="7598231" y="2353469"/>
            <a:ext cx="10205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/>
              <a:t>Цикл бюджетный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0D8C9E-ED9D-3BC8-E502-3314DD79CFCE}"/>
              </a:ext>
            </a:extLst>
          </p:cNvPr>
          <p:cNvSpPr txBox="1"/>
          <p:nvPr/>
        </p:nvSpPr>
        <p:spPr>
          <a:xfrm>
            <a:off x="8994969" y="2353468"/>
            <a:ext cx="102053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/>
              <a:t>Цикл организации деятельности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D06E16-10EF-60AC-F697-A44B8421C377}"/>
              </a:ext>
            </a:extLst>
          </p:cNvPr>
          <p:cNvSpPr txBox="1"/>
          <p:nvPr/>
        </p:nvSpPr>
        <p:spPr>
          <a:xfrm>
            <a:off x="6575244" y="3512995"/>
            <a:ext cx="10205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/>
              <a:t>Цикл согласований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7BA3A2-D415-9FD8-DA78-F8865862B612}"/>
              </a:ext>
            </a:extLst>
          </p:cNvPr>
          <p:cNvSpPr txBox="1"/>
          <p:nvPr/>
        </p:nvSpPr>
        <p:spPr>
          <a:xfrm>
            <a:off x="7814832" y="3509052"/>
            <a:ext cx="10205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/>
              <a:t>Цикл регистрации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C9E280-A201-3D00-6054-EA938337EA84}"/>
              </a:ext>
            </a:extLst>
          </p:cNvPr>
          <p:cNvSpPr txBox="1"/>
          <p:nvPr/>
        </p:nvSpPr>
        <p:spPr>
          <a:xfrm>
            <a:off x="9067194" y="3549668"/>
            <a:ext cx="10205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/>
              <a:t>Цикл архивации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862701-B1EF-BDE5-1F88-FD3C9500DA0D}"/>
              </a:ext>
            </a:extLst>
          </p:cNvPr>
          <p:cNvSpPr txBox="1"/>
          <p:nvPr/>
        </p:nvSpPr>
        <p:spPr>
          <a:xfrm>
            <a:off x="6528163" y="4750798"/>
            <a:ext cx="102053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/>
              <a:t>Цикл производства контента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FE83EF-6918-5BE0-6875-52B34BF37C15}"/>
              </a:ext>
            </a:extLst>
          </p:cNvPr>
          <p:cNvSpPr txBox="1"/>
          <p:nvPr/>
        </p:nvSpPr>
        <p:spPr>
          <a:xfrm>
            <a:off x="7744902" y="4733093"/>
            <a:ext cx="112572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/>
              <a:t>Цикл организации связей коммуникаций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67F584-CBCA-6E26-0DB2-7BDBFC61994A}"/>
              </a:ext>
            </a:extLst>
          </p:cNvPr>
          <p:cNvSpPr txBox="1"/>
          <p:nvPr/>
        </p:nvSpPr>
        <p:spPr>
          <a:xfrm>
            <a:off x="9037184" y="4748078"/>
            <a:ext cx="112572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/>
              <a:t>Цикл деактивации контента и связей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2DFBA97-947C-DCAE-56E6-F7C8B74F6B6C}"/>
              </a:ext>
            </a:extLst>
          </p:cNvPr>
          <p:cNvCxnSpPr/>
          <p:nvPr/>
        </p:nvCxnSpPr>
        <p:spPr>
          <a:xfrm>
            <a:off x="1220546" y="2664088"/>
            <a:ext cx="443060" cy="844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FB62C7B1-D880-00CB-38CC-F387B834F45B}"/>
              </a:ext>
            </a:extLst>
          </p:cNvPr>
          <p:cNvCxnSpPr/>
          <p:nvPr/>
        </p:nvCxnSpPr>
        <p:spPr>
          <a:xfrm>
            <a:off x="1850483" y="3984288"/>
            <a:ext cx="443060" cy="844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20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A2CC6-709D-87A0-D254-0C837AF5D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3ED87A-1475-D516-87E2-E521A891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Разрыв   управляемости    </a:t>
            </a:r>
            <a:r>
              <a:rPr lang="ru-RU" dirty="0"/>
              <a:t>изменениями: </a:t>
            </a:r>
            <a:br>
              <a:rPr lang="ru-RU" dirty="0"/>
            </a:br>
            <a:r>
              <a:rPr lang="ru-RU" sz="3100" dirty="0"/>
              <a:t>связями методологий/технологий и систем управления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25EAD2-2BE4-CACE-2E9A-17605A892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364" y="1433595"/>
            <a:ext cx="9615339" cy="5141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u="sng" dirty="0"/>
              <a:t>Гипотеза 3</a:t>
            </a:r>
            <a:r>
              <a:rPr lang="ru-RU" sz="1600" dirty="0"/>
              <a:t>: Силы административного рычага и силы пользовательского поведения определяют точность формулировки проблемы для проектирования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E5CB1FF-38D2-AC68-B0EE-AC5FC170D207}"/>
              </a:ext>
            </a:extLst>
          </p:cNvPr>
          <p:cNvSpPr/>
          <p:nvPr/>
        </p:nvSpPr>
        <p:spPr>
          <a:xfrm>
            <a:off x="612742" y="4062953"/>
            <a:ext cx="2243580" cy="514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Пользовательское поведение (акторы)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34A5F7E-04B9-EC50-E80B-9A2F7D01B91F}"/>
              </a:ext>
            </a:extLst>
          </p:cNvPr>
          <p:cNvSpPr/>
          <p:nvPr/>
        </p:nvSpPr>
        <p:spPr>
          <a:xfrm>
            <a:off x="8001787" y="4062953"/>
            <a:ext cx="2499673" cy="514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Администрирование (агенты)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1C3803E-F38C-3A06-E2C0-55BC36CB66B0}"/>
              </a:ext>
            </a:extLst>
          </p:cNvPr>
          <p:cNvSpPr/>
          <p:nvPr/>
        </p:nvSpPr>
        <p:spPr>
          <a:xfrm>
            <a:off x="4394462" y="2206697"/>
            <a:ext cx="1989055" cy="5833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Управление (субъект)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8C64411-692D-E339-5262-3A006D71D2E1}"/>
              </a:ext>
            </a:extLst>
          </p:cNvPr>
          <p:cNvCxnSpPr/>
          <p:nvPr/>
        </p:nvCxnSpPr>
        <p:spPr>
          <a:xfrm>
            <a:off x="1036948" y="4817097"/>
            <a:ext cx="8729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8FD62EB-917E-EF54-C674-A636D9508B7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388989" y="2789998"/>
            <a:ext cx="1" cy="2027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Выноска: стрелка вправо 12">
            <a:extLst>
              <a:ext uri="{FF2B5EF4-FFF2-40B4-BE49-F238E27FC236}">
                <a16:creationId xmlns:a16="http://schemas.microsoft.com/office/drawing/2014/main" id="{ED731158-8FB7-7EB0-DED2-B6807E90B867}"/>
              </a:ext>
            </a:extLst>
          </p:cNvPr>
          <p:cNvSpPr/>
          <p:nvPr/>
        </p:nvSpPr>
        <p:spPr>
          <a:xfrm rot="16200000">
            <a:off x="4881068" y="4792874"/>
            <a:ext cx="1014744" cy="1063187"/>
          </a:xfrm>
          <a:prstGeom prst="rightArrowCallo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ru-RU" dirty="0"/>
              <a:t>проблема</a:t>
            </a:r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9D04471C-76BA-3058-B9F6-4C875121D775}"/>
              </a:ext>
            </a:extLst>
          </p:cNvPr>
          <p:cNvSpPr/>
          <p:nvPr/>
        </p:nvSpPr>
        <p:spPr>
          <a:xfrm rot="14509856">
            <a:off x="6924509" y="4698030"/>
            <a:ext cx="261390" cy="138389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C88BE502-FFE3-915D-B7C0-0B32E5437EFD}"/>
              </a:ext>
            </a:extLst>
          </p:cNvPr>
          <p:cNvSpPr/>
          <p:nvPr/>
        </p:nvSpPr>
        <p:spPr>
          <a:xfrm rot="6915492">
            <a:off x="3671054" y="4490717"/>
            <a:ext cx="230192" cy="1734114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3886E0C6-A92F-536E-CEAB-F08D6FB7115C}"/>
              </a:ext>
            </a:extLst>
          </p:cNvPr>
          <p:cNvSpPr/>
          <p:nvPr/>
        </p:nvSpPr>
        <p:spPr>
          <a:xfrm rot="10800000">
            <a:off x="5543929" y="3029958"/>
            <a:ext cx="257428" cy="154717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Выноска: изогнутая линия 16">
            <a:extLst>
              <a:ext uri="{FF2B5EF4-FFF2-40B4-BE49-F238E27FC236}">
                <a16:creationId xmlns:a16="http://schemas.microsoft.com/office/drawing/2014/main" id="{EA45CDE3-85CA-3D3F-24CC-F83284A0A80B}"/>
              </a:ext>
            </a:extLst>
          </p:cNvPr>
          <p:cNvSpPr/>
          <p:nvPr/>
        </p:nvSpPr>
        <p:spPr>
          <a:xfrm>
            <a:off x="6732365" y="2871575"/>
            <a:ext cx="1619155" cy="846212"/>
          </a:xfrm>
          <a:prstGeom prst="borderCallout2">
            <a:avLst>
              <a:gd name="adj1" fmla="val 19951"/>
              <a:gd name="adj2" fmla="val 1079"/>
              <a:gd name="adj3" fmla="val 18750"/>
              <a:gd name="adj4" fmla="val -16667"/>
              <a:gd name="adj5" fmla="val 102895"/>
              <a:gd name="adj6" fmla="val -5921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i="1" dirty="0"/>
              <a:t>Изменения в системе управления</a:t>
            </a:r>
          </a:p>
        </p:txBody>
      </p:sp>
      <p:sp>
        <p:nvSpPr>
          <p:cNvPr id="18" name="Выноска: изогнутая линия 17">
            <a:extLst>
              <a:ext uri="{FF2B5EF4-FFF2-40B4-BE49-F238E27FC236}">
                <a16:creationId xmlns:a16="http://schemas.microsoft.com/office/drawing/2014/main" id="{750C4FA0-45E7-42FE-ABA5-50F3B89236AC}"/>
              </a:ext>
            </a:extLst>
          </p:cNvPr>
          <p:cNvSpPr/>
          <p:nvPr/>
        </p:nvSpPr>
        <p:spPr>
          <a:xfrm>
            <a:off x="7820744" y="5408731"/>
            <a:ext cx="2499673" cy="1195485"/>
          </a:xfrm>
          <a:prstGeom prst="borderCallout2">
            <a:avLst>
              <a:gd name="adj1" fmla="val 18750"/>
              <a:gd name="adj2" fmla="val 452"/>
              <a:gd name="adj3" fmla="val 18750"/>
              <a:gd name="adj4" fmla="val -16667"/>
              <a:gd name="adj5" fmla="val 5035"/>
              <a:gd name="adj6" fmla="val -26466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i="1" dirty="0"/>
              <a:t>Изменения систем администрирования</a:t>
            </a:r>
          </a:p>
        </p:txBody>
      </p:sp>
      <p:sp>
        <p:nvSpPr>
          <p:cNvPr id="19" name="Выноска: изогнутая линия 18">
            <a:extLst>
              <a:ext uri="{FF2B5EF4-FFF2-40B4-BE49-F238E27FC236}">
                <a16:creationId xmlns:a16="http://schemas.microsoft.com/office/drawing/2014/main" id="{43CB75D1-0A0A-D7B9-585C-4D36CA39E6BB}"/>
              </a:ext>
            </a:extLst>
          </p:cNvPr>
          <p:cNvSpPr/>
          <p:nvPr/>
        </p:nvSpPr>
        <p:spPr>
          <a:xfrm>
            <a:off x="1656081" y="5640359"/>
            <a:ext cx="1855832" cy="846212"/>
          </a:xfrm>
          <a:prstGeom prst="borderCallout2">
            <a:avLst>
              <a:gd name="adj1" fmla="val 43964"/>
              <a:gd name="adj2" fmla="val 100850"/>
              <a:gd name="adj3" fmla="val 46365"/>
              <a:gd name="adj4" fmla="val 117615"/>
              <a:gd name="adj5" fmla="val -11166"/>
              <a:gd name="adj6" fmla="val 12965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i="1" dirty="0"/>
              <a:t>Изменения систем поведения</a:t>
            </a:r>
          </a:p>
        </p:txBody>
      </p:sp>
    </p:spTree>
    <p:extLst>
      <p:ext uri="{BB962C8B-B14F-4D97-AF65-F5344CB8AC3E}">
        <p14:creationId xmlns:p14="http://schemas.microsoft.com/office/powerpoint/2010/main" val="42535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498F7-6A33-F3C8-4097-56301BAC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Выводы с точки зрения управления</a:t>
            </a:r>
            <a:r>
              <a:rPr lang="ru-RU" dirty="0"/>
              <a:t>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BE749C-A2C1-E620-83D4-ACDAE1874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320"/>
            <a:ext cx="10515600" cy="4632643"/>
          </a:xfrm>
        </p:spPr>
        <p:txBody>
          <a:bodyPr/>
          <a:lstStyle/>
          <a:p>
            <a:r>
              <a:rPr lang="ru-RU" sz="2000" dirty="0"/>
              <a:t>1. Текущая и проектная деятельность взаимоувязаны по смыслу: посредством проектной деятельности производится качественный сдвиг в текущей деятельности (начинаем новую деятельность) организации</a:t>
            </a:r>
          </a:p>
          <a:p>
            <a:endParaRPr lang="ru-RU" sz="2000" dirty="0"/>
          </a:p>
          <a:p>
            <a:r>
              <a:rPr lang="ru-RU" sz="2000" dirty="0"/>
              <a:t>2. Сила сдвига определяются соотношением сторон: субъекта-актора- агента</a:t>
            </a:r>
          </a:p>
          <a:p>
            <a:endParaRPr lang="ru-RU" sz="2000" dirty="0"/>
          </a:p>
          <a:p>
            <a:r>
              <a:rPr lang="ru-RU" sz="2000" dirty="0"/>
              <a:t>3. Управление через проблематизацию – это поддержание динамического баланса между пользовательским поведением и действиями акторов (администраторов от управления)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4300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773</Words>
  <Application>Microsoft Office PowerPoint</Application>
  <PresentationFormat>Широкоэкранный</PresentationFormat>
  <Paragraphs>90</Paragraphs>
  <Slides>10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Тема Office</vt:lpstr>
      <vt:lpstr>Объект упаковщика для оболочки</vt:lpstr>
      <vt:lpstr>АНАЛИЗ РЕЗУЛЬТАТИВНОСТИ  ФОРСАЙТ-ТЕХНОЛОГИЙ  В ПРОГРАММАХ ОБУЧЕНИЯ  РУКОВОДИТЕЛЕЙ  (авторское мнение) </vt:lpstr>
      <vt:lpstr>Жильцов Владимир Анатольевич</vt:lpstr>
      <vt:lpstr>Вводные данные</vt:lpstr>
      <vt:lpstr>Концепт Анализа (гипотезы)</vt:lpstr>
      <vt:lpstr>Результаты анализа результативности</vt:lpstr>
      <vt:lpstr>Смысловые разрывы  </vt:lpstr>
      <vt:lpstr>Технологические разрывы </vt:lpstr>
      <vt:lpstr>Разрыв   управляемости    изменениями:  связями методологий/технологий и систем управления </vt:lpstr>
      <vt:lpstr>Выводы с точки зрения управления: </vt:lpstr>
      <vt:lpstr>Использованная литература: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Владимир Жильцов</dc:creator>
  <cp:lastModifiedBy>Владимир Жильцов</cp:lastModifiedBy>
  <cp:revision>44</cp:revision>
  <dcterms:created xsi:type="dcterms:W3CDTF">2024-11-29T13:02:05Z</dcterms:created>
  <dcterms:modified xsi:type="dcterms:W3CDTF">2024-12-09T06:52:34Z</dcterms:modified>
</cp:coreProperties>
</file>