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3"/>
  </p:notesMasterIdLst>
  <p:handoutMasterIdLst>
    <p:handoutMasterId r:id="rId24"/>
  </p:handoutMasterIdLst>
  <p:sldIdLst>
    <p:sldId id="271" r:id="rId5"/>
    <p:sldId id="272" r:id="rId6"/>
    <p:sldId id="288" r:id="rId7"/>
    <p:sldId id="274" r:id="rId8"/>
    <p:sldId id="275" r:id="rId9"/>
    <p:sldId id="276" r:id="rId10"/>
    <p:sldId id="277" r:id="rId11"/>
    <p:sldId id="278" r:id="rId12"/>
    <p:sldId id="282" r:id="rId13"/>
    <p:sldId id="284" r:id="rId14"/>
    <p:sldId id="289" r:id="rId15"/>
    <p:sldId id="285" r:id="rId16"/>
    <p:sldId id="290" r:id="rId17"/>
    <p:sldId id="286" r:id="rId18"/>
    <p:sldId id="291" r:id="rId19"/>
    <p:sldId id="287" r:id="rId20"/>
    <p:sldId id="292" r:id="rId21"/>
    <p:sldId id="26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691" autoAdjust="0"/>
    <p:restoredTop sz="94660"/>
  </p:normalViewPr>
  <p:slideViewPr>
    <p:cSldViewPr snapToGrid="0">
      <p:cViewPr varScale="1">
        <p:scale>
          <a:sx n="71" d="100"/>
          <a:sy n="71" d="100"/>
        </p:scale>
        <p:origin x="-104" y="-184"/>
      </p:cViewPr>
      <p:guideLst>
        <p:guide orient="horz" pos="2160"/>
        <p:guide pos="3840"/>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notesMaster" Target="notesMasters/notesMaster1.xml"/><Relationship Id="rId24" Type="http://schemas.openxmlformats.org/officeDocument/2006/relationships/handoutMaster" Target="handoutMasters/handoutMaster1.xml"/><Relationship Id="rId25" Type="http://schemas.openxmlformats.org/officeDocument/2006/relationships/printerSettings" Target="printerSettings/printerSettings1.bin"/><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2/16/15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2/16/15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06111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23005945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Tree>
    <p:extLst>
      <p:ext uri="{BB962C8B-B14F-4D97-AF65-F5344CB8AC3E}">
        <p14:creationId xmlns:p14="http://schemas.microsoft.com/office/powerpoint/2010/main" val="23005945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4</a:t>
            </a:fld>
            <a:endParaRPr lang="en-US" dirty="0"/>
          </a:p>
        </p:txBody>
      </p:sp>
    </p:spTree>
    <p:extLst>
      <p:ext uri="{BB962C8B-B14F-4D97-AF65-F5344CB8AC3E}">
        <p14:creationId xmlns:p14="http://schemas.microsoft.com/office/powerpoint/2010/main" val="25957564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5</a:t>
            </a:fld>
            <a:endParaRPr lang="en-US" dirty="0"/>
          </a:p>
        </p:txBody>
      </p:sp>
    </p:spTree>
    <p:extLst>
      <p:ext uri="{BB962C8B-B14F-4D97-AF65-F5344CB8AC3E}">
        <p14:creationId xmlns:p14="http://schemas.microsoft.com/office/powerpoint/2010/main" val="29113045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6</a:t>
            </a:fld>
            <a:endParaRPr lang="en-US"/>
          </a:p>
        </p:txBody>
      </p:sp>
    </p:spTree>
    <p:extLst>
      <p:ext uri="{BB962C8B-B14F-4D97-AF65-F5344CB8AC3E}">
        <p14:creationId xmlns:p14="http://schemas.microsoft.com/office/powerpoint/2010/main" val="39252111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7</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8</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9</a:t>
            </a:fld>
            <a:endParaRPr lang="en-US"/>
          </a:p>
        </p:txBody>
      </p:sp>
    </p:spTree>
    <p:extLst>
      <p:ext uri="{BB962C8B-B14F-4D97-AF65-F5344CB8AC3E}">
        <p14:creationId xmlns:p14="http://schemas.microsoft.com/office/powerpoint/2010/main" val="16921216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42519667"/>
      </p:ext>
    </p:extLst>
  </p:cSld>
  <p:clrMapOvr>
    <a:masterClrMapping/>
  </p:clrMapOvr>
  <p:timing>
    <p:tnLst>
      <p:par>
        <p:cTn xmlns:p14="http://schemas.microsoft.com/office/powerpoint/2010/main" id="1" dur="indefinite" restart="never" nodeType="tmRoot"/>
      </p:par>
    </p:tnLst>
  </p:timing>
  <p:extLst mod="1">
    <p:ext uri="{DCECCB84-F9BA-43D5-87BE-67443E8EF086}">
      <p15:sldGuideLst xmlns=""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extBox 9"/>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91348690"/>
      </p:ext>
    </p:extLst>
  </p:cSld>
  <p:clrMapOvr>
    <a:masterClrMapping/>
  </p:clrMapOvr>
  <p:timing>
    <p:tnLst>
      <p:par>
        <p:cTn xmlns:p14="http://schemas.microsoft.com/office/powerpoint/2010/main" id="1" dur="indefinite" restart="never" nodeType="tmRoot"/>
      </p:par>
    </p:tnLst>
  </p:timing>
  <p:extLst mod="1">
    <p:ext uri="{DCECCB84-F9BA-43D5-87BE-67443E8EF086}">
      <p15:sldGuideLst xmlns=""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23260024"/>
      </p:ext>
    </p:extLst>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xmlns:p14="http://schemas.microsoft.com/office/powerpoint/2010/mai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Helen Zeng | Startup Developer Evangelist</a:t>
            </a:r>
          </a:p>
          <a:p>
            <a:r>
              <a:rPr lang="en-US" dirty="0" smtClean="0"/>
              <a:t>Steven </a:t>
            </a:r>
            <a:r>
              <a:rPr lang="en-US" dirty="0" err="1" smtClean="0"/>
              <a:t>Edouard</a:t>
            </a:r>
            <a:r>
              <a:rPr lang="en-US" dirty="0" smtClean="0"/>
              <a:t> | Startup Developer Evangelist</a:t>
            </a:r>
            <a:endParaRPr lang="en-US" dirty="0"/>
          </a:p>
        </p:txBody>
      </p:sp>
      <p:sp>
        <p:nvSpPr>
          <p:cNvPr id="2" name="Title 1"/>
          <p:cNvSpPr>
            <a:spLocks noGrp="1"/>
          </p:cNvSpPr>
          <p:nvPr>
            <p:ph type="ctrTitle"/>
          </p:nvPr>
        </p:nvSpPr>
        <p:spPr>
          <a:solidFill>
            <a:srgbClr val="007233"/>
          </a:solidFill>
        </p:spPr>
        <p:txBody>
          <a:bodyPr/>
          <a:lstStyle/>
          <a:p>
            <a:r>
              <a:rPr lang="en-US" sz="4000" dirty="0" smtClean="0"/>
              <a:t>Do you know what I MEAN?</a:t>
            </a:r>
            <a:br>
              <a:rPr lang="en-US" sz="4000" dirty="0" smtClean="0"/>
            </a:br>
            <a:r>
              <a:rPr lang="en-US" sz="4000" dirty="0" smtClean="0"/>
              <a:t/>
            </a:r>
            <a:br>
              <a:rPr lang="en-US" sz="4000" dirty="0" smtClean="0"/>
            </a:br>
            <a:r>
              <a:rPr lang="en-US" sz="3200" dirty="0" smtClean="0"/>
              <a:t>Building full stack web apps with Mongo, Express, Angular, and Node</a:t>
            </a:r>
            <a:endParaRPr lang="en-US" sz="3200" dirty="0"/>
          </a:p>
        </p:txBody>
      </p:sp>
    </p:spTree>
    <p:extLst>
      <p:ext uri="{BB962C8B-B14F-4D97-AF65-F5344CB8AC3E}">
        <p14:creationId xmlns:p14="http://schemas.microsoft.com/office/powerpoint/2010/main" val="1665733023"/>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AngularJS</a:t>
            </a:r>
            <a:endParaRPr lang="en-US" dirty="0"/>
          </a:p>
        </p:txBody>
      </p:sp>
      <p:sp>
        <p:nvSpPr>
          <p:cNvPr id="3" name="Content Placeholder 2"/>
          <p:cNvSpPr>
            <a:spLocks noGrp="1"/>
          </p:cNvSpPr>
          <p:nvPr>
            <p:ph sz="quarter" idx="10"/>
          </p:nvPr>
        </p:nvSpPr>
        <p:spPr/>
        <p:txBody>
          <a:bodyPr/>
          <a:lstStyle/>
          <a:p>
            <a:r>
              <a:rPr lang="en-US" dirty="0" smtClean="0"/>
              <a:t>Open source, maintained by Google</a:t>
            </a:r>
          </a:p>
          <a:p>
            <a:r>
              <a:rPr lang="en-US" dirty="0" smtClean="0"/>
              <a:t>Client side MVC (MVVM) framework</a:t>
            </a:r>
          </a:p>
          <a:p>
            <a:r>
              <a:rPr lang="en-US" dirty="0" smtClean="0"/>
              <a:t>Excellent data bindings</a:t>
            </a:r>
          </a:p>
          <a:p>
            <a:r>
              <a:rPr lang="en-US" dirty="0" smtClean="0"/>
              <a:t>Easy </a:t>
            </a:r>
            <a:r>
              <a:rPr lang="en-US" smtClean="0"/>
              <a:t>to test</a:t>
            </a:r>
            <a:endParaRPr lang="en-US" dirty="0" smtClean="0"/>
          </a:p>
          <a:p>
            <a:endParaRPr lang="en-US" dirty="0"/>
          </a:p>
        </p:txBody>
      </p:sp>
      <p:pic>
        <p:nvPicPr>
          <p:cNvPr id="5" name="Picture 4"/>
          <p:cNvPicPr>
            <a:picLocks noChangeAspect="1"/>
          </p:cNvPicPr>
          <p:nvPr/>
        </p:nvPicPr>
        <p:blipFill>
          <a:blip r:embed="rId2"/>
          <a:stretch>
            <a:fillRect/>
          </a:stretch>
        </p:blipFill>
        <p:spPr>
          <a:xfrm>
            <a:off x="4871043" y="4615231"/>
            <a:ext cx="6408738" cy="1666272"/>
          </a:xfrm>
          <a:prstGeom prst="rect">
            <a:avLst/>
          </a:prstGeom>
        </p:spPr>
      </p:pic>
    </p:spTree>
    <p:extLst>
      <p:ext uri="{BB962C8B-B14F-4D97-AF65-F5344CB8AC3E}">
        <p14:creationId xmlns:p14="http://schemas.microsoft.com/office/powerpoint/2010/main" val="10351228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to get Angular?</a:t>
            </a:r>
            <a:endParaRPr lang="en-US" dirty="0"/>
          </a:p>
        </p:txBody>
      </p:sp>
      <p:sp>
        <p:nvSpPr>
          <p:cNvPr id="3" name="Content Placeholder 2"/>
          <p:cNvSpPr>
            <a:spLocks noGrp="1"/>
          </p:cNvSpPr>
          <p:nvPr>
            <p:ph sz="quarter" idx="10"/>
          </p:nvPr>
        </p:nvSpPr>
        <p:spPr/>
        <p:txBody>
          <a:bodyPr/>
          <a:lstStyle/>
          <a:p>
            <a:endParaRPr lang="en-US"/>
          </a:p>
        </p:txBody>
      </p:sp>
    </p:spTree>
    <p:extLst>
      <p:ext uri="{BB962C8B-B14F-4D97-AF65-F5344CB8AC3E}">
        <p14:creationId xmlns:p14="http://schemas.microsoft.com/office/powerpoint/2010/main" val="4848454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Node.js</a:t>
            </a:r>
            <a:endParaRPr lang="en-US" dirty="0"/>
          </a:p>
        </p:txBody>
      </p:sp>
      <p:sp>
        <p:nvSpPr>
          <p:cNvPr id="3" name="Content Placeholder 2"/>
          <p:cNvSpPr>
            <a:spLocks noGrp="1"/>
          </p:cNvSpPr>
          <p:nvPr>
            <p:ph sz="quarter" idx="10"/>
          </p:nvPr>
        </p:nvSpPr>
        <p:spPr/>
        <p:txBody>
          <a:bodyPr/>
          <a:lstStyle/>
          <a:p>
            <a:endParaRPr lang="en-US"/>
          </a:p>
        </p:txBody>
      </p:sp>
    </p:spTree>
    <p:extLst>
      <p:ext uri="{BB962C8B-B14F-4D97-AF65-F5344CB8AC3E}">
        <p14:creationId xmlns:p14="http://schemas.microsoft.com/office/powerpoint/2010/main" val="41585853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install </a:t>
            </a:r>
            <a:r>
              <a:rPr lang="en-US" dirty="0" err="1" smtClean="0"/>
              <a:t>Node.js</a:t>
            </a:r>
            <a:endParaRPr lang="en-US" dirty="0"/>
          </a:p>
        </p:txBody>
      </p:sp>
      <p:sp>
        <p:nvSpPr>
          <p:cNvPr id="3" name="Content Placeholder 2"/>
          <p:cNvSpPr>
            <a:spLocks noGrp="1"/>
          </p:cNvSpPr>
          <p:nvPr>
            <p:ph sz="quarter" idx="10"/>
          </p:nvPr>
        </p:nvSpPr>
        <p:spPr/>
        <p:txBody>
          <a:bodyPr/>
          <a:lstStyle/>
          <a:p>
            <a:endParaRPr lang="en-US"/>
          </a:p>
        </p:txBody>
      </p:sp>
    </p:spTree>
    <p:extLst>
      <p:ext uri="{BB962C8B-B14F-4D97-AF65-F5344CB8AC3E}">
        <p14:creationId xmlns:p14="http://schemas.microsoft.com/office/powerpoint/2010/main" val="14477418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a:t>
            </a:r>
            <a:endParaRPr lang="en-US" dirty="0"/>
          </a:p>
        </p:txBody>
      </p:sp>
      <p:sp>
        <p:nvSpPr>
          <p:cNvPr id="3" name="Content Placeholder 2"/>
          <p:cNvSpPr>
            <a:spLocks noGrp="1"/>
          </p:cNvSpPr>
          <p:nvPr>
            <p:ph sz="quarter" idx="10"/>
          </p:nvPr>
        </p:nvSpPr>
        <p:spPr/>
        <p:txBody>
          <a:bodyPr/>
          <a:lstStyle/>
          <a:p>
            <a:endParaRPr lang="en-US"/>
          </a:p>
        </p:txBody>
      </p:sp>
    </p:spTree>
    <p:extLst>
      <p:ext uri="{BB962C8B-B14F-4D97-AF65-F5344CB8AC3E}">
        <p14:creationId xmlns:p14="http://schemas.microsoft.com/office/powerpoint/2010/main" val="2444861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install Express</a:t>
            </a:r>
            <a:endParaRPr lang="en-US" dirty="0"/>
          </a:p>
        </p:txBody>
      </p:sp>
      <p:sp>
        <p:nvSpPr>
          <p:cNvPr id="3" name="Content Placeholder 2"/>
          <p:cNvSpPr>
            <a:spLocks noGrp="1"/>
          </p:cNvSpPr>
          <p:nvPr>
            <p:ph sz="quarter" idx="10"/>
          </p:nvPr>
        </p:nvSpPr>
        <p:spPr/>
        <p:txBody>
          <a:bodyPr/>
          <a:lstStyle/>
          <a:p>
            <a:endParaRPr lang="en-US"/>
          </a:p>
        </p:txBody>
      </p:sp>
    </p:spTree>
    <p:extLst>
      <p:ext uri="{BB962C8B-B14F-4D97-AF65-F5344CB8AC3E}">
        <p14:creationId xmlns:p14="http://schemas.microsoft.com/office/powerpoint/2010/main" val="10288780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MongoDB</a:t>
            </a:r>
            <a:endParaRPr lang="en-US" dirty="0"/>
          </a:p>
        </p:txBody>
      </p:sp>
      <p:sp>
        <p:nvSpPr>
          <p:cNvPr id="3" name="Content Placeholder 2"/>
          <p:cNvSpPr>
            <a:spLocks noGrp="1"/>
          </p:cNvSpPr>
          <p:nvPr>
            <p:ph sz="quarter" idx="10"/>
          </p:nvPr>
        </p:nvSpPr>
        <p:spPr/>
        <p:txBody>
          <a:bodyPr/>
          <a:lstStyle/>
          <a:p>
            <a:endParaRPr lang="en-US"/>
          </a:p>
        </p:txBody>
      </p:sp>
    </p:spTree>
    <p:extLst>
      <p:ext uri="{BB962C8B-B14F-4D97-AF65-F5344CB8AC3E}">
        <p14:creationId xmlns:p14="http://schemas.microsoft.com/office/powerpoint/2010/main" val="40375846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install Mongo</a:t>
            </a:r>
            <a:endParaRPr lang="en-US" dirty="0"/>
          </a:p>
        </p:txBody>
      </p:sp>
      <p:sp>
        <p:nvSpPr>
          <p:cNvPr id="3" name="Content Placeholder 2"/>
          <p:cNvSpPr>
            <a:spLocks noGrp="1"/>
          </p:cNvSpPr>
          <p:nvPr>
            <p:ph sz="quarter" idx="10"/>
          </p:nvPr>
        </p:nvSpPr>
        <p:spPr/>
        <p:txBody>
          <a:bodyPr/>
          <a:lstStyle/>
          <a:p>
            <a:endParaRPr lang="en-US"/>
          </a:p>
        </p:txBody>
      </p:sp>
    </p:spTree>
    <p:extLst>
      <p:ext uri="{BB962C8B-B14F-4D97-AF65-F5344CB8AC3E}">
        <p14:creationId xmlns:p14="http://schemas.microsoft.com/office/powerpoint/2010/main" val="10288780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Meet Helen Zeng | ‏@</a:t>
            </a:r>
            <a:r>
              <a:rPr lang="en-US" dirty="0" err="1" smtClean="0"/>
              <a:t>hwz</a:t>
            </a:r>
            <a:r>
              <a:rPr lang="en-US" dirty="0" smtClean="0"/>
              <a:t> </a:t>
            </a:r>
            <a:endParaRPr lang="en-US" dirty="0"/>
          </a:p>
        </p:txBody>
      </p:sp>
      <p:sp>
        <p:nvSpPr>
          <p:cNvPr id="7" name="Content Placeholder 6"/>
          <p:cNvSpPr>
            <a:spLocks noGrp="1"/>
          </p:cNvSpPr>
          <p:nvPr>
            <p:ph idx="10"/>
          </p:nvPr>
        </p:nvSpPr>
        <p:spPr/>
        <p:txBody>
          <a:bodyPr/>
          <a:lstStyle/>
          <a:p>
            <a:r>
              <a:rPr lang="en-US" dirty="0"/>
              <a:t>Developer Evangelist for </a:t>
            </a:r>
            <a:r>
              <a:rPr lang="en-US" dirty="0" smtClean="0"/>
              <a:t>San Francisco Startups</a:t>
            </a:r>
          </a:p>
          <a:p>
            <a:pPr marL="457046" lvl="1" indent="0">
              <a:buNone/>
            </a:pPr>
            <a:r>
              <a:rPr lang="en-US" dirty="0" smtClean="0"/>
              <a:t>Works with top incubators &amp; accelerators to drive</a:t>
            </a:r>
            <a:br>
              <a:rPr lang="en-US" dirty="0" smtClean="0"/>
            </a:br>
            <a:r>
              <a:rPr lang="en-US" dirty="0" smtClean="0"/>
              <a:t>Azure and general platform adoption</a:t>
            </a:r>
          </a:p>
          <a:p>
            <a:pPr marL="457046" lvl="1" indent="0">
              <a:buNone/>
            </a:pPr>
            <a:r>
              <a:rPr lang="en-US" dirty="0" smtClean="0"/>
              <a:t>Gives talks and workshops to developer audiences</a:t>
            </a:r>
            <a:endParaRPr lang="en-US" dirty="0"/>
          </a:p>
          <a:p>
            <a:r>
              <a:rPr lang="en-US" dirty="0" smtClean="0"/>
              <a:t>Web development nerd</a:t>
            </a:r>
          </a:p>
          <a:p>
            <a:r>
              <a:rPr lang="en-US" dirty="0" smtClean="0"/>
              <a:t>Volunteer high </a:t>
            </a:r>
            <a:r>
              <a:rPr lang="en-US" dirty="0"/>
              <a:t>s</a:t>
            </a:r>
            <a:r>
              <a:rPr lang="en-US" dirty="0" smtClean="0"/>
              <a:t>chool CS teacher</a:t>
            </a:r>
          </a:p>
          <a:p>
            <a:r>
              <a:rPr lang="en-US" dirty="0" smtClean="0"/>
              <a:t>Avid traveler</a:t>
            </a:r>
          </a:p>
          <a:p>
            <a:endParaRPr lang="en-US" dirty="0" smtClean="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42666" y="327470"/>
            <a:ext cx="2372638" cy="2372638"/>
          </a:xfrm>
          <a:prstGeom prst="rect">
            <a:avLst/>
          </a:prstGeom>
        </p:spPr>
      </p:pic>
    </p:spTree>
    <p:extLst>
      <p:ext uri="{BB962C8B-B14F-4D97-AF65-F5344CB8AC3E}">
        <p14:creationId xmlns:p14="http://schemas.microsoft.com/office/powerpoint/2010/main" val="42384500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Meet Steven </a:t>
            </a:r>
            <a:r>
              <a:rPr lang="en-US" dirty="0" err="1" smtClean="0"/>
              <a:t>Edouard</a:t>
            </a:r>
            <a:r>
              <a:rPr lang="en-US" smtClean="0"/>
              <a:t> | </a:t>
            </a:r>
            <a:r>
              <a:rPr lang="en-US" dirty="0" smtClean="0"/>
              <a:t>‏@</a:t>
            </a:r>
            <a:r>
              <a:rPr lang="en-US" dirty="0" err="1" smtClean="0"/>
              <a:t>sedouard</a:t>
            </a:r>
            <a:r>
              <a:rPr lang="en-US" dirty="0" smtClean="0"/>
              <a:t> </a:t>
            </a:r>
            <a:endParaRPr lang="en-US" dirty="0"/>
          </a:p>
        </p:txBody>
      </p:sp>
      <p:sp>
        <p:nvSpPr>
          <p:cNvPr id="7" name="Content Placeholder 6"/>
          <p:cNvSpPr>
            <a:spLocks noGrp="1"/>
          </p:cNvSpPr>
          <p:nvPr>
            <p:ph idx="10"/>
          </p:nvPr>
        </p:nvSpPr>
        <p:spPr/>
        <p:txBody>
          <a:bodyPr/>
          <a:lstStyle/>
          <a:p>
            <a:r>
              <a:rPr lang="en-US" dirty="0"/>
              <a:t>Developer Evangelist for </a:t>
            </a:r>
            <a:r>
              <a:rPr lang="en-US" dirty="0" smtClean="0"/>
              <a:t>San Francisco Startups</a:t>
            </a:r>
          </a:p>
          <a:p>
            <a:pPr marL="457046" lvl="1" indent="0">
              <a:buNone/>
            </a:pPr>
            <a:r>
              <a:rPr lang="en-US" dirty="0" smtClean="0"/>
              <a:t>Works with top incubators &amp; accelerators to drive</a:t>
            </a:r>
            <a:br>
              <a:rPr lang="en-US" dirty="0" smtClean="0"/>
            </a:br>
            <a:r>
              <a:rPr lang="en-US" dirty="0" smtClean="0"/>
              <a:t>Azure and general platform adoption</a:t>
            </a:r>
          </a:p>
          <a:p>
            <a:pPr marL="457046" lvl="1" indent="0">
              <a:buNone/>
            </a:pPr>
            <a:r>
              <a:rPr lang="en-US" dirty="0" smtClean="0"/>
              <a:t>Gives talks and workshops to developer audiences</a:t>
            </a:r>
            <a:endParaRPr lang="en-US" dirty="0"/>
          </a:p>
          <a:p>
            <a:r>
              <a:rPr lang="en-US" dirty="0" smtClean="0"/>
              <a:t>Web development nerd</a:t>
            </a:r>
          </a:p>
          <a:p>
            <a:r>
              <a:rPr lang="en-US" dirty="0" smtClean="0"/>
              <a:t>Volunteer high </a:t>
            </a:r>
            <a:r>
              <a:rPr lang="en-US" dirty="0"/>
              <a:t>s</a:t>
            </a:r>
            <a:r>
              <a:rPr lang="en-US" dirty="0" smtClean="0"/>
              <a:t>chool CS teacher</a:t>
            </a:r>
          </a:p>
          <a:p>
            <a:r>
              <a:rPr lang="en-US" dirty="0" smtClean="0"/>
              <a:t>Avid traveler</a:t>
            </a:r>
          </a:p>
          <a:p>
            <a:endParaRPr lang="en-US" dirty="0" smtClean="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42666" y="327470"/>
            <a:ext cx="2372638" cy="2372638"/>
          </a:xfrm>
          <a:prstGeom prst="rect">
            <a:avLst/>
          </a:prstGeom>
        </p:spPr>
      </p:pic>
    </p:spTree>
    <p:extLst>
      <p:ext uri="{BB962C8B-B14F-4D97-AF65-F5344CB8AC3E}">
        <p14:creationId xmlns:p14="http://schemas.microsoft.com/office/powerpoint/2010/main" val="19315196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Course Topics</a:t>
            </a:r>
            <a:endParaRPr lang="en-US" dirty="0"/>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2763890495"/>
              </p:ext>
            </p:extLst>
          </p:nvPr>
        </p:nvGraphicFramePr>
        <p:xfrm>
          <a:off x="379413" y="1417636"/>
          <a:ext cx="11525250" cy="3070528"/>
        </p:xfrm>
        <a:graphic>
          <a:graphicData uri="http://schemas.openxmlformats.org/drawingml/2006/table">
            <a:tbl>
              <a:tblPr firstRow="1" bandRow="1">
                <a:tableStyleId>{5C22544A-7EE6-4342-B048-85BDC9FD1C3A}</a:tableStyleId>
              </a:tblPr>
              <a:tblGrid>
                <a:gridCol w="5762625">
                  <a:extLst>
                    <a:ext uri="{9D8B030D-6E8A-4147-A177-3AD203B41FA5}">
                      <a16:colId xmlns:a16="http://schemas.microsoft.com/office/drawing/2014/main" xmlns="" val="1632794655"/>
                    </a:ext>
                  </a:extLst>
                </a:gridCol>
                <a:gridCol w="5762625">
                  <a:extLst>
                    <a:ext uri="{9D8B030D-6E8A-4147-A177-3AD203B41FA5}">
                      <a16:colId xmlns:a16="http://schemas.microsoft.com/office/drawing/2014/main" xmlns="" val="2011313899"/>
                    </a:ext>
                  </a:extLst>
                </a:gridCol>
              </a:tblGrid>
              <a:tr h="767632">
                <a:tc gridSpan="2">
                  <a:txBody>
                    <a:bodyPr/>
                    <a:lstStyle/>
                    <a:p>
                      <a:r>
                        <a:rPr lang="en-US" sz="3600" dirty="0" smtClean="0"/>
                        <a:t>Do you know what I MEAN?</a:t>
                      </a:r>
                      <a:endParaRPr lang="en-US" sz="3600" dirty="0">
                        <a:latin typeface="Segoe UI Light" panose="020B0502040204020203" pitchFamily="34" charset="0"/>
                        <a:cs typeface="Segoe UI Light" panose="020B0502040204020203" pitchFamily="34" charset="0"/>
                      </a:endParaRPr>
                    </a:p>
                  </a:txBody>
                  <a:tcPr anchor="ctr"/>
                </a:tc>
                <a:tc hMerge="1">
                  <a:txBody>
                    <a:bodyPr/>
                    <a:lstStyle/>
                    <a:p>
                      <a:endParaRPr lang="en-US" dirty="0"/>
                    </a:p>
                  </a:txBody>
                  <a:tcPr/>
                </a:tc>
                <a:extLst>
                  <a:ext uri="{0D108BD9-81ED-4DB2-BD59-A6C34878D82A}">
                    <a16:rowId xmlns:a16="http://schemas.microsoft.com/office/drawing/2014/main" xmlns="" val="1789177411"/>
                  </a:ext>
                </a:extLst>
              </a:tr>
              <a:tr h="767632">
                <a:tc>
                  <a:txBody>
                    <a:bodyPr/>
                    <a:lstStyle/>
                    <a:p>
                      <a:r>
                        <a:rPr lang="en-US" sz="2400" dirty="0" smtClean="0">
                          <a:latin typeface="Segoe UI Light" panose="020B0502040204020203" pitchFamily="34" charset="0"/>
                          <a:cs typeface="Segoe UI Light" panose="020B0502040204020203" pitchFamily="34" charset="0"/>
                        </a:rPr>
                        <a:t>01 | What is</a:t>
                      </a:r>
                      <a:r>
                        <a:rPr lang="en-US" sz="2400" baseline="0" dirty="0" smtClean="0">
                          <a:latin typeface="Segoe UI Light" panose="020B0502040204020203" pitchFamily="34" charset="0"/>
                          <a:cs typeface="Segoe UI Light" panose="020B0502040204020203" pitchFamily="34" charset="0"/>
                        </a:rPr>
                        <a:t> MEAN?</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04 </a:t>
                      </a:r>
                      <a:r>
                        <a:rPr lang="en-US" sz="2400" dirty="0" smtClean="0">
                          <a:latin typeface="Segoe UI Light" panose="020B0502040204020203" pitchFamily="34" charset="0"/>
                          <a:cs typeface="Segoe UI Light" panose="020B0502040204020203" pitchFamily="34" charset="0"/>
                        </a:rPr>
                        <a:t>| Integrating</a:t>
                      </a:r>
                      <a:r>
                        <a:rPr lang="en-US" sz="2400" baseline="0" dirty="0" smtClean="0">
                          <a:latin typeface="Segoe UI Light" panose="020B0502040204020203" pitchFamily="34" charset="0"/>
                          <a:cs typeface="Segoe UI Light" panose="020B0502040204020203" pitchFamily="34" charset="0"/>
                        </a:rPr>
                        <a:t> </a:t>
                      </a:r>
                      <a:r>
                        <a:rPr lang="en-US" sz="2400" baseline="0" dirty="0" err="1" smtClean="0">
                          <a:latin typeface="Segoe UI Light" panose="020B0502040204020203" pitchFamily="34" charset="0"/>
                          <a:cs typeface="Segoe UI Light" panose="020B0502040204020203" pitchFamily="34" charset="0"/>
                        </a:rPr>
                        <a:t>MongoDB</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xmlns="" val="3842815335"/>
                  </a:ext>
                </a:extLst>
              </a:tr>
              <a:tr h="767632">
                <a:tc>
                  <a:txBody>
                    <a:bodyPr/>
                    <a:lstStyle/>
                    <a:p>
                      <a:r>
                        <a:rPr lang="en-US" sz="2400" dirty="0" smtClean="0">
                          <a:latin typeface="Segoe UI Light" panose="020B0502040204020203" pitchFamily="34" charset="0"/>
                          <a:cs typeface="Segoe UI Light" panose="020B0502040204020203" pitchFamily="34" charset="0"/>
                        </a:rPr>
                        <a:t>02 | Intro to </a:t>
                      </a:r>
                      <a:r>
                        <a:rPr lang="en-US" sz="2400" dirty="0" err="1" smtClean="0">
                          <a:latin typeface="Segoe UI Light" panose="020B0502040204020203" pitchFamily="34" charset="0"/>
                          <a:cs typeface="Segoe UI Light" panose="020B0502040204020203" pitchFamily="34" charset="0"/>
                        </a:rPr>
                        <a:t>Angular.js</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05 </a:t>
                      </a:r>
                      <a:r>
                        <a:rPr lang="en-US" sz="2400" dirty="0" smtClean="0">
                          <a:latin typeface="Segoe UI Light" panose="020B0502040204020203" pitchFamily="34" charset="0"/>
                          <a:cs typeface="Segoe UI Light" panose="020B0502040204020203" pitchFamily="34" charset="0"/>
                        </a:rPr>
                        <a:t>|  Tying things together</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xmlns="" val="321066646"/>
                  </a:ext>
                </a:extLst>
              </a:tr>
              <a:tr h="767632">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03</a:t>
                      </a:r>
                      <a:r>
                        <a:rPr lang="en-US" sz="2400" baseline="0" dirty="0" smtClean="0">
                          <a:latin typeface="Segoe UI Light" panose="020B0502040204020203" pitchFamily="34" charset="0"/>
                          <a:cs typeface="Segoe UI Light" panose="020B0502040204020203" pitchFamily="34" charset="0"/>
                        </a:rPr>
                        <a:t> | </a:t>
                      </a:r>
                      <a:r>
                        <a:rPr lang="en-US" sz="2400" dirty="0" smtClean="0">
                          <a:latin typeface="Segoe UI Light" panose="020B0502040204020203" pitchFamily="34" charset="0"/>
                          <a:cs typeface="Segoe UI Light" panose="020B0502040204020203" pitchFamily="34" charset="0"/>
                        </a:rPr>
                        <a:t>Node and Express</a:t>
                      </a:r>
                    </a:p>
                  </a:txBody>
                  <a:tcPr anchor="ctr"/>
                </a:tc>
                <a:tc>
                  <a:txBody>
                    <a:bodyPr/>
                    <a:lstStyle/>
                    <a:p>
                      <a:r>
                        <a:rPr lang="en-US" sz="2400" smtClean="0">
                          <a:latin typeface="Segoe UI Light" panose="020B0502040204020203" pitchFamily="34" charset="0"/>
                          <a:cs typeface="Segoe UI Light" panose="020B0502040204020203" pitchFamily="34" charset="0"/>
                        </a:rPr>
                        <a:t>06 </a:t>
                      </a:r>
                      <a:r>
                        <a:rPr lang="en-US" sz="2400" dirty="0" smtClean="0">
                          <a:latin typeface="Segoe UI Light" panose="020B0502040204020203" pitchFamily="34" charset="0"/>
                          <a:cs typeface="Segoe UI Light" panose="020B0502040204020203" pitchFamily="34" charset="0"/>
                        </a:rPr>
                        <a:t>| Deployment</a:t>
                      </a:r>
                      <a:r>
                        <a:rPr lang="en-US" sz="2400" baseline="0" dirty="0" smtClean="0">
                          <a:latin typeface="Segoe UI Light" panose="020B0502040204020203" pitchFamily="34" charset="0"/>
                          <a:cs typeface="Segoe UI Light" panose="020B0502040204020203" pitchFamily="34" charset="0"/>
                        </a:rPr>
                        <a:t> &amp; Conclusion</a:t>
                      </a:r>
                      <a:r>
                        <a:rPr lang="en-US" sz="2400" dirty="0" smtClean="0">
                          <a:latin typeface="Segoe UI Light" panose="020B0502040204020203" pitchFamily="34" charset="0"/>
                          <a:cs typeface="Segoe UI Light" panose="020B0502040204020203" pitchFamily="34" charset="0"/>
                        </a:rPr>
                        <a:t>  </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xmlns="" val="3812060533"/>
                  </a:ext>
                </a:extLst>
              </a:tr>
            </a:tbl>
          </a:graphicData>
        </a:graphic>
      </p:graphicFrame>
    </p:spTree>
    <p:extLst>
      <p:ext uri="{BB962C8B-B14F-4D97-AF65-F5344CB8AC3E}">
        <p14:creationId xmlns:p14="http://schemas.microsoft.com/office/powerpoint/2010/main" val="41785647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smtClean="0"/>
              <a:t>Setting Expectations</a:t>
            </a:r>
            <a:endParaRPr lang="en-US" dirty="0"/>
          </a:p>
        </p:txBody>
      </p:sp>
      <p:sp>
        <p:nvSpPr>
          <p:cNvPr id="3" name="Content Placeholder 2"/>
          <p:cNvSpPr>
            <a:spLocks noGrp="1"/>
          </p:cNvSpPr>
          <p:nvPr>
            <p:ph sz="quarter" idx="10"/>
          </p:nvPr>
        </p:nvSpPr>
        <p:spPr/>
        <p:txBody>
          <a:bodyPr/>
          <a:lstStyle/>
          <a:p>
            <a:r>
              <a:rPr lang="en-US" dirty="0" smtClean="0"/>
              <a:t>Target Audience</a:t>
            </a:r>
          </a:p>
          <a:p>
            <a:pPr marL="457046" lvl="1" indent="0">
              <a:buNone/>
            </a:pPr>
            <a:r>
              <a:rPr lang="en-US" dirty="0" smtClean="0"/>
              <a:t>Beginner/intermediate web developers</a:t>
            </a:r>
          </a:p>
          <a:p>
            <a:pPr marL="457046" lvl="1" indent="0">
              <a:buNone/>
            </a:pPr>
            <a:endParaRPr lang="en-US" dirty="0" smtClean="0"/>
          </a:p>
          <a:p>
            <a:r>
              <a:rPr lang="en-US" dirty="0" smtClean="0"/>
              <a:t>Suggested Prerequisites/Supporting Material</a:t>
            </a:r>
          </a:p>
          <a:p>
            <a:pPr lvl="1"/>
            <a:r>
              <a:rPr lang="en-US" dirty="0" smtClean="0"/>
              <a:t>Strong grasp of </a:t>
            </a:r>
            <a:r>
              <a:rPr lang="en-US" dirty="0" err="1" smtClean="0"/>
              <a:t>Javascript</a:t>
            </a:r>
            <a:endParaRPr lang="en-US" dirty="0" smtClean="0"/>
          </a:p>
          <a:p>
            <a:pPr lvl="1"/>
            <a:r>
              <a:rPr lang="en-US" dirty="0" smtClean="0"/>
              <a:t>Familiarity with HTML/CSS, Twitter Bootstrap</a:t>
            </a:r>
          </a:p>
          <a:p>
            <a:pPr lvl="1"/>
            <a:r>
              <a:rPr lang="en-US" dirty="0" smtClean="0"/>
              <a:t>Introduction to </a:t>
            </a:r>
            <a:r>
              <a:rPr lang="en-US" dirty="0" err="1" smtClean="0"/>
              <a:t>AngularJS</a:t>
            </a:r>
            <a:r>
              <a:rPr lang="en-US" dirty="0" smtClean="0"/>
              <a:t> MVA</a:t>
            </a:r>
          </a:p>
          <a:p>
            <a:pPr lvl="1"/>
            <a:r>
              <a:rPr lang="en-US" dirty="0" smtClean="0"/>
              <a:t>You’ve got Documents! A </a:t>
            </a:r>
            <a:r>
              <a:rPr lang="en-US" dirty="0" err="1" smtClean="0"/>
              <a:t>MongoDB</a:t>
            </a:r>
            <a:r>
              <a:rPr lang="en-US" dirty="0" smtClean="0"/>
              <a:t> Jumpstart</a:t>
            </a:r>
            <a:endParaRPr lang="en-US" dirty="0"/>
          </a:p>
          <a:p>
            <a:pPr lvl="1"/>
            <a:endParaRPr lang="en-US" dirty="0" smtClean="0"/>
          </a:p>
        </p:txBody>
      </p:sp>
    </p:spTree>
    <p:extLst>
      <p:ext uri="{BB962C8B-B14F-4D97-AF65-F5344CB8AC3E}">
        <p14:creationId xmlns:p14="http://schemas.microsoft.com/office/powerpoint/2010/main" val="1967407312"/>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277813" y="1427918"/>
            <a:ext cx="11525250" cy="5290388"/>
          </a:xfrm>
        </p:spPr>
        <p:txBody>
          <a:bodyPr/>
          <a:lstStyle/>
          <a:p>
            <a:r>
              <a:rPr lang="en-US" dirty="0"/>
              <a:t>Microsoft Virtual Academy</a:t>
            </a:r>
          </a:p>
          <a:p>
            <a:pPr lvl="1"/>
            <a:r>
              <a:rPr lang="en-US" dirty="0"/>
              <a:t>Free online learning tailored for IT Pros and Developers </a:t>
            </a:r>
          </a:p>
          <a:p>
            <a:pPr lvl="1"/>
            <a:r>
              <a:rPr lang="en-US" dirty="0"/>
              <a:t>Over 2M registered users</a:t>
            </a:r>
          </a:p>
          <a:p>
            <a:pPr lvl="1"/>
            <a:r>
              <a:rPr lang="en-US" dirty="0"/>
              <a:t>Up-to-date, relevant training on variety of Microsoft </a:t>
            </a:r>
            <a:r>
              <a:rPr lang="en-US" dirty="0" smtClean="0"/>
              <a:t>products</a:t>
            </a:r>
            <a:endParaRPr lang="en-US" dirty="0"/>
          </a:p>
        </p:txBody>
      </p:sp>
      <p:sp>
        <p:nvSpPr>
          <p:cNvPr id="3" name="Title 2"/>
          <p:cNvSpPr>
            <a:spLocks noGrp="1"/>
          </p:cNvSpPr>
          <p:nvPr>
            <p:ph type="title"/>
          </p:nvPr>
        </p:nvSpPr>
        <p:spPr>
          <a:xfrm>
            <a:off x="-367266" y="182215"/>
            <a:ext cx="11416266" cy="1063487"/>
          </a:xfrm>
        </p:spPr>
        <p:txBody>
          <a:bodyPr/>
          <a:lstStyle/>
          <a:p>
            <a:r>
              <a:rPr lang="en-US" dirty="0" smtClean="0"/>
              <a:t>     Join the MVA Community!</a:t>
            </a:r>
            <a:endParaRPr lang="en-US" dirty="0"/>
          </a:p>
        </p:txBody>
      </p:sp>
    </p:spTree>
    <p:extLst>
      <p:ext uri="{BB962C8B-B14F-4D97-AF65-F5344CB8AC3E}">
        <p14:creationId xmlns:p14="http://schemas.microsoft.com/office/powerpoint/2010/main" val="3654709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01 | What is MEAN?</a:t>
            </a:r>
            <a:endParaRPr lang="en-US" dirty="0"/>
          </a:p>
        </p:txBody>
      </p:sp>
      <p:sp>
        <p:nvSpPr>
          <p:cNvPr id="4" name="Subtitle 3"/>
          <p:cNvSpPr>
            <a:spLocks noGrp="1"/>
          </p:cNvSpPr>
          <p:nvPr>
            <p:ph type="subTitle" idx="1"/>
          </p:nvPr>
        </p:nvSpPr>
        <p:spPr/>
        <p:txBody>
          <a:bodyPr/>
          <a:lstStyle/>
          <a:p>
            <a:r>
              <a:rPr lang="en-US" dirty="0"/>
              <a:t>Helen Zeng | Startup Developer Evangelist</a:t>
            </a:r>
          </a:p>
          <a:p>
            <a:r>
              <a:rPr lang="en-US" dirty="0"/>
              <a:t>Steven </a:t>
            </a:r>
            <a:r>
              <a:rPr lang="en-US" dirty="0" err="1"/>
              <a:t>Edouard</a:t>
            </a:r>
            <a:r>
              <a:rPr lang="en-US" dirty="0"/>
              <a:t> | Startup Developer Evangelist</a:t>
            </a:r>
          </a:p>
        </p:txBody>
      </p:sp>
    </p:spTree>
    <p:extLst>
      <p:ext uri="{BB962C8B-B14F-4D97-AF65-F5344CB8AC3E}">
        <p14:creationId xmlns:p14="http://schemas.microsoft.com/office/powerpoint/2010/main" val="897692544"/>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Why use the MEAN stack?</a:t>
            </a:r>
          </a:p>
          <a:p>
            <a:r>
              <a:rPr lang="en-GB" dirty="0" err="1" smtClean="0"/>
              <a:t>Angular.js</a:t>
            </a:r>
            <a:endParaRPr lang="en-GB" dirty="0" smtClean="0"/>
          </a:p>
          <a:p>
            <a:r>
              <a:rPr lang="en-GB" dirty="0" err="1" smtClean="0"/>
              <a:t>Node.js</a:t>
            </a:r>
            <a:endParaRPr lang="en-GB" dirty="0" smtClean="0"/>
          </a:p>
          <a:p>
            <a:r>
              <a:rPr lang="en-GB" dirty="0" smtClean="0"/>
              <a:t>Express</a:t>
            </a:r>
          </a:p>
          <a:p>
            <a:r>
              <a:rPr lang="en-GB" dirty="0" err="1" smtClean="0"/>
              <a:t>MongoDB</a:t>
            </a:r>
            <a:endParaRPr lang="en-GB" dirty="0"/>
          </a:p>
        </p:txBody>
      </p:sp>
      <p:sp>
        <p:nvSpPr>
          <p:cNvPr id="2" name="Title 1"/>
          <p:cNvSpPr>
            <a:spLocks noGrp="1"/>
          </p:cNvSpPr>
          <p:nvPr>
            <p:ph type="title"/>
          </p:nvPr>
        </p:nvSpPr>
        <p:spPr/>
        <p:txBody>
          <a:bodyPr/>
          <a:lstStyle/>
          <a:p>
            <a:r>
              <a:rPr lang="en-US" smtClean="0"/>
              <a:t>Module Overview</a:t>
            </a:r>
            <a:endParaRPr lang="en-US" dirty="0"/>
          </a:p>
        </p:txBody>
      </p:sp>
    </p:spTree>
    <p:extLst>
      <p:ext uri="{BB962C8B-B14F-4D97-AF65-F5344CB8AC3E}">
        <p14:creationId xmlns:p14="http://schemas.microsoft.com/office/powerpoint/2010/main" val="318349970"/>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use the MEAN stack?</a:t>
            </a:r>
            <a:endParaRPr lang="en-US" dirty="0"/>
          </a:p>
        </p:txBody>
      </p:sp>
      <p:sp>
        <p:nvSpPr>
          <p:cNvPr id="3" name="Content Placeholder 2"/>
          <p:cNvSpPr>
            <a:spLocks noGrp="1"/>
          </p:cNvSpPr>
          <p:nvPr>
            <p:ph sz="quarter" idx="10"/>
          </p:nvPr>
        </p:nvSpPr>
        <p:spPr/>
        <p:txBody>
          <a:bodyPr/>
          <a:lstStyle/>
          <a:p>
            <a:r>
              <a:rPr lang="en-US" dirty="0" smtClean="0">
                <a:latin typeface="Segoe UI Light"/>
                <a:cs typeface="Segoe UI Light"/>
              </a:rPr>
              <a:t>One language to rule them all</a:t>
            </a:r>
            <a:endParaRPr lang="en-US" dirty="0">
              <a:latin typeface="Segoe UI Light"/>
              <a:cs typeface="Segoe UI Light"/>
            </a:endParaRPr>
          </a:p>
          <a:p>
            <a:r>
              <a:rPr lang="en-US" dirty="0" smtClean="0">
                <a:latin typeface="Segoe UI Light"/>
                <a:cs typeface="Segoe UI Light"/>
              </a:rPr>
              <a:t>ALL open source</a:t>
            </a:r>
          </a:p>
          <a:p>
            <a:r>
              <a:rPr lang="en-US" dirty="0" smtClean="0">
                <a:latin typeface="Segoe UI Light"/>
                <a:cs typeface="Segoe UI Light"/>
              </a:rPr>
              <a:t>Huge module library</a:t>
            </a:r>
          </a:p>
          <a:p>
            <a:r>
              <a:rPr lang="en-US" dirty="0" smtClean="0"/>
              <a:t>Get started quickly</a:t>
            </a:r>
          </a:p>
        </p:txBody>
      </p:sp>
    </p:spTree>
    <p:extLst>
      <p:ext uri="{BB962C8B-B14F-4D97-AF65-F5344CB8AC3E}">
        <p14:creationId xmlns:p14="http://schemas.microsoft.com/office/powerpoint/2010/main" val="255798916"/>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D9BF63586D9884E9335F37127EABBE8" ma:contentTypeVersion="1" ma:contentTypeDescription="Create a new document." ma:contentTypeScope="" ma:versionID="b9abee3a6b7d355b9c1a31dbb76ab4bc">
  <xsd:schema xmlns:xsd="http://www.w3.org/2001/XMLSchema" xmlns:xs="http://www.w3.org/2001/XMLSchema" xmlns:p="http://schemas.microsoft.com/office/2006/metadata/properties" xmlns:ns3="e5a13ba8-98e3-4f23-a221-7ac9824aa662" targetNamespace="http://schemas.microsoft.com/office/2006/metadata/properties" ma:root="true" ma:fieldsID="9d02d2e6bc0f5948a1713c06f6c13b3b" ns3:_="">
    <xsd:import namespace="e5a13ba8-98e3-4f23-a221-7ac9824aa662"/>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5a13ba8-98e3-4f23-a221-7ac9824aa66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025FDD9-4C58-4084-9F89-0E6ADD6FFF55}">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e5a13ba8-98e3-4f23-a221-7ac9824aa662"/>
    <ds:schemaRef ds:uri="http://www.w3.org/XML/1998/namespace"/>
    <ds:schemaRef ds:uri="http://purl.org/dc/dcmitype/"/>
  </ds:schemaRefs>
</ds:datastoreItem>
</file>

<file path=customXml/itemProps2.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3.xml><?xml version="1.0" encoding="utf-8"?>
<ds:datastoreItem xmlns:ds="http://schemas.openxmlformats.org/officeDocument/2006/customXml" ds:itemID="{1E1E45CC-2FEE-40FA-AA55-B597D74C634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5a13ba8-98e3-4f23-a221-7ac9824aa66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3377</TotalTime>
  <Words>272</Words>
  <Application>Microsoft Macintosh PowerPoint</Application>
  <PresentationFormat>Custom</PresentationFormat>
  <Paragraphs>74</Paragraphs>
  <Slides>18</Slides>
  <Notes>9</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1_Office Theme</vt:lpstr>
      <vt:lpstr>Do you know what I MEAN?  Building full stack web apps with Mongo, Express, Angular, and Node</vt:lpstr>
      <vt:lpstr>Meet Helen Zeng | ‏@hwz </vt:lpstr>
      <vt:lpstr>Meet Steven Edouard | ‏@sedouard </vt:lpstr>
      <vt:lpstr>Course Topics</vt:lpstr>
      <vt:lpstr>Setting Expectations</vt:lpstr>
      <vt:lpstr>     Join the MVA Community!</vt:lpstr>
      <vt:lpstr>PowerPoint Presentation</vt:lpstr>
      <vt:lpstr>Module Overview</vt:lpstr>
      <vt:lpstr>Why use the MEAN stack?</vt:lpstr>
      <vt:lpstr>AngularJS</vt:lpstr>
      <vt:lpstr>Where to get Angular?</vt:lpstr>
      <vt:lpstr>Node.js</vt:lpstr>
      <vt:lpstr>How to install Node.js</vt:lpstr>
      <vt:lpstr>Express</vt:lpstr>
      <vt:lpstr>How to install Express</vt:lpstr>
      <vt:lpstr>MongoDB</vt:lpstr>
      <vt:lpstr>How to install Mongo</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Helen Zeng</cp:lastModifiedBy>
  <cp:revision>70</cp:revision>
  <dcterms:created xsi:type="dcterms:W3CDTF">2013-02-15T23:12:42Z</dcterms:created>
  <dcterms:modified xsi:type="dcterms:W3CDTF">2015-02-16T20:29:09Z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0x010100BD9BF63586D9884E9335F37127EABBE8</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