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71" r:id="rId5"/>
    <p:sldId id="272" r:id="rId6"/>
    <p:sldId id="288" r:id="rId7"/>
    <p:sldId id="274" r:id="rId8"/>
    <p:sldId id="275" r:id="rId9"/>
    <p:sldId id="276" r:id="rId10"/>
    <p:sldId id="277" r:id="rId11"/>
    <p:sldId id="278" r:id="rId12"/>
    <p:sldId id="282" r:id="rId13"/>
    <p:sldId id="284" r:id="rId14"/>
    <p:sldId id="289" r:id="rId15"/>
    <p:sldId id="285" r:id="rId16"/>
    <p:sldId id="290" r:id="rId17"/>
    <p:sldId id="286" r:id="rId18"/>
    <p:sldId id="291" r:id="rId19"/>
    <p:sldId id="287" r:id="rId20"/>
    <p:sldId id="29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71" d="100"/>
          <a:sy n="71" d="100"/>
        </p:scale>
        <p:origin x="-104" y="-1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25211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212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cs.angularjs.org/misc/download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Helen Zeng | Startup Developer Evangelist</a:t>
            </a:r>
          </a:p>
          <a:p>
            <a:r>
              <a:rPr lang="en-US" dirty="0" smtClean="0"/>
              <a:t>Steven </a:t>
            </a:r>
            <a:r>
              <a:rPr lang="en-US" dirty="0" err="1" smtClean="0"/>
              <a:t>Edouard</a:t>
            </a:r>
            <a:r>
              <a:rPr lang="en-US" dirty="0" smtClean="0"/>
              <a:t> | Startup Developer Evangelist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Do you know what I MEAN?</a:t>
            </a:r>
            <a:br>
              <a:rPr lang="en-US" sz="4000" dirty="0" smtClean="0"/>
            </a:br>
            <a:r>
              <a:rPr lang="en-US" sz="4000" dirty="0" smtClean="0"/>
              <a:t/>
            </a:r>
            <a:br>
              <a:rPr lang="en-US" sz="4000" dirty="0" smtClean="0"/>
            </a:br>
            <a:r>
              <a:rPr lang="en-US" sz="3200" dirty="0" smtClean="0"/>
              <a:t>Building full stack web apps with Mongo, Express, Angular, and Node</a:t>
            </a:r>
            <a:endParaRPr lang="en-US" sz="3200" dirty="0"/>
          </a:p>
        </p:txBody>
      </p:sp>
    </p:spTree>
    <p:extLst>
      <p:ext uri="{BB962C8B-B14F-4D97-AF65-F5344CB8AC3E}">
        <p14:creationId xmlns:p14="http://schemas.microsoft.com/office/powerpoint/2010/main" val="166573302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endParaRPr lang="en-US" dirty="0"/>
          </a:p>
        </p:txBody>
      </p:sp>
      <p:sp>
        <p:nvSpPr>
          <p:cNvPr id="3" name="Content Placeholder 2"/>
          <p:cNvSpPr>
            <a:spLocks noGrp="1"/>
          </p:cNvSpPr>
          <p:nvPr>
            <p:ph sz="quarter" idx="10"/>
          </p:nvPr>
        </p:nvSpPr>
        <p:spPr/>
        <p:txBody>
          <a:bodyPr/>
          <a:lstStyle/>
          <a:p>
            <a:r>
              <a:rPr lang="en-US" dirty="0" smtClean="0"/>
              <a:t>Open source, maintained by Google</a:t>
            </a:r>
          </a:p>
          <a:p>
            <a:r>
              <a:rPr lang="en-US" dirty="0" smtClean="0"/>
              <a:t>Client side MVC (MVVM) framework</a:t>
            </a:r>
          </a:p>
          <a:p>
            <a:r>
              <a:rPr lang="en-US" dirty="0" smtClean="0"/>
              <a:t>Excellent data bindings</a:t>
            </a:r>
          </a:p>
          <a:p>
            <a:r>
              <a:rPr lang="en-US" dirty="0" smtClean="0"/>
              <a:t>Easy to </a:t>
            </a:r>
            <a:r>
              <a:rPr lang="en-US" dirty="0" smtClean="0"/>
              <a:t>test</a:t>
            </a:r>
            <a:endParaRPr lang="en-US" dirty="0" smtClean="0"/>
          </a:p>
          <a:p>
            <a:endParaRPr lang="en-US" dirty="0"/>
          </a:p>
        </p:txBody>
      </p:sp>
      <p:pic>
        <p:nvPicPr>
          <p:cNvPr id="5" name="Picture 4"/>
          <p:cNvPicPr>
            <a:picLocks noChangeAspect="1"/>
          </p:cNvPicPr>
          <p:nvPr/>
        </p:nvPicPr>
        <p:blipFill>
          <a:blip r:embed="rId2"/>
          <a:stretch>
            <a:fillRect/>
          </a:stretch>
        </p:blipFill>
        <p:spPr>
          <a:xfrm>
            <a:off x="4871043" y="4615231"/>
            <a:ext cx="6408738" cy="1666272"/>
          </a:xfrm>
          <a:prstGeom prst="rect">
            <a:avLst/>
          </a:prstGeom>
        </p:spPr>
      </p:pic>
    </p:spTree>
    <p:extLst>
      <p:ext uri="{BB962C8B-B14F-4D97-AF65-F5344CB8AC3E}">
        <p14:creationId xmlns:p14="http://schemas.microsoft.com/office/powerpoint/2010/main" val="1035122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Angular?</a:t>
            </a:r>
            <a:endParaRPr lang="en-US" dirty="0"/>
          </a:p>
        </p:txBody>
      </p:sp>
      <p:sp>
        <p:nvSpPr>
          <p:cNvPr id="3" name="Content Placeholder 2"/>
          <p:cNvSpPr>
            <a:spLocks noGrp="1"/>
          </p:cNvSpPr>
          <p:nvPr>
            <p:ph sz="quarter" idx="10"/>
          </p:nvPr>
        </p:nvSpPr>
        <p:spPr/>
        <p:txBody>
          <a:bodyPr/>
          <a:lstStyle/>
          <a:p>
            <a:pPr marL="0" indent="0">
              <a:buNone/>
            </a:pPr>
            <a:r>
              <a:rPr lang="en-US" dirty="0">
                <a:hlinkClick r:id="rId2"/>
              </a:rPr>
              <a:t>https://docs.angularjs.org/misc/</a:t>
            </a:r>
            <a:r>
              <a:rPr lang="en-US" dirty="0" smtClean="0">
                <a:hlinkClick r:id="rId2"/>
              </a:rPr>
              <a:t>downloading</a:t>
            </a:r>
            <a:endParaRPr lang="en-US" dirty="0" smtClean="0"/>
          </a:p>
          <a:p>
            <a:pPr marL="0" indent="0">
              <a:buNone/>
            </a:pPr>
            <a:endParaRPr lang="en-US" dirty="0" smtClean="0"/>
          </a:p>
          <a:p>
            <a:r>
              <a:rPr lang="en-US" dirty="0" smtClean="0"/>
              <a:t>Extremely lightweight – download/include only what you need</a:t>
            </a:r>
          </a:p>
          <a:p>
            <a:pPr lvl="1"/>
            <a:r>
              <a:rPr lang="en-US" b="1" dirty="0" err="1" smtClean="0"/>
              <a:t>a</a:t>
            </a:r>
            <a:r>
              <a:rPr lang="en-US" b="1" dirty="0" err="1" smtClean="0"/>
              <a:t>ngular.js</a:t>
            </a:r>
            <a:endParaRPr lang="en-US" b="1" dirty="0" smtClean="0"/>
          </a:p>
          <a:p>
            <a:pPr lvl="1"/>
            <a:r>
              <a:rPr lang="en-US" dirty="0" smtClean="0"/>
              <a:t>angular-</a:t>
            </a:r>
            <a:r>
              <a:rPr lang="en-US" dirty="0" err="1" smtClean="0"/>
              <a:t>route.js</a:t>
            </a:r>
            <a:endParaRPr lang="en-US" dirty="0" smtClean="0"/>
          </a:p>
          <a:p>
            <a:pPr lvl="1"/>
            <a:r>
              <a:rPr lang="en-US" dirty="0"/>
              <a:t>a</a:t>
            </a:r>
            <a:r>
              <a:rPr lang="en-US" dirty="0" smtClean="0"/>
              <a:t>ngular-</a:t>
            </a:r>
            <a:r>
              <a:rPr lang="en-US" dirty="0" err="1" smtClean="0"/>
              <a:t>r</a:t>
            </a:r>
            <a:r>
              <a:rPr lang="en-US" dirty="0" err="1" smtClean="0"/>
              <a:t>esource.js</a:t>
            </a:r>
            <a:endParaRPr lang="en-US" dirty="0"/>
          </a:p>
        </p:txBody>
      </p:sp>
    </p:spTree>
    <p:extLst>
      <p:ext uri="{BB962C8B-B14F-4D97-AF65-F5344CB8AC3E}">
        <p14:creationId xmlns:p14="http://schemas.microsoft.com/office/powerpoint/2010/main" val="48484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15858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t>
            </a:r>
            <a:r>
              <a:rPr lang="en-US" dirty="0" err="1" smtClean="0"/>
              <a:t>Node.js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44774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24448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Express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3758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Mongo</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102887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Helen Zeng | ‏@</a:t>
            </a:r>
            <a:r>
              <a:rPr lang="en-US" dirty="0" err="1" smtClean="0"/>
              <a:t>hwz</a:t>
            </a:r>
            <a:r>
              <a:rPr lang="en-US" dirty="0" smtClean="0"/>
              <a:t> </a:t>
            </a:r>
            <a:endParaRPr lang="en-US" dirty="0"/>
          </a:p>
        </p:txBody>
      </p:sp>
      <p:sp>
        <p:nvSpPr>
          <p:cNvPr id="7" name="Content Placeholder 6"/>
          <p:cNvSpPr>
            <a:spLocks noGrp="1"/>
          </p:cNvSpPr>
          <p:nvPr>
            <p:ph idx="10"/>
          </p:nvPr>
        </p:nvSpPr>
        <p:spPr/>
        <p:txBody>
          <a:bodyPr/>
          <a:lstStyle/>
          <a:p>
            <a:r>
              <a:rPr lang="en-US" dirty="0"/>
              <a:t>Developer Evangelist for </a:t>
            </a:r>
            <a:r>
              <a:rPr lang="en-US" dirty="0" smtClean="0"/>
              <a:t>San Francisco Startups</a:t>
            </a:r>
          </a:p>
          <a:p>
            <a:pPr marL="457046" lvl="1" indent="0">
              <a:buNone/>
            </a:pPr>
            <a:r>
              <a:rPr lang="en-US" dirty="0" smtClean="0"/>
              <a:t>Works with top incubators &amp; accelerators to drive</a:t>
            </a:r>
            <a:br>
              <a:rPr lang="en-US" dirty="0" smtClean="0"/>
            </a:br>
            <a:r>
              <a:rPr lang="en-US" dirty="0" smtClean="0"/>
              <a:t>Azure and general platform adoption</a:t>
            </a:r>
          </a:p>
          <a:p>
            <a:pPr marL="457046" lvl="1" indent="0">
              <a:buNone/>
            </a:pPr>
            <a:r>
              <a:rPr lang="en-US" dirty="0" smtClean="0"/>
              <a:t>Gives talks and workshops to developer audiences</a:t>
            </a:r>
            <a:endParaRPr lang="en-US" dirty="0"/>
          </a:p>
          <a:p>
            <a:r>
              <a:rPr lang="en-US" dirty="0" smtClean="0"/>
              <a:t>Web development nerd</a:t>
            </a:r>
          </a:p>
          <a:p>
            <a:r>
              <a:rPr lang="en-US" dirty="0" smtClean="0"/>
              <a:t>Volunteer high </a:t>
            </a:r>
            <a:r>
              <a:rPr lang="en-US" dirty="0"/>
              <a:t>s</a:t>
            </a:r>
            <a:r>
              <a:rPr lang="en-US" dirty="0" smtClean="0"/>
              <a:t>chool CS teacher</a:t>
            </a:r>
          </a:p>
          <a:p>
            <a:r>
              <a:rPr lang="en-US" dirty="0" smtClean="0"/>
              <a:t>Avid traveler</a:t>
            </a:r>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666" y="327470"/>
            <a:ext cx="2372638" cy="2372638"/>
          </a:xfrm>
          <a:prstGeom prst="rect">
            <a:avLst/>
          </a:prstGeom>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Steven </a:t>
            </a:r>
            <a:r>
              <a:rPr lang="en-US" dirty="0" err="1" smtClean="0"/>
              <a:t>Edouard</a:t>
            </a:r>
            <a:r>
              <a:rPr lang="en-US" smtClean="0"/>
              <a:t> | </a:t>
            </a:r>
            <a:r>
              <a:rPr lang="en-US" dirty="0" smtClean="0"/>
              <a:t>‏@</a:t>
            </a:r>
            <a:r>
              <a:rPr lang="en-US" dirty="0" err="1" smtClean="0"/>
              <a:t>sedouard</a:t>
            </a:r>
            <a:r>
              <a:rPr lang="en-US" dirty="0" smtClean="0"/>
              <a:t> </a:t>
            </a:r>
            <a:endParaRPr lang="en-US" dirty="0"/>
          </a:p>
        </p:txBody>
      </p:sp>
      <p:sp>
        <p:nvSpPr>
          <p:cNvPr id="7" name="Content Placeholder 6"/>
          <p:cNvSpPr>
            <a:spLocks noGrp="1"/>
          </p:cNvSpPr>
          <p:nvPr>
            <p:ph idx="10"/>
          </p:nvPr>
        </p:nvSpPr>
        <p:spPr/>
        <p:txBody>
          <a:bodyPr/>
          <a:lstStyle/>
          <a:p>
            <a:r>
              <a:rPr lang="en-US" dirty="0"/>
              <a:t>Developer Evangelist for </a:t>
            </a:r>
            <a:r>
              <a:rPr lang="en-US" dirty="0" smtClean="0"/>
              <a:t>San Francisco Startups</a:t>
            </a:r>
          </a:p>
          <a:p>
            <a:pPr marL="457046" lvl="1" indent="0">
              <a:buNone/>
            </a:pPr>
            <a:r>
              <a:rPr lang="en-US" dirty="0" smtClean="0"/>
              <a:t>Works with top incubators &amp; accelerators to drive</a:t>
            </a:r>
            <a:br>
              <a:rPr lang="en-US" dirty="0" smtClean="0"/>
            </a:br>
            <a:r>
              <a:rPr lang="en-US" dirty="0" smtClean="0"/>
              <a:t>Azure and general platform adoption</a:t>
            </a:r>
          </a:p>
          <a:p>
            <a:pPr marL="457046" lvl="1" indent="0">
              <a:buNone/>
            </a:pPr>
            <a:r>
              <a:rPr lang="en-US" dirty="0" smtClean="0"/>
              <a:t>Gives talks and workshops to developer audiences</a:t>
            </a:r>
            <a:endParaRPr lang="en-US" dirty="0"/>
          </a:p>
          <a:p>
            <a:r>
              <a:rPr lang="en-US" dirty="0" smtClean="0"/>
              <a:t>Web development nerd</a:t>
            </a:r>
          </a:p>
          <a:p>
            <a:r>
              <a:rPr lang="en-US" dirty="0" smtClean="0"/>
              <a:t>Volunteer high </a:t>
            </a:r>
            <a:r>
              <a:rPr lang="en-US" dirty="0"/>
              <a:t>s</a:t>
            </a:r>
            <a:r>
              <a:rPr lang="en-US" dirty="0" smtClean="0"/>
              <a:t>chool CS teacher</a:t>
            </a:r>
          </a:p>
          <a:p>
            <a:r>
              <a:rPr lang="en-US" dirty="0" smtClean="0"/>
              <a:t>Avid traveler</a:t>
            </a:r>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2666" y="327470"/>
            <a:ext cx="2372638" cy="2372638"/>
          </a:xfrm>
          <a:prstGeom prst="rect">
            <a:avLst/>
          </a:prstGeom>
        </p:spPr>
      </p:pic>
    </p:spTree>
    <p:extLst>
      <p:ext uri="{BB962C8B-B14F-4D97-AF65-F5344CB8AC3E}">
        <p14:creationId xmlns:p14="http://schemas.microsoft.com/office/powerpoint/2010/main" val="193151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63890495"/>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t>Do you know what I MEAN?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What is</a:t>
                      </a:r>
                      <a:r>
                        <a:rPr lang="en-US" sz="2400" baseline="0" dirty="0" smtClean="0">
                          <a:latin typeface="Segoe UI Light" panose="020B0502040204020203" pitchFamily="34" charset="0"/>
                          <a:cs typeface="Segoe UI Light" panose="020B0502040204020203" pitchFamily="34" charset="0"/>
                        </a:rPr>
                        <a:t> MEAN?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Integrating</a:t>
                      </a:r>
                      <a:r>
                        <a:rPr lang="en-US" sz="2400" baseline="0" dirty="0" smtClean="0">
                          <a:latin typeface="Segoe UI Light" panose="020B0502040204020203" pitchFamily="34" charset="0"/>
                          <a:cs typeface="Segoe UI Light" panose="020B0502040204020203" pitchFamily="34" charset="0"/>
                        </a:rPr>
                        <a:t> </a:t>
                      </a:r>
                      <a:r>
                        <a:rPr lang="en-US" sz="2400" baseline="0" dirty="0" err="1" smtClean="0">
                          <a:latin typeface="Segoe UI Light" panose="020B0502040204020203" pitchFamily="34" charset="0"/>
                          <a:cs typeface="Segoe UI Light" panose="020B0502040204020203" pitchFamily="34" charset="0"/>
                        </a:rPr>
                        <a:t>MongoDB</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Intro to </a:t>
                      </a:r>
                      <a:r>
                        <a:rPr lang="en-US" sz="2400" dirty="0" err="1" smtClean="0">
                          <a:latin typeface="Segoe UI Light" panose="020B0502040204020203" pitchFamily="34" charset="0"/>
                          <a:cs typeface="Segoe UI Light" panose="020B0502040204020203" pitchFamily="34" charset="0"/>
                        </a:rPr>
                        <a:t>Angular.js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Tying things together</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latin typeface="Segoe UI Light" panose="020B0502040204020203" pitchFamily="34" charset="0"/>
                          <a:cs typeface="Segoe UI Light" panose="020B0502040204020203" pitchFamily="34" charset="0"/>
                        </a:rPr>
                        <a:t>Node and Express</a:t>
                      </a:r>
                    </a:p>
                  </a:txBody>
                  <a:tcPr anchor="ctr"/>
                </a:tc>
                <a:tc>
                  <a:txBody>
                    <a:bodyPr/>
                    <a:lstStyle/>
                    <a:p>
                      <a:r>
                        <a:rPr lang="en-US" sz="240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Deployment</a:t>
                      </a:r>
                      <a:r>
                        <a:rPr lang="en-US" sz="2400" baseline="0" dirty="0" smtClean="0">
                          <a:latin typeface="Segoe UI Light" panose="020B0502040204020203" pitchFamily="34" charset="0"/>
                          <a:cs typeface="Segoe UI Light" panose="020B0502040204020203" pitchFamily="34" charset="0"/>
                        </a:rPr>
                        <a:t> &amp; Conclusion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marL="457046" lvl="1" indent="0">
              <a:buNone/>
            </a:pPr>
            <a:r>
              <a:rPr lang="en-US" dirty="0" smtClean="0"/>
              <a:t>Beginner/intermediate web developers</a:t>
            </a:r>
          </a:p>
          <a:p>
            <a:pPr marL="457046" lvl="1" indent="0">
              <a:buNone/>
            </a:pPr>
            <a:endParaRPr lang="en-US" dirty="0" smtClean="0"/>
          </a:p>
          <a:p>
            <a:r>
              <a:rPr lang="en-US" dirty="0" smtClean="0"/>
              <a:t>Suggested Prerequisites/Supporting Material</a:t>
            </a:r>
          </a:p>
          <a:p>
            <a:pPr lvl="1"/>
            <a:r>
              <a:rPr lang="en-US" dirty="0" smtClean="0"/>
              <a:t>Strong grasp of </a:t>
            </a:r>
            <a:r>
              <a:rPr lang="en-US" dirty="0" err="1" smtClean="0"/>
              <a:t>Javascript</a:t>
            </a:r>
            <a:endParaRPr lang="en-US" dirty="0" smtClean="0"/>
          </a:p>
          <a:p>
            <a:pPr lvl="1"/>
            <a:r>
              <a:rPr lang="en-US" dirty="0" smtClean="0"/>
              <a:t>Familiarity with HTML/CSS, Twitter Bootstrap</a:t>
            </a:r>
          </a:p>
          <a:p>
            <a:pPr lvl="1"/>
            <a:r>
              <a:rPr lang="en-US" dirty="0" smtClean="0"/>
              <a:t>Introduction to </a:t>
            </a:r>
            <a:r>
              <a:rPr lang="en-US" dirty="0" err="1" smtClean="0"/>
              <a:t>AngularJS</a:t>
            </a:r>
            <a:r>
              <a:rPr lang="en-US" dirty="0" smtClean="0"/>
              <a:t> MVA</a:t>
            </a:r>
          </a:p>
          <a:p>
            <a:pPr lvl="1"/>
            <a:r>
              <a:rPr lang="en-US" dirty="0" smtClean="0"/>
              <a:t>You’ve got Documents! A </a:t>
            </a:r>
            <a:r>
              <a:rPr lang="en-US" dirty="0" err="1" smtClean="0"/>
              <a:t>MongoDB</a:t>
            </a:r>
            <a:r>
              <a:rPr lang="en-US" dirty="0" smtClean="0"/>
              <a:t> Jumpstart</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a:t>
            </a:r>
            <a:r>
              <a:rPr lang="en-US" dirty="0" smtClean="0"/>
              <a:t>products</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What is MEAN?</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Why use the MEAN stack?</a:t>
            </a:r>
          </a:p>
          <a:p>
            <a:r>
              <a:rPr lang="en-GB" dirty="0" err="1" smtClean="0"/>
              <a:t>Angular.js</a:t>
            </a:r>
            <a:endParaRPr lang="en-GB" dirty="0" smtClean="0"/>
          </a:p>
          <a:p>
            <a:r>
              <a:rPr lang="en-GB" dirty="0" err="1" smtClean="0"/>
              <a:t>Node.js</a:t>
            </a:r>
            <a:endParaRPr lang="en-GB" dirty="0" smtClean="0"/>
          </a:p>
          <a:p>
            <a:r>
              <a:rPr lang="en-GB" dirty="0" smtClean="0"/>
              <a:t>Express</a:t>
            </a:r>
          </a:p>
          <a:p>
            <a:r>
              <a:rPr lang="en-GB" dirty="0" err="1" smtClean="0"/>
              <a:t>MongoDB</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the MEAN stack?</a:t>
            </a:r>
            <a:endParaRPr lang="en-US" dirty="0"/>
          </a:p>
        </p:txBody>
      </p:sp>
      <p:sp>
        <p:nvSpPr>
          <p:cNvPr id="3" name="Content Placeholder 2"/>
          <p:cNvSpPr>
            <a:spLocks noGrp="1"/>
          </p:cNvSpPr>
          <p:nvPr>
            <p:ph sz="quarter" idx="10"/>
          </p:nvPr>
        </p:nvSpPr>
        <p:spPr/>
        <p:txBody>
          <a:bodyPr/>
          <a:lstStyle/>
          <a:p>
            <a:r>
              <a:rPr lang="en-US" dirty="0" smtClean="0">
                <a:latin typeface="Segoe UI Light"/>
                <a:cs typeface="Segoe UI Light"/>
              </a:rPr>
              <a:t>One language to rule them all</a:t>
            </a:r>
            <a:endParaRPr lang="en-US" dirty="0">
              <a:latin typeface="Segoe UI Light"/>
              <a:cs typeface="Segoe UI Light"/>
            </a:endParaRPr>
          </a:p>
          <a:p>
            <a:r>
              <a:rPr lang="en-US" dirty="0" smtClean="0">
                <a:latin typeface="Segoe UI Light"/>
                <a:cs typeface="Segoe UI Light"/>
              </a:rPr>
              <a:t>ALL open source</a:t>
            </a:r>
          </a:p>
          <a:p>
            <a:r>
              <a:rPr lang="en-US" dirty="0" smtClean="0">
                <a:latin typeface="Segoe UI Light"/>
                <a:cs typeface="Segoe UI Light"/>
              </a:rPr>
              <a:t>Huge module library</a:t>
            </a:r>
          </a:p>
          <a:p>
            <a:r>
              <a:rPr lang="en-US" dirty="0" smtClean="0"/>
              <a:t>Get started quickly</a:t>
            </a:r>
          </a:p>
        </p:txBody>
      </p:sp>
    </p:spTree>
    <p:extLst>
      <p:ext uri="{BB962C8B-B14F-4D97-AF65-F5344CB8AC3E}">
        <p14:creationId xmlns:p14="http://schemas.microsoft.com/office/powerpoint/2010/main" val="25579891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3383</TotalTime>
  <Words>298</Words>
  <Application>Microsoft Macintosh PowerPoint</Application>
  <PresentationFormat>Custom</PresentationFormat>
  <Paragraphs>80</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1_Office Theme</vt:lpstr>
      <vt:lpstr>Do you know what I MEAN?  Building full stack web apps with Mongo, Express, Angular, and Node</vt:lpstr>
      <vt:lpstr>Meet Helen Zeng | ‏@hwz </vt:lpstr>
      <vt:lpstr>Meet Steven Edouard | ‏@sedouard </vt:lpstr>
      <vt:lpstr>Course Topics</vt:lpstr>
      <vt:lpstr>Setting Expectations</vt:lpstr>
      <vt:lpstr>     Join the MVA Community!</vt:lpstr>
      <vt:lpstr>PowerPoint Presentation</vt:lpstr>
      <vt:lpstr>Module Overview</vt:lpstr>
      <vt:lpstr>Why use the MEAN stack?</vt:lpstr>
      <vt:lpstr>AngularJS</vt:lpstr>
      <vt:lpstr>Where to get Angular?</vt:lpstr>
      <vt:lpstr>Node.js</vt:lpstr>
      <vt:lpstr>How to install Node.js</vt:lpstr>
      <vt:lpstr>Express</vt:lpstr>
      <vt:lpstr>How to install Express</vt:lpstr>
      <vt:lpstr>MongoDB</vt:lpstr>
      <vt:lpstr>How to install Mongo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72</cp:revision>
  <dcterms:created xsi:type="dcterms:W3CDTF">2013-02-15T23:12:42Z</dcterms:created>
  <dcterms:modified xsi:type="dcterms:W3CDTF">2015-02-16T21:35:33Z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