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68" r:id="rId2"/>
    <p:sldId id="269" r:id="rId3"/>
    <p:sldId id="270" r:id="rId4"/>
    <p:sldId id="271" r:id="rId5"/>
    <p:sldId id="272" r:id="rId6"/>
    <p:sldId id="274" r:id="rId7"/>
    <p:sldId id="275" r:id="rId8"/>
    <p:sldId id="277" r:id="rId9"/>
    <p:sldId id="276" r:id="rId10"/>
    <p:sldId id="278" r:id="rId11"/>
    <p:sldId id="279" r:id="rId12"/>
    <p:sldId id="280" r:id="rId13"/>
    <p:sldId id="281" r:id="rId14"/>
    <p:sldId id="282" r:id="rId15"/>
    <p:sldId id="283" r:id="rId16"/>
    <p:sldId id="285" r:id="rId17"/>
    <p:sldId id="284" r:id="rId18"/>
    <p:sldId id="286" r:id="rId19"/>
    <p:sldId id="287" r:id="rId20"/>
    <p:sldId id="288" r:id="rId21"/>
    <p:sldId id="289" r:id="rId22"/>
    <p:sldId id="290" r:id="rId23"/>
    <p:sldId id="291" r:id="rId24"/>
    <p:sldId id="292" r:id="rId25"/>
    <p:sldId id="293"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Gradient Decent" id="{71398A4A-B9B2-4D8B-B848-B5BABC9E8A14}">
          <p14:sldIdLst>
            <p14:sldId id="268"/>
            <p14:sldId id="269"/>
            <p14:sldId id="270"/>
            <p14:sldId id="271"/>
            <p14:sldId id="272"/>
            <p14:sldId id="274"/>
            <p14:sldId id="275"/>
            <p14:sldId id="277"/>
            <p14:sldId id="276"/>
            <p14:sldId id="278"/>
            <p14:sldId id="279"/>
            <p14:sldId id="280"/>
            <p14:sldId id="281"/>
            <p14:sldId id="282"/>
            <p14:sldId id="283"/>
            <p14:sldId id="285"/>
            <p14:sldId id="284"/>
            <p14:sldId id="286"/>
            <p14:sldId id="287"/>
            <p14:sldId id="288"/>
            <p14:sldId id="289"/>
            <p14:sldId id="290"/>
            <p14:sldId id="291"/>
            <p14:sldId id="292"/>
            <p14:sldId id="29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A12"/>
    <a:srgbClr val="E5E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63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3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62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73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76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70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588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93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52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840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260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87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70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14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8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2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477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585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4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47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29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4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31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794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48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49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en.wikipedia.org/wiki/Stochastic_gradient_descen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tutoriels-data-mining.blogspot.com/2013/04/parametrer-le-perceptron-multicouche.html" TargetMode="External"/><Relationship Id="rId4" Type="http://schemas.openxmlformats.org/officeDocument/2006/relationships/hyperlink" Target="http://tutoriels-data-mining.blogspot.com/2018/04/deep-learning-tensorflow-et-keras-sous-r.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Gradient Decent</a:t>
            </a:r>
            <a:endParaRPr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3" name="Picture 2" descr="Surface chart&#10;&#10;Description automatically generated">
            <a:extLst>
              <a:ext uri="{FF2B5EF4-FFF2-40B4-BE49-F238E27FC236}">
                <a16:creationId xmlns:a16="http://schemas.microsoft.com/office/drawing/2014/main" id="{F32DCEF7-0ABA-17A5-3ABD-505949C03E93}"/>
              </a:ext>
            </a:extLst>
          </p:cNvPr>
          <p:cNvPicPr>
            <a:picLocks noChangeAspect="1"/>
          </p:cNvPicPr>
          <p:nvPr/>
        </p:nvPicPr>
        <p:blipFill>
          <a:blip r:embed="rId4"/>
          <a:stretch>
            <a:fillRect/>
          </a:stretch>
        </p:blipFill>
        <p:spPr>
          <a:xfrm>
            <a:off x="4705296" y="1778400"/>
            <a:ext cx="3699072" cy="2889900"/>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Principle of gradient descent for supervised learning Application to linear regression and logistic regression</a:t>
            </a:r>
            <a:endParaRPr lang="en-GB" sz="1400" dirty="0">
              <a:solidFill>
                <a:schemeClr val="bg2"/>
              </a:solidFill>
            </a:endParaRPr>
          </a:p>
        </p:txBody>
      </p:sp>
    </p:spTree>
    <p:extLst>
      <p:ext uri="{BB962C8B-B14F-4D97-AF65-F5344CB8AC3E}">
        <p14:creationId xmlns:p14="http://schemas.microsoft.com/office/powerpoint/2010/main" val="233613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706400" y="527525"/>
            <a:ext cx="57312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Multiple Linear Regression –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19" name="Picture 18" descr="A screenshot of a computer&#10;&#10;Description automatically generated with medium confidence">
            <a:extLst>
              <a:ext uri="{FF2B5EF4-FFF2-40B4-BE49-F238E27FC236}">
                <a16:creationId xmlns:a16="http://schemas.microsoft.com/office/drawing/2014/main" id="{84A0F226-4C6A-FA93-4806-5CE3F041ACF4}"/>
              </a:ext>
            </a:extLst>
          </p:cNvPr>
          <p:cNvPicPr>
            <a:picLocks noChangeAspect="1"/>
          </p:cNvPicPr>
          <p:nvPr/>
        </p:nvPicPr>
        <p:blipFill>
          <a:blip r:embed="rId3"/>
          <a:stretch>
            <a:fillRect/>
          </a:stretch>
        </p:blipFill>
        <p:spPr>
          <a:xfrm>
            <a:off x="1800942" y="884274"/>
            <a:ext cx="5875532" cy="4184525"/>
          </a:xfrm>
          <a:prstGeom prst="rect">
            <a:avLst/>
          </a:prstGeom>
        </p:spPr>
      </p:pic>
      <p:sp>
        <p:nvSpPr>
          <p:cNvPr id="17" name="Google Shape;89;p13">
            <a:extLst>
              <a:ext uri="{FF2B5EF4-FFF2-40B4-BE49-F238E27FC236}">
                <a16:creationId xmlns:a16="http://schemas.microsoft.com/office/drawing/2014/main" id="{99CB2B63-993A-B666-DA67-F75CBE3365EA}"/>
              </a:ext>
            </a:extLst>
          </p:cNvPr>
          <p:cNvSpPr txBox="1">
            <a:spLocks/>
          </p:cNvSpPr>
          <p:nvPr/>
        </p:nvSpPr>
        <p:spPr>
          <a:xfrm>
            <a:off x="1836942" y="3038400"/>
            <a:ext cx="2425458" cy="7272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It is preferable to harmonize the data (normalization, standardization) to avoid problems of scale.</a:t>
            </a:r>
            <a:endParaRPr lang="en-GB" sz="1100" dirty="0">
              <a:solidFill>
                <a:schemeClr val="accent5"/>
              </a:solidFill>
            </a:endParaRPr>
          </a:p>
        </p:txBody>
      </p:sp>
      <p:sp>
        <p:nvSpPr>
          <p:cNvPr id="20" name="Google Shape;89;p13">
            <a:extLst>
              <a:ext uri="{FF2B5EF4-FFF2-40B4-BE49-F238E27FC236}">
                <a16:creationId xmlns:a16="http://schemas.microsoft.com/office/drawing/2014/main" id="{8CC5FB57-C537-5E6D-EC9C-0AD2663F6A69}"/>
              </a:ext>
            </a:extLst>
          </p:cNvPr>
          <p:cNvSpPr txBox="1">
            <a:spLocks/>
          </p:cNvSpPr>
          <p:nvPr/>
        </p:nvSpPr>
        <p:spPr>
          <a:xfrm>
            <a:off x="4738708" y="4788000"/>
            <a:ext cx="2995366" cy="355500"/>
          </a:xfrm>
          <a:prstGeom prst="rect">
            <a:avLst/>
          </a:prstGeom>
          <a:solidFill>
            <a:schemeClr val="tx2"/>
          </a:solid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Slow convergence because of small numbers (n=10).</a:t>
            </a:r>
            <a:endParaRPr lang="en-GB" sz="1100" dirty="0">
              <a:solidFill>
                <a:schemeClr val="accent5"/>
              </a:solidFill>
            </a:endParaRPr>
          </a:p>
        </p:txBody>
      </p:sp>
    </p:spTree>
    <p:extLst>
      <p:ext uri="{BB962C8B-B14F-4D97-AF65-F5344CB8AC3E}">
        <p14:creationId xmlns:p14="http://schemas.microsoft.com/office/powerpoint/2010/main" val="41643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706400" y="527525"/>
            <a:ext cx="57312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Multiple Linear Regression –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descr="Graphical user interface&#10;&#10;Description automatically generated with low confidence">
            <a:extLst>
              <a:ext uri="{FF2B5EF4-FFF2-40B4-BE49-F238E27FC236}">
                <a16:creationId xmlns:a16="http://schemas.microsoft.com/office/drawing/2014/main" id="{5666B9E9-451A-0F0E-2295-CB2DF87AF80F}"/>
              </a:ext>
            </a:extLst>
          </p:cNvPr>
          <p:cNvPicPr>
            <a:picLocks noChangeAspect="1"/>
          </p:cNvPicPr>
          <p:nvPr/>
        </p:nvPicPr>
        <p:blipFill>
          <a:blip r:embed="rId3"/>
          <a:stretch>
            <a:fillRect/>
          </a:stretch>
        </p:blipFill>
        <p:spPr>
          <a:xfrm>
            <a:off x="1779501" y="1233425"/>
            <a:ext cx="5658099" cy="3785733"/>
          </a:xfrm>
          <a:prstGeom prst="rect">
            <a:avLst/>
          </a:prstGeom>
        </p:spPr>
      </p:pic>
      <p:sp>
        <p:nvSpPr>
          <p:cNvPr id="17" name="Google Shape;89;p13">
            <a:extLst>
              <a:ext uri="{FF2B5EF4-FFF2-40B4-BE49-F238E27FC236}">
                <a16:creationId xmlns:a16="http://schemas.microsoft.com/office/drawing/2014/main" id="{99CB2B63-993A-B666-DA67-F75CBE3365EA}"/>
              </a:ext>
            </a:extLst>
          </p:cNvPr>
          <p:cNvSpPr txBox="1">
            <a:spLocks/>
          </p:cNvSpPr>
          <p:nvPr/>
        </p:nvSpPr>
        <p:spPr>
          <a:xfrm>
            <a:off x="1706400" y="2672550"/>
            <a:ext cx="2966400" cy="344250"/>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b="1" dirty="0">
                <a:solidFill>
                  <a:schemeClr val="bg2"/>
                </a:solidFill>
              </a:rPr>
              <a:t>Evolution of S through the iterations (t)</a:t>
            </a:r>
            <a:endParaRPr lang="en-GB" sz="1100" b="1" dirty="0">
              <a:solidFill>
                <a:schemeClr val="accent5"/>
              </a:solidFill>
            </a:endParaRPr>
          </a:p>
        </p:txBody>
      </p:sp>
      <p:sp>
        <p:nvSpPr>
          <p:cNvPr id="4" name="Google Shape;89;p13">
            <a:extLst>
              <a:ext uri="{FF2B5EF4-FFF2-40B4-BE49-F238E27FC236}">
                <a16:creationId xmlns:a16="http://schemas.microsoft.com/office/drawing/2014/main" id="{EDE54887-87A5-6E5A-4844-A57112006216}"/>
              </a:ext>
            </a:extLst>
          </p:cNvPr>
          <p:cNvSpPr txBox="1">
            <a:spLocks/>
          </p:cNvSpPr>
          <p:nvPr/>
        </p:nvSpPr>
        <p:spPr>
          <a:xfrm>
            <a:off x="4672800" y="2672550"/>
            <a:ext cx="3254400" cy="344250"/>
          </a:xfrm>
          <a:prstGeom prst="rect">
            <a:avLst/>
          </a:prstGeom>
          <a:solidFill>
            <a:schemeClr val="tx2"/>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b="1" dirty="0">
                <a:solidFill>
                  <a:schemeClr val="bg2"/>
                </a:solidFill>
              </a:rPr>
              <a:t>Evolution of the coefficients through the iterations (t)</a:t>
            </a:r>
            <a:endParaRPr lang="en-GB" sz="1100" b="1" dirty="0">
              <a:solidFill>
                <a:schemeClr val="accent5"/>
              </a:solidFill>
            </a:endParaRPr>
          </a:p>
        </p:txBody>
      </p:sp>
      <p:sp>
        <p:nvSpPr>
          <p:cNvPr id="6" name="Google Shape;89;p13">
            <a:extLst>
              <a:ext uri="{FF2B5EF4-FFF2-40B4-BE49-F238E27FC236}">
                <a16:creationId xmlns:a16="http://schemas.microsoft.com/office/drawing/2014/main" id="{C2152507-EC6C-5EF2-B097-4F6F3B758DF7}"/>
              </a:ext>
            </a:extLst>
          </p:cNvPr>
          <p:cNvSpPr txBox="1">
            <a:spLocks/>
          </p:cNvSpPr>
          <p:nvPr/>
        </p:nvSpPr>
        <p:spPr>
          <a:xfrm>
            <a:off x="4039200" y="4615975"/>
            <a:ext cx="1804149" cy="467225"/>
          </a:xfrm>
          <a:prstGeom prst="rect">
            <a:avLst/>
          </a:prstGeom>
          <a:solidFill>
            <a:schemeClr val="tx2"/>
          </a:solid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Oscillations at the beginning because η=1.05 chosen very high</a:t>
            </a:r>
            <a:endParaRPr lang="en-GB" sz="1100" dirty="0">
              <a:solidFill>
                <a:schemeClr val="accent5"/>
              </a:solidFill>
            </a:endParaRPr>
          </a:p>
        </p:txBody>
      </p:sp>
      <p:sp>
        <p:nvSpPr>
          <p:cNvPr id="7" name="Google Shape;89;p13">
            <a:extLst>
              <a:ext uri="{FF2B5EF4-FFF2-40B4-BE49-F238E27FC236}">
                <a16:creationId xmlns:a16="http://schemas.microsoft.com/office/drawing/2014/main" id="{F8DB2046-06E9-1962-7F12-B17A51CB976B}"/>
              </a:ext>
            </a:extLst>
          </p:cNvPr>
          <p:cNvSpPr txBox="1">
            <a:spLocks/>
          </p:cNvSpPr>
          <p:nvPr/>
        </p:nvSpPr>
        <p:spPr>
          <a:xfrm>
            <a:off x="5885024" y="4615975"/>
            <a:ext cx="1804149" cy="467225"/>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fr-FR" sz="900" dirty="0">
                <a:solidFill>
                  <a:schemeClr val="bg2"/>
                </a:solidFill>
              </a:rPr>
              <a:t>Acceptable solution starting from t ~ 40</a:t>
            </a:r>
          </a:p>
        </p:txBody>
      </p:sp>
      <p:sp>
        <p:nvSpPr>
          <p:cNvPr id="5" name="Google Shape;89;p13">
            <a:extLst>
              <a:ext uri="{FF2B5EF4-FFF2-40B4-BE49-F238E27FC236}">
                <a16:creationId xmlns:a16="http://schemas.microsoft.com/office/drawing/2014/main" id="{8F55725A-CA5B-3686-644A-7F04AEE45800}"/>
              </a:ext>
            </a:extLst>
          </p:cNvPr>
          <p:cNvSpPr txBox="1">
            <a:spLocks/>
          </p:cNvSpPr>
          <p:nvPr/>
        </p:nvSpPr>
        <p:spPr>
          <a:xfrm>
            <a:off x="1779502" y="4573228"/>
            <a:ext cx="2036498" cy="563233"/>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Constant decrease of the cost function.</a:t>
            </a:r>
          </a:p>
        </p:txBody>
      </p:sp>
    </p:spTree>
    <p:extLst>
      <p:ext uri="{BB962C8B-B14F-4D97-AF65-F5344CB8AC3E}">
        <p14:creationId xmlns:p14="http://schemas.microsoft.com/office/powerpoint/2010/main" val="274185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dirty="0"/>
              <a:t>Stochastic Gradient Descent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Incremental approach for the processing of very large databases</a:t>
            </a:r>
            <a:endParaRPr lang="en-GB" sz="1400" dirty="0">
              <a:solidFill>
                <a:schemeClr val="bg2"/>
              </a:solidFill>
            </a:endParaRPr>
          </a:p>
        </p:txBody>
      </p:sp>
      <p:pic>
        <p:nvPicPr>
          <p:cNvPr id="5" name="Picture 4" descr="Shape&#10;&#10;Description automatically generated with low confidence">
            <a:extLst>
              <a:ext uri="{FF2B5EF4-FFF2-40B4-BE49-F238E27FC236}">
                <a16:creationId xmlns:a16="http://schemas.microsoft.com/office/drawing/2014/main" id="{3A5027CE-DA3B-B408-5A73-D83C15AEE166}"/>
              </a:ext>
            </a:extLst>
          </p:cNvPr>
          <p:cNvPicPr>
            <a:picLocks noChangeAspect="1"/>
          </p:cNvPicPr>
          <p:nvPr/>
        </p:nvPicPr>
        <p:blipFill>
          <a:blip r:embed="rId4"/>
          <a:stretch>
            <a:fillRect/>
          </a:stretch>
        </p:blipFill>
        <p:spPr>
          <a:xfrm>
            <a:off x="5126514" y="2154800"/>
            <a:ext cx="2710197" cy="2710197"/>
          </a:xfrm>
          <a:prstGeom prst="rect">
            <a:avLst/>
          </a:prstGeom>
        </p:spPr>
      </p:pic>
    </p:spTree>
    <p:extLst>
      <p:ext uri="{BB962C8B-B14F-4D97-AF65-F5344CB8AC3E}">
        <p14:creationId xmlns:p14="http://schemas.microsoft.com/office/powerpoint/2010/main" val="312583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383200" y="527525"/>
            <a:ext cx="4377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Correction by observation (online)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8" name="Picture 7" descr="Graphical user interface&#10;&#10;Description automatically generated">
            <a:extLst>
              <a:ext uri="{FF2B5EF4-FFF2-40B4-BE49-F238E27FC236}">
                <a16:creationId xmlns:a16="http://schemas.microsoft.com/office/drawing/2014/main" id="{A813317A-B0E2-4A61-E610-1D1A9DF31431}"/>
              </a:ext>
            </a:extLst>
          </p:cNvPr>
          <p:cNvPicPr>
            <a:picLocks noChangeAspect="1"/>
          </p:cNvPicPr>
          <p:nvPr/>
        </p:nvPicPr>
        <p:blipFill>
          <a:blip r:embed="rId3"/>
          <a:stretch>
            <a:fillRect/>
          </a:stretch>
        </p:blipFill>
        <p:spPr>
          <a:xfrm>
            <a:off x="1454400" y="2700001"/>
            <a:ext cx="6240796" cy="2321024"/>
          </a:xfrm>
          <a:prstGeom prst="rect">
            <a:avLst/>
          </a:prstGeom>
        </p:spPr>
      </p:pic>
      <p:sp>
        <p:nvSpPr>
          <p:cNvPr id="9" name="Google Shape;89;p13">
            <a:extLst>
              <a:ext uri="{FF2B5EF4-FFF2-40B4-BE49-F238E27FC236}">
                <a16:creationId xmlns:a16="http://schemas.microsoft.com/office/drawing/2014/main" id="{FEBB0357-F59B-D8BC-5B81-D55A27A6BC33}"/>
              </a:ext>
            </a:extLst>
          </p:cNvPr>
          <p:cNvSpPr txBox="1">
            <a:spLocks/>
          </p:cNvSpPr>
          <p:nvPr/>
        </p:nvSpPr>
        <p:spPr>
          <a:xfrm>
            <a:off x="5673600" y="2700000"/>
            <a:ext cx="2102400" cy="6840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Is derivable with respect to the parameters (a</a:t>
            </a:r>
            <a:r>
              <a:rPr lang="en-GB" sz="900" dirty="0">
                <a:solidFill>
                  <a:schemeClr val="bg2"/>
                </a:solidFill>
              </a:rPr>
              <a:t>j</a:t>
            </a:r>
            <a:r>
              <a:rPr lang="en-GB" sz="1200" dirty="0">
                <a:solidFill>
                  <a:schemeClr val="bg2"/>
                </a:solidFill>
              </a:rPr>
              <a:t>)</a:t>
            </a:r>
            <a:endParaRPr lang="en-GB" sz="1200" dirty="0">
              <a:solidFill>
                <a:schemeClr val="accent5"/>
              </a:solidFill>
            </a:endParaRPr>
          </a:p>
        </p:txBody>
      </p:sp>
      <p:sp>
        <p:nvSpPr>
          <p:cNvPr id="10" name="Google Shape;89;p13">
            <a:extLst>
              <a:ext uri="{FF2B5EF4-FFF2-40B4-BE49-F238E27FC236}">
                <a16:creationId xmlns:a16="http://schemas.microsoft.com/office/drawing/2014/main" id="{BAB8F370-2EE3-69C0-B232-80EB564B548F}"/>
              </a:ext>
            </a:extLst>
          </p:cNvPr>
          <p:cNvSpPr txBox="1">
            <a:spLocks/>
          </p:cNvSpPr>
          <p:nvPr/>
        </p:nvSpPr>
        <p:spPr>
          <a:xfrm>
            <a:off x="1373596" y="3959539"/>
            <a:ext cx="2435204" cy="96348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It is possible to correct the estimated parameters for the passage of each observation</a:t>
            </a:r>
            <a:endParaRPr lang="en-GB" sz="1200" dirty="0">
              <a:solidFill>
                <a:schemeClr val="accent5"/>
              </a:solidFill>
            </a:endParaRPr>
          </a:p>
        </p:txBody>
      </p:sp>
      <p:sp>
        <p:nvSpPr>
          <p:cNvPr id="11" name="Google Shape;89;p13">
            <a:extLst>
              <a:ext uri="{FF2B5EF4-FFF2-40B4-BE49-F238E27FC236}">
                <a16:creationId xmlns:a16="http://schemas.microsoft.com/office/drawing/2014/main" id="{141DC5FD-379A-9902-5273-5FFFF380376E}"/>
              </a:ext>
            </a:extLst>
          </p:cNvPr>
          <p:cNvSpPr txBox="1">
            <a:spLocks/>
          </p:cNvSpPr>
          <p:nvPr/>
        </p:nvSpPr>
        <p:spPr>
          <a:xfrm>
            <a:off x="2203200" y="2095338"/>
            <a:ext cx="2296800" cy="604661"/>
          </a:xfrm>
          <a:prstGeom prst="rect">
            <a:avLst/>
          </a:prstGeom>
          <a:solidFill>
            <a:schemeClr val="tx2"/>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100" dirty="0">
                <a:solidFill>
                  <a:schemeClr val="bg2"/>
                </a:solidFill>
              </a:rPr>
              <a:t>Example of linear multiple regression</a:t>
            </a:r>
          </a:p>
          <a:p>
            <a:pPr marL="0" indent="0" algn="just"/>
            <a:r>
              <a:rPr lang="en-GB" sz="1100" dirty="0">
                <a:solidFill>
                  <a:schemeClr val="bg2"/>
                </a:solidFill>
              </a:rPr>
              <a:t>via least squares</a:t>
            </a:r>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1217132" y="1290103"/>
            <a:ext cx="7322400" cy="86446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Stochastic gradient is an approximation of gradient descent, applicable when the objective function is written as a sum of derivable functions: this is very often the case very often the case in supervised learning (or it is arranged to be the case)</a:t>
            </a:r>
          </a:p>
        </p:txBody>
      </p:sp>
      <p:sp>
        <p:nvSpPr>
          <p:cNvPr id="13" name="Google Shape;89;p13">
            <a:extLst>
              <a:ext uri="{FF2B5EF4-FFF2-40B4-BE49-F238E27FC236}">
                <a16:creationId xmlns:a16="http://schemas.microsoft.com/office/drawing/2014/main" id="{7B04D9B2-1E68-8129-B91A-E50C15646844}"/>
              </a:ext>
            </a:extLst>
          </p:cNvPr>
          <p:cNvSpPr txBox="1">
            <a:spLocks/>
          </p:cNvSpPr>
          <p:nvPr/>
        </p:nvSpPr>
        <p:spPr>
          <a:xfrm>
            <a:off x="4364804" y="4521600"/>
            <a:ext cx="682396" cy="401427"/>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Where</a:t>
            </a:r>
            <a:endParaRPr lang="en-GB" sz="1200" dirty="0">
              <a:solidFill>
                <a:schemeClr val="accent5"/>
              </a:solidFill>
            </a:endParaRPr>
          </a:p>
        </p:txBody>
      </p:sp>
    </p:spTree>
    <p:extLst>
      <p:ext uri="{BB962C8B-B14F-4D97-AF65-F5344CB8AC3E}">
        <p14:creationId xmlns:p14="http://schemas.microsoft.com/office/powerpoint/2010/main" val="426332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102400" y="527525"/>
            <a:ext cx="4939200"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dirty="0"/>
              <a:t>Correction by observation (online)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descr="Graphical user interface, text&#10;&#10;Description automatically generated">
            <a:extLst>
              <a:ext uri="{FF2B5EF4-FFF2-40B4-BE49-F238E27FC236}">
                <a16:creationId xmlns:a16="http://schemas.microsoft.com/office/drawing/2014/main" id="{754EC20B-2537-8700-0073-0BC1459A1A80}"/>
              </a:ext>
            </a:extLst>
          </p:cNvPr>
          <p:cNvPicPr>
            <a:picLocks noChangeAspect="1"/>
          </p:cNvPicPr>
          <p:nvPr/>
        </p:nvPicPr>
        <p:blipFill>
          <a:blip r:embed="rId3"/>
          <a:stretch>
            <a:fillRect/>
          </a:stretch>
        </p:blipFill>
        <p:spPr>
          <a:xfrm>
            <a:off x="1491750" y="909499"/>
            <a:ext cx="6442650" cy="4158875"/>
          </a:xfrm>
          <a:prstGeom prst="rect">
            <a:avLst/>
          </a:prstGeom>
        </p:spPr>
      </p:pic>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6271532" y="1260000"/>
            <a:ext cx="2058868" cy="16920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The decrease of S at the passage of each observation is not guaranteed but, on average, on the whole observations, its convergence is effective (</a:t>
            </a:r>
            <a:r>
              <a:rPr lang="en-GB" sz="1200" dirty="0">
                <a:solidFill>
                  <a:schemeClr val="bg2"/>
                </a:solidFill>
                <a:hlinkClick r:id="rId4"/>
              </a:rPr>
              <a:t>Wikipedia</a:t>
            </a:r>
            <a:r>
              <a:rPr lang="en-GB" sz="1200" dirty="0">
                <a:solidFill>
                  <a:schemeClr val="bg2"/>
                </a:solidFill>
              </a:rPr>
              <a:t>).</a:t>
            </a:r>
          </a:p>
        </p:txBody>
      </p:sp>
      <p:sp>
        <p:nvSpPr>
          <p:cNvPr id="4" name="Google Shape;89;p13">
            <a:extLst>
              <a:ext uri="{FF2B5EF4-FFF2-40B4-BE49-F238E27FC236}">
                <a16:creationId xmlns:a16="http://schemas.microsoft.com/office/drawing/2014/main" id="{1C1BC22C-3426-0BDE-0BB4-6187A4FC0509}"/>
              </a:ext>
            </a:extLst>
          </p:cNvPr>
          <p:cNvSpPr txBox="1">
            <a:spLocks/>
          </p:cNvSpPr>
          <p:nvPr/>
        </p:nvSpPr>
        <p:spPr>
          <a:xfrm>
            <a:off x="6271532" y="2872800"/>
            <a:ext cx="1937596" cy="21096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In the example </a:t>
            </a:r>
            <a:r>
              <a:rPr lang="en-GB" sz="1200" dirty="0" err="1">
                <a:solidFill>
                  <a:schemeClr val="bg2"/>
                </a:solidFill>
              </a:rPr>
              <a:t>example</a:t>
            </a:r>
            <a:r>
              <a:rPr lang="en-GB" sz="1200" dirty="0">
                <a:solidFill>
                  <a:schemeClr val="bg2"/>
                </a:solidFill>
              </a:rPr>
              <a:t> (gradient descent) gradient), after 3 runs on the observations we had </a:t>
            </a:r>
            <a:r>
              <a:rPr lang="en-GB" sz="1200" b="1" dirty="0">
                <a:solidFill>
                  <a:schemeClr val="bg2"/>
                </a:solidFill>
              </a:rPr>
              <a:t>S = 50.95</a:t>
            </a:r>
            <a:r>
              <a:rPr lang="en-GB" sz="1200" dirty="0">
                <a:solidFill>
                  <a:schemeClr val="bg2"/>
                </a:solidFill>
              </a:rPr>
              <a:t>. Here we obtain </a:t>
            </a:r>
            <a:r>
              <a:rPr lang="en-GB" sz="1200" b="1" dirty="0">
                <a:solidFill>
                  <a:schemeClr val="accent3"/>
                </a:solidFill>
              </a:rPr>
              <a:t>S = 18.09 </a:t>
            </a:r>
            <a:r>
              <a:rPr lang="en-GB" sz="1200" dirty="0"/>
              <a:t>(that being said, η is not the same either, but the comment remains valid).</a:t>
            </a:r>
          </a:p>
        </p:txBody>
      </p:sp>
    </p:spTree>
    <p:extLst>
      <p:ext uri="{BB962C8B-B14F-4D97-AF65-F5344CB8AC3E}">
        <p14:creationId xmlns:p14="http://schemas.microsoft.com/office/powerpoint/2010/main" val="408830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527525"/>
            <a:ext cx="408068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Strategies - Stochastic Gradient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784746" y="1260000"/>
            <a:ext cx="7545654" cy="1692000"/>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1. </a:t>
            </a:r>
            <a:r>
              <a:rPr lang="en-GB" sz="1200" dirty="0">
                <a:solidFill>
                  <a:schemeClr val="accent5"/>
                </a:solidFill>
              </a:rPr>
              <a:t>Batch gradient descent. </a:t>
            </a:r>
            <a:r>
              <a:rPr lang="en-GB" sz="1200" dirty="0">
                <a:solidFill>
                  <a:schemeClr val="bg2"/>
                </a:solidFill>
              </a:rPr>
              <a:t>We run the whole set of observations </a:t>
            </a:r>
            <a:r>
              <a:rPr lang="en-GB" sz="1200" dirty="0" err="1">
                <a:solidFill>
                  <a:schemeClr val="bg2"/>
                </a:solidFill>
              </a:rPr>
              <a:t>observations</a:t>
            </a:r>
            <a:r>
              <a:rPr lang="en-GB" sz="1200" dirty="0">
                <a:solidFill>
                  <a:schemeClr val="bg2"/>
                </a:solidFill>
              </a:rPr>
              <a:t>, the gradient is calculated, the coefficients are corrected. Etc.</a:t>
            </a:r>
          </a:p>
          <a:p>
            <a:pPr marL="0" indent="0" algn="just"/>
            <a:endParaRPr lang="en-GB" sz="1200" dirty="0">
              <a:solidFill>
                <a:schemeClr val="bg2"/>
              </a:solidFill>
            </a:endParaRPr>
          </a:p>
          <a:p>
            <a:pPr marL="0" indent="0" algn="just"/>
            <a:r>
              <a:rPr lang="en-GB" sz="1200" dirty="0">
                <a:solidFill>
                  <a:schemeClr val="bg2"/>
                </a:solidFill>
              </a:rPr>
              <a:t>2. </a:t>
            </a:r>
            <a:r>
              <a:rPr lang="en-GB" sz="1200" dirty="0">
                <a:solidFill>
                  <a:schemeClr val="accent5"/>
                </a:solidFill>
              </a:rPr>
              <a:t>Online</a:t>
            </a:r>
            <a:r>
              <a:rPr lang="en-GB" sz="1200" dirty="0">
                <a:solidFill>
                  <a:schemeClr val="bg2"/>
                </a:solidFill>
              </a:rPr>
              <a:t>. Gradient computed for each observation, correction of the coefficients. Etc.</a:t>
            </a:r>
          </a:p>
          <a:p>
            <a:pPr marL="0" indent="0" algn="just"/>
            <a:endParaRPr lang="en-GB" sz="1200" dirty="0">
              <a:solidFill>
                <a:schemeClr val="bg2"/>
              </a:solidFill>
            </a:endParaRPr>
          </a:p>
          <a:p>
            <a:pPr marL="0" indent="0" algn="just"/>
            <a:r>
              <a:rPr lang="en-GB" sz="1200" dirty="0">
                <a:solidFill>
                  <a:schemeClr val="bg2"/>
                </a:solidFill>
              </a:rPr>
              <a:t>3. </a:t>
            </a:r>
            <a:r>
              <a:rPr lang="en-GB" sz="1200" dirty="0">
                <a:solidFill>
                  <a:schemeClr val="accent5"/>
                </a:solidFill>
              </a:rPr>
              <a:t>Mini-batch </a:t>
            </a:r>
            <a:r>
              <a:rPr lang="en-GB" sz="1200" dirty="0">
                <a:solidFill>
                  <a:schemeClr val="bg2"/>
                </a:solidFill>
              </a:rPr>
              <a:t>(batch processing). A group of observations (number of observations = parameter of the algorithm) is passed through. Calculation of the gradient. Correction of the coefficients. Etc.</a:t>
            </a:r>
          </a:p>
        </p:txBody>
      </p:sp>
      <p:sp>
        <p:nvSpPr>
          <p:cNvPr id="4" name="Google Shape;89;p13">
            <a:extLst>
              <a:ext uri="{FF2B5EF4-FFF2-40B4-BE49-F238E27FC236}">
                <a16:creationId xmlns:a16="http://schemas.microsoft.com/office/drawing/2014/main" id="{1C1BC22C-3426-0BDE-0BB4-6187A4FC0509}"/>
              </a:ext>
            </a:extLst>
          </p:cNvPr>
          <p:cNvSpPr txBox="1">
            <a:spLocks/>
          </p:cNvSpPr>
          <p:nvPr/>
        </p:nvSpPr>
        <p:spPr>
          <a:xfrm>
            <a:off x="2174408" y="3095879"/>
            <a:ext cx="4681184" cy="160457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lgn="just">
              <a:buFont typeface="Arial" panose="020B0604020202020204" pitchFamily="34" charset="0"/>
              <a:buChar char="•"/>
            </a:pPr>
            <a:r>
              <a:rPr lang="en-GB" sz="1200" dirty="0">
                <a:solidFill>
                  <a:schemeClr val="bg2"/>
                </a:solidFill>
              </a:rPr>
              <a:t>Batch processing improves convergence by reducing the number of passes over the entire database.</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It also makes it possible to be satisfied with partially loading the data in memory as we go along.</a:t>
            </a:r>
            <a:endParaRPr lang="en-GB" sz="1200" dirty="0"/>
          </a:p>
        </p:txBody>
      </p:sp>
      <p:sp>
        <p:nvSpPr>
          <p:cNvPr id="2" name="Left Brace 1">
            <a:extLst>
              <a:ext uri="{FF2B5EF4-FFF2-40B4-BE49-F238E27FC236}">
                <a16:creationId xmlns:a16="http://schemas.microsoft.com/office/drawing/2014/main" id="{F239ED9B-79ED-9614-2A1E-95D136DF7369}"/>
              </a:ext>
            </a:extLst>
          </p:cNvPr>
          <p:cNvSpPr/>
          <p:nvPr/>
        </p:nvSpPr>
        <p:spPr>
          <a:xfrm>
            <a:off x="1935573" y="3041286"/>
            <a:ext cx="238835" cy="1230461"/>
          </a:xfrm>
          <a:prstGeom prst="leftBrace">
            <a:avLst>
              <a:gd name="adj1" fmla="val 56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Arrow: Right 4">
            <a:extLst>
              <a:ext uri="{FF2B5EF4-FFF2-40B4-BE49-F238E27FC236}">
                <a16:creationId xmlns:a16="http://schemas.microsoft.com/office/drawing/2014/main" id="{860DD53C-902E-5D61-91A2-D58B49B5D981}"/>
              </a:ext>
            </a:extLst>
          </p:cNvPr>
          <p:cNvSpPr/>
          <p:nvPr/>
        </p:nvSpPr>
        <p:spPr>
          <a:xfrm>
            <a:off x="1391356" y="3509329"/>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339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Choice Of Learning Rate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Fixed rate or decreasing rate over the learning process</a:t>
            </a:r>
            <a:endParaRPr lang="en-GB" sz="1400" dirty="0">
              <a:solidFill>
                <a:schemeClr val="bg2"/>
              </a:solidFill>
            </a:endParaRPr>
          </a:p>
        </p:txBody>
      </p:sp>
      <p:pic>
        <p:nvPicPr>
          <p:cNvPr id="5" name="Picture 4" descr="Icon&#10;&#10;Description automatically generated">
            <a:extLst>
              <a:ext uri="{FF2B5EF4-FFF2-40B4-BE49-F238E27FC236}">
                <a16:creationId xmlns:a16="http://schemas.microsoft.com/office/drawing/2014/main" id="{7E432546-D66A-BA97-EB82-06FFF997C935}"/>
              </a:ext>
            </a:extLst>
          </p:cNvPr>
          <p:cNvPicPr>
            <a:picLocks noChangeAspect="1"/>
          </p:cNvPicPr>
          <p:nvPr/>
        </p:nvPicPr>
        <p:blipFill>
          <a:blip r:embed="rId4"/>
          <a:stretch>
            <a:fillRect/>
          </a:stretch>
        </p:blipFill>
        <p:spPr>
          <a:xfrm>
            <a:off x="4515000" y="1920732"/>
            <a:ext cx="3365935" cy="3365935"/>
          </a:xfrm>
          <a:prstGeom prst="rect">
            <a:avLst/>
          </a:prstGeom>
        </p:spPr>
      </p:pic>
    </p:spTree>
    <p:extLst>
      <p:ext uri="{BB962C8B-B14F-4D97-AF65-F5344CB8AC3E}">
        <p14:creationId xmlns:p14="http://schemas.microsoft.com/office/powerpoint/2010/main" val="122669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527525"/>
            <a:ext cx="408068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Importance of the learning rate </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784746" y="1260000"/>
            <a:ext cx="7545654" cy="766693"/>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lgn="just">
              <a:buFont typeface="Arial" panose="020B0604020202020204" pitchFamily="34" charset="0"/>
              <a:buChar char="•"/>
            </a:pPr>
            <a:r>
              <a:rPr lang="en-GB" sz="1200" dirty="0">
                <a:solidFill>
                  <a:schemeClr val="bg2"/>
                </a:solidFill>
              </a:rPr>
              <a:t>η determines the convergence speed of the learning process</a:t>
            </a:r>
          </a:p>
          <a:p>
            <a:pPr marL="171450" indent="-171450" algn="just">
              <a:buFont typeface="Arial" panose="020B0604020202020204" pitchFamily="34" charset="0"/>
              <a:buChar char="•"/>
            </a:pPr>
            <a:r>
              <a:rPr lang="en-GB" sz="1200" dirty="0">
                <a:solidFill>
                  <a:schemeClr val="bg2"/>
                </a:solidFill>
              </a:rPr>
              <a:t>Improve the device by evolving η over the iterations (strong at the beginning to accelerate convergence, weak at the end to improve accuracy)</a:t>
            </a:r>
          </a:p>
        </p:txBody>
      </p:sp>
      <p:sp>
        <p:nvSpPr>
          <p:cNvPr id="3" name="Google Shape;89;p13">
            <a:extLst>
              <a:ext uri="{FF2B5EF4-FFF2-40B4-BE49-F238E27FC236}">
                <a16:creationId xmlns:a16="http://schemas.microsoft.com/office/drawing/2014/main" id="{3D86A364-FC60-F982-150A-3011FEB33D0B}"/>
              </a:ext>
            </a:extLst>
          </p:cNvPr>
          <p:cNvSpPr txBox="1">
            <a:spLocks/>
          </p:cNvSpPr>
          <p:nvPr/>
        </p:nvSpPr>
        <p:spPr>
          <a:xfrm>
            <a:off x="784746" y="1927087"/>
            <a:ext cx="7545654" cy="324793"/>
          </a:xfrm>
          <a:prstGeom prst="rect">
            <a:avLst/>
          </a:prstGeom>
          <a:solidFill>
            <a:schemeClr val="tx2"/>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Example : SGDRegressor from the ''scikit-learn'' package (Python)</a:t>
            </a:r>
          </a:p>
        </p:txBody>
      </p:sp>
      <p:pic>
        <p:nvPicPr>
          <p:cNvPr id="9" name="Picture 8" descr="Graphical user interface, text&#10;&#10;Description automatically generated">
            <a:extLst>
              <a:ext uri="{FF2B5EF4-FFF2-40B4-BE49-F238E27FC236}">
                <a16:creationId xmlns:a16="http://schemas.microsoft.com/office/drawing/2014/main" id="{6F71B826-E448-90C3-C219-65B4A83A8EBA}"/>
              </a:ext>
            </a:extLst>
          </p:cNvPr>
          <p:cNvPicPr>
            <a:picLocks noChangeAspect="1"/>
          </p:cNvPicPr>
          <p:nvPr/>
        </p:nvPicPr>
        <p:blipFill>
          <a:blip r:embed="rId3"/>
          <a:stretch>
            <a:fillRect/>
          </a:stretch>
        </p:blipFill>
        <p:spPr>
          <a:xfrm>
            <a:off x="1421784" y="2170572"/>
            <a:ext cx="6459797" cy="2926963"/>
          </a:xfrm>
          <a:prstGeom prst="rect">
            <a:avLst/>
          </a:prstGeom>
        </p:spPr>
      </p:pic>
      <p:sp>
        <p:nvSpPr>
          <p:cNvPr id="10" name="Google Shape;89;p13">
            <a:extLst>
              <a:ext uri="{FF2B5EF4-FFF2-40B4-BE49-F238E27FC236}">
                <a16:creationId xmlns:a16="http://schemas.microsoft.com/office/drawing/2014/main" id="{B10A75E1-C73E-604A-2407-F8C79EAC080B}"/>
              </a:ext>
            </a:extLst>
          </p:cNvPr>
          <p:cNvSpPr txBox="1">
            <a:spLocks/>
          </p:cNvSpPr>
          <p:nvPr/>
        </p:nvSpPr>
        <p:spPr>
          <a:xfrm>
            <a:off x="4831305" y="2908014"/>
            <a:ext cx="3440094" cy="766693"/>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buFont typeface="Arial" panose="020B0604020202020204" pitchFamily="34" charset="0"/>
              <a:buChar char="•"/>
            </a:pPr>
            <a:r>
              <a:rPr lang="en-GB" sz="1200" dirty="0">
                <a:solidFill>
                  <a:schemeClr val="bg2"/>
                </a:solidFill>
              </a:rPr>
              <a:t>(t</a:t>
            </a:r>
            <a:r>
              <a:rPr lang="en-GB" sz="800" dirty="0">
                <a:solidFill>
                  <a:schemeClr val="bg2"/>
                </a:solidFill>
              </a:rPr>
              <a:t>0</a:t>
            </a:r>
            <a:r>
              <a:rPr lang="en-GB" sz="1200" dirty="0">
                <a:solidFill>
                  <a:schemeClr val="bg2"/>
                </a:solidFill>
              </a:rPr>
              <a:t> ???) The documentation is not very dissertation on this subject.</a:t>
            </a:r>
          </a:p>
        </p:txBody>
      </p:sp>
      <p:sp>
        <p:nvSpPr>
          <p:cNvPr id="11" name="Google Shape;89;p13">
            <a:extLst>
              <a:ext uri="{FF2B5EF4-FFF2-40B4-BE49-F238E27FC236}">
                <a16:creationId xmlns:a16="http://schemas.microsoft.com/office/drawing/2014/main" id="{E10E9791-0749-50D4-74B5-9903AE45BC1E}"/>
              </a:ext>
            </a:extLst>
          </p:cNvPr>
          <p:cNvSpPr txBox="1">
            <a:spLocks/>
          </p:cNvSpPr>
          <p:nvPr/>
        </p:nvSpPr>
        <p:spPr>
          <a:xfrm>
            <a:off x="5415114" y="3684780"/>
            <a:ext cx="2385421" cy="41700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171450" indent="-171450" algn="just">
              <a:buFont typeface="Arial" panose="020B0604020202020204" pitchFamily="34" charset="0"/>
              <a:buChar char="•"/>
            </a:pPr>
            <a:r>
              <a:rPr lang="en-GB" sz="1200" dirty="0">
                <a:solidFill>
                  <a:schemeClr val="bg2"/>
                </a:solidFill>
              </a:rPr>
              <a:t>0.25 being itself modifiable</a:t>
            </a:r>
          </a:p>
        </p:txBody>
      </p:sp>
      <p:sp>
        <p:nvSpPr>
          <p:cNvPr id="13" name="Google Shape;89;p13">
            <a:extLst>
              <a:ext uri="{FF2B5EF4-FFF2-40B4-BE49-F238E27FC236}">
                <a16:creationId xmlns:a16="http://schemas.microsoft.com/office/drawing/2014/main" id="{7D365C78-0273-27B1-66AE-402799175C47}"/>
              </a:ext>
            </a:extLst>
          </p:cNvPr>
          <p:cNvSpPr txBox="1">
            <a:spLocks/>
          </p:cNvSpPr>
          <p:nvPr/>
        </p:nvSpPr>
        <p:spPr>
          <a:xfrm>
            <a:off x="4865932" y="4255477"/>
            <a:ext cx="2779860" cy="710418"/>
          </a:xfrm>
          <a:prstGeom prst="rect">
            <a:avLst/>
          </a:prstGeom>
          <a:solidFill>
            <a:schemeClr val="tx2"/>
          </a:solid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bg2"/>
                </a:solidFill>
              </a:rPr>
              <a:t>In any case, it is a given that making evolve η over the iterations on the basis (t) improves the efficiency of the device. </a:t>
            </a:r>
          </a:p>
        </p:txBody>
      </p:sp>
    </p:spTree>
    <p:extLst>
      <p:ext uri="{BB962C8B-B14F-4D97-AF65-F5344CB8AC3E}">
        <p14:creationId xmlns:p14="http://schemas.microsoft.com/office/powerpoint/2010/main" val="235406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Logistic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Application of gradient descent to logistic regression</a:t>
            </a:r>
            <a:endParaRPr lang="en-GB" sz="1400" dirty="0">
              <a:solidFill>
                <a:schemeClr val="bg2"/>
              </a:solidFill>
            </a:endParaRPr>
          </a:p>
        </p:txBody>
      </p:sp>
      <p:pic>
        <p:nvPicPr>
          <p:cNvPr id="5" name="Picture 4" descr="Background pattern&#10;&#10;Description automatically generated">
            <a:extLst>
              <a:ext uri="{FF2B5EF4-FFF2-40B4-BE49-F238E27FC236}">
                <a16:creationId xmlns:a16="http://schemas.microsoft.com/office/drawing/2014/main" id="{7F653D5E-E3AB-EBD0-746F-A49A930646CB}"/>
              </a:ext>
            </a:extLst>
          </p:cNvPr>
          <p:cNvPicPr>
            <a:picLocks noChangeAspect="1"/>
          </p:cNvPicPr>
          <p:nvPr/>
        </p:nvPicPr>
        <p:blipFill>
          <a:blip r:embed="rId4"/>
          <a:stretch>
            <a:fillRect/>
          </a:stretch>
        </p:blipFill>
        <p:spPr>
          <a:xfrm>
            <a:off x="5231301" y="2013045"/>
            <a:ext cx="2888263" cy="2888263"/>
          </a:xfrm>
          <a:prstGeom prst="rect">
            <a:avLst/>
          </a:prstGeom>
        </p:spPr>
      </p:pic>
    </p:spTree>
    <p:extLst>
      <p:ext uri="{BB962C8B-B14F-4D97-AF65-F5344CB8AC3E}">
        <p14:creationId xmlns:p14="http://schemas.microsoft.com/office/powerpoint/2010/main" val="1888817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763672" y="527525"/>
            <a:ext cx="3616656"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dirty="0"/>
              <a:t>multinomial logistic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18" name="Picture 17" descr="Text&#10;&#10;Description automatically generated">
            <a:extLst>
              <a:ext uri="{FF2B5EF4-FFF2-40B4-BE49-F238E27FC236}">
                <a16:creationId xmlns:a16="http://schemas.microsoft.com/office/drawing/2014/main" id="{197DFEB7-957C-192D-8554-579AF6A8C9B5}"/>
              </a:ext>
            </a:extLst>
          </p:cNvPr>
          <p:cNvPicPr>
            <a:picLocks noChangeAspect="1"/>
          </p:cNvPicPr>
          <p:nvPr/>
        </p:nvPicPr>
        <p:blipFill>
          <a:blip r:embed="rId3"/>
          <a:stretch>
            <a:fillRect/>
          </a:stretch>
        </p:blipFill>
        <p:spPr>
          <a:xfrm>
            <a:off x="1901446" y="1058955"/>
            <a:ext cx="5341108" cy="3662687"/>
          </a:xfrm>
          <a:prstGeom prst="rect">
            <a:avLst/>
          </a:prstGeom>
        </p:spPr>
      </p:pic>
      <p:sp>
        <p:nvSpPr>
          <p:cNvPr id="6" name="Google Shape;89;p13">
            <a:extLst>
              <a:ext uri="{FF2B5EF4-FFF2-40B4-BE49-F238E27FC236}">
                <a16:creationId xmlns:a16="http://schemas.microsoft.com/office/drawing/2014/main" id="{6BD94378-ABD4-9DC1-3FC6-0055CBF15AF1}"/>
              </a:ext>
            </a:extLst>
          </p:cNvPr>
          <p:cNvSpPr txBox="1">
            <a:spLocks/>
          </p:cNvSpPr>
          <p:nvPr/>
        </p:nvSpPr>
        <p:spPr>
          <a:xfrm>
            <a:off x="1760560" y="1058955"/>
            <a:ext cx="5622880" cy="49390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Y is categorical and can take K modalities c a d, 𝑦 ∈ {𝑦1, ... , 𝑦𝑘, ... , 𝑦</a:t>
            </a:r>
            <a:r>
              <a:rPr lang="en-GB" sz="900" dirty="0">
                <a:solidFill>
                  <a:schemeClr val="bg2"/>
                </a:solidFill>
              </a:rPr>
              <a:t>K</a:t>
            </a:r>
            <a:r>
              <a:rPr lang="en-GB" sz="1400" dirty="0">
                <a:solidFill>
                  <a:schemeClr val="bg2"/>
                </a:solidFill>
              </a:rPr>
              <a:t>}</a:t>
            </a:r>
          </a:p>
        </p:txBody>
      </p:sp>
      <p:sp>
        <p:nvSpPr>
          <p:cNvPr id="19" name="Google Shape;89;p13">
            <a:extLst>
              <a:ext uri="{FF2B5EF4-FFF2-40B4-BE49-F238E27FC236}">
                <a16:creationId xmlns:a16="http://schemas.microsoft.com/office/drawing/2014/main" id="{5C9CF7E4-5B08-6CF7-6C07-5EDB05A95C57}"/>
              </a:ext>
            </a:extLst>
          </p:cNvPr>
          <p:cNvSpPr txBox="1">
            <a:spLocks/>
          </p:cNvSpPr>
          <p:nvPr/>
        </p:nvSpPr>
        <p:spPr>
          <a:xfrm>
            <a:off x="1901445" y="1886693"/>
            <a:ext cx="2920622" cy="48304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Coding</a:t>
            </a:r>
            <a:r>
              <a:rPr lang="en-GB" sz="1200" dirty="0">
                <a:solidFill>
                  <a:schemeClr val="bg2"/>
                </a:solidFill>
              </a:rPr>
              <a:t>: Coding in K indicators 0/1 </a:t>
            </a:r>
          </a:p>
        </p:txBody>
      </p:sp>
      <p:sp>
        <p:nvSpPr>
          <p:cNvPr id="20" name="Google Shape;89;p13">
            <a:extLst>
              <a:ext uri="{FF2B5EF4-FFF2-40B4-BE49-F238E27FC236}">
                <a16:creationId xmlns:a16="http://schemas.microsoft.com/office/drawing/2014/main" id="{1EEFC69C-38AF-38E9-1F08-FAAE75516610}"/>
              </a:ext>
            </a:extLst>
          </p:cNvPr>
          <p:cNvSpPr txBox="1">
            <a:spLocks/>
          </p:cNvSpPr>
          <p:nvPr/>
        </p:nvSpPr>
        <p:spPr>
          <a:xfrm>
            <a:off x="1901446" y="2711929"/>
            <a:ext cx="4362876" cy="483041"/>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Ranking function </a:t>
            </a:r>
            <a:r>
              <a:rPr lang="en-GB" sz="1200" dirty="0">
                <a:solidFill>
                  <a:schemeClr val="bg2"/>
                </a:solidFill>
              </a:rPr>
              <a:t>: a becomes a matrix of dimension (K, p+1) </a:t>
            </a:r>
          </a:p>
        </p:txBody>
      </p:sp>
      <p:sp>
        <p:nvSpPr>
          <p:cNvPr id="21" name="Google Shape;89;p13">
            <a:extLst>
              <a:ext uri="{FF2B5EF4-FFF2-40B4-BE49-F238E27FC236}">
                <a16:creationId xmlns:a16="http://schemas.microsoft.com/office/drawing/2014/main" id="{C3572088-CB71-B2B2-5C12-A7EB9899C6C0}"/>
              </a:ext>
            </a:extLst>
          </p:cNvPr>
          <p:cNvSpPr txBox="1">
            <a:spLocks/>
          </p:cNvSpPr>
          <p:nvPr/>
        </p:nvSpPr>
        <p:spPr>
          <a:xfrm>
            <a:off x="6380328" y="2571750"/>
            <a:ext cx="1180532" cy="483041"/>
          </a:xfrm>
          <a:prstGeom prst="rect">
            <a:avLst/>
          </a:prstGeom>
          <a:solidFill>
            <a:schemeClr val="tx2"/>
          </a:solid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i="1" dirty="0"/>
              <a:t>See course on the</a:t>
            </a:r>
          </a:p>
          <a:p>
            <a:pPr marL="0" indent="0" algn="just"/>
            <a:r>
              <a:rPr lang="en-GB" sz="1200" i="1" dirty="0"/>
              <a:t>“Perceptron</a:t>
            </a:r>
            <a:r>
              <a:rPr lang="en-GB" sz="1200" dirty="0"/>
              <a:t>”</a:t>
            </a:r>
          </a:p>
        </p:txBody>
      </p:sp>
      <p:sp>
        <p:nvSpPr>
          <p:cNvPr id="22" name="Google Shape;89;p13">
            <a:extLst>
              <a:ext uri="{FF2B5EF4-FFF2-40B4-BE49-F238E27FC236}">
                <a16:creationId xmlns:a16="http://schemas.microsoft.com/office/drawing/2014/main" id="{CB2DADD3-4EAB-93D1-B218-B5B6FDF56F04}"/>
              </a:ext>
            </a:extLst>
          </p:cNvPr>
          <p:cNvSpPr txBox="1">
            <a:spLocks/>
          </p:cNvSpPr>
          <p:nvPr/>
        </p:nvSpPr>
        <p:spPr>
          <a:xfrm>
            <a:off x="1901444" y="3306503"/>
            <a:ext cx="1687917" cy="778042"/>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GB" sz="1000" dirty="0">
                <a:solidFill>
                  <a:schemeClr val="tx1"/>
                </a:solidFill>
              </a:rPr>
              <a:t>Loss function : </a:t>
            </a:r>
          </a:p>
          <a:p>
            <a:pPr marL="0" indent="0"/>
            <a:r>
              <a:rPr lang="en-GB" sz="1000" dirty="0">
                <a:solidFill>
                  <a:schemeClr val="tx1"/>
                </a:solidFill>
              </a:rPr>
              <a:t>Categorical cross-entropy</a:t>
            </a:r>
          </a:p>
        </p:txBody>
      </p:sp>
      <p:sp>
        <p:nvSpPr>
          <p:cNvPr id="23" name="Google Shape;89;p13">
            <a:extLst>
              <a:ext uri="{FF2B5EF4-FFF2-40B4-BE49-F238E27FC236}">
                <a16:creationId xmlns:a16="http://schemas.microsoft.com/office/drawing/2014/main" id="{04A11ADB-598B-0DEC-947A-6D7AFF7B8BDD}"/>
              </a:ext>
            </a:extLst>
          </p:cNvPr>
          <p:cNvSpPr txBox="1">
            <a:spLocks/>
          </p:cNvSpPr>
          <p:nvPr/>
        </p:nvSpPr>
        <p:spPr>
          <a:xfrm>
            <a:off x="1901445" y="4448583"/>
            <a:ext cx="4781337" cy="418637"/>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Gradient</a:t>
            </a:r>
            <a:r>
              <a:rPr lang="en-GB" sz="1200" dirty="0">
                <a:solidFill>
                  <a:schemeClr val="bg2"/>
                </a:solidFill>
              </a:rPr>
              <a:t>: The gradient vector is a vector of dimension </a:t>
            </a:r>
            <a:r>
              <a:rPr lang="en-GB" sz="1200" dirty="0">
                <a:solidFill>
                  <a:schemeClr val="accent5"/>
                </a:solidFill>
              </a:rPr>
              <a:t>(K x (p+1), 1)</a:t>
            </a:r>
          </a:p>
        </p:txBody>
      </p:sp>
    </p:spTree>
    <p:extLst>
      <p:ext uri="{BB962C8B-B14F-4D97-AF65-F5344CB8AC3E}">
        <p14:creationId xmlns:p14="http://schemas.microsoft.com/office/powerpoint/2010/main" val="53597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319100" y="507375"/>
            <a:ext cx="65058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dirty="0"/>
              <a:t>Big data context - Data volume</a:t>
            </a:r>
            <a:endParaRPr sz="3200"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691200" y="1447200"/>
            <a:ext cx="7048800" cy="3391199"/>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285750" indent="-285750" algn="just">
              <a:buFont typeface="Arial" panose="020B0604020202020204" pitchFamily="34" charset="0"/>
              <a:buChar char="•"/>
            </a:pPr>
            <a:r>
              <a:rPr lang="en-GB" dirty="0"/>
              <a:t>Big data context: the size of the databases to be processed becomes an essential issue for machine learning algorithms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It is necessary to develop learning strategies that can handle large databases (especially in terms of number of descriptors)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By reducing the size of the data structures to be maintained in memory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While obtaining results of satisfactory quality (comparable to those produced by standard algorithms e.g., logistic regression)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Gradient descent (stochastic) is not a new concept (cf. ADALINE, 1960), but it is of great interest today, in particular for training deep neural networks (Deep Learning). It also allows to revisit existing statistical approaches (e.g., regression in this paper)</a:t>
            </a:r>
          </a:p>
        </p:txBody>
      </p:sp>
    </p:spTree>
    <p:extLst>
      <p:ext uri="{BB962C8B-B14F-4D97-AF65-F5344CB8AC3E}">
        <p14:creationId xmlns:p14="http://schemas.microsoft.com/office/powerpoint/2010/main" val="32342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Software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248159"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Some packages for Python and R, among others....</a:t>
            </a:r>
            <a:endParaRPr lang="en-GB" sz="1400" dirty="0">
              <a:solidFill>
                <a:schemeClr val="bg2"/>
              </a:solidFill>
            </a:endParaRPr>
          </a:p>
        </p:txBody>
      </p:sp>
      <p:pic>
        <p:nvPicPr>
          <p:cNvPr id="5" name="Picture 4" descr="Icon&#10;&#10;Description automatically generated">
            <a:extLst>
              <a:ext uri="{FF2B5EF4-FFF2-40B4-BE49-F238E27FC236}">
                <a16:creationId xmlns:a16="http://schemas.microsoft.com/office/drawing/2014/main" id="{ADD8F340-6432-0056-B9B2-348107FADD80}"/>
              </a:ext>
            </a:extLst>
          </p:cNvPr>
          <p:cNvPicPr>
            <a:picLocks noChangeAspect="1"/>
          </p:cNvPicPr>
          <p:nvPr/>
        </p:nvPicPr>
        <p:blipFill>
          <a:blip r:embed="rId4"/>
          <a:stretch>
            <a:fillRect/>
          </a:stretch>
        </p:blipFill>
        <p:spPr>
          <a:xfrm>
            <a:off x="5040878" y="2154800"/>
            <a:ext cx="2587367" cy="2587367"/>
          </a:xfrm>
          <a:prstGeom prst="rect">
            <a:avLst/>
          </a:prstGeom>
        </p:spPr>
      </p:pic>
    </p:spTree>
    <p:extLst>
      <p:ext uri="{BB962C8B-B14F-4D97-AF65-F5344CB8AC3E}">
        <p14:creationId xmlns:p14="http://schemas.microsoft.com/office/powerpoint/2010/main" val="1847054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706217"/>
            <a:ext cx="4080680"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t>Python - "scikit-learn" library</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a:extLst>
              <a:ext uri="{FF2B5EF4-FFF2-40B4-BE49-F238E27FC236}">
                <a16:creationId xmlns:a16="http://schemas.microsoft.com/office/drawing/2014/main" id="{4E01DE98-67D0-3AE1-4851-81114C818E70}"/>
              </a:ext>
            </a:extLst>
          </p:cNvPr>
          <p:cNvPicPr>
            <a:picLocks noChangeAspect="1"/>
          </p:cNvPicPr>
          <p:nvPr/>
        </p:nvPicPr>
        <p:blipFill>
          <a:blip r:embed="rId3"/>
          <a:stretch>
            <a:fillRect/>
          </a:stretch>
        </p:blipFill>
        <p:spPr>
          <a:xfrm>
            <a:off x="1224251" y="1290957"/>
            <a:ext cx="7248792" cy="3649531"/>
          </a:xfrm>
          <a:prstGeom prst="rect">
            <a:avLst/>
          </a:prstGeom>
        </p:spPr>
      </p:pic>
      <p:sp>
        <p:nvSpPr>
          <p:cNvPr id="4" name="Rectangle: Rounded Corners 3">
            <a:extLst>
              <a:ext uri="{FF2B5EF4-FFF2-40B4-BE49-F238E27FC236}">
                <a16:creationId xmlns:a16="http://schemas.microsoft.com/office/drawing/2014/main" id="{110EA762-0E15-1621-F56E-6B6DA350E5BC}"/>
              </a:ext>
            </a:extLst>
          </p:cNvPr>
          <p:cNvSpPr/>
          <p:nvPr/>
        </p:nvSpPr>
        <p:spPr>
          <a:xfrm>
            <a:off x="1224250" y="1290957"/>
            <a:ext cx="7248793" cy="3649531"/>
          </a:xfrm>
          <a:prstGeom prst="roundRect">
            <a:avLst>
              <a:gd name="adj" fmla="val 1249"/>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647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5" name="Picture 4">
            <a:extLst>
              <a:ext uri="{FF2B5EF4-FFF2-40B4-BE49-F238E27FC236}">
                <a16:creationId xmlns:a16="http://schemas.microsoft.com/office/drawing/2014/main" id="{B570CAE7-8796-0526-C8CC-C720E1CABA39}"/>
              </a:ext>
            </a:extLst>
          </p:cNvPr>
          <p:cNvPicPr>
            <a:picLocks noChangeAspect="1"/>
          </p:cNvPicPr>
          <p:nvPr/>
        </p:nvPicPr>
        <p:blipFill>
          <a:blip r:embed="rId3"/>
          <a:stretch>
            <a:fillRect/>
          </a:stretch>
        </p:blipFill>
        <p:spPr>
          <a:xfrm>
            <a:off x="1506328" y="1336404"/>
            <a:ext cx="6275195" cy="2810046"/>
          </a:xfrm>
          <a:prstGeom prst="rect">
            <a:avLst/>
          </a:prstGeom>
        </p:spPr>
      </p:pic>
      <p:sp>
        <p:nvSpPr>
          <p:cNvPr id="86" name="Google Shape;86;p13"/>
          <p:cNvSpPr txBox="1">
            <a:spLocks noGrp="1"/>
          </p:cNvSpPr>
          <p:nvPr>
            <p:ph type="ctrTitle"/>
          </p:nvPr>
        </p:nvSpPr>
        <p:spPr>
          <a:xfrm>
            <a:off x="1992573" y="706217"/>
            <a:ext cx="5158854"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t>Python - “Tensorflow / Keras" library</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Rectangle: Rounded Corners 3">
            <a:extLst>
              <a:ext uri="{FF2B5EF4-FFF2-40B4-BE49-F238E27FC236}">
                <a16:creationId xmlns:a16="http://schemas.microsoft.com/office/drawing/2014/main" id="{110EA762-0E15-1621-F56E-6B6DA350E5BC}"/>
              </a:ext>
            </a:extLst>
          </p:cNvPr>
          <p:cNvSpPr/>
          <p:nvPr/>
        </p:nvSpPr>
        <p:spPr>
          <a:xfrm>
            <a:off x="1506328" y="1336405"/>
            <a:ext cx="6275195" cy="2810046"/>
          </a:xfrm>
          <a:prstGeom prst="roundRect">
            <a:avLst>
              <a:gd name="adj" fmla="val 1249"/>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89;p13">
            <a:extLst>
              <a:ext uri="{FF2B5EF4-FFF2-40B4-BE49-F238E27FC236}">
                <a16:creationId xmlns:a16="http://schemas.microsoft.com/office/drawing/2014/main" id="{DE769D24-2F78-C8BC-BC7D-B0EB3CBC35B1}"/>
              </a:ext>
            </a:extLst>
          </p:cNvPr>
          <p:cNvSpPr txBox="1">
            <a:spLocks/>
          </p:cNvSpPr>
          <p:nvPr/>
        </p:nvSpPr>
        <p:spPr>
          <a:xfrm>
            <a:off x="1521253" y="4156140"/>
            <a:ext cx="624534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ctr"/>
            <a:r>
              <a:rPr lang="en-GB" dirty="0">
                <a:solidFill>
                  <a:schemeClr val="bg2"/>
                </a:solidFill>
              </a:rPr>
              <a:t>"Stochastic gradient descent" is used - among others - for deep learning of deep neural networks (deep learning). </a:t>
            </a:r>
            <a:endParaRPr lang="en-GB" sz="1400" dirty="0">
              <a:solidFill>
                <a:schemeClr val="bg2"/>
              </a:solidFill>
            </a:endParaRPr>
          </a:p>
        </p:txBody>
      </p:sp>
    </p:spTree>
    <p:extLst>
      <p:ext uri="{BB962C8B-B14F-4D97-AF65-F5344CB8AC3E}">
        <p14:creationId xmlns:p14="http://schemas.microsoft.com/office/powerpoint/2010/main" val="309160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AC040C3D-CC9A-B330-211E-71581C76C874}"/>
              </a:ext>
            </a:extLst>
          </p:cNvPr>
          <p:cNvPicPr>
            <a:picLocks noChangeAspect="1"/>
          </p:cNvPicPr>
          <p:nvPr/>
        </p:nvPicPr>
        <p:blipFill>
          <a:blip r:embed="rId3"/>
          <a:stretch>
            <a:fillRect/>
          </a:stretch>
        </p:blipFill>
        <p:spPr>
          <a:xfrm>
            <a:off x="66068" y="532805"/>
            <a:ext cx="4534347" cy="4550986"/>
          </a:xfrm>
          <a:prstGeom prst="rect">
            <a:avLst/>
          </a:prstGeom>
        </p:spPr>
      </p:pic>
      <p:sp>
        <p:nvSpPr>
          <p:cNvPr id="86" name="Google Shape;86;p13"/>
          <p:cNvSpPr txBox="1">
            <a:spLocks noGrp="1"/>
          </p:cNvSpPr>
          <p:nvPr>
            <p:ph type="ctrTitle"/>
          </p:nvPr>
        </p:nvSpPr>
        <p:spPr>
          <a:xfrm>
            <a:off x="4713030" y="1032033"/>
            <a:ext cx="4183039" cy="5885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sz="2400" dirty="0"/>
              <a:t>R – Library « gradDescent », and others…</a:t>
            </a:r>
            <a:endParaRPr lang="en-GB" sz="2400"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Rectangle: Rounded Corners 3">
            <a:extLst>
              <a:ext uri="{FF2B5EF4-FFF2-40B4-BE49-F238E27FC236}">
                <a16:creationId xmlns:a16="http://schemas.microsoft.com/office/drawing/2014/main" id="{110EA762-0E15-1621-F56E-6B6DA350E5BC}"/>
              </a:ext>
            </a:extLst>
          </p:cNvPr>
          <p:cNvSpPr/>
          <p:nvPr/>
        </p:nvSpPr>
        <p:spPr>
          <a:xfrm>
            <a:off x="66068" y="532804"/>
            <a:ext cx="4534347" cy="4550985"/>
          </a:xfrm>
          <a:prstGeom prst="roundRect">
            <a:avLst>
              <a:gd name="adj" fmla="val 1249"/>
            </a:avLst>
          </a:prstGeom>
          <a:noFill/>
          <a:ln w="349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89;p13">
            <a:extLst>
              <a:ext uri="{FF2B5EF4-FFF2-40B4-BE49-F238E27FC236}">
                <a16:creationId xmlns:a16="http://schemas.microsoft.com/office/drawing/2014/main" id="{DE769D24-2F78-C8BC-BC7D-B0EB3CBC35B1}"/>
              </a:ext>
            </a:extLst>
          </p:cNvPr>
          <p:cNvSpPr txBox="1">
            <a:spLocks/>
          </p:cNvSpPr>
          <p:nvPr/>
        </p:nvSpPr>
        <p:spPr>
          <a:xfrm>
            <a:off x="4713030" y="2135876"/>
            <a:ext cx="4130719" cy="19114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And all those who implement the neural networks neural networks whose simple and multilayer perceptrons (e.g., </a:t>
            </a:r>
            <a:r>
              <a:rPr lang="en-GB" dirty="0">
                <a:solidFill>
                  <a:schemeClr val="bg2"/>
                </a:solidFill>
                <a:hlinkClick r:id="rId4"/>
              </a:rPr>
              <a:t>Tensorflow / Keras</a:t>
            </a:r>
            <a:r>
              <a:rPr lang="en-GB" dirty="0">
                <a:solidFill>
                  <a:schemeClr val="bg2"/>
                </a:solidFill>
              </a:rPr>
              <a:t>, </a:t>
            </a:r>
            <a:r>
              <a:rPr lang="en-GB" dirty="0">
                <a:solidFill>
                  <a:schemeClr val="bg2"/>
                </a:solidFill>
                <a:hlinkClick r:id="rId5"/>
              </a:rPr>
              <a:t>nnet</a:t>
            </a:r>
            <a:r>
              <a:rPr lang="en-GB" dirty="0">
                <a:solidFill>
                  <a:schemeClr val="bg2"/>
                </a:solidFill>
              </a:rPr>
              <a:t>, etc.) and which rely on gradient descent (stochastic) gradient descent.</a:t>
            </a:r>
            <a:endParaRPr lang="en-GB" sz="1400" dirty="0">
              <a:solidFill>
                <a:schemeClr val="bg2"/>
              </a:solidFill>
            </a:endParaRPr>
          </a:p>
        </p:txBody>
      </p:sp>
    </p:spTree>
    <p:extLst>
      <p:ext uri="{BB962C8B-B14F-4D97-AF65-F5344CB8AC3E}">
        <p14:creationId xmlns:p14="http://schemas.microsoft.com/office/powerpoint/2010/main" val="2754673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Conclusion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5" name="Picture 4" descr="Icon&#10;&#10;Description automatically generated">
            <a:extLst>
              <a:ext uri="{FF2B5EF4-FFF2-40B4-BE49-F238E27FC236}">
                <a16:creationId xmlns:a16="http://schemas.microsoft.com/office/drawing/2014/main" id="{ADD8F340-6432-0056-B9B2-348107FADD80}"/>
              </a:ext>
            </a:extLst>
          </p:cNvPr>
          <p:cNvPicPr>
            <a:picLocks noChangeAspect="1"/>
          </p:cNvPicPr>
          <p:nvPr/>
        </p:nvPicPr>
        <p:blipFill>
          <a:blip r:embed="rId4"/>
          <a:stretch>
            <a:fillRect/>
          </a:stretch>
        </p:blipFill>
        <p:spPr>
          <a:xfrm>
            <a:off x="288854" y="2223239"/>
            <a:ext cx="2254759" cy="2254759"/>
          </a:xfrm>
          <a:prstGeom prst="rect">
            <a:avLst/>
          </a:prstGeom>
        </p:spPr>
      </p:pic>
      <p:pic>
        <p:nvPicPr>
          <p:cNvPr id="3" name="Picture 2" descr="Icon&#10;&#10;Description automatically generated">
            <a:extLst>
              <a:ext uri="{FF2B5EF4-FFF2-40B4-BE49-F238E27FC236}">
                <a16:creationId xmlns:a16="http://schemas.microsoft.com/office/drawing/2014/main" id="{6C00C03E-D42B-7CD5-B288-AB041303F7FD}"/>
              </a:ext>
            </a:extLst>
          </p:cNvPr>
          <p:cNvPicPr>
            <a:picLocks noChangeAspect="1"/>
          </p:cNvPicPr>
          <p:nvPr/>
        </p:nvPicPr>
        <p:blipFill>
          <a:blip r:embed="rId5"/>
          <a:stretch>
            <a:fillRect/>
          </a:stretch>
        </p:blipFill>
        <p:spPr>
          <a:xfrm>
            <a:off x="5999970" y="2931449"/>
            <a:ext cx="2519103" cy="2519103"/>
          </a:xfrm>
          <a:prstGeom prst="rect">
            <a:avLst/>
          </a:prstGeom>
        </p:spPr>
      </p:pic>
      <p:pic>
        <p:nvPicPr>
          <p:cNvPr id="9" name="Picture 8" descr="Surface chart&#10;&#10;Description automatically generated">
            <a:extLst>
              <a:ext uri="{FF2B5EF4-FFF2-40B4-BE49-F238E27FC236}">
                <a16:creationId xmlns:a16="http://schemas.microsoft.com/office/drawing/2014/main" id="{7165CDCF-BD22-9D93-921C-B18ACCD095B5}"/>
              </a:ext>
            </a:extLst>
          </p:cNvPr>
          <p:cNvPicPr>
            <a:picLocks noChangeAspect="1"/>
          </p:cNvPicPr>
          <p:nvPr/>
        </p:nvPicPr>
        <p:blipFill>
          <a:blip r:embed="rId6"/>
          <a:stretch>
            <a:fillRect/>
          </a:stretch>
        </p:blipFill>
        <p:spPr>
          <a:xfrm>
            <a:off x="4103489" y="1122099"/>
            <a:ext cx="3156032" cy="2465651"/>
          </a:xfrm>
          <a:prstGeom prst="rect">
            <a:avLst/>
          </a:prstGeom>
        </p:spPr>
      </p:pic>
      <p:pic>
        <p:nvPicPr>
          <p:cNvPr id="11" name="Picture 10" descr="Background pattern&#10;&#10;Description automatically generated">
            <a:extLst>
              <a:ext uri="{FF2B5EF4-FFF2-40B4-BE49-F238E27FC236}">
                <a16:creationId xmlns:a16="http://schemas.microsoft.com/office/drawing/2014/main" id="{DA6E0F85-CDB3-6DCC-6C65-9532A2535613}"/>
              </a:ext>
            </a:extLst>
          </p:cNvPr>
          <p:cNvPicPr>
            <a:picLocks noChangeAspect="1"/>
          </p:cNvPicPr>
          <p:nvPr/>
        </p:nvPicPr>
        <p:blipFill>
          <a:blip r:embed="rId7"/>
          <a:stretch>
            <a:fillRect/>
          </a:stretch>
        </p:blipFill>
        <p:spPr>
          <a:xfrm>
            <a:off x="3123089" y="3092992"/>
            <a:ext cx="1856818" cy="1856818"/>
          </a:xfrm>
          <a:prstGeom prst="rect">
            <a:avLst/>
          </a:prstGeom>
        </p:spPr>
      </p:pic>
    </p:spTree>
    <p:extLst>
      <p:ext uri="{BB962C8B-B14F-4D97-AF65-F5344CB8AC3E}">
        <p14:creationId xmlns:p14="http://schemas.microsoft.com/office/powerpoint/2010/main" val="192264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31660" y="527525"/>
            <a:ext cx="408068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Strategies - Stochastic Gradient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12" name="Google Shape;89;p13">
            <a:extLst>
              <a:ext uri="{FF2B5EF4-FFF2-40B4-BE49-F238E27FC236}">
                <a16:creationId xmlns:a16="http://schemas.microsoft.com/office/drawing/2014/main" id="{F59F9600-DB92-4B6E-F5AB-90F9DD70E1CA}"/>
              </a:ext>
            </a:extLst>
          </p:cNvPr>
          <p:cNvSpPr txBox="1">
            <a:spLocks/>
          </p:cNvSpPr>
          <p:nvPr/>
        </p:nvSpPr>
        <p:spPr>
          <a:xfrm>
            <a:off x="784746" y="1260000"/>
            <a:ext cx="7545654" cy="1692000"/>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tx1"/>
                </a:solidFill>
              </a:rPr>
              <a:t>Why Gradient Descent for Supervised Learning?</a:t>
            </a:r>
          </a:p>
          <a:p>
            <a:pPr marL="0" indent="0" algn="just"/>
            <a:endParaRPr lang="en-GB" sz="1200" dirty="0">
              <a:solidFill>
                <a:schemeClr val="tx1"/>
              </a:solidFill>
            </a:endParaRPr>
          </a:p>
          <a:p>
            <a:pPr marL="171450" indent="-171450" algn="just">
              <a:buFont typeface="Arial" panose="020B0604020202020204" pitchFamily="34" charset="0"/>
              <a:buChar char="•"/>
            </a:pPr>
            <a:r>
              <a:rPr lang="en-GB" sz="1200" dirty="0">
                <a:solidFill>
                  <a:schemeClr val="bg2"/>
                </a:solidFill>
              </a:rPr>
              <a:t>Classical approaches and especially implementations of data mining methods are powerless against very large volumes</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The gradient / stochastic gradient algorithm allows to apprehend them without requiring prohibitive machine resources</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Possibility of parallelization of the algorithms</a:t>
            </a:r>
          </a:p>
        </p:txBody>
      </p:sp>
      <p:sp>
        <p:nvSpPr>
          <p:cNvPr id="4" name="Google Shape;89;p13">
            <a:extLst>
              <a:ext uri="{FF2B5EF4-FFF2-40B4-BE49-F238E27FC236}">
                <a16:creationId xmlns:a16="http://schemas.microsoft.com/office/drawing/2014/main" id="{1C1BC22C-3426-0BDE-0BB4-6187A4FC0509}"/>
              </a:ext>
            </a:extLst>
          </p:cNvPr>
          <p:cNvSpPr txBox="1">
            <a:spLocks/>
          </p:cNvSpPr>
          <p:nvPr/>
        </p:nvSpPr>
        <p:spPr>
          <a:xfrm>
            <a:off x="784746" y="3011397"/>
            <a:ext cx="7545654" cy="1604578"/>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200" dirty="0">
                <a:solidFill>
                  <a:schemeClr val="accent3"/>
                </a:solidFill>
              </a:rPr>
              <a:t>Be careful though...</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A large number of parameters that are not always easy to understand and that influence the behaviour of the algorithm</a:t>
            </a:r>
          </a:p>
          <a:p>
            <a:pPr marL="171450" indent="-171450" algn="just">
              <a:buFont typeface="Arial" panose="020B0604020202020204" pitchFamily="34" charset="0"/>
              <a:buChar char="•"/>
            </a:pPr>
            <a:endParaRPr lang="en-GB" sz="1200" dirty="0">
              <a:solidFill>
                <a:schemeClr val="bg2"/>
              </a:solidFill>
            </a:endParaRPr>
          </a:p>
          <a:p>
            <a:pPr marL="171450" indent="-171450" algn="just">
              <a:buFont typeface="Arial" panose="020B0604020202020204" pitchFamily="34" charset="0"/>
              <a:buChar char="•"/>
            </a:pPr>
            <a:r>
              <a:rPr lang="en-GB" sz="1200" dirty="0">
                <a:solidFill>
                  <a:schemeClr val="bg2"/>
                </a:solidFill>
              </a:rPr>
              <a:t>Always bring the variables on the same scale (normalization, standardization) to avoid that disparities distort the optimization process</a:t>
            </a:r>
            <a:endParaRPr lang="en-GB" sz="1200" dirty="0"/>
          </a:p>
        </p:txBody>
      </p:sp>
    </p:spTree>
    <p:extLst>
      <p:ext uri="{BB962C8B-B14F-4D97-AF65-F5344CB8AC3E}">
        <p14:creationId xmlns:p14="http://schemas.microsoft.com/office/powerpoint/2010/main" val="290526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Gradient Algorithm </a:t>
            </a:r>
            <a:endParaRPr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3" name="Picture 2" descr="Surface chart&#10;&#10;Description automatically generated">
            <a:extLst>
              <a:ext uri="{FF2B5EF4-FFF2-40B4-BE49-F238E27FC236}">
                <a16:creationId xmlns:a16="http://schemas.microsoft.com/office/drawing/2014/main" id="{F32DCEF7-0ABA-17A5-3ABD-505949C03E93}"/>
              </a:ext>
            </a:extLst>
          </p:cNvPr>
          <p:cNvPicPr>
            <a:picLocks noChangeAspect="1"/>
          </p:cNvPicPr>
          <p:nvPr/>
        </p:nvPicPr>
        <p:blipFill>
          <a:blip r:embed="rId4"/>
          <a:stretch>
            <a:fillRect/>
          </a:stretch>
        </p:blipFill>
        <p:spPr>
          <a:xfrm>
            <a:off x="4705296" y="1778400"/>
            <a:ext cx="3699072" cy="2889900"/>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Iterative approach for the minimization of a function</a:t>
            </a:r>
            <a:endParaRPr lang="en-GB" sz="1400" dirty="0">
              <a:solidFill>
                <a:schemeClr val="bg2"/>
              </a:solidFill>
            </a:endParaRPr>
          </a:p>
        </p:txBody>
      </p:sp>
    </p:spTree>
    <p:extLst>
      <p:ext uri="{BB962C8B-B14F-4D97-AF65-F5344CB8AC3E}">
        <p14:creationId xmlns:p14="http://schemas.microsoft.com/office/powerpoint/2010/main" val="326839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294146" y="527525"/>
            <a:ext cx="6555708"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Optimization of a differentiable and convex function</a:t>
            </a:r>
            <a:endParaRPr sz="2000" dirty="0"/>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481650" y="1359875"/>
            <a:ext cx="8338350" cy="5275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Maximizing or minimizing a function is a common problem usual problem in many domains.</a:t>
            </a:r>
          </a:p>
        </p:txBody>
      </p:sp>
      <p:pic>
        <p:nvPicPr>
          <p:cNvPr id="5" name="Picture 4" descr="Graphical user interface&#10;&#10;Description automatically generated">
            <a:extLst>
              <a:ext uri="{FF2B5EF4-FFF2-40B4-BE49-F238E27FC236}">
                <a16:creationId xmlns:a16="http://schemas.microsoft.com/office/drawing/2014/main" id="{AF61D250-54E2-FDE4-3E01-D637224AA357}"/>
              </a:ext>
            </a:extLst>
          </p:cNvPr>
          <p:cNvPicPr>
            <a:picLocks noChangeAspect="1"/>
          </p:cNvPicPr>
          <p:nvPr/>
        </p:nvPicPr>
        <p:blipFill>
          <a:blip r:embed="rId3"/>
          <a:stretch>
            <a:fillRect/>
          </a:stretch>
        </p:blipFill>
        <p:spPr>
          <a:xfrm>
            <a:off x="1501092" y="1723679"/>
            <a:ext cx="6613308" cy="3197010"/>
          </a:xfrm>
          <a:prstGeom prst="rect">
            <a:avLst/>
          </a:prstGeom>
        </p:spPr>
      </p:pic>
      <p:sp>
        <p:nvSpPr>
          <p:cNvPr id="6" name="TextBox 5">
            <a:extLst>
              <a:ext uri="{FF2B5EF4-FFF2-40B4-BE49-F238E27FC236}">
                <a16:creationId xmlns:a16="http://schemas.microsoft.com/office/drawing/2014/main" id="{E377D039-4A8C-3F52-DA36-F1D503568E18}"/>
              </a:ext>
            </a:extLst>
          </p:cNvPr>
          <p:cNvSpPr txBox="1"/>
          <p:nvPr/>
        </p:nvSpPr>
        <p:spPr>
          <a:xfrm>
            <a:off x="4993600" y="1824369"/>
            <a:ext cx="2703200" cy="738664"/>
          </a:xfrm>
          <a:prstGeom prst="rect">
            <a:avLst/>
          </a:prstGeom>
          <a:solidFill>
            <a:schemeClr val="tx2"/>
          </a:solidFill>
        </p:spPr>
        <p:txBody>
          <a:bodyPr wrap="square" rtlCol="0">
            <a:spAutoFit/>
          </a:bodyPr>
          <a:lstStyle/>
          <a:p>
            <a:r>
              <a:rPr lang="en-GB" sz="1050" dirty="0"/>
              <a:t>f() is the function to minimize</a:t>
            </a:r>
          </a:p>
          <a:p>
            <a:r>
              <a:rPr lang="en-GB" sz="1050" dirty="0"/>
              <a:t>x plays the role of a parameter here, i.e., we search for the value of x that minimizes f() </a:t>
            </a:r>
          </a:p>
        </p:txBody>
      </p:sp>
      <p:sp>
        <p:nvSpPr>
          <p:cNvPr id="7" name="TextBox 6">
            <a:extLst>
              <a:ext uri="{FF2B5EF4-FFF2-40B4-BE49-F238E27FC236}">
                <a16:creationId xmlns:a16="http://schemas.microsoft.com/office/drawing/2014/main" id="{BA86737E-C217-7B50-5AA2-45F8D4329939}"/>
              </a:ext>
            </a:extLst>
          </p:cNvPr>
          <p:cNvSpPr txBox="1"/>
          <p:nvPr/>
        </p:nvSpPr>
        <p:spPr>
          <a:xfrm>
            <a:off x="4939708" y="3083988"/>
            <a:ext cx="2703200" cy="276999"/>
          </a:xfrm>
          <a:prstGeom prst="rect">
            <a:avLst/>
          </a:prstGeom>
          <a:solidFill>
            <a:schemeClr val="tx2"/>
          </a:solidFill>
        </p:spPr>
        <p:txBody>
          <a:bodyPr wrap="square" rtlCol="0">
            <a:spAutoFit/>
          </a:bodyPr>
          <a:lstStyle/>
          <a:p>
            <a:r>
              <a:rPr lang="fr-FR" sz="1200" dirty="0"/>
              <a:t>The </a:t>
            </a:r>
            <a:r>
              <a:rPr lang="fr-FR" sz="1200" dirty="0" err="1"/>
              <a:t>analytical</a:t>
            </a:r>
            <a:r>
              <a:rPr lang="fr-FR" sz="1200" dirty="0"/>
              <a:t> solution </a:t>
            </a:r>
            <a:r>
              <a:rPr lang="fr-FR" sz="1200" dirty="0" err="1"/>
              <a:t>involves</a:t>
            </a:r>
            <a:r>
              <a:rPr lang="fr-FR" sz="1200" dirty="0"/>
              <a:t> :</a:t>
            </a:r>
            <a:endParaRPr lang="en-GB" sz="1050" dirty="0"/>
          </a:p>
        </p:txBody>
      </p:sp>
      <p:sp>
        <p:nvSpPr>
          <p:cNvPr id="8" name="TextBox 7">
            <a:extLst>
              <a:ext uri="{FF2B5EF4-FFF2-40B4-BE49-F238E27FC236}">
                <a16:creationId xmlns:a16="http://schemas.microsoft.com/office/drawing/2014/main" id="{AAB0B25D-8BE3-0F0E-64B1-DBF1EFED57E4}"/>
              </a:ext>
            </a:extLst>
          </p:cNvPr>
          <p:cNvSpPr txBox="1"/>
          <p:nvPr/>
        </p:nvSpPr>
        <p:spPr>
          <a:xfrm>
            <a:off x="5062108" y="3883188"/>
            <a:ext cx="2703200" cy="253916"/>
          </a:xfrm>
          <a:prstGeom prst="rect">
            <a:avLst/>
          </a:prstGeom>
          <a:solidFill>
            <a:schemeClr val="tx2"/>
          </a:solidFill>
        </p:spPr>
        <p:txBody>
          <a:bodyPr wrap="square" rtlCol="0">
            <a:spAutoFit/>
          </a:bodyPr>
          <a:lstStyle/>
          <a:p>
            <a:r>
              <a:rPr lang="en-GB" sz="1050" dirty="0"/>
              <a:t>By ensuring that 𝑓′′ (𝑥) &gt; 0</a:t>
            </a:r>
          </a:p>
        </p:txBody>
      </p:sp>
      <p:sp>
        <p:nvSpPr>
          <p:cNvPr id="9" name="TextBox 8">
            <a:extLst>
              <a:ext uri="{FF2B5EF4-FFF2-40B4-BE49-F238E27FC236}">
                <a16:creationId xmlns:a16="http://schemas.microsoft.com/office/drawing/2014/main" id="{524DCA73-ACA4-A355-A6CD-50908910E31F}"/>
              </a:ext>
            </a:extLst>
          </p:cNvPr>
          <p:cNvSpPr txBox="1"/>
          <p:nvPr/>
        </p:nvSpPr>
        <p:spPr>
          <a:xfrm>
            <a:off x="2732800" y="1899706"/>
            <a:ext cx="1839200" cy="400110"/>
          </a:xfrm>
          <a:prstGeom prst="rect">
            <a:avLst/>
          </a:prstGeom>
          <a:solidFill>
            <a:schemeClr val="tx2"/>
          </a:solidFill>
        </p:spPr>
        <p:txBody>
          <a:bodyPr wrap="square" rtlCol="0">
            <a:spAutoFit/>
          </a:bodyPr>
          <a:lstStyle/>
          <a:p>
            <a:r>
              <a:rPr lang="en-GB" sz="1000" dirty="0"/>
              <a:t>to be minimized with respect to x</a:t>
            </a:r>
          </a:p>
        </p:txBody>
      </p:sp>
    </p:spTree>
    <p:extLst>
      <p:ext uri="{BB962C8B-B14F-4D97-AF65-F5344CB8AC3E}">
        <p14:creationId xmlns:p14="http://schemas.microsoft.com/office/powerpoint/2010/main" val="291909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167200" y="527525"/>
            <a:ext cx="4809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Gradient algorithm (gradient descent)</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295435" y="1203984"/>
            <a:ext cx="8689650" cy="575662"/>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Sometimes the analytical solution is not possible, because the number of parameters is high for example, or because the or because the calculation would be too expensive to </a:t>
            </a:r>
            <a:r>
              <a:rPr lang="en-GB" sz="1400" dirty="0">
                <a:solidFill>
                  <a:schemeClr val="bg2"/>
                </a:solidFill>
                <a:sym typeface="Wingdings" panose="05000000000000000000" pitchFamily="2" charset="2"/>
              </a:rPr>
              <a:t> </a:t>
            </a:r>
            <a:r>
              <a:rPr lang="en-GB" sz="1400" dirty="0">
                <a:solidFill>
                  <a:schemeClr val="accent3"/>
                </a:solidFill>
              </a:rPr>
              <a:t>approximate with an iterative approach</a:t>
            </a:r>
          </a:p>
        </p:txBody>
      </p:sp>
      <p:sp>
        <p:nvSpPr>
          <p:cNvPr id="2" name="Google Shape;89;p13">
            <a:extLst>
              <a:ext uri="{FF2B5EF4-FFF2-40B4-BE49-F238E27FC236}">
                <a16:creationId xmlns:a16="http://schemas.microsoft.com/office/drawing/2014/main" id="{0990B0B1-E36A-0E69-1767-41C04930C28D}"/>
              </a:ext>
            </a:extLst>
          </p:cNvPr>
          <p:cNvSpPr txBox="1">
            <a:spLocks/>
          </p:cNvSpPr>
          <p:nvPr/>
        </p:nvSpPr>
        <p:spPr>
          <a:xfrm>
            <a:off x="5158398" y="1761648"/>
            <a:ext cx="3378684" cy="7213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Almost impossible to suggest "smart" values intelligent" values</a:t>
            </a:r>
            <a:endParaRPr lang="en-GB" sz="1400" dirty="0">
              <a:solidFill>
                <a:schemeClr val="accent3"/>
              </a:solidFill>
            </a:endParaRPr>
          </a:p>
        </p:txBody>
      </p:sp>
      <p:sp>
        <p:nvSpPr>
          <p:cNvPr id="3" name="Google Shape;89;p13">
            <a:extLst>
              <a:ext uri="{FF2B5EF4-FFF2-40B4-BE49-F238E27FC236}">
                <a16:creationId xmlns:a16="http://schemas.microsoft.com/office/drawing/2014/main" id="{CD4F11EF-0E17-52F8-42EB-BA1CE7ECD733}"/>
              </a:ext>
            </a:extLst>
          </p:cNvPr>
          <p:cNvSpPr txBox="1">
            <a:spLocks/>
          </p:cNvSpPr>
          <p:nvPr/>
        </p:nvSpPr>
        <p:spPr>
          <a:xfrm>
            <a:off x="5531748" y="2334226"/>
            <a:ext cx="2890103" cy="1227099"/>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The "gradient", a generalization multidimensional generalization of the derivative [if a single parameter], at point x</a:t>
            </a:r>
            <a:r>
              <a:rPr lang="en-GB" sz="900" dirty="0">
                <a:solidFill>
                  <a:schemeClr val="bg2"/>
                </a:solidFill>
              </a:rPr>
              <a:t>t</a:t>
            </a:r>
            <a:r>
              <a:rPr lang="en-GB" sz="1400" dirty="0">
                <a:solidFill>
                  <a:schemeClr val="bg2"/>
                </a:solidFill>
              </a:rPr>
              <a:t> . </a:t>
            </a:r>
            <a:r>
              <a:rPr lang="en-GB" sz="1400" dirty="0">
                <a:solidFill>
                  <a:schemeClr val="tx1">
                    <a:lumMod val="60000"/>
                    <a:lumOff val="40000"/>
                  </a:schemeClr>
                </a:solidFill>
              </a:rPr>
              <a:t>Indicates the direction and the magnitude of the gradient in the vicinity of x</a:t>
            </a:r>
            <a:r>
              <a:rPr lang="en-GB" sz="900" dirty="0">
                <a:solidFill>
                  <a:schemeClr val="tx1">
                    <a:lumMod val="60000"/>
                    <a:lumOff val="40000"/>
                  </a:schemeClr>
                </a:solidFill>
              </a:rPr>
              <a:t>t</a:t>
            </a:r>
            <a:r>
              <a:rPr lang="en-GB" sz="1400" dirty="0">
                <a:solidFill>
                  <a:schemeClr val="tx1">
                    <a:lumMod val="60000"/>
                    <a:lumOff val="40000"/>
                  </a:schemeClr>
                </a:solidFill>
              </a:rPr>
              <a:t> .</a:t>
            </a:r>
          </a:p>
        </p:txBody>
      </p:sp>
      <p:sp>
        <p:nvSpPr>
          <p:cNvPr id="10" name="Google Shape;89;p13">
            <a:extLst>
              <a:ext uri="{FF2B5EF4-FFF2-40B4-BE49-F238E27FC236}">
                <a16:creationId xmlns:a16="http://schemas.microsoft.com/office/drawing/2014/main" id="{6B48CAAE-1127-9006-C6EC-DAE96C0C9DF5}"/>
              </a:ext>
            </a:extLst>
          </p:cNvPr>
          <p:cNvSpPr txBox="1">
            <a:spLocks/>
          </p:cNvSpPr>
          <p:nvPr/>
        </p:nvSpPr>
        <p:spPr>
          <a:xfrm>
            <a:off x="5158398" y="3451552"/>
            <a:ext cx="3120562" cy="72138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tx1">
                    <a:lumMod val="60000"/>
                    <a:lumOff val="40000"/>
                  </a:schemeClr>
                </a:solidFill>
              </a:rPr>
              <a:t>η</a:t>
            </a:r>
            <a:r>
              <a:rPr lang="en-GB" sz="1400" dirty="0">
                <a:solidFill>
                  <a:schemeClr val="bg2"/>
                </a:solidFill>
              </a:rPr>
              <a:t> is a parameter that allows to modulate the correction (η too low, slow convergence ; η too high, oscillation)</a:t>
            </a:r>
            <a:endParaRPr lang="en-GB" sz="1400" dirty="0">
              <a:solidFill>
                <a:schemeClr val="accent3"/>
              </a:solidFill>
            </a:endParaRPr>
          </a:p>
        </p:txBody>
      </p:sp>
      <p:sp>
        <p:nvSpPr>
          <p:cNvPr id="11" name="Google Shape;89;p13">
            <a:extLst>
              <a:ext uri="{FF2B5EF4-FFF2-40B4-BE49-F238E27FC236}">
                <a16:creationId xmlns:a16="http://schemas.microsoft.com/office/drawing/2014/main" id="{50E9AB88-77B3-A32A-01F1-CFC888E93F9E}"/>
              </a:ext>
            </a:extLst>
          </p:cNvPr>
          <p:cNvSpPr txBox="1">
            <a:spLocks/>
          </p:cNvSpPr>
          <p:nvPr/>
        </p:nvSpPr>
        <p:spPr>
          <a:xfrm>
            <a:off x="4640260" y="4172933"/>
            <a:ext cx="3243089" cy="73639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5"/>
                </a:solidFill>
              </a:rPr>
              <a:t>Fixed number of iterations, or difference between successive values x</a:t>
            </a:r>
            <a:r>
              <a:rPr lang="en-GB" sz="800" dirty="0">
                <a:solidFill>
                  <a:schemeClr val="accent5"/>
                </a:solidFill>
              </a:rPr>
              <a:t>t</a:t>
            </a:r>
            <a:r>
              <a:rPr lang="en-GB" sz="1400" dirty="0">
                <a:solidFill>
                  <a:schemeClr val="accent5"/>
                </a:solidFill>
              </a:rPr>
              <a:t> , or ||∇𝑓(𝑥𝑡)|| very small</a:t>
            </a:r>
          </a:p>
        </p:txBody>
      </p:sp>
      <p:sp>
        <p:nvSpPr>
          <p:cNvPr id="12" name="Google Shape;89;p13">
            <a:extLst>
              <a:ext uri="{FF2B5EF4-FFF2-40B4-BE49-F238E27FC236}">
                <a16:creationId xmlns:a16="http://schemas.microsoft.com/office/drawing/2014/main" id="{D20A59E3-AFE8-A6DD-9632-CD5435F275DA}"/>
              </a:ext>
            </a:extLst>
          </p:cNvPr>
          <p:cNvSpPr txBox="1">
            <a:spLocks/>
          </p:cNvSpPr>
          <p:nvPr/>
        </p:nvSpPr>
        <p:spPr>
          <a:xfrm>
            <a:off x="224377" y="4024250"/>
            <a:ext cx="3243089" cy="73639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3"/>
                </a:solidFill>
              </a:rPr>
              <a:t>-</a:t>
            </a:r>
            <a:r>
              <a:rPr lang="en-GB" sz="1400" dirty="0">
                <a:solidFill>
                  <a:schemeClr val="bg2"/>
                </a:solidFill>
              </a:rPr>
              <a:t> because we want to minimize f(), otherwise we would take </a:t>
            </a:r>
            <a:r>
              <a:rPr lang="en-GB" sz="1400" dirty="0">
                <a:solidFill>
                  <a:schemeClr val="accent5"/>
                </a:solidFill>
              </a:rPr>
              <a:t>+</a:t>
            </a:r>
            <a:r>
              <a:rPr lang="en-GB" sz="1400" dirty="0">
                <a:solidFill>
                  <a:schemeClr val="bg2"/>
                </a:solidFill>
              </a:rPr>
              <a:t>.</a:t>
            </a:r>
            <a:endParaRPr lang="en-GB" sz="1400" dirty="0">
              <a:solidFill>
                <a:schemeClr val="accent3"/>
              </a:solidFill>
            </a:endParaRPr>
          </a:p>
        </p:txBody>
      </p:sp>
      <p:sp>
        <p:nvSpPr>
          <p:cNvPr id="13" name="Rectangle 12">
            <a:extLst>
              <a:ext uri="{FF2B5EF4-FFF2-40B4-BE49-F238E27FC236}">
                <a16:creationId xmlns:a16="http://schemas.microsoft.com/office/drawing/2014/main" id="{16B4C736-72B1-83D1-C64E-4FF614472C0A}"/>
              </a:ext>
            </a:extLst>
          </p:cNvPr>
          <p:cNvSpPr/>
          <p:nvPr/>
        </p:nvSpPr>
        <p:spPr>
          <a:xfrm>
            <a:off x="224377" y="2083308"/>
            <a:ext cx="3387876" cy="1790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Left Brace 13">
            <a:extLst>
              <a:ext uri="{FF2B5EF4-FFF2-40B4-BE49-F238E27FC236}">
                <a16:creationId xmlns:a16="http://schemas.microsoft.com/office/drawing/2014/main" id="{0CFC70A5-031F-EB8A-0A5A-D5DD8F13036B}"/>
              </a:ext>
            </a:extLst>
          </p:cNvPr>
          <p:cNvSpPr/>
          <p:nvPr/>
        </p:nvSpPr>
        <p:spPr>
          <a:xfrm>
            <a:off x="5007198" y="1817922"/>
            <a:ext cx="151200" cy="496724"/>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a:extLst>
              <a:ext uri="{FF2B5EF4-FFF2-40B4-BE49-F238E27FC236}">
                <a16:creationId xmlns:a16="http://schemas.microsoft.com/office/drawing/2014/main" id="{EE43FAB4-AEF7-E9BA-002C-DD3A8693B8F5}"/>
              </a:ext>
            </a:extLst>
          </p:cNvPr>
          <p:cNvSpPr/>
          <p:nvPr/>
        </p:nvSpPr>
        <p:spPr>
          <a:xfrm>
            <a:off x="5340917" y="2381142"/>
            <a:ext cx="151200" cy="990708"/>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99780AC1-A6D6-2158-7F4C-CF63A4375189}"/>
              </a:ext>
            </a:extLst>
          </p:cNvPr>
          <p:cNvSpPr/>
          <p:nvPr/>
        </p:nvSpPr>
        <p:spPr>
          <a:xfrm>
            <a:off x="5003039" y="3528989"/>
            <a:ext cx="151200" cy="566506"/>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Left Brace 16">
            <a:extLst>
              <a:ext uri="{FF2B5EF4-FFF2-40B4-BE49-F238E27FC236}">
                <a16:creationId xmlns:a16="http://schemas.microsoft.com/office/drawing/2014/main" id="{1ACF0F98-01CF-F51A-8A7C-F32736A17EE3}"/>
              </a:ext>
            </a:extLst>
          </p:cNvPr>
          <p:cNvSpPr/>
          <p:nvPr/>
        </p:nvSpPr>
        <p:spPr>
          <a:xfrm>
            <a:off x="4496938" y="4257879"/>
            <a:ext cx="151200" cy="566506"/>
          </a:xfrm>
          <a:prstGeom prst="leftBrace">
            <a:avLst>
              <a:gd name="adj1" fmla="val 6628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Google Shape;89;p13">
            <a:extLst>
              <a:ext uri="{FF2B5EF4-FFF2-40B4-BE49-F238E27FC236}">
                <a16:creationId xmlns:a16="http://schemas.microsoft.com/office/drawing/2014/main" id="{59684AAB-2D6A-EDD6-860F-5D43D43A56D4}"/>
              </a:ext>
            </a:extLst>
          </p:cNvPr>
          <p:cNvSpPr txBox="1">
            <a:spLocks/>
          </p:cNvSpPr>
          <p:nvPr/>
        </p:nvSpPr>
        <p:spPr>
          <a:xfrm>
            <a:off x="295435" y="2148608"/>
            <a:ext cx="3232565" cy="162804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342900" indent="-342900" algn="just">
              <a:buAutoNum type="arabicPeriod"/>
            </a:pPr>
            <a:r>
              <a:rPr lang="en-GB" sz="1400" dirty="0">
                <a:solidFill>
                  <a:schemeClr val="bg2"/>
                </a:solidFill>
              </a:rPr>
              <a:t>Initialize with x</a:t>
            </a:r>
            <a:r>
              <a:rPr lang="en-GB" sz="800" dirty="0">
                <a:solidFill>
                  <a:schemeClr val="bg2"/>
                </a:solidFill>
              </a:rPr>
              <a:t>0</a:t>
            </a:r>
            <a:r>
              <a:rPr lang="en-GB" sz="1400" dirty="0">
                <a:solidFill>
                  <a:schemeClr val="bg2"/>
                </a:solidFill>
              </a:rPr>
              <a:t> (Random)</a:t>
            </a:r>
          </a:p>
          <a:p>
            <a:pPr marL="342900" indent="-342900" algn="just">
              <a:buAutoNum type="arabicPeriod"/>
            </a:pPr>
            <a:endParaRPr lang="en-GB" sz="1400" dirty="0">
              <a:solidFill>
                <a:schemeClr val="bg2"/>
              </a:solidFill>
            </a:endParaRPr>
          </a:p>
          <a:p>
            <a:pPr marL="342900" indent="-342900" algn="just">
              <a:buFont typeface="+mj-lt"/>
              <a:buAutoNum type="arabicPeriod"/>
            </a:pPr>
            <a:r>
              <a:rPr lang="en-GB" sz="1400" dirty="0">
                <a:solidFill>
                  <a:schemeClr val="bg2"/>
                </a:solidFill>
              </a:rPr>
              <a:t>Repeat</a:t>
            </a:r>
          </a:p>
          <a:p>
            <a:pPr marL="0" indent="0" algn="just"/>
            <a:r>
              <a:rPr lang="en-GB" sz="1400" dirty="0">
                <a:solidFill>
                  <a:schemeClr val="bg2"/>
                </a:solidFill>
              </a:rPr>
              <a:t>	𝑥</a:t>
            </a:r>
            <a:r>
              <a:rPr lang="en-GB" sz="800" dirty="0">
                <a:solidFill>
                  <a:schemeClr val="bg2"/>
                </a:solidFill>
              </a:rPr>
              <a:t>𝑡+1 </a:t>
            </a:r>
            <a:r>
              <a:rPr lang="en-GB" sz="1400" dirty="0">
                <a:solidFill>
                  <a:schemeClr val="bg2"/>
                </a:solidFill>
              </a:rPr>
              <a:t>= 𝑥</a:t>
            </a:r>
            <a:r>
              <a:rPr lang="en-GB" sz="800" dirty="0">
                <a:solidFill>
                  <a:schemeClr val="bg2"/>
                </a:solidFill>
              </a:rPr>
              <a:t>𝑡</a:t>
            </a:r>
            <a:r>
              <a:rPr lang="en-GB" sz="1400" dirty="0">
                <a:solidFill>
                  <a:schemeClr val="bg2"/>
                </a:solidFill>
              </a:rPr>
              <a:t> </a:t>
            </a:r>
            <a:r>
              <a:rPr lang="en-GB" sz="1400" dirty="0">
                <a:solidFill>
                  <a:schemeClr val="accent3"/>
                </a:solidFill>
              </a:rPr>
              <a:t>−</a:t>
            </a:r>
            <a:r>
              <a:rPr lang="en-GB" sz="1400" dirty="0">
                <a:solidFill>
                  <a:schemeClr val="bg2"/>
                </a:solidFill>
              </a:rPr>
              <a:t> </a:t>
            </a:r>
            <a:r>
              <a:rPr lang="en-GB" sz="1400" dirty="0">
                <a:solidFill>
                  <a:schemeClr val="tx1">
                    <a:lumMod val="60000"/>
                    <a:lumOff val="40000"/>
                  </a:schemeClr>
                </a:solidFill>
              </a:rPr>
              <a:t>𝜂</a:t>
            </a:r>
            <a:r>
              <a:rPr lang="en-GB" sz="1400" dirty="0">
                <a:solidFill>
                  <a:schemeClr val="bg2"/>
                </a:solidFill>
              </a:rPr>
              <a:t> × ∇𝑓(𝑥𝑡)</a:t>
            </a:r>
          </a:p>
          <a:p>
            <a:pPr marL="342900" indent="-342900" algn="just">
              <a:buFont typeface="+mj-lt"/>
              <a:buAutoNum type="arabicPeriod"/>
            </a:pPr>
            <a:endParaRPr lang="en-GB" sz="1400" dirty="0">
              <a:solidFill>
                <a:schemeClr val="bg2"/>
              </a:solidFill>
            </a:endParaRPr>
          </a:p>
          <a:p>
            <a:pPr marL="342900" indent="-342900" algn="just">
              <a:buFont typeface="+mj-lt"/>
              <a:buAutoNum type="arabicPeriod"/>
            </a:pPr>
            <a:r>
              <a:rPr lang="en-GB" sz="1400" dirty="0">
                <a:solidFill>
                  <a:schemeClr val="bg2"/>
                </a:solidFill>
              </a:rPr>
              <a:t>Until </a:t>
            </a:r>
            <a:r>
              <a:rPr lang="en-GB" sz="1400" dirty="0">
                <a:solidFill>
                  <a:schemeClr val="accent5"/>
                </a:solidFill>
              </a:rPr>
              <a:t>Convergence</a:t>
            </a:r>
            <a:r>
              <a:rPr lang="en-GB" sz="1400" dirty="0">
                <a:solidFill>
                  <a:schemeClr val="bg2"/>
                </a:solidFill>
              </a:rPr>
              <a:t> </a:t>
            </a:r>
            <a:endParaRPr lang="en-GB" sz="1400" dirty="0">
              <a:solidFill>
                <a:schemeClr val="accent3"/>
              </a:solidFill>
            </a:endParaRPr>
          </a:p>
        </p:txBody>
      </p:sp>
      <p:cxnSp>
        <p:nvCxnSpPr>
          <p:cNvPr id="20" name="Straight Arrow Connector 19">
            <a:extLst>
              <a:ext uri="{FF2B5EF4-FFF2-40B4-BE49-F238E27FC236}">
                <a16:creationId xmlns:a16="http://schemas.microsoft.com/office/drawing/2014/main" id="{2489126E-7D87-C3B9-89A8-47D37603502A}"/>
              </a:ext>
            </a:extLst>
          </p:cNvPr>
          <p:cNvCxnSpPr>
            <a:stCxn id="14" idx="1"/>
          </p:cNvCxnSpPr>
          <p:nvPr/>
        </p:nvCxnSpPr>
        <p:spPr>
          <a:xfrm flipH="1">
            <a:off x="2822400" y="2066284"/>
            <a:ext cx="2184798" cy="26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586F5A3-B7E8-004B-D034-F4EDF918812D}"/>
              </a:ext>
            </a:extLst>
          </p:cNvPr>
          <p:cNvCxnSpPr>
            <a:stCxn id="15" idx="1"/>
          </p:cNvCxnSpPr>
          <p:nvPr/>
        </p:nvCxnSpPr>
        <p:spPr>
          <a:xfrm flipH="1">
            <a:off x="2880000" y="2876496"/>
            <a:ext cx="2460917" cy="9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267BFA-CD39-EA65-1404-0F6B215860D2}"/>
              </a:ext>
            </a:extLst>
          </p:cNvPr>
          <p:cNvCxnSpPr>
            <a:stCxn id="16" idx="1"/>
          </p:cNvCxnSpPr>
          <p:nvPr/>
        </p:nvCxnSpPr>
        <p:spPr>
          <a:xfrm flipH="1" flipV="1">
            <a:off x="2167200" y="3094636"/>
            <a:ext cx="2835839" cy="71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B6970C7-B0F5-2623-30D1-7D221286FB27}"/>
              </a:ext>
            </a:extLst>
          </p:cNvPr>
          <p:cNvCxnSpPr>
            <a:stCxn id="17" idx="1"/>
          </p:cNvCxnSpPr>
          <p:nvPr/>
        </p:nvCxnSpPr>
        <p:spPr>
          <a:xfrm flipH="1" flipV="1">
            <a:off x="2214149" y="3493179"/>
            <a:ext cx="2282789" cy="10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5B432B-2390-E94F-E730-A4C8823000A3}"/>
              </a:ext>
            </a:extLst>
          </p:cNvPr>
          <p:cNvCxnSpPr>
            <a:stCxn id="12" idx="0"/>
          </p:cNvCxnSpPr>
          <p:nvPr/>
        </p:nvCxnSpPr>
        <p:spPr>
          <a:xfrm flipV="1">
            <a:off x="1845922" y="3031200"/>
            <a:ext cx="112478" cy="993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Google Shape;89;p13">
            <a:extLst>
              <a:ext uri="{FF2B5EF4-FFF2-40B4-BE49-F238E27FC236}">
                <a16:creationId xmlns:a16="http://schemas.microsoft.com/office/drawing/2014/main" id="{B93E64DB-6924-F48C-3A9E-44B5B665564F}"/>
              </a:ext>
            </a:extLst>
          </p:cNvPr>
          <p:cNvSpPr txBox="1">
            <a:spLocks/>
          </p:cNvSpPr>
          <p:nvPr/>
        </p:nvSpPr>
        <p:spPr>
          <a:xfrm>
            <a:off x="158915" y="1754139"/>
            <a:ext cx="3243089" cy="73639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3"/>
                </a:solidFill>
              </a:rPr>
              <a:t>Gradient algorithm</a:t>
            </a:r>
          </a:p>
        </p:txBody>
      </p:sp>
    </p:spTree>
    <p:extLst>
      <p:ext uri="{BB962C8B-B14F-4D97-AF65-F5344CB8AC3E}">
        <p14:creationId xmlns:p14="http://schemas.microsoft.com/office/powerpoint/2010/main" val="66345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descr="Graphical user interface&#10;&#10;Description automatically generated with medium confidence">
            <a:extLst>
              <a:ext uri="{FF2B5EF4-FFF2-40B4-BE49-F238E27FC236}">
                <a16:creationId xmlns:a16="http://schemas.microsoft.com/office/drawing/2014/main" id="{1AF7C0FF-F1E4-5367-1ACA-AA32FB740710}"/>
              </a:ext>
            </a:extLst>
          </p:cNvPr>
          <p:cNvPicPr>
            <a:picLocks noChangeAspect="1"/>
          </p:cNvPicPr>
          <p:nvPr/>
        </p:nvPicPr>
        <p:blipFill>
          <a:blip r:embed="rId3"/>
          <a:stretch>
            <a:fillRect/>
          </a:stretch>
        </p:blipFill>
        <p:spPr>
          <a:xfrm>
            <a:off x="1512136" y="997684"/>
            <a:ext cx="6364663" cy="4062672"/>
          </a:xfrm>
          <a:prstGeom prst="rect">
            <a:avLst/>
          </a:prstGeom>
        </p:spPr>
      </p:pic>
      <p:sp>
        <p:nvSpPr>
          <p:cNvPr id="86" name="Google Shape;86;p13"/>
          <p:cNvSpPr txBox="1">
            <a:spLocks noGrp="1"/>
          </p:cNvSpPr>
          <p:nvPr>
            <p:ph type="ctrTitle"/>
          </p:nvPr>
        </p:nvSpPr>
        <p:spPr>
          <a:xfrm>
            <a:off x="2167200" y="527525"/>
            <a:ext cx="4809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Gradient algorithm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3880799" y="1233425"/>
            <a:ext cx="3196801" cy="575662"/>
          </a:xfrm>
          <a:prstGeom prst="rect">
            <a:avLst/>
          </a:prstGeom>
          <a:solidFill>
            <a:schemeClr val="tx2"/>
          </a:solid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There is only one parameter, the partial derivative is</a:t>
            </a:r>
          </a:p>
          <a:p>
            <a:pPr marL="0" indent="0" algn="just"/>
            <a:r>
              <a:rPr lang="en-GB" sz="1400" dirty="0">
                <a:solidFill>
                  <a:schemeClr val="bg2"/>
                </a:solidFill>
              </a:rPr>
              <a:t>equal to the derivative.</a:t>
            </a:r>
          </a:p>
        </p:txBody>
      </p:sp>
    </p:spTree>
    <p:extLst>
      <p:ext uri="{BB962C8B-B14F-4D97-AF65-F5344CB8AC3E}">
        <p14:creationId xmlns:p14="http://schemas.microsoft.com/office/powerpoint/2010/main" val="15749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167200" y="527525"/>
            <a:ext cx="48096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Gradient algorithm (Example)</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3" name="Picture 2" descr="A picture containing graphical user interface&#10;&#10;Description automatically generated">
            <a:extLst>
              <a:ext uri="{FF2B5EF4-FFF2-40B4-BE49-F238E27FC236}">
                <a16:creationId xmlns:a16="http://schemas.microsoft.com/office/drawing/2014/main" id="{3769766F-4FED-0389-C385-6CAD1F89711D}"/>
              </a:ext>
            </a:extLst>
          </p:cNvPr>
          <p:cNvPicPr>
            <a:picLocks noChangeAspect="1"/>
          </p:cNvPicPr>
          <p:nvPr/>
        </p:nvPicPr>
        <p:blipFill>
          <a:blip r:embed="rId3"/>
          <a:stretch>
            <a:fillRect/>
          </a:stretch>
        </p:blipFill>
        <p:spPr>
          <a:xfrm>
            <a:off x="1908000" y="925543"/>
            <a:ext cx="6465600" cy="3954814"/>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1943999" y="1047933"/>
            <a:ext cx="3196801" cy="575662"/>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We Could have gone the other way</a:t>
            </a:r>
          </a:p>
        </p:txBody>
      </p:sp>
      <p:sp>
        <p:nvSpPr>
          <p:cNvPr id="5" name="Google Shape;89;p13">
            <a:extLst>
              <a:ext uri="{FF2B5EF4-FFF2-40B4-BE49-F238E27FC236}">
                <a16:creationId xmlns:a16="http://schemas.microsoft.com/office/drawing/2014/main" id="{01DC0D3E-16CB-6314-392F-75DB311A7EB5}"/>
              </a:ext>
            </a:extLst>
          </p:cNvPr>
          <p:cNvSpPr txBox="1">
            <a:spLocks/>
          </p:cNvSpPr>
          <p:nvPr/>
        </p:nvSpPr>
        <p:spPr>
          <a:xfrm>
            <a:off x="525599" y="4427085"/>
            <a:ext cx="3859201" cy="575662"/>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accent3"/>
                </a:solidFill>
              </a:rPr>
              <a:t>what does this have to do with machine learning ?</a:t>
            </a:r>
          </a:p>
        </p:txBody>
      </p:sp>
    </p:spTree>
    <p:extLst>
      <p:ext uri="{BB962C8B-B14F-4D97-AF65-F5344CB8AC3E}">
        <p14:creationId xmlns:p14="http://schemas.microsoft.com/office/powerpoint/2010/main" val="124377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t>Multiple Linear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pic>
        <p:nvPicPr>
          <p:cNvPr id="90" name="Google Shape;90;p13"/>
          <p:cNvPicPr preferRelativeResize="0"/>
          <p:nvPr/>
        </p:nvPicPr>
        <p:blipFill>
          <a:blip r:embed="rId3">
            <a:alphaModFix/>
          </a:blip>
          <a:stretch>
            <a:fillRect/>
          </a:stretch>
        </p:blipFill>
        <p:spPr>
          <a:xfrm>
            <a:off x="7740000" y="652850"/>
            <a:ext cx="1185750" cy="1125550"/>
          </a:xfrm>
          <a:prstGeom prst="rect">
            <a:avLst/>
          </a:prstGeom>
          <a:noFill/>
          <a:ln>
            <a:noFill/>
          </a:ln>
        </p:spPr>
      </p:pic>
      <p:pic>
        <p:nvPicPr>
          <p:cNvPr id="3" name="Picture 2" descr="Surface chart&#10;&#10;Description automatically generated">
            <a:extLst>
              <a:ext uri="{FF2B5EF4-FFF2-40B4-BE49-F238E27FC236}">
                <a16:creationId xmlns:a16="http://schemas.microsoft.com/office/drawing/2014/main" id="{F32DCEF7-0ABA-17A5-3ABD-505949C03E93}"/>
              </a:ext>
            </a:extLst>
          </p:cNvPr>
          <p:cNvPicPr>
            <a:picLocks noChangeAspect="1"/>
          </p:cNvPicPr>
          <p:nvPr/>
        </p:nvPicPr>
        <p:blipFill>
          <a:blip r:embed="rId4"/>
          <a:stretch>
            <a:fillRect/>
          </a:stretch>
        </p:blipFill>
        <p:spPr>
          <a:xfrm>
            <a:off x="4705296" y="1778400"/>
            <a:ext cx="3699072" cy="2889900"/>
          </a:xfrm>
          <a:prstGeom prst="rect">
            <a:avLst/>
          </a:prstGeom>
        </p:spPr>
      </p:pic>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726450" y="2192225"/>
            <a:ext cx="4400064" cy="10903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dirty="0">
                <a:solidFill>
                  <a:schemeClr val="bg2"/>
                </a:solidFill>
              </a:rPr>
              <a:t>Application of gradient descent to multiple linear regression</a:t>
            </a:r>
            <a:endParaRPr lang="en-GB" sz="1400" dirty="0">
              <a:solidFill>
                <a:schemeClr val="bg2"/>
              </a:solidFill>
            </a:endParaRPr>
          </a:p>
        </p:txBody>
      </p:sp>
    </p:spTree>
    <p:extLst>
      <p:ext uri="{BB962C8B-B14F-4D97-AF65-F5344CB8AC3E}">
        <p14:creationId xmlns:p14="http://schemas.microsoft.com/office/powerpoint/2010/main" val="322678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822400" y="527525"/>
            <a:ext cx="3499200" cy="58859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Multiple Linear Regression</a:t>
            </a:r>
          </a:p>
        </p:txBody>
      </p:sp>
      <p:sp>
        <p:nvSpPr>
          <p:cNvPr id="89" name="Google Shape;89;p13"/>
          <p:cNvSpPr txBox="1">
            <a:spLocks noGrp="1"/>
          </p:cNvSpPr>
          <p:nvPr>
            <p:ph type="subTitle" idx="1"/>
          </p:nvPr>
        </p:nvSpPr>
        <p:spPr>
          <a:xfrm>
            <a:off x="2822400" y="0"/>
            <a:ext cx="3385200" cy="70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900" dirty="0"/>
              <a:t>Introduction To Data Science</a:t>
            </a:r>
            <a:endParaRPr sz="1900" dirty="0"/>
          </a:p>
        </p:txBody>
      </p:sp>
      <p:sp>
        <p:nvSpPr>
          <p:cNvPr id="4" name="Google Shape;89;p13">
            <a:extLst>
              <a:ext uri="{FF2B5EF4-FFF2-40B4-BE49-F238E27FC236}">
                <a16:creationId xmlns:a16="http://schemas.microsoft.com/office/drawing/2014/main" id="{26B6B879-C09B-4211-8BF0-EB123A259EEC}"/>
              </a:ext>
            </a:extLst>
          </p:cNvPr>
          <p:cNvSpPr txBox="1">
            <a:spLocks/>
          </p:cNvSpPr>
          <p:nvPr/>
        </p:nvSpPr>
        <p:spPr>
          <a:xfrm>
            <a:off x="1943999" y="1047933"/>
            <a:ext cx="6782401" cy="575662"/>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fr-FR" sz="1400" dirty="0">
                <a:solidFill>
                  <a:schemeClr val="bg2"/>
                </a:solidFill>
              </a:rPr>
              <a:t>Model y (quantitative) from p explanatory variables X = (x1 , x2, ..., x</a:t>
            </a:r>
            <a:r>
              <a:rPr lang="fr-FR" sz="800" dirty="0">
                <a:solidFill>
                  <a:schemeClr val="bg2"/>
                </a:solidFill>
              </a:rPr>
              <a:t>p</a:t>
            </a:r>
            <a:r>
              <a:rPr lang="fr-FR" sz="1400" dirty="0">
                <a:solidFill>
                  <a:schemeClr val="bg2"/>
                </a:solidFill>
              </a:rPr>
              <a:t>) quantitative</a:t>
            </a:r>
            <a:endParaRPr lang="en-GB" sz="1400" dirty="0">
              <a:solidFill>
                <a:schemeClr val="bg2"/>
              </a:solidFill>
            </a:endParaRPr>
          </a:p>
        </p:txBody>
      </p:sp>
      <p:pic>
        <p:nvPicPr>
          <p:cNvPr id="6" name="Picture 5" descr="Text&#10;&#10;Description automatically generated">
            <a:extLst>
              <a:ext uri="{FF2B5EF4-FFF2-40B4-BE49-F238E27FC236}">
                <a16:creationId xmlns:a16="http://schemas.microsoft.com/office/drawing/2014/main" id="{0DDD7CEA-6E59-1D22-59A1-3487E8D3A3E2}"/>
              </a:ext>
            </a:extLst>
          </p:cNvPr>
          <p:cNvPicPr>
            <a:picLocks noChangeAspect="1"/>
          </p:cNvPicPr>
          <p:nvPr/>
        </p:nvPicPr>
        <p:blipFill>
          <a:blip r:embed="rId3"/>
          <a:stretch>
            <a:fillRect/>
          </a:stretch>
        </p:blipFill>
        <p:spPr>
          <a:xfrm>
            <a:off x="3304800" y="1243441"/>
            <a:ext cx="4649363" cy="3900059"/>
          </a:xfrm>
          <a:prstGeom prst="rect">
            <a:avLst/>
          </a:prstGeom>
        </p:spPr>
      </p:pic>
      <p:sp>
        <p:nvSpPr>
          <p:cNvPr id="7" name="Google Shape;89;p13">
            <a:extLst>
              <a:ext uri="{FF2B5EF4-FFF2-40B4-BE49-F238E27FC236}">
                <a16:creationId xmlns:a16="http://schemas.microsoft.com/office/drawing/2014/main" id="{83F17611-B6EB-49E5-249C-50178451631C}"/>
              </a:ext>
            </a:extLst>
          </p:cNvPr>
          <p:cNvSpPr txBox="1">
            <a:spLocks/>
          </p:cNvSpPr>
          <p:nvPr/>
        </p:nvSpPr>
        <p:spPr>
          <a:xfrm>
            <a:off x="6018715" y="2277376"/>
            <a:ext cx="1814885" cy="341994"/>
          </a:xfrm>
          <a:prstGeom prst="rect">
            <a:avLst/>
          </a:prstGeom>
          <a:solidFill>
            <a:schemeClr val="tx2"/>
          </a:solid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Least squares criterion</a:t>
            </a:r>
          </a:p>
        </p:txBody>
      </p:sp>
      <p:sp>
        <p:nvSpPr>
          <p:cNvPr id="8" name="Google Shape;89;p13">
            <a:extLst>
              <a:ext uri="{FF2B5EF4-FFF2-40B4-BE49-F238E27FC236}">
                <a16:creationId xmlns:a16="http://schemas.microsoft.com/office/drawing/2014/main" id="{07D7FC66-3786-E818-F91C-55C686DE1E20}"/>
              </a:ext>
            </a:extLst>
          </p:cNvPr>
          <p:cNvSpPr txBox="1">
            <a:spLocks/>
          </p:cNvSpPr>
          <p:nvPr/>
        </p:nvSpPr>
        <p:spPr>
          <a:xfrm>
            <a:off x="1331397" y="2192912"/>
            <a:ext cx="3041440" cy="588747"/>
          </a:xfrm>
          <a:prstGeom prst="rect">
            <a:avLst/>
          </a:prstGeom>
          <a:solidFill>
            <a:schemeClr val="tx2"/>
          </a:solid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On a sample of size n, we try to minimize the criterion </a:t>
            </a:r>
          </a:p>
        </p:txBody>
      </p:sp>
      <p:sp>
        <p:nvSpPr>
          <p:cNvPr id="9" name="Google Shape;89;p13">
            <a:extLst>
              <a:ext uri="{FF2B5EF4-FFF2-40B4-BE49-F238E27FC236}">
                <a16:creationId xmlns:a16="http://schemas.microsoft.com/office/drawing/2014/main" id="{566A3F4F-6244-4BCD-D555-06F804C36333}"/>
              </a:ext>
            </a:extLst>
          </p:cNvPr>
          <p:cNvSpPr txBox="1">
            <a:spLocks/>
          </p:cNvSpPr>
          <p:nvPr/>
        </p:nvSpPr>
        <p:spPr>
          <a:xfrm>
            <a:off x="1331397" y="3327460"/>
            <a:ext cx="2793600" cy="701402"/>
          </a:xfrm>
          <a:prstGeom prst="rect">
            <a:avLst/>
          </a:prstGeom>
          <a:solidFill>
            <a:schemeClr val="tx2"/>
          </a:solid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We have a problem of minimization problem with respect to the parameters 𝑎 = (𝑎0, 𝑎1, ⋯ , 𝑎𝑝)</a:t>
            </a:r>
          </a:p>
        </p:txBody>
      </p:sp>
      <p:sp>
        <p:nvSpPr>
          <p:cNvPr id="10" name="Google Shape;89;p13">
            <a:extLst>
              <a:ext uri="{FF2B5EF4-FFF2-40B4-BE49-F238E27FC236}">
                <a16:creationId xmlns:a16="http://schemas.microsoft.com/office/drawing/2014/main" id="{FC43DD5D-E7E5-E6CE-29B0-20343DFF91D3}"/>
              </a:ext>
            </a:extLst>
          </p:cNvPr>
          <p:cNvSpPr txBox="1">
            <a:spLocks/>
          </p:cNvSpPr>
          <p:nvPr/>
        </p:nvSpPr>
        <p:spPr>
          <a:xfrm>
            <a:off x="1331397" y="4500823"/>
            <a:ext cx="2474963" cy="426675"/>
          </a:xfrm>
          <a:prstGeom prst="rect">
            <a:avLst/>
          </a:prstGeom>
          <a:solidFill>
            <a:schemeClr val="tx2"/>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just"/>
            <a:r>
              <a:rPr lang="en-GB" sz="1400" dirty="0">
                <a:solidFill>
                  <a:schemeClr val="bg2"/>
                </a:solidFill>
              </a:rPr>
              <a:t>There is an "exact" solution </a:t>
            </a:r>
          </a:p>
        </p:txBody>
      </p:sp>
      <p:sp>
        <p:nvSpPr>
          <p:cNvPr id="11" name="Arrow: Right 10">
            <a:extLst>
              <a:ext uri="{FF2B5EF4-FFF2-40B4-BE49-F238E27FC236}">
                <a16:creationId xmlns:a16="http://schemas.microsoft.com/office/drawing/2014/main" id="{74AE1CD4-B35E-DF28-6743-DEEC070C0969}"/>
              </a:ext>
            </a:extLst>
          </p:cNvPr>
          <p:cNvSpPr/>
          <p:nvPr/>
        </p:nvSpPr>
        <p:spPr>
          <a:xfrm>
            <a:off x="669600" y="2340098"/>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BC386906-130F-436E-1BEB-D27FDBBDA715}"/>
              </a:ext>
            </a:extLst>
          </p:cNvPr>
          <p:cNvSpPr/>
          <p:nvPr/>
        </p:nvSpPr>
        <p:spPr>
          <a:xfrm>
            <a:off x="669600" y="3530974"/>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1690B9EF-9154-596F-6AD4-D4E0235E3AD5}"/>
              </a:ext>
            </a:extLst>
          </p:cNvPr>
          <p:cNvSpPr/>
          <p:nvPr/>
        </p:nvSpPr>
        <p:spPr>
          <a:xfrm>
            <a:off x="669600" y="4566973"/>
            <a:ext cx="424800" cy="294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07066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1408</Words>
  <Application>Microsoft Office PowerPoint</Application>
  <PresentationFormat>On-screen Show (16:9)</PresentationFormat>
  <Paragraphs>145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Raleway</vt:lpstr>
      <vt:lpstr>Lato</vt:lpstr>
      <vt:lpstr>Streamline</vt:lpstr>
      <vt:lpstr>Gradient Decent</vt:lpstr>
      <vt:lpstr>Big data context - Data volume</vt:lpstr>
      <vt:lpstr>Gradient Algorithm </vt:lpstr>
      <vt:lpstr>Optimization of a differentiable and convex function</vt:lpstr>
      <vt:lpstr>Gradient algorithm (gradient descent)</vt:lpstr>
      <vt:lpstr>Gradient algorithm (Example)</vt:lpstr>
      <vt:lpstr>Gradient algorithm (Example)</vt:lpstr>
      <vt:lpstr>Multiple Linear Regression</vt:lpstr>
      <vt:lpstr>Multiple Linear Regression</vt:lpstr>
      <vt:lpstr>Multiple Linear Regression – Example</vt:lpstr>
      <vt:lpstr>Multiple Linear Regression – Example</vt:lpstr>
      <vt:lpstr>Stochastic Gradient Descent</vt:lpstr>
      <vt:lpstr>Correction by observation (online)</vt:lpstr>
      <vt:lpstr>Correction by observation (online) Example</vt:lpstr>
      <vt:lpstr>Strategies - Stochastic Gradient</vt:lpstr>
      <vt:lpstr>Choice Of Learning Rate</vt:lpstr>
      <vt:lpstr>Importance of the learning rate </vt:lpstr>
      <vt:lpstr>Logistic Regression</vt:lpstr>
      <vt:lpstr>multinomial logistic regression</vt:lpstr>
      <vt:lpstr>Software</vt:lpstr>
      <vt:lpstr>Python - "scikit-learn" library</vt:lpstr>
      <vt:lpstr>Python - “Tensorflow / Keras" library</vt:lpstr>
      <vt:lpstr>R – Library « gradDescent », and others…</vt:lpstr>
      <vt:lpstr>Conclusion</vt:lpstr>
      <vt:lpstr>Strategies - Stochastic Gradient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dc:title>
  <cp:lastModifiedBy>Aimene HAMMANI</cp:lastModifiedBy>
  <cp:revision>16</cp:revision>
  <dcterms:modified xsi:type="dcterms:W3CDTF">2022-12-09T14:42:24Z</dcterms:modified>
</cp:coreProperties>
</file>