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53F8E19-39DE-4170-8488-BF195BCB3C9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A12"/>
    <a:srgbClr val="E5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22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83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76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6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8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0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1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60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36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62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00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80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Data Science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86000" y="3005475"/>
            <a:ext cx="72681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“</a:t>
            </a:r>
            <a:r>
              <a:rPr lang="fr" sz="1900" i="1" dirty="0"/>
              <a:t>Hiding within those mounds of data is the knowledge that could change the life of a patient, or change the world</a:t>
            </a:r>
            <a:r>
              <a:rPr lang="fr" sz="1900" dirty="0"/>
              <a:t>”</a:t>
            </a:r>
            <a:endParaRPr sz="1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3482775"/>
            <a:ext cx="3486451" cy="11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600" y="1022400"/>
            <a:ext cx="2122300" cy="1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19629" y="484201"/>
            <a:ext cx="6685756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Assessment of The learning</a:t>
            </a:r>
            <a:endParaRPr sz="2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74555BEC-1C7E-C304-AE7F-51213E309B66}"/>
              </a:ext>
            </a:extLst>
          </p:cNvPr>
          <p:cNvSpPr txBox="1">
            <a:spLocks/>
          </p:cNvSpPr>
          <p:nvPr/>
        </p:nvSpPr>
        <p:spPr>
          <a:xfrm>
            <a:off x="1368000" y="1303200"/>
            <a:ext cx="7567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The model expresses “knowledge”</a:t>
            </a:r>
          </a:p>
          <a:p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Explanation: understand the causality to better exploit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Validation: the expert can evaluate the relevance of the 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Improvement: the expert can intervene to adjust the calculated parameters (e.g., discretization limits)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In learning, to be able to test several tracks (addition of variables, test combination of variables, modification of parameters,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In classification, assign a label to a new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Ease of updating the model (cf. the notion of incrementality)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2"/>
              </a:solidFill>
              <a:latin typeface="Raleway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2"/>
                </a:solidFill>
                <a:latin typeface="Raleway" pitchFamily="2" charset="0"/>
              </a:rPr>
              <a:t>Evaluate the accuracy (quality) of the model during its future use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7B79A1C-1BF3-8C55-C5E2-B7473AF02522}"/>
              </a:ext>
            </a:extLst>
          </p:cNvPr>
          <p:cNvSpPr/>
          <p:nvPr/>
        </p:nvSpPr>
        <p:spPr>
          <a:xfrm>
            <a:off x="1263720" y="1404000"/>
            <a:ext cx="144000" cy="1440800"/>
          </a:xfrm>
          <a:prstGeom prst="leftBrace">
            <a:avLst>
              <a:gd name="adj1" fmla="val 1494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2B6AAC2-6A73-0E88-3A1E-3251E60BAD5B}"/>
              </a:ext>
            </a:extLst>
          </p:cNvPr>
          <p:cNvSpPr/>
          <p:nvPr/>
        </p:nvSpPr>
        <p:spPr>
          <a:xfrm>
            <a:off x="1284180" y="3150000"/>
            <a:ext cx="144000" cy="1187600"/>
          </a:xfrm>
          <a:prstGeom prst="leftBrace">
            <a:avLst>
              <a:gd name="adj1" fmla="val 14944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D199EA7-8126-8A5B-E178-EEA99C91010D}"/>
              </a:ext>
            </a:extLst>
          </p:cNvPr>
          <p:cNvSpPr/>
          <p:nvPr/>
        </p:nvSpPr>
        <p:spPr>
          <a:xfrm>
            <a:off x="1281150" y="4505960"/>
            <a:ext cx="144000" cy="416240"/>
          </a:xfrm>
          <a:prstGeom prst="leftBrace">
            <a:avLst>
              <a:gd name="adj1" fmla="val 352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54458837-C183-8C5C-40C5-2E2A6215619E}"/>
              </a:ext>
            </a:extLst>
          </p:cNvPr>
          <p:cNvSpPr txBox="1">
            <a:spLocks/>
          </p:cNvSpPr>
          <p:nvPr/>
        </p:nvSpPr>
        <p:spPr>
          <a:xfrm>
            <a:off x="-5865" y="1928895"/>
            <a:ext cx="1338060" cy="4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900" dirty="0"/>
              <a:t>Understanding</a:t>
            </a:r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1B93BD7D-28C6-7CA1-22BD-EE5B834C4DD3}"/>
              </a:ext>
            </a:extLst>
          </p:cNvPr>
          <p:cNvSpPr txBox="1">
            <a:spLocks/>
          </p:cNvSpPr>
          <p:nvPr/>
        </p:nvSpPr>
        <p:spPr>
          <a:xfrm>
            <a:off x="546060" y="3548815"/>
            <a:ext cx="887490" cy="4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dirty="0"/>
              <a:t>Speed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27A86C34-6B63-74D8-E1E7-C68178AA6441}"/>
              </a:ext>
            </a:extLst>
          </p:cNvPr>
          <p:cNvSpPr txBox="1">
            <a:spLocks/>
          </p:cNvSpPr>
          <p:nvPr/>
        </p:nvSpPr>
        <p:spPr>
          <a:xfrm>
            <a:off x="208800" y="4505960"/>
            <a:ext cx="1338060" cy="47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2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04552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85600" y="492644"/>
            <a:ext cx="42336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Assessment of The learning</a:t>
            </a:r>
            <a:br>
              <a:rPr lang="en-GB" sz="2400" dirty="0"/>
            </a:br>
            <a:r>
              <a:rPr lang="en-GB" sz="2400" dirty="0"/>
              <a:t>Confusion Matrix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10" name="Google Shape;87;p13">
            <a:extLst>
              <a:ext uri="{FF2B5EF4-FFF2-40B4-BE49-F238E27FC236}">
                <a16:creationId xmlns:a16="http://schemas.microsoft.com/office/drawing/2014/main" id="{A47ADA12-FC33-8233-6AB9-2B22B1509C19}"/>
              </a:ext>
            </a:extLst>
          </p:cNvPr>
          <p:cNvSpPr txBox="1">
            <a:spLocks/>
          </p:cNvSpPr>
          <p:nvPr/>
        </p:nvSpPr>
        <p:spPr>
          <a:xfrm>
            <a:off x="201600" y="199080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Google Shape;87;p13">
            <a:extLst>
              <a:ext uri="{FF2B5EF4-FFF2-40B4-BE49-F238E27FC236}">
                <a16:creationId xmlns:a16="http://schemas.microsoft.com/office/drawing/2014/main" id="{0345B1BC-BB73-05AF-8ABE-F99D997DC840}"/>
              </a:ext>
            </a:extLst>
          </p:cNvPr>
          <p:cNvSpPr txBox="1">
            <a:spLocks/>
          </p:cNvSpPr>
          <p:nvPr/>
        </p:nvSpPr>
        <p:spPr>
          <a:xfrm>
            <a:off x="201600" y="352440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Google Shape;87;p13">
            <a:extLst>
              <a:ext uri="{FF2B5EF4-FFF2-40B4-BE49-F238E27FC236}">
                <a16:creationId xmlns:a16="http://schemas.microsoft.com/office/drawing/2014/main" id="{B591F131-C391-ACEE-F67F-75ADCC30F1A9}"/>
              </a:ext>
            </a:extLst>
          </p:cNvPr>
          <p:cNvSpPr txBox="1">
            <a:spLocks/>
          </p:cNvSpPr>
          <p:nvPr/>
        </p:nvSpPr>
        <p:spPr>
          <a:xfrm>
            <a:off x="201600" y="199080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Google Shape;87;p13">
            <a:extLst>
              <a:ext uri="{FF2B5EF4-FFF2-40B4-BE49-F238E27FC236}">
                <a16:creationId xmlns:a16="http://schemas.microsoft.com/office/drawing/2014/main" id="{CCC49278-7BDC-29FA-ACAA-E366D58C80CB}"/>
              </a:ext>
            </a:extLst>
          </p:cNvPr>
          <p:cNvSpPr txBox="1">
            <a:spLocks/>
          </p:cNvSpPr>
          <p:nvPr/>
        </p:nvSpPr>
        <p:spPr>
          <a:xfrm>
            <a:off x="4249200" y="1979452"/>
            <a:ext cx="900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Observed</a:t>
            </a:r>
          </a:p>
        </p:txBody>
      </p:sp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3BAE5261-9BCC-3EF0-8401-E068C84313FA}"/>
              </a:ext>
            </a:extLst>
          </p:cNvPr>
          <p:cNvSpPr txBox="1">
            <a:spLocks/>
          </p:cNvSpPr>
          <p:nvPr/>
        </p:nvSpPr>
        <p:spPr>
          <a:xfrm>
            <a:off x="6695999" y="1146882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Predicted</a:t>
            </a:r>
          </a:p>
        </p:txBody>
      </p:sp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E09FF726-7E41-BC4A-08C4-B4425F324448}"/>
              </a:ext>
            </a:extLst>
          </p:cNvPr>
          <p:cNvSpPr txBox="1">
            <a:spLocks/>
          </p:cNvSpPr>
          <p:nvPr/>
        </p:nvSpPr>
        <p:spPr>
          <a:xfrm>
            <a:off x="925200" y="1629282"/>
            <a:ext cx="3520800" cy="324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Some indicators:</a:t>
            </a:r>
          </a:p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True positives VP = 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False positives FP = 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Error rate = (c+b) / 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Sensitivity = Recall = VP rate = a/(a+b)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Accuracy = a/(a+c)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FP rate = c/(c+d)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Specificity = d/(c+d) = 1 - FP rate</a:t>
            </a:r>
          </a:p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6CDE3CF-A874-9D99-D3E2-87024CBA9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22353"/>
              </p:ext>
            </p:extLst>
          </p:nvPr>
        </p:nvGraphicFramePr>
        <p:xfrm>
          <a:off x="5330400" y="1553938"/>
          <a:ext cx="3242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0">
                  <a:extLst>
                    <a:ext uri="{9D8B030D-6E8A-4147-A177-3AD203B41FA5}">
                      <a16:colId xmlns:a16="http://schemas.microsoft.com/office/drawing/2014/main" val="626741042"/>
                    </a:ext>
                  </a:extLst>
                </a:gridCol>
                <a:gridCol w="810600">
                  <a:extLst>
                    <a:ext uri="{9D8B030D-6E8A-4147-A177-3AD203B41FA5}">
                      <a16:colId xmlns:a16="http://schemas.microsoft.com/office/drawing/2014/main" val="1526577056"/>
                    </a:ext>
                  </a:extLst>
                </a:gridCol>
                <a:gridCol w="922800">
                  <a:extLst>
                    <a:ext uri="{9D8B030D-6E8A-4147-A177-3AD203B41FA5}">
                      <a16:colId xmlns:a16="http://schemas.microsoft.com/office/drawing/2014/main" val="3558198942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599564069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0643"/>
                  </a:ext>
                </a:extLst>
              </a:tr>
              <a:tr h="1363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5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c+d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4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6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18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76000" y="492644"/>
            <a:ext cx="49248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Evaluation - The Costs of Misallocation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11" name="Google Shape;87;p13">
            <a:extLst>
              <a:ext uri="{FF2B5EF4-FFF2-40B4-BE49-F238E27FC236}">
                <a16:creationId xmlns:a16="http://schemas.microsoft.com/office/drawing/2014/main" id="{0345B1BC-BB73-05AF-8ABE-F99D997DC840}"/>
              </a:ext>
            </a:extLst>
          </p:cNvPr>
          <p:cNvSpPr txBox="1">
            <a:spLocks/>
          </p:cNvSpPr>
          <p:nvPr/>
        </p:nvSpPr>
        <p:spPr>
          <a:xfrm>
            <a:off x="201600" y="352440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endParaRPr lang="en-GB" sz="19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Google Shape;87;p13">
            <a:extLst>
              <a:ext uri="{FF2B5EF4-FFF2-40B4-BE49-F238E27FC236}">
                <a16:creationId xmlns:a16="http://schemas.microsoft.com/office/drawing/2014/main" id="{CCC49278-7BDC-29FA-ACAA-E366D58C80CB}"/>
              </a:ext>
            </a:extLst>
          </p:cNvPr>
          <p:cNvSpPr txBox="1">
            <a:spLocks/>
          </p:cNvSpPr>
          <p:nvPr/>
        </p:nvSpPr>
        <p:spPr>
          <a:xfrm>
            <a:off x="130199" y="2074544"/>
            <a:ext cx="900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Observed</a:t>
            </a:r>
          </a:p>
        </p:txBody>
      </p:sp>
      <p:sp>
        <p:nvSpPr>
          <p:cNvPr id="14" name="Google Shape;87;p13">
            <a:extLst>
              <a:ext uri="{FF2B5EF4-FFF2-40B4-BE49-F238E27FC236}">
                <a16:creationId xmlns:a16="http://schemas.microsoft.com/office/drawing/2014/main" id="{3BAE5261-9BCC-3EF0-8401-E068C84313FA}"/>
              </a:ext>
            </a:extLst>
          </p:cNvPr>
          <p:cNvSpPr txBox="1">
            <a:spLocks/>
          </p:cNvSpPr>
          <p:nvPr/>
        </p:nvSpPr>
        <p:spPr>
          <a:xfrm>
            <a:off x="2327100" y="134355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Predicted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96CDE3CF-A874-9D99-D3E2-87024CBA9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173"/>
              </p:ext>
            </p:extLst>
          </p:nvPr>
        </p:nvGraphicFramePr>
        <p:xfrm>
          <a:off x="982799" y="1706144"/>
          <a:ext cx="3242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0">
                  <a:extLst>
                    <a:ext uri="{9D8B030D-6E8A-4147-A177-3AD203B41FA5}">
                      <a16:colId xmlns:a16="http://schemas.microsoft.com/office/drawing/2014/main" val="626741042"/>
                    </a:ext>
                  </a:extLst>
                </a:gridCol>
                <a:gridCol w="810600">
                  <a:extLst>
                    <a:ext uri="{9D8B030D-6E8A-4147-A177-3AD203B41FA5}">
                      <a16:colId xmlns:a16="http://schemas.microsoft.com/office/drawing/2014/main" val="1526577056"/>
                    </a:ext>
                  </a:extLst>
                </a:gridCol>
                <a:gridCol w="922800">
                  <a:extLst>
                    <a:ext uri="{9D8B030D-6E8A-4147-A177-3AD203B41FA5}">
                      <a16:colId xmlns:a16="http://schemas.microsoft.com/office/drawing/2014/main" val="3558198942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599564069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0643"/>
                  </a:ext>
                </a:extLst>
              </a:tr>
              <a:tr h="1363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5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4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60324"/>
                  </a:ext>
                </a:extLst>
              </a:tr>
            </a:tbl>
          </a:graphicData>
        </a:graphic>
      </p:graphicFrame>
      <p:sp>
        <p:nvSpPr>
          <p:cNvPr id="2" name="Google Shape;87;p13">
            <a:extLst>
              <a:ext uri="{FF2B5EF4-FFF2-40B4-BE49-F238E27FC236}">
                <a16:creationId xmlns:a16="http://schemas.microsoft.com/office/drawing/2014/main" id="{964B46C8-53B4-DD35-B101-7BFC90FFFF34}"/>
              </a:ext>
            </a:extLst>
          </p:cNvPr>
          <p:cNvSpPr txBox="1">
            <a:spLocks/>
          </p:cNvSpPr>
          <p:nvPr/>
        </p:nvSpPr>
        <p:spPr>
          <a:xfrm>
            <a:off x="4669500" y="2089350"/>
            <a:ext cx="900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Observed</a:t>
            </a:r>
          </a:p>
        </p:txBody>
      </p:sp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10AC7212-EE31-45DF-BEC2-96960350920F}"/>
              </a:ext>
            </a:extLst>
          </p:cNvPr>
          <p:cNvSpPr txBox="1">
            <a:spLocks/>
          </p:cNvSpPr>
          <p:nvPr/>
        </p:nvSpPr>
        <p:spPr>
          <a:xfrm>
            <a:off x="6906299" y="1343550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Predicted</a:t>
            </a:r>
          </a:p>
        </p:txBody>
      </p:sp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43440A37-C727-894D-CAE5-BBA9F874E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91044"/>
              </p:ext>
            </p:extLst>
          </p:nvPr>
        </p:nvGraphicFramePr>
        <p:xfrm>
          <a:off x="5569500" y="1706144"/>
          <a:ext cx="3242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0">
                  <a:extLst>
                    <a:ext uri="{9D8B030D-6E8A-4147-A177-3AD203B41FA5}">
                      <a16:colId xmlns:a16="http://schemas.microsoft.com/office/drawing/2014/main" val="626741042"/>
                    </a:ext>
                  </a:extLst>
                </a:gridCol>
                <a:gridCol w="810600">
                  <a:extLst>
                    <a:ext uri="{9D8B030D-6E8A-4147-A177-3AD203B41FA5}">
                      <a16:colId xmlns:a16="http://schemas.microsoft.com/office/drawing/2014/main" val="1526577056"/>
                    </a:ext>
                  </a:extLst>
                </a:gridCol>
                <a:gridCol w="922800">
                  <a:extLst>
                    <a:ext uri="{9D8B030D-6E8A-4147-A177-3AD203B41FA5}">
                      <a16:colId xmlns:a16="http://schemas.microsoft.com/office/drawing/2014/main" val="3558198942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599564069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0643"/>
                  </a:ext>
                </a:extLst>
              </a:tr>
              <a:tr h="1363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5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44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560324"/>
                  </a:ext>
                </a:extLst>
              </a:tr>
            </a:tbl>
          </a:graphicData>
        </a:graphic>
      </p:graphicFrame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C4CA00A-787F-EE58-01BC-9B49ADE56A68}"/>
              </a:ext>
            </a:extLst>
          </p:cNvPr>
          <p:cNvSpPr txBox="1">
            <a:spLocks/>
          </p:cNvSpPr>
          <p:nvPr/>
        </p:nvSpPr>
        <p:spPr>
          <a:xfrm>
            <a:off x="1794000" y="818947"/>
            <a:ext cx="5442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dirty="0"/>
              <a:t>Comparison of two learning methods</a:t>
            </a: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66137051-9CF2-CC6F-64E6-A6F8AE861518}"/>
              </a:ext>
            </a:extLst>
          </p:cNvPr>
          <p:cNvSpPr txBox="1">
            <a:spLocks/>
          </p:cNvSpPr>
          <p:nvPr/>
        </p:nvSpPr>
        <p:spPr>
          <a:xfrm>
            <a:off x="1948500" y="2925344"/>
            <a:ext cx="5442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400" dirty="0"/>
              <a:t>Calculate synthetic indicators and compare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B5B944C-78BC-6BD6-9348-A622DCD6DCD2}"/>
              </a:ext>
            </a:extLst>
          </p:cNvPr>
          <p:cNvSpPr txBox="1">
            <a:spLocks/>
          </p:cNvSpPr>
          <p:nvPr/>
        </p:nvSpPr>
        <p:spPr>
          <a:xfrm>
            <a:off x="-322500" y="3316804"/>
            <a:ext cx="5442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400" dirty="0">
                <a:solidFill>
                  <a:schemeClr val="bg2"/>
                </a:solidFill>
              </a:rPr>
              <a:t>Additional information The misclassification cost matrix</a:t>
            </a:r>
          </a:p>
        </p:txBody>
      </p:sp>
      <p:sp>
        <p:nvSpPr>
          <p:cNvPr id="17" name="Google Shape;87;p13">
            <a:extLst>
              <a:ext uri="{FF2B5EF4-FFF2-40B4-BE49-F238E27FC236}">
                <a16:creationId xmlns:a16="http://schemas.microsoft.com/office/drawing/2014/main" id="{B24C4CEE-13EB-AF63-D909-CC9ACB6B2EEB}"/>
              </a:ext>
            </a:extLst>
          </p:cNvPr>
          <p:cNvSpPr txBox="1">
            <a:spLocks/>
          </p:cNvSpPr>
          <p:nvPr/>
        </p:nvSpPr>
        <p:spPr>
          <a:xfrm>
            <a:off x="315900" y="4258526"/>
            <a:ext cx="900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Observed</a:t>
            </a:r>
          </a:p>
        </p:txBody>
      </p:sp>
      <p:sp>
        <p:nvSpPr>
          <p:cNvPr id="18" name="Google Shape;87;p13">
            <a:extLst>
              <a:ext uri="{FF2B5EF4-FFF2-40B4-BE49-F238E27FC236}">
                <a16:creationId xmlns:a16="http://schemas.microsoft.com/office/drawing/2014/main" id="{30CF03CB-75D8-8998-1993-DCF5EAECC6F2}"/>
              </a:ext>
            </a:extLst>
          </p:cNvPr>
          <p:cNvSpPr txBox="1">
            <a:spLocks/>
          </p:cNvSpPr>
          <p:nvPr/>
        </p:nvSpPr>
        <p:spPr>
          <a:xfrm>
            <a:off x="2327100" y="3542338"/>
            <a:ext cx="1281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sz="11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Predicted</a:t>
            </a:r>
          </a:p>
        </p:txBody>
      </p:sp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41ACAD9E-8A4A-6010-4314-1F675AB9F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09226"/>
              </p:ext>
            </p:extLst>
          </p:nvPr>
        </p:nvGraphicFramePr>
        <p:xfrm>
          <a:off x="1064700" y="3875320"/>
          <a:ext cx="2544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600">
                  <a:extLst>
                    <a:ext uri="{9D8B030D-6E8A-4147-A177-3AD203B41FA5}">
                      <a16:colId xmlns:a16="http://schemas.microsoft.com/office/drawing/2014/main" val="626741042"/>
                    </a:ext>
                  </a:extLst>
                </a:gridCol>
                <a:gridCol w="810600">
                  <a:extLst>
                    <a:ext uri="{9D8B030D-6E8A-4147-A177-3AD203B41FA5}">
                      <a16:colId xmlns:a16="http://schemas.microsoft.com/office/drawing/2014/main" val="1526577056"/>
                    </a:ext>
                  </a:extLst>
                </a:gridCol>
                <a:gridCol w="922800">
                  <a:extLst>
                    <a:ext uri="{9D8B030D-6E8A-4147-A177-3AD203B41FA5}">
                      <a16:colId xmlns:a16="http://schemas.microsoft.com/office/drawing/2014/main" val="3558198942"/>
                    </a:ext>
                  </a:extLst>
                </a:gridCol>
              </a:tblGrid>
              <a:tr h="2251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0643"/>
                  </a:ext>
                </a:extLst>
              </a:tr>
              <a:tr h="13631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5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44291"/>
                  </a:ext>
                </a:extLst>
              </a:tr>
            </a:tbl>
          </a:graphicData>
        </a:graphic>
      </p:graphicFrame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F2A1FCAB-7048-703E-E971-DEF321343436}"/>
              </a:ext>
            </a:extLst>
          </p:cNvPr>
          <p:cNvSpPr txBox="1">
            <a:spLocks/>
          </p:cNvSpPr>
          <p:nvPr/>
        </p:nvSpPr>
        <p:spPr>
          <a:xfrm>
            <a:off x="4072961" y="4096411"/>
            <a:ext cx="3401260" cy="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sz="1400" dirty="0">
                <a:solidFill>
                  <a:schemeClr val="bg2"/>
                </a:solidFill>
              </a:rPr>
              <a:t>Average cost of misallocation (of which the error rate is a special case)</a:t>
            </a:r>
          </a:p>
        </p:txBody>
      </p:sp>
    </p:spTree>
    <p:extLst>
      <p:ext uri="{BB962C8B-B14F-4D97-AF65-F5344CB8AC3E}">
        <p14:creationId xmlns:p14="http://schemas.microsoft.com/office/powerpoint/2010/main" val="3404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915551" y="492644"/>
            <a:ext cx="5845698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Assessment - The Learning &amp; Testing Principle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7C4CA00A-787F-EE58-01BC-9B49ADE56A68}"/>
              </a:ext>
            </a:extLst>
          </p:cNvPr>
          <p:cNvSpPr txBox="1">
            <a:spLocks/>
          </p:cNvSpPr>
          <p:nvPr/>
        </p:nvSpPr>
        <p:spPr>
          <a:xfrm>
            <a:off x="1794000" y="818947"/>
            <a:ext cx="5442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dirty="0"/>
              <a:t>Comparison of two learning methods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FB5B944C-78BC-6BD6-9348-A622DCD6DCD2}"/>
              </a:ext>
            </a:extLst>
          </p:cNvPr>
          <p:cNvSpPr txBox="1">
            <a:spLocks/>
          </p:cNvSpPr>
          <p:nvPr/>
        </p:nvSpPr>
        <p:spPr>
          <a:xfrm>
            <a:off x="740736" y="1481416"/>
            <a:ext cx="7674718" cy="109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GB" dirty="0">
                <a:solidFill>
                  <a:schemeClr val="bg2"/>
                </a:solidFill>
              </a:rPr>
              <a:t>Problem: a file cannot be both judge and jury In this case, the indicators calculated are said to be "resubstitution indicators" We know that they are biased -- too optimistic</a:t>
            </a:r>
          </a:p>
          <a:p>
            <a:pPr marL="0" indent="0"/>
            <a:endParaRPr lang="en-GB" sz="1400" dirty="0">
              <a:solidFill>
                <a:schemeClr val="bg2"/>
              </a:solidFill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CC9BE5-B30E-7033-83B0-1813B777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6" y="2278693"/>
            <a:ext cx="3432878" cy="2467381"/>
          </a:xfrm>
          <a:prstGeom prst="rect">
            <a:avLst/>
          </a:prstGeom>
        </p:spPr>
      </p:pic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1B54E290-2D33-C3D7-E3DB-A15B5FD0786A}"/>
              </a:ext>
            </a:extLst>
          </p:cNvPr>
          <p:cNvSpPr txBox="1">
            <a:spLocks/>
          </p:cNvSpPr>
          <p:nvPr/>
        </p:nvSpPr>
        <p:spPr>
          <a:xfrm>
            <a:off x="3716400" y="2154285"/>
            <a:ext cx="5442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GB" b="1" u="sng" dirty="0"/>
              <a:t>Random</a:t>
            </a:r>
            <a:r>
              <a:rPr lang="en-GB" u="sng" dirty="0"/>
              <a:t> subdivision</a:t>
            </a:r>
          </a:p>
        </p:txBody>
      </p:sp>
      <p:sp>
        <p:nvSpPr>
          <p:cNvPr id="12" name="Google Shape;89;p13">
            <a:extLst>
              <a:ext uri="{FF2B5EF4-FFF2-40B4-BE49-F238E27FC236}">
                <a16:creationId xmlns:a16="http://schemas.microsoft.com/office/drawing/2014/main" id="{01778A0F-3E25-86BA-81EF-0506C1E2E1C0}"/>
              </a:ext>
            </a:extLst>
          </p:cNvPr>
          <p:cNvSpPr txBox="1">
            <a:spLocks/>
          </p:cNvSpPr>
          <p:nvPr/>
        </p:nvSpPr>
        <p:spPr>
          <a:xfrm>
            <a:off x="4173614" y="2848237"/>
            <a:ext cx="3062386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/>
              <a:t>Learning sample Used to build the model 70%</a:t>
            </a:r>
            <a:endParaRPr lang="en-GB" u="sng" dirty="0"/>
          </a:p>
        </p:txBody>
      </p:sp>
      <p:sp>
        <p:nvSpPr>
          <p:cNvPr id="15" name="Google Shape;89;p13">
            <a:extLst>
              <a:ext uri="{FF2B5EF4-FFF2-40B4-BE49-F238E27FC236}">
                <a16:creationId xmlns:a16="http://schemas.microsoft.com/office/drawing/2014/main" id="{DD611394-028F-6AAD-21A4-97842613B834}"/>
              </a:ext>
            </a:extLst>
          </p:cNvPr>
          <p:cNvSpPr txBox="1">
            <a:spLocks/>
          </p:cNvSpPr>
          <p:nvPr/>
        </p:nvSpPr>
        <p:spPr>
          <a:xfrm>
            <a:off x="4238414" y="3895139"/>
            <a:ext cx="2824786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GB" dirty="0"/>
              <a:t>Test sample Used for model evaluation 30%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0405D-642C-785A-98D2-E7B489D7B610}"/>
              </a:ext>
            </a:extLst>
          </p:cNvPr>
          <p:cNvSpPr txBox="1"/>
          <p:nvPr/>
        </p:nvSpPr>
        <p:spPr>
          <a:xfrm>
            <a:off x="6034573" y="4438297"/>
            <a:ext cx="2704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Recall, accuracy, error rate...</a:t>
            </a:r>
          </a:p>
        </p:txBody>
      </p:sp>
    </p:spTree>
    <p:extLst>
      <p:ext uri="{BB962C8B-B14F-4D97-AF65-F5344CB8AC3E}">
        <p14:creationId xmlns:p14="http://schemas.microsoft.com/office/powerpoint/2010/main" val="13731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Supervised Learning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0" y="652850"/>
            <a:ext cx="1185750" cy="11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93690D7-F6E9-AC17-5E29-19F38F11F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878" y="2348025"/>
            <a:ext cx="2324244" cy="23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088800" y="417975"/>
            <a:ext cx="29664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Tables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2EDA7F6-B0F9-D2B5-B00D-539D30B5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65" y="1237494"/>
            <a:ext cx="6414036" cy="3488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2B1E40-BDEE-1688-094E-3744614A99F7}"/>
              </a:ext>
            </a:extLst>
          </p:cNvPr>
          <p:cNvSpPr txBox="1"/>
          <p:nvPr/>
        </p:nvSpPr>
        <p:spPr>
          <a:xfrm>
            <a:off x="5011200" y="1123875"/>
            <a:ext cx="2966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Variables, characters, attributes, Descriptors, Fields, etc…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813A5-0872-67FF-31B0-80FB351774DD}"/>
              </a:ext>
            </a:extLst>
          </p:cNvPr>
          <p:cNvSpPr txBox="1"/>
          <p:nvPr/>
        </p:nvSpPr>
        <p:spPr>
          <a:xfrm>
            <a:off x="3902400" y="4363511"/>
            <a:ext cx="430560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Individuals, Observations, Objects, Lessons, etc</a:t>
            </a:r>
          </a:p>
        </p:txBody>
      </p:sp>
    </p:spTree>
    <p:extLst>
      <p:ext uri="{BB962C8B-B14F-4D97-AF65-F5344CB8AC3E}">
        <p14:creationId xmlns:p14="http://schemas.microsoft.com/office/powerpoint/2010/main" val="403955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692800" y="417975"/>
            <a:ext cx="37584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 Status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EF1F882-69C6-D2DF-13E5-33AE5990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05" y="993825"/>
            <a:ext cx="5611842" cy="3959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5B81B-3DFE-9265-396D-2EE8CC1D2E8B}"/>
              </a:ext>
            </a:extLst>
          </p:cNvPr>
          <p:cNvSpPr txBox="1"/>
          <p:nvPr/>
        </p:nvSpPr>
        <p:spPr>
          <a:xfrm>
            <a:off x="1715005" y="3752932"/>
            <a:ext cx="2491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Predictable Variables</a:t>
            </a:r>
          </a:p>
          <a:p>
            <a:r>
              <a:rPr lang="en-GB" sz="1200" b="1" dirty="0"/>
              <a:t>Class Attributes</a:t>
            </a:r>
          </a:p>
          <a:p>
            <a:r>
              <a:rPr lang="en-GB" sz="1200" b="1" dirty="0"/>
              <a:t>Endogenous Variables</a:t>
            </a:r>
          </a:p>
          <a:p>
            <a:endParaRPr lang="en-GB" sz="1200" b="1" dirty="0"/>
          </a:p>
          <a:p>
            <a:r>
              <a:rPr lang="en-GB" sz="1200" b="1" dirty="0"/>
              <a:t>Necessarily discrete nominal</a:t>
            </a:r>
          </a:p>
          <a:p>
            <a:r>
              <a:rPr lang="en-GB" sz="1200" b="1" dirty="0"/>
              <a:t>(qualitative)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5150368" y="3740264"/>
            <a:ext cx="24912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Predictive variables</a:t>
            </a:r>
          </a:p>
          <a:p>
            <a:r>
              <a:rPr lang="en-GB" sz="1200" b="1" dirty="0"/>
              <a:t>Descriptors</a:t>
            </a:r>
          </a:p>
          <a:p>
            <a:r>
              <a:rPr lang="en-GB" sz="1200" b="1" dirty="0"/>
              <a:t>Exogenous variables</a:t>
            </a:r>
          </a:p>
          <a:p>
            <a:endParaRPr lang="en-GB" sz="1200" b="1" dirty="0"/>
          </a:p>
          <a:p>
            <a:r>
              <a:rPr lang="en-GB" sz="1200" b="1" dirty="0"/>
              <a:t>Of any type</a:t>
            </a:r>
          </a:p>
          <a:p>
            <a:r>
              <a:rPr lang="en-GB" sz="1200" b="1" dirty="0"/>
              <a:t>(nominal, ordinal, continuous)</a:t>
            </a:r>
          </a:p>
        </p:txBody>
      </p:sp>
    </p:spTree>
    <p:extLst>
      <p:ext uri="{BB962C8B-B14F-4D97-AF65-F5344CB8AC3E}">
        <p14:creationId xmlns:p14="http://schemas.microsoft.com/office/powerpoint/2010/main" val="35666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42400" y="405307"/>
            <a:ext cx="78192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Principles of supervised learning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FD1AA4-95C4-A2BE-1F26-12B9A04F2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14" y="1162005"/>
            <a:ext cx="5906286" cy="3814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3424654" y="1277319"/>
            <a:ext cx="3372146" cy="43088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X variable to be predicted (endogenous), qualitative</a:t>
            </a:r>
          </a:p>
          <a:p>
            <a:r>
              <a:rPr lang="en-GB" sz="1050" dirty="0"/>
              <a:t>Y exogenous variables (any)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6C339-141C-8893-2D61-9119C1722FD0}"/>
              </a:ext>
            </a:extLst>
          </p:cNvPr>
          <p:cNvSpPr txBox="1"/>
          <p:nvPr/>
        </p:nvSpPr>
        <p:spPr>
          <a:xfrm>
            <a:off x="4154140" y="1717212"/>
            <a:ext cx="14546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A Series of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2DB9-FC8F-9019-91BC-34CFCE40529C}"/>
              </a:ext>
            </a:extLst>
          </p:cNvPr>
          <p:cNvSpPr txBox="1"/>
          <p:nvPr/>
        </p:nvSpPr>
        <p:spPr>
          <a:xfrm>
            <a:off x="1778140" y="1875828"/>
            <a:ext cx="14546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Object of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FF14F-1C78-A277-EEA1-5CF05B51B894}"/>
              </a:ext>
            </a:extLst>
          </p:cNvPr>
          <p:cNvSpPr txBox="1"/>
          <p:nvPr/>
        </p:nvSpPr>
        <p:spPr>
          <a:xfrm>
            <a:off x="1949667" y="2180216"/>
            <a:ext cx="31610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We want to construct a ranking function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FAA61-8335-CDF8-DA88-EC7960EB192D}"/>
              </a:ext>
            </a:extLst>
          </p:cNvPr>
          <p:cNvSpPr txBox="1"/>
          <p:nvPr/>
        </p:nvSpPr>
        <p:spPr>
          <a:xfrm>
            <a:off x="1844124" y="3069025"/>
            <a:ext cx="1388676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Objective of the</a:t>
            </a:r>
          </a:p>
          <a:p>
            <a:r>
              <a:rPr lang="en-GB" sz="900" b="1" dirty="0"/>
              <a:t>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0009D-6A75-1057-81F9-5D1E38DB8DE9}"/>
              </a:ext>
            </a:extLst>
          </p:cNvPr>
          <p:cNvSpPr txBox="1"/>
          <p:nvPr/>
        </p:nvSpPr>
        <p:spPr>
          <a:xfrm>
            <a:off x="2188800" y="4467005"/>
            <a:ext cx="53280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F7830B-9823-B0CC-59B4-5AED77E56A3D}"/>
              </a:ext>
            </a:extLst>
          </p:cNvPr>
          <p:cNvSpPr txBox="1"/>
          <p:nvPr/>
        </p:nvSpPr>
        <p:spPr>
          <a:xfrm>
            <a:off x="5292000" y="3981495"/>
            <a:ext cx="2512800" cy="7232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/>
              <a:t>you must choose a family of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/>
              <a:t>we must estimate the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b="1" dirty="0"/>
              <a:t>we use a sample to optimize on the population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73B1AB-CF86-779D-78CC-8734A5742B80}"/>
              </a:ext>
            </a:extLst>
          </p:cNvPr>
          <p:cNvSpPr txBox="1"/>
          <p:nvPr/>
        </p:nvSpPr>
        <p:spPr>
          <a:xfrm>
            <a:off x="3354447" y="3133533"/>
            <a:ext cx="3039153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To choose the function f and its parameters such that we minimizes the theoretical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2A93E-340F-0E6F-F836-75A98A2C73BF}"/>
              </a:ext>
            </a:extLst>
          </p:cNvPr>
          <p:cNvSpPr txBox="1"/>
          <p:nvPr/>
        </p:nvSpPr>
        <p:spPr>
          <a:xfrm>
            <a:off x="3247200" y="2972386"/>
            <a:ext cx="123493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900" b="1" dirty="0"/>
              <a:t>Use a sample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E4506B-BA5B-67B7-9A38-A8B9BA0DBF8A}"/>
              </a:ext>
            </a:extLst>
          </p:cNvPr>
          <p:cNvSpPr txBox="1"/>
          <p:nvPr/>
        </p:nvSpPr>
        <p:spPr>
          <a:xfrm>
            <a:off x="4696104" y="2972241"/>
            <a:ext cx="204480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900" b="1" dirty="0"/>
              <a:t>(extracted from the population)</a:t>
            </a:r>
          </a:p>
        </p:txBody>
      </p:sp>
    </p:spTree>
    <p:extLst>
      <p:ext uri="{BB962C8B-B14F-4D97-AF65-F5344CB8AC3E}">
        <p14:creationId xmlns:p14="http://schemas.microsoft.com/office/powerpoint/2010/main" val="17927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592000" y="405307"/>
            <a:ext cx="43200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Bayesian learning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2880000" y="1078156"/>
            <a:ext cx="3744000" cy="25391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050" dirty="0"/>
              <a:t>(special case of the 2-class problem - Positive vs. Negative)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2DB9-FC8F-9019-91BC-34CFCE40529C}"/>
              </a:ext>
            </a:extLst>
          </p:cNvPr>
          <p:cNvSpPr txBox="1"/>
          <p:nvPr/>
        </p:nvSpPr>
        <p:spPr>
          <a:xfrm>
            <a:off x="2714270" y="1758902"/>
            <a:ext cx="4075460" cy="123110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2-step learning from the data: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estimate the assignment probability P(Y /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 [Y = +] if P(Y = + / X) &gt; P(Y = - / 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DFDA0-3BCC-4EA7-C296-BCF23B73174E}"/>
              </a:ext>
            </a:extLst>
          </p:cNvPr>
          <p:cNvSpPr txBox="1"/>
          <p:nvPr/>
        </p:nvSpPr>
        <p:spPr>
          <a:xfrm>
            <a:off x="1216800" y="3054902"/>
            <a:ext cx="7070400" cy="172354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Remarks: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P(Y = + / X) is, depending on the case, called "score" or "liking": it is the "propensity to be a positive".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assignment method minimizes the prediction error -- it is a special a special case of the cost of misallocation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0164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592000" y="405307"/>
            <a:ext cx="43200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Bayesian learning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3823200" y="1078156"/>
            <a:ext cx="185760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(K Class Generalisation) </a:t>
            </a:r>
            <a:endParaRPr lang="en-GB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2DB9-FC8F-9019-91BC-34CFCE40529C}"/>
              </a:ext>
            </a:extLst>
          </p:cNvPr>
          <p:cNvSpPr txBox="1"/>
          <p:nvPr/>
        </p:nvSpPr>
        <p:spPr>
          <a:xfrm>
            <a:off x="2714270" y="1758902"/>
            <a:ext cx="4075460" cy="123110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2-step learning from the data: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estimate the probability of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predict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DFDA0-3BCC-4EA7-C296-BCF23B73174E}"/>
              </a:ext>
            </a:extLst>
          </p:cNvPr>
          <p:cNvSpPr txBox="1"/>
          <p:nvPr/>
        </p:nvSpPr>
        <p:spPr>
          <a:xfrm>
            <a:off x="1216800" y="3054902"/>
            <a:ext cx="7070400" cy="129266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Remarks:</a:t>
            </a:r>
          </a:p>
          <a:p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Xs are discrete, we can deduce a logical model of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	If X1 = ? and X2 = ? and X3 = ? ... Then Y = ?</a:t>
            </a:r>
            <a:endParaRPr lang="en-GB" sz="11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983C3-4C48-E204-1C75-0E67309B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800" y="2254926"/>
            <a:ext cx="3830530" cy="908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CBBDE-173E-11F4-98F8-03F09FDC73DE}"/>
              </a:ext>
            </a:extLst>
          </p:cNvPr>
          <p:cNvSpPr txBox="1"/>
          <p:nvPr/>
        </p:nvSpPr>
        <p:spPr>
          <a:xfrm>
            <a:off x="2980800" y="4347564"/>
            <a:ext cx="89280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(Premiss) </a:t>
            </a:r>
            <a:endParaRPr lang="en-GB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CF1AB-F37F-F176-650F-CE096EC0E918}"/>
              </a:ext>
            </a:extLst>
          </p:cNvPr>
          <p:cNvSpPr txBox="1"/>
          <p:nvPr/>
        </p:nvSpPr>
        <p:spPr>
          <a:xfrm>
            <a:off x="4932130" y="4330692"/>
            <a:ext cx="185760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(Conclusion)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24891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592000" y="405307"/>
            <a:ext cx="4320000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Bayesian learning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4305600" y="1078156"/>
            <a:ext cx="89280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(Example) </a:t>
            </a:r>
            <a:endParaRPr lang="en-GB" sz="1050" dirty="0"/>
          </a:p>
        </p:txBody>
      </p:sp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9B56F6AE-9EB1-F8F1-D311-4066C2FC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688" y="1355155"/>
            <a:ext cx="3956623" cy="35154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836186-8719-538D-B523-CC010450B8F2}"/>
              </a:ext>
            </a:extLst>
          </p:cNvPr>
          <p:cNvSpPr txBox="1"/>
          <p:nvPr/>
        </p:nvSpPr>
        <p:spPr>
          <a:xfrm>
            <a:off x="2680089" y="4091862"/>
            <a:ext cx="3956622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If Height = ? Then illness =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If Height = ? And Higher Educ = ? Then illness = ?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83263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19629" y="484201"/>
            <a:ext cx="6685756" cy="57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Advantages and disadvantages of the full Bayesian model</a:t>
            </a:r>
            <a:endParaRPr sz="2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22400" y="0"/>
            <a:ext cx="3385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dirty="0"/>
              <a:t>Introduction To Data Science</a:t>
            </a:r>
            <a:endParaRPr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C1855-BA2C-1A71-C5FC-309C258A3A15}"/>
              </a:ext>
            </a:extLst>
          </p:cNvPr>
          <p:cNvSpPr txBox="1"/>
          <p:nvPr/>
        </p:nvSpPr>
        <p:spPr>
          <a:xfrm>
            <a:off x="521005" y="1544252"/>
            <a:ext cx="8101990" cy="243143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Raleway" pitchFamily="2" charset="0"/>
              </a:rPr>
              <a:t>Advantages :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dirty="0">
                <a:latin typeface="Raleway" pitchFamily="2" charset="0"/>
              </a:rPr>
              <a:t>Optimal, it minimizes the theoretical error</a:t>
            </a:r>
          </a:p>
          <a:p>
            <a:pPr lvl="8"/>
            <a:endParaRPr lang="en-GB" dirty="0">
              <a:latin typeface="Raleway" pitchFamily="2" charset="0"/>
            </a:endParaRPr>
          </a:p>
          <a:p>
            <a:pPr lvl="8"/>
            <a:r>
              <a:rPr lang="en-GB" dirty="0">
                <a:solidFill>
                  <a:schemeClr val="accent3"/>
                </a:solidFill>
                <a:latin typeface="Raleway" pitchFamily="2" charset="0"/>
              </a:rPr>
              <a:t>Disadvantages :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dirty="0">
                <a:latin typeface="Raleway" pitchFamily="2" charset="0"/>
              </a:rPr>
              <a:t>No direct solution for continuous descriptors (discretization or distribution assumption)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GB" dirty="0">
              <a:latin typeface="Raleway" pitchFamily="2" charset="0"/>
            </a:endParaRP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dirty="0">
                <a:latin typeface="Raleway" pitchFamily="2" charset="0"/>
              </a:rPr>
              <a:t>No selection and evaluation of descriptors (individually or groups of variables - thus no selection)</a:t>
            </a:r>
          </a:p>
          <a:p>
            <a:pPr lvl="8"/>
            <a:r>
              <a:rPr lang="en-GB" dirty="0">
                <a:latin typeface="Raleway" pitchFamily="2" charset="0"/>
              </a:rPr>
              <a:t>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dirty="0">
                <a:latin typeface="Raleway" pitchFamily="2" charset="0"/>
              </a:rPr>
              <a:t>As soon as the number of descriptors increases :</a:t>
            </a:r>
          </a:p>
          <a:p>
            <a:pPr lvl="8"/>
            <a:endParaRPr lang="en-GB" sz="1200" dirty="0">
              <a:latin typeface="Raleway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8A53D-5F90-EFB3-9F2D-335E3A39831B}"/>
              </a:ext>
            </a:extLst>
          </p:cNvPr>
          <p:cNvSpPr txBox="1"/>
          <p:nvPr/>
        </p:nvSpPr>
        <p:spPr>
          <a:xfrm>
            <a:off x="761386" y="3766747"/>
            <a:ext cx="5550204" cy="89255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Raleway" pitchFamily="2" charset="0"/>
              </a:rPr>
              <a:t>Problem of calculability</a:t>
            </a:r>
          </a:p>
          <a:p>
            <a:r>
              <a:rPr lang="en-GB" dirty="0">
                <a:latin typeface="Raleway" pitchFamily="2" charset="0"/>
              </a:rPr>
              <a:t>	</a:t>
            </a:r>
            <a:r>
              <a:rPr lang="en-GB" sz="1200" dirty="0">
                <a:latin typeface="Raleway" pitchFamily="2" charset="0"/>
              </a:rPr>
              <a:t>Huge number of operations, ex. 10 descr. Binary =&gt; 2^10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Raleway" pitchFamily="2" charset="0"/>
              </a:rPr>
              <a:t>Problem of data fragmentation</a:t>
            </a:r>
          </a:p>
          <a:p>
            <a:r>
              <a:rPr lang="en-GB" sz="1200" dirty="0">
                <a:latin typeface="Raleway" pitchFamily="2" charset="0"/>
              </a:rPr>
              <a:t>	Lots of boxes with 0's, unreliable estimates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DB88E07-1FAF-4706-3F2A-4EBEF14DF17F}"/>
              </a:ext>
            </a:extLst>
          </p:cNvPr>
          <p:cNvSpPr/>
          <p:nvPr/>
        </p:nvSpPr>
        <p:spPr>
          <a:xfrm>
            <a:off x="6103200" y="3434400"/>
            <a:ext cx="208800" cy="1310400"/>
          </a:xfrm>
          <a:prstGeom prst="rightBrace">
            <a:avLst>
              <a:gd name="adj1" fmla="val 139367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8FBE4-0C20-BCE1-AD0C-8C263B7B5D10}"/>
              </a:ext>
            </a:extLst>
          </p:cNvPr>
          <p:cNvSpPr txBox="1"/>
          <p:nvPr/>
        </p:nvSpPr>
        <p:spPr>
          <a:xfrm>
            <a:off x="6357980" y="3810211"/>
            <a:ext cx="2311405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3"/>
                </a:solidFill>
                <a:latin typeface="Raleway" pitchFamily="2" charset="0"/>
              </a:rPr>
              <a:t>This approach is not usable in practice!</a:t>
            </a:r>
          </a:p>
        </p:txBody>
      </p:sp>
    </p:spTree>
    <p:extLst>
      <p:ext uri="{BB962C8B-B14F-4D97-AF65-F5344CB8AC3E}">
        <p14:creationId xmlns:p14="http://schemas.microsoft.com/office/powerpoint/2010/main" val="313151714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883</Words>
  <Application>Microsoft Office PowerPoint</Application>
  <PresentationFormat>On-screen Show (16:9)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Lato</vt:lpstr>
      <vt:lpstr>Arial</vt:lpstr>
      <vt:lpstr>Streamline</vt:lpstr>
      <vt:lpstr>Introduction To  Data Science </vt:lpstr>
      <vt:lpstr>Supervised Learning</vt:lpstr>
      <vt:lpstr>Data Tables</vt:lpstr>
      <vt:lpstr>Variable Status</vt:lpstr>
      <vt:lpstr>Principles of supervised learning</vt:lpstr>
      <vt:lpstr>Bayesian learning</vt:lpstr>
      <vt:lpstr>Bayesian learning</vt:lpstr>
      <vt:lpstr>Bayesian learning</vt:lpstr>
      <vt:lpstr>Advantages and disadvantages of the full Bayesian model</vt:lpstr>
      <vt:lpstr>Assessment of The learning</vt:lpstr>
      <vt:lpstr>Assessment of The learning Confusion Matrix</vt:lpstr>
      <vt:lpstr>Evaluation - The Costs of Misallocation </vt:lpstr>
      <vt:lpstr>Assessment - The Learning &amp; Testing Principle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Science </dc:title>
  <cp:lastModifiedBy>Aimene HAMMANI</cp:lastModifiedBy>
  <cp:revision>16</cp:revision>
  <dcterms:modified xsi:type="dcterms:W3CDTF">2022-12-09T14:41:02Z</dcterms:modified>
</cp:coreProperties>
</file>