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6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0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</p:sldIdLst>
  <p:sldSz cx="9144000" cy="5143500" type="screen16x9"/>
  <p:notesSz cx="6858000" cy="9144000"/>
  <p:embeddedFontLst>
    <p:embeddedFont>
      <p:font typeface="Dosis Medium" pitchFamily="2" charset="0"/>
      <p:regular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  <p:embeddedFont>
      <p:font typeface="Lucida Sans Unicode" panose="020B0602030504020204" pitchFamily="34" charset="0"/>
      <p:regular r:id="rId50"/>
    </p:embeddedFont>
    <p:embeddedFont>
      <p:font typeface="Raleway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Linear Regression" id="{7E6267B2-D300-46CD-A30C-E5CC57D4E015}">
          <p14:sldIdLst>
            <p14:sldId id="256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A12"/>
    <a:srgbClr val="E5E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0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8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72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7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906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885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3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938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3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67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4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61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63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169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8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8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643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65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24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77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16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814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96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1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39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49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10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34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73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73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1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735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630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3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0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7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3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80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8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Data Science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86000" y="3005475"/>
            <a:ext cx="72681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“</a:t>
            </a:r>
            <a:r>
              <a:rPr lang="fr" sz="1900" i="1" dirty="0"/>
              <a:t>Hiding within those mounds of data is the knowledge that could change the life of a patient, or change the world</a:t>
            </a:r>
            <a:r>
              <a:rPr lang="fr" sz="1900" dirty="0"/>
              <a:t>”</a:t>
            </a:r>
            <a:endParaRPr sz="19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5" y="3482775"/>
            <a:ext cx="3486451" cy="11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Simple Linear Regression</a:t>
            </a:r>
            <a:endParaRPr lang="en-GB" sz="18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600" y="1022400"/>
            <a:ext cx="2122300" cy="1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Evaluation: Analysis of variance </a:t>
            </a:r>
            <a:br>
              <a:rPr lang="en-GB" sz="2800" dirty="0"/>
            </a:br>
            <a:r>
              <a:rPr lang="en-GB" sz="2800" dirty="0"/>
              <a:t>and coefficient of determination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Analysis of variance equation</a:t>
            </a:r>
            <a:br>
              <a:rPr lang="en-GB" sz="2000" dirty="0"/>
            </a:br>
            <a:r>
              <a:rPr lang="en-GB" sz="1100" dirty="0"/>
              <a:t>Variance decomposition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2924FF2-6B90-F38A-E281-1886728D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15" y="1016758"/>
            <a:ext cx="5778770" cy="390031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63673E77-568B-B6BE-34DF-871050AAA830}"/>
              </a:ext>
            </a:extLst>
          </p:cNvPr>
          <p:cNvSpPr txBox="1">
            <a:spLocks/>
          </p:cNvSpPr>
          <p:nvPr/>
        </p:nvSpPr>
        <p:spPr>
          <a:xfrm>
            <a:off x="1813807" y="1108185"/>
            <a:ext cx="3740832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Objective of the regression: minimize S. But 0 ≤ S ≤ +inf; at what point can we say that the regression is of "good quality"?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B4742E6-990E-ABB2-C495-9A2EE68FDEB8}"/>
              </a:ext>
            </a:extLst>
          </p:cNvPr>
          <p:cNvSpPr txBox="1">
            <a:spLocks/>
          </p:cNvSpPr>
          <p:nvPr/>
        </p:nvSpPr>
        <p:spPr>
          <a:xfrm>
            <a:off x="1876620" y="2129393"/>
            <a:ext cx="2006168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 of deviations from the mean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7E8F9AD3-15F8-B81C-C6F6-B7933828A18A}"/>
              </a:ext>
            </a:extLst>
          </p:cNvPr>
          <p:cNvSpPr txBox="1">
            <a:spLocks/>
          </p:cNvSpPr>
          <p:nvPr/>
        </p:nvSpPr>
        <p:spPr>
          <a:xfrm>
            <a:off x="1876620" y="3523231"/>
            <a:ext cx="1344252" cy="414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5"/>
                </a:solidFill>
              </a:rPr>
              <a:t>Decomposition of the variance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A25A3A9A-5564-89DC-4F24-4795C68FF6D9}"/>
              </a:ext>
            </a:extLst>
          </p:cNvPr>
          <p:cNvSpPr txBox="1">
            <a:spLocks/>
          </p:cNvSpPr>
          <p:nvPr/>
        </p:nvSpPr>
        <p:spPr>
          <a:xfrm>
            <a:off x="2548746" y="4193810"/>
            <a:ext cx="4387705" cy="8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TSS: sum of total squares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SCE: sum of squares explained by the model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SCR : sum of residual squares, not explained by the model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AFA970C7-5B9C-22DB-28C7-1DD5EB26569B}"/>
              </a:ext>
            </a:extLst>
          </p:cNvPr>
          <p:cNvSpPr txBox="1">
            <a:spLocks/>
          </p:cNvSpPr>
          <p:nvPr/>
        </p:nvSpPr>
        <p:spPr>
          <a:xfrm>
            <a:off x="6148316" y="2905716"/>
            <a:ext cx="1412544" cy="280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See details of calculations</a:t>
            </a:r>
          </a:p>
        </p:txBody>
      </p:sp>
    </p:spTree>
    <p:extLst>
      <p:ext uri="{BB962C8B-B14F-4D97-AF65-F5344CB8AC3E}">
        <p14:creationId xmlns:p14="http://schemas.microsoft.com/office/powerpoint/2010/main" val="86991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33516" y="449477"/>
            <a:ext cx="50769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Coefficient of determination</a:t>
            </a:r>
            <a:br>
              <a:rPr lang="en-GB" sz="2000" dirty="0"/>
            </a:br>
            <a:r>
              <a:rPr lang="en-GB" sz="2000" dirty="0"/>
              <a:t>And coefficient of multiple linear correlation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B915F0-8BE5-A713-1BD1-F29D8CD3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16" y="1016758"/>
            <a:ext cx="5909478" cy="401025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1207827" y="1534672"/>
            <a:ext cx="4394579" cy="10370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Coefficient of determination.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Expresses the share of variability of Y explained by the model.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R² </a:t>
            </a:r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accent3"/>
                </a:solidFill>
              </a:rPr>
              <a:t> 1, the model is excellent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R² </a:t>
            </a:r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accent3"/>
                </a:solidFill>
              </a:rPr>
              <a:t> 0, the model is useless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EEAB1C72-8095-E9C3-67E4-34D18E71C51D}"/>
              </a:ext>
            </a:extLst>
          </p:cNvPr>
          <p:cNvSpPr txBox="1">
            <a:spLocks/>
          </p:cNvSpPr>
          <p:nvPr/>
        </p:nvSpPr>
        <p:spPr>
          <a:xfrm>
            <a:off x="2033517" y="3404415"/>
            <a:ext cx="2183642" cy="669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Correlation</a:t>
            </a:r>
            <a:r>
              <a:rPr lang="fr-FR" sz="1200" dirty="0">
                <a:solidFill>
                  <a:schemeClr val="bg2"/>
                </a:solidFill>
              </a:rPr>
              <a:t> coefficient</a:t>
            </a:r>
          </a:p>
          <a:p>
            <a:pPr marL="0" indent="0" algn="just"/>
            <a:r>
              <a:rPr lang="fr-FR" sz="1200" dirty="0">
                <a:solidFill>
                  <a:schemeClr val="bg2"/>
                </a:solidFill>
              </a:rPr>
              <a:t>multiple </a:t>
            </a:r>
            <a:r>
              <a:rPr lang="fr-FR" sz="1200" dirty="0" err="1">
                <a:solidFill>
                  <a:schemeClr val="bg2"/>
                </a:solidFill>
              </a:rPr>
              <a:t>linear</a:t>
            </a:r>
            <a:r>
              <a:rPr lang="fr-FR" sz="1200" dirty="0">
                <a:solidFill>
                  <a:schemeClr val="bg2"/>
                </a:solidFill>
              </a:rPr>
              <a:t> R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477DF2F3-7B63-E568-50EB-6A2CA6B34B1D}"/>
              </a:ext>
            </a:extLst>
          </p:cNvPr>
          <p:cNvSpPr txBox="1">
            <a:spLocks/>
          </p:cNvSpPr>
          <p:nvPr/>
        </p:nvSpPr>
        <p:spPr>
          <a:xfrm>
            <a:off x="2688609" y="4269303"/>
            <a:ext cx="1129351" cy="486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show that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45E75FA4-7F1F-0E3F-7920-6F5630050E9F}"/>
              </a:ext>
            </a:extLst>
          </p:cNvPr>
          <p:cNvSpPr txBox="1">
            <a:spLocks/>
          </p:cNvSpPr>
          <p:nvPr/>
        </p:nvSpPr>
        <p:spPr>
          <a:xfrm>
            <a:off x="4278577" y="4644141"/>
            <a:ext cx="3193572" cy="486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Relationship between the linear correlation coefficient (Pearson) and the multiple linear correlation coefficient multiple linear correlation coefficient of the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5009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47666" y="449477"/>
            <a:ext cx="38486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Example of 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4C8D4AEB-E462-68BF-3CD0-316963F5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63" y="1016758"/>
            <a:ext cx="6577074" cy="3550126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5172EC3A-61F9-33F1-8935-8B1FC151AADF}"/>
              </a:ext>
            </a:extLst>
          </p:cNvPr>
          <p:cNvSpPr txBox="1">
            <a:spLocks/>
          </p:cNvSpPr>
          <p:nvPr/>
        </p:nvSpPr>
        <p:spPr>
          <a:xfrm>
            <a:off x="1440412" y="3300828"/>
            <a:ext cx="477098" cy="2885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000" b="1" dirty="0">
                <a:solidFill>
                  <a:schemeClr val="bg2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45483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Evaluation: Properties of estimators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5A7C832-36F1-6E8B-54A3-C00EAD33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54" y="950149"/>
            <a:ext cx="5726492" cy="3768488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1801506" y="1169380"/>
            <a:ext cx="262719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estimators are unbiased if...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3538947F-098B-A568-9E7D-33E46C7C1715}"/>
              </a:ext>
            </a:extLst>
          </p:cNvPr>
          <p:cNvSpPr txBox="1">
            <a:spLocks/>
          </p:cNvSpPr>
          <p:nvPr/>
        </p:nvSpPr>
        <p:spPr>
          <a:xfrm>
            <a:off x="1742874" y="2026594"/>
            <a:ext cx="262719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1: Express â as a function of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BD3BD86-4B7F-6B2C-7AD7-A419609F1AE9}"/>
              </a:ext>
            </a:extLst>
          </p:cNvPr>
          <p:cNvSpPr txBox="1">
            <a:spLocks/>
          </p:cNvSpPr>
          <p:nvPr/>
        </p:nvSpPr>
        <p:spPr>
          <a:xfrm>
            <a:off x="1405719" y="2944008"/>
            <a:ext cx="2964349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2: Determine E(â) as a function of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328D74A0-74A2-7360-C357-1B1D99713BBE}"/>
              </a:ext>
            </a:extLst>
          </p:cNvPr>
          <p:cNvSpPr txBox="1">
            <a:spLocks/>
          </p:cNvSpPr>
          <p:nvPr/>
        </p:nvSpPr>
        <p:spPr>
          <a:xfrm>
            <a:off x="620973" y="3974120"/>
            <a:ext cx="336417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3: Identify under which conditions E(â) =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6C93E43A-4106-93FC-E0DA-D661ED0A9B78}"/>
              </a:ext>
            </a:extLst>
          </p:cNvPr>
          <p:cNvSpPr txBox="1">
            <a:spLocks/>
          </p:cNvSpPr>
          <p:nvPr/>
        </p:nvSpPr>
        <p:spPr>
          <a:xfrm>
            <a:off x="6025488" y="3783052"/>
            <a:ext cx="1992572" cy="481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X is not random by hypothesis so </a:t>
            </a:r>
            <a:r>
              <a:rPr lang="el-GR" sz="1200" dirty="0">
                <a:solidFill>
                  <a:schemeClr val="bg2"/>
                </a:solidFill>
                <a:cs typeface="DokChampa" panose="020B0502040204020203" pitchFamily="34" charset="-34"/>
              </a:rPr>
              <a:t>ω</a:t>
            </a:r>
            <a:r>
              <a:rPr lang="en-GB" sz="9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 is not random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86B55178-9ADF-C6A2-3662-C88FF13B27C5}"/>
              </a:ext>
            </a:extLst>
          </p:cNvPr>
          <p:cNvSpPr txBox="1">
            <a:spLocks/>
          </p:cNvSpPr>
          <p:nvPr/>
        </p:nvSpPr>
        <p:spPr>
          <a:xfrm>
            <a:off x="6025487" y="4264925"/>
            <a:ext cx="1992572" cy="5527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Ɛi</a:t>
            </a:r>
            <a:r>
              <a:rPr lang="en-GB" sz="1200" dirty="0">
                <a:solidFill>
                  <a:schemeClr val="bg2"/>
                </a:solidFill>
              </a:rPr>
              <a:t>) = 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); the </a:t>
            </a:r>
            <a:r>
              <a:rPr lang="en-GB" sz="9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9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 are i.i.d.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) = 0 by hypothesis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8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95AE32-6918-7EF3-59C0-2E1512F3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9" y="1073846"/>
            <a:ext cx="5612428" cy="3902682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A136D737-E9AF-A200-CFD7-2ED577A1CDEF}"/>
              </a:ext>
            </a:extLst>
          </p:cNvPr>
          <p:cNvSpPr txBox="1">
            <a:spLocks/>
          </p:cNvSpPr>
          <p:nvPr/>
        </p:nvSpPr>
        <p:spPr>
          <a:xfrm>
            <a:off x="2176818" y="1579480"/>
            <a:ext cx="3166030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 the same assumptions, we end up with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0D7ADF33-5A23-C75E-C44B-8C5EB92D13D1}"/>
              </a:ext>
            </a:extLst>
          </p:cNvPr>
          <p:cNvSpPr txBox="1">
            <a:spLocks/>
          </p:cNvSpPr>
          <p:nvPr/>
        </p:nvSpPr>
        <p:spPr>
          <a:xfrm>
            <a:off x="3384396" y="2906600"/>
            <a:ext cx="3930804" cy="13105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Conclusion : The OLS (ordinary least squares estimators) are unbiased, if squares) are unbiased, if...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solidFill>
                  <a:schemeClr val="accent3"/>
                </a:solidFill>
              </a:rPr>
              <a:t>Xs are not stochastic (non-random)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solidFill>
                  <a:schemeClr val="accent3"/>
                </a:solidFill>
              </a:rPr>
              <a:t>E(</a:t>
            </a:r>
            <a:r>
              <a:rPr lang="en-GB" sz="1200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accent3"/>
                </a:solidFill>
              </a:rPr>
              <a:t>) = 0 i.e., the model is well specified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2176818" y="1116371"/>
            <a:ext cx="730155" cy="42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For “b”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8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Diagram, text, schematic&#10;&#10;Description automatically generated">
            <a:extLst>
              <a:ext uri="{FF2B5EF4-FFF2-40B4-BE49-F238E27FC236}">
                <a16:creationId xmlns:a16="http://schemas.microsoft.com/office/drawing/2014/main" id="{B69EF908-8AE8-3756-953D-AC1C2E97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86" y="1146412"/>
            <a:ext cx="4697103" cy="3997088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8FE4D75B-4D19-7323-67B3-33024457E1B3}"/>
              </a:ext>
            </a:extLst>
          </p:cNvPr>
          <p:cNvSpPr txBox="1">
            <a:spLocks/>
          </p:cNvSpPr>
          <p:nvPr/>
        </p:nvSpPr>
        <p:spPr>
          <a:xfrm>
            <a:off x="2395181" y="3851755"/>
            <a:ext cx="2395183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Homoscedasticity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06804F20-1004-46A8-1BA6-4F0AC0EF094A}"/>
              </a:ext>
            </a:extLst>
          </p:cNvPr>
          <p:cNvSpPr txBox="1">
            <a:spLocks/>
          </p:cNvSpPr>
          <p:nvPr/>
        </p:nvSpPr>
        <p:spPr>
          <a:xfrm>
            <a:off x="4790364" y="3776693"/>
            <a:ext cx="2395183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Non-autocorrelation of residues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C8589470-F51A-A269-87FC-46640CFBDC86}"/>
              </a:ext>
            </a:extLst>
          </p:cNvPr>
          <p:cNvSpPr txBox="1">
            <a:spLocks/>
          </p:cNvSpPr>
          <p:nvPr/>
        </p:nvSpPr>
        <p:spPr>
          <a:xfrm>
            <a:off x="2395181" y="4206921"/>
            <a:ext cx="1296538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D075269-2E4A-F86A-CDCB-CBAD839D8A68}"/>
              </a:ext>
            </a:extLst>
          </p:cNvPr>
          <p:cNvSpPr txBox="1">
            <a:spLocks/>
          </p:cNvSpPr>
          <p:nvPr/>
        </p:nvSpPr>
        <p:spPr>
          <a:xfrm>
            <a:off x="5934090" y="1306772"/>
            <a:ext cx="1296538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Since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8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698543" y="449477"/>
            <a:ext cx="174691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Convergence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1EC82B-FD79-A50C-59A0-B7438CFB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2" y="1016758"/>
            <a:ext cx="5941140" cy="397957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D65EA029-B673-A12E-EB06-B8BF0D7C85A3}"/>
              </a:ext>
            </a:extLst>
          </p:cNvPr>
          <p:cNvSpPr txBox="1">
            <a:spLocks/>
          </p:cNvSpPr>
          <p:nvPr/>
        </p:nvSpPr>
        <p:spPr>
          <a:xfrm>
            <a:off x="4515000" y="1201882"/>
            <a:ext cx="3509884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a value that does not depend on the number of people (variance of the error)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2ED7BE9-8049-6C95-2FA7-59E5DB9FE545}"/>
              </a:ext>
            </a:extLst>
          </p:cNvPr>
          <p:cNvSpPr txBox="1">
            <a:spLocks/>
          </p:cNvSpPr>
          <p:nvPr/>
        </p:nvSpPr>
        <p:spPr>
          <a:xfrm>
            <a:off x="2536075" y="2303857"/>
            <a:ext cx="1544606" cy="459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â is convergent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C9218061-1012-7F9A-DBAE-E6AD43DC3306}"/>
              </a:ext>
            </a:extLst>
          </p:cNvPr>
          <p:cNvSpPr txBox="1">
            <a:spLocks/>
          </p:cNvSpPr>
          <p:nvPr/>
        </p:nvSpPr>
        <p:spPr>
          <a:xfrm>
            <a:off x="1983341" y="3504860"/>
            <a:ext cx="1715202" cy="459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Similarly, for "b"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04866" y="449477"/>
            <a:ext cx="29342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Graphic characterization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C8EFC9-4C56-3522-7702-2F4CC1A7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2" y="936068"/>
            <a:ext cx="5733096" cy="3967444"/>
          </a:xfrm>
          <a:prstGeom prst="rect">
            <a:avLst/>
          </a:prstGeom>
        </p:spPr>
      </p:pic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3C947C7-5F3A-815A-9BCC-2E9D8C828B6F}"/>
              </a:ext>
            </a:extLst>
          </p:cNvPr>
          <p:cNvSpPr txBox="1">
            <a:spLocks/>
          </p:cNvSpPr>
          <p:nvPr/>
        </p:nvSpPr>
        <p:spPr>
          <a:xfrm>
            <a:off x="2788281" y="2300145"/>
            <a:ext cx="2097618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low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 (aˆ) is small, "stable" model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2EA8057-4C1D-0462-D602-CA0342DE0892}"/>
              </a:ext>
            </a:extLst>
          </p:cNvPr>
          <p:cNvSpPr txBox="1">
            <a:spLocks/>
          </p:cNvSpPr>
          <p:nvPr/>
        </p:nvSpPr>
        <p:spPr>
          <a:xfrm>
            <a:off x="5520519" y="2300145"/>
            <a:ext cx="1918029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High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V(â) is moderately high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A154323-1D65-08BE-0C8D-2445F8B7FECF}"/>
              </a:ext>
            </a:extLst>
          </p:cNvPr>
          <p:cNvSpPr txBox="1">
            <a:spLocks/>
          </p:cNvSpPr>
          <p:nvPr/>
        </p:nvSpPr>
        <p:spPr>
          <a:xfrm>
            <a:off x="5079823" y="2579783"/>
            <a:ext cx="2255553" cy="3877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This increase is compensated by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high value of 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9A738CD9-B75B-7F5A-AF18-877D8FC4F850}"/>
              </a:ext>
            </a:extLst>
          </p:cNvPr>
          <p:cNvSpPr txBox="1">
            <a:spLocks/>
          </p:cNvSpPr>
          <p:nvPr/>
        </p:nvSpPr>
        <p:spPr>
          <a:xfrm>
            <a:off x="4779868" y="3339204"/>
            <a:ext cx="2555508" cy="918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Estimators are more accurate when:</a:t>
            </a:r>
          </a:p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(1) The variance of the error is small (the regression line (the regression line passes well in the middle of the points.</a:t>
            </a:r>
          </a:p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(2) The dispersion of the X's is strong (the X's cover the representation the representation space)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A430DA99-A09E-8573-7972-08AD802AF249}"/>
              </a:ext>
            </a:extLst>
          </p:cNvPr>
          <p:cNvSpPr txBox="1">
            <a:spLocks/>
          </p:cNvSpPr>
          <p:nvPr/>
        </p:nvSpPr>
        <p:spPr>
          <a:xfrm>
            <a:off x="2173146" y="4589279"/>
            <a:ext cx="2712753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addition of an extra point in the regression makes the line "move The model is also unstable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9E3A162-B8C8-98DF-873E-216DCD8904FC}"/>
              </a:ext>
            </a:extLst>
          </p:cNvPr>
          <p:cNvSpPr txBox="1">
            <a:spLocks/>
          </p:cNvSpPr>
          <p:nvPr/>
        </p:nvSpPr>
        <p:spPr>
          <a:xfrm>
            <a:off x="2988860" y="4404885"/>
            <a:ext cx="436728" cy="171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600" dirty="0">
                <a:solidFill>
                  <a:schemeClr val="bg2"/>
                </a:solidFill>
              </a:rPr>
              <a:t>Is low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6D960-28B3-370F-89A5-82DA275CC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27" y="2773646"/>
            <a:ext cx="495343" cy="236240"/>
          </a:xfrm>
          <a:prstGeom prst="rect">
            <a:avLst/>
          </a:prstGeom>
        </p:spPr>
      </p:pic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54E397B3-1D75-72C3-F462-761C0EF73731}"/>
              </a:ext>
            </a:extLst>
          </p:cNvPr>
          <p:cNvSpPr txBox="1">
            <a:spLocks/>
          </p:cNvSpPr>
          <p:nvPr/>
        </p:nvSpPr>
        <p:spPr>
          <a:xfrm>
            <a:off x="2988860" y="4258026"/>
            <a:ext cx="436728" cy="171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600" dirty="0">
                <a:solidFill>
                  <a:schemeClr val="bg2"/>
                </a:solidFill>
              </a:rPr>
              <a:t>Is low </a:t>
            </a:r>
          </a:p>
        </p:txBody>
      </p:sp>
    </p:spTree>
    <p:extLst>
      <p:ext uri="{BB962C8B-B14F-4D97-AF65-F5344CB8AC3E}">
        <p14:creationId xmlns:p14="http://schemas.microsoft.com/office/powerpoint/2010/main" val="274073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Simple Linear Regression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6B6B879-C09B-4211-8BF0-EB123A259EEC}"/>
              </a:ext>
            </a:extLst>
          </p:cNvPr>
          <p:cNvSpPr txBox="1">
            <a:spLocks/>
          </p:cNvSpPr>
          <p:nvPr/>
        </p:nvSpPr>
        <p:spPr>
          <a:xfrm>
            <a:off x="726450" y="2192225"/>
            <a:ext cx="3586243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Predict / explain the values of a quantitative variable Y from another variable X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3" y="2276825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4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71344" y="449477"/>
            <a:ext cx="440131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Estimation of the variance of the error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75B4659-19E2-C2B4-FBA8-1FCBB7EC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8" y="1016758"/>
            <a:ext cx="5528232" cy="3938865"/>
          </a:xfrm>
          <a:prstGeom prst="rect">
            <a:avLst/>
          </a:prstGeom>
        </p:spPr>
      </p:pic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AF393A74-5944-A917-2D76-C9A85ED79651}"/>
              </a:ext>
            </a:extLst>
          </p:cNvPr>
          <p:cNvSpPr txBox="1">
            <a:spLocks/>
          </p:cNvSpPr>
          <p:nvPr/>
        </p:nvSpPr>
        <p:spPr>
          <a:xfrm>
            <a:off x="2562835" y="1029393"/>
            <a:ext cx="4220337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Plays a very important role. How to estimate it from the data?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A2720F4B-966C-65EF-6BA1-F6FE5346D63A}"/>
              </a:ext>
            </a:extLst>
          </p:cNvPr>
          <p:cNvSpPr txBox="1">
            <a:spLocks/>
          </p:cNvSpPr>
          <p:nvPr/>
        </p:nvSpPr>
        <p:spPr>
          <a:xfrm>
            <a:off x="2038579" y="159667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residue is such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1D8C83FF-E876-5DB0-6CF2-028732019963}"/>
              </a:ext>
            </a:extLst>
          </p:cNvPr>
          <p:cNvSpPr txBox="1">
            <a:spLocks/>
          </p:cNvSpPr>
          <p:nvPr/>
        </p:nvSpPr>
        <p:spPr>
          <a:xfrm>
            <a:off x="2038579" y="231298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show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DE142346-4AA7-D1DB-F092-123C3139A1BC}"/>
              </a:ext>
            </a:extLst>
          </p:cNvPr>
          <p:cNvSpPr txBox="1">
            <a:spLocks/>
          </p:cNvSpPr>
          <p:nvPr/>
        </p:nvSpPr>
        <p:spPr>
          <a:xfrm>
            <a:off x="2103120" y="2880265"/>
            <a:ext cx="1479653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derive an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unbiased estimator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1F88C651-0E3C-7387-991B-27BFB0ADF0D8}"/>
              </a:ext>
            </a:extLst>
          </p:cNvPr>
          <p:cNvSpPr txBox="1">
            <a:spLocks/>
          </p:cNvSpPr>
          <p:nvPr/>
        </p:nvSpPr>
        <p:spPr>
          <a:xfrm>
            <a:off x="1985457" y="4163856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2"/>
                </a:solidFill>
              </a:rPr>
              <a:t>Remark : About the degree</a:t>
            </a:r>
          </a:p>
          <a:p>
            <a:pPr marL="0" indent="0" algn="just"/>
            <a:r>
              <a:rPr lang="en-GB" sz="1200" dirty="0">
                <a:solidFill>
                  <a:schemeClr val="accent2"/>
                </a:solidFill>
              </a:rPr>
              <a:t>of freedom (n-2)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0FCF27AD-99CC-2384-4225-443EBBF7C772}"/>
              </a:ext>
            </a:extLst>
          </p:cNvPr>
          <p:cNvSpPr txBox="1">
            <a:spLocks/>
          </p:cNvSpPr>
          <p:nvPr/>
        </p:nvSpPr>
        <p:spPr>
          <a:xfrm>
            <a:off x="4082867" y="388665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Because 2 constraints with the normal equations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50073681-D49D-4CA4-A833-1A384873E97A}"/>
              </a:ext>
            </a:extLst>
          </p:cNvPr>
          <p:cNvSpPr txBox="1">
            <a:spLocks/>
          </p:cNvSpPr>
          <p:nvPr/>
        </p:nvSpPr>
        <p:spPr>
          <a:xfrm>
            <a:off x="4082867" y="4358640"/>
            <a:ext cx="3518845" cy="6888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Because (simply), we estimate 2 parameters " a " and " b " in the model to obtain the predictions, and thus the residuals.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in the model to obtain the predictions, and thus the residuals</a:t>
            </a:r>
          </a:p>
        </p:txBody>
      </p:sp>
    </p:spTree>
    <p:extLst>
      <p:ext uri="{BB962C8B-B14F-4D97-AF65-F5344CB8AC3E}">
        <p14:creationId xmlns:p14="http://schemas.microsoft.com/office/powerpoint/2010/main" val="27526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334512" y="449477"/>
            <a:ext cx="247497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E894A-6070-19AB-A7F1-63A877DB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01" y="956310"/>
            <a:ext cx="5682278" cy="3859530"/>
          </a:xfrm>
          <a:prstGeom prst="rect">
            <a:avLst/>
          </a:prstGeom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8EEA9DC9-B3E6-4832-E26A-8B23C72B1662}"/>
              </a:ext>
            </a:extLst>
          </p:cNvPr>
          <p:cNvSpPr txBox="1">
            <a:spLocks/>
          </p:cNvSpPr>
          <p:nvPr/>
        </p:nvSpPr>
        <p:spPr>
          <a:xfrm>
            <a:off x="1980501" y="2460693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C50759EE-EDDA-D5CE-2999-C74DDB7A3182}"/>
              </a:ext>
            </a:extLst>
          </p:cNvPr>
          <p:cNvSpPr txBox="1">
            <a:spLocks/>
          </p:cNvSpPr>
          <p:nvPr/>
        </p:nvSpPr>
        <p:spPr>
          <a:xfrm>
            <a:off x="3433201" y="2460693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089E97E9-8176-7BF9-0130-DA7160C91436}"/>
              </a:ext>
            </a:extLst>
          </p:cNvPr>
          <p:cNvSpPr txBox="1">
            <a:spLocks/>
          </p:cNvSpPr>
          <p:nvPr/>
        </p:nvSpPr>
        <p:spPr>
          <a:xfrm>
            <a:off x="5809488" y="2470794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1655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Distribution of estimated coefficients - Statistical inference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316736" y="486660"/>
            <a:ext cx="54498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Distribution of "â" - Variance of the known error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B8A067-163F-B8AB-E6D7-0BEE720F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01" y="855037"/>
            <a:ext cx="6225598" cy="4192750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4730496" y="931874"/>
            <a:ext cx="2407920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X is non-random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Y is random through 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CC1882CA-697A-D2BA-2FAF-6575A26BBE38}"/>
              </a:ext>
            </a:extLst>
          </p:cNvPr>
          <p:cNvSpPr txBox="1">
            <a:spLocks/>
          </p:cNvSpPr>
          <p:nvPr/>
        </p:nvSpPr>
        <p:spPr>
          <a:xfrm>
            <a:off x="1920240" y="1860751"/>
            <a:ext cx="2407920" cy="64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And "â" is the result of a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linear combination of Y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F15FEBB9-36F5-4FDF-A6F9-E59F2877B6C4}"/>
              </a:ext>
            </a:extLst>
          </p:cNvPr>
          <p:cNvSpPr txBox="1">
            <a:spLocks/>
          </p:cNvSpPr>
          <p:nvPr/>
        </p:nvSpPr>
        <p:spPr>
          <a:xfrm>
            <a:off x="4818888" y="2973455"/>
            <a:ext cx="2231136" cy="413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need to know the distribution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C1D7AD21-4A12-B40F-80A0-288E083983D1}"/>
              </a:ext>
            </a:extLst>
          </p:cNvPr>
          <p:cNvSpPr txBox="1">
            <a:spLocks/>
          </p:cNvSpPr>
          <p:nvPr/>
        </p:nvSpPr>
        <p:spPr>
          <a:xfrm>
            <a:off x="2836464" y="3570272"/>
            <a:ext cx="2028144" cy="64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residual being a realization of 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,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it also follows a normal distribution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273B0DB4-943C-5DF1-CCD9-AEA66FCA7883}"/>
              </a:ext>
            </a:extLst>
          </p:cNvPr>
          <p:cNvSpPr txBox="1">
            <a:spLocks/>
          </p:cNvSpPr>
          <p:nvPr/>
        </p:nvSpPr>
        <p:spPr>
          <a:xfrm>
            <a:off x="1609344" y="3386567"/>
            <a:ext cx="1292785" cy="353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7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700" dirty="0">
                <a:solidFill>
                  <a:schemeClr val="bg2"/>
                </a:solidFill>
              </a:rPr>
              <a:t>           By hypothesis</a:t>
            </a:r>
            <a:endParaRPr lang="en-GB" sz="700" dirty="0">
              <a:solidFill>
                <a:schemeClr val="accent3"/>
              </a:solidFill>
            </a:endParaRPr>
          </a:p>
        </p:txBody>
      </p:sp>
      <p:sp>
        <p:nvSpPr>
          <p:cNvPr id="12" name="Google Shape;86;p13">
            <a:extLst>
              <a:ext uri="{FF2B5EF4-FFF2-40B4-BE49-F238E27FC236}">
                <a16:creationId xmlns:a16="http://schemas.microsoft.com/office/drawing/2014/main" id="{D4F063BF-DC75-DEA0-80FA-05AE9AACB9A1}"/>
              </a:ext>
            </a:extLst>
          </p:cNvPr>
          <p:cNvSpPr txBox="1">
            <a:spLocks/>
          </p:cNvSpPr>
          <p:nvPr/>
        </p:nvSpPr>
        <p:spPr>
          <a:xfrm>
            <a:off x="1316736" y="2358619"/>
            <a:ext cx="5888736" cy="511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600" dirty="0"/>
              <a:t>Distribution of the estimate of the variance of the error</a:t>
            </a:r>
          </a:p>
        </p:txBody>
      </p:sp>
    </p:spTree>
    <p:extLst>
      <p:ext uri="{BB962C8B-B14F-4D97-AF65-F5344CB8AC3E}">
        <p14:creationId xmlns:p14="http://schemas.microsoft.com/office/powerpoint/2010/main" val="42789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7720" y="504755"/>
            <a:ext cx="80223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 residual being a realization of , it also follows a normal distribution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6BD29F-3137-E8B4-1F77-9E578615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18" y="1072036"/>
            <a:ext cx="5918764" cy="3865735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53E555A-18DD-49A1-61CC-41FBD1BDCDC5}"/>
              </a:ext>
            </a:extLst>
          </p:cNvPr>
          <p:cNvSpPr txBox="1">
            <a:spLocks/>
          </p:cNvSpPr>
          <p:nvPr/>
        </p:nvSpPr>
        <p:spPr>
          <a:xfrm>
            <a:off x="1749552" y="1230109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It is easy to check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96332EF7-0574-C0CF-0410-E79C2F4C4D20}"/>
              </a:ext>
            </a:extLst>
          </p:cNvPr>
          <p:cNvSpPr txBox="1">
            <a:spLocks/>
          </p:cNvSpPr>
          <p:nvPr/>
        </p:nvSpPr>
        <p:spPr>
          <a:xfrm>
            <a:off x="1700736" y="2033751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deduce that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8FBFEF23-1FF3-239C-571F-7634DB946216}"/>
              </a:ext>
            </a:extLst>
          </p:cNvPr>
          <p:cNvSpPr txBox="1">
            <a:spLocks/>
          </p:cNvSpPr>
          <p:nvPr/>
        </p:nvSpPr>
        <p:spPr>
          <a:xfrm>
            <a:off x="4187904" y="1966695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In the same way, we show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D5FA66A2-4676-535C-0A6F-71F083DD55BB}"/>
              </a:ext>
            </a:extLst>
          </p:cNvPr>
          <p:cNvSpPr txBox="1">
            <a:spLocks/>
          </p:cNvSpPr>
          <p:nvPr/>
        </p:nvSpPr>
        <p:spPr>
          <a:xfrm>
            <a:off x="1542240" y="3564437"/>
            <a:ext cx="1847136" cy="1005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From these elements, we can set up statistical inference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84D2107-3DF7-CC8B-FE75-28D4B1BF3E24}"/>
              </a:ext>
            </a:extLst>
          </p:cNvPr>
          <p:cNvSpPr txBox="1">
            <a:spLocks/>
          </p:cNvSpPr>
          <p:nvPr/>
        </p:nvSpPr>
        <p:spPr>
          <a:xfrm>
            <a:off x="4447944" y="2914234"/>
            <a:ext cx="2044296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Confidence interval at the (1 - α) level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C614F442-CDD9-940C-110A-496A7551DD38}"/>
              </a:ext>
            </a:extLst>
          </p:cNvPr>
          <p:cNvSpPr txBox="1">
            <a:spLocks/>
          </p:cNvSpPr>
          <p:nvPr/>
        </p:nvSpPr>
        <p:spPr>
          <a:xfrm>
            <a:off x="4447944" y="3566334"/>
            <a:ext cx="211135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Hypothesis testing at risk α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D06AB451-EF39-7A44-A247-7905937CF6C7}"/>
              </a:ext>
            </a:extLst>
          </p:cNvPr>
          <p:cNvSpPr txBox="1">
            <a:spLocks/>
          </p:cNvSpPr>
          <p:nvPr/>
        </p:nvSpPr>
        <p:spPr>
          <a:xfrm>
            <a:off x="4453471" y="4201871"/>
            <a:ext cx="2111352" cy="73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With, in particular, </a:t>
            </a:r>
            <a:r>
              <a:rPr lang="en-GB" sz="1200" dirty="0">
                <a:solidFill>
                  <a:schemeClr val="accent3"/>
                </a:solidFill>
              </a:rPr>
              <a:t>the test of significance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5"/>
                </a:solidFill>
              </a:rPr>
              <a:t>(measuring the impact of X in the explanation of Y via the model)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1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7720" y="504755"/>
            <a:ext cx="80223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Tests of significance of coefficients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CF98CE-BD6F-A1D5-E82A-A6E6BC30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32" y="1072036"/>
            <a:ext cx="5305535" cy="3952219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230EDCEF-F1C5-8FB9-E8F8-A4926A042476}"/>
              </a:ext>
            </a:extLst>
          </p:cNvPr>
          <p:cNvSpPr txBox="1">
            <a:spLocks/>
          </p:cNvSpPr>
          <p:nvPr/>
        </p:nvSpPr>
        <p:spPr>
          <a:xfrm>
            <a:off x="5254752" y="4332662"/>
            <a:ext cx="603504" cy="306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Since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B041DC19-4A16-CB31-BF17-7F2B8A7CC436}"/>
              </a:ext>
            </a:extLst>
          </p:cNvPr>
          <p:cNvSpPr txBox="1">
            <a:spLocks/>
          </p:cNvSpPr>
          <p:nvPr/>
        </p:nvSpPr>
        <p:spPr>
          <a:xfrm>
            <a:off x="5748528" y="4698314"/>
            <a:ext cx="658368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3EC55B7-AD11-C861-7AD1-7AF5BA369446}"/>
              </a:ext>
            </a:extLst>
          </p:cNvPr>
          <p:cNvSpPr txBox="1">
            <a:spLocks/>
          </p:cNvSpPr>
          <p:nvPr/>
        </p:nvSpPr>
        <p:spPr>
          <a:xfrm>
            <a:off x="1876869" y="2332677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A8A5C9F-0AA3-0EEA-29E9-ECA84E49C691}"/>
              </a:ext>
            </a:extLst>
          </p:cNvPr>
          <p:cNvSpPr txBox="1">
            <a:spLocks/>
          </p:cNvSpPr>
          <p:nvPr/>
        </p:nvSpPr>
        <p:spPr>
          <a:xfrm>
            <a:off x="3329569" y="2332677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573CE7F4-6029-0DCB-2C0B-72F7C1E7D12E}"/>
              </a:ext>
            </a:extLst>
          </p:cNvPr>
          <p:cNvSpPr txBox="1">
            <a:spLocks/>
          </p:cNvSpPr>
          <p:nvPr/>
        </p:nvSpPr>
        <p:spPr>
          <a:xfrm>
            <a:off x="5705856" y="2342778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9A23F1E6-1B60-E1A7-1E11-15BFDE8DD568}"/>
              </a:ext>
            </a:extLst>
          </p:cNvPr>
          <p:cNvSpPr txBox="1">
            <a:spLocks/>
          </p:cNvSpPr>
          <p:nvPr/>
        </p:nvSpPr>
        <p:spPr>
          <a:xfrm>
            <a:off x="6537507" y="3588330"/>
            <a:ext cx="804673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accent3"/>
                </a:solidFill>
              </a:rPr>
              <a:t>Rejection of H0</a:t>
            </a:r>
          </a:p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Acceptance of H0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5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459376" y="504755"/>
            <a:ext cx="47190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Global significance test of the model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B041DC19-4A16-CB31-BF17-7F2B8A7CC436}"/>
              </a:ext>
            </a:extLst>
          </p:cNvPr>
          <p:cNvSpPr txBox="1">
            <a:spLocks/>
          </p:cNvSpPr>
          <p:nvPr/>
        </p:nvSpPr>
        <p:spPr>
          <a:xfrm>
            <a:off x="149352" y="615496"/>
            <a:ext cx="658368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CC33913-067C-9747-0E75-D5796721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39" y="1005640"/>
            <a:ext cx="5863877" cy="394431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FDF2C70D-E56F-D378-313D-584D79421D66}"/>
              </a:ext>
            </a:extLst>
          </p:cNvPr>
          <p:cNvSpPr txBox="1">
            <a:spLocks/>
          </p:cNvSpPr>
          <p:nvPr/>
        </p:nvSpPr>
        <p:spPr>
          <a:xfrm>
            <a:off x="1804438" y="961293"/>
            <a:ext cx="4038150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H0 : The model does not bring anything in the explanation of Y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H1: The model is relevant (globally significant)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BC9EE78-0E64-6C8A-6B68-6CD7D0F6AA85}"/>
              </a:ext>
            </a:extLst>
          </p:cNvPr>
          <p:cNvSpPr txBox="1">
            <a:spLocks/>
          </p:cNvSpPr>
          <p:nvPr/>
        </p:nvSpPr>
        <p:spPr>
          <a:xfrm>
            <a:off x="5409771" y="4415302"/>
            <a:ext cx="2755029" cy="72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Note: Testing the significance of the regression and testing the significance of the slope are equivalent in the simple regression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4EA757BA-DDC1-03E4-16B6-2B365D32BDBC}"/>
              </a:ext>
            </a:extLst>
          </p:cNvPr>
          <p:cNvSpPr txBox="1">
            <a:spLocks/>
          </p:cNvSpPr>
          <p:nvPr/>
        </p:nvSpPr>
        <p:spPr>
          <a:xfrm>
            <a:off x="2153569" y="1846552"/>
            <a:ext cx="1595472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Analysis of variance of variance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5B30E6E2-7F0A-75F2-EBD1-A4B8CF1AAA4D}"/>
              </a:ext>
            </a:extLst>
          </p:cNvPr>
          <p:cNvSpPr txBox="1">
            <a:spLocks/>
          </p:cNvSpPr>
          <p:nvPr/>
        </p:nvSpPr>
        <p:spPr>
          <a:xfrm>
            <a:off x="2299042" y="3285208"/>
            <a:ext cx="1595472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Test statistics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161A0968-48F0-7C5A-F0A3-D46A33686F66}"/>
              </a:ext>
            </a:extLst>
          </p:cNvPr>
          <p:cNvSpPr txBox="1">
            <a:spLocks/>
          </p:cNvSpPr>
          <p:nvPr/>
        </p:nvSpPr>
        <p:spPr>
          <a:xfrm>
            <a:off x="2153569" y="4154302"/>
            <a:ext cx="1740945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Critical region at risk α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55375862-32D4-729C-6332-E1AA360C60A8}"/>
              </a:ext>
            </a:extLst>
          </p:cNvPr>
          <p:cNvSpPr txBox="1">
            <a:spLocks/>
          </p:cNvSpPr>
          <p:nvPr/>
        </p:nvSpPr>
        <p:spPr>
          <a:xfrm>
            <a:off x="5842588" y="3055273"/>
            <a:ext cx="1595473" cy="2731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588A9804-86E4-AE67-B6C9-747C3DE523D9}"/>
              </a:ext>
            </a:extLst>
          </p:cNvPr>
          <p:cNvSpPr txBox="1">
            <a:spLocks/>
          </p:cNvSpPr>
          <p:nvPr/>
        </p:nvSpPr>
        <p:spPr>
          <a:xfrm>
            <a:off x="3989070" y="1610035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D88D9D11-8807-57D4-10EC-539F65210CE9}"/>
              </a:ext>
            </a:extLst>
          </p:cNvPr>
          <p:cNvSpPr txBox="1">
            <a:spLocks/>
          </p:cNvSpPr>
          <p:nvPr/>
        </p:nvSpPr>
        <p:spPr>
          <a:xfrm>
            <a:off x="3989070" y="1855523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E8988E84-A0FF-CF0C-F5EB-E05E13CE3503}"/>
              </a:ext>
            </a:extLst>
          </p:cNvPr>
          <p:cNvSpPr txBox="1">
            <a:spLocks/>
          </p:cNvSpPr>
          <p:nvPr/>
        </p:nvSpPr>
        <p:spPr>
          <a:xfrm>
            <a:off x="3987734" y="2127903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BC2490E1-1654-8750-3106-C5CB469E44A9}"/>
              </a:ext>
            </a:extLst>
          </p:cNvPr>
          <p:cNvSpPr txBox="1">
            <a:spLocks/>
          </p:cNvSpPr>
          <p:nvPr/>
        </p:nvSpPr>
        <p:spPr>
          <a:xfrm>
            <a:off x="3987734" y="2581145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7" name="Google Shape;89;p13">
            <a:extLst>
              <a:ext uri="{FF2B5EF4-FFF2-40B4-BE49-F238E27FC236}">
                <a16:creationId xmlns:a16="http://schemas.microsoft.com/office/drawing/2014/main" id="{E69E5195-993E-4348-2DA3-0F292EB89B7A}"/>
              </a:ext>
            </a:extLst>
          </p:cNvPr>
          <p:cNvSpPr txBox="1">
            <a:spLocks/>
          </p:cNvSpPr>
          <p:nvPr/>
        </p:nvSpPr>
        <p:spPr>
          <a:xfrm>
            <a:off x="4725417" y="1585771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8" name="Google Shape;89;p13">
            <a:extLst>
              <a:ext uri="{FF2B5EF4-FFF2-40B4-BE49-F238E27FC236}">
                <a16:creationId xmlns:a16="http://schemas.microsoft.com/office/drawing/2014/main" id="{1FEA3982-18E2-82A3-3B39-B669D644DFC6}"/>
              </a:ext>
            </a:extLst>
          </p:cNvPr>
          <p:cNvSpPr txBox="1">
            <a:spLocks/>
          </p:cNvSpPr>
          <p:nvPr/>
        </p:nvSpPr>
        <p:spPr>
          <a:xfrm>
            <a:off x="5460519" y="1585771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34" name="Google Shape;89;p13">
            <a:extLst>
              <a:ext uri="{FF2B5EF4-FFF2-40B4-BE49-F238E27FC236}">
                <a16:creationId xmlns:a16="http://schemas.microsoft.com/office/drawing/2014/main" id="{E1C709AD-00E0-1FBE-E5B9-7CDC0754103C}"/>
              </a:ext>
            </a:extLst>
          </p:cNvPr>
          <p:cNvSpPr txBox="1">
            <a:spLocks/>
          </p:cNvSpPr>
          <p:nvPr/>
        </p:nvSpPr>
        <p:spPr>
          <a:xfrm>
            <a:off x="6189461" y="1593646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35" name="Google Shape;89;p13">
            <a:extLst>
              <a:ext uri="{FF2B5EF4-FFF2-40B4-BE49-F238E27FC236}">
                <a16:creationId xmlns:a16="http://schemas.microsoft.com/office/drawing/2014/main" id="{F0098421-A818-243E-6164-C23B33746EFB}"/>
              </a:ext>
            </a:extLst>
          </p:cNvPr>
          <p:cNvSpPr txBox="1">
            <a:spLocks/>
          </p:cNvSpPr>
          <p:nvPr/>
        </p:nvSpPr>
        <p:spPr>
          <a:xfrm>
            <a:off x="3987734" y="1557393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Variation Source</a:t>
            </a:r>
          </a:p>
        </p:txBody>
      </p:sp>
      <p:sp>
        <p:nvSpPr>
          <p:cNvPr id="36" name="Google Shape;89;p13">
            <a:extLst>
              <a:ext uri="{FF2B5EF4-FFF2-40B4-BE49-F238E27FC236}">
                <a16:creationId xmlns:a16="http://schemas.microsoft.com/office/drawing/2014/main" id="{250ADC63-5ECD-7DEC-D38E-FCC8537BB4C0}"/>
              </a:ext>
            </a:extLst>
          </p:cNvPr>
          <p:cNvSpPr txBox="1">
            <a:spLocks/>
          </p:cNvSpPr>
          <p:nvPr/>
        </p:nvSpPr>
        <p:spPr>
          <a:xfrm>
            <a:off x="4710607" y="1561417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Sum of the squares</a:t>
            </a:r>
          </a:p>
        </p:txBody>
      </p:sp>
      <p:sp>
        <p:nvSpPr>
          <p:cNvPr id="37" name="Google Shape;89;p13">
            <a:extLst>
              <a:ext uri="{FF2B5EF4-FFF2-40B4-BE49-F238E27FC236}">
                <a16:creationId xmlns:a16="http://schemas.microsoft.com/office/drawing/2014/main" id="{6EAB2981-1C06-9869-6CF3-59C65CF712A0}"/>
              </a:ext>
            </a:extLst>
          </p:cNvPr>
          <p:cNvSpPr txBox="1">
            <a:spLocks/>
          </p:cNvSpPr>
          <p:nvPr/>
        </p:nvSpPr>
        <p:spPr>
          <a:xfrm>
            <a:off x="5415823" y="1553080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Degree of freedom</a:t>
            </a:r>
          </a:p>
        </p:txBody>
      </p:sp>
      <p:sp>
        <p:nvSpPr>
          <p:cNvPr id="38" name="Google Shape;89;p13">
            <a:extLst>
              <a:ext uri="{FF2B5EF4-FFF2-40B4-BE49-F238E27FC236}">
                <a16:creationId xmlns:a16="http://schemas.microsoft.com/office/drawing/2014/main" id="{89475B0F-37E2-8439-5AC8-7777D659FCB8}"/>
              </a:ext>
            </a:extLst>
          </p:cNvPr>
          <p:cNvSpPr txBox="1">
            <a:spLocks/>
          </p:cNvSpPr>
          <p:nvPr/>
        </p:nvSpPr>
        <p:spPr>
          <a:xfrm>
            <a:off x="6163910" y="1561417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Mean square</a:t>
            </a:r>
          </a:p>
        </p:txBody>
      </p:sp>
      <p:sp>
        <p:nvSpPr>
          <p:cNvPr id="44" name="Google Shape;89;p13">
            <a:extLst>
              <a:ext uri="{FF2B5EF4-FFF2-40B4-BE49-F238E27FC236}">
                <a16:creationId xmlns:a16="http://schemas.microsoft.com/office/drawing/2014/main" id="{BD6DFF75-2334-B022-A96B-D1F00CDE337C}"/>
              </a:ext>
            </a:extLst>
          </p:cNvPr>
          <p:cNvSpPr txBox="1">
            <a:spLocks/>
          </p:cNvSpPr>
          <p:nvPr/>
        </p:nvSpPr>
        <p:spPr>
          <a:xfrm>
            <a:off x="3987733" y="2135234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Residues </a:t>
            </a:r>
          </a:p>
        </p:txBody>
      </p:sp>
      <p:sp>
        <p:nvSpPr>
          <p:cNvPr id="45" name="Google Shape;89;p13">
            <a:extLst>
              <a:ext uri="{FF2B5EF4-FFF2-40B4-BE49-F238E27FC236}">
                <a16:creationId xmlns:a16="http://schemas.microsoft.com/office/drawing/2014/main" id="{FB2ACEA8-67B6-4865-6E4B-E12BD934AE3E}"/>
              </a:ext>
            </a:extLst>
          </p:cNvPr>
          <p:cNvSpPr txBox="1">
            <a:spLocks/>
          </p:cNvSpPr>
          <p:nvPr/>
        </p:nvSpPr>
        <p:spPr>
          <a:xfrm>
            <a:off x="3991693" y="2548889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Total</a:t>
            </a:r>
          </a:p>
        </p:txBody>
      </p:sp>
      <p:sp>
        <p:nvSpPr>
          <p:cNvPr id="49" name="Google Shape;89;p13">
            <a:extLst>
              <a:ext uri="{FF2B5EF4-FFF2-40B4-BE49-F238E27FC236}">
                <a16:creationId xmlns:a16="http://schemas.microsoft.com/office/drawing/2014/main" id="{D7F3AB47-29EC-E62D-0581-89E49FC78532}"/>
              </a:ext>
            </a:extLst>
          </p:cNvPr>
          <p:cNvSpPr txBox="1">
            <a:spLocks/>
          </p:cNvSpPr>
          <p:nvPr/>
        </p:nvSpPr>
        <p:spPr>
          <a:xfrm>
            <a:off x="3971660" y="1813640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Regression Explained</a:t>
            </a:r>
          </a:p>
        </p:txBody>
      </p:sp>
    </p:spTree>
    <p:extLst>
      <p:ext uri="{BB962C8B-B14F-4D97-AF65-F5344CB8AC3E}">
        <p14:creationId xmlns:p14="http://schemas.microsoft.com/office/powerpoint/2010/main" val="173074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12176" y="504755"/>
            <a:ext cx="58134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Overall significance tests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4E5AB6F-7A86-B9BE-62FF-75BA1A51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61" y="940263"/>
            <a:ext cx="5876077" cy="393307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BE6AA22B-48BD-18B4-C4A5-DFE543AFF43B}"/>
              </a:ext>
            </a:extLst>
          </p:cNvPr>
          <p:cNvSpPr txBox="1">
            <a:spLocks/>
          </p:cNvSpPr>
          <p:nvPr/>
        </p:nvSpPr>
        <p:spPr>
          <a:xfrm>
            <a:off x="1619561" y="221592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909FBE41-E7D4-0DF2-2C6E-A1815E8550B7}"/>
              </a:ext>
            </a:extLst>
          </p:cNvPr>
          <p:cNvSpPr txBox="1">
            <a:spLocks/>
          </p:cNvSpPr>
          <p:nvPr/>
        </p:nvSpPr>
        <p:spPr>
          <a:xfrm>
            <a:off x="3072261" y="221592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5DEC712D-B2C0-B9C1-96AC-CBA093A0A908}"/>
              </a:ext>
            </a:extLst>
          </p:cNvPr>
          <p:cNvSpPr txBox="1">
            <a:spLocks/>
          </p:cNvSpPr>
          <p:nvPr/>
        </p:nvSpPr>
        <p:spPr>
          <a:xfrm>
            <a:off x="6146948" y="2218822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3EC55B7-AD11-C861-7AD1-7AF5BA369446}"/>
              </a:ext>
            </a:extLst>
          </p:cNvPr>
          <p:cNvSpPr txBox="1">
            <a:spLocks/>
          </p:cNvSpPr>
          <p:nvPr/>
        </p:nvSpPr>
        <p:spPr>
          <a:xfrm>
            <a:off x="3885669" y="4051368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AFB170E-726D-740C-8E20-3CDD85CD7CEB}"/>
              </a:ext>
            </a:extLst>
          </p:cNvPr>
          <p:cNvSpPr txBox="1">
            <a:spLocks/>
          </p:cNvSpPr>
          <p:nvPr/>
        </p:nvSpPr>
        <p:spPr>
          <a:xfrm>
            <a:off x="5815268" y="4051367"/>
            <a:ext cx="1910332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Rejection of H0 i.e., we conclude that the model is globally significant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BD25A86-7FBA-FA66-1EB4-FA288417C6B4}"/>
              </a:ext>
            </a:extLst>
          </p:cNvPr>
          <p:cNvSpPr txBox="1">
            <a:spLocks/>
          </p:cNvSpPr>
          <p:nvPr/>
        </p:nvSpPr>
        <p:spPr>
          <a:xfrm>
            <a:off x="6207600" y="3114064"/>
            <a:ext cx="898800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 H0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80E2F9CB-C343-2977-99EC-283B1C8DB78F}"/>
              </a:ext>
            </a:extLst>
          </p:cNvPr>
          <p:cNvSpPr txBox="1">
            <a:spLocks/>
          </p:cNvSpPr>
          <p:nvPr/>
        </p:nvSpPr>
        <p:spPr>
          <a:xfrm>
            <a:off x="4653280" y="2641600"/>
            <a:ext cx="747788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1489E0F2-C6AE-F855-2AEA-F390C3CE0A7F}"/>
              </a:ext>
            </a:extLst>
          </p:cNvPr>
          <p:cNvSpPr txBox="1">
            <a:spLocks/>
          </p:cNvSpPr>
          <p:nvPr/>
        </p:nvSpPr>
        <p:spPr>
          <a:xfrm>
            <a:off x="4596500" y="2571750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Source of variation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7C7CD222-A585-87DD-9792-EFCFF492ECAF}"/>
              </a:ext>
            </a:extLst>
          </p:cNvPr>
          <p:cNvSpPr txBox="1">
            <a:spLocks/>
          </p:cNvSpPr>
          <p:nvPr/>
        </p:nvSpPr>
        <p:spPr>
          <a:xfrm>
            <a:off x="4515000" y="2756241"/>
            <a:ext cx="886068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32875B31-5AC1-81F0-0E0C-BA3764ACBC6B}"/>
              </a:ext>
            </a:extLst>
          </p:cNvPr>
          <p:cNvSpPr txBox="1">
            <a:spLocks/>
          </p:cNvSpPr>
          <p:nvPr/>
        </p:nvSpPr>
        <p:spPr>
          <a:xfrm>
            <a:off x="4515000" y="2864843"/>
            <a:ext cx="846940" cy="8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DED8FAA2-C79F-2463-4CD3-AD8D1CACF6E4}"/>
              </a:ext>
            </a:extLst>
          </p:cNvPr>
          <p:cNvSpPr txBox="1">
            <a:spLocks/>
          </p:cNvSpPr>
          <p:nvPr/>
        </p:nvSpPr>
        <p:spPr>
          <a:xfrm>
            <a:off x="4515000" y="2970997"/>
            <a:ext cx="84694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44C4EF55-B760-18D4-7C08-8083FCFA3C98}"/>
              </a:ext>
            </a:extLst>
          </p:cNvPr>
          <p:cNvSpPr txBox="1">
            <a:spLocks/>
          </p:cNvSpPr>
          <p:nvPr/>
        </p:nvSpPr>
        <p:spPr>
          <a:xfrm>
            <a:off x="4596500" y="2681891"/>
            <a:ext cx="705151" cy="2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Explained (Regression) 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ED1FB04C-DE52-2C51-61C8-2488F210F2A5}"/>
              </a:ext>
            </a:extLst>
          </p:cNvPr>
          <p:cNvSpPr txBox="1">
            <a:spLocks/>
          </p:cNvSpPr>
          <p:nvPr/>
        </p:nvSpPr>
        <p:spPr>
          <a:xfrm>
            <a:off x="4596499" y="2777778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Residue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C0630E66-93E9-7F33-D051-35DFAE549C07}"/>
              </a:ext>
            </a:extLst>
          </p:cNvPr>
          <p:cNvSpPr txBox="1">
            <a:spLocks/>
          </p:cNvSpPr>
          <p:nvPr/>
        </p:nvSpPr>
        <p:spPr>
          <a:xfrm>
            <a:off x="4596498" y="2892658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Total</a:t>
            </a: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36814C88-30A5-8D93-12DA-319485481220}"/>
              </a:ext>
            </a:extLst>
          </p:cNvPr>
          <p:cNvSpPr txBox="1">
            <a:spLocks/>
          </p:cNvSpPr>
          <p:nvPr/>
        </p:nvSpPr>
        <p:spPr>
          <a:xfrm>
            <a:off x="4515000" y="3192403"/>
            <a:ext cx="84694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95715603-2844-85F0-9BEC-57D0989372CD}"/>
              </a:ext>
            </a:extLst>
          </p:cNvPr>
          <p:cNvSpPr txBox="1">
            <a:spLocks/>
          </p:cNvSpPr>
          <p:nvPr/>
        </p:nvSpPr>
        <p:spPr>
          <a:xfrm>
            <a:off x="4571999" y="3118970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Calculated  F</a:t>
            </a:r>
          </a:p>
        </p:txBody>
      </p:sp>
      <p:sp>
        <p:nvSpPr>
          <p:cNvPr id="27" name="Google Shape;89;p13">
            <a:extLst>
              <a:ext uri="{FF2B5EF4-FFF2-40B4-BE49-F238E27FC236}">
                <a16:creationId xmlns:a16="http://schemas.microsoft.com/office/drawing/2014/main" id="{6180A3FB-224C-9DF0-6F49-E8EF10EA9927}"/>
              </a:ext>
            </a:extLst>
          </p:cNvPr>
          <p:cNvSpPr txBox="1">
            <a:spLocks/>
          </p:cNvSpPr>
          <p:nvPr/>
        </p:nvSpPr>
        <p:spPr>
          <a:xfrm>
            <a:off x="4515000" y="3617195"/>
            <a:ext cx="846940" cy="102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8" name="Google Shape;89;p13">
            <a:extLst>
              <a:ext uri="{FF2B5EF4-FFF2-40B4-BE49-F238E27FC236}">
                <a16:creationId xmlns:a16="http://schemas.microsoft.com/office/drawing/2014/main" id="{42DFCC23-37ED-F0B0-4427-6FF600B3A065}"/>
              </a:ext>
            </a:extLst>
          </p:cNvPr>
          <p:cNvSpPr txBox="1">
            <a:spLocks/>
          </p:cNvSpPr>
          <p:nvPr/>
        </p:nvSpPr>
        <p:spPr>
          <a:xfrm>
            <a:off x="4472939" y="3548842"/>
            <a:ext cx="635673" cy="27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Theoretical  F</a:t>
            </a:r>
          </a:p>
        </p:txBody>
      </p:sp>
    </p:spTree>
    <p:extLst>
      <p:ext uri="{BB962C8B-B14F-4D97-AF65-F5344CB8AC3E}">
        <p14:creationId xmlns:p14="http://schemas.microsoft.com/office/powerpoint/2010/main" val="245109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12176" y="504755"/>
            <a:ext cx="58134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Overall significance tests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A36A62-C216-0B48-958C-A96538D6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52" y="878400"/>
            <a:ext cx="5502271" cy="40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Forecast and forecast interval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Modèle de Régression linéaire</a:t>
            </a:r>
            <a:br>
              <a:rPr lang="fr-FR" sz="3200" dirty="0"/>
            </a:br>
            <a:r>
              <a:rPr lang="fr-FR" sz="3200" dirty="0"/>
              <a:t>simple</a:t>
            </a:r>
            <a:endParaRPr lang="en-GB" sz="32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Point prediction</a:t>
            </a:r>
            <a:br>
              <a:rPr lang="en-GB" sz="2000" dirty="0"/>
            </a:br>
            <a:r>
              <a:rPr lang="en-GB" sz="1100" dirty="0"/>
              <a:t>From a known value of X, predict the value of Y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2DB9FED-6726-7A17-9E25-D9EF7BDF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00" y="1081382"/>
            <a:ext cx="6383736" cy="390157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FF11DFF3-9F0F-C71E-B98D-5897EEA88CB4}"/>
              </a:ext>
            </a:extLst>
          </p:cNvPr>
          <p:cNvSpPr txBox="1">
            <a:spLocks/>
          </p:cNvSpPr>
          <p:nvPr/>
        </p:nvSpPr>
        <p:spPr>
          <a:xfrm>
            <a:off x="2251881" y="1224191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For an individual </a:t>
            </a:r>
            <a:r>
              <a:rPr lang="en-GB" sz="12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*, the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point prediction is written as y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14FA1CED-F42F-BB7F-4ED7-E6146CA0A48E}"/>
              </a:ext>
            </a:extLst>
          </p:cNvPr>
          <p:cNvSpPr txBox="1">
            <a:spLocks/>
          </p:cNvSpPr>
          <p:nvPr/>
        </p:nvSpPr>
        <p:spPr>
          <a:xfrm>
            <a:off x="2047164" y="2056705"/>
            <a:ext cx="2238234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The prediction is unbiased i.e.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5C87F206-3DCE-BB5A-D8D3-27F0957B43A7}"/>
              </a:ext>
            </a:extLst>
          </p:cNvPr>
          <p:cNvSpPr txBox="1">
            <a:spLocks/>
          </p:cNvSpPr>
          <p:nvPr/>
        </p:nvSpPr>
        <p:spPr>
          <a:xfrm>
            <a:off x="1132764" y="3032170"/>
            <a:ext cx="139889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tx1"/>
                </a:solidFill>
              </a:rPr>
              <a:t>Indeed,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2485CE70-7704-A001-5547-2842EF1A4C0F}"/>
              </a:ext>
            </a:extLst>
          </p:cNvPr>
          <p:cNvSpPr txBox="1">
            <a:spLocks/>
          </p:cNvSpPr>
          <p:nvPr/>
        </p:nvSpPr>
        <p:spPr>
          <a:xfrm>
            <a:off x="4804012" y="4415677"/>
            <a:ext cx="1617260" cy="3815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EMCOs are unbiased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6E049706-6E1C-7714-E3EA-4508A37BB73E}"/>
              </a:ext>
            </a:extLst>
          </p:cNvPr>
          <p:cNvSpPr txBox="1">
            <a:spLocks/>
          </p:cNvSpPr>
          <p:nvPr/>
        </p:nvSpPr>
        <p:spPr>
          <a:xfrm>
            <a:off x="6759552" y="4338031"/>
            <a:ext cx="139889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The error of the model is null by hypothesis</a:t>
            </a:r>
          </a:p>
        </p:txBody>
      </p:sp>
    </p:spTree>
    <p:extLst>
      <p:ext uri="{BB962C8B-B14F-4D97-AF65-F5344CB8AC3E}">
        <p14:creationId xmlns:p14="http://schemas.microsoft.com/office/powerpoint/2010/main" val="292046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Variance of the forecast error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39AB2194-6218-F3EF-3B53-CE27D337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54" y="1065146"/>
            <a:ext cx="5552417" cy="3891114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34A8F17-721D-168F-0BA7-33D4FC4EAE0C}"/>
              </a:ext>
            </a:extLst>
          </p:cNvPr>
          <p:cNvSpPr txBox="1">
            <a:spLocks/>
          </p:cNvSpPr>
          <p:nvPr/>
        </p:nvSpPr>
        <p:spPr>
          <a:xfrm>
            <a:off x="3951027" y="1246288"/>
            <a:ext cx="62097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B132E179-4D5E-0A00-61B7-1E199C136530}"/>
              </a:ext>
            </a:extLst>
          </p:cNvPr>
          <p:cNvSpPr txBox="1">
            <a:spLocks/>
          </p:cNvSpPr>
          <p:nvPr/>
        </p:nvSpPr>
        <p:spPr>
          <a:xfrm>
            <a:off x="2367886" y="1745439"/>
            <a:ext cx="1303362" cy="3699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We Show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EE3D565D-E351-46B0-72DC-F877D25D92DF}"/>
              </a:ext>
            </a:extLst>
          </p:cNvPr>
          <p:cNvSpPr txBox="1">
            <a:spLocks/>
          </p:cNvSpPr>
          <p:nvPr/>
        </p:nvSpPr>
        <p:spPr>
          <a:xfrm>
            <a:off x="2477068" y="1767246"/>
            <a:ext cx="1303362" cy="2795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We Show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27B52B6A-B425-4446-B8BB-8FB896B242B5}"/>
              </a:ext>
            </a:extLst>
          </p:cNvPr>
          <p:cNvSpPr txBox="1">
            <a:spLocks/>
          </p:cNvSpPr>
          <p:nvPr/>
        </p:nvSpPr>
        <p:spPr>
          <a:xfrm>
            <a:off x="5493223" y="3010704"/>
            <a:ext cx="1849273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the LEVER of the observation </a:t>
            </a:r>
            <a:r>
              <a:rPr lang="en-GB" sz="12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*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(It plays a very important role in the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regression. Cf. atypical points).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275CA9E7-2A15-0467-C803-1D527D282AFB}"/>
              </a:ext>
            </a:extLst>
          </p:cNvPr>
          <p:cNvSpPr txBox="1">
            <a:spLocks/>
          </p:cNvSpPr>
          <p:nvPr/>
        </p:nvSpPr>
        <p:spPr>
          <a:xfrm>
            <a:off x="1170294" y="2571750"/>
            <a:ext cx="1849273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Hence the estimated variance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of the forecast error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EDB1CC00-EF7E-63C0-13A0-0F151044C787}"/>
              </a:ext>
            </a:extLst>
          </p:cNvPr>
          <p:cNvSpPr txBox="1">
            <a:spLocks/>
          </p:cNvSpPr>
          <p:nvPr/>
        </p:nvSpPr>
        <p:spPr>
          <a:xfrm>
            <a:off x="1639954" y="4002409"/>
            <a:ext cx="1086186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The variance of the error will be lower the more :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E3BDD2B4-41F1-A4E9-254C-9CB4D9883491}"/>
              </a:ext>
            </a:extLst>
          </p:cNvPr>
          <p:cNvSpPr txBox="1">
            <a:spLocks/>
          </p:cNvSpPr>
          <p:nvPr/>
        </p:nvSpPr>
        <p:spPr>
          <a:xfrm>
            <a:off x="3903260" y="3540871"/>
            <a:ext cx="2304340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small, i.e. the line fits the scatter plot well.</a:t>
            </a: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3248D00D-CEBA-F682-A4A4-7BB69914C912}"/>
              </a:ext>
            </a:extLst>
          </p:cNvPr>
          <p:cNvSpPr txBox="1">
            <a:spLocks/>
          </p:cNvSpPr>
          <p:nvPr/>
        </p:nvSpPr>
        <p:spPr>
          <a:xfrm>
            <a:off x="3903259" y="3903157"/>
            <a:ext cx="257260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small i.e. the point is close to the </a:t>
            </a:r>
            <a:r>
              <a:rPr lang="en-GB" sz="1200" dirty="0" err="1">
                <a:solidFill>
                  <a:schemeClr val="bg2"/>
                </a:solidFill>
              </a:rPr>
              <a:t>center</a:t>
            </a:r>
            <a:r>
              <a:rPr lang="en-GB" sz="1200" dirty="0">
                <a:solidFill>
                  <a:schemeClr val="bg2"/>
                </a:solidFill>
              </a:rPr>
              <a:t> of gravity of the cloud.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5E9F117B-2BAE-D89C-E70B-0B3C10734F1A}"/>
              </a:ext>
            </a:extLst>
          </p:cNvPr>
          <p:cNvSpPr txBox="1">
            <a:spLocks/>
          </p:cNvSpPr>
          <p:nvPr/>
        </p:nvSpPr>
        <p:spPr>
          <a:xfrm>
            <a:off x="3903259" y="4280713"/>
            <a:ext cx="257260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large, i.e. the dispersion of the points is large.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647D764-D6C4-B7DB-EF63-848DF0FEDE1C}"/>
              </a:ext>
            </a:extLst>
          </p:cNvPr>
          <p:cNvSpPr txBox="1">
            <a:spLocks/>
          </p:cNvSpPr>
          <p:nvPr/>
        </p:nvSpPr>
        <p:spPr>
          <a:xfrm>
            <a:off x="3439236" y="4657073"/>
            <a:ext cx="3596186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large, i.e. the number of observations used to build the model is high. </a:t>
            </a:r>
          </a:p>
        </p:txBody>
      </p:sp>
    </p:spTree>
    <p:extLst>
      <p:ext uri="{BB962C8B-B14F-4D97-AF65-F5344CB8AC3E}">
        <p14:creationId xmlns:p14="http://schemas.microsoft.com/office/powerpoint/2010/main" val="310456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Distribution - Interval Definition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0EB677-620F-CA31-6E89-864D3DC9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06" y="1016758"/>
            <a:ext cx="6625988" cy="4076301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3957A4DC-50BB-B002-2CE8-9190FC7E5AA5}"/>
              </a:ext>
            </a:extLst>
          </p:cNvPr>
          <p:cNvSpPr txBox="1">
            <a:spLocks/>
          </p:cNvSpPr>
          <p:nvPr/>
        </p:nvSpPr>
        <p:spPr>
          <a:xfrm>
            <a:off x="1521727" y="1301168"/>
            <a:ext cx="66191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B1DBF86A-1EFD-1A96-EB82-5ABB69297B4E}"/>
              </a:ext>
            </a:extLst>
          </p:cNvPr>
          <p:cNvSpPr txBox="1">
            <a:spLocks/>
          </p:cNvSpPr>
          <p:nvPr/>
        </p:nvSpPr>
        <p:spPr>
          <a:xfrm>
            <a:off x="4619768" y="3007138"/>
            <a:ext cx="303662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Ratio of a normal distribution with a normalized KHI-2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867455C-F4A6-9A10-A221-D3F7CF973C6F}"/>
              </a:ext>
            </a:extLst>
          </p:cNvPr>
          <p:cNvSpPr txBox="1">
            <a:spLocks/>
          </p:cNvSpPr>
          <p:nvPr/>
        </p:nvSpPr>
        <p:spPr>
          <a:xfrm>
            <a:off x="4995082" y="3898875"/>
            <a:ext cx="2497539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Confidence interval at the (1-α) level</a:t>
            </a:r>
          </a:p>
        </p:txBody>
      </p:sp>
    </p:spTree>
    <p:extLst>
      <p:ext uri="{BB962C8B-B14F-4D97-AF65-F5344CB8AC3E}">
        <p14:creationId xmlns:p14="http://schemas.microsoft.com/office/powerpoint/2010/main" val="234496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x* = 38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070D73F-4AB4-D868-66DB-D51E4726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30" y="936068"/>
            <a:ext cx="5486066" cy="4126741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EAFF3FBB-B758-7F8D-2A50-0F6DDA1204E3}"/>
              </a:ext>
            </a:extLst>
          </p:cNvPr>
          <p:cNvSpPr txBox="1">
            <a:spLocks/>
          </p:cNvSpPr>
          <p:nvPr/>
        </p:nvSpPr>
        <p:spPr>
          <a:xfrm>
            <a:off x="5012140" y="3188848"/>
            <a:ext cx="2050576" cy="175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B1A9D8BA-599B-015F-3299-1C7D97B6CBC1}"/>
              </a:ext>
            </a:extLst>
          </p:cNvPr>
          <p:cNvSpPr txBox="1">
            <a:spLocks/>
          </p:cNvSpPr>
          <p:nvPr/>
        </p:nvSpPr>
        <p:spPr>
          <a:xfrm>
            <a:off x="5012140" y="3106127"/>
            <a:ext cx="2050576" cy="31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Prediction Interval for x* = 38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A68EDB30-AE94-B3DC-0EAE-9E7873D445A7}"/>
              </a:ext>
            </a:extLst>
          </p:cNvPr>
          <p:cNvSpPr txBox="1">
            <a:spLocks/>
          </p:cNvSpPr>
          <p:nvPr/>
        </p:nvSpPr>
        <p:spPr>
          <a:xfrm>
            <a:off x="4551531" y="939748"/>
            <a:ext cx="1378422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accent5"/>
                </a:solidFill>
              </a:rPr>
              <a:t>Punctual Prediction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BA489BD0-809C-4C54-2162-B1F78D847722}"/>
              </a:ext>
            </a:extLst>
          </p:cNvPr>
          <p:cNvSpPr txBox="1">
            <a:spLocks/>
          </p:cNvSpPr>
          <p:nvPr/>
        </p:nvSpPr>
        <p:spPr>
          <a:xfrm>
            <a:off x="1750325" y="2786665"/>
            <a:ext cx="1743501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tx1"/>
                </a:solidFill>
              </a:rPr>
              <a:t>Prediction Error Variance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64A1D610-5210-8D32-A6A3-242200B8567E}"/>
              </a:ext>
            </a:extLst>
          </p:cNvPr>
          <p:cNvSpPr txBox="1">
            <a:spLocks/>
          </p:cNvSpPr>
          <p:nvPr/>
        </p:nvSpPr>
        <p:spPr>
          <a:xfrm>
            <a:off x="1600367" y="2420107"/>
            <a:ext cx="661916" cy="246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8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86BB4AEA-0E73-D4E9-B161-A374E5274009}"/>
              </a:ext>
            </a:extLst>
          </p:cNvPr>
          <p:cNvSpPr txBox="1">
            <a:spLocks/>
          </p:cNvSpPr>
          <p:nvPr/>
        </p:nvSpPr>
        <p:spPr>
          <a:xfrm>
            <a:off x="3162868" y="2427555"/>
            <a:ext cx="661916" cy="246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8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961400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Derived models and interpretation of coefficients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5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6108" y="1770346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Linear model</a:t>
            </a:r>
            <a:br>
              <a:rPr lang="en-GB" sz="2000" dirty="0"/>
            </a:br>
            <a:r>
              <a:rPr lang="en-GB" sz="2000" dirty="0"/>
              <a:t>Slope reading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27" name="Google Shape;86;p13">
            <a:extLst>
              <a:ext uri="{FF2B5EF4-FFF2-40B4-BE49-F238E27FC236}">
                <a16:creationId xmlns:a16="http://schemas.microsoft.com/office/drawing/2014/main" id="{4FE0C0EF-03F8-B75C-B807-2C474401C46A}"/>
              </a:ext>
            </a:extLst>
          </p:cNvPr>
          <p:cNvSpPr txBox="1">
            <a:spLocks/>
          </p:cNvSpPr>
          <p:nvPr/>
        </p:nvSpPr>
        <p:spPr>
          <a:xfrm>
            <a:off x="0" y="3599427"/>
            <a:ext cx="3439236" cy="5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dirty="0"/>
              <a:t>Log-linear model</a:t>
            </a:r>
            <a:endParaRPr lang="en-GB" sz="500" dirty="0"/>
          </a:p>
        </p:txBody>
      </p: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5B80CA78-1913-3128-4922-601F3D7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61" y="859808"/>
            <a:ext cx="6144354" cy="4283691"/>
          </a:xfrm>
          <a:prstGeom prst="rect">
            <a:avLst/>
          </a:prstGeom>
        </p:spPr>
      </p:pic>
      <p:sp>
        <p:nvSpPr>
          <p:cNvPr id="30" name="Google Shape;89;p13">
            <a:extLst>
              <a:ext uri="{FF2B5EF4-FFF2-40B4-BE49-F238E27FC236}">
                <a16:creationId xmlns:a16="http://schemas.microsoft.com/office/drawing/2014/main" id="{AD18E06A-5AF2-8E2D-3F83-5CB5C416D645}"/>
              </a:ext>
            </a:extLst>
          </p:cNvPr>
          <p:cNvSpPr txBox="1">
            <a:spLocks/>
          </p:cNvSpPr>
          <p:nvPr/>
        </p:nvSpPr>
        <p:spPr>
          <a:xfrm>
            <a:off x="3906016" y="934872"/>
            <a:ext cx="2194533" cy="111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Ex. sales = -12 * price + 1000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Reading in level: if price = 10 euros then sales = 980 units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Reading in terms of evolution: if price increases by 1 euro, sales will decrease by 12 units.</a:t>
            </a:r>
          </a:p>
        </p:txBody>
      </p:sp>
      <p:sp>
        <p:nvSpPr>
          <p:cNvPr id="31" name="Google Shape;89;p13">
            <a:extLst>
              <a:ext uri="{FF2B5EF4-FFF2-40B4-BE49-F238E27FC236}">
                <a16:creationId xmlns:a16="http://schemas.microsoft.com/office/drawing/2014/main" id="{651D5369-EC9D-D139-7426-1E13B35CD4DB}"/>
              </a:ext>
            </a:extLst>
          </p:cNvPr>
          <p:cNvSpPr txBox="1">
            <a:spLocks/>
          </p:cNvSpPr>
          <p:nvPr/>
        </p:nvSpPr>
        <p:spPr>
          <a:xfrm>
            <a:off x="4197632" y="2081284"/>
            <a:ext cx="4463855" cy="873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variation of Y is proportional to the variation of X </a:t>
            </a:r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endParaRPr lang="en-GB" sz="1200" dirty="0">
              <a:solidFill>
                <a:schemeClr val="bg2"/>
              </a:solidFill>
            </a:endParaRP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Simplicity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Used in a first approach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Direct estimation of the parameters by the OLS method</a:t>
            </a:r>
          </a:p>
        </p:txBody>
      </p:sp>
      <p:sp>
        <p:nvSpPr>
          <p:cNvPr id="32" name="Google Shape;89;p13">
            <a:extLst>
              <a:ext uri="{FF2B5EF4-FFF2-40B4-BE49-F238E27FC236}">
                <a16:creationId xmlns:a16="http://schemas.microsoft.com/office/drawing/2014/main" id="{6B57BCA8-EE09-5884-7E6A-260A660A07A0}"/>
              </a:ext>
            </a:extLst>
          </p:cNvPr>
          <p:cNvSpPr txBox="1">
            <a:spLocks/>
          </p:cNvSpPr>
          <p:nvPr/>
        </p:nvSpPr>
        <p:spPr>
          <a:xfrm>
            <a:off x="4368229" y="4223982"/>
            <a:ext cx="4463855" cy="9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rate of change of Y is proportional to the rate of change of X 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Constant elasticity model: favourite of economists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Ex. employment = f(output), demand = f(price)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Linearization: ln(y) = a ln(x) + ln(b)</a:t>
            </a:r>
          </a:p>
        </p:txBody>
      </p:sp>
      <p:sp>
        <p:nvSpPr>
          <p:cNvPr id="33" name="Google Shape;89;p13">
            <a:extLst>
              <a:ext uri="{FF2B5EF4-FFF2-40B4-BE49-F238E27FC236}">
                <a16:creationId xmlns:a16="http://schemas.microsoft.com/office/drawing/2014/main" id="{98F9F613-7F58-919C-7A5A-08EDA4EE28D3}"/>
              </a:ext>
            </a:extLst>
          </p:cNvPr>
          <p:cNvSpPr txBox="1">
            <a:spLocks/>
          </p:cNvSpPr>
          <p:nvPr/>
        </p:nvSpPr>
        <p:spPr>
          <a:xfrm>
            <a:off x="7092997" y="1387418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34" name="Google Shape;89;p13">
            <a:extLst>
              <a:ext uri="{FF2B5EF4-FFF2-40B4-BE49-F238E27FC236}">
                <a16:creationId xmlns:a16="http://schemas.microsoft.com/office/drawing/2014/main" id="{975FA058-8A3C-7473-F4BF-4BCE98DC2393}"/>
              </a:ext>
            </a:extLst>
          </p:cNvPr>
          <p:cNvSpPr txBox="1">
            <a:spLocks/>
          </p:cNvSpPr>
          <p:nvPr/>
        </p:nvSpPr>
        <p:spPr>
          <a:xfrm>
            <a:off x="5859339" y="3207203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Log-Linear</a:t>
            </a:r>
          </a:p>
        </p:txBody>
      </p:sp>
    </p:spTree>
    <p:extLst>
      <p:ext uri="{BB962C8B-B14F-4D97-AF65-F5344CB8AC3E}">
        <p14:creationId xmlns:p14="http://schemas.microsoft.com/office/powerpoint/2010/main" val="224327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6108" y="1770346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Exponential model (geometrical)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041CAC55-8D1D-4FB4-3D60-ECD1F931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99" y="905016"/>
            <a:ext cx="5753982" cy="4072151"/>
          </a:xfrm>
          <a:prstGeom prst="rect">
            <a:avLst/>
          </a:prstGeom>
        </p:spPr>
      </p:pic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CF6C992B-A60D-4900-C804-2F5C5F3BABD3}"/>
              </a:ext>
            </a:extLst>
          </p:cNvPr>
          <p:cNvSpPr txBox="1">
            <a:spLocks/>
          </p:cNvSpPr>
          <p:nvPr/>
        </p:nvSpPr>
        <p:spPr>
          <a:xfrm>
            <a:off x="4574756" y="2053987"/>
            <a:ext cx="4189415" cy="8871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rate of change of Y is proportional to the change of X </a:t>
            </a:r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Mostly used when x = time, so dx= 1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In this case, the growth (decrease) of Y is constant in time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This type of evolution (exponential growth) does not last long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Linearization : ln(y) = a x + ln(b)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B210134F-95B6-9BC0-B6DE-FE20CAD7F51B}"/>
              </a:ext>
            </a:extLst>
          </p:cNvPr>
          <p:cNvSpPr txBox="1">
            <a:spLocks/>
          </p:cNvSpPr>
          <p:nvPr/>
        </p:nvSpPr>
        <p:spPr>
          <a:xfrm>
            <a:off x="5878347" y="1080343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Exponential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63334C5E-8062-D33B-D9CC-530F5F5C371F}"/>
              </a:ext>
            </a:extLst>
          </p:cNvPr>
          <p:cNvSpPr txBox="1">
            <a:spLocks/>
          </p:cNvSpPr>
          <p:nvPr/>
        </p:nvSpPr>
        <p:spPr>
          <a:xfrm>
            <a:off x="5773102" y="3225115"/>
            <a:ext cx="982540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Logarithmic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15444079-4BA1-A9FE-BC0C-B9154675EA9F}"/>
              </a:ext>
            </a:extLst>
          </p:cNvPr>
          <p:cNvSpPr txBox="1">
            <a:spLocks/>
          </p:cNvSpPr>
          <p:nvPr/>
        </p:nvSpPr>
        <p:spPr>
          <a:xfrm>
            <a:off x="4479223" y="4312691"/>
            <a:ext cx="3878324" cy="8308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change in Y is proportional to the rate of change in X</a:t>
            </a:r>
          </a:p>
          <a:p>
            <a:pPr marL="0" indent="0"/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Archetype of growth (decay) that runs out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Ex. salary = f(seniority); sales = f(advertising)</a:t>
            </a:r>
          </a:p>
        </p:txBody>
      </p:sp>
      <p:sp>
        <p:nvSpPr>
          <p:cNvPr id="27" name="Google Shape;86;p13">
            <a:extLst>
              <a:ext uri="{FF2B5EF4-FFF2-40B4-BE49-F238E27FC236}">
                <a16:creationId xmlns:a16="http://schemas.microsoft.com/office/drawing/2014/main" id="{4FE0C0EF-03F8-B75C-B807-2C474401C46A}"/>
              </a:ext>
            </a:extLst>
          </p:cNvPr>
          <p:cNvSpPr txBox="1">
            <a:spLocks/>
          </p:cNvSpPr>
          <p:nvPr/>
        </p:nvSpPr>
        <p:spPr>
          <a:xfrm>
            <a:off x="0" y="3599427"/>
            <a:ext cx="3439236" cy="5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dirty="0"/>
              <a:t>Logarithmic model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95273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77223" y="2264054"/>
            <a:ext cx="3151001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Distribution - Interval Definition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6E5FAB-7AF5-0D00-3D33-ED401369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22" y="529630"/>
            <a:ext cx="3539990" cy="4537748"/>
          </a:xfrm>
          <a:prstGeom prst="rect">
            <a:avLst/>
          </a:prstGeom>
        </p:spPr>
      </p:pic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B0CEC5E-0B5A-41A9-EC4A-59EA95D886EB}"/>
              </a:ext>
            </a:extLst>
          </p:cNvPr>
          <p:cNvSpPr txBox="1">
            <a:spLocks/>
          </p:cNvSpPr>
          <p:nvPr/>
        </p:nvSpPr>
        <p:spPr>
          <a:xfrm>
            <a:off x="4217158" y="634623"/>
            <a:ext cx="2879678" cy="204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82F01326-DA68-CFFE-4630-A00EDC294EEC}"/>
              </a:ext>
            </a:extLst>
          </p:cNvPr>
          <p:cNvSpPr txBox="1">
            <a:spLocks/>
          </p:cNvSpPr>
          <p:nvPr/>
        </p:nvSpPr>
        <p:spPr>
          <a:xfrm>
            <a:off x="4346812" y="1065146"/>
            <a:ext cx="2995684" cy="524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095D26A-39EE-F418-D12B-45648FBF5F75}"/>
              </a:ext>
            </a:extLst>
          </p:cNvPr>
          <p:cNvSpPr txBox="1">
            <a:spLocks/>
          </p:cNvSpPr>
          <p:nvPr/>
        </p:nvSpPr>
        <p:spPr>
          <a:xfrm>
            <a:off x="4107922" y="1771630"/>
            <a:ext cx="2524890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e.g. : launch of a product in time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CB26CF4C-9583-F35A-C7BA-E5DD06838EED}"/>
              </a:ext>
            </a:extLst>
          </p:cNvPr>
          <p:cNvSpPr txBox="1">
            <a:spLocks/>
          </p:cNvSpPr>
          <p:nvPr/>
        </p:nvSpPr>
        <p:spPr>
          <a:xfrm>
            <a:off x="3903260" y="2155731"/>
            <a:ext cx="1392071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Take off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unknown product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positioning on the market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DE9F2E6E-D1EA-2BAF-1FAB-0E44246C98AF}"/>
              </a:ext>
            </a:extLst>
          </p:cNvPr>
          <p:cNvSpPr txBox="1">
            <a:spLocks/>
          </p:cNvSpPr>
          <p:nvPr/>
        </p:nvSpPr>
        <p:spPr>
          <a:xfrm>
            <a:off x="5295331" y="2141382"/>
            <a:ext cx="1173709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Accelerated growth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wide distribution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B1C257A-983E-1903-86E2-BB875C152B85}"/>
              </a:ext>
            </a:extLst>
          </p:cNvPr>
          <p:cNvSpPr txBox="1">
            <a:spLocks/>
          </p:cNvSpPr>
          <p:nvPr/>
        </p:nvSpPr>
        <p:spPr>
          <a:xfrm>
            <a:off x="6544076" y="2130373"/>
            <a:ext cx="1143935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Braking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market saturation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competition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CAAD9B4-EBC7-0B13-518B-3A59ADBA5E27}"/>
              </a:ext>
            </a:extLst>
          </p:cNvPr>
          <p:cNvSpPr txBox="1">
            <a:spLocks/>
          </p:cNvSpPr>
          <p:nvPr/>
        </p:nvSpPr>
        <p:spPr>
          <a:xfrm>
            <a:off x="4299044" y="3985207"/>
            <a:ext cx="66191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Equation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92A34C89-C80D-ACA5-D766-BB92A36505E6}"/>
              </a:ext>
            </a:extLst>
          </p:cNvPr>
          <p:cNvSpPr txBox="1">
            <a:spLocks/>
          </p:cNvSpPr>
          <p:nvPr/>
        </p:nvSpPr>
        <p:spPr>
          <a:xfrm>
            <a:off x="4299043" y="4602477"/>
            <a:ext cx="777923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Linearization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C1E2D0F2-B645-CF96-98B1-AE2E8014397D}"/>
              </a:ext>
            </a:extLst>
          </p:cNvPr>
          <p:cNvSpPr txBox="1">
            <a:spLocks/>
          </p:cNvSpPr>
          <p:nvPr/>
        </p:nvSpPr>
        <p:spPr>
          <a:xfrm>
            <a:off x="4189862" y="605573"/>
            <a:ext cx="2995684" cy="3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3) A particular model: the logistic model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5A21DBE1-BFB3-FA49-E074-F72C4BD69A17}"/>
              </a:ext>
            </a:extLst>
          </p:cNvPr>
          <p:cNvSpPr txBox="1">
            <a:spLocks/>
          </p:cNvSpPr>
          <p:nvPr/>
        </p:nvSpPr>
        <p:spPr>
          <a:xfrm>
            <a:off x="4298987" y="958268"/>
            <a:ext cx="3348925" cy="71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Problem: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All models in (2) have constant concavity (second derivative of constant sign), one may need a multiphase model</a:t>
            </a:r>
          </a:p>
        </p:txBody>
      </p:sp>
    </p:spTree>
    <p:extLst>
      <p:ext uri="{BB962C8B-B14F-4D97-AF65-F5344CB8AC3E}">
        <p14:creationId xmlns:p14="http://schemas.microsoft.com/office/powerpoint/2010/main" val="312832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Regression without constant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47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EAFF3FBB-B758-7F8D-2A50-0F6DDA1204E3}"/>
              </a:ext>
            </a:extLst>
          </p:cNvPr>
          <p:cNvSpPr txBox="1">
            <a:spLocks/>
          </p:cNvSpPr>
          <p:nvPr/>
        </p:nvSpPr>
        <p:spPr>
          <a:xfrm>
            <a:off x="5012140" y="3188848"/>
            <a:ext cx="2050576" cy="175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0DFD843-F515-3147-5CF7-B8C6092E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012234"/>
            <a:ext cx="6062588" cy="3942497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C1649D03-C121-0816-79F3-F4D2FB58C352}"/>
              </a:ext>
            </a:extLst>
          </p:cNvPr>
          <p:cNvSpPr txBox="1">
            <a:spLocks/>
          </p:cNvSpPr>
          <p:nvPr/>
        </p:nvSpPr>
        <p:spPr>
          <a:xfrm>
            <a:off x="1852684" y="1146773"/>
            <a:ext cx="1518313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When the data are centred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15859A88-3CAF-01BA-F7C6-11256B4A933F}"/>
              </a:ext>
            </a:extLst>
          </p:cNvPr>
          <p:cNvSpPr txBox="1">
            <a:spLocks/>
          </p:cNvSpPr>
          <p:nvPr/>
        </p:nvSpPr>
        <p:spPr>
          <a:xfrm>
            <a:off x="3755843" y="1278828"/>
            <a:ext cx="1566784" cy="3963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3"/>
                </a:solidFill>
              </a:rPr>
              <a:t>The constant is zero by construction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45460DC6-A2EC-CEBA-62A3-BBF9C3DED2C0}"/>
              </a:ext>
            </a:extLst>
          </p:cNvPr>
          <p:cNvSpPr txBox="1">
            <a:spLocks/>
          </p:cNvSpPr>
          <p:nvPr/>
        </p:nvSpPr>
        <p:spPr>
          <a:xfrm>
            <a:off x="5991367" y="1381098"/>
            <a:ext cx="1923905" cy="504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/>
          </a:p>
          <a:p>
            <a:pPr marL="0" indent="0"/>
            <a:r>
              <a:rPr lang="en-GB" sz="1200" dirty="0"/>
              <a:t>Because the barycentre of the cloud of is the origin of the reference frame, i.e.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BB6E6952-F509-3048-25CE-0675B5DE3824}"/>
              </a:ext>
            </a:extLst>
          </p:cNvPr>
          <p:cNvSpPr txBox="1">
            <a:spLocks/>
          </p:cNvSpPr>
          <p:nvPr/>
        </p:nvSpPr>
        <p:spPr>
          <a:xfrm>
            <a:off x="5165677" y="4401403"/>
            <a:ext cx="3104866" cy="553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line necessarily passes through the barycentre, which is the origin </a:t>
            </a:r>
            <a:r>
              <a:rPr lang="en-GB" sz="1200" dirty="0">
                <a:solidFill>
                  <a:schemeClr val="tx1"/>
                </a:solidFill>
              </a:rPr>
              <a:t>(0, 0) </a:t>
            </a:r>
            <a:r>
              <a:rPr lang="en-GB" sz="1200" dirty="0">
                <a:solidFill>
                  <a:schemeClr val="bg2"/>
                </a:solidFill>
              </a:rPr>
              <a:t>of the reference frame.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EA4DC611-4F99-F63B-6746-B00A67F5A4AF}"/>
              </a:ext>
            </a:extLst>
          </p:cNvPr>
          <p:cNvSpPr txBox="1">
            <a:spLocks/>
          </p:cNvSpPr>
          <p:nvPr/>
        </p:nvSpPr>
        <p:spPr>
          <a:xfrm>
            <a:off x="1951630" y="4148919"/>
            <a:ext cx="573206" cy="504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5788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Position of the </a:t>
            </a:r>
            <a:r>
              <a:rPr lang="fr-FR" sz="2400" dirty="0" err="1"/>
              <a:t>problem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7654DD5-3A71-FAA7-0646-BF3BE06B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60" y="2117859"/>
            <a:ext cx="1677394" cy="1491974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9581D3B-4FB7-F444-D3C3-5762EE9A85B7}"/>
              </a:ext>
            </a:extLst>
          </p:cNvPr>
          <p:cNvSpPr txBox="1">
            <a:spLocks/>
          </p:cNvSpPr>
          <p:nvPr/>
        </p:nvSpPr>
        <p:spPr>
          <a:xfrm>
            <a:off x="4026162" y="659347"/>
            <a:ext cx="4362876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Simple regression example, Explain corn yield Y (in quintals) from the amount of fertilizer used (in kilograms) on similar plots of land.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3E75619B-8B53-5935-3215-4B1EDFDD66E7}"/>
              </a:ext>
            </a:extLst>
          </p:cNvPr>
          <p:cNvSpPr txBox="1">
            <a:spLocks/>
          </p:cNvSpPr>
          <p:nvPr/>
        </p:nvSpPr>
        <p:spPr>
          <a:xfrm>
            <a:off x="5513697" y="1255767"/>
            <a:ext cx="1677394" cy="845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Predictive</a:t>
            </a:r>
            <a:r>
              <a:rPr lang="fr-FR" sz="1200" dirty="0">
                <a:solidFill>
                  <a:schemeClr val="bg2"/>
                </a:solidFill>
              </a:rPr>
              <a:t> variables</a:t>
            </a:r>
          </a:p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Descriptor</a:t>
            </a:r>
            <a:endParaRPr lang="fr-FR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fr-FR" sz="1200" dirty="0" err="1">
                <a:solidFill>
                  <a:schemeClr val="accent3"/>
                </a:solidFill>
              </a:rPr>
              <a:t>Exogenous</a:t>
            </a:r>
            <a:r>
              <a:rPr lang="fr-FR" sz="1200" dirty="0">
                <a:solidFill>
                  <a:schemeClr val="accent3"/>
                </a:solidFill>
              </a:rPr>
              <a:t> variable</a:t>
            </a:r>
          </a:p>
          <a:p>
            <a:pPr marL="0" indent="0" algn="just"/>
            <a:r>
              <a:rPr lang="fr-FR" sz="1200" dirty="0">
                <a:solidFill>
                  <a:schemeClr val="tx1"/>
                </a:solidFill>
              </a:rPr>
              <a:t>Quantitative or </a:t>
            </a:r>
            <a:r>
              <a:rPr lang="fr-FR" sz="1200" dirty="0" err="1">
                <a:solidFill>
                  <a:schemeClr val="tx1"/>
                </a:solidFill>
              </a:rPr>
              <a:t>binary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FE80593-2BF0-E6E7-3038-B79DFB9CC4D7}"/>
              </a:ext>
            </a:extLst>
          </p:cNvPr>
          <p:cNvSpPr txBox="1">
            <a:spLocks/>
          </p:cNvSpPr>
          <p:nvPr/>
        </p:nvSpPr>
        <p:spPr>
          <a:xfrm>
            <a:off x="3063924" y="1312456"/>
            <a:ext cx="2395182" cy="773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Variable to be predicted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Class attribute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Endogenous variable </a:t>
            </a:r>
            <a:r>
              <a:rPr lang="en-GB" sz="12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0FC1AF5-E01B-2705-1DB8-2A69C6791860}"/>
              </a:ext>
            </a:extLst>
          </p:cNvPr>
          <p:cNvSpPr txBox="1">
            <a:spLocks/>
          </p:cNvSpPr>
          <p:nvPr/>
        </p:nvSpPr>
        <p:spPr>
          <a:xfrm>
            <a:off x="382657" y="2101756"/>
            <a:ext cx="3551382" cy="773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Identifier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(Not used for calculations, but can be used for be used for comments : Atypical points, etc.)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CE2F9BF-00CD-50D5-E37D-84D2B76D5C28}"/>
              </a:ext>
            </a:extLst>
          </p:cNvPr>
          <p:cNvSpPr txBox="1">
            <a:spLocks/>
          </p:cNvSpPr>
          <p:nvPr/>
        </p:nvSpPr>
        <p:spPr>
          <a:xfrm>
            <a:off x="2241439" y="3312611"/>
            <a:ext cx="2000808" cy="386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5"/>
                </a:solidFill>
              </a:rPr>
              <a:t>Simple regression model: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3788943"/>
            <a:ext cx="7634404" cy="12453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We therefore have a sample of n pairs of points (x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, y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) i.i.d. (independent and identically distributed), and we want to explain (predict) the values of Y according to the values taken by X.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The random term allows us to summarize all the information that is not taken into account in the linear relationship between Y and X (specification problems, approximation of linearity, summarizing the variables that are absent, etc.). variables that are absent, etc.).</a:t>
            </a:r>
          </a:p>
        </p:txBody>
      </p:sp>
    </p:spTree>
    <p:extLst>
      <p:ext uri="{BB962C8B-B14F-4D97-AF65-F5344CB8AC3E}">
        <p14:creationId xmlns:p14="http://schemas.microsoft.com/office/powerpoint/2010/main" val="335002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510E681-ED17-9EB5-45C6-706D1964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6" y="920477"/>
            <a:ext cx="5931782" cy="399719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099FCC05-287B-5762-3B04-A2D9F70D7E71}"/>
              </a:ext>
            </a:extLst>
          </p:cNvPr>
          <p:cNvSpPr txBox="1">
            <a:spLocks/>
          </p:cNvSpPr>
          <p:nvPr/>
        </p:nvSpPr>
        <p:spPr>
          <a:xfrm>
            <a:off x="1952448" y="1001635"/>
            <a:ext cx="2680512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b = 0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bg2"/>
                </a:solidFill>
              </a:rPr>
              <a:t> we force the model to pass through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origin (0,0) of the reference frame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4C860B2F-4531-F7BB-FB14-B483ED634A7D}"/>
              </a:ext>
            </a:extLst>
          </p:cNvPr>
          <p:cNvSpPr txBox="1">
            <a:spLocks/>
          </p:cNvSpPr>
          <p:nvPr/>
        </p:nvSpPr>
        <p:spPr>
          <a:xfrm>
            <a:off x="4172078" y="1616222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A normal Equation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45955B52-6144-373D-F21D-D354AD3A9CD8}"/>
              </a:ext>
            </a:extLst>
          </p:cNvPr>
          <p:cNvSpPr txBox="1">
            <a:spLocks/>
          </p:cNvSpPr>
          <p:nvPr/>
        </p:nvSpPr>
        <p:spPr>
          <a:xfrm>
            <a:off x="6333003" y="1520826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Slope Estimation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D23D8940-F091-6F1E-6EED-5D22BAFDA9C9}"/>
              </a:ext>
            </a:extLst>
          </p:cNvPr>
          <p:cNvSpPr txBox="1">
            <a:spLocks/>
          </p:cNvSpPr>
          <p:nvPr/>
        </p:nvSpPr>
        <p:spPr>
          <a:xfrm>
            <a:off x="1952448" y="1633847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We want to minimize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9577278A-C335-C842-5661-4E88B9B31EC4}"/>
              </a:ext>
            </a:extLst>
          </p:cNvPr>
          <p:cNvSpPr txBox="1">
            <a:spLocks/>
          </p:cNvSpPr>
          <p:nvPr/>
        </p:nvSpPr>
        <p:spPr>
          <a:xfrm>
            <a:off x="2770495" y="4142096"/>
            <a:ext cx="1447737" cy="171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With Constant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22B4342-282F-5C7C-882A-FD8B97DD0FEB}"/>
              </a:ext>
            </a:extLst>
          </p:cNvPr>
          <p:cNvSpPr txBox="1">
            <a:spLocks/>
          </p:cNvSpPr>
          <p:nvPr/>
        </p:nvSpPr>
        <p:spPr>
          <a:xfrm>
            <a:off x="2770496" y="4618411"/>
            <a:ext cx="614150" cy="75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500" dirty="0">
              <a:solidFill>
                <a:schemeClr val="bg2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E5AF7240-57A4-DF38-E534-A8E4E3725694}"/>
              </a:ext>
            </a:extLst>
          </p:cNvPr>
          <p:cNvSpPr txBox="1">
            <a:spLocks/>
          </p:cNvSpPr>
          <p:nvPr/>
        </p:nvSpPr>
        <p:spPr>
          <a:xfrm>
            <a:off x="2692746" y="4550355"/>
            <a:ext cx="1447737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Without Constant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0C3471F5-50C7-C4AA-A8C9-1C26C31BABBA}"/>
              </a:ext>
            </a:extLst>
          </p:cNvPr>
          <p:cNvSpPr txBox="1">
            <a:spLocks/>
          </p:cNvSpPr>
          <p:nvPr/>
        </p:nvSpPr>
        <p:spPr>
          <a:xfrm>
            <a:off x="2449773" y="4159722"/>
            <a:ext cx="372627" cy="1543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Rule1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CC30A5BA-4C83-56B2-B90F-9A3312DEAF14}"/>
              </a:ext>
            </a:extLst>
          </p:cNvPr>
          <p:cNvSpPr txBox="1">
            <a:spLocks/>
          </p:cNvSpPr>
          <p:nvPr/>
        </p:nvSpPr>
        <p:spPr>
          <a:xfrm>
            <a:off x="2554604" y="4632575"/>
            <a:ext cx="202243" cy="75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500" dirty="0">
              <a:solidFill>
                <a:schemeClr val="bg2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EFA2309C-1E76-B0B1-6F87-1385386FB1DF}"/>
              </a:ext>
            </a:extLst>
          </p:cNvPr>
          <p:cNvSpPr txBox="1">
            <a:spLocks/>
          </p:cNvSpPr>
          <p:nvPr/>
        </p:nvSpPr>
        <p:spPr>
          <a:xfrm>
            <a:off x="2488575" y="4546577"/>
            <a:ext cx="349488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Rule2</a:t>
            </a:r>
          </a:p>
        </p:txBody>
      </p:sp>
    </p:spTree>
    <p:extLst>
      <p:ext uri="{BB962C8B-B14F-4D97-AF65-F5344CB8AC3E}">
        <p14:creationId xmlns:p14="http://schemas.microsoft.com/office/powerpoint/2010/main" val="254268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43C9A7C-0AE6-C7E9-BCFF-EB962834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798908"/>
            <a:ext cx="5959635" cy="4174094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DE65D2CA-1995-0695-93E2-C681C3898A81}"/>
              </a:ext>
            </a:extLst>
          </p:cNvPr>
          <p:cNvSpPr txBox="1">
            <a:spLocks/>
          </p:cNvSpPr>
          <p:nvPr/>
        </p:nvSpPr>
        <p:spPr>
          <a:xfrm>
            <a:off x="1801504" y="936068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 R²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3A1480D9-EEF6-3ABC-97F9-42AF4E17B8D0}"/>
              </a:ext>
            </a:extLst>
          </p:cNvPr>
          <p:cNvSpPr txBox="1">
            <a:spLocks/>
          </p:cNvSpPr>
          <p:nvPr/>
        </p:nvSpPr>
        <p:spPr>
          <a:xfrm>
            <a:off x="1534418" y="1880889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</a:t>
            </a:r>
          </a:p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degrees of freedom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D328268B-1256-CBF7-6060-AA30F3C9A1C0}"/>
              </a:ext>
            </a:extLst>
          </p:cNvPr>
          <p:cNvSpPr txBox="1">
            <a:spLocks/>
          </p:cNvSpPr>
          <p:nvPr/>
        </p:nvSpPr>
        <p:spPr>
          <a:xfrm>
            <a:off x="1534418" y="4389178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</a:t>
            </a:r>
          </a:p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performance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9C5B063-BAAF-802A-8096-8431EFE85BE4}"/>
              </a:ext>
            </a:extLst>
          </p:cNvPr>
          <p:cNvSpPr txBox="1">
            <a:spLocks/>
          </p:cNvSpPr>
          <p:nvPr/>
        </p:nvSpPr>
        <p:spPr>
          <a:xfrm>
            <a:off x="3323254" y="4296262"/>
            <a:ext cx="4286328" cy="725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SCR (model with constant) ≤ SCR (model without constant)</a:t>
            </a:r>
          </a:p>
          <a:p>
            <a:pPr marL="0" indent="0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accent3"/>
                </a:solidFill>
              </a:rPr>
              <a:t> Why bother with a model without constant then???</a:t>
            </a:r>
          </a:p>
          <a:p>
            <a:pPr marL="0" indent="0"/>
            <a:r>
              <a:rPr lang="en-GB" sz="12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tx1"/>
                </a:solidFill>
              </a:rPr>
              <a:t> For the possibilities of interpretations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71263F58-FE14-B978-D704-B492F25BC027}"/>
              </a:ext>
            </a:extLst>
          </p:cNvPr>
          <p:cNvSpPr txBox="1">
            <a:spLocks/>
          </p:cNvSpPr>
          <p:nvPr/>
        </p:nvSpPr>
        <p:spPr>
          <a:xfrm>
            <a:off x="5014894" y="3375998"/>
            <a:ext cx="3165077" cy="920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Used for confidence intervals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For significance tests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For other tests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C81C8F3F-287C-97B5-E6CD-D3A6326F09C7}"/>
              </a:ext>
            </a:extLst>
          </p:cNvPr>
          <p:cNvSpPr txBox="1">
            <a:spLocks/>
          </p:cNvSpPr>
          <p:nvPr/>
        </p:nvSpPr>
        <p:spPr>
          <a:xfrm>
            <a:off x="4992033" y="2744093"/>
            <a:ext cx="3165077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Variance of the estimated slope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D66531F8-C42A-D306-4FA6-6F08FCED23B6}"/>
              </a:ext>
            </a:extLst>
          </p:cNvPr>
          <p:cNvSpPr txBox="1">
            <a:spLocks/>
          </p:cNvSpPr>
          <p:nvPr/>
        </p:nvSpPr>
        <p:spPr>
          <a:xfrm>
            <a:off x="4975860" y="2181072"/>
            <a:ext cx="3390899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Unbiased estimator of the variance of the error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00B40A8D-B2DB-5E49-8281-04FCAD6A2544}"/>
              </a:ext>
            </a:extLst>
          </p:cNvPr>
          <p:cNvSpPr txBox="1">
            <a:spLocks/>
          </p:cNvSpPr>
          <p:nvPr/>
        </p:nvSpPr>
        <p:spPr>
          <a:xfrm>
            <a:off x="3406199" y="1803813"/>
            <a:ext cx="3837564" cy="377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A single parameter "a" estimated from the data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3"/>
                </a:solidFill>
              </a:rPr>
              <a:t>ddl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3"/>
                </a:solidFill>
              </a:rPr>
              <a:t>= n - 1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8D6C9B2C-7C2F-AC57-4C8F-CC3E10C5CA92}"/>
              </a:ext>
            </a:extLst>
          </p:cNvPr>
          <p:cNvSpPr txBox="1">
            <a:spLocks/>
          </p:cNvSpPr>
          <p:nvPr/>
        </p:nvSpPr>
        <p:spPr>
          <a:xfrm>
            <a:off x="3406198" y="967505"/>
            <a:ext cx="4366201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coefficient of determination R² is no longer meaningful because: SCT ≠ SCE + SCR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It is useless to calculate it</a:t>
            </a:r>
          </a:p>
        </p:txBody>
      </p:sp>
    </p:spTree>
    <p:extLst>
      <p:ext uri="{BB962C8B-B14F-4D97-AF65-F5344CB8AC3E}">
        <p14:creationId xmlns:p14="http://schemas.microsoft.com/office/powerpoint/2010/main" val="27460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714148" y="459916"/>
            <a:ext cx="3715703" cy="631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 – Example</a:t>
            </a:r>
            <a:br>
              <a:rPr lang="en-GB" sz="2000" dirty="0"/>
            </a:br>
            <a:r>
              <a:rPr lang="en-GB" sz="1200" dirty="0"/>
              <a:t>Comparison of wages within households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F049E6-1525-413D-CB66-316DAD23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14" y="996566"/>
            <a:ext cx="6373869" cy="4105822"/>
          </a:xfrm>
          <a:prstGeom prst="rect">
            <a:avLst/>
          </a:prstGeom>
        </p:spPr>
      </p:pic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FCDB93F5-50BF-0B7E-D1D8-E382E5257822}"/>
              </a:ext>
            </a:extLst>
          </p:cNvPr>
          <p:cNvSpPr txBox="1">
            <a:spLocks/>
          </p:cNvSpPr>
          <p:nvPr/>
        </p:nvSpPr>
        <p:spPr>
          <a:xfrm>
            <a:off x="2164585" y="1073183"/>
            <a:ext cx="50813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Number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EC9ECF0C-CDCA-89F2-A4F8-9937F330946C}"/>
              </a:ext>
            </a:extLst>
          </p:cNvPr>
          <p:cNvSpPr txBox="1">
            <a:spLocks/>
          </p:cNvSpPr>
          <p:nvPr/>
        </p:nvSpPr>
        <p:spPr>
          <a:xfrm>
            <a:off x="2623840" y="1073183"/>
            <a:ext cx="50813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Salary Men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1FFF6376-9BED-4615-CAC3-5B6ECBA4997C}"/>
              </a:ext>
            </a:extLst>
          </p:cNvPr>
          <p:cNvSpPr txBox="1">
            <a:spLocks/>
          </p:cNvSpPr>
          <p:nvPr/>
        </p:nvSpPr>
        <p:spPr>
          <a:xfrm>
            <a:off x="3081040" y="1073182"/>
            <a:ext cx="60704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Salary Women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01D32335-0CD2-E751-CC85-6CEC3F335646}"/>
              </a:ext>
            </a:extLst>
          </p:cNvPr>
          <p:cNvSpPr txBox="1">
            <a:spLocks/>
          </p:cNvSpPr>
          <p:nvPr/>
        </p:nvSpPr>
        <p:spPr>
          <a:xfrm>
            <a:off x="4181328" y="1132843"/>
            <a:ext cx="4366201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In terms of simple linear regression (Y: </a:t>
            </a:r>
            <a:r>
              <a:rPr lang="en-GB" sz="1200" dirty="0" err="1">
                <a:solidFill>
                  <a:schemeClr val="bg2"/>
                </a:solidFill>
              </a:rPr>
              <a:t>Sal.H</a:t>
            </a:r>
            <a:r>
              <a:rPr lang="en-GB" sz="1200" dirty="0">
                <a:solidFill>
                  <a:schemeClr val="bg2"/>
                </a:solidFill>
              </a:rPr>
              <a:t>; X: </a:t>
            </a:r>
            <a:r>
              <a:rPr lang="en-GB" sz="1200" dirty="0" err="1">
                <a:solidFill>
                  <a:schemeClr val="bg2"/>
                </a:solidFill>
              </a:rPr>
              <a:t>Sal.F</a:t>
            </a:r>
            <a:r>
              <a:rPr lang="en-GB" sz="12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2EF34F34-4B59-7DFA-F03E-9A218629447E}"/>
              </a:ext>
            </a:extLst>
          </p:cNvPr>
          <p:cNvSpPr txBox="1">
            <a:spLocks/>
          </p:cNvSpPr>
          <p:nvPr/>
        </p:nvSpPr>
        <p:spPr>
          <a:xfrm>
            <a:off x="4181329" y="2242510"/>
            <a:ext cx="1800372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Hypothesis test</a:t>
            </a:r>
          </a:p>
          <a:p>
            <a:pPr marL="0" indent="0"/>
            <a:r>
              <a:rPr lang="en-GB" sz="1200" dirty="0">
                <a:solidFill>
                  <a:schemeClr val="tx1"/>
                </a:solidFill>
              </a:rPr>
              <a:t>(Attention: one-sided test) !</a:t>
            </a: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08C73CA7-7FAB-E01B-F148-144B75C3375E}"/>
              </a:ext>
            </a:extLst>
          </p:cNvPr>
          <p:cNvSpPr txBox="1">
            <a:spLocks/>
          </p:cNvSpPr>
          <p:nvPr/>
        </p:nvSpPr>
        <p:spPr>
          <a:xfrm>
            <a:off x="1508760" y="4470483"/>
            <a:ext cx="2506980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On average, does the man earn more than his than his spouse in households (when both are employed?)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31677564-A3A6-8651-BAA2-27B39F7B55CB}"/>
              </a:ext>
            </a:extLst>
          </p:cNvPr>
          <p:cNvSpPr txBox="1">
            <a:spLocks/>
          </p:cNvSpPr>
          <p:nvPr/>
        </p:nvSpPr>
        <p:spPr>
          <a:xfrm>
            <a:off x="4495800" y="4086858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t calculated </a:t>
            </a: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8AFDA95C-ED18-953A-AA00-833BD02B8722}"/>
              </a:ext>
            </a:extLst>
          </p:cNvPr>
          <p:cNvSpPr txBox="1">
            <a:spLocks/>
          </p:cNvSpPr>
          <p:nvPr/>
        </p:nvSpPr>
        <p:spPr>
          <a:xfrm>
            <a:off x="4235944" y="4316347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t-theoretical </a:t>
            </a: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380C316D-4A25-B76E-264A-3429E8A130F7}"/>
              </a:ext>
            </a:extLst>
          </p:cNvPr>
          <p:cNvSpPr txBox="1">
            <a:spLocks/>
          </p:cNvSpPr>
          <p:nvPr/>
        </p:nvSpPr>
        <p:spPr>
          <a:xfrm>
            <a:off x="5020804" y="4552567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Rejection of </a:t>
            </a:r>
          </a:p>
        </p:txBody>
      </p:sp>
    </p:spTree>
    <p:extLst>
      <p:ext uri="{BB962C8B-B14F-4D97-AF65-F5344CB8AC3E}">
        <p14:creationId xmlns:p14="http://schemas.microsoft.com/office/powerpoint/2010/main" val="105075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Hypotheses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1508079"/>
            <a:ext cx="7634404" cy="3526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H1: Assumptions on X and Y. These are numerical quantities measured without error. X is a data (exogenous) in the model, Y is random through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1200" dirty="0">
                <a:solidFill>
                  <a:schemeClr val="bg2"/>
                </a:solidFill>
              </a:rPr>
              <a:t>(i.e., the only error we have on Y comes from the insufficiencies of X to explain its values in the model).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H2: Assumptions on the random term. The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's are i.i.d. (independent and identically distributed)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(H2.a) On average the errors cancel out, the model is well specified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(H2.b) The variance of the error is constant and does not depend on the observation: homoscedasticity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(H2.c) In particular, the error is independent of the exogenous variable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(H2.d) Independence of the errors, the errors relative to 2 observations are independent (we also say that the errors "are not correlated")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(H2.e) Normal law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CB0CA4D-9CFE-0152-58DB-4781EB9803B6}"/>
              </a:ext>
            </a:extLst>
          </p:cNvPr>
          <p:cNvSpPr txBox="1">
            <a:spLocks/>
          </p:cNvSpPr>
          <p:nvPr/>
        </p:nvSpPr>
        <p:spPr>
          <a:xfrm>
            <a:off x="1777593" y="959359"/>
            <a:ext cx="6586454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To determine the properties of estimators And to set up inferential statistics tools (hypothesis tests, confidence intervals)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CEE09-07CE-D624-F43C-BB850F08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98" y="2676601"/>
            <a:ext cx="480102" cy="21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FA0A6-C094-0530-F9B9-8AB64997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01" y="3034960"/>
            <a:ext cx="533446" cy="236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071AA-D730-25D7-DD27-FFF72DBD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349" y="3427228"/>
            <a:ext cx="815411" cy="213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03F4-6125-8819-CE55-6B387C826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945" y="3979165"/>
            <a:ext cx="853514" cy="228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348D2-FB5C-C6A2-D252-080F25C15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920" y="4349118"/>
            <a:ext cx="693480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Hypotheses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1508079"/>
            <a:ext cx="7634404" cy="3526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H1: Assumptions on X and Y. These are numerical quantities measured without error. X is a data (exogenous) in the model, Y is random through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1200" dirty="0">
                <a:solidFill>
                  <a:schemeClr val="bg2"/>
                </a:solidFill>
              </a:rPr>
              <a:t>(i.e., the only error we have on Y comes from the insufficiencies of X to explain its values in the model).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H2: Assumptions on the random term. The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's are i.i.d. (independent and identically distributed)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(H2.a) On average the errors cancel out, the model is well specified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(H2.b) The variance of the error is constant and does not depend on the observation: homoscedasticity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(H2.c) In particular, the error is independent of the exogenous variable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(H2.d) Independence of the errors, the errors relative to 2 observations are independent (we also say that the errors "are not correlated")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(H2.e) Normal law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CB0CA4D-9CFE-0152-58DB-4781EB9803B6}"/>
              </a:ext>
            </a:extLst>
          </p:cNvPr>
          <p:cNvSpPr txBox="1">
            <a:spLocks/>
          </p:cNvSpPr>
          <p:nvPr/>
        </p:nvSpPr>
        <p:spPr>
          <a:xfrm>
            <a:off x="1777593" y="959359"/>
            <a:ext cx="6586454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To determine the properties of estimators And to set up inferential statistics tools (hypothesis tests, confidence intervals)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CEE09-07CE-D624-F43C-BB850F08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98" y="2676601"/>
            <a:ext cx="480102" cy="21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FA0A6-C094-0530-F9B9-8AB64997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01" y="3034960"/>
            <a:ext cx="533446" cy="236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071AA-D730-25D7-DD27-FFF72DBD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349" y="3427228"/>
            <a:ext cx="815411" cy="213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03F4-6125-8819-CE55-6B387C826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945" y="3979165"/>
            <a:ext cx="853514" cy="228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348D2-FB5C-C6A2-D252-080F25C15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920" y="4349118"/>
            <a:ext cx="693480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154494" y="449477"/>
            <a:ext cx="483501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OLS (ordinary least squares) estimator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DBE9600-116A-ACC6-3B99-9EDF1664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6" y="1016758"/>
            <a:ext cx="5589907" cy="3743410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56400ED-8461-CC22-76BB-24BD7BF1A886}"/>
              </a:ext>
            </a:extLst>
          </p:cNvPr>
          <p:cNvSpPr txBox="1">
            <a:spLocks/>
          </p:cNvSpPr>
          <p:nvPr/>
        </p:nvSpPr>
        <p:spPr>
          <a:xfrm>
            <a:off x="4483290" y="1155376"/>
            <a:ext cx="3200400" cy="6734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Least squares criterion: find the values of </a:t>
            </a:r>
            <a:r>
              <a:rPr lang="en-GB" sz="1200" dirty="0">
                <a:solidFill>
                  <a:schemeClr val="tx1"/>
                </a:solidFill>
              </a:rPr>
              <a:t>a</a:t>
            </a:r>
            <a:r>
              <a:rPr lang="en-GB" sz="1200" dirty="0"/>
              <a:t> and </a:t>
            </a:r>
            <a:r>
              <a:rPr lang="en-GB" sz="1200" dirty="0">
                <a:solidFill>
                  <a:schemeClr val="tx1"/>
                </a:solidFill>
              </a:rPr>
              <a:t>b</a:t>
            </a:r>
            <a:r>
              <a:rPr lang="en-GB" sz="1200" dirty="0"/>
              <a:t> that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minimizes</a:t>
            </a:r>
            <a:r>
              <a:rPr lang="en-GB" sz="1200" dirty="0"/>
              <a:t> the sum of squares of the differences between the true values of Y and the values predicted with the prediction model.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E9819D0-90F5-AA7D-891A-CE574D5FD509}"/>
              </a:ext>
            </a:extLst>
          </p:cNvPr>
          <p:cNvSpPr txBox="1">
            <a:spLocks/>
          </p:cNvSpPr>
          <p:nvPr/>
        </p:nvSpPr>
        <p:spPr>
          <a:xfrm>
            <a:off x="6325739" y="1878328"/>
            <a:ext cx="1357951" cy="1083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Remark: </a:t>
            </a:r>
          </a:p>
          <a:p>
            <a:pPr marL="0" indent="0" algn="just"/>
            <a:endParaRPr lang="en-GB" sz="1200" dirty="0"/>
          </a:p>
          <a:p>
            <a:pPr marL="0" indent="0" algn="just"/>
            <a:r>
              <a:rPr lang="en-GB" sz="1200" dirty="0"/>
              <a:t>Why not the sum of the errors? </a:t>
            </a:r>
          </a:p>
          <a:p>
            <a:pPr marL="0" indent="0" algn="just"/>
            <a:endParaRPr lang="en-GB" sz="1200" dirty="0"/>
          </a:p>
          <a:p>
            <a:pPr marL="0" indent="0" algn="just"/>
            <a:r>
              <a:rPr lang="en-GB" sz="1200" dirty="0"/>
              <a:t>Or the sum of absolute deviations?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9C95C2D4-4297-C366-1EC7-EEEAB51E3A58}"/>
              </a:ext>
            </a:extLst>
          </p:cNvPr>
          <p:cNvSpPr txBox="1">
            <a:spLocks/>
          </p:cNvSpPr>
          <p:nvPr/>
        </p:nvSpPr>
        <p:spPr>
          <a:xfrm>
            <a:off x="5631555" y="3165659"/>
            <a:ext cx="1357951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Normal equation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C8DA8254-CF21-B311-EE09-D5F9A2A0CC3D}"/>
              </a:ext>
            </a:extLst>
          </p:cNvPr>
          <p:cNvSpPr txBox="1">
            <a:spLocks/>
          </p:cNvSpPr>
          <p:nvPr/>
        </p:nvSpPr>
        <p:spPr>
          <a:xfrm>
            <a:off x="5560695" y="4274213"/>
            <a:ext cx="1836392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ordinary least squares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DBC3CF8F-93A6-D453-389B-F5B579D0C0BF}"/>
              </a:ext>
            </a:extLst>
          </p:cNvPr>
          <p:cNvSpPr txBox="1">
            <a:spLocks/>
          </p:cNvSpPr>
          <p:nvPr/>
        </p:nvSpPr>
        <p:spPr>
          <a:xfrm>
            <a:off x="1921646" y="866183"/>
            <a:ext cx="1357951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Numerical criteria</a:t>
            </a:r>
          </a:p>
        </p:txBody>
      </p:sp>
    </p:spTree>
    <p:extLst>
      <p:ext uri="{BB962C8B-B14F-4D97-AF65-F5344CB8AC3E}">
        <p14:creationId xmlns:p14="http://schemas.microsoft.com/office/powerpoint/2010/main" val="164531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20370" y="449477"/>
            <a:ext cx="3903260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Example of 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8790F2A-ADF2-ACC7-8362-C48E9008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42" y="961674"/>
            <a:ext cx="5521835" cy="4128941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56400ED-8461-CC22-76BB-24BD7BF1A886}"/>
              </a:ext>
            </a:extLst>
          </p:cNvPr>
          <p:cNvSpPr txBox="1">
            <a:spLocks/>
          </p:cNvSpPr>
          <p:nvPr/>
        </p:nvSpPr>
        <p:spPr>
          <a:xfrm>
            <a:off x="2238233" y="241988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89BC5FE0-51F2-47B6-7DA0-0087199DE613}"/>
              </a:ext>
            </a:extLst>
          </p:cNvPr>
          <p:cNvSpPr txBox="1">
            <a:spLocks/>
          </p:cNvSpPr>
          <p:nvPr/>
        </p:nvSpPr>
        <p:spPr>
          <a:xfrm>
            <a:off x="4410261" y="241988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2262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425588" y="449477"/>
            <a:ext cx="22928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Some comments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5D168D-EE25-9D49-BA30-7068E923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01" y="663113"/>
            <a:ext cx="6176043" cy="4366455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DC6D7950-C1D1-EFC8-28D6-7AEC110D9B5A}"/>
              </a:ext>
            </a:extLst>
          </p:cNvPr>
          <p:cNvSpPr txBox="1">
            <a:spLocks/>
          </p:cNvSpPr>
          <p:nvPr/>
        </p:nvSpPr>
        <p:spPr>
          <a:xfrm>
            <a:off x="1718273" y="1081510"/>
            <a:ext cx="1891559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Other writing of the slope "a”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5438BFD2-9FC9-908F-BB6D-40C5542AB412}"/>
              </a:ext>
            </a:extLst>
          </p:cNvPr>
          <p:cNvSpPr txBox="1">
            <a:spLocks/>
          </p:cNvSpPr>
          <p:nvPr/>
        </p:nvSpPr>
        <p:spPr>
          <a:xfrm>
            <a:off x="1309756" y="3464322"/>
            <a:ext cx="2256447" cy="84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 err="1">
                <a:solidFill>
                  <a:schemeClr val="bg2"/>
                </a:solidFill>
              </a:rPr>
              <a:t>Center</a:t>
            </a:r>
            <a:r>
              <a:rPr lang="en-GB" sz="1200" dirty="0">
                <a:solidFill>
                  <a:schemeClr val="bg2"/>
                </a:solidFill>
              </a:rPr>
              <a:t> of gravity of the cloud of points </a:t>
            </a:r>
            <a:r>
              <a:rPr lang="en-GB" sz="1200" dirty="0" err="1">
                <a:solidFill>
                  <a:schemeClr val="bg2"/>
                </a:solidFill>
              </a:rPr>
              <a:t>points</a:t>
            </a:r>
            <a:r>
              <a:rPr lang="en-GB" sz="1200" dirty="0">
                <a:solidFill>
                  <a:schemeClr val="bg2"/>
                </a:solidFill>
              </a:rPr>
              <a:t> : </a:t>
            </a:r>
            <a:r>
              <a:rPr lang="en-GB" sz="1200" dirty="0">
                <a:solidFill>
                  <a:schemeClr val="accent3"/>
                </a:solidFill>
              </a:rPr>
              <a:t>the regression line necessarily passes through the </a:t>
            </a:r>
            <a:r>
              <a:rPr lang="en-GB" sz="1200" dirty="0" err="1">
                <a:solidFill>
                  <a:schemeClr val="accent3"/>
                </a:solidFill>
              </a:rPr>
              <a:t>barycenter</a:t>
            </a:r>
            <a:r>
              <a:rPr lang="en-GB" sz="1200" dirty="0">
                <a:solidFill>
                  <a:schemeClr val="accent3"/>
                </a:solidFill>
              </a:rPr>
              <a:t> of the point cloud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FFF40B9-B51A-D2F4-E21E-3F9A76660B68}"/>
              </a:ext>
            </a:extLst>
          </p:cNvPr>
          <p:cNvSpPr txBox="1">
            <a:spLocks/>
          </p:cNvSpPr>
          <p:nvPr/>
        </p:nvSpPr>
        <p:spPr>
          <a:xfrm>
            <a:off x="1658201" y="1815082"/>
            <a:ext cx="2463423" cy="84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Error and residuals: "</a:t>
            </a:r>
            <a:r>
              <a:rPr lang="en-GB" sz="1200" dirty="0">
                <a:solidFill>
                  <a:schemeClr val="accent3"/>
                </a:solidFill>
              </a:rPr>
              <a:t>error</a:t>
            </a:r>
            <a:r>
              <a:rPr lang="en-GB" sz="1200" dirty="0">
                <a:solidFill>
                  <a:schemeClr val="bg2"/>
                </a:solidFill>
              </a:rPr>
              <a:t>" = defined in the specification of the model; "</a:t>
            </a:r>
            <a:r>
              <a:rPr lang="en-GB" sz="1200" dirty="0">
                <a:solidFill>
                  <a:schemeClr val="accent3"/>
                </a:solidFill>
              </a:rPr>
              <a:t>residuals</a:t>
            </a:r>
            <a:r>
              <a:rPr lang="en-GB" sz="1200" dirty="0">
                <a:solidFill>
                  <a:schemeClr val="bg2"/>
                </a:solidFill>
              </a:rPr>
              <a:t>" are errors observed on the data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B652BE0-FD41-462B-0B50-BE7D33520BAE}"/>
              </a:ext>
            </a:extLst>
          </p:cNvPr>
          <p:cNvSpPr txBox="1">
            <a:spLocks/>
          </p:cNvSpPr>
          <p:nvPr/>
        </p:nvSpPr>
        <p:spPr>
          <a:xfrm>
            <a:off x="6479947" y="900682"/>
            <a:ext cx="1414369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5"/>
                </a:solidFill>
              </a:rPr>
              <a:t>Relationship between the slope and the correlation coefficient linear!!!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08CA9892-D7DC-00CC-54BE-395E11E1F8BB}"/>
              </a:ext>
            </a:extLst>
          </p:cNvPr>
          <p:cNvSpPr txBox="1">
            <a:spLocks/>
          </p:cNvSpPr>
          <p:nvPr/>
        </p:nvSpPr>
        <p:spPr>
          <a:xfrm>
            <a:off x="5981804" y="2367199"/>
            <a:ext cx="1414369" cy="290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3"/>
                </a:solidFill>
              </a:rPr>
              <a:t>Regression</a:t>
            </a:r>
            <a:r>
              <a:rPr lang="en-GB" sz="1200" b="1" dirty="0">
                <a:solidFill>
                  <a:schemeClr val="bg2"/>
                </a:solidFill>
              </a:rPr>
              <a:t> residuals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CB4C8390-96C7-50DC-99AE-3E977DB1BFF5}"/>
              </a:ext>
            </a:extLst>
          </p:cNvPr>
          <p:cNvSpPr txBox="1">
            <a:spLocks/>
          </p:cNvSpPr>
          <p:nvPr/>
        </p:nvSpPr>
        <p:spPr>
          <a:xfrm>
            <a:off x="6602777" y="2688805"/>
            <a:ext cx="1231467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For the regression with constant !</a:t>
            </a:r>
          </a:p>
          <a:p>
            <a:pPr marL="0" indent="0" algn="just"/>
            <a:r>
              <a:rPr lang="en-GB" sz="1200" b="1" dirty="0">
                <a:solidFill>
                  <a:schemeClr val="tx1"/>
                </a:solidFill>
              </a:rPr>
              <a:t>See details of the calculations...</a:t>
            </a:r>
          </a:p>
        </p:txBody>
      </p:sp>
    </p:spTree>
    <p:extLst>
      <p:ext uri="{BB962C8B-B14F-4D97-AF65-F5344CB8AC3E}">
        <p14:creationId xmlns:p14="http://schemas.microsoft.com/office/powerpoint/2010/main" val="292313926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2584</Words>
  <Application>Microsoft Office PowerPoint</Application>
  <PresentationFormat>On-screen Show (16:9)</PresentationFormat>
  <Paragraphs>370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Raleway</vt:lpstr>
      <vt:lpstr>Dosis Medium</vt:lpstr>
      <vt:lpstr>Lato</vt:lpstr>
      <vt:lpstr>Arial</vt:lpstr>
      <vt:lpstr>Lucida Sans Unicode</vt:lpstr>
      <vt:lpstr>Streamline</vt:lpstr>
      <vt:lpstr>Introduction To  Data Science </vt:lpstr>
      <vt:lpstr>Simple Linear Regression</vt:lpstr>
      <vt:lpstr>Modèle de Régression linéaire simple</vt:lpstr>
      <vt:lpstr>Position of the problem</vt:lpstr>
      <vt:lpstr>Hypotheses</vt:lpstr>
      <vt:lpstr>Hypotheses</vt:lpstr>
      <vt:lpstr>OLS (ordinary least squares) estimator</vt:lpstr>
      <vt:lpstr>Example of agricultural yields</vt:lpstr>
      <vt:lpstr>Some comments</vt:lpstr>
      <vt:lpstr>Evaluation: Analysis of variance  and coefficient of determination</vt:lpstr>
      <vt:lpstr>Analysis of variance equation Variance decomposition</vt:lpstr>
      <vt:lpstr>Coefficient of determination And coefficient of multiple linear correlation</vt:lpstr>
      <vt:lpstr>Example of agricultural yields</vt:lpstr>
      <vt:lpstr>Evaluation: Properties of estimators</vt:lpstr>
      <vt:lpstr>Bias</vt:lpstr>
      <vt:lpstr>Bias</vt:lpstr>
      <vt:lpstr>Bias</vt:lpstr>
      <vt:lpstr>Convergence</vt:lpstr>
      <vt:lpstr>Graphic characterization</vt:lpstr>
      <vt:lpstr>Estimation of the variance of the error</vt:lpstr>
      <vt:lpstr>Agricultural yields</vt:lpstr>
      <vt:lpstr>Distribution of estimated coefficients - Statistical inference</vt:lpstr>
      <vt:lpstr>Distribution of "â" - Variance of the known error</vt:lpstr>
      <vt:lpstr>The residual being a realization of , it also follows a normal distribution</vt:lpstr>
      <vt:lpstr>Agricultural yields - Tests of significance of coefficients</vt:lpstr>
      <vt:lpstr>Global significance test of the model</vt:lpstr>
      <vt:lpstr>Agricultural yields - Overall significance tests</vt:lpstr>
      <vt:lpstr>Agricultural yields - Overall significance tests</vt:lpstr>
      <vt:lpstr>Forecast and forecast interval</vt:lpstr>
      <vt:lpstr>Point prediction From a known value of X, predict the value of Y</vt:lpstr>
      <vt:lpstr>Interval forecasting Variance of the forecast error </vt:lpstr>
      <vt:lpstr>Interval forecasting Distribution - Interval Definition </vt:lpstr>
      <vt:lpstr>Agricultural yields - x* = 38</vt:lpstr>
      <vt:lpstr>Derived models and interpretation of coefficients</vt:lpstr>
      <vt:lpstr>Linear model Slope reading</vt:lpstr>
      <vt:lpstr>Exponential model (geometrical)</vt:lpstr>
      <vt:lpstr>Interval forecasting Distribution - Interval Definition </vt:lpstr>
      <vt:lpstr>Regression without constant</vt:lpstr>
      <vt:lpstr>Case of centred data</vt:lpstr>
      <vt:lpstr>Case of centred data</vt:lpstr>
      <vt:lpstr>Case of centred data</vt:lpstr>
      <vt:lpstr>Case of centred data – Example Comparison of wages within households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Science </dc:title>
  <cp:lastModifiedBy>Aimene HAMMANI</cp:lastModifiedBy>
  <cp:revision>18</cp:revision>
  <dcterms:modified xsi:type="dcterms:W3CDTF">2022-12-21T13:45:50Z</dcterms:modified>
</cp:coreProperties>
</file>