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36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20" r:id="rId12"/>
    <p:sldId id="419" r:id="rId13"/>
    <p:sldId id="421" r:id="rId14"/>
    <p:sldId id="422" r:id="rId15"/>
    <p:sldId id="423" r:id="rId16"/>
    <p:sldId id="424" r:id="rId17"/>
    <p:sldId id="427" r:id="rId18"/>
    <p:sldId id="425" r:id="rId19"/>
    <p:sldId id="426" r:id="rId20"/>
    <p:sldId id="428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ultiple linear regression" id="{698BBC66-A9F9-4FA3-AF14-0A65043A98CE}">
          <p14:sldIdLst>
            <p14:sldId id="256"/>
            <p14:sldId id="336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20"/>
            <p14:sldId id="419"/>
            <p14:sldId id="421"/>
            <p14:sldId id="422"/>
            <p14:sldId id="423"/>
            <p14:sldId id="424"/>
            <p14:sldId id="427"/>
            <p14:sldId id="425"/>
            <p14:sldId id="426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A12"/>
    <a:srgbClr val="E5E51F"/>
    <a:srgbClr val="F7F7E1"/>
    <a:srgbClr val="FFBC97"/>
    <a:srgbClr val="FB9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60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67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455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9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35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957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19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21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48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96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994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72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9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09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69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96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961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9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77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106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Deep Learning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6451" y="2008300"/>
            <a:ext cx="5995684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2"/>
                </a:solidFill>
              </a:rPr>
              <a:t>Single and multilayer perceptrons</a:t>
            </a:r>
            <a:endParaRPr lang="fr" sz="1800" dirty="0">
              <a:solidFill>
                <a:schemeClr val="bg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5" y="3482775"/>
            <a:ext cx="3486451" cy="11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680" y="1022400"/>
            <a:ext cx="1861219" cy="175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6EA57FE-7346-71A5-D2ED-08B0B16F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42" y="767417"/>
            <a:ext cx="6002160" cy="4238012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3C5FD42B-1C05-B940-9B15-9E199F4833C9}"/>
              </a:ext>
            </a:extLst>
          </p:cNvPr>
          <p:cNvSpPr txBox="1">
            <a:spLocks/>
          </p:cNvSpPr>
          <p:nvPr/>
        </p:nvSpPr>
        <p:spPr>
          <a:xfrm>
            <a:off x="1869742" y="1024520"/>
            <a:ext cx="1385248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89C702C2-8942-121A-D0A4-8B9192D865A6}"/>
              </a:ext>
            </a:extLst>
          </p:cNvPr>
          <p:cNvSpPr txBox="1">
            <a:spLocks/>
          </p:cNvSpPr>
          <p:nvPr/>
        </p:nvSpPr>
        <p:spPr>
          <a:xfrm>
            <a:off x="1992573" y="1083550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Observation to be treated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13FD12E8-6240-D909-A851-CF7B5B087F0B}"/>
              </a:ext>
            </a:extLst>
          </p:cNvPr>
          <p:cNvSpPr txBox="1">
            <a:spLocks/>
          </p:cNvSpPr>
          <p:nvPr/>
        </p:nvSpPr>
        <p:spPr>
          <a:xfrm>
            <a:off x="3867946" y="1155112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Apply the model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E96F3E91-B2D2-2227-5FB0-CE9B1D057FFC}"/>
              </a:ext>
            </a:extLst>
          </p:cNvPr>
          <p:cNvSpPr txBox="1">
            <a:spLocks/>
          </p:cNvSpPr>
          <p:nvPr/>
        </p:nvSpPr>
        <p:spPr>
          <a:xfrm>
            <a:off x="6044767" y="1034922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Update of the weights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364364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Example AND (4) - Defining convergence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A87A5B7-4822-FF03-772C-F697E82DA010}"/>
              </a:ext>
            </a:extLst>
          </p:cNvPr>
          <p:cNvSpPr txBox="1">
            <a:spLocks/>
          </p:cNvSpPr>
          <p:nvPr/>
        </p:nvSpPr>
        <p:spPr>
          <a:xfrm>
            <a:off x="1869742" y="741495"/>
            <a:ext cx="3128115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6B3D4E3C-BFF4-24DF-BA32-1BE8E540A790}"/>
              </a:ext>
            </a:extLst>
          </p:cNvPr>
          <p:cNvSpPr txBox="1">
            <a:spLocks/>
          </p:cNvSpPr>
          <p:nvPr/>
        </p:nvSpPr>
        <p:spPr>
          <a:xfrm>
            <a:off x="1931158" y="2208819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rgbClr val="C00000"/>
                </a:solidFill>
                <a:latin typeface="Raleway" pitchFamily="2" charset="0"/>
              </a:rPr>
              <a:t>Unchanged border:</a:t>
            </a:r>
            <a:endParaRPr lang="en-GB" sz="1200" dirty="0">
              <a:solidFill>
                <a:srgbClr val="C00000"/>
              </a:solidFill>
              <a:latin typeface="Raleway" pitchFamily="2" charset="0"/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C9A93B75-3F00-30F7-A1D4-6CDA48476E89}"/>
              </a:ext>
            </a:extLst>
          </p:cNvPr>
          <p:cNvSpPr txBox="1">
            <a:spLocks/>
          </p:cNvSpPr>
          <p:nvPr/>
        </p:nvSpPr>
        <p:spPr>
          <a:xfrm>
            <a:off x="6044767" y="2010737"/>
            <a:ext cx="1827135" cy="718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No correction here? Why not?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See also the position of the point with respect to the boundary in the plane!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E162CECC-0796-F3B2-9E4C-A2FDB75C744B}"/>
              </a:ext>
            </a:extLst>
          </p:cNvPr>
          <p:cNvSpPr txBox="1">
            <a:spLocks/>
          </p:cNvSpPr>
          <p:nvPr/>
        </p:nvSpPr>
        <p:spPr>
          <a:xfrm>
            <a:off x="4393388" y="3293626"/>
            <a:ext cx="3478514" cy="1326141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b="1" dirty="0">
                <a:solidFill>
                  <a:schemeClr val="accent5"/>
                </a:solidFill>
                <a:latin typeface="Raleway" pitchFamily="2" charset="0"/>
              </a:rPr>
              <a:t>Convergence ?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(1) No more corrections made by passing everyone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(2) The global error does not decrease </a:t>
            </a:r>
            <a:br>
              <a:rPr lang="en-GB" sz="1100" dirty="0">
                <a:solidFill>
                  <a:schemeClr val="bg2"/>
                </a:solidFill>
                <a:latin typeface="Raleway" pitchFamily="2" charset="0"/>
              </a:rPr>
            </a:br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     "significantly" anymore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(3) The weights are stable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(4) A maximum number of iterations is fixed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(5) We fix a minimum error to reach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2516CDE1-7C4A-4433-429E-C51718AAECEE}"/>
              </a:ext>
            </a:extLst>
          </p:cNvPr>
          <p:cNvSpPr txBox="1">
            <a:spLocks/>
          </p:cNvSpPr>
          <p:nvPr/>
        </p:nvSpPr>
        <p:spPr>
          <a:xfrm>
            <a:off x="4181847" y="4631107"/>
            <a:ext cx="3904452" cy="5123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(2), (4) and (5) become "parameters" of the algorithm to be considered (beware of default values) in software!!! There will be others...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7D617FFD-AB6E-5555-F767-0B51D4A5F898}"/>
              </a:ext>
            </a:extLst>
          </p:cNvPr>
          <p:cNvSpPr txBox="1">
            <a:spLocks/>
          </p:cNvSpPr>
          <p:nvPr/>
        </p:nvSpPr>
        <p:spPr>
          <a:xfrm>
            <a:off x="2067637" y="4606119"/>
            <a:ext cx="2067636" cy="4931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Remark : What happens if we replay the individual (x1=1 ; x2=0) ?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7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90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FURTHER WITH THE SIMPLE</a:t>
            </a:r>
            <a:br>
              <a:rPr lang="en-GB" sz="2400" dirty="0"/>
            </a:br>
            <a:r>
              <a:rPr lang="en-GB" sz="2400" dirty="0"/>
              <a:t> PERCEPTRON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581433" y="0"/>
            <a:ext cx="3867134" cy="54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Deep Learning</a:t>
            </a: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269" y="543375"/>
            <a:ext cx="1501156" cy="14628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9BB00167-5529-97C4-4AAF-70B809217D96}"/>
              </a:ext>
            </a:extLst>
          </p:cNvPr>
          <p:cNvSpPr txBox="1">
            <a:spLocks/>
          </p:cNvSpPr>
          <p:nvPr/>
        </p:nvSpPr>
        <p:spPr>
          <a:xfrm>
            <a:off x="726450" y="1978924"/>
            <a:ext cx="5722117" cy="109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dirty="0">
                <a:solidFill>
                  <a:schemeClr val="bg2"/>
                </a:solidFill>
              </a:rPr>
              <a:t>Estimation of P(Y/X), gradient descent, multi-class problems</a:t>
            </a:r>
            <a:endParaRPr lang="en-GB" sz="1400" dirty="0">
              <a:solidFill>
                <a:schemeClr val="bg2"/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01CB72BF-910A-EF71-0B15-2BC097731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958" y="2190466"/>
            <a:ext cx="2822083" cy="28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67BE16A-3103-6AAE-5CE9-ED9EA1B72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22" y="863542"/>
            <a:ext cx="5913805" cy="4184424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3C5FD42B-1C05-B940-9B15-9E199F4833C9}"/>
              </a:ext>
            </a:extLst>
          </p:cNvPr>
          <p:cNvSpPr txBox="1">
            <a:spLocks/>
          </p:cNvSpPr>
          <p:nvPr/>
        </p:nvSpPr>
        <p:spPr>
          <a:xfrm>
            <a:off x="1869742" y="1024520"/>
            <a:ext cx="1385248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364364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Evaluation of P(Y/X) - Sigmoid transfer function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A87A5B7-4822-FF03-772C-F697E82DA010}"/>
              </a:ext>
            </a:extLst>
          </p:cNvPr>
          <p:cNvSpPr txBox="1">
            <a:spLocks/>
          </p:cNvSpPr>
          <p:nvPr/>
        </p:nvSpPr>
        <p:spPr>
          <a:xfrm>
            <a:off x="1756237" y="836960"/>
            <a:ext cx="3910084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859759F8-3BE9-C017-9AF1-6367FC16EB7D}"/>
              </a:ext>
            </a:extLst>
          </p:cNvPr>
          <p:cNvSpPr txBox="1">
            <a:spLocks/>
          </p:cNvSpPr>
          <p:nvPr/>
        </p:nvSpPr>
        <p:spPr>
          <a:xfrm rot="16200000">
            <a:off x="-457893" y="2761274"/>
            <a:ext cx="4279960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83922DEA-9627-C920-82C0-0540E4BBAE91}"/>
              </a:ext>
            </a:extLst>
          </p:cNvPr>
          <p:cNvSpPr txBox="1">
            <a:spLocks/>
          </p:cNvSpPr>
          <p:nvPr/>
        </p:nvSpPr>
        <p:spPr>
          <a:xfrm>
            <a:off x="2563369" y="1201002"/>
            <a:ext cx="4083091" cy="495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The Perceptron proposes a Y/X ranking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In some cases, we need the probability P(Y/X) e.g., Scoring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4B15FA2F-F096-FE0C-9E95-881681593514}"/>
              </a:ext>
            </a:extLst>
          </p:cNvPr>
          <p:cNvSpPr txBox="1">
            <a:spLocks/>
          </p:cNvSpPr>
          <p:nvPr/>
        </p:nvSpPr>
        <p:spPr>
          <a:xfrm>
            <a:off x="1869743" y="1807252"/>
            <a:ext cx="2702258" cy="495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Transfer function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Threshold function -- Heaviside function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25085859-9CCA-1974-CB3B-0754E20AE1E7}"/>
              </a:ext>
            </a:extLst>
          </p:cNvPr>
          <p:cNvSpPr txBox="1">
            <a:spLocks/>
          </p:cNvSpPr>
          <p:nvPr/>
        </p:nvSpPr>
        <p:spPr>
          <a:xfrm>
            <a:off x="5295331" y="1828043"/>
            <a:ext cx="2702258" cy="495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Transfer function (activation function)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Sigmoid function - Logistic function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46055D7F-E7CE-17B5-9097-1E5144991FDE}"/>
              </a:ext>
            </a:extLst>
          </p:cNvPr>
          <p:cNvSpPr txBox="1">
            <a:spLocks/>
          </p:cNvSpPr>
          <p:nvPr/>
        </p:nvSpPr>
        <p:spPr>
          <a:xfrm>
            <a:off x="5065818" y="3928091"/>
            <a:ext cx="2702258" cy="650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This is both a form of smoothing and a modification of the domain of definition. Cf. logistic regression.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3FA97EB9-D14B-79F1-6B6A-2486A8575129}"/>
              </a:ext>
            </a:extLst>
          </p:cNvPr>
          <p:cNvSpPr txBox="1">
            <a:spLocks/>
          </p:cNvSpPr>
          <p:nvPr/>
        </p:nvSpPr>
        <p:spPr>
          <a:xfrm>
            <a:off x="1756237" y="4636797"/>
            <a:ext cx="5645343" cy="353196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000" dirty="0">
                <a:solidFill>
                  <a:schemeClr val="bg2"/>
                </a:solidFill>
                <a:latin typeface="Raleway" pitchFamily="2" charset="0"/>
              </a:rPr>
              <a:t>g(v) is an estimate of P(Y/X), the decision rule becomes: If g(v) &gt; 0.5 Then Y=1 Otherwise Y=0</a:t>
            </a:r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558CA00-9245-4F42-7ACF-7B19FB25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42" y="650964"/>
            <a:ext cx="5560714" cy="4175603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A87A5B7-4822-FF03-772C-F697E82DA010}"/>
              </a:ext>
            </a:extLst>
          </p:cNvPr>
          <p:cNvSpPr txBox="1">
            <a:spLocks/>
          </p:cNvSpPr>
          <p:nvPr/>
        </p:nvSpPr>
        <p:spPr>
          <a:xfrm>
            <a:off x="1828800" y="831846"/>
            <a:ext cx="3910084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859759F8-3BE9-C017-9AF1-6367FC16EB7D}"/>
              </a:ext>
            </a:extLst>
          </p:cNvPr>
          <p:cNvSpPr txBox="1">
            <a:spLocks/>
          </p:cNvSpPr>
          <p:nvPr/>
        </p:nvSpPr>
        <p:spPr>
          <a:xfrm rot="16200000">
            <a:off x="-457893" y="2761274"/>
            <a:ext cx="4279960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41B235D-9253-1E88-62D0-E0DC83FBE547}"/>
              </a:ext>
            </a:extLst>
          </p:cNvPr>
          <p:cNvSpPr txBox="1">
            <a:spLocks/>
          </p:cNvSpPr>
          <p:nvPr/>
        </p:nvSpPr>
        <p:spPr>
          <a:xfrm>
            <a:off x="1828800" y="562056"/>
            <a:ext cx="3780429" cy="368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3B31100A-3583-8A2E-7B91-1B22E98C0A6C}"/>
              </a:ext>
            </a:extLst>
          </p:cNvPr>
          <p:cNvSpPr txBox="1">
            <a:spLocks/>
          </p:cNvSpPr>
          <p:nvPr/>
        </p:nvSpPr>
        <p:spPr>
          <a:xfrm>
            <a:off x="5459105" y="1574935"/>
            <a:ext cx="1876567" cy="368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Exit from the network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5C687F69-21B0-14FE-0380-81C15116AB58}"/>
              </a:ext>
            </a:extLst>
          </p:cNvPr>
          <p:cNvSpPr txBox="1">
            <a:spLocks/>
          </p:cNvSpPr>
          <p:nvPr/>
        </p:nvSpPr>
        <p:spPr>
          <a:xfrm>
            <a:off x="3282288" y="3048893"/>
            <a:ext cx="3118512" cy="368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Criterion to be optimized: least squares criterion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5D541AF5-EB33-55E0-2B1A-3D8F32A51A0C}"/>
              </a:ext>
            </a:extLst>
          </p:cNvPr>
          <p:cNvSpPr txBox="1">
            <a:spLocks/>
          </p:cNvSpPr>
          <p:nvPr/>
        </p:nvSpPr>
        <p:spPr>
          <a:xfrm>
            <a:off x="2695435" y="4290838"/>
            <a:ext cx="4333162" cy="559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accent5"/>
                </a:solidFill>
                <a:latin typeface="Raleway" pitchFamily="2" charset="0"/>
              </a:rPr>
              <a:t>But always faithful to the principle of incrementality. The optimization is based on gradient descent (stochastic gradient)!</a:t>
            </a:r>
            <a:endParaRPr lang="en-GB" sz="1200" dirty="0">
              <a:solidFill>
                <a:schemeClr val="accent5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425780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Modification of the criterion to be optimized</a:t>
            </a:r>
            <a:br>
              <a:rPr lang="en-GB" sz="2200" dirty="0"/>
            </a:br>
            <a:r>
              <a:rPr lang="en-GB" sz="1600" dirty="0"/>
              <a:t>Consequence of a continuous and derivable transfer function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24184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2DAC353-0D94-4559-28D4-DB516386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21" y="768007"/>
            <a:ext cx="5613437" cy="4375493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A87A5B7-4822-FF03-772C-F697E82DA010}"/>
              </a:ext>
            </a:extLst>
          </p:cNvPr>
          <p:cNvSpPr txBox="1">
            <a:spLocks/>
          </p:cNvSpPr>
          <p:nvPr/>
        </p:nvSpPr>
        <p:spPr>
          <a:xfrm>
            <a:off x="1828800" y="831846"/>
            <a:ext cx="3910084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859759F8-3BE9-C017-9AF1-6367FC16EB7D}"/>
              </a:ext>
            </a:extLst>
          </p:cNvPr>
          <p:cNvSpPr txBox="1">
            <a:spLocks/>
          </p:cNvSpPr>
          <p:nvPr/>
        </p:nvSpPr>
        <p:spPr>
          <a:xfrm rot="16200000">
            <a:off x="-440835" y="2761274"/>
            <a:ext cx="4279960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41B235D-9253-1E88-62D0-E0DC83FBE547}"/>
              </a:ext>
            </a:extLst>
          </p:cNvPr>
          <p:cNvSpPr txBox="1">
            <a:spLocks/>
          </p:cNvSpPr>
          <p:nvPr/>
        </p:nvSpPr>
        <p:spPr>
          <a:xfrm>
            <a:off x="1828800" y="562056"/>
            <a:ext cx="3780429" cy="368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425780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Gradient descent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69DCF675-9DD9-AF18-7193-6446CC7DAA25}"/>
              </a:ext>
            </a:extLst>
          </p:cNvPr>
          <p:cNvSpPr txBox="1">
            <a:spLocks/>
          </p:cNvSpPr>
          <p:nvPr/>
        </p:nvSpPr>
        <p:spPr>
          <a:xfrm>
            <a:off x="2279177" y="1102237"/>
            <a:ext cx="1746914" cy="660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Transfer function derivable sigmoid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F3E421AB-2678-FD3D-79C0-3CA0060973F9}"/>
              </a:ext>
            </a:extLst>
          </p:cNvPr>
          <p:cNvSpPr txBox="1">
            <a:spLocks/>
          </p:cNvSpPr>
          <p:nvPr/>
        </p:nvSpPr>
        <p:spPr>
          <a:xfrm>
            <a:off x="2279177" y="1716385"/>
            <a:ext cx="1746914" cy="7538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Optimization: derivation of the objective function with respect to the coefficients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8BD2090C-2482-DBA2-452D-3548ECA045ED}"/>
              </a:ext>
            </a:extLst>
          </p:cNvPr>
          <p:cNvSpPr txBox="1">
            <a:spLocks/>
          </p:cNvSpPr>
          <p:nvPr/>
        </p:nvSpPr>
        <p:spPr>
          <a:xfrm>
            <a:off x="2279177" y="2627249"/>
            <a:ext cx="1746914" cy="9348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Rule for updating the coefficients for an individual (Widrow-Hoff rule or Delta rule)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D7014ECA-33A1-AFD8-1D1A-08B0A4731A59}"/>
              </a:ext>
            </a:extLst>
          </p:cNvPr>
          <p:cNvSpPr txBox="1">
            <a:spLocks/>
          </p:cNvSpPr>
          <p:nvPr/>
        </p:nvSpPr>
        <p:spPr>
          <a:xfrm>
            <a:off x="3152634" y="4089031"/>
            <a:ext cx="4619766" cy="9348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tx1"/>
                </a:solidFill>
                <a:latin typeface="Raleway" pitchFamily="2" charset="0"/>
              </a:rPr>
              <a:t>Convergence to the minimum is good in practice Ability to handle correlated descriptors (no matrix inversion) Ability to handle very high dimensional problems (rows x columns) Easy updating if new individuals are added to the database</a:t>
            </a:r>
            <a:endParaRPr lang="en-GB" sz="1200" dirty="0">
              <a:solidFill>
                <a:schemeClr val="tx1"/>
              </a:solidFill>
              <a:latin typeface="Raleway" pitchFamily="2" charset="0"/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BFEA0236-D18C-3640-0440-5A0C124B9669}"/>
              </a:ext>
            </a:extLst>
          </p:cNvPr>
          <p:cNvSpPr txBox="1">
            <a:spLocks/>
          </p:cNvSpPr>
          <p:nvPr/>
        </p:nvSpPr>
        <p:spPr>
          <a:xfrm>
            <a:off x="5281685" y="3439823"/>
            <a:ext cx="2326942" cy="660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Gradient: update the weights in the direction that minimizes E</a:t>
            </a:r>
          </a:p>
        </p:txBody>
      </p:sp>
    </p:spTree>
    <p:extLst>
      <p:ext uri="{BB962C8B-B14F-4D97-AF65-F5344CB8AC3E}">
        <p14:creationId xmlns:p14="http://schemas.microsoft.com/office/powerpoint/2010/main" val="16183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20274B1-A935-4FD7-3D9B-F4581F52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17" y="943368"/>
            <a:ext cx="5697252" cy="4075072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A87A5B7-4822-FF03-772C-F697E82DA010}"/>
              </a:ext>
            </a:extLst>
          </p:cNvPr>
          <p:cNvSpPr txBox="1">
            <a:spLocks/>
          </p:cNvSpPr>
          <p:nvPr/>
        </p:nvSpPr>
        <p:spPr>
          <a:xfrm>
            <a:off x="1828800" y="831846"/>
            <a:ext cx="3910084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859759F8-3BE9-C017-9AF1-6367FC16EB7D}"/>
              </a:ext>
            </a:extLst>
          </p:cNvPr>
          <p:cNvSpPr txBox="1">
            <a:spLocks/>
          </p:cNvSpPr>
          <p:nvPr/>
        </p:nvSpPr>
        <p:spPr>
          <a:xfrm rot="16200000">
            <a:off x="-440835" y="2761274"/>
            <a:ext cx="4279960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41B235D-9253-1E88-62D0-E0DC83FBE547}"/>
              </a:ext>
            </a:extLst>
          </p:cNvPr>
          <p:cNvSpPr txBox="1">
            <a:spLocks/>
          </p:cNvSpPr>
          <p:nvPr/>
        </p:nvSpPr>
        <p:spPr>
          <a:xfrm>
            <a:off x="1828800" y="562056"/>
            <a:ext cx="3780429" cy="368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FF55009-049C-55D4-24B4-571608FD4405}"/>
              </a:ext>
            </a:extLst>
          </p:cNvPr>
          <p:cNvSpPr txBox="1">
            <a:spLocks/>
          </p:cNvSpPr>
          <p:nvPr/>
        </p:nvSpPr>
        <p:spPr>
          <a:xfrm>
            <a:off x="1828799" y="905682"/>
            <a:ext cx="3275463" cy="3840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FC19BC8B-80B5-6764-2490-E356D28F8256}"/>
              </a:ext>
            </a:extLst>
          </p:cNvPr>
          <p:cNvSpPr txBox="1">
            <a:spLocks/>
          </p:cNvSpPr>
          <p:nvPr/>
        </p:nvSpPr>
        <p:spPr>
          <a:xfrm>
            <a:off x="5220267" y="1132566"/>
            <a:ext cx="3275463" cy="477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(1) Full disjunctive output coding</a:t>
            </a:r>
          </a:p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("one hot encoding")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3B2C976B-A67B-4F64-49FA-5D18DDB75AE4}"/>
              </a:ext>
            </a:extLst>
          </p:cNvPr>
          <p:cNvSpPr txBox="1">
            <a:spLocks/>
          </p:cNvSpPr>
          <p:nvPr/>
        </p:nvSpPr>
        <p:spPr>
          <a:xfrm>
            <a:off x="5206620" y="1855897"/>
            <a:ext cx="2183643" cy="3072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(2) "Output" for each output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14B5C7FF-A2DB-97CA-C1DF-D64805981B8D}"/>
              </a:ext>
            </a:extLst>
          </p:cNvPr>
          <p:cNvSpPr txBox="1">
            <a:spLocks/>
          </p:cNvSpPr>
          <p:nvPr/>
        </p:nvSpPr>
        <p:spPr>
          <a:xfrm>
            <a:off x="5152030" y="2422682"/>
            <a:ext cx="518616" cy="3072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With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5155FAC5-B1DB-45AF-CDC3-221AD3072BDA}"/>
              </a:ext>
            </a:extLst>
          </p:cNvPr>
          <p:cNvSpPr txBox="1">
            <a:spLocks/>
          </p:cNvSpPr>
          <p:nvPr/>
        </p:nvSpPr>
        <p:spPr>
          <a:xfrm>
            <a:off x="5206619" y="3306942"/>
            <a:ext cx="2183643" cy="3072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(4) Decision rule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E2E37E36-90EA-E98F-C5A6-EDB5BA648866}"/>
              </a:ext>
            </a:extLst>
          </p:cNvPr>
          <p:cNvSpPr txBox="1">
            <a:spLocks/>
          </p:cNvSpPr>
          <p:nvPr/>
        </p:nvSpPr>
        <p:spPr>
          <a:xfrm>
            <a:off x="2490715" y="4173575"/>
            <a:ext cx="4517410" cy="3072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Minimization of the square error still, but extended to the K outputs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425780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Problems with (K &gt; 2) classes (multi-classes)</a:t>
            </a:r>
            <a:br>
              <a:rPr lang="en-GB" sz="2200" dirty="0"/>
            </a:br>
            <a:r>
              <a:rPr lang="en-GB" sz="1600" dirty="0"/>
              <a:t>What to do when K (modalities of Y) is greater than 2 ?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7451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14FB586-F98A-61FA-7337-BAF5FA3F0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24" y="930002"/>
            <a:ext cx="5870757" cy="4163987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A87A5B7-4822-FF03-772C-F697E82DA010}"/>
              </a:ext>
            </a:extLst>
          </p:cNvPr>
          <p:cNvSpPr txBox="1">
            <a:spLocks/>
          </p:cNvSpPr>
          <p:nvPr/>
        </p:nvSpPr>
        <p:spPr>
          <a:xfrm>
            <a:off x="1828800" y="831846"/>
            <a:ext cx="3910084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41B235D-9253-1E88-62D0-E0DC83FBE547}"/>
              </a:ext>
            </a:extLst>
          </p:cNvPr>
          <p:cNvSpPr txBox="1">
            <a:spLocks/>
          </p:cNvSpPr>
          <p:nvPr/>
        </p:nvSpPr>
        <p:spPr>
          <a:xfrm>
            <a:off x="1828800" y="562056"/>
            <a:ext cx="3780429" cy="368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FF55009-049C-55D4-24B4-571608FD4405}"/>
              </a:ext>
            </a:extLst>
          </p:cNvPr>
          <p:cNvSpPr txBox="1">
            <a:spLocks/>
          </p:cNvSpPr>
          <p:nvPr/>
        </p:nvSpPr>
        <p:spPr>
          <a:xfrm>
            <a:off x="1474350" y="701905"/>
            <a:ext cx="3275463" cy="3840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425780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An example under SIPINA - ''Breast cancer'' dataset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FF878F20-C6FA-77C9-A462-4C6B8A889EA4}"/>
              </a:ext>
            </a:extLst>
          </p:cNvPr>
          <p:cNvSpPr txBox="1">
            <a:spLocks/>
          </p:cNvSpPr>
          <p:nvPr/>
        </p:nvSpPr>
        <p:spPr>
          <a:xfrm>
            <a:off x="1385249" y="1916510"/>
            <a:ext cx="1023582" cy="477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Evolution of the error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657B9D0E-C027-4D6A-2706-6E798FB4AC71}"/>
              </a:ext>
            </a:extLst>
          </p:cNvPr>
          <p:cNvSpPr txBox="1">
            <a:spLocks/>
          </p:cNvSpPr>
          <p:nvPr/>
        </p:nvSpPr>
        <p:spPr>
          <a:xfrm>
            <a:off x="6444774" y="2394380"/>
            <a:ext cx="1207802" cy="660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Synaptic weights (including bias)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DF7FDD9A-E523-2700-7B38-4807FD469E90}"/>
              </a:ext>
            </a:extLst>
          </p:cNvPr>
          <p:cNvSpPr txBox="1">
            <a:spLocks/>
          </p:cNvSpPr>
          <p:nvPr/>
        </p:nvSpPr>
        <p:spPr>
          <a:xfrm>
            <a:off x="3278492" y="4018463"/>
            <a:ext cx="3231489" cy="10755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tx1"/>
                </a:solidFill>
                <a:latin typeface="Raleway" pitchFamily="2" charset="0"/>
              </a:rPr>
              <a:t>Bringing descriptors to the same scale Standardization, normalization, etc.</a:t>
            </a:r>
          </a:p>
          <a:p>
            <a:pPr marL="0" indent="0"/>
            <a:endParaRPr lang="en-GB" sz="1100" dirty="0">
              <a:solidFill>
                <a:schemeClr val="tx1"/>
              </a:solidFill>
              <a:latin typeface="Raleway" pitchFamily="2" charset="0"/>
            </a:endParaRPr>
          </a:p>
          <a:p>
            <a:pPr marL="0" indent="0"/>
            <a:r>
              <a:rPr lang="en-GB" sz="1100" dirty="0">
                <a:solidFill>
                  <a:schemeClr val="tx1"/>
                </a:solidFill>
                <a:latin typeface="Raleway" pitchFamily="2" charset="0"/>
              </a:rPr>
              <a:t>(Eventually) Subdivide the data into 3 parts: </a:t>
            </a:r>
            <a:r>
              <a:rPr lang="en-GB" sz="1100" dirty="0">
                <a:solidFill>
                  <a:srgbClr val="C00000"/>
                </a:solidFill>
                <a:latin typeface="Raleway" pitchFamily="2" charset="0"/>
              </a:rPr>
              <a:t>Training</a:t>
            </a:r>
            <a:r>
              <a:rPr lang="en-GB" sz="1100" dirty="0">
                <a:solidFill>
                  <a:schemeClr val="tx1"/>
                </a:solidFill>
                <a:latin typeface="Raleway" pitchFamily="2" charset="0"/>
              </a:rPr>
              <a:t> + </a:t>
            </a:r>
            <a:r>
              <a:rPr lang="en-GB" sz="1100" dirty="0">
                <a:solidFill>
                  <a:srgbClr val="9D9A12"/>
                </a:solidFill>
                <a:latin typeface="Raleway" pitchFamily="2" charset="0"/>
              </a:rPr>
              <a:t>Validation</a:t>
            </a:r>
            <a:r>
              <a:rPr lang="en-GB" sz="1100" dirty="0">
                <a:solidFill>
                  <a:schemeClr val="tx1"/>
                </a:solidFill>
                <a:latin typeface="Raleway" pitchFamily="2" charset="0"/>
              </a:rPr>
              <a:t> + Test</a:t>
            </a:r>
          </a:p>
          <a:p>
            <a:pPr marL="0" indent="0"/>
            <a:endParaRPr lang="en-GB" sz="1100" dirty="0">
              <a:solidFill>
                <a:schemeClr val="tx1"/>
              </a:solidFill>
              <a:latin typeface="Raleway" pitchFamily="2" charset="0"/>
            </a:endParaRPr>
          </a:p>
          <a:p>
            <a:pPr marL="0" indent="0"/>
            <a:r>
              <a:rPr lang="en-GB" sz="1100" dirty="0">
                <a:solidFill>
                  <a:schemeClr val="tx1"/>
                </a:solidFill>
                <a:latin typeface="Raleway" pitchFamily="2" charset="0"/>
              </a:rPr>
              <a:t>Be careful with the parameterization, especially the stop rule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9044FCC6-BA08-13E7-0BC0-169C90751C65}"/>
              </a:ext>
            </a:extLst>
          </p:cNvPr>
          <p:cNvSpPr txBox="1">
            <a:spLocks/>
          </p:cNvSpPr>
          <p:nvPr/>
        </p:nvSpPr>
        <p:spPr>
          <a:xfrm rot="20369542">
            <a:off x="1826062" y="4278441"/>
            <a:ext cx="1245379" cy="477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400" dirty="0">
                <a:solidFill>
                  <a:schemeClr val="tx1"/>
                </a:solidFill>
                <a:latin typeface="Raleway" pitchFamily="2" charset="0"/>
              </a:rPr>
              <a:t>Some Advice</a:t>
            </a:r>
          </a:p>
        </p:txBody>
      </p:sp>
    </p:spTree>
    <p:extLst>
      <p:ext uri="{BB962C8B-B14F-4D97-AF65-F5344CB8AC3E}">
        <p14:creationId xmlns:p14="http://schemas.microsoft.com/office/powerpoint/2010/main" val="363418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90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MULTILAYER PERCEPTRON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581433" y="0"/>
            <a:ext cx="3867134" cy="54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Deep Learning</a:t>
            </a: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269" y="543375"/>
            <a:ext cx="1501156" cy="14628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9BB00167-5529-97C4-4AAF-70B809217D96}"/>
              </a:ext>
            </a:extLst>
          </p:cNvPr>
          <p:cNvSpPr txBox="1">
            <a:spLocks/>
          </p:cNvSpPr>
          <p:nvPr/>
        </p:nvSpPr>
        <p:spPr>
          <a:xfrm>
            <a:off x="726450" y="1808327"/>
            <a:ext cx="5722117" cy="109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dirty="0">
                <a:solidFill>
                  <a:schemeClr val="bg2"/>
                </a:solidFill>
              </a:rPr>
              <a:t>Death and resurrection of the perceptron</a:t>
            </a:r>
            <a:endParaRPr lang="en-GB" sz="1400" dirty="0">
              <a:solidFill>
                <a:schemeClr val="bg2"/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01CB72BF-910A-EF71-0B15-2BC097731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958" y="2190466"/>
            <a:ext cx="2822083" cy="28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9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1B1B803-1DE3-9395-9456-A4399DA0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34" y="484496"/>
            <a:ext cx="6475695" cy="4581444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A87A5B7-4822-FF03-772C-F697E82DA010}"/>
              </a:ext>
            </a:extLst>
          </p:cNvPr>
          <p:cNvSpPr txBox="1">
            <a:spLocks/>
          </p:cNvSpPr>
          <p:nvPr/>
        </p:nvSpPr>
        <p:spPr>
          <a:xfrm>
            <a:off x="1828800" y="804550"/>
            <a:ext cx="3910084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41B235D-9253-1E88-62D0-E0DC83FBE547}"/>
              </a:ext>
            </a:extLst>
          </p:cNvPr>
          <p:cNvSpPr txBox="1">
            <a:spLocks/>
          </p:cNvSpPr>
          <p:nvPr/>
        </p:nvSpPr>
        <p:spPr>
          <a:xfrm>
            <a:off x="1828800" y="562056"/>
            <a:ext cx="3780429" cy="368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FF55009-049C-55D4-24B4-571608FD4405}"/>
              </a:ext>
            </a:extLst>
          </p:cNvPr>
          <p:cNvSpPr txBox="1">
            <a:spLocks/>
          </p:cNvSpPr>
          <p:nvPr/>
        </p:nvSpPr>
        <p:spPr>
          <a:xfrm>
            <a:off x="1474350" y="701905"/>
            <a:ext cx="3275463" cy="3840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FF878F20-C6FA-77C9-A462-4C6B8A889EA4}"/>
              </a:ext>
            </a:extLst>
          </p:cNvPr>
          <p:cNvSpPr txBox="1">
            <a:spLocks/>
          </p:cNvSpPr>
          <p:nvPr/>
        </p:nvSpPr>
        <p:spPr>
          <a:xfrm>
            <a:off x="1699144" y="484496"/>
            <a:ext cx="4135273" cy="477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425780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XOR problem - The impossible linear separation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FEB1788B-11E9-7E3A-82BF-F09C8CF4F239}"/>
              </a:ext>
            </a:extLst>
          </p:cNvPr>
          <p:cNvSpPr txBox="1">
            <a:spLocks/>
          </p:cNvSpPr>
          <p:nvPr/>
        </p:nvSpPr>
        <p:spPr>
          <a:xfrm>
            <a:off x="6199186" y="1444158"/>
            <a:ext cx="1771108" cy="6601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Not linearly separable (Minsky &amp; Papert, 1969)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C23833D1-AD0E-CFBC-B1DF-BEE7BBCBAF4F}"/>
              </a:ext>
            </a:extLst>
          </p:cNvPr>
          <p:cNvSpPr txBox="1">
            <a:spLocks/>
          </p:cNvSpPr>
          <p:nvPr/>
        </p:nvSpPr>
        <p:spPr>
          <a:xfrm>
            <a:off x="1474350" y="3981576"/>
            <a:ext cx="2383395" cy="6601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A simple perceptron can only handle linearly separable problems.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DF835851-1975-61F1-9CE1-55EE8C1E920E}"/>
              </a:ext>
            </a:extLst>
          </p:cNvPr>
          <p:cNvSpPr txBox="1">
            <a:spLocks/>
          </p:cNvSpPr>
          <p:nvPr/>
        </p:nvSpPr>
        <p:spPr>
          <a:xfrm>
            <a:off x="6394368" y="4405785"/>
            <a:ext cx="2383395" cy="6601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Finding an efficient separation line is not possible.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DA13E9CA-BCA6-F39B-D78A-DBF9F9492A72}"/>
              </a:ext>
            </a:extLst>
          </p:cNvPr>
          <p:cNvSpPr txBox="1">
            <a:spLocks/>
          </p:cNvSpPr>
          <p:nvPr/>
        </p:nvSpPr>
        <p:spPr>
          <a:xfrm>
            <a:off x="1828800" y="2409762"/>
            <a:ext cx="1734736" cy="6601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b="1" dirty="0">
                <a:solidFill>
                  <a:schemeClr val="bg2"/>
                </a:solidFill>
                <a:latin typeface="Raleway" pitchFamily="2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2344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AF0BC4-6EB6-179E-822B-AE074AD5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44" y="877564"/>
            <a:ext cx="5995206" cy="4181134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A87A5B7-4822-FF03-772C-F697E82DA010}"/>
              </a:ext>
            </a:extLst>
          </p:cNvPr>
          <p:cNvSpPr txBox="1">
            <a:spLocks/>
          </p:cNvSpPr>
          <p:nvPr/>
        </p:nvSpPr>
        <p:spPr>
          <a:xfrm>
            <a:off x="1828800" y="804550"/>
            <a:ext cx="3910084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41B235D-9253-1E88-62D0-E0DC83FBE547}"/>
              </a:ext>
            </a:extLst>
          </p:cNvPr>
          <p:cNvSpPr txBox="1">
            <a:spLocks/>
          </p:cNvSpPr>
          <p:nvPr/>
        </p:nvSpPr>
        <p:spPr>
          <a:xfrm>
            <a:off x="1828800" y="562056"/>
            <a:ext cx="3780429" cy="368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FF55009-049C-55D4-24B4-571608FD4405}"/>
              </a:ext>
            </a:extLst>
          </p:cNvPr>
          <p:cNvSpPr txBox="1">
            <a:spLocks/>
          </p:cNvSpPr>
          <p:nvPr/>
        </p:nvSpPr>
        <p:spPr>
          <a:xfrm>
            <a:off x="1474350" y="701905"/>
            <a:ext cx="3275463" cy="3840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FF878F20-C6FA-77C9-A462-4C6B8A889EA4}"/>
              </a:ext>
            </a:extLst>
          </p:cNvPr>
          <p:cNvSpPr txBox="1">
            <a:spLocks/>
          </p:cNvSpPr>
          <p:nvPr/>
        </p:nvSpPr>
        <p:spPr>
          <a:xfrm>
            <a:off x="1699144" y="484496"/>
            <a:ext cx="4135273" cy="477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425780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Multilayer perceptron - Principle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8956369F-8526-8F21-3B1E-15760982AEBB}"/>
              </a:ext>
            </a:extLst>
          </p:cNvPr>
          <p:cNvSpPr txBox="1">
            <a:spLocks/>
          </p:cNvSpPr>
          <p:nvPr/>
        </p:nvSpPr>
        <p:spPr>
          <a:xfrm>
            <a:off x="4697930" y="1596788"/>
            <a:ext cx="2449773" cy="1064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rgbClr val="C00000"/>
                </a:solidFill>
                <a:latin typeface="Raleway" pitchFamily="2" charset="0"/>
              </a:rPr>
              <a:t>Multilayer Perceptron (MLP)</a:t>
            </a:r>
          </a:p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A combination of linear separators produces a non-linear global separator (Rumelhart, 1986).</a:t>
            </a:r>
          </a:p>
          <a:p>
            <a:pPr marL="0" indent="0"/>
            <a:r>
              <a:rPr lang="en-GB" sz="800" dirty="0">
                <a:latin typeface="Raleway" pitchFamily="2" charset="0"/>
              </a:rPr>
              <a:t>One can have several hidden layers, see below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A2E779BF-DAF5-5790-94B5-DC632202450F}"/>
              </a:ext>
            </a:extLst>
          </p:cNvPr>
          <p:cNvSpPr txBox="1">
            <a:spLocks/>
          </p:cNvSpPr>
          <p:nvPr/>
        </p:nvSpPr>
        <p:spPr>
          <a:xfrm>
            <a:off x="4285397" y="4612943"/>
            <a:ext cx="1173707" cy="3957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Input Layer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7F7F5CA4-F64A-462F-85BB-FA5588CCBD25}"/>
              </a:ext>
            </a:extLst>
          </p:cNvPr>
          <p:cNvSpPr txBox="1">
            <a:spLocks/>
          </p:cNvSpPr>
          <p:nvPr/>
        </p:nvSpPr>
        <p:spPr>
          <a:xfrm>
            <a:off x="5486400" y="4612943"/>
            <a:ext cx="1139589" cy="3957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Hidden Layers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3F21AAF5-2E5A-99D0-3244-CF87FCD9555B}"/>
              </a:ext>
            </a:extLst>
          </p:cNvPr>
          <p:cNvSpPr txBox="1">
            <a:spLocks/>
          </p:cNvSpPr>
          <p:nvPr/>
        </p:nvSpPr>
        <p:spPr>
          <a:xfrm>
            <a:off x="6650065" y="4612943"/>
            <a:ext cx="1070960" cy="3957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9537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90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SIMPLE PERCEPTRON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581433" y="0"/>
            <a:ext cx="3867134" cy="54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Deep Learning</a:t>
            </a: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269" y="543375"/>
            <a:ext cx="1501156" cy="14628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9BB00167-5529-97C4-4AAF-70B809217D96}"/>
              </a:ext>
            </a:extLst>
          </p:cNvPr>
          <p:cNvSpPr txBox="1">
            <a:spLocks/>
          </p:cNvSpPr>
          <p:nvPr/>
        </p:nvSpPr>
        <p:spPr>
          <a:xfrm>
            <a:off x="726449" y="1778400"/>
            <a:ext cx="5722117" cy="109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dirty="0">
                <a:solidFill>
                  <a:schemeClr val="bg2"/>
                </a:solidFill>
              </a:rPr>
              <a:t>Biological metaphor and mathematical transposition</a:t>
            </a:r>
            <a:endParaRPr lang="en-GB" sz="1400" dirty="0">
              <a:solidFill>
                <a:schemeClr val="bg2"/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01CB72BF-910A-EF71-0B15-2BC097731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958" y="2190466"/>
            <a:ext cx="2822083" cy="28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0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A87A5B7-4822-FF03-772C-F697E82DA010}"/>
              </a:ext>
            </a:extLst>
          </p:cNvPr>
          <p:cNvSpPr txBox="1">
            <a:spLocks/>
          </p:cNvSpPr>
          <p:nvPr/>
        </p:nvSpPr>
        <p:spPr>
          <a:xfrm>
            <a:off x="1828800" y="804550"/>
            <a:ext cx="3910084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41B235D-9253-1E88-62D0-E0DC83FBE547}"/>
              </a:ext>
            </a:extLst>
          </p:cNvPr>
          <p:cNvSpPr txBox="1">
            <a:spLocks/>
          </p:cNvSpPr>
          <p:nvPr/>
        </p:nvSpPr>
        <p:spPr>
          <a:xfrm>
            <a:off x="1828800" y="562056"/>
            <a:ext cx="3780429" cy="368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FF55009-049C-55D4-24B4-571608FD4405}"/>
              </a:ext>
            </a:extLst>
          </p:cNvPr>
          <p:cNvSpPr txBox="1">
            <a:spLocks/>
          </p:cNvSpPr>
          <p:nvPr/>
        </p:nvSpPr>
        <p:spPr>
          <a:xfrm>
            <a:off x="1474350" y="701905"/>
            <a:ext cx="3275463" cy="3840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FF878F20-C6FA-77C9-A462-4C6B8A889EA4}"/>
              </a:ext>
            </a:extLst>
          </p:cNvPr>
          <p:cNvSpPr txBox="1">
            <a:spLocks/>
          </p:cNvSpPr>
          <p:nvPr/>
        </p:nvSpPr>
        <p:spPr>
          <a:xfrm>
            <a:off x="1699144" y="484496"/>
            <a:ext cx="4135273" cy="477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425780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Multilayer perceptron - Formulas and properties</a:t>
            </a:r>
            <a:br>
              <a:rPr lang="en-GB" sz="2200" dirty="0"/>
            </a:br>
            <a:r>
              <a:rPr lang="en-GB" sz="1600" dirty="0"/>
              <a:t>Sigmoid transfer function in the hidden and output layers (it can be different, see below)</a:t>
            </a:r>
            <a:endParaRPr lang="en-GB" sz="22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E0B7887-AC3E-0F3A-B838-D5A3967D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4" y="1039926"/>
            <a:ext cx="6200202" cy="4012731"/>
          </a:xfrm>
          <a:prstGeom prst="rect">
            <a:avLst/>
          </a:prstGeom>
        </p:spPr>
      </p:pic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2609564E-B1D5-ED17-B7FD-B326B7E99E67}"/>
              </a:ext>
            </a:extLst>
          </p:cNvPr>
          <p:cNvSpPr txBox="1">
            <a:spLocks/>
          </p:cNvSpPr>
          <p:nvPr/>
        </p:nvSpPr>
        <p:spPr>
          <a:xfrm>
            <a:off x="1794819" y="4510685"/>
            <a:ext cx="5772865" cy="552634"/>
          </a:xfrm>
          <a:prstGeom prst="rect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A combination of linear separators produces a non-linear global separator (Rumelhart, 1986).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E0AFEF2E-C6A0-59B4-80A6-36D49CCE011B}"/>
              </a:ext>
            </a:extLst>
          </p:cNvPr>
          <p:cNvSpPr txBox="1">
            <a:spLocks/>
          </p:cNvSpPr>
          <p:nvPr/>
        </p:nvSpPr>
        <p:spPr>
          <a:xfrm>
            <a:off x="5568286" y="1030406"/>
            <a:ext cx="1952135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800" b="1" dirty="0">
                <a:solidFill>
                  <a:schemeClr val="bg2"/>
                </a:solidFill>
                <a:latin typeface="Raleway" pitchFamily="2" charset="0"/>
              </a:rPr>
              <a:t>Passage C.Input → C.Hidden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79DFEB49-04DB-C2F9-7BD2-4D998D2D52C2}"/>
              </a:ext>
            </a:extLst>
          </p:cNvPr>
          <p:cNvSpPr txBox="1">
            <a:spLocks/>
          </p:cNvSpPr>
          <p:nvPr/>
        </p:nvSpPr>
        <p:spPr>
          <a:xfrm>
            <a:off x="5568285" y="1712124"/>
            <a:ext cx="1952135" cy="339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800" b="1" dirty="0">
                <a:solidFill>
                  <a:schemeClr val="bg2"/>
                </a:solidFill>
                <a:latin typeface="Raleway" pitchFamily="2" charset="0"/>
              </a:rPr>
              <a:t>Exit of the C.Cachée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9E8A1B85-D88A-3463-9330-6A9EBD37B6B3}"/>
              </a:ext>
            </a:extLst>
          </p:cNvPr>
          <p:cNvSpPr txBox="1">
            <a:spLocks/>
          </p:cNvSpPr>
          <p:nvPr/>
        </p:nvSpPr>
        <p:spPr>
          <a:xfrm>
            <a:off x="5568283" y="2941516"/>
            <a:ext cx="1952135" cy="339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fr-FR" sz="800" b="1" dirty="0">
                <a:solidFill>
                  <a:schemeClr val="bg2"/>
                </a:solidFill>
                <a:latin typeface="Raleway" pitchFamily="2" charset="0"/>
              </a:rPr>
              <a:t>Passage C.Cachée → C.Sortie</a:t>
            </a:r>
            <a:endParaRPr lang="en-GB" sz="800" b="1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CF80B502-E730-4A85-A1CC-38EBCAB82376}"/>
              </a:ext>
            </a:extLst>
          </p:cNvPr>
          <p:cNvSpPr txBox="1">
            <a:spLocks/>
          </p:cNvSpPr>
          <p:nvPr/>
        </p:nvSpPr>
        <p:spPr>
          <a:xfrm>
            <a:off x="5568284" y="3599082"/>
            <a:ext cx="1952135" cy="339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800" b="1" dirty="0">
                <a:solidFill>
                  <a:schemeClr val="bg2"/>
                </a:solidFill>
                <a:latin typeface="Raleway" pitchFamily="2" charset="0"/>
              </a:rPr>
              <a:t>Network output</a:t>
            </a:r>
          </a:p>
        </p:txBody>
      </p:sp>
    </p:spTree>
    <p:extLst>
      <p:ext uri="{BB962C8B-B14F-4D97-AF65-F5344CB8AC3E}">
        <p14:creationId xmlns:p14="http://schemas.microsoft.com/office/powerpoint/2010/main" val="230927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E0D0CAD-1E12-86BF-AA62-D558F795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71" y="801093"/>
            <a:ext cx="5982310" cy="4294640"/>
          </a:xfrm>
          <a:prstGeom prst="rect">
            <a:avLst/>
          </a:prstGeom>
        </p:spPr>
      </p:pic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BD42243-0CEB-8ED2-61AE-A237D47E893D}"/>
              </a:ext>
            </a:extLst>
          </p:cNvPr>
          <p:cNvSpPr txBox="1">
            <a:spLocks/>
          </p:cNvSpPr>
          <p:nvPr/>
        </p:nvSpPr>
        <p:spPr>
          <a:xfrm>
            <a:off x="1091821" y="510980"/>
            <a:ext cx="3289109" cy="7514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364364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Biological metaphor</a:t>
            </a:r>
            <a:endParaRPr lang="en-GB" sz="1600" dirty="0"/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73CEF5ED-8FA0-6D8F-C9E8-2C7D33242763}"/>
              </a:ext>
            </a:extLst>
          </p:cNvPr>
          <p:cNvSpPr txBox="1">
            <a:spLocks/>
          </p:cNvSpPr>
          <p:nvPr/>
        </p:nvSpPr>
        <p:spPr>
          <a:xfrm>
            <a:off x="1446663" y="1493022"/>
            <a:ext cx="2545308" cy="1027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How the brain works Information transmission and learning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2690408A-A7F6-25C7-6D82-F8A41ACA1E39}"/>
              </a:ext>
            </a:extLst>
          </p:cNvPr>
          <p:cNvSpPr txBox="1">
            <a:spLocks/>
          </p:cNvSpPr>
          <p:nvPr/>
        </p:nvSpPr>
        <p:spPr>
          <a:xfrm>
            <a:off x="1022626" y="3096308"/>
            <a:ext cx="2545308" cy="540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  <a:latin typeface="Raleway" pitchFamily="2" charset="0"/>
              </a:rPr>
              <a:t>Key points to remember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04065858-DAB2-D308-6DB2-7BB621479E3C}"/>
              </a:ext>
            </a:extLst>
          </p:cNvPr>
          <p:cNvSpPr txBox="1">
            <a:spLocks/>
          </p:cNvSpPr>
          <p:nvPr/>
        </p:nvSpPr>
        <p:spPr>
          <a:xfrm>
            <a:off x="817459" y="4292221"/>
            <a:ext cx="2545308" cy="3485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100" dirty="0">
                <a:solidFill>
                  <a:schemeClr val="accent5"/>
                </a:solidFill>
                <a:latin typeface="Raleway" pitchFamily="2" charset="0"/>
              </a:rPr>
              <a:t>Key Steps: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5FE33259-8BB6-3B8F-FC59-5C6681D5304E}"/>
              </a:ext>
            </a:extLst>
          </p:cNvPr>
          <p:cNvSpPr txBox="1">
            <a:spLocks/>
          </p:cNvSpPr>
          <p:nvPr/>
        </p:nvSpPr>
        <p:spPr>
          <a:xfrm>
            <a:off x="3567934" y="4078350"/>
            <a:ext cx="4605456" cy="1027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- Reception of an information (signal)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- Activation + Processing (simple) by a neuron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- Transmission to other neurons (if threshold is crossed)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- In the long run : reinforcement of certain links → LEARNING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1ED046C1-A33A-98FE-4371-7B326B934972}"/>
              </a:ext>
            </a:extLst>
          </p:cNvPr>
          <p:cNvSpPr txBox="1">
            <a:spLocks/>
          </p:cNvSpPr>
          <p:nvPr/>
        </p:nvSpPr>
        <p:spPr>
          <a:xfrm>
            <a:off x="6789761" y="3000629"/>
            <a:ext cx="593678" cy="6910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500" dirty="0">
                <a:solidFill>
                  <a:schemeClr val="bg2"/>
                </a:solidFill>
                <a:latin typeface="Raleway" pitchFamily="2" charset="0"/>
              </a:rPr>
              <a:t>Transmitted signal if the threshold is surpassed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DE121DE9-5139-A396-FF02-83FDB17DE4F4}"/>
              </a:ext>
            </a:extLst>
          </p:cNvPr>
          <p:cNvSpPr txBox="1">
            <a:spLocks/>
          </p:cNvSpPr>
          <p:nvPr/>
        </p:nvSpPr>
        <p:spPr>
          <a:xfrm>
            <a:off x="4176379" y="2906974"/>
            <a:ext cx="593678" cy="8559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700" dirty="0">
                <a:solidFill>
                  <a:schemeClr val="bg2"/>
                </a:solidFill>
                <a:latin typeface="Raleway" pitchFamily="2" charset="0"/>
              </a:rPr>
              <a:t>Incoming signals from other neurons</a:t>
            </a:r>
            <a:endParaRPr lang="en-GB" sz="8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DF6A7D72-D9FA-6AAD-2489-FAB70FC9A9EF}"/>
              </a:ext>
            </a:extLst>
          </p:cNvPr>
          <p:cNvSpPr txBox="1">
            <a:spLocks/>
          </p:cNvSpPr>
          <p:nvPr/>
        </p:nvSpPr>
        <p:spPr>
          <a:xfrm>
            <a:off x="5342143" y="3125789"/>
            <a:ext cx="444507" cy="3953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700" dirty="0">
                <a:solidFill>
                  <a:schemeClr val="bg2"/>
                </a:solidFill>
                <a:latin typeface="Raleway" pitchFamily="2" charset="0"/>
              </a:rPr>
              <a:t>Sum</a:t>
            </a:r>
            <a:endParaRPr lang="en-GB" sz="8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608220F0-6884-1C66-FDF3-0AB3C98C4BFE}"/>
              </a:ext>
            </a:extLst>
          </p:cNvPr>
          <p:cNvSpPr txBox="1">
            <a:spLocks/>
          </p:cNvSpPr>
          <p:nvPr/>
        </p:nvSpPr>
        <p:spPr>
          <a:xfrm>
            <a:off x="5923128" y="3159909"/>
            <a:ext cx="490845" cy="258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600" dirty="0">
                <a:solidFill>
                  <a:schemeClr val="bg2"/>
                </a:solidFill>
                <a:latin typeface="Raleway" pitchFamily="2" charset="0"/>
              </a:rPr>
              <a:t>Threshold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798F80EC-732D-6EEB-1C99-F50E2F1D56EB}"/>
              </a:ext>
            </a:extLst>
          </p:cNvPr>
          <p:cNvSpPr txBox="1">
            <a:spLocks/>
          </p:cNvSpPr>
          <p:nvPr/>
        </p:nvSpPr>
        <p:spPr>
          <a:xfrm>
            <a:off x="5255892" y="2111362"/>
            <a:ext cx="837834" cy="258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700" dirty="0">
                <a:solidFill>
                  <a:schemeClr val="bg2"/>
                </a:solidFill>
                <a:latin typeface="Raleway" pitchFamily="2" charset="0"/>
              </a:rPr>
              <a:t>Electrical signal</a:t>
            </a:r>
            <a:endParaRPr lang="en-GB" sz="800" dirty="0">
              <a:solidFill>
                <a:schemeClr val="bg2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BD42243-0CEB-8ED2-61AE-A237D47E893D}"/>
              </a:ext>
            </a:extLst>
          </p:cNvPr>
          <p:cNvSpPr txBox="1">
            <a:spLocks/>
          </p:cNvSpPr>
          <p:nvPr/>
        </p:nvSpPr>
        <p:spPr>
          <a:xfrm>
            <a:off x="1091821" y="510980"/>
            <a:ext cx="3289109" cy="7514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364364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Model of Mc Colluch and Pitts - The Simple Perceptron</a:t>
            </a:r>
            <a:endParaRPr lang="en-GB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8C06F7-8F46-C68B-5746-87402A88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092" y="880813"/>
            <a:ext cx="5845656" cy="4118980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C728D744-3F4A-15A0-DD20-F35BD449FB6B}"/>
              </a:ext>
            </a:extLst>
          </p:cNvPr>
          <p:cNvSpPr txBox="1">
            <a:spLocks/>
          </p:cNvSpPr>
          <p:nvPr/>
        </p:nvSpPr>
        <p:spPr>
          <a:xfrm>
            <a:off x="1773707" y="853434"/>
            <a:ext cx="3890114" cy="2656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7DFC2EFB-CCBA-F5A4-24A6-1FFEB0844781}"/>
              </a:ext>
            </a:extLst>
          </p:cNvPr>
          <p:cNvSpPr txBox="1">
            <a:spLocks/>
          </p:cNvSpPr>
          <p:nvPr/>
        </p:nvSpPr>
        <p:spPr>
          <a:xfrm>
            <a:off x="5152028" y="992289"/>
            <a:ext cx="2620371" cy="352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Two class problem (positive and negative)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BAD9B34D-7901-D97A-8852-7957B0DC0A5D}"/>
              </a:ext>
            </a:extLst>
          </p:cNvPr>
          <p:cNvSpPr txBox="1">
            <a:spLocks/>
          </p:cNvSpPr>
          <p:nvPr/>
        </p:nvSpPr>
        <p:spPr>
          <a:xfrm>
            <a:off x="5841240" y="1740621"/>
            <a:ext cx="2620371" cy="429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Transfer function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Threshold function -- Heaviside function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B5F36A96-B16C-D227-40A6-B83F6F904BA4}"/>
              </a:ext>
            </a:extLst>
          </p:cNvPr>
          <p:cNvSpPr txBox="1">
            <a:spLocks/>
          </p:cNvSpPr>
          <p:nvPr/>
        </p:nvSpPr>
        <p:spPr>
          <a:xfrm>
            <a:off x="2495835" y="1353326"/>
            <a:ext cx="922928" cy="37993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Input layer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F4B47D64-47A7-046A-33C9-07B14148E894}"/>
              </a:ext>
            </a:extLst>
          </p:cNvPr>
          <p:cNvSpPr txBox="1">
            <a:spLocks/>
          </p:cNvSpPr>
          <p:nvPr/>
        </p:nvSpPr>
        <p:spPr>
          <a:xfrm>
            <a:off x="3855493" y="1366974"/>
            <a:ext cx="975815" cy="37993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Output layer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197A8FAC-A8E8-06AA-6600-D8064B7BB60A}"/>
              </a:ext>
            </a:extLst>
          </p:cNvPr>
          <p:cNvSpPr txBox="1">
            <a:spLocks/>
          </p:cNvSpPr>
          <p:nvPr/>
        </p:nvSpPr>
        <p:spPr>
          <a:xfrm>
            <a:off x="1904862" y="1825161"/>
            <a:ext cx="674566" cy="352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accent5"/>
                </a:solidFill>
                <a:latin typeface="Raleway" pitchFamily="2" charset="0"/>
              </a:rPr>
              <a:t>Bias</a:t>
            </a:r>
            <a:endParaRPr lang="en-GB" sz="1200" dirty="0">
              <a:solidFill>
                <a:schemeClr val="accent5"/>
              </a:solidFill>
              <a:latin typeface="Raleway" pitchFamily="2" charset="0"/>
            </a:endParaRP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DF365ABB-E112-EB01-D483-8980A517DDFA}"/>
              </a:ext>
            </a:extLst>
          </p:cNvPr>
          <p:cNvSpPr txBox="1">
            <a:spLocks/>
          </p:cNvSpPr>
          <p:nvPr/>
        </p:nvSpPr>
        <p:spPr>
          <a:xfrm>
            <a:off x="1603613" y="2612283"/>
            <a:ext cx="823984" cy="5358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accent5"/>
                </a:solidFill>
                <a:latin typeface="Raleway" pitchFamily="2" charset="0"/>
              </a:rPr>
              <a:t>Inputs Descriptors</a:t>
            </a:r>
            <a:endParaRPr lang="en-GB" sz="1200" dirty="0">
              <a:solidFill>
                <a:schemeClr val="accent5"/>
              </a:solidFill>
              <a:latin typeface="Raleway" pitchFamily="2" charset="0"/>
            </a:endParaRP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E0AACB81-E727-B086-4EDC-6CF385D5E4A9}"/>
              </a:ext>
            </a:extLst>
          </p:cNvPr>
          <p:cNvSpPr txBox="1">
            <a:spLocks/>
          </p:cNvSpPr>
          <p:nvPr/>
        </p:nvSpPr>
        <p:spPr>
          <a:xfrm>
            <a:off x="2930999" y="3642690"/>
            <a:ext cx="1281898" cy="424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Synaptic weights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5" name="Google Shape;89;p13">
            <a:extLst>
              <a:ext uri="{FF2B5EF4-FFF2-40B4-BE49-F238E27FC236}">
                <a16:creationId xmlns:a16="http://schemas.microsoft.com/office/drawing/2014/main" id="{BC753C71-501B-D0EB-3DFC-9369649FD7FD}"/>
              </a:ext>
            </a:extLst>
          </p:cNvPr>
          <p:cNvSpPr txBox="1">
            <a:spLocks/>
          </p:cNvSpPr>
          <p:nvPr/>
        </p:nvSpPr>
        <p:spPr>
          <a:xfrm>
            <a:off x="2090313" y="4655896"/>
            <a:ext cx="4722833" cy="424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rgbClr val="C00000"/>
                </a:solidFill>
                <a:latin typeface="Raleway" pitchFamily="2" charset="0"/>
              </a:rPr>
              <a:t>The simple perceptron is a linear (supervised) prediction model</a:t>
            </a:r>
            <a:endParaRPr lang="en-GB" sz="1400" dirty="0">
              <a:solidFill>
                <a:srgbClr val="C00000"/>
              </a:solidFill>
              <a:latin typeface="Raleway" pitchFamily="2" charset="0"/>
            </a:endParaRPr>
          </a:p>
        </p:txBody>
      </p:sp>
      <p:sp>
        <p:nvSpPr>
          <p:cNvPr id="26" name="Google Shape;89;p13">
            <a:extLst>
              <a:ext uri="{FF2B5EF4-FFF2-40B4-BE49-F238E27FC236}">
                <a16:creationId xmlns:a16="http://schemas.microsoft.com/office/drawing/2014/main" id="{C828F7FE-0DCF-82D1-B9EE-B9F3875DB488}"/>
              </a:ext>
            </a:extLst>
          </p:cNvPr>
          <p:cNvSpPr txBox="1">
            <a:spLocks/>
          </p:cNvSpPr>
          <p:nvPr/>
        </p:nvSpPr>
        <p:spPr>
          <a:xfrm>
            <a:off x="4931104" y="3366183"/>
            <a:ext cx="2568341" cy="31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Prediction model and assignment rule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1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364364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Learning from data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6F6B82B-72A1-AFD9-806E-29B4C5E6C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03" y="907576"/>
            <a:ext cx="6202571" cy="4358754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2AD29D5C-E0B6-5C3A-CA57-D300DB05C56C}"/>
              </a:ext>
            </a:extLst>
          </p:cNvPr>
          <p:cNvSpPr txBox="1">
            <a:spLocks/>
          </p:cNvSpPr>
          <p:nvPr/>
        </p:nvSpPr>
        <p:spPr>
          <a:xfrm>
            <a:off x="1647303" y="848860"/>
            <a:ext cx="2699509" cy="352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3F824938-63ED-E9A4-95A2-7BC5251E9F50}"/>
              </a:ext>
            </a:extLst>
          </p:cNvPr>
          <p:cNvSpPr txBox="1">
            <a:spLocks/>
          </p:cNvSpPr>
          <p:nvPr/>
        </p:nvSpPr>
        <p:spPr>
          <a:xfrm>
            <a:off x="5229503" y="1675616"/>
            <a:ext cx="2620371" cy="8219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How to calculate synaptic weights synaptic weights from a data file data file (Y ; X1, X2, X3)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84258D7F-FC93-412F-FDDB-192961AD9FA3}"/>
              </a:ext>
            </a:extLst>
          </p:cNvPr>
          <p:cNvSpPr txBox="1">
            <a:spLocks/>
          </p:cNvSpPr>
          <p:nvPr/>
        </p:nvSpPr>
        <p:spPr>
          <a:xfrm>
            <a:off x="4745008" y="2603663"/>
            <a:ext cx="3104866" cy="8219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Drawing a parallel with regression and least squares A neural network can be used for regression (transfer function with a linear output)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EA4BC8A4-FAFB-2712-8737-1D3CA49E775B}"/>
              </a:ext>
            </a:extLst>
          </p:cNvPr>
          <p:cNvSpPr txBox="1">
            <a:spLocks/>
          </p:cNvSpPr>
          <p:nvPr/>
        </p:nvSpPr>
        <p:spPr>
          <a:xfrm>
            <a:off x="1385248" y="4023029"/>
            <a:ext cx="2893326" cy="9652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  <a:latin typeface="Raleway" pitchFamily="2" charset="0"/>
              </a:rPr>
              <a:t>(1) Which criterion should be optimized?</a:t>
            </a:r>
          </a:p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  <a:latin typeface="Raleway" pitchFamily="2" charset="0"/>
              </a:rPr>
              <a:t>(2) How to proceed to optimization ?</a:t>
            </a:r>
            <a:endParaRPr lang="en-GB" sz="14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0F033718-E277-26C5-1F88-A17E6C1AA7BC}"/>
              </a:ext>
            </a:extLst>
          </p:cNvPr>
          <p:cNvSpPr txBox="1">
            <a:spLocks/>
          </p:cNvSpPr>
          <p:nvPr/>
        </p:nvSpPr>
        <p:spPr>
          <a:xfrm>
            <a:off x="4987920" y="4039503"/>
            <a:ext cx="2984447" cy="9652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  <a:latin typeface="Raleway" pitchFamily="2" charset="0"/>
              </a:rPr>
              <a:t>(1) Minimizing the prediction error</a:t>
            </a:r>
          </a:p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  <a:latin typeface="Raleway" pitchFamily="2" charset="0"/>
              </a:rPr>
              <a:t>(2) Principle of incrementality (online)</a:t>
            </a:r>
            <a:endParaRPr lang="en-GB" sz="1400" dirty="0">
              <a:solidFill>
                <a:schemeClr val="bg2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3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364364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Example - Learning the AND function</a:t>
            </a:r>
            <a:br>
              <a:rPr lang="en-GB" sz="2200" dirty="0"/>
            </a:br>
            <a:r>
              <a:rPr lang="en-GB" sz="1600" dirty="0"/>
              <a:t>This example is revealing - The first applications come from the computer industry</a:t>
            </a:r>
            <a:endParaRPr lang="en-GB" sz="2200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DD959B-9EA6-E7C9-3ADB-28317257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15" y="992421"/>
            <a:ext cx="5703570" cy="4151079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AC4D8B78-9AAE-8336-3681-392364BCE7E5}"/>
              </a:ext>
            </a:extLst>
          </p:cNvPr>
          <p:cNvSpPr txBox="1">
            <a:spLocks/>
          </p:cNvSpPr>
          <p:nvPr/>
        </p:nvSpPr>
        <p:spPr>
          <a:xfrm>
            <a:off x="1720214" y="1024520"/>
            <a:ext cx="4243857" cy="51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89308528-B3DD-C020-0A3B-53826783FCEB}"/>
              </a:ext>
            </a:extLst>
          </p:cNvPr>
          <p:cNvSpPr txBox="1">
            <a:spLocks/>
          </p:cNvSpPr>
          <p:nvPr/>
        </p:nvSpPr>
        <p:spPr>
          <a:xfrm>
            <a:off x="4804012" y="3112570"/>
            <a:ext cx="2279176" cy="429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Representation in the plane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EE9C18A0-CB47-CFB0-4AEA-FEAB1B4F41D0}"/>
              </a:ext>
            </a:extLst>
          </p:cNvPr>
          <p:cNvSpPr txBox="1">
            <a:spLocks/>
          </p:cNvSpPr>
          <p:nvPr/>
        </p:nvSpPr>
        <p:spPr>
          <a:xfrm>
            <a:off x="2477068" y="2996564"/>
            <a:ext cx="1385248" cy="429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Data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45134137-93EB-3234-66DC-6B0F4E99E7C9}"/>
              </a:ext>
            </a:extLst>
          </p:cNvPr>
          <p:cNvSpPr txBox="1">
            <a:spLocks/>
          </p:cNvSpPr>
          <p:nvPr/>
        </p:nvSpPr>
        <p:spPr>
          <a:xfrm>
            <a:off x="5848065" y="4156624"/>
            <a:ext cx="1385248" cy="429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An observation can pass several times!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14D1CC84-6DBE-144A-5E6F-24B1ED961CBC}"/>
              </a:ext>
            </a:extLst>
          </p:cNvPr>
          <p:cNvSpPr txBox="1">
            <a:spLocks/>
          </p:cNvSpPr>
          <p:nvPr/>
        </p:nvSpPr>
        <p:spPr>
          <a:xfrm>
            <a:off x="2142698" y="3556121"/>
            <a:ext cx="3452884" cy="1534493"/>
          </a:xfrm>
          <a:prstGeom prst="rect">
            <a:avLst/>
          </a:prstGeom>
          <a:solidFill>
            <a:schemeClr val="tx2"/>
          </a:solidFill>
          <a:ln>
            <a:solidFill>
              <a:srgbClr val="9D9A12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u="sng" dirty="0">
                <a:solidFill>
                  <a:schemeClr val="bg2"/>
                </a:solidFill>
                <a:latin typeface="Raleway" pitchFamily="2" charset="0"/>
              </a:rPr>
              <a:t>Main steps:</a:t>
            </a:r>
          </a:p>
          <a:p>
            <a:pPr marL="0" indent="0" algn="just"/>
            <a:endParaRPr lang="en-GB" sz="1100" dirty="0">
              <a:solidFill>
                <a:schemeClr val="bg2"/>
              </a:solidFill>
              <a:latin typeface="Raleway" pitchFamily="2" charset="0"/>
            </a:endParaRP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1. Randomly shuffle the observations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2. Randomly initialize the synaptic weights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3. Shuffle the observations one by one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bg2"/>
                </a:solidFill>
                <a:latin typeface="Raleway" pitchFamily="2" charset="0"/>
              </a:rPr>
              <a:t>Calculate the prediction error for the observation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bg2"/>
                </a:solidFill>
                <a:latin typeface="Raleway" pitchFamily="2" charset="0"/>
              </a:rPr>
              <a:t>Update the synaptic weights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4. Until convergence of the process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8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364364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Example AND (1)</a:t>
            </a: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AC4D8B78-9AAE-8336-3681-392364BCE7E5}"/>
              </a:ext>
            </a:extLst>
          </p:cNvPr>
          <p:cNvSpPr txBox="1">
            <a:spLocks/>
          </p:cNvSpPr>
          <p:nvPr/>
        </p:nvSpPr>
        <p:spPr>
          <a:xfrm>
            <a:off x="1720214" y="1024520"/>
            <a:ext cx="4243857" cy="51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8D2DEAA-8DFA-ADE4-369F-3801B5994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65" y="1024520"/>
            <a:ext cx="5700345" cy="4086549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3C5FD42B-1C05-B940-9B15-9E199F4833C9}"/>
              </a:ext>
            </a:extLst>
          </p:cNvPr>
          <p:cNvSpPr txBox="1">
            <a:spLocks/>
          </p:cNvSpPr>
          <p:nvPr/>
        </p:nvSpPr>
        <p:spPr>
          <a:xfrm>
            <a:off x="1869742" y="1024520"/>
            <a:ext cx="1385248" cy="429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ACBD6B7F-7130-A130-119D-EB117756D0B1}"/>
              </a:ext>
            </a:extLst>
          </p:cNvPr>
          <p:cNvSpPr txBox="1">
            <a:spLocks/>
          </p:cNvSpPr>
          <p:nvPr/>
        </p:nvSpPr>
        <p:spPr>
          <a:xfrm>
            <a:off x="1720215" y="1453213"/>
            <a:ext cx="2107982" cy="429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Random initialization of weights: 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38065409-5D42-6989-18CD-769EEF6C652C}"/>
              </a:ext>
            </a:extLst>
          </p:cNvPr>
          <p:cNvSpPr txBox="1">
            <a:spLocks/>
          </p:cNvSpPr>
          <p:nvPr/>
        </p:nvSpPr>
        <p:spPr>
          <a:xfrm>
            <a:off x="5800296" y="830807"/>
            <a:ext cx="2190468" cy="7045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900" dirty="0">
                <a:solidFill>
                  <a:srgbClr val="C00000"/>
                </a:solidFill>
                <a:latin typeface="Raleway" pitchFamily="2" charset="0"/>
              </a:rPr>
              <a:t>Rule of update of the weights </a:t>
            </a:r>
          </a:p>
          <a:p>
            <a:pPr marL="0" indent="0" algn="just"/>
            <a:r>
              <a:rPr lang="en-GB" sz="800" dirty="0">
                <a:solidFill>
                  <a:schemeClr val="bg2"/>
                </a:solidFill>
                <a:latin typeface="Raleway" pitchFamily="2" charset="0"/>
              </a:rPr>
              <a:t>For each individual that one makes pass </a:t>
            </a:r>
          </a:p>
          <a:p>
            <a:pPr marL="0" indent="0" algn="just"/>
            <a:r>
              <a:rPr lang="en-GB" sz="800" dirty="0">
                <a:solidFill>
                  <a:schemeClr val="bg2"/>
                </a:solidFill>
                <a:latin typeface="Raleway" pitchFamily="2" charset="0"/>
              </a:rPr>
              <a:t>(Principle of the incrementality)</a:t>
            </a:r>
            <a:endParaRPr lang="en-GB" sz="9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E099B5A2-DEEB-5C21-D736-7832B9441DD3}"/>
              </a:ext>
            </a:extLst>
          </p:cNvPr>
          <p:cNvSpPr txBox="1">
            <a:spLocks/>
          </p:cNvSpPr>
          <p:nvPr/>
        </p:nvSpPr>
        <p:spPr>
          <a:xfrm>
            <a:off x="6489509" y="2135601"/>
            <a:ext cx="1419370" cy="744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Make sure that the variables are on the same scale</a:t>
            </a:r>
          </a:p>
          <a:p>
            <a:pPr marL="0" indent="0" algn="just"/>
            <a:r>
              <a:rPr lang="en-GB" sz="1100" dirty="0">
                <a:solidFill>
                  <a:schemeClr val="tx1"/>
                </a:solidFill>
                <a:latin typeface="Raleway" pitchFamily="2" charset="0"/>
              </a:rPr>
              <a:t>Signal strength</a:t>
            </a:r>
            <a:endParaRPr lang="en-GB" sz="1200" dirty="0">
              <a:solidFill>
                <a:schemeClr val="tx1"/>
              </a:solidFill>
              <a:latin typeface="Raleway" pitchFamily="2" charset="0"/>
            </a:endParaRP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EB4BC4AB-E5F7-F8F0-6F7A-A1326048C059}"/>
              </a:ext>
            </a:extLst>
          </p:cNvPr>
          <p:cNvSpPr txBox="1">
            <a:spLocks/>
          </p:cNvSpPr>
          <p:nvPr/>
        </p:nvSpPr>
        <p:spPr>
          <a:xfrm>
            <a:off x="4360460" y="3684622"/>
            <a:ext cx="2511187" cy="10306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accent2"/>
                </a:solidFill>
                <a:latin typeface="Raleway" pitchFamily="2" charset="0"/>
              </a:rPr>
              <a:t>Learning rate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Determines the learning amplitude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What is the right value?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Too small → slow convergence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Too large → oscillation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Usually around 0.05 ~ 0.15 (0.1 in our example) 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E3A88546-A6CB-04A4-7462-2E5C0767C808}"/>
              </a:ext>
            </a:extLst>
          </p:cNvPr>
          <p:cNvSpPr txBox="1">
            <a:spLocks/>
          </p:cNvSpPr>
          <p:nvPr/>
        </p:nvSpPr>
        <p:spPr>
          <a:xfrm>
            <a:off x="6455389" y="3568616"/>
            <a:ext cx="1419370" cy="744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rgbClr val="7030A0"/>
                </a:solidFill>
                <a:latin typeface="Raleway" pitchFamily="2" charset="0"/>
              </a:rPr>
              <a:t>Error</a:t>
            </a:r>
          </a:p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Determines whether to react (correct) or not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F7D69737-14C0-0207-6815-F74FD1FD2888}"/>
              </a:ext>
            </a:extLst>
          </p:cNvPr>
          <p:cNvSpPr txBox="1">
            <a:spLocks/>
          </p:cNvSpPr>
          <p:nvPr/>
        </p:nvSpPr>
        <p:spPr>
          <a:xfrm>
            <a:off x="4974607" y="4674085"/>
            <a:ext cx="2149524" cy="46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accent3"/>
                </a:solidFill>
                <a:latin typeface="Raleway" pitchFamily="2" charset="0"/>
              </a:rPr>
              <a:t>These 3 elements are at the heart of the learning mechanism</a:t>
            </a:r>
            <a:endParaRPr lang="en-GB" sz="1200" dirty="0">
              <a:solidFill>
                <a:schemeClr val="accent3"/>
              </a:solidFill>
              <a:latin typeface="Raleway" pitchFamily="2" charset="0"/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8804E8D9-3201-EE82-50E5-4DF4243B5A98}"/>
              </a:ext>
            </a:extLst>
          </p:cNvPr>
          <p:cNvSpPr txBox="1">
            <a:spLocks/>
          </p:cNvSpPr>
          <p:nvPr/>
        </p:nvSpPr>
        <p:spPr>
          <a:xfrm>
            <a:off x="5401398" y="2703911"/>
            <a:ext cx="931163" cy="325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With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7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364364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Example AND (2)</a:t>
            </a: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AC4D8B78-9AAE-8336-3681-392364BCE7E5}"/>
              </a:ext>
            </a:extLst>
          </p:cNvPr>
          <p:cNvSpPr txBox="1">
            <a:spLocks/>
          </p:cNvSpPr>
          <p:nvPr/>
        </p:nvSpPr>
        <p:spPr>
          <a:xfrm>
            <a:off x="1720214" y="1024520"/>
            <a:ext cx="4243857" cy="51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3C5FD42B-1C05-B940-9B15-9E199F4833C9}"/>
              </a:ext>
            </a:extLst>
          </p:cNvPr>
          <p:cNvSpPr txBox="1">
            <a:spLocks/>
          </p:cNvSpPr>
          <p:nvPr/>
        </p:nvSpPr>
        <p:spPr>
          <a:xfrm>
            <a:off x="1869742" y="1024520"/>
            <a:ext cx="1385248" cy="429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7FECA3C-5AEF-CFDF-069B-35D85D2A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42" y="793388"/>
            <a:ext cx="5756973" cy="4099172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EC2D05EF-A2AE-F4A2-6C54-FAAC5BB3488D}"/>
              </a:ext>
            </a:extLst>
          </p:cNvPr>
          <p:cNvSpPr txBox="1">
            <a:spLocks/>
          </p:cNvSpPr>
          <p:nvPr/>
        </p:nvSpPr>
        <p:spPr>
          <a:xfrm>
            <a:off x="1734160" y="798394"/>
            <a:ext cx="2107982" cy="3593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89C702C2-8942-121A-D0A4-8B9192D865A6}"/>
              </a:ext>
            </a:extLst>
          </p:cNvPr>
          <p:cNvSpPr txBox="1">
            <a:spLocks/>
          </p:cNvSpPr>
          <p:nvPr/>
        </p:nvSpPr>
        <p:spPr>
          <a:xfrm>
            <a:off x="1869741" y="1132764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Observation to be treated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13FD12E8-6240-D909-A851-CF7B5B087F0B}"/>
              </a:ext>
            </a:extLst>
          </p:cNvPr>
          <p:cNvSpPr txBox="1">
            <a:spLocks/>
          </p:cNvSpPr>
          <p:nvPr/>
        </p:nvSpPr>
        <p:spPr>
          <a:xfrm>
            <a:off x="3888418" y="1250646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Apply the model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E96F3E91-B2D2-2227-5FB0-CE9B1D057FFC}"/>
              </a:ext>
            </a:extLst>
          </p:cNvPr>
          <p:cNvSpPr txBox="1">
            <a:spLocks/>
          </p:cNvSpPr>
          <p:nvPr/>
        </p:nvSpPr>
        <p:spPr>
          <a:xfrm>
            <a:off x="5935584" y="1157752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Update of the weights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064C96EE-5E26-6129-A9BA-B916A68BC31D}"/>
              </a:ext>
            </a:extLst>
          </p:cNvPr>
          <p:cNvSpPr txBox="1">
            <a:spLocks/>
          </p:cNvSpPr>
          <p:nvPr/>
        </p:nvSpPr>
        <p:spPr>
          <a:xfrm>
            <a:off x="1734160" y="2689632"/>
            <a:ext cx="1549317" cy="988440"/>
          </a:xfrm>
          <a:prstGeom prst="rect">
            <a:avLst/>
          </a:prstGeom>
          <a:solidFill>
            <a:schemeClr val="tx2"/>
          </a:solidFill>
          <a:ln>
            <a:solidFill>
              <a:srgbClr val="9D9A12"/>
            </a:solidFill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Observed value of Y and prediction do not match, a correction of the coefficients will be made.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4CE26ECE-E631-9072-E90B-7A025B9AD220}"/>
              </a:ext>
            </a:extLst>
          </p:cNvPr>
          <p:cNvSpPr txBox="1">
            <a:spLocks/>
          </p:cNvSpPr>
          <p:nvPr/>
        </p:nvSpPr>
        <p:spPr>
          <a:xfrm>
            <a:off x="6687399" y="2580448"/>
            <a:ext cx="1835628" cy="865611"/>
          </a:xfrm>
          <a:prstGeom prst="rect">
            <a:avLst/>
          </a:prstGeom>
          <a:solidFill>
            <a:schemeClr val="tx2"/>
          </a:solidFill>
          <a:ln>
            <a:solidFill>
              <a:srgbClr val="9D9A12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Zero signal (x1 = 0, x2 = 0), only the constant a0 is corrected.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A00469F9-E2C3-704C-89A9-FA4725E0F133}"/>
              </a:ext>
            </a:extLst>
          </p:cNvPr>
          <p:cNvSpPr txBox="1">
            <a:spLocks/>
          </p:cNvSpPr>
          <p:nvPr/>
        </p:nvSpPr>
        <p:spPr>
          <a:xfrm>
            <a:off x="3978320" y="2456597"/>
            <a:ext cx="921226" cy="1910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0CD5661A-8419-7DA8-CF3C-C122D4ED90AC}"/>
              </a:ext>
            </a:extLst>
          </p:cNvPr>
          <p:cNvSpPr txBox="1">
            <a:spLocks/>
          </p:cNvSpPr>
          <p:nvPr/>
        </p:nvSpPr>
        <p:spPr>
          <a:xfrm>
            <a:off x="3921345" y="2408617"/>
            <a:ext cx="2449776" cy="76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rgbClr val="C00000"/>
                </a:solidFill>
                <a:latin typeface="Raleway" pitchFamily="2" charset="0"/>
              </a:rPr>
              <a:t>New frontier:</a:t>
            </a:r>
          </a:p>
        </p:txBody>
      </p:sp>
    </p:spTree>
    <p:extLst>
      <p:ext uri="{BB962C8B-B14F-4D97-AF65-F5344CB8AC3E}">
        <p14:creationId xmlns:p14="http://schemas.microsoft.com/office/powerpoint/2010/main" val="97604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1B2BE1-3881-8571-226B-F599F532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8" y="658570"/>
            <a:ext cx="6136830" cy="4413473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BC4F913D-513F-69A8-2A67-2F2CAE1A3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239" y="0"/>
            <a:ext cx="4549522" cy="4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Deep Learning</a:t>
            </a: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AC4D8B78-9AAE-8336-3681-392364BCE7E5}"/>
              </a:ext>
            </a:extLst>
          </p:cNvPr>
          <p:cNvSpPr txBox="1">
            <a:spLocks/>
          </p:cNvSpPr>
          <p:nvPr/>
        </p:nvSpPr>
        <p:spPr>
          <a:xfrm>
            <a:off x="1746017" y="599540"/>
            <a:ext cx="4243857" cy="5108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3C5FD42B-1C05-B940-9B15-9E199F4833C9}"/>
              </a:ext>
            </a:extLst>
          </p:cNvPr>
          <p:cNvSpPr txBox="1">
            <a:spLocks/>
          </p:cNvSpPr>
          <p:nvPr/>
        </p:nvSpPr>
        <p:spPr>
          <a:xfrm>
            <a:off x="1869742" y="1024520"/>
            <a:ext cx="1385248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EC2D05EF-A2AE-F4A2-6C54-FAAC5BB3488D}"/>
              </a:ext>
            </a:extLst>
          </p:cNvPr>
          <p:cNvSpPr txBox="1">
            <a:spLocks/>
          </p:cNvSpPr>
          <p:nvPr/>
        </p:nvSpPr>
        <p:spPr>
          <a:xfrm>
            <a:off x="1734160" y="798394"/>
            <a:ext cx="2107982" cy="3593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89C702C2-8942-121A-D0A4-8B9192D865A6}"/>
              </a:ext>
            </a:extLst>
          </p:cNvPr>
          <p:cNvSpPr txBox="1">
            <a:spLocks/>
          </p:cNvSpPr>
          <p:nvPr/>
        </p:nvSpPr>
        <p:spPr>
          <a:xfrm>
            <a:off x="1992573" y="1083550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Observation to be treated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13FD12E8-6240-D909-A851-CF7B5B087F0B}"/>
              </a:ext>
            </a:extLst>
          </p:cNvPr>
          <p:cNvSpPr txBox="1">
            <a:spLocks/>
          </p:cNvSpPr>
          <p:nvPr/>
        </p:nvSpPr>
        <p:spPr>
          <a:xfrm>
            <a:off x="3867946" y="1155112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Apply the model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E96F3E91-B2D2-2227-5FB0-CE9B1D057FFC}"/>
              </a:ext>
            </a:extLst>
          </p:cNvPr>
          <p:cNvSpPr txBox="1">
            <a:spLocks/>
          </p:cNvSpPr>
          <p:nvPr/>
        </p:nvSpPr>
        <p:spPr>
          <a:xfrm>
            <a:off x="6044767" y="1034922"/>
            <a:ext cx="1719619" cy="2934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/>
                </a:solidFill>
                <a:latin typeface="Raleway" pitchFamily="2" charset="0"/>
              </a:rPr>
              <a:t>Update of the weights</a:t>
            </a:r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A00469F9-E2C3-704C-89A9-FA4725E0F133}"/>
              </a:ext>
            </a:extLst>
          </p:cNvPr>
          <p:cNvSpPr txBox="1">
            <a:spLocks/>
          </p:cNvSpPr>
          <p:nvPr/>
        </p:nvSpPr>
        <p:spPr>
          <a:xfrm>
            <a:off x="3937379" y="2504364"/>
            <a:ext cx="1190925" cy="185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0CD5661A-8419-7DA8-CF3C-C122D4ED90AC}"/>
              </a:ext>
            </a:extLst>
          </p:cNvPr>
          <p:cNvSpPr txBox="1">
            <a:spLocks/>
          </p:cNvSpPr>
          <p:nvPr/>
        </p:nvSpPr>
        <p:spPr>
          <a:xfrm>
            <a:off x="3888418" y="2450284"/>
            <a:ext cx="1149985" cy="29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rgbClr val="C00000"/>
                </a:solidFill>
                <a:latin typeface="Raleway" pitchFamily="2" charset="0"/>
              </a:rPr>
              <a:t>New frontier: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25188" y="364364"/>
            <a:ext cx="8693624" cy="66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Example AND (3)</a:t>
            </a:r>
          </a:p>
        </p:txBody>
      </p:sp>
    </p:spTree>
    <p:extLst>
      <p:ext uri="{BB962C8B-B14F-4D97-AF65-F5344CB8AC3E}">
        <p14:creationId xmlns:p14="http://schemas.microsoft.com/office/powerpoint/2010/main" val="37600393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1190</Words>
  <Application>Microsoft Office PowerPoint</Application>
  <PresentationFormat>On-screen Show (16:9)</PresentationFormat>
  <Paragraphs>170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Lato</vt:lpstr>
      <vt:lpstr>Raleway</vt:lpstr>
      <vt:lpstr>Streamline</vt:lpstr>
      <vt:lpstr>Deep Learning</vt:lpstr>
      <vt:lpstr>SIMPLE PERCEPTRON</vt:lpstr>
      <vt:lpstr>Biological metaphor</vt:lpstr>
      <vt:lpstr>Model of Mc Colluch and Pitts - The Simple Perceptron</vt:lpstr>
      <vt:lpstr>Learning from data</vt:lpstr>
      <vt:lpstr>Example - Learning the AND function This example is revealing - The first applications come from the computer industry</vt:lpstr>
      <vt:lpstr>Example AND (1)</vt:lpstr>
      <vt:lpstr>Example AND (2)</vt:lpstr>
      <vt:lpstr>Example AND (3)</vt:lpstr>
      <vt:lpstr>Example AND (4) - Defining convergence</vt:lpstr>
      <vt:lpstr>FURTHER WITH THE SIMPLE  PERCEPTRON</vt:lpstr>
      <vt:lpstr>Evaluation of P(Y/X) - Sigmoid transfer function</vt:lpstr>
      <vt:lpstr>Modification of the criterion to be optimized Consequence of a continuous and derivable transfer function</vt:lpstr>
      <vt:lpstr>Gradient descent</vt:lpstr>
      <vt:lpstr>Problems with (K &gt; 2) classes (multi-classes) What to do when K (modalities of Y) is greater than 2 ?</vt:lpstr>
      <vt:lpstr>An example under SIPINA - ''Breast cancer'' dataset</vt:lpstr>
      <vt:lpstr>MULTILAYER PERCEPTRON</vt:lpstr>
      <vt:lpstr>XOR problem - The impossible linear separation</vt:lpstr>
      <vt:lpstr>Multilayer perceptron - Principle</vt:lpstr>
      <vt:lpstr>Multilayer perceptron - Formulas and properties Sigmoid transfer function in the hidden and output layers (it can be different, see below)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Science </dc:title>
  <cp:lastModifiedBy>Aimene HAMMANI</cp:lastModifiedBy>
  <cp:revision>32</cp:revision>
  <dcterms:modified xsi:type="dcterms:W3CDTF">2022-12-23T16:27:55Z</dcterms:modified>
</cp:coreProperties>
</file>