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336" r:id="rId3"/>
    <p:sldId id="370" r:id="rId4"/>
    <p:sldId id="371" r:id="rId5"/>
    <p:sldId id="372" r:id="rId6"/>
    <p:sldId id="373" r:id="rId7"/>
    <p:sldId id="374" r:id="rId8"/>
    <p:sldId id="375" r:id="rId9"/>
    <p:sldId id="377" r:id="rId10"/>
    <p:sldId id="376" r:id="rId11"/>
    <p:sldId id="378" r:id="rId12"/>
    <p:sldId id="379" r:id="rId13"/>
    <p:sldId id="380" r:id="rId14"/>
    <p:sldId id="381" r:id="rId15"/>
    <p:sldId id="383" r:id="rId16"/>
    <p:sldId id="382" r:id="rId17"/>
    <p:sldId id="384" r:id="rId18"/>
    <p:sldId id="385" r:id="rId19"/>
    <p:sldId id="386" r:id="rId20"/>
  </p:sldIdLst>
  <p:sldSz cx="9144000" cy="5143500" type="screen16x9"/>
  <p:notesSz cx="6858000" cy="9144000"/>
  <p:embeddedFontLst>
    <p:embeddedFont>
      <p:font typeface="Meiryo" panose="020B0604030504040204" pitchFamily="34" charset="-128"/>
      <p:regular r:id="rId22"/>
      <p:bold r:id="rId23"/>
      <p:italic r:id="rId24"/>
      <p:boldItalic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Raleway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Multiple linear regression" id="{698BBC66-A9F9-4FA3-AF14-0A65043A98CE}">
          <p14:sldIdLst>
            <p14:sldId id="256"/>
            <p14:sldId id="336"/>
            <p14:sldId id="370"/>
            <p14:sldId id="371"/>
            <p14:sldId id="372"/>
            <p14:sldId id="373"/>
            <p14:sldId id="374"/>
            <p14:sldId id="375"/>
            <p14:sldId id="377"/>
            <p14:sldId id="376"/>
            <p14:sldId id="378"/>
            <p14:sldId id="379"/>
            <p14:sldId id="380"/>
            <p14:sldId id="381"/>
            <p14:sldId id="383"/>
            <p14:sldId id="382"/>
            <p14:sldId id="384"/>
            <p14:sldId id="385"/>
            <p14:sldId id="3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E1"/>
    <a:srgbClr val="9D9A12"/>
    <a:srgbClr val="E5E5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3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015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791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0610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886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98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700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61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5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6128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418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1994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016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392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707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9333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513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152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525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Multiple linear regression </a:t>
            </a:r>
            <a:br>
              <a:rPr lang="en-GB" sz="3200" dirty="0"/>
            </a:br>
            <a:r>
              <a:rPr lang="en-GB" sz="3200" dirty="0"/>
              <a:t>for Classification</a:t>
            </a:r>
            <a:endParaRPr sz="32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74217" y="2478756"/>
            <a:ext cx="5264917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dirty="0"/>
              <a:t>“</a:t>
            </a:r>
            <a:r>
              <a:rPr lang="en-GB" sz="1900" i="1" dirty="0"/>
              <a:t>Use Regression in a binary classification problem</a:t>
            </a:r>
            <a:r>
              <a:rPr lang="fr" sz="1900" dirty="0"/>
              <a:t>”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dirty="0"/>
              <a:t>Y à K = 2 Modalities</a:t>
            </a:r>
            <a:endParaRPr sz="1900" dirty="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225" y="3482775"/>
            <a:ext cx="3486451" cy="11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240239" y="0"/>
            <a:ext cx="4549522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Multiple linear regression for Classification</a:t>
            </a: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6680" y="1022400"/>
            <a:ext cx="1861219" cy="1754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480785" y="409896"/>
            <a:ext cx="6332558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Discrimination: building a linear boundary</a:t>
            </a:r>
          </a:p>
        </p:txBody>
      </p:sp>
      <p:sp>
        <p:nvSpPr>
          <p:cNvPr id="22" name="Google Shape;89;p13">
            <a:extLst>
              <a:ext uri="{FF2B5EF4-FFF2-40B4-BE49-F238E27FC236}">
                <a16:creationId xmlns:a16="http://schemas.microsoft.com/office/drawing/2014/main" id="{3BF1A603-F5A7-A05F-E923-B1F505D5815C}"/>
              </a:ext>
            </a:extLst>
          </p:cNvPr>
          <p:cNvSpPr txBox="1">
            <a:spLocks/>
          </p:cNvSpPr>
          <p:nvPr/>
        </p:nvSpPr>
        <p:spPr>
          <a:xfrm>
            <a:off x="2822400" y="0"/>
            <a:ext cx="3385200" cy="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2000" dirty="0"/>
              <a:t>Multiple Linear Regression</a:t>
            </a:r>
            <a:endParaRPr lang="en-GB" sz="1900" dirty="0"/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0CD0D2E7-B36B-1D0E-C894-C200DAA0A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909" y="873946"/>
            <a:ext cx="6226182" cy="4078975"/>
          </a:xfrm>
          <a:prstGeom prst="rect">
            <a:avLst/>
          </a:prstGeom>
        </p:spPr>
      </p:pic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F9C681FD-903C-B347-EF92-B1D743E2E926}"/>
              </a:ext>
            </a:extLst>
          </p:cNvPr>
          <p:cNvSpPr txBox="1">
            <a:spLocks/>
          </p:cNvSpPr>
          <p:nvPr/>
        </p:nvSpPr>
        <p:spPr>
          <a:xfrm>
            <a:off x="2035520" y="928100"/>
            <a:ext cx="5409334" cy="852933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n = 100 individuals In the design i.e., p = 2 predictor variables.</a:t>
            </a:r>
          </a:p>
          <a:p>
            <a:pPr marL="0" indent="0" algn="just"/>
            <a:endParaRPr lang="en-GB" sz="1200" dirty="0">
              <a:solidFill>
                <a:schemeClr val="bg2"/>
              </a:solidFill>
              <a:sym typeface="Wingdings" panose="05000000000000000000" pitchFamily="2" charset="2"/>
            </a:endParaRP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Target with K = 2 modalities i.e., 2 groups of individuals (n1 = n2 = 50)</a:t>
            </a:r>
          </a:p>
        </p:txBody>
      </p:sp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B2D8F343-19E3-6B6E-627B-8F908026A9A5}"/>
              </a:ext>
            </a:extLst>
          </p:cNvPr>
          <p:cNvSpPr txBox="1">
            <a:spLocks/>
          </p:cNvSpPr>
          <p:nvPr/>
        </p:nvSpPr>
        <p:spPr>
          <a:xfrm>
            <a:off x="1458911" y="2785558"/>
            <a:ext cx="1843847" cy="10631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400" dirty="0">
                <a:solidFill>
                  <a:srgbClr val="9D9A12"/>
                </a:solidFill>
                <a:sym typeface="Wingdings" panose="05000000000000000000" pitchFamily="2" charset="2"/>
              </a:rPr>
              <a:t>Linear supervised linear methods aim to produce this boundary</a:t>
            </a:r>
          </a:p>
        </p:txBody>
      </p:sp>
    </p:spTree>
    <p:extLst>
      <p:ext uri="{BB962C8B-B14F-4D97-AF65-F5344CB8AC3E}">
        <p14:creationId xmlns:p14="http://schemas.microsoft.com/office/powerpoint/2010/main" val="2326403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179931" y="409896"/>
            <a:ext cx="2934266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Comparing results</a:t>
            </a:r>
            <a:endParaRPr lang="en-GB" sz="2000" dirty="0"/>
          </a:p>
        </p:txBody>
      </p:sp>
      <p:sp>
        <p:nvSpPr>
          <p:cNvPr id="22" name="Google Shape;89;p13">
            <a:extLst>
              <a:ext uri="{FF2B5EF4-FFF2-40B4-BE49-F238E27FC236}">
                <a16:creationId xmlns:a16="http://schemas.microsoft.com/office/drawing/2014/main" id="{3BF1A603-F5A7-A05F-E923-B1F505D5815C}"/>
              </a:ext>
            </a:extLst>
          </p:cNvPr>
          <p:cNvSpPr txBox="1">
            <a:spLocks/>
          </p:cNvSpPr>
          <p:nvPr/>
        </p:nvSpPr>
        <p:spPr>
          <a:xfrm>
            <a:off x="2822400" y="0"/>
            <a:ext cx="3385200" cy="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2000" dirty="0"/>
              <a:t>Multiple Linear Regression</a:t>
            </a:r>
            <a:endParaRPr lang="en-GB" sz="1900" dirty="0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8717F73-5D62-0FF6-E937-32A2A8225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548" y="798393"/>
            <a:ext cx="5974183" cy="4297339"/>
          </a:xfrm>
          <a:prstGeom prst="rect">
            <a:avLst/>
          </a:prstGeom>
        </p:spPr>
      </p:pic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41FC063E-5B2E-7513-5B65-82DF97688284}"/>
              </a:ext>
            </a:extLst>
          </p:cNvPr>
          <p:cNvSpPr txBox="1">
            <a:spLocks/>
          </p:cNvSpPr>
          <p:nvPr/>
        </p:nvSpPr>
        <p:spPr>
          <a:xfrm>
            <a:off x="4715532" y="993919"/>
            <a:ext cx="2544622" cy="7863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2000" b="1" dirty="0">
                <a:solidFill>
                  <a:schemeClr val="accent5"/>
                </a:solidFill>
                <a:sym typeface="Wingdings" panose="05000000000000000000" pitchFamily="2" charset="2"/>
              </a:rPr>
              <a:t>the equivalence is total !</a:t>
            </a: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0FC57985-8498-93CA-2D4C-40752EE8A4E4}"/>
              </a:ext>
            </a:extLst>
          </p:cNvPr>
          <p:cNvSpPr txBox="1">
            <a:spLocks/>
          </p:cNvSpPr>
          <p:nvPr/>
        </p:nvSpPr>
        <p:spPr>
          <a:xfrm>
            <a:off x="5944286" y="4309425"/>
            <a:ext cx="2544622" cy="7863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We can calculate directly </a:t>
            </a:r>
            <a:r>
              <a:rPr lang="en-GB" sz="1200" i="1" dirty="0">
                <a:solidFill>
                  <a:schemeClr val="bg2"/>
                </a:solidFill>
                <a:sym typeface="Wingdings" panose="05000000000000000000" pitchFamily="2" charset="2"/>
              </a:rPr>
              <a:t>p </a:t>
            </a:r>
            <a:r>
              <a:rPr lang="en-GB" sz="2400" dirty="0">
                <a:solidFill>
                  <a:srgbClr val="C00000"/>
                </a:solidFill>
                <a:sym typeface="Wingdings" panose="05000000000000000000" pitchFamily="2" charset="2"/>
              </a:rPr>
              <a:t>!</a:t>
            </a:r>
            <a:endParaRPr lang="en-GB" sz="1200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5DF605AA-0D26-2EB2-18D4-5F86EE97BD1A}"/>
              </a:ext>
            </a:extLst>
          </p:cNvPr>
          <p:cNvSpPr txBox="1">
            <a:spLocks/>
          </p:cNvSpPr>
          <p:nvPr/>
        </p:nvSpPr>
        <p:spPr>
          <a:xfrm rot="16200000">
            <a:off x="1151851" y="3232674"/>
            <a:ext cx="1948488" cy="4844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1200" b="1" dirty="0">
                <a:solidFill>
                  <a:schemeClr val="bg2"/>
                </a:solidFill>
                <a:sym typeface="Wingdings" panose="05000000000000000000" pitchFamily="2" charset="2"/>
              </a:rPr>
              <a:t>Discriminant analysis</a:t>
            </a: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4F4D3A70-BB59-7CC8-65B4-FBFBB4DFEA9C}"/>
              </a:ext>
            </a:extLst>
          </p:cNvPr>
          <p:cNvSpPr txBox="1">
            <a:spLocks/>
          </p:cNvSpPr>
          <p:nvPr/>
        </p:nvSpPr>
        <p:spPr>
          <a:xfrm rot="16200000">
            <a:off x="1151851" y="1412681"/>
            <a:ext cx="1948488" cy="4844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1200" b="1" dirty="0">
                <a:solidFill>
                  <a:schemeClr val="bg2"/>
                </a:solidFill>
                <a:sym typeface="Wingdings" panose="05000000000000000000" pitchFamily="2" charset="2"/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4261648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A2AB51C-B487-A55D-C397-451A7BC32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261" y="772277"/>
            <a:ext cx="5796972" cy="4167195"/>
          </a:xfrm>
          <a:prstGeom prst="rect">
            <a:avLst/>
          </a:prstGeom>
        </p:spPr>
      </p:pic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786B8E93-BBE1-E0BD-F975-D81A5A268C90}"/>
              </a:ext>
            </a:extLst>
          </p:cNvPr>
          <p:cNvSpPr txBox="1">
            <a:spLocks/>
          </p:cNvSpPr>
          <p:nvPr/>
        </p:nvSpPr>
        <p:spPr>
          <a:xfrm>
            <a:off x="1970261" y="686024"/>
            <a:ext cx="3802742" cy="4126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22" name="Google Shape;89;p13">
            <a:extLst>
              <a:ext uri="{FF2B5EF4-FFF2-40B4-BE49-F238E27FC236}">
                <a16:creationId xmlns:a16="http://schemas.microsoft.com/office/drawing/2014/main" id="{3BF1A603-F5A7-A05F-E923-B1F505D5815C}"/>
              </a:ext>
            </a:extLst>
          </p:cNvPr>
          <p:cNvSpPr txBox="1">
            <a:spLocks/>
          </p:cNvSpPr>
          <p:nvPr/>
        </p:nvSpPr>
        <p:spPr>
          <a:xfrm>
            <a:off x="2822400" y="0"/>
            <a:ext cx="3385200" cy="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2000" dirty="0"/>
              <a:t>Multiple Linear Regression</a:t>
            </a:r>
            <a:endParaRPr lang="en-GB" sz="1900" dirty="0"/>
          </a:p>
        </p:txBody>
      </p:sp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17351947-6C6E-D26C-E74B-C84E0A3AF375}"/>
              </a:ext>
            </a:extLst>
          </p:cNvPr>
          <p:cNvSpPr txBox="1">
            <a:spLocks/>
          </p:cNvSpPr>
          <p:nvPr/>
        </p:nvSpPr>
        <p:spPr>
          <a:xfrm rot="16200000">
            <a:off x="1301977" y="3324265"/>
            <a:ext cx="1948488" cy="4844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1200" b="1" dirty="0">
                <a:solidFill>
                  <a:schemeClr val="bg2"/>
                </a:solidFill>
                <a:sym typeface="Wingdings" panose="05000000000000000000" pitchFamily="2" charset="2"/>
              </a:rPr>
              <a:t>Discriminant analysis</a:t>
            </a: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E31A5363-E404-1CDE-94DB-4AB34CED69D0}"/>
              </a:ext>
            </a:extLst>
          </p:cNvPr>
          <p:cNvSpPr txBox="1">
            <a:spLocks/>
          </p:cNvSpPr>
          <p:nvPr/>
        </p:nvSpPr>
        <p:spPr>
          <a:xfrm rot="16200000">
            <a:off x="1301977" y="1504272"/>
            <a:ext cx="1948488" cy="4844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1200" b="1" dirty="0">
                <a:solidFill>
                  <a:schemeClr val="bg2"/>
                </a:solidFill>
                <a:sym typeface="Wingdings" panose="05000000000000000000" pitchFamily="2" charset="2"/>
              </a:rPr>
              <a:t>Regression</a:t>
            </a:r>
          </a:p>
        </p:txBody>
      </p:sp>
      <p:sp>
        <p:nvSpPr>
          <p:cNvPr id="12" name="Google Shape;89;p13">
            <a:extLst>
              <a:ext uri="{FF2B5EF4-FFF2-40B4-BE49-F238E27FC236}">
                <a16:creationId xmlns:a16="http://schemas.microsoft.com/office/drawing/2014/main" id="{6B7663AD-E397-2D26-7183-043059C1741F}"/>
              </a:ext>
            </a:extLst>
          </p:cNvPr>
          <p:cNvSpPr txBox="1">
            <a:spLocks/>
          </p:cNvSpPr>
          <p:nvPr/>
        </p:nvSpPr>
        <p:spPr>
          <a:xfrm>
            <a:off x="5432496" y="4360461"/>
            <a:ext cx="2334737" cy="783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accent5"/>
                </a:solidFill>
                <a:sym typeface="Wingdings" panose="05000000000000000000" pitchFamily="2" charset="2"/>
              </a:rPr>
              <a:t>There is no more equivalence for the constant. </a:t>
            </a:r>
            <a:r>
              <a:rPr lang="en-GB" sz="1200" u="sng" dirty="0">
                <a:solidFill>
                  <a:srgbClr val="C00000"/>
                </a:solidFill>
                <a:sym typeface="Wingdings" panose="05000000000000000000" pitchFamily="2" charset="2"/>
              </a:rPr>
              <a:t>The rule of decision is different !!!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033519" y="491784"/>
            <a:ext cx="5227090" cy="56728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Case of unbalanced classes (n1 != n2)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52769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786B8E93-BBE1-E0BD-F975-D81A5A268C90}"/>
              </a:ext>
            </a:extLst>
          </p:cNvPr>
          <p:cNvSpPr txBox="1">
            <a:spLocks/>
          </p:cNvSpPr>
          <p:nvPr/>
        </p:nvSpPr>
        <p:spPr>
          <a:xfrm>
            <a:off x="1970261" y="686024"/>
            <a:ext cx="3802742" cy="4126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22" name="Google Shape;89;p13">
            <a:extLst>
              <a:ext uri="{FF2B5EF4-FFF2-40B4-BE49-F238E27FC236}">
                <a16:creationId xmlns:a16="http://schemas.microsoft.com/office/drawing/2014/main" id="{3BF1A603-F5A7-A05F-E923-B1F505D5815C}"/>
              </a:ext>
            </a:extLst>
          </p:cNvPr>
          <p:cNvSpPr txBox="1">
            <a:spLocks/>
          </p:cNvSpPr>
          <p:nvPr/>
        </p:nvSpPr>
        <p:spPr>
          <a:xfrm>
            <a:off x="2822400" y="0"/>
            <a:ext cx="3385200" cy="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2000" dirty="0"/>
              <a:t>Multiple Linear Regression</a:t>
            </a:r>
            <a:endParaRPr lang="en-GB" sz="1900" dirty="0"/>
          </a:p>
        </p:txBody>
      </p:sp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611458F-98D5-9874-BD4C-97C95D99B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351" y="717004"/>
            <a:ext cx="5759392" cy="4350526"/>
          </a:xfrm>
          <a:prstGeom prst="rect">
            <a:avLst/>
          </a:prstGeom>
        </p:spPr>
      </p:pic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439841" y="491784"/>
            <a:ext cx="6414446" cy="567281"/>
          </a:xfrm>
          <a:prstGeom prst="rect">
            <a:avLst/>
          </a:prstGeom>
          <a:solidFill>
            <a:schemeClr val="tx2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Case of unbalanced classes - Induced borders</a:t>
            </a:r>
            <a:endParaRPr lang="en-GB" sz="2000" dirty="0"/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F7D8DCCC-CC33-7908-41D9-F51AF587DA1F}"/>
              </a:ext>
            </a:extLst>
          </p:cNvPr>
          <p:cNvSpPr txBox="1">
            <a:spLocks/>
          </p:cNvSpPr>
          <p:nvPr/>
        </p:nvSpPr>
        <p:spPr>
          <a:xfrm>
            <a:off x="2231409" y="3787254"/>
            <a:ext cx="5295334" cy="1311256"/>
          </a:xfrm>
          <a:prstGeom prst="rect">
            <a:avLst/>
          </a:prstGeom>
          <a:solidFill>
            <a:srgbClr val="F7F7E1"/>
          </a:solidFill>
          <a:ln>
            <a:solidFill>
              <a:schemeClr val="accent5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accent5"/>
                </a:solidFill>
                <a:sym typeface="Wingdings" panose="05000000000000000000" pitchFamily="2" charset="2"/>
              </a:rPr>
              <a:t>(1) Only the constant differs</a:t>
            </a:r>
          </a:p>
          <a:p>
            <a:pPr marL="0" indent="0" algn="just"/>
            <a:r>
              <a:rPr lang="en-GB" sz="1200" dirty="0">
                <a:solidFill>
                  <a:schemeClr val="accent5"/>
                </a:solidFill>
                <a:sym typeface="Wingdings" panose="05000000000000000000" pitchFamily="2" charset="2"/>
              </a:rPr>
              <a:t>(2) The boundaries are different but parallel</a:t>
            </a:r>
          </a:p>
          <a:p>
            <a:pPr marL="0" indent="0" algn="just"/>
            <a:r>
              <a:rPr lang="en-GB" sz="1200" dirty="0">
                <a:solidFill>
                  <a:schemeClr val="accent5"/>
                </a:solidFill>
                <a:sym typeface="Wingdings" panose="05000000000000000000" pitchFamily="2" charset="2"/>
              </a:rPr>
              <a:t>(3) The models behave differently, i.e., the confusion matrices are not identical</a:t>
            </a:r>
          </a:p>
          <a:p>
            <a:pPr marL="0" indent="0" algn="just"/>
            <a:r>
              <a:rPr lang="en-GB" sz="1200" dirty="0">
                <a:solidFill>
                  <a:schemeClr val="accent5"/>
                </a:solidFill>
                <a:sym typeface="Wingdings" panose="05000000000000000000" pitchFamily="2" charset="2"/>
              </a:rPr>
              <a:t>(4) The magnitude of the difference depends on the magnitude of the imbalance between the classes</a:t>
            </a:r>
            <a:endParaRPr lang="en-GB" sz="1200" u="sng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574A354F-1CF0-BFC9-D512-67B61FAD6C42}"/>
              </a:ext>
            </a:extLst>
          </p:cNvPr>
          <p:cNvSpPr txBox="1">
            <a:spLocks/>
          </p:cNvSpPr>
          <p:nvPr/>
        </p:nvSpPr>
        <p:spPr>
          <a:xfrm>
            <a:off x="6017278" y="2244752"/>
            <a:ext cx="1948488" cy="4844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b="1" dirty="0">
                <a:solidFill>
                  <a:schemeClr val="bg2"/>
                </a:solidFill>
                <a:sym typeface="Wingdings" panose="05000000000000000000" pitchFamily="2" charset="2"/>
              </a:rPr>
              <a:t>Discriminant analysis</a:t>
            </a: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826B214A-6287-DE1C-DA37-A5D163D63D94}"/>
              </a:ext>
            </a:extLst>
          </p:cNvPr>
          <p:cNvSpPr txBox="1">
            <a:spLocks/>
          </p:cNvSpPr>
          <p:nvPr/>
        </p:nvSpPr>
        <p:spPr>
          <a:xfrm>
            <a:off x="6126190" y="1037556"/>
            <a:ext cx="1948488" cy="4844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b="1" dirty="0">
                <a:solidFill>
                  <a:schemeClr val="bg2"/>
                </a:solidFill>
                <a:sym typeface="Wingdings" panose="05000000000000000000" pitchFamily="2" charset="2"/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966532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786B8E93-BBE1-E0BD-F975-D81A5A268C90}"/>
              </a:ext>
            </a:extLst>
          </p:cNvPr>
          <p:cNvSpPr txBox="1">
            <a:spLocks/>
          </p:cNvSpPr>
          <p:nvPr/>
        </p:nvSpPr>
        <p:spPr>
          <a:xfrm>
            <a:off x="1970261" y="686024"/>
            <a:ext cx="3802742" cy="4126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22" name="Google Shape;89;p13">
            <a:extLst>
              <a:ext uri="{FF2B5EF4-FFF2-40B4-BE49-F238E27FC236}">
                <a16:creationId xmlns:a16="http://schemas.microsoft.com/office/drawing/2014/main" id="{3BF1A603-F5A7-A05F-E923-B1F505D5815C}"/>
              </a:ext>
            </a:extLst>
          </p:cNvPr>
          <p:cNvSpPr txBox="1">
            <a:spLocks/>
          </p:cNvSpPr>
          <p:nvPr/>
        </p:nvSpPr>
        <p:spPr>
          <a:xfrm>
            <a:off x="2822400" y="0"/>
            <a:ext cx="3385200" cy="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2000" dirty="0"/>
              <a:t>Multiple Linear Regression</a:t>
            </a:r>
            <a:endParaRPr lang="en-GB" sz="19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CDD20EF-6EEB-AAC2-C32C-49EEDA507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709" y="686949"/>
            <a:ext cx="5828709" cy="4112403"/>
          </a:xfrm>
          <a:prstGeom prst="rect">
            <a:avLst/>
          </a:prstGeom>
        </p:spPr>
      </p:pic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439841" y="491784"/>
            <a:ext cx="6414446" cy="567281"/>
          </a:xfrm>
          <a:prstGeom prst="rect">
            <a:avLst/>
          </a:prstGeom>
          <a:solidFill>
            <a:schemeClr val="tx2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Case of unbalanced classes - Induced borders</a:t>
            </a:r>
            <a:endParaRPr lang="en-GB" sz="2000" dirty="0"/>
          </a:p>
        </p:txBody>
      </p:sp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9A22714E-B018-8DDC-5E97-EAB3A373DC3C}"/>
              </a:ext>
            </a:extLst>
          </p:cNvPr>
          <p:cNvSpPr txBox="1">
            <a:spLocks/>
          </p:cNvSpPr>
          <p:nvPr/>
        </p:nvSpPr>
        <p:spPr>
          <a:xfrm>
            <a:off x="2566512" y="1175532"/>
            <a:ext cx="4994906" cy="12128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400" dirty="0">
                <a:solidFill>
                  <a:schemeClr val="bg2"/>
                </a:solidFill>
                <a:sym typeface="Wingdings" panose="05000000000000000000" pitchFamily="2" charset="2"/>
              </a:rPr>
              <a:t>It is possible to find the coefficients of the LDA from</a:t>
            </a:r>
          </a:p>
          <a:p>
            <a:pPr marL="0" indent="0" algn="just"/>
            <a:r>
              <a:rPr lang="en-GB" sz="1400" dirty="0">
                <a:solidFill>
                  <a:schemeClr val="bg2"/>
                </a:solidFill>
                <a:sym typeface="Wingdings" panose="05000000000000000000" pitchFamily="2" charset="2"/>
              </a:rPr>
              <a:t>a multiple linear regression</a:t>
            </a:r>
          </a:p>
          <a:p>
            <a:pPr marL="0" indent="0" algn="just"/>
            <a:r>
              <a:rPr lang="en-GB" sz="1400" dirty="0">
                <a:solidFill>
                  <a:schemeClr val="bg2"/>
                </a:solidFill>
                <a:sym typeface="Wingdings" panose="05000000000000000000" pitchFamily="2" charset="2"/>
              </a:rPr>
              <a:t>&gt;&gt; the equivalence is total in the case of balanced classes</a:t>
            </a:r>
          </a:p>
          <a:p>
            <a:pPr marL="0" indent="0" algn="just"/>
            <a:r>
              <a:rPr lang="en-GB" sz="1400" dirty="0">
                <a:solidFill>
                  <a:schemeClr val="bg2"/>
                </a:solidFill>
                <a:sym typeface="Wingdings" panose="05000000000000000000" pitchFamily="2" charset="2"/>
              </a:rPr>
              <a:t>&gt;&gt; the constant is different when n1 != n2 </a:t>
            </a:r>
            <a:r>
              <a:rPr lang="en-GB" sz="1400" dirty="0">
                <a:sym typeface="Wingdings" panose="05000000000000000000" pitchFamily="2" charset="2"/>
              </a:rPr>
              <a:t>it would require an additional correction</a:t>
            </a:r>
          </a:p>
        </p:txBody>
      </p:sp>
      <p:sp>
        <p:nvSpPr>
          <p:cNvPr id="12" name="Google Shape;89;p13">
            <a:extLst>
              <a:ext uri="{FF2B5EF4-FFF2-40B4-BE49-F238E27FC236}">
                <a16:creationId xmlns:a16="http://schemas.microsoft.com/office/drawing/2014/main" id="{0C811793-A898-ED75-2686-BECE3DCAC577}"/>
              </a:ext>
            </a:extLst>
          </p:cNvPr>
          <p:cNvSpPr txBox="1">
            <a:spLocks/>
          </p:cNvSpPr>
          <p:nvPr/>
        </p:nvSpPr>
        <p:spPr>
          <a:xfrm>
            <a:off x="2566512" y="2538944"/>
            <a:ext cx="4994906" cy="12128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400" dirty="0">
                <a:solidFill>
                  <a:schemeClr val="bg2"/>
                </a:solidFill>
                <a:sym typeface="Wingdings" panose="05000000000000000000" pitchFamily="2" charset="2"/>
              </a:rPr>
              <a:t>Attention, the assumptions are not the same, in particular:</a:t>
            </a:r>
          </a:p>
          <a:p>
            <a:pPr marL="0" indent="0" algn="just"/>
            <a:r>
              <a:rPr lang="en-GB" sz="1400" dirty="0">
                <a:solidFill>
                  <a:schemeClr val="bg2"/>
                </a:solidFill>
                <a:sym typeface="Wingdings" panose="05000000000000000000" pitchFamily="2" charset="2"/>
              </a:rPr>
              <a:t> the X's are random in the discrimination</a:t>
            </a:r>
          </a:p>
          <a:p>
            <a:pPr marL="0" indent="0" algn="just"/>
            <a:r>
              <a:rPr lang="en-GB" sz="1400" dirty="0">
                <a:solidFill>
                  <a:schemeClr val="bg2"/>
                </a:solidFill>
                <a:sym typeface="Wingdings" panose="05000000000000000000" pitchFamily="2" charset="2"/>
              </a:rPr>
              <a:t> Y is binary (binomial dist.) and not normal (normal dist. 	normal) through the error term </a:t>
            </a:r>
            <a:r>
              <a:rPr lang="el-GR" sz="1400" dirty="0">
                <a:solidFill>
                  <a:schemeClr val="bg2"/>
                </a:solidFill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ε</a:t>
            </a:r>
            <a:endParaRPr lang="en-GB" sz="1400" dirty="0">
              <a:solidFill>
                <a:schemeClr val="bg2"/>
              </a:solidFill>
              <a:sym typeface="Wingdings" panose="05000000000000000000" pitchFamily="2" charset="2"/>
            </a:endParaRPr>
          </a:p>
        </p:txBody>
      </p:sp>
      <p:sp>
        <p:nvSpPr>
          <p:cNvPr id="13" name="Google Shape;89;p13">
            <a:extLst>
              <a:ext uri="{FF2B5EF4-FFF2-40B4-BE49-F238E27FC236}">
                <a16:creationId xmlns:a16="http://schemas.microsoft.com/office/drawing/2014/main" id="{1E9CD7ED-FFBE-AE21-63F9-CBEA753AEF8C}"/>
              </a:ext>
            </a:extLst>
          </p:cNvPr>
          <p:cNvSpPr txBox="1">
            <a:spLocks/>
          </p:cNvSpPr>
          <p:nvPr/>
        </p:nvSpPr>
        <p:spPr>
          <a:xfrm>
            <a:off x="2566512" y="3879257"/>
            <a:ext cx="4994906" cy="11755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400" dirty="0">
                <a:solidFill>
                  <a:srgbClr val="C00000"/>
                </a:solidFill>
                <a:sym typeface="Wingdings" panose="05000000000000000000" pitchFamily="2" charset="2"/>
              </a:rPr>
              <a:t>Nevertheless, the tests of global significance of the model and individual of the model and individual coefficients are directly usable, whatever usable, whatever the distribution of the classes</a:t>
            </a:r>
          </a:p>
        </p:txBody>
      </p:sp>
    </p:spTree>
    <p:extLst>
      <p:ext uri="{BB962C8B-B14F-4D97-AF65-F5344CB8AC3E}">
        <p14:creationId xmlns:p14="http://schemas.microsoft.com/office/powerpoint/2010/main" val="362903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6450" y="1215625"/>
            <a:ext cx="7688100" cy="9066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Comparing Methods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Multiple Linear Regression</a:t>
            </a:r>
            <a:endParaRPr sz="1900" dirty="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418" y="543375"/>
            <a:ext cx="1185750" cy="11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1BC38FCB-5DAF-2601-BD91-04EC30C1C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552" y="2571750"/>
            <a:ext cx="1583140" cy="1583140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E84389BA-9D49-A8ED-B354-6E62DF876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5920022" y="1634657"/>
            <a:ext cx="1308778" cy="1308778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582AD317-3944-1046-7030-38154D1070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2050" y="3130604"/>
            <a:ext cx="1708697" cy="1708697"/>
          </a:xfrm>
          <a:prstGeom prst="rect">
            <a:avLst/>
          </a:prstGeom>
        </p:spPr>
      </p:pic>
      <p:sp>
        <p:nvSpPr>
          <p:cNvPr id="4" name="Google Shape;89;p13">
            <a:extLst>
              <a:ext uri="{FF2B5EF4-FFF2-40B4-BE49-F238E27FC236}">
                <a16:creationId xmlns:a16="http://schemas.microsoft.com/office/drawing/2014/main" id="{F93B6140-A541-FB0E-22C9-8510CF02B4E2}"/>
              </a:ext>
            </a:extLst>
          </p:cNvPr>
          <p:cNvSpPr txBox="1">
            <a:spLocks/>
          </p:cNvSpPr>
          <p:nvPr/>
        </p:nvSpPr>
        <p:spPr>
          <a:xfrm>
            <a:off x="726450" y="1778400"/>
            <a:ext cx="3320111" cy="1674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/>
                </a:solidFill>
              </a:rPr>
              <a:t>Regression for classification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solidFill>
                <a:schemeClr val="bg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/>
                </a:solidFill>
              </a:rPr>
              <a:t>Linear Discriminant Analysis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solidFill>
                <a:schemeClr val="bg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/>
                </a:solidFill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477183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786B8E93-BBE1-E0BD-F975-D81A5A268C90}"/>
              </a:ext>
            </a:extLst>
          </p:cNvPr>
          <p:cNvSpPr txBox="1">
            <a:spLocks/>
          </p:cNvSpPr>
          <p:nvPr/>
        </p:nvSpPr>
        <p:spPr>
          <a:xfrm>
            <a:off x="1970261" y="686024"/>
            <a:ext cx="3802742" cy="4126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22" name="Google Shape;89;p13">
            <a:extLst>
              <a:ext uri="{FF2B5EF4-FFF2-40B4-BE49-F238E27FC236}">
                <a16:creationId xmlns:a16="http://schemas.microsoft.com/office/drawing/2014/main" id="{3BF1A603-F5A7-A05F-E923-B1F505D5815C}"/>
              </a:ext>
            </a:extLst>
          </p:cNvPr>
          <p:cNvSpPr txBox="1">
            <a:spLocks/>
          </p:cNvSpPr>
          <p:nvPr/>
        </p:nvSpPr>
        <p:spPr>
          <a:xfrm>
            <a:off x="2822400" y="0"/>
            <a:ext cx="3385200" cy="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2000" dirty="0"/>
              <a:t>Multiple Linear Regression</a:t>
            </a:r>
            <a:endParaRPr lang="en-GB" sz="19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439841" y="396248"/>
            <a:ext cx="6414446" cy="56728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Three linear separators</a:t>
            </a:r>
            <a:br>
              <a:rPr lang="en-GB" sz="2400" dirty="0"/>
            </a:br>
            <a:r>
              <a:rPr lang="en-GB" sz="1600" dirty="0"/>
              <a:t>(Logistic Reg., Discriminant Analysis, Linear Reg.)</a:t>
            </a:r>
            <a:endParaRPr lang="en-GB" sz="2000" dirty="0"/>
          </a:p>
        </p:txBody>
      </p:sp>
      <p:pic>
        <p:nvPicPr>
          <p:cNvPr id="3" name="Picture 2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3DA22C40-5FC7-7553-3C4E-78F7C48C3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841" y="1229536"/>
            <a:ext cx="6455605" cy="3913964"/>
          </a:xfrm>
          <a:prstGeom prst="rect">
            <a:avLst/>
          </a:prstGeom>
        </p:spPr>
      </p:pic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9D828362-BAB2-51A3-A23B-C448D8F68EDF}"/>
              </a:ext>
            </a:extLst>
          </p:cNvPr>
          <p:cNvSpPr txBox="1">
            <a:spLocks/>
          </p:cNvSpPr>
          <p:nvPr/>
        </p:nvSpPr>
        <p:spPr>
          <a:xfrm>
            <a:off x="1374179" y="1292885"/>
            <a:ext cx="1867164" cy="6587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400" dirty="0">
                <a:solidFill>
                  <a:schemeClr val="bg2"/>
                </a:solidFill>
                <a:sym typeface="Wingdings" panose="05000000000000000000" pitchFamily="2" charset="2"/>
              </a:rPr>
              <a:t>Logistic regression</a:t>
            </a:r>
            <a:endParaRPr lang="en-GB" sz="1400" dirty="0">
              <a:sym typeface="Wingdings" panose="05000000000000000000" pitchFamily="2" charset="2"/>
            </a:endParaRP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83C46D03-15CD-5B94-0F4F-C55352800DCD}"/>
              </a:ext>
            </a:extLst>
          </p:cNvPr>
          <p:cNvSpPr txBox="1">
            <a:spLocks/>
          </p:cNvSpPr>
          <p:nvPr/>
        </p:nvSpPr>
        <p:spPr>
          <a:xfrm>
            <a:off x="1374179" y="2682782"/>
            <a:ext cx="1867164" cy="6587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400" dirty="0">
                <a:solidFill>
                  <a:schemeClr val="bg2"/>
                </a:solidFill>
                <a:sym typeface="Wingdings" panose="05000000000000000000" pitchFamily="2" charset="2"/>
              </a:rPr>
              <a:t>Discriminant analysis linear</a:t>
            </a:r>
            <a:endParaRPr lang="en-GB" sz="1400" dirty="0">
              <a:sym typeface="Wingdings" panose="05000000000000000000" pitchFamily="2" charset="2"/>
            </a:endParaRP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3CCE30FE-E0B4-D2A1-B920-AC7E0A46D0A2}"/>
              </a:ext>
            </a:extLst>
          </p:cNvPr>
          <p:cNvSpPr txBox="1">
            <a:spLocks/>
          </p:cNvSpPr>
          <p:nvPr/>
        </p:nvSpPr>
        <p:spPr>
          <a:xfrm>
            <a:off x="1374179" y="4072679"/>
            <a:ext cx="1867164" cy="6587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400" dirty="0">
                <a:solidFill>
                  <a:schemeClr val="bg2"/>
                </a:solidFill>
                <a:sym typeface="Wingdings" panose="05000000000000000000" pitchFamily="2" charset="2"/>
              </a:rPr>
              <a:t>Linear regression multiple</a:t>
            </a:r>
            <a:endParaRPr lang="en-GB" sz="1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31360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786B8E93-BBE1-E0BD-F975-D81A5A268C90}"/>
              </a:ext>
            </a:extLst>
          </p:cNvPr>
          <p:cNvSpPr txBox="1">
            <a:spLocks/>
          </p:cNvSpPr>
          <p:nvPr/>
        </p:nvSpPr>
        <p:spPr>
          <a:xfrm>
            <a:off x="1970261" y="686024"/>
            <a:ext cx="3802742" cy="4126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22" name="Google Shape;89;p13">
            <a:extLst>
              <a:ext uri="{FF2B5EF4-FFF2-40B4-BE49-F238E27FC236}">
                <a16:creationId xmlns:a16="http://schemas.microsoft.com/office/drawing/2014/main" id="{3BF1A603-F5A7-A05F-E923-B1F505D5815C}"/>
              </a:ext>
            </a:extLst>
          </p:cNvPr>
          <p:cNvSpPr txBox="1">
            <a:spLocks/>
          </p:cNvSpPr>
          <p:nvPr/>
        </p:nvSpPr>
        <p:spPr>
          <a:xfrm>
            <a:off x="2822400" y="0"/>
            <a:ext cx="3385200" cy="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2000" dirty="0"/>
              <a:t>Multiple Linear Regression</a:t>
            </a:r>
            <a:endParaRPr lang="en-GB" sz="19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085000" y="396248"/>
            <a:ext cx="7124128" cy="56728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BREAST file (Y binary "cancer", 9 continuous descriptors)</a:t>
            </a:r>
            <a:br>
              <a:rPr lang="en-GB" sz="2400" dirty="0"/>
            </a:br>
            <a:r>
              <a:rPr lang="en-GB" sz="1600" dirty="0"/>
              <a:t>Evaluation in re-substitution</a:t>
            </a:r>
            <a:endParaRPr lang="en-GB" sz="2000" dirty="0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BD89083-5E6E-EBD8-846B-D2450CBAA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107" y="1097737"/>
            <a:ext cx="5074510" cy="3911086"/>
          </a:xfrm>
          <a:prstGeom prst="rect">
            <a:avLst/>
          </a:prstGeom>
        </p:spPr>
      </p:pic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FBDB6016-35DB-6BED-A8C1-2A8D2ADA62F3}"/>
              </a:ext>
            </a:extLst>
          </p:cNvPr>
          <p:cNvSpPr txBox="1">
            <a:spLocks/>
          </p:cNvSpPr>
          <p:nvPr/>
        </p:nvSpPr>
        <p:spPr>
          <a:xfrm>
            <a:off x="2113560" y="975360"/>
            <a:ext cx="1867164" cy="25145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400" dirty="0">
              <a:sym typeface="Wingdings" panose="05000000000000000000" pitchFamily="2" charset="2"/>
            </a:endParaRP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979BED58-C1D9-AF68-BD94-EB40EC5BC64A}"/>
              </a:ext>
            </a:extLst>
          </p:cNvPr>
          <p:cNvSpPr txBox="1">
            <a:spLocks/>
          </p:cNvSpPr>
          <p:nvPr/>
        </p:nvSpPr>
        <p:spPr>
          <a:xfrm>
            <a:off x="2113560" y="946413"/>
            <a:ext cx="1867164" cy="25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800" b="1" dirty="0">
                <a:solidFill>
                  <a:schemeClr val="bg2"/>
                </a:solidFill>
                <a:sym typeface="Wingdings" panose="05000000000000000000" pitchFamily="2" charset="2"/>
              </a:rPr>
              <a:t>Logistic Regression</a:t>
            </a:r>
          </a:p>
        </p:txBody>
      </p:sp>
      <p:sp>
        <p:nvSpPr>
          <p:cNvPr id="13" name="Google Shape;89;p13">
            <a:extLst>
              <a:ext uri="{FF2B5EF4-FFF2-40B4-BE49-F238E27FC236}">
                <a16:creationId xmlns:a16="http://schemas.microsoft.com/office/drawing/2014/main" id="{3270CBA7-B201-008D-9485-353D63B937A1}"/>
              </a:ext>
            </a:extLst>
          </p:cNvPr>
          <p:cNvSpPr txBox="1">
            <a:spLocks/>
          </p:cNvSpPr>
          <p:nvPr/>
        </p:nvSpPr>
        <p:spPr>
          <a:xfrm>
            <a:off x="2170107" y="2204268"/>
            <a:ext cx="1867164" cy="20746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400" dirty="0">
              <a:sym typeface="Wingdings" panose="05000000000000000000" pitchFamily="2" charset="2"/>
            </a:endParaRPr>
          </a:p>
        </p:txBody>
      </p:sp>
      <p:sp>
        <p:nvSpPr>
          <p:cNvPr id="14" name="Google Shape;89;p13">
            <a:extLst>
              <a:ext uri="{FF2B5EF4-FFF2-40B4-BE49-F238E27FC236}">
                <a16:creationId xmlns:a16="http://schemas.microsoft.com/office/drawing/2014/main" id="{01A7A3E7-25CC-765B-33A6-2362D7ABD637}"/>
              </a:ext>
            </a:extLst>
          </p:cNvPr>
          <p:cNvSpPr txBox="1">
            <a:spLocks/>
          </p:cNvSpPr>
          <p:nvPr/>
        </p:nvSpPr>
        <p:spPr>
          <a:xfrm>
            <a:off x="2124387" y="2166169"/>
            <a:ext cx="1867164" cy="207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800" b="1" dirty="0">
                <a:solidFill>
                  <a:schemeClr val="bg2"/>
                </a:solidFill>
                <a:sym typeface="Wingdings" panose="05000000000000000000" pitchFamily="2" charset="2"/>
              </a:rPr>
              <a:t>Linear discriminant analysis</a:t>
            </a:r>
          </a:p>
        </p:txBody>
      </p:sp>
      <p:sp>
        <p:nvSpPr>
          <p:cNvPr id="15" name="Google Shape;89;p13">
            <a:extLst>
              <a:ext uri="{FF2B5EF4-FFF2-40B4-BE49-F238E27FC236}">
                <a16:creationId xmlns:a16="http://schemas.microsoft.com/office/drawing/2014/main" id="{5CF14915-9FE8-7ECB-69CE-2CA2DD723E30}"/>
              </a:ext>
            </a:extLst>
          </p:cNvPr>
          <p:cNvSpPr txBox="1">
            <a:spLocks/>
          </p:cNvSpPr>
          <p:nvPr/>
        </p:nvSpPr>
        <p:spPr>
          <a:xfrm>
            <a:off x="2126868" y="3636828"/>
            <a:ext cx="2144142" cy="20746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400" dirty="0">
              <a:sym typeface="Wingdings" panose="05000000000000000000" pitchFamily="2" charset="2"/>
            </a:endParaRPr>
          </a:p>
        </p:txBody>
      </p:sp>
      <p:sp>
        <p:nvSpPr>
          <p:cNvPr id="16" name="Google Shape;89;p13">
            <a:extLst>
              <a:ext uri="{FF2B5EF4-FFF2-40B4-BE49-F238E27FC236}">
                <a16:creationId xmlns:a16="http://schemas.microsoft.com/office/drawing/2014/main" id="{BA21046A-BFEE-F73E-C441-4274D9FC524E}"/>
              </a:ext>
            </a:extLst>
          </p:cNvPr>
          <p:cNvSpPr txBox="1">
            <a:spLocks/>
          </p:cNvSpPr>
          <p:nvPr/>
        </p:nvSpPr>
        <p:spPr>
          <a:xfrm>
            <a:off x="2081148" y="3594919"/>
            <a:ext cx="2144142" cy="207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800" b="1" dirty="0">
                <a:solidFill>
                  <a:schemeClr val="bg2"/>
                </a:solidFill>
                <a:sym typeface="Wingdings" panose="05000000000000000000" pitchFamily="2" charset="2"/>
              </a:rPr>
              <a:t>Multiple linear regression (benign = 1)</a:t>
            </a:r>
          </a:p>
        </p:txBody>
      </p:sp>
    </p:spTree>
    <p:extLst>
      <p:ext uri="{BB962C8B-B14F-4D97-AF65-F5344CB8AC3E}">
        <p14:creationId xmlns:p14="http://schemas.microsoft.com/office/powerpoint/2010/main" val="1948658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6450" y="1215625"/>
            <a:ext cx="7688100" cy="9066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Conclusion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Multiple Linear Regression</a:t>
            </a:r>
            <a:endParaRPr sz="1900" dirty="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418" y="543375"/>
            <a:ext cx="1185750" cy="11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1BC38FCB-5DAF-2601-BD91-04EC30C1C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552" y="2571750"/>
            <a:ext cx="1583140" cy="1583140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E84389BA-9D49-A8ED-B354-6E62DF876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5920022" y="1634657"/>
            <a:ext cx="1308778" cy="1308778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582AD317-3944-1046-7030-38154D1070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2050" y="3130604"/>
            <a:ext cx="1708697" cy="1708697"/>
          </a:xfrm>
          <a:prstGeom prst="rect">
            <a:avLst/>
          </a:prstGeom>
        </p:spPr>
      </p:pic>
      <p:sp>
        <p:nvSpPr>
          <p:cNvPr id="4" name="Google Shape;89;p13">
            <a:extLst>
              <a:ext uri="{FF2B5EF4-FFF2-40B4-BE49-F238E27FC236}">
                <a16:creationId xmlns:a16="http://schemas.microsoft.com/office/drawing/2014/main" id="{F93B6140-A541-FB0E-22C9-8510CF02B4E2}"/>
              </a:ext>
            </a:extLst>
          </p:cNvPr>
          <p:cNvSpPr txBox="1">
            <a:spLocks/>
          </p:cNvSpPr>
          <p:nvPr/>
        </p:nvSpPr>
        <p:spPr>
          <a:xfrm>
            <a:off x="1047173" y="2310468"/>
            <a:ext cx="3320111" cy="1674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2400" dirty="0">
                <a:solidFill>
                  <a:schemeClr val="bg2"/>
                </a:solidFill>
              </a:rPr>
              <a:t>IT WORKS !</a:t>
            </a:r>
          </a:p>
          <a:p>
            <a:pPr marL="0" indent="0" algn="ctr"/>
            <a:r>
              <a:rPr lang="en-GB" sz="1400" dirty="0">
                <a:solidFill>
                  <a:schemeClr val="bg2"/>
                </a:solidFill>
              </a:rPr>
              <a:t>(in the binary case K = 2)</a:t>
            </a:r>
            <a:endParaRPr lang="en-GB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685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786B8E93-BBE1-E0BD-F975-D81A5A268C90}"/>
              </a:ext>
            </a:extLst>
          </p:cNvPr>
          <p:cNvSpPr txBox="1">
            <a:spLocks/>
          </p:cNvSpPr>
          <p:nvPr/>
        </p:nvSpPr>
        <p:spPr>
          <a:xfrm>
            <a:off x="1970261" y="686024"/>
            <a:ext cx="3802742" cy="4126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22" name="Google Shape;89;p13">
            <a:extLst>
              <a:ext uri="{FF2B5EF4-FFF2-40B4-BE49-F238E27FC236}">
                <a16:creationId xmlns:a16="http://schemas.microsoft.com/office/drawing/2014/main" id="{3BF1A603-F5A7-A05F-E923-B1F505D5815C}"/>
              </a:ext>
            </a:extLst>
          </p:cNvPr>
          <p:cNvSpPr txBox="1">
            <a:spLocks/>
          </p:cNvSpPr>
          <p:nvPr/>
        </p:nvSpPr>
        <p:spPr>
          <a:xfrm>
            <a:off x="2822400" y="0"/>
            <a:ext cx="3385200" cy="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2000" dirty="0"/>
              <a:t>Multiple Linear Regression</a:t>
            </a:r>
            <a:endParaRPr lang="en-GB" sz="19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725841" y="491784"/>
            <a:ext cx="1842446" cy="567281"/>
          </a:xfrm>
          <a:prstGeom prst="rect">
            <a:avLst/>
          </a:prstGeom>
          <a:solidFill>
            <a:schemeClr val="tx2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Conclusion</a:t>
            </a:r>
            <a:endParaRPr lang="en-GB" sz="2000" dirty="0"/>
          </a:p>
        </p:txBody>
      </p:sp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9A22714E-B018-8DDC-5E97-EAB3A373DC3C}"/>
              </a:ext>
            </a:extLst>
          </p:cNvPr>
          <p:cNvSpPr txBox="1">
            <a:spLocks/>
          </p:cNvSpPr>
          <p:nvPr/>
        </p:nvSpPr>
        <p:spPr>
          <a:xfrm>
            <a:off x="402609" y="1292885"/>
            <a:ext cx="8379725" cy="35930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indent="-342900" algn="just">
              <a:buAutoNum type="arabicParenBoth"/>
            </a:pPr>
            <a:r>
              <a:rPr lang="en-GB" dirty="0">
                <a:solidFill>
                  <a:schemeClr val="bg2"/>
                </a:solidFill>
                <a:sym typeface="Wingdings" panose="05000000000000000000" pitchFamily="2" charset="2"/>
              </a:rPr>
              <a:t>Linear regression can be used for binary classification.</a:t>
            </a:r>
          </a:p>
          <a:p>
            <a:pPr marL="342900" indent="-342900" algn="just">
              <a:buAutoNum type="arabicParenBoth"/>
            </a:pPr>
            <a:endParaRPr lang="en-GB" dirty="0">
              <a:solidFill>
                <a:schemeClr val="bg2"/>
              </a:solidFill>
              <a:sym typeface="Wingdings" panose="05000000000000000000" pitchFamily="2" charset="2"/>
            </a:endParaRPr>
          </a:p>
          <a:p>
            <a:pPr marL="0" indent="0" algn="just"/>
            <a:r>
              <a:rPr lang="en-GB" dirty="0">
                <a:solidFill>
                  <a:schemeClr val="bg2"/>
                </a:solidFill>
                <a:sym typeface="Wingdings" panose="05000000000000000000" pitchFamily="2" charset="2"/>
              </a:rPr>
              <a:t>(2) From the point of view of statistical inference, it is debatable; from the geometric point of view, it holds.</a:t>
            </a:r>
          </a:p>
          <a:p>
            <a:pPr marL="0" indent="0" algn="just"/>
            <a:endParaRPr lang="en-GB" dirty="0">
              <a:solidFill>
                <a:schemeClr val="bg2"/>
              </a:solidFill>
              <a:sym typeface="Wingdings" panose="05000000000000000000" pitchFamily="2" charset="2"/>
            </a:endParaRPr>
          </a:p>
          <a:p>
            <a:pPr marL="0" indent="0" algn="just"/>
            <a:r>
              <a:rPr lang="en-GB" dirty="0">
                <a:solidFill>
                  <a:schemeClr val="bg2"/>
                </a:solidFill>
                <a:sym typeface="Wingdings" panose="05000000000000000000" pitchFamily="2" charset="2"/>
              </a:rPr>
              <a:t>(3) In the binary case, there is an equivalence with discriminant analysis.</a:t>
            </a:r>
          </a:p>
          <a:p>
            <a:pPr marL="0" indent="0" algn="just"/>
            <a:endParaRPr lang="en-GB" dirty="0">
              <a:solidFill>
                <a:schemeClr val="bg2"/>
              </a:solidFill>
              <a:sym typeface="Wingdings" panose="05000000000000000000" pitchFamily="2" charset="2"/>
            </a:endParaRPr>
          </a:p>
          <a:p>
            <a:pPr marL="0" indent="0" algn="just"/>
            <a:r>
              <a:rPr lang="en-GB" dirty="0">
                <a:solidFill>
                  <a:schemeClr val="bg2"/>
                </a:solidFill>
                <a:sym typeface="Wingdings" panose="05000000000000000000" pitchFamily="2" charset="2"/>
              </a:rPr>
              <a:t>(4) It is total in the case of balanced classes (n1 = n2).</a:t>
            </a:r>
          </a:p>
          <a:p>
            <a:pPr marL="0" indent="0" algn="just"/>
            <a:endParaRPr lang="en-GB" dirty="0">
              <a:solidFill>
                <a:schemeClr val="bg2"/>
              </a:solidFill>
              <a:sym typeface="Wingdings" panose="05000000000000000000" pitchFamily="2" charset="2"/>
            </a:endParaRPr>
          </a:p>
          <a:p>
            <a:pPr marL="0" indent="0" algn="just"/>
            <a:r>
              <a:rPr lang="en-GB" dirty="0">
                <a:solidFill>
                  <a:schemeClr val="bg2"/>
                </a:solidFill>
                <a:sym typeface="Wingdings" panose="05000000000000000000" pitchFamily="2" charset="2"/>
              </a:rPr>
              <a:t>(5) The constant is different in the opposite case (n1 != n2). But the coefficients of the variables and the significance tests remain valid. One can use a regression variable selection program for discriminant analysis.</a:t>
            </a:r>
          </a:p>
          <a:p>
            <a:pPr marL="0" indent="0" algn="just"/>
            <a:endParaRPr lang="en-GB" dirty="0">
              <a:solidFill>
                <a:schemeClr val="bg2"/>
              </a:solidFill>
              <a:sym typeface="Wingdings" panose="05000000000000000000" pitchFamily="2" charset="2"/>
            </a:endParaRPr>
          </a:p>
          <a:p>
            <a:pPr marL="0" indent="0" algn="just"/>
            <a:r>
              <a:rPr lang="en-GB" dirty="0">
                <a:solidFill>
                  <a:schemeClr val="bg2"/>
                </a:solidFill>
                <a:sym typeface="Wingdings" panose="05000000000000000000" pitchFamily="2" charset="2"/>
              </a:rPr>
              <a:t>(6) There are different possible solutions for (K &gt; 2). But they have different disadvantages (the boundaries between the classes can be inconsistent), and it inconsistent), and there is no more equivalence with the discriminant analysis.</a:t>
            </a:r>
            <a:endParaRPr lang="en-GB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5348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6450" y="1215625"/>
            <a:ext cx="7688100" cy="9066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Predictive analysis: regression vs. Classification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Multiple Linear Regression</a:t>
            </a:r>
            <a:endParaRPr sz="1900" dirty="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9749" y="1668926"/>
            <a:ext cx="1185750" cy="11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9;p13">
            <a:extLst>
              <a:ext uri="{FF2B5EF4-FFF2-40B4-BE49-F238E27FC236}">
                <a16:creationId xmlns:a16="http://schemas.microsoft.com/office/drawing/2014/main" id="{9BB00167-5529-97C4-4AAF-70B809217D96}"/>
              </a:ext>
            </a:extLst>
          </p:cNvPr>
          <p:cNvSpPr txBox="1">
            <a:spLocks/>
          </p:cNvSpPr>
          <p:nvPr/>
        </p:nvSpPr>
        <p:spPr>
          <a:xfrm>
            <a:off x="726450" y="1778400"/>
            <a:ext cx="4400064" cy="1090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dirty="0">
                <a:solidFill>
                  <a:schemeClr val="bg2"/>
                </a:solidFill>
              </a:rPr>
              <a:t>Predicting the values of a continuous variable</a:t>
            </a:r>
            <a:endParaRPr lang="en-GB" sz="1400" dirty="0">
              <a:solidFill>
                <a:schemeClr val="bg2"/>
              </a:solidFill>
            </a:endParaRP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1BC38FCB-5DAF-2601-BD91-04EC30C1C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283" y="2181937"/>
            <a:ext cx="2785848" cy="2785848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E84389BA-9D49-A8ED-B354-6E62DF876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4303899" y="2323566"/>
            <a:ext cx="2506334" cy="250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0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296537" y="409896"/>
            <a:ext cx="6550926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Predictive analysis: regression vs. Classification</a:t>
            </a:r>
            <a:br>
              <a:rPr lang="en-GB" sz="2000" dirty="0"/>
            </a:br>
            <a:endParaRPr lang="en-GB" sz="2000" dirty="0"/>
          </a:p>
        </p:txBody>
      </p:sp>
      <p:sp>
        <p:nvSpPr>
          <p:cNvPr id="22" name="Google Shape;89;p13">
            <a:extLst>
              <a:ext uri="{FF2B5EF4-FFF2-40B4-BE49-F238E27FC236}">
                <a16:creationId xmlns:a16="http://schemas.microsoft.com/office/drawing/2014/main" id="{3BF1A603-F5A7-A05F-E923-B1F505D5815C}"/>
              </a:ext>
            </a:extLst>
          </p:cNvPr>
          <p:cNvSpPr txBox="1">
            <a:spLocks/>
          </p:cNvSpPr>
          <p:nvPr/>
        </p:nvSpPr>
        <p:spPr>
          <a:xfrm>
            <a:off x="2822400" y="0"/>
            <a:ext cx="3385200" cy="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2000" dirty="0"/>
              <a:t>Multiple Linear Regression</a:t>
            </a:r>
            <a:endParaRPr lang="en-GB" sz="1900" dirty="0"/>
          </a:p>
        </p:txBody>
      </p:sp>
      <p:sp>
        <p:nvSpPr>
          <p:cNvPr id="14" name="Google Shape;89;p13">
            <a:extLst>
              <a:ext uri="{FF2B5EF4-FFF2-40B4-BE49-F238E27FC236}">
                <a16:creationId xmlns:a16="http://schemas.microsoft.com/office/drawing/2014/main" id="{AC0088A4-DEF0-AB47-84BA-28886D562480}"/>
              </a:ext>
            </a:extLst>
          </p:cNvPr>
          <p:cNvSpPr txBox="1">
            <a:spLocks/>
          </p:cNvSpPr>
          <p:nvPr/>
        </p:nvSpPr>
        <p:spPr>
          <a:xfrm>
            <a:off x="4538009" y="1718700"/>
            <a:ext cx="814452" cy="4069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3998D577-341D-F420-9FA1-E8B3664E2988}"/>
              </a:ext>
            </a:extLst>
          </p:cNvPr>
          <p:cNvSpPr txBox="1">
            <a:spLocks/>
          </p:cNvSpPr>
          <p:nvPr/>
        </p:nvSpPr>
        <p:spPr>
          <a:xfrm>
            <a:off x="866132" y="3405193"/>
            <a:ext cx="1499116" cy="14837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000" dirty="0">
              <a:solidFill>
                <a:schemeClr val="bg2"/>
              </a:solidFill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21F71A3-1EAF-36C7-E396-BB4D65B55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911" y="898728"/>
            <a:ext cx="6040624" cy="3990264"/>
          </a:xfrm>
          <a:prstGeom prst="rect">
            <a:avLst/>
          </a:prstGeom>
        </p:spPr>
      </p:pic>
      <p:sp>
        <p:nvSpPr>
          <p:cNvPr id="4" name="Google Shape;89;p13">
            <a:extLst>
              <a:ext uri="{FF2B5EF4-FFF2-40B4-BE49-F238E27FC236}">
                <a16:creationId xmlns:a16="http://schemas.microsoft.com/office/drawing/2014/main" id="{E83AC07C-7938-A333-D6E8-6FFFAC366584}"/>
              </a:ext>
            </a:extLst>
          </p:cNvPr>
          <p:cNvSpPr txBox="1">
            <a:spLocks/>
          </p:cNvSpPr>
          <p:nvPr/>
        </p:nvSpPr>
        <p:spPr>
          <a:xfrm>
            <a:off x="5679494" y="872583"/>
            <a:ext cx="1499116" cy="3693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1000" b="1" dirty="0">
                <a:solidFill>
                  <a:schemeClr val="bg2"/>
                </a:solidFill>
              </a:rPr>
              <a:t>Classification</a:t>
            </a:r>
          </a:p>
        </p:txBody>
      </p:sp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D769271A-1A1B-AA3F-DC1B-5C4925FAFF63}"/>
              </a:ext>
            </a:extLst>
          </p:cNvPr>
          <p:cNvSpPr txBox="1">
            <a:spLocks/>
          </p:cNvSpPr>
          <p:nvPr/>
        </p:nvSpPr>
        <p:spPr>
          <a:xfrm>
            <a:off x="2072842" y="923325"/>
            <a:ext cx="1499116" cy="3693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1000" b="1" dirty="0">
                <a:solidFill>
                  <a:schemeClr val="bg2"/>
                </a:solidFill>
              </a:rPr>
              <a:t>Regression</a:t>
            </a: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7AAD74D1-C529-B5CB-B93C-F94708F05E97}"/>
              </a:ext>
            </a:extLst>
          </p:cNvPr>
          <p:cNvSpPr txBox="1">
            <a:spLocks/>
          </p:cNvSpPr>
          <p:nvPr/>
        </p:nvSpPr>
        <p:spPr>
          <a:xfrm>
            <a:off x="2124253" y="1821140"/>
            <a:ext cx="4897520" cy="3693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1000" dirty="0">
                <a:solidFill>
                  <a:schemeClr val="bg2"/>
                </a:solidFill>
              </a:rPr>
              <a:t>We want to construct a prediction function (explanation) such that</a:t>
            </a: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116F1A14-E02A-6A70-F1EC-74785AB03F8F}"/>
              </a:ext>
            </a:extLst>
          </p:cNvPr>
          <p:cNvSpPr txBox="1">
            <a:spLocks/>
          </p:cNvSpPr>
          <p:nvPr/>
        </p:nvSpPr>
        <p:spPr>
          <a:xfrm>
            <a:off x="4423899" y="2255818"/>
            <a:ext cx="2954741" cy="5078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endParaRPr lang="en-GB" sz="700" b="1" dirty="0">
              <a:solidFill>
                <a:schemeClr val="accent5"/>
              </a:solidFill>
            </a:endParaRP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D3F51100-9E74-C5B1-5CB2-D9287764E221}"/>
              </a:ext>
            </a:extLst>
          </p:cNvPr>
          <p:cNvSpPr txBox="1">
            <a:spLocks/>
          </p:cNvSpPr>
          <p:nvPr/>
        </p:nvSpPr>
        <p:spPr>
          <a:xfrm>
            <a:off x="1986761" y="3069185"/>
            <a:ext cx="4897520" cy="3693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1400" b="1" dirty="0">
                <a:solidFill>
                  <a:schemeClr val="bg2"/>
                </a:solidFill>
              </a:rPr>
              <a:t>Evaluation criteria</a:t>
            </a: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9CEC6F08-5B3C-DEC4-1C07-C70C68D7FCAB}"/>
              </a:ext>
            </a:extLst>
          </p:cNvPr>
          <p:cNvSpPr txBox="1">
            <a:spLocks/>
          </p:cNvSpPr>
          <p:nvPr/>
        </p:nvSpPr>
        <p:spPr>
          <a:xfrm>
            <a:off x="1860058" y="3385985"/>
            <a:ext cx="2029553" cy="542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000" dirty="0">
                <a:solidFill>
                  <a:schemeClr val="bg2"/>
                </a:solidFill>
              </a:rPr>
              <a:t>Squared error</a:t>
            </a:r>
          </a:p>
          <a:p>
            <a:pPr marL="0" indent="0"/>
            <a:r>
              <a:rPr lang="en-GB" sz="1000" dirty="0">
                <a:solidFill>
                  <a:schemeClr val="bg2"/>
                </a:solidFill>
              </a:rPr>
              <a:t>Sum of squared errors</a:t>
            </a:r>
          </a:p>
        </p:txBody>
      </p:sp>
      <p:sp>
        <p:nvSpPr>
          <p:cNvPr id="13" name="Google Shape;89;p13">
            <a:extLst>
              <a:ext uri="{FF2B5EF4-FFF2-40B4-BE49-F238E27FC236}">
                <a16:creationId xmlns:a16="http://schemas.microsoft.com/office/drawing/2014/main" id="{BA0443A7-8B69-B3B7-5A08-0FA0BBBB14CB}"/>
              </a:ext>
            </a:extLst>
          </p:cNvPr>
          <p:cNvSpPr txBox="1">
            <a:spLocks/>
          </p:cNvSpPr>
          <p:nvPr/>
        </p:nvSpPr>
        <p:spPr>
          <a:xfrm>
            <a:off x="4750296" y="3412267"/>
            <a:ext cx="2638556" cy="542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000" dirty="0">
                <a:solidFill>
                  <a:schemeClr val="bg2"/>
                </a:solidFill>
              </a:rPr>
              <a:t>Error rate</a:t>
            </a:r>
          </a:p>
          <a:p>
            <a:pPr marL="0" indent="0"/>
            <a:r>
              <a:rPr lang="en-GB" sz="1000" dirty="0">
                <a:solidFill>
                  <a:schemeClr val="bg2"/>
                </a:solidFill>
              </a:rPr>
              <a:t>Error 0/1 (good or bad ranking)</a:t>
            </a:r>
          </a:p>
        </p:txBody>
      </p:sp>
      <p:sp>
        <p:nvSpPr>
          <p:cNvPr id="15" name="Google Shape;89;p13">
            <a:extLst>
              <a:ext uri="{FF2B5EF4-FFF2-40B4-BE49-F238E27FC236}">
                <a16:creationId xmlns:a16="http://schemas.microsoft.com/office/drawing/2014/main" id="{A74CDB9D-0A3B-3768-E3BA-E4C6793092C4}"/>
              </a:ext>
            </a:extLst>
          </p:cNvPr>
          <p:cNvSpPr txBox="1">
            <a:spLocks/>
          </p:cNvSpPr>
          <p:nvPr/>
        </p:nvSpPr>
        <p:spPr>
          <a:xfrm>
            <a:off x="2054184" y="1227162"/>
            <a:ext cx="2029553" cy="542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000" dirty="0">
                <a:solidFill>
                  <a:schemeClr val="bg2"/>
                </a:solidFill>
              </a:rPr>
              <a:t>Y continues to predict</a:t>
            </a:r>
          </a:p>
          <a:p>
            <a:pPr marL="0" indent="0"/>
            <a:r>
              <a:rPr lang="en-GB" sz="1000" dirty="0">
                <a:solidFill>
                  <a:schemeClr val="bg2"/>
                </a:solidFill>
              </a:rPr>
              <a:t>X predictive, any</a:t>
            </a:r>
          </a:p>
        </p:txBody>
      </p:sp>
      <p:sp>
        <p:nvSpPr>
          <p:cNvPr id="16" name="Google Shape;89;p13">
            <a:extLst>
              <a:ext uri="{FF2B5EF4-FFF2-40B4-BE49-F238E27FC236}">
                <a16:creationId xmlns:a16="http://schemas.microsoft.com/office/drawing/2014/main" id="{FC7D4381-8F8D-0CA4-D745-4A1481FA3EC7}"/>
              </a:ext>
            </a:extLst>
          </p:cNvPr>
          <p:cNvSpPr txBox="1">
            <a:spLocks/>
          </p:cNvSpPr>
          <p:nvPr/>
        </p:nvSpPr>
        <p:spPr>
          <a:xfrm>
            <a:off x="5472259" y="1183732"/>
            <a:ext cx="2029553" cy="542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000" dirty="0">
                <a:solidFill>
                  <a:schemeClr val="bg2"/>
                </a:solidFill>
              </a:rPr>
              <a:t>Y discrete to be predicted</a:t>
            </a:r>
          </a:p>
          <a:p>
            <a:pPr marL="0" indent="0"/>
            <a:r>
              <a:rPr lang="en-GB" sz="1000" dirty="0">
                <a:solidFill>
                  <a:schemeClr val="bg2"/>
                </a:solidFill>
              </a:rPr>
              <a:t>X predictive, any</a:t>
            </a:r>
          </a:p>
        </p:txBody>
      </p:sp>
      <p:sp>
        <p:nvSpPr>
          <p:cNvPr id="17" name="Google Shape;89;p13">
            <a:extLst>
              <a:ext uri="{FF2B5EF4-FFF2-40B4-BE49-F238E27FC236}">
                <a16:creationId xmlns:a16="http://schemas.microsoft.com/office/drawing/2014/main" id="{194598BE-5EA8-730E-05A9-2227DD8F1C74}"/>
              </a:ext>
            </a:extLst>
          </p:cNvPr>
          <p:cNvSpPr txBox="1">
            <a:spLocks/>
          </p:cNvSpPr>
          <p:nvPr/>
        </p:nvSpPr>
        <p:spPr>
          <a:xfrm>
            <a:off x="4434111" y="2176872"/>
            <a:ext cx="2954741" cy="571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700" b="1" u="sng" dirty="0">
                <a:solidFill>
                  <a:schemeClr val="accent5"/>
                </a:solidFill>
              </a:rPr>
              <a:t>Problems:</a:t>
            </a:r>
          </a:p>
          <a:p>
            <a:pPr marL="0" indent="0"/>
            <a:r>
              <a:rPr lang="en-GB" sz="700" b="1" dirty="0">
                <a:solidFill>
                  <a:schemeClr val="accent5"/>
                </a:solidFill>
                <a:sym typeface="Wingdings" panose="05000000000000000000" pitchFamily="2" charset="2"/>
              </a:rPr>
              <a:t></a:t>
            </a:r>
            <a:r>
              <a:rPr lang="en-GB" sz="700" b="1" dirty="0">
                <a:solidFill>
                  <a:schemeClr val="accent5"/>
                </a:solidFill>
              </a:rPr>
              <a:t> a family of functions must be chosen</a:t>
            </a:r>
          </a:p>
          <a:p>
            <a:pPr marL="0" indent="0"/>
            <a:r>
              <a:rPr lang="en-GB" sz="700" b="1" dirty="0">
                <a:solidFill>
                  <a:schemeClr val="accent5"/>
                </a:solidFill>
                <a:sym typeface="Wingdings" panose="05000000000000000000" pitchFamily="2" charset="2"/>
              </a:rPr>
              <a:t></a:t>
            </a:r>
            <a:r>
              <a:rPr lang="en-GB" sz="700" b="1" dirty="0">
                <a:solidFill>
                  <a:schemeClr val="accent5"/>
                </a:solidFill>
              </a:rPr>
              <a:t> we have to estimate the parameters</a:t>
            </a:r>
          </a:p>
          <a:p>
            <a:pPr marL="0" indent="0"/>
            <a:r>
              <a:rPr lang="en-GB" sz="700" b="1" dirty="0">
                <a:solidFill>
                  <a:schemeClr val="accent5"/>
                </a:solidFill>
                <a:sym typeface="Wingdings" panose="05000000000000000000" pitchFamily="2" charset="2"/>
              </a:rPr>
              <a:t></a:t>
            </a:r>
            <a:r>
              <a:rPr lang="en-GB" sz="700" b="1" dirty="0">
                <a:solidFill>
                  <a:schemeClr val="accent5"/>
                </a:solidFill>
              </a:rPr>
              <a:t> we use a sample to optimize on the population</a:t>
            </a:r>
          </a:p>
        </p:txBody>
      </p:sp>
    </p:spTree>
    <p:extLst>
      <p:ext uri="{BB962C8B-B14F-4D97-AF65-F5344CB8AC3E}">
        <p14:creationId xmlns:p14="http://schemas.microsoft.com/office/powerpoint/2010/main" val="146830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835624" y="409896"/>
            <a:ext cx="5472752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Multiple linear regression: reminder</a:t>
            </a:r>
            <a:endParaRPr lang="en-GB" sz="2000" dirty="0"/>
          </a:p>
        </p:txBody>
      </p:sp>
      <p:sp>
        <p:nvSpPr>
          <p:cNvPr id="22" name="Google Shape;89;p13">
            <a:extLst>
              <a:ext uri="{FF2B5EF4-FFF2-40B4-BE49-F238E27FC236}">
                <a16:creationId xmlns:a16="http://schemas.microsoft.com/office/drawing/2014/main" id="{3BF1A603-F5A7-A05F-E923-B1F505D5815C}"/>
              </a:ext>
            </a:extLst>
          </p:cNvPr>
          <p:cNvSpPr txBox="1">
            <a:spLocks/>
          </p:cNvSpPr>
          <p:nvPr/>
        </p:nvSpPr>
        <p:spPr>
          <a:xfrm>
            <a:off x="2822400" y="0"/>
            <a:ext cx="3385200" cy="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2000" dirty="0"/>
              <a:t>Multiple Linear Regression</a:t>
            </a:r>
            <a:endParaRPr lang="en-GB" sz="1900" dirty="0"/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3998D577-341D-F420-9FA1-E8B3664E2988}"/>
              </a:ext>
            </a:extLst>
          </p:cNvPr>
          <p:cNvSpPr txBox="1">
            <a:spLocks/>
          </p:cNvSpPr>
          <p:nvPr/>
        </p:nvSpPr>
        <p:spPr>
          <a:xfrm>
            <a:off x="866132" y="3405193"/>
            <a:ext cx="1499116" cy="14837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000" dirty="0">
              <a:solidFill>
                <a:schemeClr val="bg2"/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C6A4ED6-7D22-66D2-85B4-9206446BE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194" y="1018500"/>
            <a:ext cx="6175711" cy="3870492"/>
          </a:xfrm>
          <a:prstGeom prst="rect">
            <a:avLst/>
          </a:prstGeom>
        </p:spPr>
      </p:pic>
      <p:sp>
        <p:nvSpPr>
          <p:cNvPr id="12" name="Google Shape;89;p13">
            <a:extLst>
              <a:ext uri="{FF2B5EF4-FFF2-40B4-BE49-F238E27FC236}">
                <a16:creationId xmlns:a16="http://schemas.microsoft.com/office/drawing/2014/main" id="{6AA4784E-62FA-6933-C116-AF459CE760B3}"/>
              </a:ext>
            </a:extLst>
          </p:cNvPr>
          <p:cNvSpPr txBox="1">
            <a:spLocks/>
          </p:cNvSpPr>
          <p:nvPr/>
        </p:nvSpPr>
        <p:spPr>
          <a:xfrm>
            <a:off x="1675194" y="1035822"/>
            <a:ext cx="5793612" cy="590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0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000" dirty="0">
                <a:solidFill>
                  <a:schemeClr val="bg2"/>
                </a:solidFill>
              </a:rPr>
              <a:t> Restrict to a family of linear prediction functions</a:t>
            </a:r>
          </a:p>
          <a:p>
            <a:pPr marL="0" indent="0"/>
            <a:r>
              <a:rPr lang="en-GB" sz="10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000" dirty="0">
                <a:solidFill>
                  <a:schemeClr val="bg2"/>
                </a:solidFill>
              </a:rPr>
              <a:t> And to continuous exogenous (possibly recoded qualitative)</a:t>
            </a:r>
          </a:p>
        </p:txBody>
      </p:sp>
      <p:sp>
        <p:nvSpPr>
          <p:cNvPr id="18" name="Google Shape;89;p13">
            <a:extLst>
              <a:ext uri="{FF2B5EF4-FFF2-40B4-BE49-F238E27FC236}">
                <a16:creationId xmlns:a16="http://schemas.microsoft.com/office/drawing/2014/main" id="{80314ED2-94C9-3535-39A9-22957ADDF7C1}"/>
              </a:ext>
            </a:extLst>
          </p:cNvPr>
          <p:cNvSpPr txBox="1">
            <a:spLocks/>
          </p:cNvSpPr>
          <p:nvPr/>
        </p:nvSpPr>
        <p:spPr>
          <a:xfrm>
            <a:off x="2238233" y="2272352"/>
            <a:ext cx="5213445" cy="19379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050" dirty="0">
                <a:solidFill>
                  <a:schemeClr val="bg2"/>
                </a:solidFill>
              </a:rPr>
              <a:t>The random term </a:t>
            </a:r>
            <a:r>
              <a:rPr lang="el-GR" sz="1050" dirty="0">
                <a:solidFill>
                  <a:schemeClr val="bg2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ε</a:t>
            </a:r>
            <a:r>
              <a:rPr lang="en-GB" sz="1050" dirty="0">
                <a:solidFill>
                  <a:schemeClr val="bg2"/>
                </a:solidFill>
              </a:rPr>
              <a:t> - the error of the model - crystallizes the "insufficiencies" of the model:</a:t>
            </a:r>
          </a:p>
          <a:p>
            <a:pPr marL="0" indent="0"/>
            <a:endParaRPr lang="en-GB" sz="1050" dirty="0">
              <a:solidFill>
                <a:schemeClr val="bg2"/>
              </a:solidFill>
              <a:sym typeface="Wingdings" panose="05000000000000000000" pitchFamily="2" charset="2"/>
            </a:endParaRPr>
          </a:p>
          <a:p>
            <a:pPr marL="0" indent="0"/>
            <a:r>
              <a:rPr lang="en-GB" sz="105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050" dirty="0">
                <a:solidFill>
                  <a:schemeClr val="bg2"/>
                </a:solidFill>
              </a:rPr>
              <a:t> the model is only a caricature of reality, the specification (linear in particular) is not always rigorously exact</a:t>
            </a:r>
          </a:p>
          <a:p>
            <a:pPr marL="0" indent="0"/>
            <a:endParaRPr lang="en-GB" sz="1050" dirty="0">
              <a:solidFill>
                <a:schemeClr val="bg2"/>
              </a:solidFill>
              <a:sym typeface="Wingdings" panose="05000000000000000000" pitchFamily="2" charset="2"/>
            </a:endParaRPr>
          </a:p>
          <a:p>
            <a:pPr marL="0" indent="0"/>
            <a:r>
              <a:rPr lang="en-GB" sz="105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050" dirty="0">
                <a:solidFill>
                  <a:schemeClr val="bg2"/>
                </a:solidFill>
              </a:rPr>
              <a:t> variables that are not taken into account in the model</a:t>
            </a:r>
          </a:p>
          <a:p>
            <a:pPr marL="0" indent="0"/>
            <a:endParaRPr lang="en-GB" sz="1050" dirty="0">
              <a:solidFill>
                <a:schemeClr val="bg2"/>
              </a:solidFill>
              <a:sym typeface="Wingdings" panose="05000000000000000000" pitchFamily="2" charset="2"/>
            </a:endParaRPr>
          </a:p>
          <a:p>
            <a:pPr marL="0" indent="0"/>
            <a:r>
              <a:rPr lang="en-GB" sz="105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050" dirty="0">
                <a:solidFill>
                  <a:schemeClr val="bg2"/>
                </a:solidFill>
              </a:rPr>
              <a:t> fluctuations linked to sampling (if we change the sample, we can obtain a different result)</a:t>
            </a:r>
          </a:p>
          <a:p>
            <a:pPr marL="0" indent="0"/>
            <a:endParaRPr lang="en-GB" sz="1050" dirty="0">
              <a:solidFill>
                <a:schemeClr val="bg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0" indent="0"/>
            <a:r>
              <a:rPr lang="el-GR" sz="1050" dirty="0">
                <a:solidFill>
                  <a:schemeClr val="bg2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ε</a:t>
            </a:r>
            <a:r>
              <a:rPr lang="en-GB" sz="1050" dirty="0">
                <a:solidFill>
                  <a:schemeClr val="bg2"/>
                </a:solidFill>
              </a:rPr>
              <a:t> quantifies the differences between the values actually observed and the values predicted by the model</a:t>
            </a:r>
          </a:p>
        </p:txBody>
      </p:sp>
      <p:sp>
        <p:nvSpPr>
          <p:cNvPr id="19" name="Google Shape;89;p13">
            <a:extLst>
              <a:ext uri="{FF2B5EF4-FFF2-40B4-BE49-F238E27FC236}">
                <a16:creationId xmlns:a16="http://schemas.microsoft.com/office/drawing/2014/main" id="{E5ECA962-E654-6DA7-4188-A526F21DFC40}"/>
              </a:ext>
            </a:extLst>
          </p:cNvPr>
          <p:cNvSpPr txBox="1">
            <a:spLocks/>
          </p:cNvSpPr>
          <p:nvPr/>
        </p:nvSpPr>
        <p:spPr>
          <a:xfrm>
            <a:off x="3456227" y="4386291"/>
            <a:ext cx="4097809" cy="590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000" dirty="0">
                <a:solidFill>
                  <a:schemeClr val="bg2"/>
                </a:solidFill>
              </a:rPr>
              <a:t>are the parameters of the model that we want to estimate using the data</a:t>
            </a:r>
          </a:p>
        </p:txBody>
      </p:sp>
    </p:spTree>
    <p:extLst>
      <p:ext uri="{BB962C8B-B14F-4D97-AF65-F5344CB8AC3E}">
        <p14:creationId xmlns:p14="http://schemas.microsoft.com/office/powerpoint/2010/main" val="130757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1BF46BC-CA36-F66A-17EB-8A6370B0D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387" y="522026"/>
            <a:ext cx="6359857" cy="4508253"/>
          </a:xfrm>
          <a:prstGeom prst="rect">
            <a:avLst/>
          </a:prstGeom>
        </p:spPr>
      </p:pic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634387" y="484960"/>
            <a:ext cx="6049303" cy="567281"/>
          </a:xfrm>
          <a:prstGeom prst="rect">
            <a:avLst/>
          </a:prstGeom>
          <a:solidFill>
            <a:schemeClr val="tx2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Multiple linear regression: reminder</a:t>
            </a:r>
            <a:endParaRPr lang="en-GB" sz="2000" dirty="0"/>
          </a:p>
        </p:txBody>
      </p:sp>
      <p:sp>
        <p:nvSpPr>
          <p:cNvPr id="22" name="Google Shape;89;p13">
            <a:extLst>
              <a:ext uri="{FF2B5EF4-FFF2-40B4-BE49-F238E27FC236}">
                <a16:creationId xmlns:a16="http://schemas.microsoft.com/office/drawing/2014/main" id="{3BF1A603-F5A7-A05F-E923-B1F505D5815C}"/>
              </a:ext>
            </a:extLst>
          </p:cNvPr>
          <p:cNvSpPr txBox="1">
            <a:spLocks/>
          </p:cNvSpPr>
          <p:nvPr/>
        </p:nvSpPr>
        <p:spPr>
          <a:xfrm>
            <a:off x="2822400" y="0"/>
            <a:ext cx="3385200" cy="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2000" dirty="0"/>
              <a:t>Multiple Linear Regression</a:t>
            </a:r>
            <a:endParaRPr lang="en-GB" sz="1900" dirty="0"/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3998D577-341D-F420-9FA1-E8B3664E2988}"/>
              </a:ext>
            </a:extLst>
          </p:cNvPr>
          <p:cNvSpPr txBox="1">
            <a:spLocks/>
          </p:cNvSpPr>
          <p:nvPr/>
        </p:nvSpPr>
        <p:spPr>
          <a:xfrm>
            <a:off x="866132" y="4148919"/>
            <a:ext cx="1499116" cy="7400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r>
              <a:rPr lang="en-GB" sz="2000" dirty="0">
                <a:solidFill>
                  <a:srgbClr val="9D9A12"/>
                </a:solidFill>
              </a:rPr>
              <a:t>Alas NO…</a:t>
            </a:r>
          </a:p>
        </p:txBody>
      </p:sp>
      <p:sp>
        <p:nvSpPr>
          <p:cNvPr id="12" name="Google Shape;89;p13">
            <a:extLst>
              <a:ext uri="{FF2B5EF4-FFF2-40B4-BE49-F238E27FC236}">
                <a16:creationId xmlns:a16="http://schemas.microsoft.com/office/drawing/2014/main" id="{6AA4784E-62FA-6933-C116-AF459CE760B3}"/>
              </a:ext>
            </a:extLst>
          </p:cNvPr>
          <p:cNvSpPr txBox="1">
            <a:spLocks/>
          </p:cNvSpPr>
          <p:nvPr/>
        </p:nvSpPr>
        <p:spPr>
          <a:xfrm>
            <a:off x="1879909" y="2189003"/>
            <a:ext cx="2241715" cy="62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It is easy to see</a:t>
            </a:r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4" name="Google Shape;89;p13">
            <a:extLst>
              <a:ext uri="{FF2B5EF4-FFF2-40B4-BE49-F238E27FC236}">
                <a16:creationId xmlns:a16="http://schemas.microsoft.com/office/drawing/2014/main" id="{DA0920BA-866C-A8B5-0DB9-60CC9829EC3A}"/>
              </a:ext>
            </a:extLst>
          </p:cNvPr>
          <p:cNvSpPr txBox="1">
            <a:spLocks/>
          </p:cNvSpPr>
          <p:nvPr/>
        </p:nvSpPr>
        <p:spPr>
          <a:xfrm>
            <a:off x="1879909" y="2776152"/>
            <a:ext cx="2241715" cy="62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100" dirty="0">
                <a:solidFill>
                  <a:schemeClr val="bg2"/>
                </a:solidFill>
                <a:sym typeface="Wingdings" panose="05000000000000000000" pitchFamily="2" charset="2"/>
              </a:rPr>
              <a:t>Carried forward in the equation</a:t>
            </a:r>
          </a:p>
          <a:p>
            <a:pPr marL="0" indent="0"/>
            <a:r>
              <a:rPr lang="en-GB" sz="1100" dirty="0">
                <a:solidFill>
                  <a:schemeClr val="bg2"/>
                </a:solidFill>
                <a:sym typeface="Wingdings" panose="05000000000000000000" pitchFamily="2" charset="2"/>
              </a:rPr>
              <a:t>regression equation</a:t>
            </a:r>
            <a:endParaRPr lang="en-GB" sz="1100" dirty="0">
              <a:solidFill>
                <a:schemeClr val="bg2"/>
              </a:solidFill>
            </a:endParaRPr>
          </a:p>
        </p:txBody>
      </p:sp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E7BC95B5-3AE7-394D-7ECA-B0B0CA15E31B}"/>
              </a:ext>
            </a:extLst>
          </p:cNvPr>
          <p:cNvSpPr txBox="1">
            <a:spLocks/>
          </p:cNvSpPr>
          <p:nvPr/>
        </p:nvSpPr>
        <p:spPr>
          <a:xfrm>
            <a:off x="2613544" y="3532740"/>
            <a:ext cx="4824486" cy="3705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800" dirty="0">
                <a:solidFill>
                  <a:schemeClr val="accent5"/>
                </a:solidFill>
                <a:sym typeface="Wingdings" panose="05000000000000000000" pitchFamily="2" charset="2"/>
              </a:rPr>
              <a:t>We should therefore be able to set up a regression that allows us to directly estimate the probability of membership P(Y=+) ???</a:t>
            </a: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B9EE02E-F62A-3294-A7FF-AC0FBFE37643}"/>
              </a:ext>
            </a:extLst>
          </p:cNvPr>
          <p:cNvSpPr txBox="1">
            <a:spLocks/>
          </p:cNvSpPr>
          <p:nvPr/>
        </p:nvSpPr>
        <p:spPr>
          <a:xfrm>
            <a:off x="2365248" y="4096249"/>
            <a:ext cx="5628996" cy="9340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000" dirty="0">
                <a:solidFill>
                  <a:srgbClr val="9D9A12"/>
                </a:solidFill>
                <a:sym typeface="Wingdings" panose="05000000000000000000" pitchFamily="2" charset="2"/>
              </a:rPr>
              <a:t>&gt;&gt; the linear combination varies between -inf and +inf, it is not a probability</a:t>
            </a:r>
          </a:p>
          <a:p>
            <a:pPr marL="0" indent="0"/>
            <a:r>
              <a:rPr lang="en-GB" sz="1000" dirty="0">
                <a:solidFill>
                  <a:srgbClr val="9D9A12"/>
                </a:solidFill>
                <a:sym typeface="Wingdings" panose="05000000000000000000" pitchFamily="2" charset="2"/>
              </a:rPr>
              <a:t>&gt;&gt; the assumptions of OLS, in particular the homoscedasticity and the normality of the error, are problematic</a:t>
            </a:r>
            <a:endParaRPr lang="en-GB" sz="1000" dirty="0">
              <a:solidFill>
                <a:srgbClr val="9D9A12"/>
              </a:solidFill>
            </a:endParaRP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C0440F01-F3A0-4F26-5E0C-793FAF7F8CD3}"/>
              </a:ext>
            </a:extLst>
          </p:cNvPr>
          <p:cNvSpPr txBox="1">
            <a:spLocks/>
          </p:cNvSpPr>
          <p:nvPr/>
        </p:nvSpPr>
        <p:spPr>
          <a:xfrm>
            <a:off x="1927677" y="1179786"/>
            <a:ext cx="2241715" cy="8162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In a binary Y case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(Positive vs. Negative),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we can code</a:t>
            </a:r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9736F576-5B41-C887-4C6F-66F241FD5DCC}"/>
              </a:ext>
            </a:extLst>
          </p:cNvPr>
          <p:cNvSpPr txBox="1">
            <a:spLocks/>
          </p:cNvSpPr>
          <p:nvPr/>
        </p:nvSpPr>
        <p:spPr>
          <a:xfrm>
            <a:off x="4899546" y="1156147"/>
            <a:ext cx="184245" cy="5088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9A09F225-01CD-4727-BCCC-64FA72236958}"/>
              </a:ext>
            </a:extLst>
          </p:cNvPr>
          <p:cNvSpPr txBox="1">
            <a:spLocks/>
          </p:cNvSpPr>
          <p:nvPr/>
        </p:nvSpPr>
        <p:spPr>
          <a:xfrm>
            <a:off x="4842824" y="1294833"/>
            <a:ext cx="316029" cy="37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dirty="0">
                <a:solidFill>
                  <a:schemeClr val="bg2"/>
                </a:solidFill>
              </a:rPr>
              <a:t>If</a:t>
            </a:r>
          </a:p>
        </p:txBody>
      </p:sp>
      <p:sp>
        <p:nvSpPr>
          <p:cNvPr id="13" name="Google Shape;89;p13">
            <a:extLst>
              <a:ext uri="{FF2B5EF4-FFF2-40B4-BE49-F238E27FC236}">
                <a16:creationId xmlns:a16="http://schemas.microsoft.com/office/drawing/2014/main" id="{0EED0867-959D-A5AB-1972-2F92C8F79782}"/>
              </a:ext>
            </a:extLst>
          </p:cNvPr>
          <p:cNvSpPr txBox="1">
            <a:spLocks/>
          </p:cNvSpPr>
          <p:nvPr/>
        </p:nvSpPr>
        <p:spPr>
          <a:xfrm>
            <a:off x="4956268" y="1524262"/>
            <a:ext cx="184245" cy="5088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14" name="Google Shape;89;p13">
            <a:extLst>
              <a:ext uri="{FF2B5EF4-FFF2-40B4-BE49-F238E27FC236}">
                <a16:creationId xmlns:a16="http://schemas.microsoft.com/office/drawing/2014/main" id="{CFEC51E2-3362-9240-80D3-BC015A4E204D}"/>
              </a:ext>
            </a:extLst>
          </p:cNvPr>
          <p:cNvSpPr txBox="1">
            <a:spLocks/>
          </p:cNvSpPr>
          <p:nvPr/>
        </p:nvSpPr>
        <p:spPr>
          <a:xfrm>
            <a:off x="4899546" y="1608356"/>
            <a:ext cx="316029" cy="37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dirty="0">
                <a:solidFill>
                  <a:schemeClr val="bg2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292855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835624" y="409896"/>
            <a:ext cx="5472752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Regression: geometric point of view</a:t>
            </a:r>
            <a:endParaRPr lang="en-GB" sz="2000" dirty="0"/>
          </a:p>
        </p:txBody>
      </p:sp>
      <p:sp>
        <p:nvSpPr>
          <p:cNvPr id="22" name="Google Shape;89;p13">
            <a:extLst>
              <a:ext uri="{FF2B5EF4-FFF2-40B4-BE49-F238E27FC236}">
                <a16:creationId xmlns:a16="http://schemas.microsoft.com/office/drawing/2014/main" id="{3BF1A603-F5A7-A05F-E923-B1F505D5815C}"/>
              </a:ext>
            </a:extLst>
          </p:cNvPr>
          <p:cNvSpPr txBox="1">
            <a:spLocks/>
          </p:cNvSpPr>
          <p:nvPr/>
        </p:nvSpPr>
        <p:spPr>
          <a:xfrm>
            <a:off x="2822400" y="0"/>
            <a:ext cx="3385200" cy="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2000" dirty="0"/>
              <a:t>Multiple Linear Regression</a:t>
            </a:r>
            <a:endParaRPr lang="en-GB" sz="1900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9FE67AF9-AC03-B830-134C-3A40C6B8A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836" y="787155"/>
            <a:ext cx="6324328" cy="4133502"/>
          </a:xfrm>
          <a:prstGeom prst="rect">
            <a:avLst/>
          </a:prstGeom>
        </p:spPr>
      </p:pic>
      <p:sp>
        <p:nvSpPr>
          <p:cNvPr id="4" name="Google Shape;89;p13">
            <a:extLst>
              <a:ext uri="{FF2B5EF4-FFF2-40B4-BE49-F238E27FC236}">
                <a16:creationId xmlns:a16="http://schemas.microsoft.com/office/drawing/2014/main" id="{F7931721-A002-6F94-CC81-4235EB456D1F}"/>
              </a:ext>
            </a:extLst>
          </p:cNvPr>
          <p:cNvSpPr txBox="1">
            <a:spLocks/>
          </p:cNvSpPr>
          <p:nvPr/>
        </p:nvSpPr>
        <p:spPr>
          <a:xfrm>
            <a:off x="1618194" y="986450"/>
            <a:ext cx="4393645" cy="590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Linear regression is not adequate to estimate P(Y=+/X), ...</a:t>
            </a:r>
          </a:p>
          <a:p>
            <a:pPr marL="0" indent="0" algn="r"/>
            <a:r>
              <a:rPr lang="en-GB" sz="1200" dirty="0">
                <a:solidFill>
                  <a:schemeClr val="accent3"/>
                </a:solidFill>
                <a:sym typeface="Wingdings" panose="05000000000000000000" pitchFamily="2" charset="2"/>
              </a:rPr>
              <a:t>But we can exploit its results to "separate" groups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B9573EB1-176A-44FF-EA83-B457E68BF136}"/>
              </a:ext>
            </a:extLst>
          </p:cNvPr>
          <p:cNvSpPr txBox="1">
            <a:spLocks/>
          </p:cNvSpPr>
          <p:nvPr/>
        </p:nvSpPr>
        <p:spPr>
          <a:xfrm>
            <a:off x="6509596" y="871955"/>
            <a:ext cx="2023349" cy="4283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000" dirty="0">
                <a:solidFill>
                  <a:srgbClr val="9D9A12"/>
                </a:solidFill>
                <a:sym typeface="Wingdings" panose="05000000000000000000" pitchFamily="2" charset="2"/>
              </a:rPr>
              <a:t>Probabilistic view</a:t>
            </a:r>
            <a:endParaRPr lang="en-GB" sz="1000" dirty="0">
              <a:solidFill>
                <a:srgbClr val="9D9A12"/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6D25E5DC-1794-89A8-1080-AB89E05AA472}"/>
              </a:ext>
            </a:extLst>
          </p:cNvPr>
          <p:cNvSpPr txBox="1">
            <a:spLocks/>
          </p:cNvSpPr>
          <p:nvPr/>
        </p:nvSpPr>
        <p:spPr>
          <a:xfrm>
            <a:off x="6509595" y="1385082"/>
            <a:ext cx="2023349" cy="4283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000" dirty="0">
                <a:solidFill>
                  <a:srgbClr val="9D9A12"/>
                </a:solidFill>
                <a:sym typeface="Wingdings" panose="05000000000000000000" pitchFamily="2" charset="2"/>
              </a:rPr>
              <a:t>Geometric view</a:t>
            </a:r>
            <a:endParaRPr lang="en-GB" sz="1000" dirty="0">
              <a:solidFill>
                <a:srgbClr val="9D9A12"/>
              </a:solidFill>
            </a:endParaRP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0A3F7CC9-CBD6-FB29-542F-4B728435E48C}"/>
              </a:ext>
            </a:extLst>
          </p:cNvPr>
          <p:cNvSpPr txBox="1">
            <a:spLocks/>
          </p:cNvSpPr>
          <p:nvPr/>
        </p:nvSpPr>
        <p:spPr>
          <a:xfrm>
            <a:off x="1414409" y="1964024"/>
            <a:ext cx="1219609" cy="4283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000" dirty="0">
                <a:solidFill>
                  <a:schemeClr val="bg2"/>
                </a:solidFill>
                <a:sym typeface="Wingdings" panose="05000000000000000000" pitchFamily="2" charset="2"/>
              </a:rPr>
              <a:t>Ex. A single</a:t>
            </a:r>
          </a:p>
          <a:p>
            <a:pPr marL="0" indent="0"/>
            <a:r>
              <a:rPr lang="en-GB" sz="1000" dirty="0">
                <a:solidFill>
                  <a:schemeClr val="bg2"/>
                </a:solidFill>
                <a:sym typeface="Wingdings" panose="05000000000000000000" pitchFamily="2" charset="2"/>
              </a:rPr>
              <a:t>predictor variable</a:t>
            </a:r>
            <a:endParaRPr lang="en-GB" sz="1000" dirty="0">
              <a:solidFill>
                <a:schemeClr val="bg2"/>
              </a:solidFill>
            </a:endParaRP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7A230AFB-3B9D-BD89-B031-8B6A71434B02}"/>
              </a:ext>
            </a:extLst>
          </p:cNvPr>
          <p:cNvSpPr txBox="1">
            <a:spLocks/>
          </p:cNvSpPr>
          <p:nvPr/>
        </p:nvSpPr>
        <p:spPr>
          <a:xfrm>
            <a:off x="2922486" y="4519440"/>
            <a:ext cx="2877813" cy="4283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r>
              <a:rPr lang="en-GB" sz="1000" dirty="0">
                <a:solidFill>
                  <a:schemeClr val="accent5"/>
                </a:solidFill>
                <a:sym typeface="Wingdings" panose="05000000000000000000" pitchFamily="2" charset="2"/>
              </a:rPr>
              <a:t>How to define this border ???</a:t>
            </a:r>
            <a:endParaRPr lang="en-GB" sz="1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9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439839" y="409896"/>
            <a:ext cx="6264322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Regression: assignment rule with 0/1 coding</a:t>
            </a:r>
            <a:endParaRPr lang="en-GB" sz="2000" dirty="0"/>
          </a:p>
        </p:txBody>
      </p:sp>
      <p:sp>
        <p:nvSpPr>
          <p:cNvPr id="22" name="Google Shape;89;p13">
            <a:extLst>
              <a:ext uri="{FF2B5EF4-FFF2-40B4-BE49-F238E27FC236}">
                <a16:creationId xmlns:a16="http://schemas.microsoft.com/office/drawing/2014/main" id="{3BF1A603-F5A7-A05F-E923-B1F505D5815C}"/>
              </a:ext>
            </a:extLst>
          </p:cNvPr>
          <p:cNvSpPr txBox="1">
            <a:spLocks/>
          </p:cNvSpPr>
          <p:nvPr/>
        </p:nvSpPr>
        <p:spPr>
          <a:xfrm>
            <a:off x="2822400" y="0"/>
            <a:ext cx="3385200" cy="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2000" dirty="0"/>
              <a:t>Multiple Linear Regression</a:t>
            </a:r>
            <a:endParaRPr lang="en-GB" sz="1900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CD07A7D-0487-5824-358E-1A8CAE545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910" y="977177"/>
            <a:ext cx="6162180" cy="4065327"/>
          </a:xfrm>
          <a:prstGeom prst="rect">
            <a:avLst/>
          </a:prstGeom>
        </p:spPr>
      </p:pic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5448BF2F-41D9-8B94-8F5A-F075BC7E4438}"/>
              </a:ext>
            </a:extLst>
          </p:cNvPr>
          <p:cNvSpPr txBox="1">
            <a:spLocks/>
          </p:cNvSpPr>
          <p:nvPr/>
        </p:nvSpPr>
        <p:spPr>
          <a:xfrm>
            <a:off x="1835625" y="1031330"/>
            <a:ext cx="2395182" cy="7701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In a binary Y case</a:t>
            </a:r>
          </a:p>
          <a:p>
            <a:pPr marL="0" indent="0" algn="r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(Positive vs. Negative),</a:t>
            </a:r>
          </a:p>
          <a:p>
            <a:pPr marL="0" indent="0" algn="r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we can code</a:t>
            </a: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BE7471D7-4167-8C15-D2A9-1763A68DDD89}"/>
              </a:ext>
            </a:extLst>
          </p:cNvPr>
          <p:cNvSpPr txBox="1">
            <a:spLocks/>
          </p:cNvSpPr>
          <p:nvPr/>
        </p:nvSpPr>
        <p:spPr>
          <a:xfrm>
            <a:off x="1624809" y="2186663"/>
            <a:ext cx="2395182" cy="7701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We perform the linear regression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(e.g., DROITEREG in EXCEL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for example)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2" name="Google Shape;89;p13">
            <a:extLst>
              <a:ext uri="{FF2B5EF4-FFF2-40B4-BE49-F238E27FC236}">
                <a16:creationId xmlns:a16="http://schemas.microsoft.com/office/drawing/2014/main" id="{7EA86B91-E4A4-24C1-3AB1-7AD857CB580F}"/>
              </a:ext>
            </a:extLst>
          </p:cNvPr>
          <p:cNvSpPr txBox="1">
            <a:spLocks/>
          </p:cNvSpPr>
          <p:nvPr/>
        </p:nvSpPr>
        <p:spPr>
          <a:xfrm>
            <a:off x="1965745" y="3952804"/>
            <a:ext cx="2265062" cy="7701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accent3"/>
                </a:solidFill>
                <a:sym typeface="Wingdings" panose="05000000000000000000" pitchFamily="2" charset="2"/>
              </a:rPr>
              <a:t>Assignment rule</a:t>
            </a:r>
          </a:p>
        </p:txBody>
      </p:sp>
      <p:sp>
        <p:nvSpPr>
          <p:cNvPr id="14" name="Google Shape;89;p13">
            <a:extLst>
              <a:ext uri="{FF2B5EF4-FFF2-40B4-BE49-F238E27FC236}">
                <a16:creationId xmlns:a16="http://schemas.microsoft.com/office/drawing/2014/main" id="{F36D8E65-7C9F-CF62-B7B3-A4311AE8BF50}"/>
              </a:ext>
            </a:extLst>
          </p:cNvPr>
          <p:cNvSpPr txBox="1">
            <a:spLocks/>
          </p:cNvSpPr>
          <p:nvPr/>
        </p:nvSpPr>
        <p:spPr>
          <a:xfrm>
            <a:off x="4865427" y="4722978"/>
            <a:ext cx="1610436" cy="2974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Mean of the “Z’s” i.e.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5" name="Google Shape;89;p13">
            <a:extLst>
              <a:ext uri="{FF2B5EF4-FFF2-40B4-BE49-F238E27FC236}">
                <a16:creationId xmlns:a16="http://schemas.microsoft.com/office/drawing/2014/main" id="{E2FE4EBB-70C0-4832-EA19-1B9F2BF200CF}"/>
              </a:ext>
            </a:extLst>
          </p:cNvPr>
          <p:cNvSpPr txBox="1">
            <a:spLocks/>
          </p:cNvSpPr>
          <p:nvPr/>
        </p:nvSpPr>
        <p:spPr>
          <a:xfrm>
            <a:off x="4922149" y="1058125"/>
            <a:ext cx="202585" cy="4321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16" name="Google Shape;89;p13">
            <a:extLst>
              <a:ext uri="{FF2B5EF4-FFF2-40B4-BE49-F238E27FC236}">
                <a16:creationId xmlns:a16="http://schemas.microsoft.com/office/drawing/2014/main" id="{4DB30AAB-B7A2-62BA-8A4C-AB2940CCDD59}"/>
              </a:ext>
            </a:extLst>
          </p:cNvPr>
          <p:cNvSpPr txBox="1">
            <a:spLocks/>
          </p:cNvSpPr>
          <p:nvPr/>
        </p:nvSpPr>
        <p:spPr>
          <a:xfrm>
            <a:off x="4865427" y="1142219"/>
            <a:ext cx="316029" cy="37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dirty="0">
                <a:solidFill>
                  <a:schemeClr val="bg2"/>
                </a:solidFill>
              </a:rPr>
              <a:t>If</a:t>
            </a:r>
          </a:p>
        </p:txBody>
      </p:sp>
      <p:sp>
        <p:nvSpPr>
          <p:cNvPr id="17" name="Google Shape;89;p13">
            <a:extLst>
              <a:ext uri="{FF2B5EF4-FFF2-40B4-BE49-F238E27FC236}">
                <a16:creationId xmlns:a16="http://schemas.microsoft.com/office/drawing/2014/main" id="{E1D9DCFA-1EBE-1408-C0DE-AFD23CC97DDF}"/>
              </a:ext>
            </a:extLst>
          </p:cNvPr>
          <p:cNvSpPr txBox="1">
            <a:spLocks/>
          </p:cNvSpPr>
          <p:nvPr/>
        </p:nvSpPr>
        <p:spPr>
          <a:xfrm>
            <a:off x="4969917" y="1392072"/>
            <a:ext cx="154817" cy="4900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18" name="Google Shape;89;p13">
            <a:extLst>
              <a:ext uri="{FF2B5EF4-FFF2-40B4-BE49-F238E27FC236}">
                <a16:creationId xmlns:a16="http://schemas.microsoft.com/office/drawing/2014/main" id="{99DDD751-B4F7-C6F3-7C6F-04551C2245C4}"/>
              </a:ext>
            </a:extLst>
          </p:cNvPr>
          <p:cNvSpPr txBox="1">
            <a:spLocks/>
          </p:cNvSpPr>
          <p:nvPr/>
        </p:nvSpPr>
        <p:spPr>
          <a:xfrm>
            <a:off x="4913195" y="1457311"/>
            <a:ext cx="316029" cy="37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dirty="0">
                <a:solidFill>
                  <a:schemeClr val="bg2"/>
                </a:solidFill>
              </a:rPr>
              <a:t>If</a:t>
            </a:r>
          </a:p>
        </p:txBody>
      </p:sp>
      <p:sp>
        <p:nvSpPr>
          <p:cNvPr id="19" name="Google Shape;89;p13">
            <a:extLst>
              <a:ext uri="{FF2B5EF4-FFF2-40B4-BE49-F238E27FC236}">
                <a16:creationId xmlns:a16="http://schemas.microsoft.com/office/drawing/2014/main" id="{4647B181-906D-00F4-E244-3B70EAF4D847}"/>
              </a:ext>
            </a:extLst>
          </p:cNvPr>
          <p:cNvSpPr txBox="1">
            <a:spLocks/>
          </p:cNvSpPr>
          <p:nvPr/>
        </p:nvSpPr>
        <p:spPr>
          <a:xfrm>
            <a:off x="4997211" y="3676017"/>
            <a:ext cx="154817" cy="45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20" name="Google Shape;89;p13">
            <a:extLst>
              <a:ext uri="{FF2B5EF4-FFF2-40B4-BE49-F238E27FC236}">
                <a16:creationId xmlns:a16="http://schemas.microsoft.com/office/drawing/2014/main" id="{04F7D9FE-8544-AB06-E6B3-32D3CA6D6565}"/>
              </a:ext>
            </a:extLst>
          </p:cNvPr>
          <p:cNvSpPr txBox="1">
            <a:spLocks/>
          </p:cNvSpPr>
          <p:nvPr/>
        </p:nvSpPr>
        <p:spPr>
          <a:xfrm>
            <a:off x="4940489" y="3760110"/>
            <a:ext cx="316029" cy="37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dirty="0">
                <a:solidFill>
                  <a:schemeClr val="bg2"/>
                </a:solidFill>
              </a:rPr>
              <a:t>If</a:t>
            </a:r>
          </a:p>
        </p:txBody>
      </p:sp>
      <p:sp>
        <p:nvSpPr>
          <p:cNvPr id="21" name="Google Shape;89;p13">
            <a:extLst>
              <a:ext uri="{FF2B5EF4-FFF2-40B4-BE49-F238E27FC236}">
                <a16:creationId xmlns:a16="http://schemas.microsoft.com/office/drawing/2014/main" id="{A90803D0-CAC5-DF3F-85D6-8A9627B35AE3}"/>
              </a:ext>
            </a:extLst>
          </p:cNvPr>
          <p:cNvSpPr txBox="1">
            <a:spLocks/>
          </p:cNvSpPr>
          <p:nvPr/>
        </p:nvSpPr>
        <p:spPr>
          <a:xfrm>
            <a:off x="4997210" y="4001281"/>
            <a:ext cx="184245" cy="5088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23" name="Google Shape;89;p13">
            <a:extLst>
              <a:ext uri="{FF2B5EF4-FFF2-40B4-BE49-F238E27FC236}">
                <a16:creationId xmlns:a16="http://schemas.microsoft.com/office/drawing/2014/main" id="{1843F56B-85B8-3BD7-B8B9-4F43151B8ECA}"/>
              </a:ext>
            </a:extLst>
          </p:cNvPr>
          <p:cNvSpPr txBox="1">
            <a:spLocks/>
          </p:cNvSpPr>
          <p:nvPr/>
        </p:nvSpPr>
        <p:spPr>
          <a:xfrm>
            <a:off x="4940488" y="4085375"/>
            <a:ext cx="316029" cy="37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dirty="0">
                <a:solidFill>
                  <a:schemeClr val="bg2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3895354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057703" y="409896"/>
            <a:ext cx="7178722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Regression: assignment rule with alternative coding</a:t>
            </a:r>
            <a:endParaRPr lang="en-GB" sz="2000" dirty="0"/>
          </a:p>
        </p:txBody>
      </p:sp>
      <p:sp>
        <p:nvSpPr>
          <p:cNvPr id="22" name="Google Shape;89;p13">
            <a:extLst>
              <a:ext uri="{FF2B5EF4-FFF2-40B4-BE49-F238E27FC236}">
                <a16:creationId xmlns:a16="http://schemas.microsoft.com/office/drawing/2014/main" id="{3BF1A603-F5A7-A05F-E923-B1F505D5815C}"/>
              </a:ext>
            </a:extLst>
          </p:cNvPr>
          <p:cNvSpPr txBox="1">
            <a:spLocks/>
          </p:cNvSpPr>
          <p:nvPr/>
        </p:nvSpPr>
        <p:spPr>
          <a:xfrm>
            <a:off x="2822400" y="0"/>
            <a:ext cx="3385200" cy="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2000" dirty="0"/>
              <a:t>Multiple Linear Regression</a:t>
            </a:r>
            <a:endParaRPr lang="en-GB" sz="19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2C1D590-F6D3-35B9-CDD6-9EF61FAD0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854" y="856433"/>
            <a:ext cx="6552420" cy="4308028"/>
          </a:xfrm>
          <a:prstGeom prst="rect">
            <a:avLst/>
          </a:prstGeom>
        </p:spPr>
      </p:pic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22529794-F290-3EDD-B38A-5B79B63F8534}"/>
              </a:ext>
            </a:extLst>
          </p:cNvPr>
          <p:cNvSpPr txBox="1">
            <a:spLocks/>
          </p:cNvSpPr>
          <p:nvPr/>
        </p:nvSpPr>
        <p:spPr>
          <a:xfrm>
            <a:off x="1837628" y="1111831"/>
            <a:ext cx="2395182" cy="7701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In a binary Y case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(Positive vs. Negative),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we can code</a:t>
            </a: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64912F10-A6D8-3653-2FC3-050704020E73}"/>
              </a:ext>
            </a:extLst>
          </p:cNvPr>
          <p:cNvSpPr txBox="1">
            <a:spLocks/>
          </p:cNvSpPr>
          <p:nvPr/>
        </p:nvSpPr>
        <p:spPr>
          <a:xfrm>
            <a:off x="1537376" y="2172605"/>
            <a:ext cx="2563775" cy="8378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We perform the linear regression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(e.g. DROITEREG in EXCEL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for example)</a:t>
            </a: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1FB07113-3A43-B59F-283E-EC62B7A41C00}"/>
              </a:ext>
            </a:extLst>
          </p:cNvPr>
          <p:cNvSpPr txBox="1">
            <a:spLocks/>
          </p:cNvSpPr>
          <p:nvPr/>
        </p:nvSpPr>
        <p:spPr>
          <a:xfrm>
            <a:off x="1610903" y="4031669"/>
            <a:ext cx="2265062" cy="7701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accent3"/>
                </a:solidFill>
                <a:sym typeface="Wingdings" panose="05000000000000000000" pitchFamily="2" charset="2"/>
              </a:rPr>
              <a:t>Assignment rule</a:t>
            </a:r>
          </a:p>
        </p:txBody>
      </p:sp>
      <p:sp>
        <p:nvSpPr>
          <p:cNvPr id="13" name="Google Shape;89;p13">
            <a:extLst>
              <a:ext uri="{FF2B5EF4-FFF2-40B4-BE49-F238E27FC236}">
                <a16:creationId xmlns:a16="http://schemas.microsoft.com/office/drawing/2014/main" id="{6B55BC8D-A4DD-4624-6008-B29A4AED24A5}"/>
              </a:ext>
            </a:extLst>
          </p:cNvPr>
          <p:cNvSpPr txBox="1">
            <a:spLocks/>
          </p:cNvSpPr>
          <p:nvPr/>
        </p:nvSpPr>
        <p:spPr>
          <a:xfrm>
            <a:off x="6625989" y="4268013"/>
            <a:ext cx="1610436" cy="2974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We notice here that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24" name="Google Shape;89;p13">
            <a:extLst>
              <a:ext uri="{FF2B5EF4-FFF2-40B4-BE49-F238E27FC236}">
                <a16:creationId xmlns:a16="http://schemas.microsoft.com/office/drawing/2014/main" id="{6E8473E4-07E6-9C2A-A613-0D5AC4502CE1}"/>
              </a:ext>
            </a:extLst>
          </p:cNvPr>
          <p:cNvSpPr txBox="1">
            <a:spLocks/>
          </p:cNvSpPr>
          <p:nvPr/>
        </p:nvSpPr>
        <p:spPr>
          <a:xfrm>
            <a:off x="5079097" y="3714549"/>
            <a:ext cx="154817" cy="45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25" name="Google Shape;89;p13">
            <a:extLst>
              <a:ext uri="{FF2B5EF4-FFF2-40B4-BE49-F238E27FC236}">
                <a16:creationId xmlns:a16="http://schemas.microsoft.com/office/drawing/2014/main" id="{8120F14B-1623-FB95-0C88-3626C7E50E1F}"/>
              </a:ext>
            </a:extLst>
          </p:cNvPr>
          <p:cNvSpPr txBox="1">
            <a:spLocks/>
          </p:cNvSpPr>
          <p:nvPr/>
        </p:nvSpPr>
        <p:spPr>
          <a:xfrm>
            <a:off x="5022375" y="3798642"/>
            <a:ext cx="316029" cy="37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dirty="0">
                <a:solidFill>
                  <a:schemeClr val="bg2"/>
                </a:solidFill>
              </a:rPr>
              <a:t>If</a:t>
            </a:r>
          </a:p>
        </p:txBody>
      </p:sp>
      <p:sp>
        <p:nvSpPr>
          <p:cNvPr id="26" name="Google Shape;89;p13">
            <a:extLst>
              <a:ext uri="{FF2B5EF4-FFF2-40B4-BE49-F238E27FC236}">
                <a16:creationId xmlns:a16="http://schemas.microsoft.com/office/drawing/2014/main" id="{4CA96BC2-B6E1-58A2-43F9-CF592248BA52}"/>
              </a:ext>
            </a:extLst>
          </p:cNvPr>
          <p:cNvSpPr txBox="1">
            <a:spLocks/>
          </p:cNvSpPr>
          <p:nvPr/>
        </p:nvSpPr>
        <p:spPr>
          <a:xfrm>
            <a:off x="5072273" y="4055743"/>
            <a:ext cx="154817" cy="45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27" name="Google Shape;89;p13">
            <a:extLst>
              <a:ext uri="{FF2B5EF4-FFF2-40B4-BE49-F238E27FC236}">
                <a16:creationId xmlns:a16="http://schemas.microsoft.com/office/drawing/2014/main" id="{049F2850-3DE8-341E-3993-99FFF9E24AC3}"/>
              </a:ext>
            </a:extLst>
          </p:cNvPr>
          <p:cNvSpPr txBox="1">
            <a:spLocks/>
          </p:cNvSpPr>
          <p:nvPr/>
        </p:nvSpPr>
        <p:spPr>
          <a:xfrm>
            <a:off x="5015551" y="4139836"/>
            <a:ext cx="316029" cy="37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dirty="0">
                <a:solidFill>
                  <a:schemeClr val="bg2"/>
                </a:solidFill>
              </a:rPr>
              <a:t>If</a:t>
            </a:r>
          </a:p>
        </p:txBody>
      </p:sp>
      <p:sp>
        <p:nvSpPr>
          <p:cNvPr id="30" name="Google Shape;89;p13">
            <a:extLst>
              <a:ext uri="{FF2B5EF4-FFF2-40B4-BE49-F238E27FC236}">
                <a16:creationId xmlns:a16="http://schemas.microsoft.com/office/drawing/2014/main" id="{33AE9EEB-2A9F-04C8-3EBF-1BBF1429E270}"/>
              </a:ext>
            </a:extLst>
          </p:cNvPr>
          <p:cNvSpPr txBox="1">
            <a:spLocks/>
          </p:cNvSpPr>
          <p:nvPr/>
        </p:nvSpPr>
        <p:spPr>
          <a:xfrm>
            <a:off x="5361151" y="1574125"/>
            <a:ext cx="154817" cy="45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31" name="Google Shape;89;p13">
            <a:extLst>
              <a:ext uri="{FF2B5EF4-FFF2-40B4-BE49-F238E27FC236}">
                <a16:creationId xmlns:a16="http://schemas.microsoft.com/office/drawing/2014/main" id="{326A3885-981A-CDFD-8A76-BB9D82CC6CC3}"/>
              </a:ext>
            </a:extLst>
          </p:cNvPr>
          <p:cNvSpPr txBox="1">
            <a:spLocks/>
          </p:cNvSpPr>
          <p:nvPr/>
        </p:nvSpPr>
        <p:spPr>
          <a:xfrm>
            <a:off x="5304429" y="1658218"/>
            <a:ext cx="316029" cy="37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dirty="0">
                <a:solidFill>
                  <a:schemeClr val="bg2"/>
                </a:solidFill>
              </a:rPr>
              <a:t>If</a:t>
            </a:r>
          </a:p>
        </p:txBody>
      </p:sp>
      <p:sp>
        <p:nvSpPr>
          <p:cNvPr id="32" name="Google Shape;89;p13">
            <a:extLst>
              <a:ext uri="{FF2B5EF4-FFF2-40B4-BE49-F238E27FC236}">
                <a16:creationId xmlns:a16="http://schemas.microsoft.com/office/drawing/2014/main" id="{1D6E2A7C-1398-CE67-104B-8C663EFAA085}"/>
              </a:ext>
            </a:extLst>
          </p:cNvPr>
          <p:cNvSpPr txBox="1">
            <a:spLocks/>
          </p:cNvSpPr>
          <p:nvPr/>
        </p:nvSpPr>
        <p:spPr>
          <a:xfrm>
            <a:off x="5203136" y="969101"/>
            <a:ext cx="154817" cy="45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33" name="Google Shape;89;p13">
            <a:extLst>
              <a:ext uri="{FF2B5EF4-FFF2-40B4-BE49-F238E27FC236}">
                <a16:creationId xmlns:a16="http://schemas.microsoft.com/office/drawing/2014/main" id="{3719AA97-6863-A334-E527-4325DA64ED77}"/>
              </a:ext>
            </a:extLst>
          </p:cNvPr>
          <p:cNvSpPr txBox="1">
            <a:spLocks/>
          </p:cNvSpPr>
          <p:nvPr/>
        </p:nvSpPr>
        <p:spPr>
          <a:xfrm>
            <a:off x="5146414" y="1053194"/>
            <a:ext cx="316029" cy="37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dirty="0">
                <a:solidFill>
                  <a:schemeClr val="bg2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971574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6450" y="1215625"/>
            <a:ext cx="7688100" cy="9066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Equivalence with discriminant analysis,</a:t>
            </a:r>
            <a:br>
              <a:rPr lang="en-GB" sz="2800" dirty="0"/>
            </a:br>
            <a:r>
              <a:rPr lang="en-GB" sz="2800" dirty="0"/>
              <a:t> Y at K = 2 Modalities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Multiple Linear Regression</a:t>
            </a:r>
            <a:endParaRPr sz="1900" dirty="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9749" y="1668926"/>
            <a:ext cx="1185750" cy="11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1BC38FCB-5DAF-2601-BD91-04EC30C1C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283" y="2181937"/>
            <a:ext cx="2785848" cy="2785848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E84389BA-9D49-A8ED-B354-6E62DF876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4303899" y="2323566"/>
            <a:ext cx="2506334" cy="250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4101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1071</Words>
  <Application>Microsoft Office PowerPoint</Application>
  <PresentationFormat>On-screen Show (16:9)</PresentationFormat>
  <Paragraphs>161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Lato</vt:lpstr>
      <vt:lpstr>Meiryo</vt:lpstr>
      <vt:lpstr>Raleway</vt:lpstr>
      <vt:lpstr>Arial</vt:lpstr>
      <vt:lpstr>Streamline</vt:lpstr>
      <vt:lpstr>Multiple linear regression  for Classification</vt:lpstr>
      <vt:lpstr>Predictive analysis: regression vs. Classification</vt:lpstr>
      <vt:lpstr>Predictive analysis: regression vs. Classification </vt:lpstr>
      <vt:lpstr>Multiple linear regression: reminder</vt:lpstr>
      <vt:lpstr>Multiple linear regression: reminder</vt:lpstr>
      <vt:lpstr>Regression: geometric point of view</vt:lpstr>
      <vt:lpstr>Regression: assignment rule with 0/1 coding</vt:lpstr>
      <vt:lpstr>Regression: assignment rule with alternative coding</vt:lpstr>
      <vt:lpstr>Equivalence with discriminant analysis,  Y at K = 2 Modalities</vt:lpstr>
      <vt:lpstr>Discrimination: building a linear boundary</vt:lpstr>
      <vt:lpstr>Comparing results</vt:lpstr>
      <vt:lpstr>Case of unbalanced classes (n1 != n2)</vt:lpstr>
      <vt:lpstr>Case of unbalanced classes - Induced borders</vt:lpstr>
      <vt:lpstr>Case of unbalanced classes - Induced borders</vt:lpstr>
      <vt:lpstr>Comparing Methods</vt:lpstr>
      <vt:lpstr>Three linear separators (Logistic Reg., Discriminant Analysis, Linear Reg.)</vt:lpstr>
      <vt:lpstr>BREAST file (Y binary "cancer", 9 continuous descriptors) Evaluation in re-substitution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Data Science </dc:title>
  <cp:lastModifiedBy>Aimene HAMMANI</cp:lastModifiedBy>
  <cp:revision>21</cp:revision>
  <dcterms:modified xsi:type="dcterms:W3CDTF">2022-12-12T20:31:56Z</dcterms:modified>
</cp:coreProperties>
</file>