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ru-R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4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328" y="5168"/>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70998" y="13298392"/>
            <a:ext cx="25737979" cy="9176087"/>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21952982" y="1714329"/>
            <a:ext cx="6812994" cy="3652597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513999" y="1714329"/>
            <a:ext cx="19934317" cy="3652597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91909" y="27508444"/>
            <a:ext cx="25737979" cy="8502249"/>
          </a:xfrm>
        </p:spPr>
        <p:txBody>
          <a:bodyPr anchor="t"/>
          <a:lstStyle>
            <a:lvl1pPr algn="l">
              <a:defRPr sz="18300" b="1" cap="all"/>
            </a:lvl1pPr>
          </a:lstStyle>
          <a:p>
            <a:r>
              <a:rPr lang="ru-RU" smtClean="0"/>
              <a:t>Образец заголовка</a:t>
            </a:r>
            <a:endParaRPr lang="ru-RU"/>
          </a:p>
        </p:txBody>
      </p:sp>
      <p:sp>
        <p:nvSpPr>
          <p:cNvPr id="3" name="Текст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ru-RU" smtClean="0"/>
              <a:t>Образец текста</a:t>
            </a:r>
          </a:p>
        </p:txBody>
      </p:sp>
      <p:sp>
        <p:nvSpPr>
          <p:cNvPr id="4" name="Содержимое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ru-RU" smtClean="0"/>
              <a:t>Образец текста</a:t>
            </a:r>
          </a:p>
        </p:txBody>
      </p:sp>
      <p:sp>
        <p:nvSpPr>
          <p:cNvPr id="6" name="Содержимое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17.12.2018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17.12.2018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17.12.2018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14000" y="1704413"/>
            <a:ext cx="9961903" cy="7253667"/>
          </a:xfrm>
        </p:spPr>
        <p:txBody>
          <a:bodyPr anchor="b"/>
          <a:lstStyle>
            <a:lvl1pPr algn="l">
              <a:defRPr sz="9100" b="1"/>
            </a:lvl1pPr>
          </a:lstStyle>
          <a:p>
            <a:r>
              <a:rPr lang="ru-RU" smtClean="0"/>
              <a:t>Образец заголовка</a:t>
            </a:r>
            <a:endParaRPr lang="ru-RU"/>
          </a:p>
        </p:txBody>
      </p:sp>
      <p:sp>
        <p:nvSpPr>
          <p:cNvPr id="3" name="Содержимое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35087" y="29965968"/>
            <a:ext cx="18167985" cy="3537652"/>
          </a:xfrm>
        </p:spPr>
        <p:txBody>
          <a:bodyPr anchor="b"/>
          <a:lstStyle>
            <a:lvl1pPr algn="l">
              <a:defRPr sz="9100" b="1"/>
            </a:lvl1pPr>
          </a:lstStyle>
          <a:p>
            <a:r>
              <a:rPr lang="ru-RU" smtClean="0"/>
              <a:t>Образец заголовка</a:t>
            </a:r>
            <a:endParaRPr lang="ru-RU"/>
          </a:p>
        </p:txBody>
      </p:sp>
      <p:sp>
        <p:nvSpPr>
          <p:cNvPr id="3" name="Рисунок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ru-RU"/>
          </a:p>
        </p:txBody>
      </p:sp>
      <p:sp>
        <p:nvSpPr>
          <p:cNvPr id="4" name="Текст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B4C71EC6-210F-42DE-9C53-41977AD35B3D}" type="datetimeFigureOut">
              <a:rPr lang="ru-RU" smtClean="0"/>
              <a:t>17.12.2018</a:t>
            </a:fld>
            <a:endParaRPr lang="ru-RU"/>
          </a:p>
        </p:txBody>
      </p:sp>
      <p:sp>
        <p:nvSpPr>
          <p:cNvPr id="5" name="Нижний колонтитул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ru-R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30279975" cy="7722742"/>
          </a:xfrm>
          <a:prstGeom prst="rect">
            <a:avLst/>
          </a:prstGeom>
          <a:solidFill>
            <a:schemeClr val="accent1">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latin typeface="Cambria" panose="02040503050406030204" pitchFamily="18" charset="0"/>
              <a:ea typeface="Cambria" panose="02040503050406030204" pitchFamily="18" charset="0"/>
            </a:endParaRPr>
          </a:p>
        </p:txBody>
      </p:sp>
      <p:pic>
        <p:nvPicPr>
          <p:cNvPr id="3" name="Рисунок 2"/>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3348899" y="555427"/>
            <a:ext cx="6611888" cy="6611888"/>
          </a:xfrm>
          <a:prstGeom prst="rect">
            <a:avLst/>
          </a:prstGeom>
        </p:spPr>
      </p:pic>
      <p:sp>
        <p:nvSpPr>
          <p:cNvPr id="5" name="TextBox 4"/>
          <p:cNvSpPr txBox="1"/>
          <p:nvPr/>
        </p:nvSpPr>
        <p:spPr>
          <a:xfrm>
            <a:off x="431153" y="1075354"/>
            <a:ext cx="20541482" cy="3046988"/>
          </a:xfrm>
          <a:prstGeom prst="rect">
            <a:avLst/>
          </a:prstGeom>
          <a:noFill/>
        </p:spPr>
        <p:txBody>
          <a:bodyPr wrap="square" rtlCol="0">
            <a:spAutoFit/>
          </a:bodyPr>
          <a:lstStyle/>
          <a:p>
            <a:r>
              <a:rPr lang="en-US" sz="9600" dirty="0" smtClean="0">
                <a:solidFill>
                  <a:schemeClr val="bg1"/>
                </a:solidFill>
                <a:latin typeface="Cambria" panose="02040503050406030204" pitchFamily="18" charset="0"/>
                <a:ea typeface="Cambria" panose="02040503050406030204" pitchFamily="18" charset="0"/>
                <a:cs typeface="Open Sans Light" panose="020B0306030504020204" pitchFamily="34" charset="0"/>
              </a:rPr>
              <a:t>Open </a:t>
            </a:r>
            <a:r>
              <a:rPr lang="et-EE" sz="9600" dirty="0" smtClean="0">
                <a:solidFill>
                  <a:schemeClr val="bg1"/>
                </a:solidFill>
                <a:latin typeface="Cambria" panose="02040503050406030204" pitchFamily="18" charset="0"/>
                <a:ea typeface="Cambria" panose="02040503050406030204" pitchFamily="18" charset="0"/>
                <a:cs typeface="Open Sans Light" panose="020B0306030504020204" pitchFamily="34" charset="0"/>
              </a:rPr>
              <a:t>U</a:t>
            </a:r>
            <a:r>
              <a:rPr lang="et-EE" sz="9600" dirty="0">
                <a:solidFill>
                  <a:schemeClr val="bg1"/>
                </a:solidFill>
                <a:latin typeface="Cambria" panose="02040503050406030204" pitchFamily="18" charset="0"/>
                <a:ea typeface="Cambria" panose="02040503050406030204" pitchFamily="18" charset="0"/>
                <a:cs typeface="Open Sans Light" panose="020B0306030504020204" pitchFamily="34" charset="0"/>
              </a:rPr>
              <a:t>n</a:t>
            </a:r>
            <a:r>
              <a:rPr lang="en-US" sz="9600" dirty="0" err="1" smtClean="0">
                <a:solidFill>
                  <a:schemeClr val="bg1"/>
                </a:solidFill>
                <a:latin typeface="Cambria" panose="02040503050406030204" pitchFamily="18" charset="0"/>
                <a:ea typeface="Cambria" panose="02040503050406030204" pitchFamily="18" charset="0"/>
                <a:cs typeface="Open Sans Light" panose="020B0306030504020204" pitchFamily="34" charset="0"/>
              </a:rPr>
              <a:t>iversity</a:t>
            </a:r>
            <a:r>
              <a:rPr lang="en-US" sz="9600" dirty="0" smtClean="0">
                <a:solidFill>
                  <a:schemeClr val="bg1"/>
                </a:solidFill>
                <a:latin typeface="Cambria" panose="02040503050406030204" pitchFamily="18" charset="0"/>
                <a:ea typeface="Cambria" panose="02040503050406030204" pitchFamily="18" charset="0"/>
                <a:cs typeface="Open Sans Light" panose="020B0306030504020204" pitchFamily="34" charset="0"/>
              </a:rPr>
              <a:t>: predicting students performance</a:t>
            </a:r>
            <a:endParaRPr lang="uk-UA" sz="9600" dirty="0">
              <a:solidFill>
                <a:schemeClr val="bg1"/>
              </a:solidFill>
              <a:latin typeface="Cambria" panose="02040503050406030204" pitchFamily="18" charset="0"/>
              <a:ea typeface="Cambria" panose="02040503050406030204" pitchFamily="18" charset="0"/>
              <a:cs typeface="Open Sans Light" panose="020B0306030504020204" pitchFamily="34" charset="0"/>
            </a:endParaRPr>
          </a:p>
        </p:txBody>
      </p:sp>
      <p:sp>
        <p:nvSpPr>
          <p:cNvPr id="6" name="TextBox 5"/>
          <p:cNvSpPr txBox="1"/>
          <p:nvPr/>
        </p:nvSpPr>
        <p:spPr>
          <a:xfrm>
            <a:off x="489160" y="5064573"/>
            <a:ext cx="19226136" cy="769441"/>
          </a:xfrm>
          <a:prstGeom prst="rect">
            <a:avLst/>
          </a:prstGeom>
          <a:noFill/>
        </p:spPr>
        <p:txBody>
          <a:bodyPr wrap="square" rtlCol="0">
            <a:spAutoFit/>
          </a:bodyPr>
          <a:lstStyle/>
          <a:p>
            <a:r>
              <a:rPr lang="en-US" sz="4400" dirty="0" smtClean="0">
                <a:solidFill>
                  <a:schemeClr val="bg1"/>
                </a:solidFill>
                <a:latin typeface="Cambria" panose="02040503050406030204" pitchFamily="18" charset="0"/>
                <a:ea typeface="Cambria" panose="02040503050406030204" pitchFamily="18" charset="0"/>
              </a:rPr>
              <a:t>Mariia Markovska, Rahul </a:t>
            </a:r>
            <a:r>
              <a:rPr lang="en-US" sz="4400" dirty="0" err="1" smtClean="0">
                <a:solidFill>
                  <a:schemeClr val="bg1"/>
                </a:solidFill>
                <a:latin typeface="Cambria" panose="02040503050406030204" pitchFamily="18" charset="0"/>
                <a:ea typeface="Cambria" panose="02040503050406030204" pitchFamily="18" charset="0"/>
              </a:rPr>
              <a:t>Puniani</a:t>
            </a:r>
            <a:r>
              <a:rPr lang="en-US" sz="4400" dirty="0" smtClean="0">
                <a:solidFill>
                  <a:schemeClr val="bg1"/>
                </a:solidFill>
                <a:latin typeface="Cambria" panose="02040503050406030204" pitchFamily="18" charset="0"/>
                <a:ea typeface="Cambria" panose="02040503050406030204" pitchFamily="18" charset="0"/>
              </a:rPr>
              <a:t>, </a:t>
            </a:r>
            <a:r>
              <a:rPr lang="en-US" sz="4400" dirty="0" err="1" smtClean="0">
                <a:solidFill>
                  <a:schemeClr val="bg1"/>
                </a:solidFill>
                <a:latin typeface="Cambria" panose="02040503050406030204" pitchFamily="18" charset="0"/>
                <a:ea typeface="Cambria" panose="02040503050406030204" pitchFamily="18" charset="0"/>
              </a:rPr>
              <a:t>Tedo</a:t>
            </a:r>
            <a:r>
              <a:rPr lang="en-US" sz="4400" dirty="0" smtClean="0">
                <a:solidFill>
                  <a:schemeClr val="bg1"/>
                </a:solidFill>
                <a:latin typeface="Cambria" panose="02040503050406030204" pitchFamily="18" charset="0"/>
                <a:ea typeface="Cambria" panose="02040503050406030204" pitchFamily="18" charset="0"/>
              </a:rPr>
              <a:t> </a:t>
            </a:r>
            <a:r>
              <a:rPr lang="en-US" sz="4400" dirty="0" err="1" smtClean="0">
                <a:solidFill>
                  <a:schemeClr val="bg1"/>
                </a:solidFill>
                <a:latin typeface="Cambria" panose="02040503050406030204" pitchFamily="18" charset="0"/>
                <a:ea typeface="Cambria" panose="02040503050406030204" pitchFamily="18" charset="0"/>
              </a:rPr>
              <a:t>Gogoladze</a:t>
            </a:r>
            <a:endParaRPr lang="uk-UA" sz="4400" dirty="0">
              <a:solidFill>
                <a:schemeClr val="bg1"/>
              </a:solidFill>
              <a:latin typeface="Cambria" panose="02040503050406030204" pitchFamily="18" charset="0"/>
              <a:ea typeface="Cambria" panose="02040503050406030204" pitchFamily="18" charset="0"/>
            </a:endParaRPr>
          </a:p>
        </p:txBody>
      </p:sp>
      <p:sp>
        <p:nvSpPr>
          <p:cNvPr id="7" name="Прямоугольник 6"/>
          <p:cNvSpPr/>
          <p:nvPr/>
        </p:nvSpPr>
        <p:spPr>
          <a:xfrm>
            <a:off x="0" y="40342366"/>
            <a:ext cx="30279975" cy="24661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8" name="Рисунок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36220" y="40038669"/>
            <a:ext cx="8402216" cy="2839438"/>
          </a:xfrm>
          <a:prstGeom prst="rect">
            <a:avLst/>
          </a:prstGeom>
        </p:spPr>
      </p:pic>
      <p:sp>
        <p:nvSpPr>
          <p:cNvPr id="10" name="TextBox 9"/>
          <p:cNvSpPr txBox="1"/>
          <p:nvPr/>
        </p:nvSpPr>
        <p:spPr>
          <a:xfrm>
            <a:off x="24501027" y="41525253"/>
            <a:ext cx="2592288" cy="954107"/>
          </a:xfrm>
          <a:prstGeom prst="rect">
            <a:avLst/>
          </a:prstGeom>
          <a:noFill/>
        </p:spPr>
        <p:txBody>
          <a:bodyPr wrap="square" rtlCol="0">
            <a:spAutoFit/>
          </a:bodyPr>
          <a:lstStyle/>
          <a:p>
            <a:pPr algn="r"/>
            <a:r>
              <a:rPr lang="en-US" sz="2800" dirty="0" smtClean="0">
                <a:solidFill>
                  <a:schemeClr val="bg1"/>
                </a:solidFill>
              </a:rPr>
              <a:t>project repository:</a:t>
            </a:r>
            <a:endParaRPr lang="uk-UA" sz="2800" dirty="0">
              <a:solidFill>
                <a:schemeClr val="bg1"/>
              </a:solidFill>
            </a:endParaRPr>
          </a:p>
        </p:txBody>
      </p: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179984" y="40839414"/>
            <a:ext cx="1677616" cy="1547616"/>
          </a:xfrm>
          <a:prstGeom prst="rect">
            <a:avLst/>
          </a:prstGeom>
        </p:spPr>
      </p:pic>
      <p:sp>
        <p:nvSpPr>
          <p:cNvPr id="13" name="TextBox 12"/>
          <p:cNvSpPr txBox="1"/>
          <p:nvPr/>
        </p:nvSpPr>
        <p:spPr>
          <a:xfrm>
            <a:off x="637190" y="9916854"/>
            <a:ext cx="9030190" cy="3170099"/>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4000" dirty="0">
                <a:latin typeface="Times New Roman" panose="02020603050405020304" pitchFamily="18" charset="0"/>
                <a:cs typeface="Times New Roman" panose="02020603050405020304" pitchFamily="18" charset="0"/>
              </a:rPr>
              <a:t>The Open </a:t>
            </a:r>
            <a:r>
              <a:rPr lang="en-US" sz="4000" dirty="0" smtClean="0">
                <a:latin typeface="Times New Roman" panose="02020603050405020304" pitchFamily="18" charset="0"/>
                <a:cs typeface="Times New Roman" panose="02020603050405020304" pitchFamily="18" charset="0"/>
              </a:rPr>
              <a:t>University is a </a:t>
            </a:r>
            <a:r>
              <a:rPr lang="en-US" sz="4000" dirty="0">
                <a:latin typeface="Times New Roman" panose="02020603050405020304" pitchFamily="18" charset="0"/>
                <a:cs typeface="Times New Roman" panose="02020603050405020304" pitchFamily="18" charset="0"/>
              </a:rPr>
              <a:t>public non-profit higher education institution based in the UK. The Open University delivers knowledge exclusively via distance learning in over 100 countries worldwide. </a:t>
            </a:r>
            <a:endParaRPr lang="uk-UA" sz="4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466754" y="9853059"/>
            <a:ext cx="9281745" cy="3170099"/>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4000" dirty="0" smtClean="0">
                <a:latin typeface="Times New Roman" panose="02020603050405020304" pitchFamily="18" charset="0"/>
                <a:cs typeface="Times New Roman" panose="02020603050405020304" pitchFamily="18" charset="0"/>
              </a:rPr>
              <a:t>Our aim is to identify main factors that influence students performance and efficiency of particular modules (courses), and also to build a model for the final score prediction based on available parameters. </a:t>
            </a:r>
            <a:endParaRPr lang="uk-UA" sz="4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368257" y="8590867"/>
            <a:ext cx="1516762" cy="1015663"/>
          </a:xfrm>
          <a:prstGeom prst="rect">
            <a:avLst/>
          </a:prstGeom>
          <a:noFill/>
        </p:spPr>
        <p:txBody>
          <a:bodyPr wrap="none" rtlCol="0">
            <a:spAutoFit/>
          </a:bodyPr>
          <a:lstStyle/>
          <a:p>
            <a:r>
              <a:rPr lang="en-US" sz="6000" dirty="0" smtClean="0">
                <a:latin typeface="Cambria" panose="02040503050406030204" pitchFamily="18" charset="0"/>
                <a:ea typeface="Cambria" panose="02040503050406030204" pitchFamily="18" charset="0"/>
              </a:rPr>
              <a:t>Aim</a:t>
            </a:r>
            <a:endParaRPr lang="uk-UA" sz="6000" dirty="0">
              <a:latin typeface="Cambria" panose="02040503050406030204" pitchFamily="18" charset="0"/>
              <a:ea typeface="Cambria" panose="02040503050406030204" pitchFamily="18" charset="0"/>
            </a:endParaRPr>
          </a:p>
        </p:txBody>
      </p:sp>
      <p:pic>
        <p:nvPicPr>
          <p:cNvPr id="17" name="Рисунок 1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91216" y="8394902"/>
            <a:ext cx="1320589" cy="1320589"/>
          </a:xfrm>
          <a:prstGeom prst="rect">
            <a:avLst/>
          </a:prstGeom>
        </p:spPr>
      </p:pic>
      <p:sp>
        <p:nvSpPr>
          <p:cNvPr id="21" name="TextBox 20"/>
          <p:cNvSpPr txBox="1"/>
          <p:nvPr/>
        </p:nvSpPr>
        <p:spPr>
          <a:xfrm>
            <a:off x="637190" y="8604484"/>
            <a:ext cx="4144789" cy="1015663"/>
          </a:xfrm>
          <a:prstGeom prst="rect">
            <a:avLst/>
          </a:prstGeom>
          <a:noFill/>
        </p:spPr>
        <p:txBody>
          <a:bodyPr wrap="none" rtlCol="0">
            <a:spAutoFit/>
          </a:bodyPr>
          <a:lstStyle/>
          <a:p>
            <a:r>
              <a:rPr lang="en-US" sz="6000" dirty="0" smtClean="0">
                <a:latin typeface="Cambria" panose="02040503050406030204" pitchFamily="18" charset="0"/>
                <a:ea typeface="Cambria" panose="02040503050406030204" pitchFamily="18" charset="0"/>
              </a:rPr>
              <a:t>Background</a:t>
            </a:r>
            <a:endParaRPr lang="uk-UA" sz="6000" dirty="0">
              <a:latin typeface="Cambria" panose="02040503050406030204" pitchFamily="18" charset="0"/>
              <a:ea typeface="Cambria" panose="02040503050406030204" pitchFamily="18" charset="0"/>
            </a:endParaRPr>
          </a:p>
        </p:txBody>
      </p:sp>
      <p:pic>
        <p:nvPicPr>
          <p:cNvPr id="22" name="Рисунок 21"/>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941154" y="8483268"/>
            <a:ext cx="1269841" cy="1269841"/>
          </a:xfrm>
          <a:prstGeom prst="rect">
            <a:avLst/>
          </a:prstGeom>
        </p:spPr>
      </p:pic>
      <p:cxnSp>
        <p:nvCxnSpPr>
          <p:cNvPr id="23" name="Прямая соединительная линия 22"/>
          <p:cNvCxnSpPr/>
          <p:nvPr/>
        </p:nvCxnSpPr>
        <p:spPr>
          <a:xfrm>
            <a:off x="9955411" y="8590867"/>
            <a:ext cx="0" cy="449608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774363" y="9853059"/>
            <a:ext cx="9030190" cy="3170099"/>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4000" dirty="0" smtClean="0">
                <a:latin typeface="Times New Roman" panose="02020603050405020304" pitchFamily="18" charset="0"/>
                <a:cs typeface="Times New Roman" panose="02020603050405020304" pitchFamily="18" charset="0"/>
              </a:rPr>
              <a:t>Data consists of 7 interconnected tables which contain variables such as</a:t>
            </a:r>
            <a:r>
              <a:rPr lang="en-US" sz="4000" dirty="0">
                <a:latin typeface="Times New Roman" panose="02020603050405020304" pitchFamily="18" charset="0"/>
                <a:cs typeface="Times New Roman" panose="02020603050405020304" pitchFamily="18" charset="0"/>
              </a:rPr>
              <a:t>: student demographic </a:t>
            </a:r>
            <a:r>
              <a:rPr lang="en-US" sz="4000" dirty="0" smtClean="0">
                <a:latin typeface="Times New Roman" panose="02020603050405020304" pitchFamily="18" charset="0"/>
                <a:cs typeface="Times New Roman" panose="02020603050405020304" pitchFamily="18" charset="0"/>
              </a:rPr>
              <a:t>information, students scores, students interaction with VLE (sum of the clicks, registration/withdrawal dates etc.).</a:t>
            </a:r>
            <a:endParaRPr lang="uk-UA" sz="4000" dirty="0">
              <a:latin typeface="Times New Roman" panose="02020603050405020304" pitchFamily="18" charset="0"/>
              <a:cs typeface="Times New Roman" panose="02020603050405020304" pitchFamily="18" charset="0"/>
            </a:endParaRPr>
          </a:p>
        </p:txBody>
      </p:sp>
      <p:cxnSp>
        <p:nvCxnSpPr>
          <p:cNvPr id="28" name="Прямая соединительная линия 27"/>
          <p:cNvCxnSpPr/>
          <p:nvPr/>
        </p:nvCxnSpPr>
        <p:spPr>
          <a:xfrm>
            <a:off x="20503569" y="15297753"/>
            <a:ext cx="0" cy="449608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733632" y="8483268"/>
            <a:ext cx="1704313" cy="1015663"/>
          </a:xfrm>
          <a:prstGeom prst="rect">
            <a:avLst/>
          </a:prstGeom>
          <a:noFill/>
        </p:spPr>
        <p:txBody>
          <a:bodyPr wrap="none" rtlCol="0">
            <a:spAutoFit/>
          </a:bodyPr>
          <a:lstStyle/>
          <a:p>
            <a:r>
              <a:rPr lang="en-US" sz="6000" dirty="0" smtClean="0">
                <a:latin typeface="Cambria" panose="02040503050406030204" pitchFamily="18" charset="0"/>
                <a:ea typeface="Cambria" panose="02040503050406030204" pitchFamily="18" charset="0"/>
              </a:rPr>
              <a:t>Data</a:t>
            </a:r>
            <a:endParaRPr lang="uk-UA" sz="6000" dirty="0">
              <a:latin typeface="Cambria" panose="02040503050406030204" pitchFamily="18" charset="0"/>
              <a:ea typeface="Cambria" panose="02040503050406030204" pitchFamily="18" charset="0"/>
            </a:endParaRPr>
          </a:p>
        </p:txBody>
      </p:sp>
      <p:pic>
        <p:nvPicPr>
          <p:cNvPr id="25" name="Рисунок 24"/>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656389" y="8456966"/>
            <a:ext cx="1224135" cy="1224135"/>
          </a:xfrm>
          <a:prstGeom prst="rect">
            <a:avLst/>
          </a:prstGeom>
        </p:spPr>
      </p:pic>
      <p:sp>
        <p:nvSpPr>
          <p:cNvPr id="1028" name="TextBox 1027"/>
          <p:cNvSpPr txBox="1"/>
          <p:nvPr/>
        </p:nvSpPr>
        <p:spPr>
          <a:xfrm>
            <a:off x="5878616" y="16273963"/>
            <a:ext cx="5652144"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Young </a:t>
            </a:r>
            <a:r>
              <a:rPr lang="en-US" sz="3200" dirty="0" smtClean="0">
                <a:latin typeface="Times New Roman" panose="02020603050405020304" pitchFamily="18" charset="0"/>
                <a:cs typeface="Times New Roman" panose="02020603050405020304" pitchFamily="18" charset="0"/>
              </a:rPr>
              <a:t>(&lt; 35)</a:t>
            </a:r>
            <a:endParaRPr lang="uk-UA" sz="3200" dirty="0">
              <a:latin typeface="Times New Roman" panose="02020603050405020304" pitchFamily="18" charset="0"/>
              <a:cs typeface="Times New Roman" panose="02020603050405020304" pitchFamily="18" charset="0"/>
            </a:endParaRPr>
          </a:p>
        </p:txBody>
      </p:sp>
      <p:sp>
        <p:nvSpPr>
          <p:cNvPr id="1030" name="TextBox 1029"/>
          <p:cNvSpPr txBox="1"/>
          <p:nvPr/>
        </p:nvSpPr>
        <p:spPr>
          <a:xfrm>
            <a:off x="1026419" y="14563502"/>
            <a:ext cx="8516690" cy="769441"/>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4400" b="1" dirty="0" smtClean="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Demographics and performance</a:t>
            </a:r>
            <a:endParaRPr lang="uk-UA" sz="4400" b="1" dirty="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4" name="Рисунок 3"/>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956930" y="16003662"/>
            <a:ext cx="680484" cy="1371600"/>
          </a:xfrm>
          <a:prstGeom prst="rect">
            <a:avLst/>
          </a:prstGeom>
        </p:spPr>
      </p:pic>
      <p:pic>
        <p:nvPicPr>
          <p:cNvPr id="26" name="Рисунок 25"/>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1534633" y="16003662"/>
            <a:ext cx="680484" cy="1371600"/>
          </a:xfrm>
          <a:prstGeom prst="rect">
            <a:avLst/>
          </a:prstGeom>
        </p:spPr>
      </p:pic>
      <p:pic>
        <p:nvPicPr>
          <p:cNvPr id="30" name="Рисунок 29"/>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2151322" y="16003662"/>
            <a:ext cx="680484" cy="1371600"/>
          </a:xfrm>
          <a:prstGeom prst="rect">
            <a:avLst/>
          </a:prstGeom>
        </p:spPr>
      </p:pic>
      <p:pic>
        <p:nvPicPr>
          <p:cNvPr id="31" name="Рисунок 30"/>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2780215" y="16003662"/>
            <a:ext cx="680484" cy="1371600"/>
          </a:xfrm>
          <a:prstGeom prst="rect">
            <a:avLst/>
          </a:prstGeom>
        </p:spPr>
      </p:pic>
      <p:pic>
        <p:nvPicPr>
          <p:cNvPr id="32" name="Рисунок 31"/>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3391388" y="16003343"/>
            <a:ext cx="680484" cy="1371600"/>
          </a:xfrm>
          <a:prstGeom prst="rect">
            <a:avLst/>
          </a:prstGeom>
        </p:spPr>
      </p:pic>
      <p:pic>
        <p:nvPicPr>
          <p:cNvPr id="33" name="Рисунок 32"/>
          <p:cNvPicPr>
            <a:picLocks noChangeAspect="1"/>
          </p:cNvPicPr>
          <p:nvPr/>
        </p:nvPicPr>
        <p:blipFill rotWithShape="1">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l="31902" r="27076"/>
          <a:stretch/>
        </p:blipFill>
        <p:spPr>
          <a:xfrm>
            <a:off x="4071872" y="16003662"/>
            <a:ext cx="562648" cy="1371600"/>
          </a:xfrm>
          <a:prstGeom prst="rect">
            <a:avLst/>
          </a:prstGeom>
        </p:spPr>
      </p:pic>
      <p:pic>
        <p:nvPicPr>
          <p:cNvPr id="35" name="Рисунок 34"/>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960475" y="17374833"/>
            <a:ext cx="680484" cy="1371600"/>
          </a:xfrm>
          <a:prstGeom prst="rect">
            <a:avLst/>
          </a:prstGeom>
        </p:spPr>
      </p:pic>
      <p:pic>
        <p:nvPicPr>
          <p:cNvPr id="36" name="Рисунок 35"/>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1538178" y="17374833"/>
            <a:ext cx="680484" cy="1371600"/>
          </a:xfrm>
          <a:prstGeom prst="rect">
            <a:avLst/>
          </a:prstGeom>
        </p:spPr>
      </p:pic>
      <p:pic>
        <p:nvPicPr>
          <p:cNvPr id="37" name="Рисунок 36"/>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2154867" y="17374833"/>
            <a:ext cx="680484" cy="1371600"/>
          </a:xfrm>
          <a:prstGeom prst="rect">
            <a:avLst/>
          </a:prstGeom>
        </p:spPr>
      </p:pic>
      <p:pic>
        <p:nvPicPr>
          <p:cNvPr id="38" name="Рисунок 37"/>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23311" r="27076"/>
          <a:stretch/>
        </p:blipFill>
        <p:spPr>
          <a:xfrm>
            <a:off x="956930" y="18768695"/>
            <a:ext cx="680484" cy="1371600"/>
          </a:xfrm>
          <a:prstGeom prst="rect">
            <a:avLst/>
          </a:prstGeom>
        </p:spPr>
      </p:pic>
      <p:sp>
        <p:nvSpPr>
          <p:cNvPr id="39" name="TextBox 38"/>
          <p:cNvSpPr txBox="1"/>
          <p:nvPr/>
        </p:nvSpPr>
        <p:spPr>
          <a:xfrm>
            <a:off x="5878616" y="17645134"/>
            <a:ext cx="4489641"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Adults </a:t>
            </a:r>
            <a:r>
              <a:rPr lang="en-US" sz="3200" dirty="0" smtClean="0">
                <a:latin typeface="Times New Roman" panose="02020603050405020304" pitchFamily="18" charset="0"/>
                <a:cs typeface="Times New Roman" panose="02020603050405020304" pitchFamily="18" charset="0"/>
              </a:rPr>
              <a:t>(35–55)</a:t>
            </a:r>
            <a:endParaRPr lang="uk-UA" sz="32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5878616" y="19038996"/>
            <a:ext cx="3788764"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Seniors </a:t>
            </a:r>
            <a:r>
              <a:rPr lang="en-US" sz="3200" dirty="0" smtClean="0">
                <a:latin typeface="Times New Roman" panose="02020603050405020304" pitchFamily="18" charset="0"/>
                <a:cs typeface="Times New Roman" panose="02020603050405020304" pitchFamily="18" charset="0"/>
              </a:rPr>
              <a:t>(55 &gt;)</a:t>
            </a:r>
            <a:endParaRPr lang="uk-UA" sz="3200" dirty="0">
              <a:latin typeface="Times New Roman" panose="02020603050405020304" pitchFamily="18" charset="0"/>
              <a:cs typeface="Times New Roman" panose="02020603050405020304" pitchFamily="18" charset="0"/>
            </a:endParaRPr>
          </a:p>
        </p:txBody>
      </p:sp>
      <p:pic>
        <p:nvPicPr>
          <p:cNvPr id="14" name="Рисунок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717" y="22597122"/>
            <a:ext cx="8446257" cy="7767892"/>
          </a:xfrm>
          <a:prstGeom prst="rect">
            <a:avLst/>
          </a:prstGeom>
        </p:spPr>
      </p:pic>
      <p:sp>
        <p:nvSpPr>
          <p:cNvPr id="18" name="TextBox 17"/>
          <p:cNvSpPr txBox="1"/>
          <p:nvPr/>
        </p:nvSpPr>
        <p:spPr>
          <a:xfrm>
            <a:off x="10368257" y="16003233"/>
            <a:ext cx="9380242" cy="3847207"/>
          </a:xfrm>
          <a:prstGeom prst="rect">
            <a:avLst/>
          </a:prstGeom>
          <a:noFill/>
        </p:spPr>
        <p:txBody>
          <a:bodyPr wrap="square" rtlCol="0">
            <a:spAutoFit/>
          </a:bodyPr>
          <a:lstStyle/>
          <a:p>
            <a:pPr algn="just"/>
            <a:r>
              <a:rPr lang="en-US" sz="4000" dirty="0" smtClean="0">
                <a:latin typeface="Times New Roman" panose="02020603050405020304" pitchFamily="18" charset="0"/>
                <a:cs typeface="Times New Roman" panose="02020603050405020304" pitchFamily="18" charset="0"/>
              </a:rPr>
              <a:t>Majority of the Open University students are young people with education of A level (43%) or lower (40%). </a:t>
            </a:r>
          </a:p>
          <a:p>
            <a:pPr algn="just"/>
            <a:endParaRPr lang="en-US" sz="4000" dirty="0" smtClean="0">
              <a:latin typeface="Times New Roman" panose="02020603050405020304" pitchFamily="18" charset="0"/>
              <a:cs typeface="Times New Roman" panose="02020603050405020304" pitchFamily="18" charset="0"/>
            </a:endParaRPr>
          </a:p>
          <a:p>
            <a:pPr algn="just"/>
            <a:r>
              <a:rPr lang="en-US" sz="4000" dirty="0" smtClean="0">
                <a:latin typeface="Times New Roman" panose="02020603050405020304" pitchFamily="18" charset="0"/>
                <a:cs typeface="Times New Roman" panose="02020603050405020304" pitchFamily="18" charset="0"/>
              </a:rPr>
              <a:t>A </a:t>
            </a:r>
            <a:r>
              <a:rPr lang="en-US" sz="4400" b="1" dirty="0" smtClean="0">
                <a:solidFill>
                  <a:srgbClr val="F20448"/>
                </a:solidFill>
                <a:latin typeface="Times New Roman" panose="02020603050405020304" pitchFamily="18" charset="0"/>
                <a:cs typeface="Times New Roman" panose="02020603050405020304" pitchFamily="18" charset="0"/>
              </a:rPr>
              <a:t>major issue</a:t>
            </a:r>
            <a:r>
              <a:rPr lang="en-US" sz="44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is prevailing of Withdraws and Fails over Passes and Distinctions</a:t>
            </a:r>
          </a:p>
        </p:txBody>
      </p:sp>
      <p:sp>
        <p:nvSpPr>
          <p:cNvPr id="43" name="TextBox 42"/>
          <p:cNvSpPr txBox="1"/>
          <p:nvPr/>
        </p:nvSpPr>
        <p:spPr>
          <a:xfrm>
            <a:off x="1314451" y="21417036"/>
            <a:ext cx="7833612" cy="769441"/>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400" b="1" dirty="0" smtClean="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Interaction with VLE</a:t>
            </a:r>
            <a:r>
              <a:rPr lang="en-US" sz="4400" b="1" baseline="30000" dirty="0" smtClean="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rPr>
              <a:t>*</a:t>
            </a:r>
            <a:endParaRPr lang="uk-UA" sz="4400" b="1" baseline="30000" dirty="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4" name="TextBox 23"/>
          <p:cNvSpPr txBox="1"/>
          <p:nvPr/>
        </p:nvSpPr>
        <p:spPr>
          <a:xfrm>
            <a:off x="489160" y="39371128"/>
            <a:ext cx="7165423"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 VLE – virtual learning environment</a:t>
            </a:r>
            <a:endParaRPr lang="uk-UA" sz="3600" dirty="0">
              <a:latin typeface="Times New Roman" panose="02020603050405020304" pitchFamily="18" charset="0"/>
              <a:cs typeface="Times New Roman" panose="02020603050405020304" pitchFamily="18" charset="0"/>
            </a:endParaRPr>
          </a:p>
        </p:txBody>
      </p:sp>
      <p:pic>
        <p:nvPicPr>
          <p:cNvPr id="41" name="Рисунок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65003" y="22556079"/>
            <a:ext cx="8604861" cy="7808935"/>
          </a:xfrm>
          <a:prstGeom prst="rect">
            <a:avLst/>
          </a:prstGeom>
        </p:spPr>
      </p:pic>
      <p:pic>
        <p:nvPicPr>
          <p:cNvPr id="42" name="Рисунок 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96571" y="14775693"/>
            <a:ext cx="8908552" cy="6302286"/>
          </a:xfrm>
          <a:prstGeom prst="rect">
            <a:avLst/>
          </a:prstGeom>
        </p:spPr>
      </p:pic>
      <p:pic>
        <p:nvPicPr>
          <p:cNvPr id="45" name="Рисунок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746152" y="22597122"/>
            <a:ext cx="10058401" cy="7767892"/>
          </a:xfrm>
          <a:prstGeom prst="rect">
            <a:avLst/>
          </a:prstGeom>
        </p:spPr>
      </p:pic>
      <p:sp>
        <p:nvSpPr>
          <p:cNvPr id="46" name="TextBox 45"/>
          <p:cNvSpPr txBox="1"/>
          <p:nvPr/>
        </p:nvSpPr>
        <p:spPr>
          <a:xfrm>
            <a:off x="1314451" y="30549278"/>
            <a:ext cx="8136904" cy="1877437"/>
          </a:xfrm>
          <a:prstGeom prst="rect">
            <a:avLst/>
          </a:prstGeom>
          <a:noFill/>
        </p:spPr>
        <p:txBody>
          <a:bodyPr wrap="square" rtlCol="0">
            <a:spAutoFit/>
          </a:bodyPr>
          <a:lstStyle/>
          <a:p>
            <a:pPr algn="just"/>
            <a:r>
              <a:rPr lang="en-US" sz="2800" b="1" dirty="0" smtClean="0">
                <a:solidFill>
                  <a:srgbClr val="C00000"/>
                </a:solidFill>
                <a:latin typeface="Times New Roman" panose="02020603050405020304" pitchFamily="18" charset="0"/>
                <a:cs typeface="Times New Roman" panose="02020603050405020304" pitchFamily="18" charset="0"/>
              </a:rPr>
              <a:t>The most engaging pages</a:t>
            </a:r>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are quizzes, homepage, main content, forums and glossary. Majority of activities are not engaging (</a:t>
            </a:r>
            <a:r>
              <a:rPr lang="en-US" sz="2800" dirty="0">
                <a:latin typeface="Times New Roman" panose="02020603050405020304" pitchFamily="18" charset="0"/>
                <a:cs typeface="Times New Roman" panose="02020603050405020304" pitchFamily="18" charset="0"/>
              </a:rPr>
              <a:t>a user clicks certain page on average </a:t>
            </a:r>
            <a:r>
              <a:rPr lang="en-US" sz="2800" dirty="0" smtClean="0">
                <a:latin typeface="Times New Roman" panose="02020603050405020304" pitchFamily="18" charset="0"/>
                <a:cs typeface="Times New Roman" panose="02020603050405020304" pitchFamily="18" charset="0"/>
              </a:rPr>
              <a:t>less than 2 </a:t>
            </a:r>
            <a:r>
              <a:rPr lang="en-US" sz="2800" dirty="0">
                <a:latin typeface="Times New Roman" panose="02020603050405020304" pitchFamily="18" charset="0"/>
                <a:cs typeface="Times New Roman" panose="02020603050405020304" pitchFamily="18" charset="0"/>
              </a:rPr>
              <a:t>times</a:t>
            </a:r>
            <a:r>
              <a:rPr lang="en-US" sz="2800" dirty="0" smtClean="0">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10501174" y="30527665"/>
            <a:ext cx="8494425" cy="1815882"/>
          </a:xfrm>
          <a:prstGeom prst="rect">
            <a:avLst/>
          </a:prstGeom>
          <a:noFill/>
        </p:spPr>
        <p:txBody>
          <a:bodyPr wrap="square" rtlCol="0">
            <a:spAutoFit/>
          </a:bodyPr>
          <a:lstStyle/>
          <a:p>
            <a:pPr algn="just"/>
            <a:r>
              <a:rPr lang="en-US" sz="2800" b="1" dirty="0" smtClean="0">
                <a:solidFill>
                  <a:srgbClr val="C00000"/>
                </a:solidFill>
                <a:latin typeface="Times New Roman" panose="02020603050405020304" pitchFamily="18" charset="0"/>
                <a:cs typeface="Times New Roman" panose="02020603050405020304" pitchFamily="18" charset="0"/>
              </a:rPr>
              <a:t>Average number of clicks </a:t>
            </a:r>
            <a:r>
              <a:rPr lang="en-US" sz="2800" dirty="0" smtClean="0">
                <a:latin typeface="Times New Roman" panose="02020603050405020304" pitchFamily="18" charset="0"/>
                <a:cs typeface="Times New Roman" panose="02020603050405020304" pitchFamily="18" charset="0"/>
              </a:rPr>
              <a:t>(per course page per capita) is the highest for Distinction and Pass. Number of unengaging pages is high (a user clicks certain page on average only 3 times).</a:t>
            </a:r>
            <a:endParaRPr lang="uk-UA" sz="28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20180547" y="30549277"/>
            <a:ext cx="9433048" cy="1815882"/>
          </a:xfrm>
          <a:prstGeom prst="rect">
            <a:avLst/>
          </a:prstGeom>
          <a:noFill/>
        </p:spPr>
        <p:txBody>
          <a:bodyPr wrap="square" rtlCol="0">
            <a:spAutoFit/>
          </a:bodyPr>
          <a:lstStyle/>
          <a:p>
            <a:pPr algn="just"/>
            <a:r>
              <a:rPr lang="en-US" sz="2800" b="1" dirty="0" smtClean="0">
                <a:solidFill>
                  <a:srgbClr val="C00000"/>
                </a:solidFill>
                <a:latin typeface="Times New Roman" panose="02020603050405020304" pitchFamily="18" charset="0"/>
                <a:cs typeface="Times New Roman" panose="02020603050405020304" pitchFamily="18" charset="0"/>
              </a:rPr>
              <a:t>Delays in submission of assignments </a:t>
            </a:r>
            <a:r>
              <a:rPr lang="en-US" sz="2800" dirty="0" smtClean="0">
                <a:latin typeface="Times New Roman" panose="02020603050405020304" pitchFamily="18" charset="0"/>
                <a:cs typeface="Times New Roman" panose="02020603050405020304" pitchFamily="18" charset="0"/>
              </a:rPr>
              <a:t>are more significant in case of Withdraws and Fails which lets us assume that there is a correlation between the time of assignments submission and the final score.</a:t>
            </a:r>
            <a:endParaRPr lang="uk-UA" sz="2800" dirty="0">
              <a:latin typeface="Times New Roman" panose="02020603050405020304" pitchFamily="18" charset="0"/>
              <a:cs typeface="Times New Roman" panose="02020603050405020304" pitchFamily="18" charset="0"/>
            </a:endParaRPr>
          </a:p>
        </p:txBody>
      </p:sp>
      <p:pic>
        <p:nvPicPr>
          <p:cNvPr id="48" name="Рисунок 47"/>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17667263" y="40772186"/>
            <a:ext cx="3017340" cy="1372403"/>
          </a:xfrm>
          <a:prstGeom prst="rect">
            <a:avLst/>
          </a:prstGeom>
        </p:spPr>
      </p:pic>
      <p:sp>
        <p:nvSpPr>
          <p:cNvPr id="55" name="TextBox 54"/>
          <p:cNvSpPr txBox="1"/>
          <p:nvPr/>
        </p:nvSpPr>
        <p:spPr>
          <a:xfrm>
            <a:off x="20295373" y="33285582"/>
            <a:ext cx="9030190" cy="4585871"/>
          </a:xfrm>
          <a:prstGeom prst="rect">
            <a:avLst/>
          </a:prstGeom>
          <a:ln w="571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4400" b="1" dirty="0" smtClean="0">
                <a:solidFill>
                  <a:srgbClr val="C00000"/>
                </a:solidFill>
                <a:latin typeface="Times New Roman" panose="02020603050405020304" pitchFamily="18" charset="0"/>
                <a:cs typeface="Times New Roman" panose="02020603050405020304" pitchFamily="18" charset="0"/>
              </a:rPr>
              <a:t>Conclusions and recommendations</a:t>
            </a:r>
            <a:endParaRPr lang="en-US" sz="4000" b="1" dirty="0" smtClean="0">
              <a:solidFill>
                <a:srgbClr val="C00000"/>
              </a:solidFill>
              <a:latin typeface="Times New Roman" panose="02020603050405020304" pitchFamily="18" charset="0"/>
              <a:cs typeface="Times New Roman" panose="02020603050405020304" pitchFamily="18" charset="0"/>
            </a:endParaRPr>
          </a:p>
          <a:p>
            <a:pPr algn="just"/>
            <a:endParaRPr lang="en-US" sz="2400" b="1" dirty="0" smtClean="0">
              <a:solidFill>
                <a:srgbClr val="C00000"/>
              </a:solidFill>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Main issues </a:t>
            </a:r>
            <a:r>
              <a:rPr lang="et-EE" sz="2800" dirty="0" smtClean="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the Open University are: </a:t>
            </a:r>
            <a:r>
              <a:rPr lang="et-EE" sz="2800" dirty="0" smtClean="0">
                <a:latin typeface="Times New Roman" panose="02020603050405020304" pitchFamily="18" charset="0"/>
                <a:cs typeface="Times New Roman" panose="02020603050405020304" pitchFamily="18" charset="0"/>
              </a:rPr>
              <a:t>prevalence</a:t>
            </a:r>
            <a:r>
              <a:rPr lang="en-US" sz="2800" dirty="0" smtClean="0">
                <a:latin typeface="Times New Roman" panose="02020603050405020304" pitchFamily="18" charset="0"/>
                <a:cs typeface="Times New Roman" panose="02020603050405020304" pitchFamily="18" charset="0"/>
              </a:rPr>
              <a:t> of negative final results over positive, poor interaction with VLE, delays in submissions. </a:t>
            </a:r>
            <a:endParaRPr lang="en-US" sz="2800" dirty="0" smtClean="0">
              <a:latin typeface="Times New Roman" panose="02020603050405020304" pitchFamily="18" charset="0"/>
              <a:cs typeface="Times New Roman" panose="02020603050405020304" pitchFamily="18" charset="0"/>
            </a:endParaRPr>
          </a:p>
          <a:p>
            <a:pPr algn="just"/>
            <a:endParaRPr lang="et-EE" sz="2800" dirty="0" smtClean="0">
              <a:latin typeface="Times New Roman" panose="02020603050405020304" pitchFamily="18" charset="0"/>
              <a:cs typeface="Times New Roman" panose="02020603050405020304" pitchFamily="18" charset="0"/>
            </a:endParaRPr>
          </a:p>
          <a:p>
            <a:pPr algn="just"/>
            <a:r>
              <a:rPr lang="en-US" sz="2800" dirty="0" smtClean="0">
                <a:solidFill>
                  <a:schemeClr val="tx1"/>
                </a:solidFill>
                <a:latin typeface="Times New Roman" panose="02020603050405020304" pitchFamily="18" charset="0"/>
                <a:cs typeface="Times New Roman" panose="02020603050405020304" pitchFamily="18" charset="0"/>
              </a:rPr>
              <a:t>Our recommendation is to use prediction model to identify those students who are likely to fail or withdraw and provide them with customized and more supportive interface based on their learning needs.</a:t>
            </a:r>
            <a:endParaRPr lang="uk-UA" sz="4000" dirty="0">
              <a:solidFill>
                <a:schemeClr val="tx1"/>
              </a:solidFill>
              <a:latin typeface="Times New Roman" panose="02020603050405020304" pitchFamily="18" charset="0"/>
              <a:cs typeface="Times New Roman" panose="02020603050405020304" pitchFamily="18" charset="0"/>
            </a:endParaRPr>
          </a:p>
        </p:txBody>
      </p:sp>
      <p:cxnSp>
        <p:nvCxnSpPr>
          <p:cNvPr id="56" name="Прямая соединительная линия 55"/>
          <p:cNvCxnSpPr/>
          <p:nvPr/>
        </p:nvCxnSpPr>
        <p:spPr>
          <a:xfrm>
            <a:off x="20229958" y="8527072"/>
            <a:ext cx="0" cy="4496086"/>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a:off x="9955411" y="30549278"/>
            <a:ext cx="0" cy="179426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a:off x="19615851" y="30549278"/>
            <a:ext cx="0" cy="179426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47" name="TextBox 1046"/>
          <p:cNvSpPr txBox="1"/>
          <p:nvPr/>
        </p:nvSpPr>
        <p:spPr>
          <a:xfrm>
            <a:off x="10127737" y="33285582"/>
            <a:ext cx="9479392" cy="526297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latin typeface="Times New Roman" panose="02020603050405020304" pitchFamily="18" charset="0"/>
                <a:cs typeface="Times New Roman" panose="02020603050405020304" pitchFamily="18" charset="0"/>
              </a:rPr>
              <a:t>We are predicting</a:t>
            </a:r>
            <a:r>
              <a:rPr lang="en-US" sz="2800" dirty="0" smtClean="0">
                <a:latin typeface="Times New Roman" panose="02020603050405020304" pitchFamily="18" charset="0"/>
                <a:cs typeface="Times New Roman" panose="02020603050405020304" pitchFamily="18" charset="0"/>
              </a:rPr>
              <a:t>: </a:t>
            </a:r>
          </a:p>
          <a:p>
            <a:pPr marL="514350" indent="-514350">
              <a:buAutoNum type="arabicParenR"/>
            </a:pPr>
            <a:r>
              <a:rPr lang="en-US" sz="2800" dirty="0" smtClean="0">
                <a:latin typeface="Times New Roman" panose="02020603050405020304" pitchFamily="18" charset="0"/>
                <a:cs typeface="Times New Roman" panose="02020603050405020304" pitchFamily="18" charset="0"/>
              </a:rPr>
              <a:t>Passing vs Not Passing binary </a:t>
            </a:r>
            <a:r>
              <a:rPr lang="en-US" sz="2800" dirty="0" smtClean="0">
                <a:latin typeface="Times New Roman" panose="02020603050405020304" pitchFamily="18" charset="0"/>
                <a:cs typeface="Times New Roman" panose="02020603050405020304" pitchFamily="18" charset="0"/>
              </a:rPr>
              <a:t>class labe</a:t>
            </a:r>
            <a:r>
              <a:rPr lang="en-US" sz="2800" dirty="0">
                <a:latin typeface="Times New Roman" panose="02020603050405020304" pitchFamily="18" charset="0"/>
                <a:cs typeface="Times New Roman" panose="02020603050405020304" pitchFamily="18" charset="0"/>
              </a:rPr>
              <a:t>l</a:t>
            </a:r>
            <a:endParaRPr lang="en-US" sz="2800" dirty="0" smtClean="0">
              <a:latin typeface="Times New Roman" panose="02020603050405020304" pitchFamily="18" charset="0"/>
              <a:cs typeface="Times New Roman" panose="02020603050405020304" pitchFamily="18" charset="0"/>
            </a:endParaRPr>
          </a:p>
          <a:p>
            <a:pPr marL="514350" indent="-514350">
              <a:buAutoNum type="arabicParenR"/>
            </a:pPr>
            <a:r>
              <a:rPr lang="en-US" sz="2800" dirty="0" smtClean="0">
                <a:latin typeface="Times New Roman" panose="02020603050405020304" pitchFamily="18" charset="0"/>
                <a:cs typeface="Times New Roman" panose="02020603050405020304" pitchFamily="18" charset="0"/>
              </a:rPr>
              <a:t>Completing vs Withdrawing of the </a:t>
            </a:r>
            <a:r>
              <a:rPr lang="en-US" sz="2800" dirty="0" smtClean="0">
                <a:latin typeface="Times New Roman" panose="02020603050405020304" pitchFamily="18" charset="0"/>
                <a:cs typeface="Times New Roman" panose="02020603050405020304" pitchFamily="18" charset="0"/>
              </a:rPr>
              <a:t>course binary class label</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For both of the classification prediction we used Random Forest model</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Variables included</a:t>
            </a:r>
            <a:r>
              <a:rPr lang="en-US" sz="2800" dirty="0" smtClean="0">
                <a:latin typeface="Times New Roman" panose="02020603050405020304" pitchFamily="18" charset="0"/>
                <a:cs typeface="Times New Roman" panose="02020603050405020304" pitchFamily="18" charset="0"/>
              </a:rPr>
              <a:t>: course module and semester, demographics of a student, number of previous attempts of the course, studied credits, learning environment interaction score, average submission delay of a student, registration date of a student on the course.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p:pic>
        <p:nvPicPr>
          <p:cNvPr id="57" name="Рисунок 56"/>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26134981" y="40566919"/>
            <a:ext cx="958334" cy="958334"/>
          </a:xfrm>
          <a:prstGeom prst="rect">
            <a:avLst/>
          </a:prstGeom>
        </p:spPr>
      </p:pic>
      <p:pic>
        <p:nvPicPr>
          <p:cNvPr id="12" name="Рисунок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2353" y="33417393"/>
            <a:ext cx="8459001" cy="5757652"/>
          </a:xfrm>
          <a:prstGeom prst="rect">
            <a:avLst/>
          </a:prstGeom>
        </p:spPr>
      </p:pic>
      <p:sp>
        <p:nvSpPr>
          <p:cNvPr id="19" name="Овал 18"/>
          <p:cNvSpPr/>
          <p:nvPr/>
        </p:nvSpPr>
        <p:spPr>
          <a:xfrm>
            <a:off x="10171435" y="38038110"/>
            <a:ext cx="1015108" cy="936104"/>
          </a:xfrm>
          <a:prstGeom prst="ellipse">
            <a:avLst/>
          </a:prstGeom>
          <a:solidFill>
            <a:schemeClr val="accent2">
              <a:lumMod val="20000"/>
              <a:lumOff val="80000"/>
            </a:schemeClr>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81%</a:t>
            </a:r>
            <a:endParaRPr lang="uk-UA" sz="2000" b="1" dirty="0">
              <a:latin typeface="Times New Roman" panose="02020603050405020304" pitchFamily="18" charset="0"/>
              <a:cs typeface="Times New Roman" panose="02020603050405020304" pitchFamily="18" charset="0"/>
            </a:endParaRPr>
          </a:p>
        </p:txBody>
      </p:sp>
      <p:sp>
        <p:nvSpPr>
          <p:cNvPr id="61" name="Овал 60"/>
          <p:cNvSpPr/>
          <p:nvPr/>
        </p:nvSpPr>
        <p:spPr>
          <a:xfrm>
            <a:off x="14763105" y="38038110"/>
            <a:ext cx="1015108" cy="936104"/>
          </a:xfrm>
          <a:prstGeom prst="ellipse">
            <a:avLst/>
          </a:prstGeom>
          <a:solidFill>
            <a:schemeClr val="accent2">
              <a:lumMod val="20000"/>
              <a:lumOff val="80000"/>
            </a:schemeClr>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79%</a:t>
            </a:r>
            <a:endParaRPr lang="uk-UA" sz="20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6000340" y="38038110"/>
            <a:ext cx="3100087"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‘Complete’ label </a:t>
            </a:r>
            <a:r>
              <a:rPr lang="en-US" sz="2800" dirty="0" smtClean="0">
                <a:latin typeface="Times New Roman" panose="02020603050405020304" pitchFamily="18" charset="0"/>
                <a:cs typeface="Times New Roman" panose="02020603050405020304" pitchFamily="18" charset="0"/>
              </a:rPr>
              <a:t>prediction</a:t>
            </a:r>
            <a:endParaRPr lang="en-US" sz="28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11349893" y="38038110"/>
            <a:ext cx="252740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for ‘Passing’ label </a:t>
            </a:r>
            <a:r>
              <a:rPr lang="en-US" sz="2800" dirty="0" smtClean="0">
                <a:latin typeface="Times New Roman" panose="02020603050405020304" pitchFamily="18" charset="0"/>
                <a:cs typeface="Times New Roman" panose="02020603050405020304" pitchFamily="18" charset="0"/>
              </a:rPr>
              <a:t>prediction</a:t>
            </a:r>
            <a:endParaRPr lang="en-US" sz="2800" dirty="0">
              <a:latin typeface="Times New Roman" panose="02020603050405020304" pitchFamily="18" charset="0"/>
              <a:cs typeface="Times New Roman" panose="02020603050405020304" pitchFamily="18" charset="0"/>
            </a:endParaRPr>
          </a:p>
        </p:txBody>
      </p:sp>
      <p:pic>
        <p:nvPicPr>
          <p:cNvPr id="47" name="Рисунок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708595" y="40630398"/>
            <a:ext cx="1905000" cy="1905000"/>
          </a:xfrm>
          <a:prstGeom prst="rect">
            <a:avLst/>
          </a:prstGeom>
        </p:spPr>
      </p:pic>
    </p:spTree>
    <p:extLst>
      <p:ext uri="{BB962C8B-B14F-4D97-AF65-F5344CB8AC3E}">
        <p14:creationId xmlns:p14="http://schemas.microsoft.com/office/powerpoint/2010/main" val="91959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440</Words>
  <Application>Microsoft Office PowerPoint</Application>
  <PresentationFormat>Произвольный</PresentationFormat>
  <Paragraphs>37</Paragraphs>
  <Slides>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Марія</dc:creator>
  <cp:lastModifiedBy>Марія</cp:lastModifiedBy>
  <cp:revision>30</cp:revision>
  <dcterms:created xsi:type="dcterms:W3CDTF">2018-12-15T11:42:23Z</dcterms:created>
  <dcterms:modified xsi:type="dcterms:W3CDTF">2018-12-17T19:31:39Z</dcterms:modified>
</cp:coreProperties>
</file>