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54"/>
  </p:notesMasterIdLst>
  <p:handoutMasterIdLst>
    <p:handoutMasterId r:id="rId55"/>
  </p:handoutMasterIdLst>
  <p:sldIdLst>
    <p:sldId id="606" r:id="rId10"/>
    <p:sldId id="607" r:id="rId11"/>
    <p:sldId id="650" r:id="rId12"/>
    <p:sldId id="608" r:id="rId13"/>
    <p:sldId id="651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48" r:id="rId51"/>
    <p:sldId id="649" r:id="rId52"/>
    <p:sldId id="694" r:id="rId5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0D3"/>
    <a:srgbClr val="990099"/>
    <a:srgbClr val="0000FF"/>
    <a:srgbClr val="FFFF00"/>
    <a:srgbClr val="E5F517"/>
    <a:srgbClr val="009900"/>
    <a:srgbClr val="0033CC"/>
    <a:srgbClr val="E8E8F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viewProps" Target="view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829B73-208B-4223-8D12-3BB5C6E4531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2023/3/16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E68822-4299-4816-92C8-1A9715A59D6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FF16AB-BAF9-4282-A59E-900B08F8258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advTm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1000"/>
            <a:ext cx="20002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8483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1039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0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0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F333B-5B16-424E-B884-9F92C43E94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9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2063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4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5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6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7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8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4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950161-E777-459D-9083-CD8EED28EA3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3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3076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7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3087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8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9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0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1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2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8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64D0B2-5E7D-44A0-B1A4-0CA64E4AEEC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7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100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1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4111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2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3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4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5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6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2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2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058FA6-28B5-45B7-9C54-5029A7957A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1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5124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5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6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D189CB-00FE-4AB5-B693-DE86BD0B60D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5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9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0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0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C3D50F-3743-4960-94FE-3DCB31F3AD7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19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3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4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6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7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4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853FE3-EFB4-46B9-B083-D935E321C3E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3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8196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7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8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8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2ADF44-A7EE-482D-BAA1-D8764B3A7E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ChangeArrowheads="1"/>
          </p:cNvSpPr>
          <p:nvPr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7" name="Picture 11" descr="a_1"/>
          <p:cNvPicPr>
            <a:picLocks noChangeAspect="1"/>
          </p:cNvPicPr>
          <p:nvPr userDrawn="1"/>
        </p:nvPicPr>
        <p:blipFill>
          <a:blip r:embed="rId13"/>
          <a:srcRect l="2165"/>
          <a:stretch>
            <a:fillRect/>
          </a:stretch>
        </p:blipFill>
        <p:spPr>
          <a:xfrm>
            <a:off x="685800" y="1295400"/>
            <a:ext cx="8458200" cy="519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9220" name="Rectangle 1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1" name="Group 5"/>
          <p:cNvGrpSpPr/>
          <p:nvPr userDrawn="1"/>
        </p:nvGrpSpPr>
        <p:grpSpPr>
          <a:xfrm rot="10800000">
            <a:off x="8382000" y="0"/>
            <a:ext cx="762000" cy="685800"/>
            <a:chOff x="0" y="0"/>
            <a:chExt cx="546" cy="543"/>
          </a:xfrm>
        </p:grpSpPr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 rot="-5400000">
              <a:off x="5" y="2"/>
              <a:ext cx="166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 rot="-5400000">
              <a:off x="195" y="2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 rot="-5400000">
              <a:off x="378" y="-1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 rot="-5400000">
              <a:off x="190" y="187"/>
              <a:ext cx="166" cy="168"/>
            </a:xfrm>
            <a:prstGeom prst="rect">
              <a:avLst/>
            </a:prstGeom>
            <a:solidFill>
              <a:srgbClr val="297CDD"/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 rot="-5400000">
              <a:off x="20" y="262"/>
              <a:ext cx="167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 rot="-5400000">
              <a:off x="12" y="445"/>
              <a:ext cx="166" cy="165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2" name="Rectangle 26"/>
          <p:cNvSpPr>
            <a:spLocks noChangeArrowheads="1"/>
          </p:cNvSpPr>
          <p:nvPr/>
        </p:nvSpPr>
        <p:spPr bwMode="auto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-11112" y="0"/>
            <a:ext cx="328613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5" name="Rectangle 29"/>
          <p:cNvSpPr>
            <a:spLocks noChangeArrowheads="1"/>
          </p:cNvSpPr>
          <p:nvPr/>
        </p:nvSpPr>
        <p:spPr bwMode="auto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400" y="6480175"/>
            <a:ext cx="160020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2" name="Rectangle 35"/>
          <p:cNvSpPr>
            <a:spLocks noChangeArrowheads="1"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EA5F09-6169-4D29-8937-B087C847C37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/>
          </p:nvPr>
        </p:nvSpPr>
        <p:spPr>
          <a:xfrm>
            <a:off x="1143000" y="1371600"/>
            <a:ext cx="8001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09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name=@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.sno=@&#23398;&#21495;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4800" dirty="0"/>
              <a:t>存储过程和触发器</a:t>
            </a:r>
            <a:endParaRPr lang="zh-CN" altLang="en-US" sz="4800" b="0" dirty="0"/>
          </a:p>
        </p:txBody>
      </p:sp>
      <p:sp>
        <p:nvSpPr>
          <p:cNvPr id="5" name="燕尾形箭头 4"/>
          <p:cNvSpPr/>
          <p:nvPr/>
        </p:nvSpPr>
        <p:spPr>
          <a:xfrm>
            <a:off x="2428875" y="1962150"/>
            <a:ext cx="428625" cy="214313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3713" y="1811338"/>
            <a:ext cx="19732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hlinkClick r:id="" action="ppaction://noaction"/>
              </a:rPr>
              <a:t>1 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hlinkClick r:id="" action="ppaction://noaction"/>
              </a:rPr>
              <a:t>存储过程</a:t>
            </a:r>
            <a:endParaRPr lang="zh-CN" alt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713" y="2286000"/>
            <a:ext cx="16129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hlinkClick r:id="" action="ppaction://noaction"/>
              </a:rPr>
              <a:t>2 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hlinkClick r:id="" action="ppaction://noaction"/>
              </a:rPr>
              <a:t>触发器</a:t>
            </a:r>
            <a:endParaRPr lang="zh-CN" alt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2428875" y="2441575"/>
            <a:ext cx="428625" cy="214313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762000"/>
            <a:ext cx="8429625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）使用带参数的存储过程。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【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】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从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PXSCJ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数据库的三个表中查询某人指定课程的成绩和学分。该存储过程接收与传递参数精确匹配的值。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CREATE PROCEDURE 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p2 </a:t>
            </a:r>
            <a:r>
              <a:rPr kumimoji="0" lang="en-US" sz="18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@</a:t>
            </a:r>
            <a:r>
              <a:rPr kumimoji="0" lang="zh-CN" altLang="en-US" sz="18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姓名</a:t>
            </a:r>
            <a:r>
              <a:rPr kumimoji="0" lang="en-US" sz="18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char (10), @</a:t>
            </a:r>
            <a:r>
              <a:rPr kumimoji="0" lang="zh-CN" altLang="en-US" sz="18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课程名</a:t>
            </a:r>
            <a:r>
              <a:rPr kumimoji="0" lang="en-US" sz="18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char(20) </a:t>
            </a:r>
            <a:endParaRPr kumimoji="0" lang="zh-CN" altLang="en-US" sz="18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	AS </a:t>
            </a:r>
            <a:endParaRPr kumimoji="0" lang="zh-CN" altLang="en-US" sz="2400" kern="1200" cap="none" spc="0" normalizeH="0" baseline="0" noProof="0" dirty="0">
              <a:solidFill>
                <a:srgbClr val="0000FF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SELECT  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s.sno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sname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cname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score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FROM   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s,c,sc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WHERE  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s.sno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sc.sno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c.cno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sc.cno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and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sz="2400" kern="1200" cap="none" spc="0" normalizeH="0" baseline="0" noProof="0" dirty="0" err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sname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=@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姓名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and   </a:t>
            </a:r>
            <a:r>
              <a:rPr kumimoji="0" lang="en-US" sz="2400" kern="1200" cap="none" spc="0" normalizeH="0" baseline="0" noProof="0" dirty="0" err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cname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=@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课程名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0" name="矩形 2"/>
          <p:cNvSpPr/>
          <p:nvPr/>
        </p:nvSpPr>
        <p:spPr>
          <a:xfrm>
            <a:off x="685800" y="990600"/>
            <a:ext cx="7358063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执行存储过程：</a:t>
            </a: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EXECUTE p2 '</a:t>
            </a:r>
            <a:r>
              <a:rPr lang="zh-CN" altLang="en-US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王林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', '</a:t>
            </a:r>
            <a:r>
              <a:rPr lang="zh-CN" altLang="en-US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计算机基础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531" name="TextBox 4"/>
          <p:cNvSpPr txBox="1"/>
          <p:nvPr/>
        </p:nvSpPr>
        <p:spPr>
          <a:xfrm>
            <a:off x="642938" y="2743200"/>
            <a:ext cx="8501062" cy="267765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以下命令的执行结果与上面的相同：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EXECUTE p2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@name='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王林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', @cname='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计算机基础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或者</a:t>
            </a: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DECLARE @proc char(20)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SET @proc= ‘p2'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EXECUTE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@proc 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@name='</a:t>
            </a:r>
            <a:r>
              <a:rPr lang="zh-CN" altLang="en-US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王林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', @cname='</a:t>
            </a:r>
            <a:r>
              <a:rPr lang="zh-CN" altLang="en-US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计算机基础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4" name="TextBox 2"/>
          <p:cNvSpPr txBox="1"/>
          <p:nvPr/>
        </p:nvSpPr>
        <p:spPr>
          <a:xfrm>
            <a:off x="714375" y="914400"/>
            <a:ext cx="8429625" cy="4154984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）使用带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OUPUT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参数的存储过程。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创建一个存储过程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do_insert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，作用是向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表中插入一行数据。创建另外一个存储过程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do_action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，在其中调用第一个存储过程，并根据条件处理该行数据，处理后输出相应的信息。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第一个存储过程：</a:t>
            </a: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PROCEDURE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dbo.do_insert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AS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INSERT INTO s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VALUES(‘s7',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陶伟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’, 23, ‘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');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8" name="TextBox 2"/>
          <p:cNvSpPr txBox="1"/>
          <p:nvPr/>
        </p:nvSpPr>
        <p:spPr>
          <a:xfrm>
            <a:off x="609600" y="685800"/>
            <a:ext cx="8786813" cy="569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第二个存储过程：</a:t>
            </a: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PROCEDURE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do_action @X bit, @STR CHAR(8)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OUTPUT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BEGIN 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    EXEC do_insert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    IF @X=0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    BEGIN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UPDATE s SET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sname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=‘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刘英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’, sex=‘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’ WHERE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=‘s1'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SET @STR='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修改成功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END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   ELSE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         IF @X=1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BEGIN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DELETE FROM s WHERE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=‘s1'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SET @STR='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删除成功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END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2" name="TextBox 2"/>
          <p:cNvSpPr txBox="1"/>
          <p:nvPr/>
        </p:nvSpPr>
        <p:spPr>
          <a:xfrm>
            <a:off x="785813" y="990600"/>
            <a:ext cx="83581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接下来执行存储过程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do_action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来查看结果：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DECLARE @str char(8)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EXEC dbo.do_action 0, @str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OUTPUT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SELECT @str;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10000"/>
            <a:ext cx="1571625" cy="69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13" y="685800"/>
            <a:ext cx="8358188" cy="58169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）使用带有通配符参数的存储过程。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【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】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从三个表的连接中返回指定学生的学号、姓名、所选课程名称及该课程的成绩。该存储过程在参数中使用了模式匹配，如果没有提供参数，则使用预设的默认值。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CREATE PROCEDURE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st_info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@a char(10) = '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李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%'</a:t>
            </a:r>
            <a:endParaRPr kumimoji="0" lang="zh-CN" altLang="en-US" kern="1200" cap="none" spc="0" normalizeH="0" baseline="0" noProof="0" dirty="0">
              <a:solidFill>
                <a:srgbClr val="0000FF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AS </a:t>
            </a:r>
            <a:endParaRPr lang="en-US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      SELECT 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s.sno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cname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score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 FROM   s, c,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WHERE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s.sno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sc.sno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and 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c.cno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sc.cno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and 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+mn-lt"/>
                <a:ea typeface="+mn-ea"/>
                <a:cs typeface="Times New Roman" panose="02020603050405020304" pitchFamily="18" charset="0"/>
              </a:rPr>
              <a:t>                      </a:t>
            </a:r>
            <a:r>
              <a:rPr kumimoji="0" lang="en-US" altLang="zh-CN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LIKE @a</a:t>
            </a:r>
            <a:endParaRPr kumimoji="0" lang="zh-CN" altLang="en-US" kern="1200" cap="none" spc="0" normalizeH="0" baseline="0" noProof="0" dirty="0">
              <a:solidFill>
                <a:srgbClr val="0000FF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执行存储过程：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EXECUTE </a:t>
            </a:r>
            <a:r>
              <a:rPr kumimoji="0" lang="en-US" sz="2400" kern="1200" cap="none" spc="0" normalizeH="0" baseline="0" noProof="0" dirty="0" err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st_info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/*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参数使用默认值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*/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或者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EXECUTE </a:t>
            </a:r>
            <a:r>
              <a:rPr kumimoji="0" lang="en-US" sz="2400" kern="1200" cap="none" spc="0" normalizeH="0" baseline="0" noProof="0" dirty="0" err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st_info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 '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王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%'  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/*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传递给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@a 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的实参为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'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王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%'*/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1.3  </a:t>
            </a:r>
            <a:r>
              <a:rPr lang="zh-CN" altLang="en-US" sz="4000" dirty="0"/>
              <a:t>存储过程的修改</a:t>
            </a:r>
          </a:p>
        </p:txBody>
      </p:sp>
      <p:sp>
        <p:nvSpPr>
          <p:cNvPr id="30722" name="TextBox 2"/>
          <p:cNvSpPr txBox="1"/>
          <p:nvPr/>
        </p:nvSpPr>
        <p:spPr>
          <a:xfrm>
            <a:off x="685800" y="685800"/>
            <a:ext cx="8286750" cy="347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ALTER PROCEDURE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命令可修改已存在的存储过程并保留以前赋予的许可。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语法格式：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ALTER { PROC | PROCEDURE }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存储过程名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参数类型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		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[ VARYING ] [ = default ] [ OUT[PUT] ] 					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AS {	 &lt;sql_statement&gt; [;][ ...n ] 					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1.3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存储过程的修改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6" name="TextBox 2"/>
          <p:cNvSpPr txBox="1"/>
          <p:nvPr/>
        </p:nvSpPr>
        <p:spPr>
          <a:xfrm>
            <a:off x="714375" y="762000"/>
            <a:ext cx="8429625" cy="4154984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对例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中创建的存储过程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p2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进行修改，将第一个参数改成学生的学号。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USE PXSCJ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ALTER PROCEDURE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p2   @</a:t>
            </a:r>
            <a:r>
              <a:rPr lang="zh-CN" altLang="en-US" sz="2400" dirty="0">
                <a:latin typeface="Calibri" panose="020F0502020204030204" pitchFamily="34" charset="0"/>
              </a:rPr>
              <a:t>学号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char(6),  @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课程名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char(20)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SELECT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s.sno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cname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score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FROM  s, c,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sc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WHERE 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s.sno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sc.sno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c.cno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sc.cno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and 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s.sno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=@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学号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AND  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cname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=@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课程名</a:t>
            </a: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1.3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存储过程的修改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TextBox 2"/>
          <p:cNvSpPr txBox="1"/>
          <p:nvPr/>
        </p:nvSpPr>
        <p:spPr>
          <a:xfrm>
            <a:off x="609600" y="762000"/>
            <a:ext cx="8358188" cy="569386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8】  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CREATE PROCEDURE 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select_students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	  /*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创建存储过程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AS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SELECT *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FROM  s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ORDER BY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sno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修改存储过程</a:t>
            </a:r>
            <a:r>
              <a:rPr lang="en-US" altLang="zh-CN" dirty="0" err="1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select_students</a:t>
            </a:r>
            <a:r>
              <a:rPr lang="zh-CN" altLang="en-US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ALTER PROCEDURE 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select_students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AS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SELECT *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FROM  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WHERE  age&gt;20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ORDER BY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sno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1.4  </a:t>
            </a:r>
            <a:r>
              <a:rPr lang="zh-CN" altLang="en-US" sz="4000" dirty="0"/>
              <a:t>存储过程的删除</a:t>
            </a:r>
          </a:p>
        </p:txBody>
      </p:sp>
      <p:sp>
        <p:nvSpPr>
          <p:cNvPr id="33794" name="TextBox 2"/>
          <p:cNvSpPr txBox="1"/>
          <p:nvPr/>
        </p:nvSpPr>
        <p:spPr>
          <a:xfrm>
            <a:off x="357188" y="1357313"/>
            <a:ext cx="8429625" cy="3170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当不再使用一个存储过程时，就要把它从数据库中删除。使用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DROP PROCEDURE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语句可永久地删除存储过程。在此之前，必须确认该存储过程没有任何依赖关系。语法格式：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DROP { PROC | PROCEDURE } { [ schema_name. ] procedure } [ ,...n ]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 【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9】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数据库中的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student_info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存储过程。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USE PXSCJ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IF EXISTS(SELECT name FROM sysobjects WHERE name='student_info')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DROP PROCEDURE student_info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4000" dirty="0"/>
              <a:t>1  </a:t>
            </a:r>
            <a:r>
              <a:rPr lang="zh-CN" altLang="en-US" sz="4000" dirty="0"/>
              <a:t>存储过程</a:t>
            </a:r>
          </a:p>
        </p:txBody>
      </p:sp>
      <p:sp>
        <p:nvSpPr>
          <p:cNvPr id="13314" name="矩形 1"/>
          <p:cNvSpPr/>
          <p:nvPr/>
        </p:nvSpPr>
        <p:spPr>
          <a:xfrm>
            <a:off x="838200" y="1143000"/>
            <a:ext cx="8153400" cy="4856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提供了一种方法，它可以将一些固定的操作集中起来由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数据库服务器来完成，以实现某个任务，这种方法就是存储过程。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存储过程是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语句和可选控制流语句的预编译集合，存储在数据库中，可由应用程序通过一个调用执行，而且允许用户声明变量、有条件执行以及其他强大的编程功能。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中存储过程分为两类：即系统提供的存储过程和用户自定义的存储过程。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存储过程可以接收输入参数、返回表格或标量结果和消息，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调用“数据定义语言（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）”和“数据操作语言（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）”语句，然后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返回输出参数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1.5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界面方式操作存储过程</a:t>
            </a:r>
          </a:p>
        </p:txBody>
      </p:sp>
      <p:sp>
        <p:nvSpPr>
          <p:cNvPr id="34818" name="TextBox 2"/>
          <p:cNvSpPr txBox="1"/>
          <p:nvPr/>
        </p:nvSpPr>
        <p:spPr>
          <a:xfrm>
            <a:off x="357188" y="1285875"/>
            <a:ext cx="8358187" cy="2862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）创建存储过程。例如，如果要通过图形向导方式定义一个存储过程来查询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数据库中每个同学各门功课的成绩，那么其主要步骤如下：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启动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SQL Server Management Studio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，在对象资源管理器中展开“数据库→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”，选择其中的“可编程性”，右击“存储过程”，在弹出的快捷菜单中选择“新建存储过程”菜单项，打开“存储过程脚本编辑”窗口，如图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所示。在该窗口中输入要创建的存储过程的代码，输入完成后单击“执行”按钮，若执行成功则创建完成。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357563"/>
            <a:ext cx="4500563" cy="2919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786188" y="6286500"/>
            <a:ext cx="22367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创建存储过程</a:t>
            </a:r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1.5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界面方式操作存储过程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8" y="1571625"/>
            <a:ext cx="8358188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）执行存储过程。在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PXSCJ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数据库的“存储过程”目录下选择要执行的存储过程，例如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student_info1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，右击鼠标，选择“执行存储过程”菜单项。在弹出的“执行过程”窗口中会列出存储过程的参数形式，如果“输出参数”栏为“否”，则表示该参数为输入参数，用户需要设置输入参数的值，在“值”一栏中输入即可，如图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所示。单击“确定”按钮，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SSMS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的结果显示窗口将列出存储过程运行的结果。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143250"/>
            <a:ext cx="3771900" cy="314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857625" y="6357938"/>
            <a:ext cx="21780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执行存储过程</a:t>
            </a:r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1.5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界面方式操作存储过程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6" name="TextBox 2"/>
          <p:cNvSpPr txBox="1"/>
          <p:nvPr/>
        </p:nvSpPr>
        <p:spPr>
          <a:xfrm>
            <a:off x="357188" y="1571625"/>
            <a:ext cx="8358187" cy="203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）修改存储过程。在“存储过程”目录下选择要修改的存储过程，右击鼠标，在弹出的快捷菜单中选择“修改”菜单项，打开“存储过程脚本编辑”窗口，在该窗口中修改相关的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T-SQL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语句。修改完成后，执行修改后的脚本，若执行成功，则修改了存储过程。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）删除存储过程。选择要删除的存储过程，右击鼠标，在弹出的快捷菜单中选择“删除”菜单项，根据提示删除该存储过程。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22860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4000" dirty="0"/>
              <a:t>2  </a:t>
            </a:r>
            <a:r>
              <a:rPr lang="zh-CN" altLang="en-US" sz="4000" dirty="0"/>
              <a:t>触发器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75" y="762000"/>
            <a:ext cx="8429625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2.1 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触发器的类型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SQL Server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中，按照触发事件的不同可以将触发器分为两大类：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触发器和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触发器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。当数据库中发生数据操纵语言（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）事件时将调用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触发器。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触发器可分为三种类型：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INSERT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UPDATE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DELETE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触发器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触发器也是由相应的事件触发的，但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触发器触发的事件是数据定义语句（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）。这些语句主要是以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CREATE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ALTER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DROP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等关键字开头的语句。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触发器的主要作用是执行管理操作，例如审核系统、控制数据库的操作等。在通常情况下，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触发器主要用于以下一些操作需求：防止对数据库架构进行某些修改；希望数据库中发生某些变化以利于相应数据库架构中的更改；记录数据库架构中的更改或事件。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触发器只在响应由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T-SQL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语法所指定的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事件时才会触发。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2.2  </a:t>
            </a:r>
            <a:r>
              <a:rPr lang="zh-CN" altLang="en-US" sz="4000" dirty="0"/>
              <a:t>触发器的创建</a:t>
            </a:r>
          </a:p>
        </p:txBody>
      </p:sp>
      <p:sp>
        <p:nvSpPr>
          <p:cNvPr id="38914" name="TextBox 2"/>
          <p:cNvSpPr txBox="1"/>
          <p:nvPr/>
        </p:nvSpPr>
        <p:spPr>
          <a:xfrm>
            <a:off x="785813" y="914400"/>
            <a:ext cx="8358187" cy="590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．创建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语法格式：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CREATE TRIGGER [ schema_name . ]trigger_name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ON { table | view } 	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指定操作对象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18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[ WITH  ENCRYPTION ]							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说明是否采用加密方式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18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{ FOR |AFTER | INSTEAD OF }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{ [ INSERT ] [ , ] [ UPDATE ] [ , ] [ DELETE ] }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[ WITH APPEND ] 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指定应该添加现有类型的其它触发器。只有当兼容级别是 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65 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或更低时，才需要使用该可选子句。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18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[ NOT FOR REPLICATION ] 							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/*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说明该触发器不用于复制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18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AS {  sql_statement  [ ; ] [ ...n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}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TextBox 2"/>
          <p:cNvSpPr txBox="1"/>
          <p:nvPr/>
        </p:nvSpPr>
        <p:spPr>
          <a:xfrm>
            <a:off x="785813" y="685800"/>
            <a:ext cx="8358187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10】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创建一个表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table1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，其中只有一列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。在表上创建一个触发器，每次插入操作时，将变量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@str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的值设为“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TRIGGER IS WORKING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”并显示。</a:t>
            </a:r>
          </a:p>
          <a:p>
            <a:pPr indent="450850"/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CREATE TABLE table1(a int)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table1_insert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table1 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INSERT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BEGIN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DECLARE @str char(50)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SET @str='TRIGGER IS WORKING'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PRINT @str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END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0" y="1371600"/>
            <a:ext cx="828675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36068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向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table1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中插入一行数据：</a:t>
            </a:r>
          </a:p>
          <a:p>
            <a:pPr marR="0" indent="36068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INSERT INTO table1 VALUES(10)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36068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执行结果如下：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33800"/>
            <a:ext cx="1997075" cy="100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6" name="TextBox 2"/>
          <p:cNvSpPr txBox="1"/>
          <p:nvPr/>
        </p:nvSpPr>
        <p:spPr>
          <a:xfrm>
            <a:off x="785813" y="762000"/>
            <a:ext cx="8358187" cy="489364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11】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创建触发器，当向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CJB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表中插入一个学生的成绩时，将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表中该学生的总学分加上添加的课程的学分。</a:t>
            </a:r>
          </a:p>
          <a:p>
            <a:pPr indent="450850"/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cjb_insert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CJB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INSERT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zh-CN" altLang="en-US" sz="24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BEGIN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DECLARE @num char(6), @kc_num char(3)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DECLARE @xf int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SELECT @num=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@kc_num=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inserted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SELECT @xf=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FROM KCB 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=@kc_num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UPDATE XSB SET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总学分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总学分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+@xf  WHERE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=@num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PRINT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修改成功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1987" name="文本框 2"/>
          <p:cNvSpPr txBox="1"/>
          <p:nvPr/>
        </p:nvSpPr>
        <p:spPr>
          <a:xfrm>
            <a:off x="5410178" y="5383838"/>
            <a:ext cx="3492500" cy="1016000"/>
          </a:xfrm>
          <a:prstGeom prst="rect">
            <a:avLst/>
          </a:prstGeom>
          <a:solidFill>
            <a:srgbClr val="E5F517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XSB(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学号，姓名，总学分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KCB(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课程号，课程名，学分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CJB(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学号，课程号，成绩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0" name="TextBox 2"/>
          <p:cNvSpPr txBox="1"/>
          <p:nvPr/>
        </p:nvSpPr>
        <p:spPr>
          <a:xfrm>
            <a:off x="785813" y="762000"/>
            <a:ext cx="8358187" cy="637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触发器在对触发器表执行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语句后触发。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在执行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触发器时，将触发器表的原记录保存到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deleted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临时表中，将修改后的记录保存到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inserted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临时表中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12】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创建触发器，当修改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表中的学号时，同时也要将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CJB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表中的学号修改成相应的学号（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表和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CJB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表之间没有定义外键约束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CREATE TRIGGER 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</a:rPr>
              <a:t>xsb_update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ON XSB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UPDATE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BEGIN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    DECLARE @old_num char(6), @new_num char(6)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    SELECT @old_num=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deleted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    SELECT @new_num=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inserted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UPDATE CJB SET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=@new_num WHERE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=@old_num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4" name="TextBox 2"/>
          <p:cNvSpPr txBox="1"/>
          <p:nvPr/>
        </p:nvSpPr>
        <p:spPr>
          <a:xfrm>
            <a:off x="785813" y="1371600"/>
            <a:ext cx="8358187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接着修改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表中的一行数据，并查看触发器执行结果：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 XSB SET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='081120' 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='081101'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SELECT *  FROM CJB 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='081120'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2400"/>
            <a:ext cx="2319338" cy="1071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71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066800" y="312738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Calibri" panose="020F0502020204030204" pitchFamily="34" charset="0"/>
              </a:rPr>
              <a:t>使用存储过程的优点：</a:t>
            </a:r>
            <a:endParaRPr lang="zh-CN" altLang="en-US" dirty="0"/>
          </a:p>
        </p:txBody>
      </p:sp>
      <p:sp>
        <p:nvSpPr>
          <p:cNvPr id="14338" name="矩形 2"/>
          <p:cNvSpPr/>
          <p:nvPr/>
        </p:nvSpPr>
        <p:spPr>
          <a:xfrm>
            <a:off x="914400" y="1074738"/>
            <a:ext cx="8077200" cy="4832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）存储过程在服务器端运行，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执行速度快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）存储过程执行一次后，就驻留在高速缓冲存储器，在以后的操作中，只需从高速缓冲存储器中调用已编译好的二进制代码执行，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提高了系统性能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）使用存储过程可以完成所有数据库操作，并可通过编程方式控制对数据库信息访问的权限，确保数据库的安全。</a:t>
            </a:r>
          </a:p>
          <a:p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自动完成需要预先执行的任务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。存储过程可以在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SQL Server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启动时自动执行，而不必在系统启动后再进行手工操作，大大方便了用户的使用，可以自动完成一些需要预先执行的任务。</a:t>
            </a:r>
            <a:endParaRPr lang="zh-CN" alt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8" name="TextBox 2"/>
          <p:cNvSpPr txBox="1"/>
          <p:nvPr/>
        </p:nvSpPr>
        <p:spPr>
          <a:xfrm>
            <a:off x="714375" y="1295400"/>
            <a:ext cx="8429625" cy="4154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13】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在删除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表中的一条学生记录时将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CJB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表中该学生的相应记录也删除。</a:t>
            </a:r>
          </a:p>
          <a:p>
            <a:pPr indent="450850"/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xsb_delete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XSB 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DELETE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zh-CN" altLang="en-US" sz="24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BEGIN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DELETE FROM CJB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IN(SELECT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deleted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END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2" name="TextBox 2"/>
          <p:cNvSpPr txBox="1"/>
          <p:nvPr/>
        </p:nvSpPr>
        <p:spPr>
          <a:xfrm>
            <a:off x="633413" y="609600"/>
            <a:ext cx="8358187" cy="6002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14】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KCB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触发器，当修改或删除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KCB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表中的“课程号”字段时，同时修改或删除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CJB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表中的该课程号。</a:t>
            </a: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kcb_trig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KCB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UPDATE, DELETE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BEGIN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</a:rPr>
              <a:t>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IF (UPDATE(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))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UPDATE CJB SET </a:t>
            </a:r>
            <a:r>
              <a:rPr lang="zh-CN" altLang="en-US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=(SELECT </a:t>
            </a:r>
            <a:r>
              <a:rPr lang="zh-CN" altLang="en-US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inserted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WHERE </a:t>
            </a:r>
            <a:r>
              <a:rPr lang="zh-CN" altLang="en-US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=(SELECT </a:t>
            </a:r>
            <a:r>
              <a:rPr lang="zh-CN" altLang="en-US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deleted</a:t>
            </a:r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</a:rPr>
              <a:t>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ELSE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 FROM CJB </a:t>
            </a:r>
            <a:endParaRPr lang="zh-CN" altLang="en-US" sz="24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WHERE </a:t>
            </a:r>
            <a:r>
              <a:rPr lang="zh-CN" altLang="en-US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IN(SELECT </a:t>
            </a:r>
            <a:r>
              <a:rPr lang="zh-CN" altLang="en-US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deleted</a:t>
            </a:r>
            <a:r>
              <a:rPr lang="en-US" altLang="zh-CN" sz="2400" dirty="0">
                <a:solidFill>
                  <a:srgbClr val="0099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99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6" name="TextBox 2"/>
          <p:cNvSpPr txBox="1"/>
          <p:nvPr/>
        </p:nvSpPr>
        <p:spPr>
          <a:xfrm>
            <a:off x="714375" y="685800"/>
            <a:ext cx="8429625" cy="5078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INSTEAD OF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触发器是在触发语句执行后触发的，与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触发器不同的是，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INSTEAD OF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触发器触发时只执行触发器内部的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语句，而不执行激活该触发器的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语句。一个表或视图中只能有一个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INSTEAD OF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15】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创建表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table2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，值包含一列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，在表中创建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INSTEAD OF INSERT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触发器，当向表中插入记录时显示相应消息。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CREATE TABLE table2(a int)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table2_insert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ON table2 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INSTEAD OF INSERT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		PRINT 'INSTEAD OF TRIGGER IS WORKING'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向表中插入一行数据：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INSERT INTO table2 VALUES(10)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5643563"/>
            <a:ext cx="22844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矩形 4"/>
          <p:cNvSpPr/>
          <p:nvPr/>
        </p:nvSpPr>
        <p:spPr>
          <a:xfrm>
            <a:off x="6248400" y="5715000"/>
            <a:ext cx="2667000" cy="400050"/>
          </a:xfrm>
          <a:prstGeom prst="rect">
            <a:avLst/>
          </a:prstGeom>
          <a:noFill/>
          <a:ln w="25400" cap="flat" cmpd="sng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中并没有数据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13" y="914400"/>
            <a:ext cx="8358188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【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】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创建视图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stu_view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，包含学生学号、专业、课程号、成绩。该视图依赖于表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XSB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CJB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，是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不可更新视图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。可以在视图上创建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INSTEAD OF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触发器，当向视图中插入数据时分别向表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XSB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CJB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插入数据，从而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实现向视图插入数据的功能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首先创建视图：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CREATE VIEW </a:t>
            </a:r>
            <a:r>
              <a:rPr kumimoji="0" lang="en-US" sz="2400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stu_view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AS 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SELECT XSB.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学号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专业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课程号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成绩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 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FROM XSB, CJB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 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WHERE XSB.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学号</a:t>
            </a:r>
            <a:r>
              <a:rPr kumimoji="0" 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=CJB.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学号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4" name="TextBox 2"/>
          <p:cNvSpPr txBox="1"/>
          <p:nvPr/>
        </p:nvSpPr>
        <p:spPr>
          <a:xfrm>
            <a:off x="785813" y="685800"/>
            <a:ext cx="8358187" cy="52629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INSTEAD OF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CREATE TRIGGER InsteadTrig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ON stu_view	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INSTEAD OF INSERT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indent="450850"/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BEGIN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DECLARE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@XH char(6), @XM char(8),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latin typeface="Calibri" panose="020F0502020204030204" pitchFamily="34" charset="0"/>
              </a:rPr>
              <a:t>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@ZY char(12), @KCH char(3), @CJ int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SET @XM='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佚名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SELECT @XH=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@ZY=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专业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@KCH=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, @CJ=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成绩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FROM inserted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INSERT INTO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XSB(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专业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 VALUES(@XH, @XM, @ZY)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INSERT INTO CJB VALUES(@XH, @KCH, @CJ)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9900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zh-CN" altLang="en-US" sz="2400" dirty="0">
              <a:solidFill>
                <a:srgbClr val="9900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8" name="TextBox 2"/>
          <p:cNvSpPr txBox="1"/>
          <p:nvPr/>
        </p:nvSpPr>
        <p:spPr>
          <a:xfrm>
            <a:off x="857250" y="762000"/>
            <a:ext cx="8286750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向视图插入一行数据：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INSERT INTO stu_view VALUES('091102',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计算机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', '101', 85 )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查看数据是否插入：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SELECT * FROM stu_view 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 '091102'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3000375"/>
            <a:ext cx="3330575" cy="500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TextBox 4"/>
          <p:cNvSpPr txBox="1"/>
          <p:nvPr/>
        </p:nvSpPr>
        <p:spPr>
          <a:xfrm>
            <a:off x="785813" y="3733800"/>
            <a:ext cx="8358187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查看与视图关联的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表的情况：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SELECT * FROM XSB WHERE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= '091102'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86400"/>
            <a:ext cx="5473700" cy="642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2" name="TextBox 2"/>
          <p:cNvSpPr txBox="1"/>
          <p:nvPr/>
        </p:nvSpPr>
        <p:spPr>
          <a:xfrm>
            <a:off x="714375" y="990600"/>
            <a:ext cx="8429625" cy="3416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．创建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语法格式：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CREATE TRIGGER trigger_name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ON {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ALL SERVER | DATABASE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}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[ WITH ENCRYPTION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{ FOR | AFTER } { event_type | event_group } [ ,...n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AS {	  sql_statement  [ ; ] [ ...n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 }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6" name="TextBox 2"/>
          <p:cNvSpPr txBox="1"/>
          <p:nvPr/>
        </p:nvSpPr>
        <p:spPr>
          <a:xfrm>
            <a:off x="785813" y="762000"/>
            <a:ext cx="8358187" cy="4770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17】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数据库作用域的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触发器，当删除一个表时，提示禁止该操作，然后回滚删除表的操作。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USE PXSCJ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GO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safety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 DATABASE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DROP_TABLE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PRINT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不能删除该表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ROLLBACK TRANSACTION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尝试删除表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table1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DROP TABLE table1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执行结果如下：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486400"/>
            <a:ext cx="3255963" cy="85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触发器的创建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0" name="TextBox 2"/>
          <p:cNvSpPr txBox="1"/>
          <p:nvPr/>
        </p:nvSpPr>
        <p:spPr>
          <a:xfrm>
            <a:off x="785813" y="1219200"/>
            <a:ext cx="8358187" cy="3416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18】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创建服务器作用域的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触发器，当删除一个数据库时，提示禁止该操作并回滚删除数据库的操作。</a:t>
            </a:r>
          </a:p>
          <a:p>
            <a:pPr indent="450850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TRIGGER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safety_server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 ALL SERVER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AFTER DROP_DATABASE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PRINT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不能删除该数据库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	ROLLBACK TRANSACTION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2.3  </a:t>
            </a:r>
            <a:r>
              <a:rPr lang="zh-CN" altLang="en-US" sz="4000" dirty="0"/>
              <a:t>触发器的修改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685800"/>
            <a:ext cx="8572500" cy="65556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）修改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DML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触发器的语法格式：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ALTER TRIGGER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schema_name.trigger_name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ON ( table | view )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[ WITH ENCRYPTION ]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( FOR | AFTER | INSTEAD OF )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	{ [ DELETE ] [ , ] [ INSERT ] [ , ] [ UPDATE ] }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[ NOT FOR REPLICATION ]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AS { 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sql_statement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[ ; ] [ ...n ]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	 | EXTERNAL NAME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asse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MBly_name.class_name.method_name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}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）修改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DDL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触发器的语法格式：</a:t>
            </a: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ALTER TRIGGER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trigger_name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ON { DATABASE | ALL SERVER }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[ WITH ENCRYPTION ]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{ FOR | AFTER } {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event_type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[ ,...n ] |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event_group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} 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	AS {  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sql_statement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[ ; ]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		 | EXTERNAL NAME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asse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kern="1200" cap="none" spc="0" normalizeH="0" baseline="0" noProof="0" dirty="0" err="1">
                <a:latin typeface="+mn-lt"/>
                <a:ea typeface="+mn-ea"/>
                <a:cs typeface="Times New Roman" panose="02020603050405020304" pitchFamily="18" charset="0"/>
              </a:rPr>
              <a:t>MBly_name.class_name.method_name</a:t>
            </a: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[ ; ]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indent="4508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}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1.1  </a:t>
            </a:r>
            <a:r>
              <a:rPr lang="zh-CN" altLang="en-US" sz="4000" dirty="0"/>
              <a:t>存储过程的类型</a:t>
            </a:r>
          </a:p>
        </p:txBody>
      </p:sp>
      <p:sp>
        <p:nvSpPr>
          <p:cNvPr id="14339" name="TextBox 2"/>
          <p:cNvSpPr txBox="1"/>
          <p:nvPr/>
        </p:nvSpPr>
        <p:spPr>
          <a:xfrm>
            <a:off x="785813" y="2152650"/>
            <a:ext cx="8358187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系统存储过程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。系统存储过程是由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SQL Server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提供的存储过程，可以作为命令执行。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系统存储过程定义在系统数据库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中，其前缀是“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sp_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”，例如，常用的显示系统对象信息的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sp_help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系统存储过程，为检索系统表的信息提供了方便快捷的方法。</a:t>
            </a:r>
          </a:p>
          <a:p>
            <a:pPr indent="4508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系统存储过程允许系统管理员执行修改系统表的数据库管理任务，可以在任何一个数据库中执行。通过执行系统存储过程，可以实现一些比较复杂的操作。</a:t>
            </a:r>
            <a:endParaRPr lang="zh-CN" alt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371600" y="990600"/>
            <a:ext cx="2209800" cy="1168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系统存储过程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3860800" y="982663"/>
            <a:ext cx="2208213" cy="11699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扩展存储过程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6348413" y="908050"/>
            <a:ext cx="2209800" cy="1168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用户存储过程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2.3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触发器的修改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8" name="TextBox 2"/>
          <p:cNvSpPr txBox="1"/>
          <p:nvPr/>
        </p:nvSpPr>
        <p:spPr>
          <a:xfrm>
            <a:off x="533400" y="1219200"/>
            <a:ext cx="8358188" cy="267765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19】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修改在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表上定义的触发器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xsb_delete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，将其修改为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ALTER TRIGGER xsb_delete ON XSB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FOR UPDATE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PRINT 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执行的操作是修改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'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2.4  </a:t>
            </a:r>
            <a:r>
              <a:rPr lang="zh-CN" altLang="en-US" sz="4000" dirty="0"/>
              <a:t>触发器的删除</a:t>
            </a:r>
          </a:p>
        </p:txBody>
      </p:sp>
      <p:sp>
        <p:nvSpPr>
          <p:cNvPr id="56322" name="TextBox 2"/>
          <p:cNvSpPr txBox="1"/>
          <p:nvPr/>
        </p:nvSpPr>
        <p:spPr>
          <a:xfrm>
            <a:off x="785813" y="990600"/>
            <a:ext cx="8358187" cy="56311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触发器本身是存在于表中的，因此，当表被删除时，表中的触发器也将一起被删除。删除触发器使用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DROP TRIGGER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语句。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语法格式：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DROP TRIGGER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[ ,...n ] [ ; ]/*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DROP TRIGGER </a:t>
            </a:r>
            <a:r>
              <a:rPr lang="zh-CN" altLang="en-US" sz="2400" dirty="0">
                <a:latin typeface="Calibri" panose="020F0502020204030204" pitchFamily="34" charset="0"/>
                <a:sym typeface="+mn-ea"/>
              </a:rPr>
              <a:t>触发器名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[ ,...n ] ON { DATABASE | ALL SERVER }[ ; ]	/*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 【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xsb_delete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IF EXISTS (SELECT name FROM sysobjects WHERE name = 'xsb_delete')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DROP TRIGGER xsb_delete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21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触发器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safety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indent="45085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DROP TRIGGER safety ON DATABASE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2.5  </a:t>
            </a:r>
            <a:r>
              <a:rPr lang="zh-CN" altLang="en-US" sz="4000" dirty="0"/>
              <a:t>界面方式操作触发器</a:t>
            </a:r>
          </a:p>
        </p:txBody>
      </p:sp>
      <p:sp>
        <p:nvSpPr>
          <p:cNvPr id="57346" name="TextBox 2"/>
          <p:cNvSpPr txBox="1"/>
          <p:nvPr/>
        </p:nvSpPr>
        <p:spPr>
          <a:xfrm>
            <a:off x="857250" y="990600"/>
            <a:ext cx="8286750" cy="369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．创建触发器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）通过界面方式只能创建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以在表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上创建触发器为例，利用对象资源管理器创建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触发器步骤如下：启动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SQL Server Management Studio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，在对象资源管理器中展开“数据库→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→表→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dbo.XSB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”，选择其中的“触发器”目录，在该目录下可以看到之前已经创建的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表的触发器。右击“触发器”，在弹出的快捷菜单中选择“新建触发器”菜单项。在打开的“触发器脚本编辑”窗口输入相应的创建触发器的命令。输入完成后，单击“执行”按钮，若执行成功，则触发器创建完成。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）查看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触发器。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触发器不可以使用界面方式创建，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触发器分为数据库触发器和服务器触发器，展开“数据库→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→可编程性→数据库触发器”，就可以查看到有哪些数据库触发器。展开“数据库→服务器对象→触发器”，就可以查看到有哪些服务器触发器。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2.5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界面方式操作触发器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370" name="TextBox 2"/>
          <p:cNvSpPr txBox="1"/>
          <p:nvPr/>
        </p:nvSpPr>
        <p:spPr>
          <a:xfrm>
            <a:off x="928688" y="1143000"/>
            <a:ext cx="8215312" cy="4032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．修改触发器</a:t>
            </a:r>
          </a:p>
          <a:p>
            <a:pPr indent="450850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触发器能够使用界面方式修改，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则不可以。进入对象资源管理器，修改触发器的步骤与创建的步骤相同，在对象资源管理器中选择要修改的触发器，右击鼠标，在弹出的快捷菜单中选择“修改”菜单项，打开“触发器脚本编辑”窗口，在该窗口中可以进行触发器的修改，修改后单击“执行”按钮重新执行即可；但是被设置成“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WITH ENCRYPTION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”的触发器是不能被修改的。</a:t>
            </a:r>
          </a:p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．删除触发器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）删除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触发器。以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XSB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表的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触发器为例，在对象资源管理器中展开“数据库→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PXSCJ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→表→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dbo.XSB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→触发器”，选择要删除的触发器名称，右击鼠标，在弹出的快捷菜单中选择“删除”菜单项，在弹出的“删除对象”窗口中单击“确定”按钮，即可完成触发器的删除操作。</a:t>
            </a:r>
          </a:p>
          <a:p>
            <a:pPr indent="450850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）删除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触发器。删除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触发器与删除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DML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触发器的方法类似，首先找到要删除的触发器，右击鼠标，选择“删除”选项即可。</a:t>
            </a:r>
          </a:p>
          <a:p>
            <a:pPr indent="450850"/>
            <a:endParaRPr lang="zh-CN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课堂练习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175" y="1302385"/>
            <a:ext cx="82715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highlight>
                  <a:srgbClr val="FFFF00"/>
                </a:highlight>
              </a:rPr>
              <a:t>平均分（</a:t>
            </a:r>
            <a:r>
              <a:rPr lang="en-US" altLang="zh-CN" sz="2400">
                <a:highlight>
                  <a:srgbClr val="FFFF00"/>
                </a:highlight>
              </a:rPr>
              <a:t>sno,pjf</a:t>
            </a:r>
            <a:r>
              <a:rPr lang="zh-CN" altLang="en-US" sz="2400">
                <a:highlight>
                  <a:srgbClr val="FFFF00"/>
                </a:highlight>
              </a:rPr>
              <a:t>）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、当往</a:t>
            </a:r>
            <a:r>
              <a:rPr lang="en-US" altLang="zh-CN" sz="2400"/>
              <a:t>SC</a:t>
            </a:r>
            <a:r>
              <a:rPr lang="zh-CN" altLang="en-US" sz="2400"/>
              <a:t>中插入一条数据时，就修改该学生的平均分。</a:t>
            </a:r>
          </a:p>
          <a:p>
            <a:r>
              <a:rPr lang="en-US" altLang="zh-CN" sz="2400"/>
              <a:t>2</a:t>
            </a:r>
            <a:r>
              <a:rPr lang="zh-CN" altLang="en-US" sz="2400"/>
              <a:t>、当修改</a:t>
            </a:r>
            <a:r>
              <a:rPr lang="en-US" altLang="zh-CN" sz="2400"/>
              <a:t>SC</a:t>
            </a:r>
            <a:r>
              <a:rPr lang="zh-CN" altLang="en-US" sz="2400"/>
              <a:t>中某个学生的成绩时，就修改该学生的平均分。</a:t>
            </a:r>
          </a:p>
          <a:p>
            <a:r>
              <a:rPr lang="en-US" altLang="zh-CN" sz="2400"/>
              <a:t>3</a:t>
            </a:r>
            <a:r>
              <a:rPr lang="zh-CN" altLang="en-US" sz="2400"/>
              <a:t>、当删除</a:t>
            </a:r>
            <a:r>
              <a:rPr lang="en-US" altLang="zh-CN" sz="2400"/>
              <a:t>T</a:t>
            </a:r>
            <a:r>
              <a:rPr lang="zh-CN" altLang="en-US" sz="2400"/>
              <a:t>表中某个老师时，就删除</a:t>
            </a:r>
            <a:r>
              <a:rPr lang="en-US" altLang="zh-CN" sz="2400"/>
              <a:t>C</a:t>
            </a:r>
            <a:r>
              <a:rPr lang="zh-CN" altLang="en-US" sz="2400"/>
              <a:t>表中该老师的授课信息。</a:t>
            </a:r>
          </a:p>
          <a:p>
            <a:r>
              <a:rPr lang="en-US" altLang="zh-CN" sz="2400"/>
              <a:t>4</a:t>
            </a:r>
            <a:r>
              <a:rPr lang="zh-CN" altLang="en-US" sz="2400"/>
              <a:t>、定义存储过程</a:t>
            </a:r>
            <a:r>
              <a:rPr lang="en-US" altLang="zh-CN" sz="2400"/>
              <a:t>P1</a:t>
            </a:r>
            <a:r>
              <a:rPr lang="zh-CN" altLang="en-US" sz="2400"/>
              <a:t>，输入教师名，输出该教师所授课程的最高分。</a:t>
            </a:r>
          </a:p>
        </p:txBody>
      </p:sp>
    </p:spTree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000" dirty="0"/>
              <a:t>1.1  </a:t>
            </a:r>
            <a:r>
              <a:rPr lang="zh-CN" altLang="en-US" sz="4000" dirty="0"/>
              <a:t>存储过程的类型</a:t>
            </a:r>
          </a:p>
        </p:txBody>
      </p:sp>
      <p:sp>
        <p:nvSpPr>
          <p:cNvPr id="14339" name="TextBox 2"/>
          <p:cNvSpPr txBox="1"/>
          <p:nvPr/>
        </p:nvSpPr>
        <p:spPr>
          <a:xfrm>
            <a:off x="785813" y="1219200"/>
            <a:ext cx="8358187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扩展存储过程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。扩展存储过程是指在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SQL Server 2008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环境之外，使用编程语言（如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语言）创建的外部例程形成的动态链接库（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DLL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使用时，先将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DLL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加载到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SQL Server 2008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系统中，并且按照使用系统存储过程的方法执行。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扩展存储过程在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 SQL Server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实例地址空间中运行；但因为扩展存储过程不易撰写，而且可能会引发安全性问题，所以微软可能会在未来的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SQL Server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中删除这一功能。</a:t>
            </a:r>
          </a:p>
          <a:p>
            <a:pPr indent="450850"/>
            <a:endParaRPr lang="zh-CN" alt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1905000" y="0"/>
            <a:ext cx="60960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1.1  </a:t>
            </a:r>
            <a:r>
              <a:rPr lang="zh-CN" altLang="en-US" dirty="0"/>
              <a:t>存储过程的类型</a:t>
            </a:r>
          </a:p>
        </p:txBody>
      </p:sp>
      <p:sp>
        <p:nvSpPr>
          <p:cNvPr id="17410" name="TextBox 2"/>
          <p:cNvSpPr txBox="1"/>
          <p:nvPr/>
        </p:nvSpPr>
        <p:spPr>
          <a:xfrm>
            <a:off x="642938" y="685800"/>
            <a:ext cx="8501062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/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）用户存储过程。在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SQL Server 2008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中，用户存储过程可以使用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T-SQL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语言编写，也可以使用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方式编写。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存储过程：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存储过程保存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T-SQL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语句集合，可以接收和返回用户提供的参数。存储过程中可以包含根据客户端应用程序提供的信息，以及在一个或多个表中插入新行所需的语句。存储过程也可以从数据库向客户端应用程序返回数据。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存储过程：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存储过程是对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Microsoft .NET Framework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公共语言运行时（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）方法的引用，可以接收和返回用户提供的参数。它们在“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.NET Framework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程序集”中是作为类的公共静态方法实现的。简单地说，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存储过程就是可以使用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Microsoft Visual Studio 2008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环境下的语言作为脚本编写的、可以对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Microsoft .NET Framework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公共语言运行时（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）方法进行引用的存储过程。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编写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CLR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存储过程需要有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C#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语言的基础。</a:t>
            </a:r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</a:p>
        </p:txBody>
      </p:sp>
      <p:sp>
        <p:nvSpPr>
          <p:cNvPr id="18434" name="TextBox 2"/>
          <p:cNvSpPr txBox="1"/>
          <p:nvPr/>
        </p:nvSpPr>
        <p:spPr>
          <a:xfrm>
            <a:off x="685800" y="609600"/>
            <a:ext cx="8286750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 defTabSz="605155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．使用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T-SQL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命令创建存储过程</a:t>
            </a:r>
          </a:p>
          <a:p>
            <a:pPr indent="450850" defTabSz="605155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创建存储过程的语句是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PROCEDURE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PROC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，两者同义。</a:t>
            </a:r>
          </a:p>
          <a:p>
            <a:pPr indent="450850" defTabSz="605155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语法格式：</a:t>
            </a:r>
          </a:p>
          <a:p>
            <a:pPr indent="450850" defTabSz="605155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{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PROC | PROCEDURE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} [schema_name.] 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过程名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[ ; number] 		[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参数名  参数类型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[ VARYING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] [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 default ] [ OUT | OUTPUT ] [READONLY]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/*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定义参数的属性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[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WITH ENCRYPTION | [ RECOMPILE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] [ ,...n ] 	/*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定义存储过程的处理方式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[ FOR REPLICATION ] 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AS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SQL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/*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执行的操作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*/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 defTabSz="605155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8" name="TextBox 2"/>
          <p:cNvSpPr txBox="1"/>
          <p:nvPr/>
        </p:nvSpPr>
        <p:spPr>
          <a:xfrm>
            <a:off x="785813" y="762000"/>
            <a:ext cx="8358187" cy="3416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．存储过程的执行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EXECUTE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EXEC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命令可以执行一个已定义的存储过程，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EXEC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EXECUTE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的简写。语法格式：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[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EXEC | EXECUTE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}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	[ [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@parameter =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] { value |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@variable [ OUTPUT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] | [ DEFAULT ] }]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   [ WITH RECOMPILE ]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6096000" cy="762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1.2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19685" dist="12700" dir="5400000" algn="tl" rotWithShape="0">
                    <a:srgbClr val="4F81BD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存储过程的创建与执行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TextBox 2"/>
          <p:cNvSpPr txBox="1"/>
          <p:nvPr/>
        </p:nvSpPr>
        <p:spPr>
          <a:xfrm>
            <a:off x="609600" y="685800"/>
            <a:ext cx="8358188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450850">
              <a:buClr>
                <a:srgbClr val="00B0F0"/>
              </a:buClr>
              <a:buFont typeface="Wingdings 2" panose="05020102010507070707" pitchFamily="18" charset="2"/>
              <a:buChar char="b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．举例</a:t>
            </a: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）设计简单的存储过程。</a:t>
            </a:r>
          </a:p>
          <a:p>
            <a:pPr indent="450850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】 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081101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号学生的成绩情况。该存储过程不使用任何参数。</a:t>
            </a: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 PROCEDURE p1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AS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SELECT *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FROM SC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WHERE </a:t>
            </a:r>
            <a:r>
              <a:rPr lang="zh-CN" altLang="en-US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 ‘081101’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存储过程定义后，执行存储过程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student_info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EXECUTE p1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如果该存储过程是批处理中的第一条语句，则可使用</a:t>
            </a:r>
          </a:p>
          <a:p>
            <a:pPr indent="450850"/>
            <a:r>
              <a:rPr lang="en-US" altLang="zh-CN" sz="2400" dirty="0">
                <a:solidFill>
                  <a:srgbClr val="0033CC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p1</a:t>
            </a:r>
            <a:endParaRPr lang="zh-CN" altLang="en-US" sz="2400" dirty="0">
              <a:solidFill>
                <a:srgbClr val="0033C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450850"/>
            <a:endParaRPr lang="zh-CN" alt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0"/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5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默认设计模板">
  <a:themeElements>
    <a:clrScheme name="6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默认设计模板">
  <a:themeElements>
    <a:clrScheme name="7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默认设计模板">
  <a:themeElements>
    <a:clrScheme name="9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默认设计模板">
  <a:themeElements>
    <a:clrScheme name="10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0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4887</Words>
  <Application>Microsoft Office PowerPoint</Application>
  <PresentationFormat>全屏显示(4:3)</PresentationFormat>
  <Paragraphs>401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黑体</vt:lpstr>
      <vt:lpstr>华文中宋</vt:lpstr>
      <vt:lpstr>宋体</vt:lpstr>
      <vt:lpstr>Arial</vt:lpstr>
      <vt:lpstr>Calibri</vt:lpstr>
      <vt:lpstr>Times New Roman</vt:lpstr>
      <vt:lpstr>Wingdings</vt:lpstr>
      <vt:lpstr>Wingdings 2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存储过程和触发器</vt:lpstr>
      <vt:lpstr>1  存储过程</vt:lpstr>
      <vt:lpstr>使用存储过程的优点：</vt:lpstr>
      <vt:lpstr>1.1  存储过程的类型</vt:lpstr>
      <vt:lpstr>1.1  存储过程的类型</vt:lpstr>
      <vt:lpstr>1.1  存储过程的类型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1.2  存储过程的创建与执行</vt:lpstr>
      <vt:lpstr>1.3  存储过程的修改</vt:lpstr>
      <vt:lpstr>1.3  存储过程的修改</vt:lpstr>
      <vt:lpstr>1.3  存储过程的修改</vt:lpstr>
      <vt:lpstr>1.4  存储过程的删除</vt:lpstr>
      <vt:lpstr>1.5  界面方式操作存储过程</vt:lpstr>
      <vt:lpstr>1.5  界面方式操作存储过程</vt:lpstr>
      <vt:lpstr>1.5  界面方式操作存储过程</vt:lpstr>
      <vt:lpstr>2  触发器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2.2  触发器的创建</vt:lpstr>
      <vt:lpstr>2.3  触发器的修改</vt:lpstr>
      <vt:lpstr>2.3  触发器的修改</vt:lpstr>
      <vt:lpstr>2.4  触发器的删除</vt:lpstr>
      <vt:lpstr>2.5  界面方式操作触发器</vt:lpstr>
      <vt:lpstr>2.5  界面方式操作触发器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MM</cp:lastModifiedBy>
  <cp:revision>544</cp:revision>
  <dcterms:created xsi:type="dcterms:W3CDTF">2012-12-27T05:10:00Z</dcterms:created>
  <dcterms:modified xsi:type="dcterms:W3CDTF">2023-03-16T08:31:40Z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2052-11.1.0.11045</vt:lpwstr>
  </property>
  <property fmtid="{D5CDD505-2E9C-101B-9397-08002B2CF9AE}" pid="4" name="ICV">
    <vt:lpwstr>275D0760D6B6446EAAE33AFEE9BC61B5</vt:lpwstr>
  </property>
</Properties>
</file>