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3"/>
  </p:sldMasterIdLst>
  <p:notesMasterIdLst>
    <p:notesMasterId r:id="rId6"/>
  </p:notesMasterIdLst>
  <p:handoutMasterIdLst>
    <p:handoutMasterId r:id="rId88"/>
  </p:handoutMasterIdLst>
  <p:sldIdLst>
    <p:sldId id="377" r:id="rId4"/>
    <p:sldId id="378" r:id="rId5"/>
    <p:sldId id="459" r:id="rId7"/>
    <p:sldId id="455" r:id="rId8"/>
    <p:sldId id="465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473" r:id="rId17"/>
    <p:sldId id="474" r:id="rId18"/>
    <p:sldId id="475" r:id="rId19"/>
    <p:sldId id="476" r:id="rId20"/>
    <p:sldId id="477" r:id="rId21"/>
    <p:sldId id="478" r:id="rId22"/>
    <p:sldId id="479" r:id="rId23"/>
    <p:sldId id="480" r:id="rId24"/>
    <p:sldId id="481" r:id="rId25"/>
    <p:sldId id="482" r:id="rId26"/>
    <p:sldId id="356" r:id="rId27"/>
    <p:sldId id="484" r:id="rId28"/>
    <p:sldId id="485" r:id="rId29"/>
    <p:sldId id="486" r:id="rId30"/>
    <p:sldId id="487" r:id="rId31"/>
    <p:sldId id="488" r:id="rId32"/>
    <p:sldId id="489" r:id="rId33"/>
    <p:sldId id="490" r:id="rId34"/>
    <p:sldId id="425" r:id="rId35"/>
    <p:sldId id="426" r:id="rId36"/>
    <p:sldId id="491" r:id="rId37"/>
    <p:sldId id="427" r:id="rId38"/>
    <p:sldId id="522" r:id="rId39"/>
    <p:sldId id="428" r:id="rId40"/>
    <p:sldId id="524" r:id="rId41"/>
    <p:sldId id="567" r:id="rId42"/>
    <p:sldId id="525" r:id="rId43"/>
    <p:sldId id="526" r:id="rId44"/>
    <p:sldId id="430" r:id="rId45"/>
    <p:sldId id="527" r:id="rId46"/>
    <p:sldId id="528" r:id="rId47"/>
    <p:sldId id="529" r:id="rId48"/>
    <p:sldId id="530" r:id="rId49"/>
    <p:sldId id="433" r:id="rId50"/>
    <p:sldId id="531" r:id="rId51"/>
    <p:sldId id="434" r:id="rId52"/>
    <p:sldId id="532" r:id="rId53"/>
    <p:sldId id="435" r:id="rId54"/>
    <p:sldId id="533" r:id="rId55"/>
    <p:sldId id="436" r:id="rId56"/>
    <p:sldId id="437" r:id="rId57"/>
    <p:sldId id="438" r:id="rId58"/>
    <p:sldId id="439" r:id="rId59"/>
    <p:sldId id="610" r:id="rId60"/>
    <p:sldId id="609" r:id="rId61"/>
    <p:sldId id="611" r:id="rId62"/>
    <p:sldId id="440" r:id="rId63"/>
    <p:sldId id="536" r:id="rId64"/>
    <p:sldId id="442" r:id="rId65"/>
    <p:sldId id="443" r:id="rId66"/>
    <p:sldId id="444" r:id="rId67"/>
    <p:sldId id="445" r:id="rId68"/>
    <p:sldId id="538" r:id="rId69"/>
    <p:sldId id="539" r:id="rId70"/>
    <p:sldId id="446" r:id="rId71"/>
    <p:sldId id="447" r:id="rId72"/>
    <p:sldId id="448" r:id="rId73"/>
    <p:sldId id="540" r:id="rId74"/>
    <p:sldId id="449" r:id="rId75"/>
    <p:sldId id="541" r:id="rId76"/>
    <p:sldId id="450" r:id="rId77"/>
    <p:sldId id="451" r:id="rId78"/>
    <p:sldId id="542" r:id="rId79"/>
    <p:sldId id="452" r:id="rId80"/>
    <p:sldId id="453" r:id="rId81"/>
    <p:sldId id="613" r:id="rId82"/>
    <p:sldId id="612" r:id="rId83"/>
    <p:sldId id="544" r:id="rId84"/>
    <p:sldId id="545" r:id="rId85"/>
    <p:sldId id="547" r:id="rId86"/>
    <p:sldId id="548" r:id="rId87"/>
  </p:sldIdLst>
  <p:sldSz cx="9144000" cy="5715000" type="screen16x1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656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31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6906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56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2190" algn="l" defTabSz="91249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38755" algn="l" defTabSz="91249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195320" algn="l" defTabSz="91249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1250" algn="l" defTabSz="91249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000099"/>
    <a:srgbClr val="CC00CC"/>
    <a:srgbClr val="1D41D5"/>
    <a:srgbClr val="AC0000"/>
    <a:srgbClr val="01FF31"/>
    <a:srgbClr val="CC0000"/>
    <a:srgbClr val="740000"/>
    <a:srgbClr val="01F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1" autoAdjust="0"/>
    <p:restoredTop sz="93548" autoAdjust="0"/>
  </p:normalViewPr>
  <p:slideViewPr>
    <p:cSldViewPr snapToGrid="0">
      <p:cViewPr>
        <p:scale>
          <a:sx n="75" d="100"/>
          <a:sy n="75" d="100"/>
        </p:scale>
        <p:origin x="-2568" y="-966"/>
      </p:cViewPr>
      <p:guideLst>
        <p:guide orient="horz" pos="1742"/>
        <p:guide orient="horz" pos="924"/>
        <p:guide pos="2904"/>
        <p:guide pos="338"/>
        <p:guide pos="53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-2082" y="-108"/>
      </p:cViewPr>
      <p:guideLst>
        <p:guide orient="horz" pos="2788"/>
        <p:guide pos="217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1" Type="http://schemas.openxmlformats.org/officeDocument/2006/relationships/tableStyles" Target="tableStyles.xml"/><Relationship Id="rId90" Type="http://schemas.openxmlformats.org/officeDocument/2006/relationships/viewProps" Target="viewProps.xml"/><Relationship Id="rId9" Type="http://schemas.openxmlformats.org/officeDocument/2006/relationships/slide" Target="slides/slide5.xml"/><Relationship Id="rId89" Type="http://schemas.openxmlformats.org/officeDocument/2006/relationships/presProps" Target="presProps.xml"/><Relationship Id="rId88" Type="http://schemas.openxmlformats.org/officeDocument/2006/relationships/handoutMaster" Target="handoutMasters/handoutMaster1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910805B-CBDF-404C-B617-616EB5E7AAB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D7AB83D-9C56-4873-8452-B7E5153E33F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ED224E6-E493-42E2-A8F2-50FA5F2937EA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A2F9D8-B3EE-42E0-86D1-7084119AD38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56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906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56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2190" algn="l" defTabSz="912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8755" algn="l" defTabSz="912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5320" algn="l" defTabSz="912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1250" algn="l" defTabSz="912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F2977B6-0649-4CEF-87E1-DC0F63235CFB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F2977B6-0649-4CEF-87E1-DC0F63235CFB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F2977B6-0649-4CEF-87E1-DC0F63235CFB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F2977B6-0649-4CEF-87E1-DC0F63235CFB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F2977B6-0649-4CEF-87E1-DC0F63235CFB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96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5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8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1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F3651-E39C-4670-BA81-EE7243293249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BF979-5FF5-4E00-B519-740DD46697B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A5621-4998-4E85-989A-AE3359F38F89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7B1F7-6461-491F-B082-09C0A713A29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3B9B3-D48A-42D6-8868-E894DBFBB186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F49A2-4A7E-4ABF-8EF5-9BCC9A9BC93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7EE33-3A52-4EC6-ACBE-8CB78A7F32AD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A216E-8301-4959-BDE9-62605D865E0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8458B-C109-45BD-9017-2AD443B65CAC}" type="datetime1">
              <a:rPr lang="zh-CN" altLang="en-US">
                <a:solidFill>
                  <a:srgbClr val="007A77"/>
                </a:solidFill>
              </a:rPr>
            </a:fld>
            <a:endParaRPr lang="en-US" altLang="zh-CN" dirty="0">
              <a:solidFill>
                <a:srgbClr val="007A77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132169" y="5461003"/>
            <a:ext cx="2289175" cy="39687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69481CBB-3626-49E0-9152-0622E565DBFB}" type="slidenum">
              <a:rPr lang="en-US" altLang="zh-CN">
                <a:solidFill>
                  <a:srgbClr val="007A77"/>
                </a:solidFill>
              </a:rPr>
            </a:fld>
            <a:endParaRPr lang="en-US" altLang="zh-CN" dirty="0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1905000"/>
            <a:ext cx="7772400" cy="952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1638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1D781-D1AE-42DD-911F-78E09F52761A}" type="datetime1">
              <a:rPr lang="zh-CN" altLang="en-US">
                <a:solidFill>
                  <a:srgbClr val="007A77"/>
                </a:solidFill>
              </a:rPr>
            </a:fld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5340618"/>
            <a:ext cx="2895600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6A507-ADA7-4B33-9FAF-0BD1327E90AD}" type="slidenum">
              <a:rPr lang="en-US" altLang="zh-CN">
                <a:solidFill>
                  <a:srgbClr val="007A77"/>
                </a:solidFill>
              </a:rPr>
            </a:fld>
            <a:endParaRPr lang="en-US" altLang="zh-CN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7FEBBF-12B7-4AA6-BB59-CDAE4FC34398}" type="slidenum">
              <a:rPr lang="en-US" altLang="zh-CN">
                <a:solidFill>
                  <a:srgbClr val="007A77"/>
                </a:solidFill>
              </a:rPr>
            </a:fld>
            <a:endParaRPr lang="en-US" altLang="zh-CN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1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91313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8"/>
          <p:cNvSpPr txBox="1">
            <a:spLocks noChangeArrowheads="1"/>
          </p:cNvSpPr>
          <p:nvPr userDrawn="1"/>
        </p:nvSpPr>
        <p:spPr bwMode="auto">
          <a:xfrm rot="18837776">
            <a:off x="-121444" y="491045"/>
            <a:ext cx="1465263" cy="274320"/>
          </a:xfrm>
          <a:prstGeom prst="rect">
            <a:avLst/>
          </a:prstGeom>
          <a:solidFill>
            <a:srgbClr val="A40000"/>
          </a:solidFill>
          <a:ln>
            <a:noFill/>
          </a:ln>
          <a:effectLst>
            <a:prstShdw prst="shdw17" dist="17961" dir="13500000">
              <a:srgbClr val="620000"/>
            </a:prstShdw>
          </a:effectLst>
        </p:spPr>
        <p:txBody>
          <a:bodyPr lIns="91288" tIns="45645" rIns="91288" bIns="456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sz="1200" b="1" dirty="0" smtClean="0">
                <a:solidFill>
                  <a:schemeClr val="bg1"/>
                </a:solidFill>
                <a:ea typeface="楷体_GB2312" pitchFamily="49" charset="-122"/>
              </a:rPr>
              <a:t>数据库原理</a:t>
            </a:r>
            <a:r>
              <a:rPr lang="zh-CN" altLang="en-US" sz="1200" b="1" dirty="0" smtClean="0">
                <a:solidFill>
                  <a:schemeClr val="bg1"/>
                </a:solidFill>
                <a:ea typeface="楷体_GB2312" pitchFamily="49" charset="-122"/>
              </a:rPr>
              <a:t>及应用</a:t>
            </a:r>
            <a:endParaRPr lang="zh-CN" sz="1200" b="1" dirty="0" smtClean="0">
              <a:solidFill>
                <a:schemeClr val="bg1"/>
              </a:solidFill>
              <a:ea typeface="楷体_GB2312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5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1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69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56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21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387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5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12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4F977-221C-4305-A556-ECB6117D9971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82CEB-F09E-4861-949D-6598C6D689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47E66-8BD3-42EE-B7A0-24979CD1DC65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5F119-EFFC-4D37-AF5D-5B4CFCEA4C4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8F7BE72A-CF94-4939-AB19-803CB277253C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2000" b="1"/>
            </a:lvl2pPr>
            <a:lvl3pPr marL="913130" indent="0">
              <a:buNone/>
              <a:defRPr sz="1800" b="1"/>
            </a:lvl3pPr>
            <a:lvl4pPr marL="1369060" indent="0">
              <a:buNone/>
              <a:defRPr sz="1600" b="1"/>
            </a:lvl4pPr>
            <a:lvl5pPr marL="1825625" indent="0">
              <a:buNone/>
              <a:defRPr sz="1600" b="1"/>
            </a:lvl5pPr>
            <a:lvl6pPr marL="2282190" indent="0">
              <a:buNone/>
              <a:defRPr sz="1600" b="1"/>
            </a:lvl6pPr>
            <a:lvl7pPr marL="2738755" indent="0">
              <a:buNone/>
              <a:defRPr sz="1600" b="1"/>
            </a:lvl7pPr>
            <a:lvl8pPr marL="3195320" indent="0">
              <a:buNone/>
              <a:defRPr sz="1600" b="1"/>
            </a:lvl8pPr>
            <a:lvl9pPr marL="365125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66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2000" b="1"/>
            </a:lvl2pPr>
            <a:lvl3pPr marL="913130" indent="0">
              <a:buNone/>
              <a:defRPr sz="1800" b="1"/>
            </a:lvl3pPr>
            <a:lvl4pPr marL="1369060" indent="0">
              <a:buNone/>
              <a:defRPr sz="1600" b="1"/>
            </a:lvl4pPr>
            <a:lvl5pPr marL="1825625" indent="0">
              <a:buNone/>
              <a:defRPr sz="1600" b="1"/>
            </a:lvl5pPr>
            <a:lvl6pPr marL="2282190" indent="0">
              <a:buNone/>
              <a:defRPr sz="1600" b="1"/>
            </a:lvl6pPr>
            <a:lvl7pPr marL="2738755" indent="0">
              <a:buNone/>
              <a:defRPr sz="1600" b="1"/>
            </a:lvl7pPr>
            <a:lvl8pPr marL="3195320" indent="0">
              <a:buNone/>
              <a:defRPr sz="1600" b="1"/>
            </a:lvl8pPr>
            <a:lvl9pPr marL="365125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6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0BAF3-6254-42C5-ADB0-51D3DBFEA81D}" type="datetime1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717CC-C12E-4E6C-9CB9-F5828EE53B9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8E365-BAE2-4E11-B7BD-B7AB8B58A150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ED9F8-E670-40B5-908A-17BDBAD2C3D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531C8-161E-4775-902B-B75864626476}" type="datetime1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223AA-D68A-4962-BB81-B8E303B69C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4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6565" indent="0">
              <a:buNone/>
              <a:defRPr sz="1200"/>
            </a:lvl2pPr>
            <a:lvl3pPr marL="913130" indent="0">
              <a:buNone/>
              <a:defRPr sz="1000"/>
            </a:lvl3pPr>
            <a:lvl4pPr marL="1369060" indent="0">
              <a:buNone/>
              <a:defRPr sz="900"/>
            </a:lvl4pPr>
            <a:lvl5pPr marL="1825625" indent="0">
              <a:buNone/>
              <a:defRPr sz="900"/>
            </a:lvl5pPr>
            <a:lvl6pPr marL="2282190" indent="0">
              <a:buNone/>
              <a:defRPr sz="900"/>
            </a:lvl6pPr>
            <a:lvl7pPr marL="2738755" indent="0">
              <a:buNone/>
              <a:defRPr sz="900"/>
            </a:lvl7pPr>
            <a:lvl8pPr marL="3195320" indent="0">
              <a:buNone/>
              <a:defRPr sz="900"/>
            </a:lvl8pPr>
            <a:lvl9pPr marL="365125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B7AC4-03F2-4F3A-859D-BEA4B60E5F52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FFE89-FD7A-4F72-BBBA-64683776CCD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565" indent="0">
              <a:buNone/>
              <a:defRPr sz="2800"/>
            </a:lvl2pPr>
            <a:lvl3pPr marL="913130" indent="0">
              <a:buNone/>
              <a:defRPr sz="2400"/>
            </a:lvl3pPr>
            <a:lvl4pPr marL="1369060" indent="0">
              <a:buNone/>
              <a:defRPr sz="2000"/>
            </a:lvl4pPr>
            <a:lvl5pPr marL="1825625" indent="0">
              <a:buNone/>
              <a:defRPr sz="2000"/>
            </a:lvl5pPr>
            <a:lvl6pPr marL="2282190" indent="0">
              <a:buNone/>
              <a:defRPr sz="2000"/>
            </a:lvl6pPr>
            <a:lvl7pPr marL="2738755" indent="0">
              <a:buNone/>
              <a:defRPr sz="2000"/>
            </a:lvl7pPr>
            <a:lvl8pPr marL="3195320" indent="0">
              <a:buNone/>
              <a:defRPr sz="2000"/>
            </a:lvl8pPr>
            <a:lvl9pPr marL="365125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6565" indent="0">
              <a:buNone/>
              <a:defRPr sz="1200"/>
            </a:lvl2pPr>
            <a:lvl3pPr marL="913130" indent="0">
              <a:buNone/>
              <a:defRPr sz="1000"/>
            </a:lvl3pPr>
            <a:lvl4pPr marL="1369060" indent="0">
              <a:buNone/>
              <a:defRPr sz="900"/>
            </a:lvl4pPr>
            <a:lvl5pPr marL="1825625" indent="0">
              <a:buNone/>
              <a:defRPr sz="900"/>
            </a:lvl5pPr>
            <a:lvl6pPr marL="2282190" indent="0">
              <a:buNone/>
              <a:defRPr sz="900"/>
            </a:lvl6pPr>
            <a:lvl7pPr marL="2738755" indent="0">
              <a:buNone/>
              <a:defRPr sz="900"/>
            </a:lvl7pPr>
            <a:lvl8pPr marL="3195320" indent="0">
              <a:buNone/>
              <a:defRPr sz="900"/>
            </a:lvl8pPr>
            <a:lvl9pPr marL="365125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516D4-1541-44CF-B7D6-BD65F5B53BD7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B31A0-FE8D-4F01-91A9-111E0CB42A5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7" Type="http://schemas.openxmlformats.org/officeDocument/2006/relationships/theme" Target="../theme/theme2.xml"/><Relationship Id="rId46" Type="http://schemas.openxmlformats.org/officeDocument/2006/relationships/image" Target="../media/image4.png"/><Relationship Id="rId45" Type="http://schemas.openxmlformats.org/officeDocument/2006/relationships/image" Target="../media/image3.jpeg"/><Relationship Id="rId44" Type="http://schemas.openxmlformats.org/officeDocument/2006/relationships/slideLayout" Target="../slideLayouts/slideLayout56.xml"/><Relationship Id="rId43" Type="http://schemas.openxmlformats.org/officeDocument/2006/relationships/slideLayout" Target="../slideLayouts/slideLayout55.xml"/><Relationship Id="rId42" Type="http://schemas.openxmlformats.org/officeDocument/2006/relationships/slideLayout" Target="../slideLayouts/slideLayout54.xml"/><Relationship Id="rId41" Type="http://schemas.openxmlformats.org/officeDocument/2006/relationships/slideLayout" Target="../slideLayouts/slideLayout53.xml"/><Relationship Id="rId4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16.xml"/><Relationship Id="rId39" Type="http://schemas.openxmlformats.org/officeDocument/2006/relationships/slideLayout" Target="../slideLayouts/slideLayout51.xml"/><Relationship Id="rId38" Type="http://schemas.openxmlformats.org/officeDocument/2006/relationships/slideLayout" Target="../slideLayouts/slideLayout50.xml"/><Relationship Id="rId37" Type="http://schemas.openxmlformats.org/officeDocument/2006/relationships/slideLayout" Target="../slideLayouts/slideLayout49.xml"/><Relationship Id="rId36" Type="http://schemas.openxmlformats.org/officeDocument/2006/relationships/slideLayout" Target="../slideLayouts/slideLayout48.xml"/><Relationship Id="rId35" Type="http://schemas.openxmlformats.org/officeDocument/2006/relationships/slideLayout" Target="../slideLayouts/slideLayout47.xml"/><Relationship Id="rId34" Type="http://schemas.openxmlformats.org/officeDocument/2006/relationships/slideLayout" Target="../slideLayouts/slideLayout46.xml"/><Relationship Id="rId33" Type="http://schemas.openxmlformats.org/officeDocument/2006/relationships/slideLayout" Target="../slideLayouts/slideLayout45.xml"/><Relationship Id="rId32" Type="http://schemas.openxmlformats.org/officeDocument/2006/relationships/slideLayout" Target="../slideLayouts/slideLayout44.xml"/><Relationship Id="rId31" Type="http://schemas.openxmlformats.org/officeDocument/2006/relationships/slideLayout" Target="../slideLayouts/slideLayout43.xml"/><Relationship Id="rId30" Type="http://schemas.openxmlformats.org/officeDocument/2006/relationships/slideLayout" Target="../slideLayouts/slideLayout42.xml"/><Relationship Id="rId3" Type="http://schemas.openxmlformats.org/officeDocument/2006/relationships/slideLayout" Target="../slideLayouts/slideLayout15.xml"/><Relationship Id="rId29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8" tIns="45645" rIns="91288" bIns="45645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8" tIns="45645" rIns="91288" bIns="45645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288" tIns="45645" rIns="91288" bIns="45645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2204DA0-1769-4A9C-BB68-AC874E4D96E9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288" tIns="45645" rIns="91288" bIns="45645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288" tIns="45645" rIns="91288" bIns="45645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36EA1D8-8B3E-42F7-9383-5CB4055F1D1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6565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313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6906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5625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265" indent="-34226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680" indent="-28511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095" indent="-22796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660" indent="-22796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4225" indent="-22796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155" indent="-227965" algn="l" defTabSz="912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720" indent="-227965" algn="l" defTabSz="912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3285" indent="-227965" algn="l" defTabSz="912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850" indent="-227965" algn="l" defTabSz="912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2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30" algn="l" defTabSz="912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60" algn="l" defTabSz="912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25" algn="l" defTabSz="912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190" algn="l" defTabSz="912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755" algn="l" defTabSz="912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320" algn="l" defTabSz="912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1250" algn="l" defTabSz="912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01625" y="508000"/>
            <a:ext cx="85407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596761"/>
            <a:ext cx="8540750" cy="349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dirty="0" smtClean="0">
                <a:sym typeface="Arial" panose="020B0604020202020204" pitchFamily="34" charset="0"/>
              </a:rPr>
              <a:t>单击此处编辑母版文本样式</a:t>
            </a:r>
            <a:endParaRPr lang="zh-CN" dirty="0" smtClean="0">
              <a:sym typeface="Arial" panose="020B0604020202020204" pitchFamily="34" charset="0"/>
            </a:endParaRPr>
          </a:p>
          <a:p>
            <a:pPr lvl="1"/>
            <a:r>
              <a:rPr lang="zh-CN" dirty="0" smtClean="0">
                <a:sym typeface="Arial" panose="020B0604020202020204" pitchFamily="34" charset="0"/>
              </a:rPr>
              <a:t>第二级</a:t>
            </a:r>
            <a:endParaRPr lang="zh-CN" dirty="0" smtClean="0">
              <a:sym typeface="Arial" panose="020B0604020202020204" pitchFamily="34" charset="0"/>
            </a:endParaRPr>
          </a:p>
          <a:p>
            <a:pPr lvl="2"/>
            <a:r>
              <a:rPr lang="zh-CN" dirty="0" smtClean="0">
                <a:sym typeface="Arial" panose="020B0604020202020204" pitchFamily="34" charset="0"/>
              </a:rPr>
              <a:t>第三级</a:t>
            </a:r>
            <a:endParaRPr lang="zh-CN" dirty="0" smtClean="0">
              <a:sym typeface="Arial" panose="020B0604020202020204" pitchFamily="34" charset="0"/>
            </a:endParaRPr>
          </a:p>
          <a:p>
            <a:pPr lvl="3"/>
            <a:r>
              <a:rPr lang="zh-CN" dirty="0" smtClean="0">
                <a:sym typeface="Arial" panose="020B0604020202020204" pitchFamily="34" charset="0"/>
              </a:rPr>
              <a:t>第四级</a:t>
            </a:r>
            <a:endParaRPr lang="zh-CN" dirty="0" smtClean="0">
              <a:sym typeface="Arial" panose="020B0604020202020204" pitchFamily="34" charset="0"/>
            </a:endParaRPr>
          </a:p>
          <a:p>
            <a:pPr lvl="4"/>
            <a:r>
              <a:rPr lang="zh-CN" dirty="0" smtClean="0">
                <a:sym typeface="Arial" panose="020B0604020202020204" pitchFamily="34" charset="0"/>
              </a:rPr>
              <a:t>第五级</a:t>
            </a:r>
            <a:endParaRPr lang="zh-CN" dirty="0" smtClean="0">
              <a:sym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45" y="5340618"/>
            <a:ext cx="2289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1"/>
                </a:solidFill>
                <a:sym typeface="Arial" panose="020B0604020202020204" pitchFamily="34" charset="0"/>
              </a:defRPr>
            </a:lvl1pPr>
          </a:lstStyle>
          <a:p>
            <a:pPr eaLnBrk="0" hangingPunct="0">
              <a:buFont typeface="Arial" panose="020B0604020202020204" pitchFamily="34" charset="0"/>
              <a:buNone/>
            </a:pPr>
            <a:fld id="{D2BA3027-EDFD-4D7F-82CE-556DA6B32437}" type="datetime1">
              <a:rPr lang="zh-CN" altLang="en-US" smtClean="0">
                <a:solidFill>
                  <a:srgbClr val="007A77"/>
                </a:solidFill>
              </a:rPr>
            </a:fld>
            <a:endParaRPr lang="en-US" sz="1800" dirty="0" smtClean="0">
              <a:solidFill>
                <a:srgbClr val="000000"/>
              </a:solidFill>
              <a:ea typeface="Adobe 繁黑體 Std B" pitchFamily="34" charset="-128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318128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1"/>
                </a:solidFill>
                <a:sym typeface="Arial" panose="020B0604020202020204" pitchFamily="34" charset="0"/>
              </a:defRPr>
            </a:lvl1pPr>
          </a:lstStyle>
          <a:p>
            <a:pPr eaLnBrk="0" hangingPunct="0">
              <a:buFont typeface="Arial" panose="020B0604020202020204" pitchFamily="34" charset="0"/>
              <a:buNone/>
            </a:pPr>
            <a:endParaRPr lang="zh-CN" altLang="zh-CN" smtClean="0">
              <a:solidFill>
                <a:srgbClr val="007A77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32169" y="5334003"/>
            <a:ext cx="2289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sym typeface="Arial" panose="020B0604020202020204" pitchFamily="34" charset="0"/>
              </a:defRPr>
            </a:lvl1pPr>
          </a:lstStyle>
          <a:p>
            <a:pPr eaLnBrk="0" hangingPunct="0">
              <a:buFont typeface="Arial" panose="020B0604020202020204" pitchFamily="34" charset="0"/>
              <a:buNone/>
            </a:pPr>
            <a:fld id="{107BDEEE-CC91-401A-A2EB-ED3F667445EE}" type="slidenum">
              <a:rPr lang="zh-CN" altLang="en-US" smtClean="0">
                <a:solidFill>
                  <a:srgbClr val="007A77"/>
                </a:solidFill>
              </a:rPr>
            </a:fld>
            <a:endParaRPr lang="en-US" sz="1800" smtClean="0">
              <a:solidFill>
                <a:srgbClr val="000000"/>
              </a:solidFill>
              <a:ea typeface="Adobe 繁黑體 Std B" pitchFamily="34" charset="-128"/>
            </a:endParaRPr>
          </a:p>
        </p:txBody>
      </p:sp>
      <p:sp>
        <p:nvSpPr>
          <p:cNvPr id="1032" name="Text Box 14"/>
          <p:cNvSpPr>
            <a:spLocks noChangeArrowheads="1"/>
          </p:cNvSpPr>
          <p:nvPr userDrawn="1"/>
        </p:nvSpPr>
        <p:spPr bwMode="auto">
          <a:xfrm>
            <a:off x="6175375" y="5365750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 smtClean="0">
                <a:solidFill>
                  <a:srgbClr val="007A77"/>
                </a:solidFill>
                <a:latin typeface="Arial" panose="020B0604020202020204" pitchFamily="34" charset="0"/>
                <a:ea typeface="Adobe 繁黑體 Std B" pitchFamily="34" charset="-128"/>
              </a:rPr>
              <a:t>计算机应用基础</a:t>
            </a:r>
            <a:endParaRPr lang="zh-CN" altLang="en-US" sz="2000" dirty="0" smtClean="0">
              <a:solidFill>
                <a:srgbClr val="007A77"/>
              </a:solidFill>
              <a:latin typeface="Arial" panose="020B0604020202020204" pitchFamily="34" charset="0"/>
              <a:ea typeface="Adobe 繁黑體 Std B" pitchFamily="34" charset="-128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1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1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35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2833901" y="1065150"/>
            <a:ext cx="1152525" cy="300302"/>
          </a:xfrm>
          <a:prstGeom prst="rect">
            <a:avLst/>
          </a:prstGeom>
          <a:solidFill>
            <a:schemeClr val="accent2"/>
          </a:solidFill>
          <a:ln w="38100" algn="ctr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 smtClean="0">
                <a:solidFill>
                  <a:srgbClr val="FF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Win7 OS</a:t>
            </a:r>
            <a:endParaRPr lang="zh-CN" altLang="en-US" b="1" dirty="0">
              <a:solidFill>
                <a:srgbClr val="FFFF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5" name="Rectangle 36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1571656" y="1057011"/>
            <a:ext cx="1152525" cy="300302"/>
          </a:xfrm>
          <a:prstGeom prst="rect">
            <a:avLst/>
          </a:prstGeom>
          <a:solidFill>
            <a:srgbClr val="FFFF00"/>
          </a:solidFill>
          <a:ln w="38100" algn="ctr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srgbClr val="007A77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信息表示</a:t>
            </a:r>
            <a:endParaRPr lang="zh-CN" altLang="en-US" b="1" dirty="0">
              <a:solidFill>
                <a:srgbClr val="007A77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6" name="Rectangle 38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4067184" y="1057011"/>
            <a:ext cx="1152525" cy="300302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 smtClean="0">
                <a:solidFill>
                  <a:srgbClr val="007A77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Word2010</a:t>
            </a:r>
            <a:endParaRPr lang="zh-CN" altLang="en-US" b="1" dirty="0">
              <a:solidFill>
                <a:srgbClr val="007A77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7" name="Rectangle 39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5314954" y="1057011"/>
            <a:ext cx="1152525" cy="300302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 smtClean="0">
                <a:solidFill>
                  <a:srgbClr val="007A77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Excel2010</a:t>
            </a:r>
            <a:endParaRPr lang="zh-CN" altLang="en-US" b="1" dirty="0">
              <a:solidFill>
                <a:srgbClr val="007A77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8" name="Rectangle 40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6562731" y="1057011"/>
            <a:ext cx="1152525" cy="300302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 smtClean="0">
                <a:solidFill>
                  <a:srgbClr val="007A77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PPT 2010</a:t>
            </a:r>
            <a:endParaRPr lang="zh-CN" altLang="en-US" b="1" dirty="0">
              <a:solidFill>
                <a:srgbClr val="007A77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9" name="Rectangle 41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7812088" y="1057011"/>
            <a:ext cx="1331912" cy="300302"/>
          </a:xfrm>
          <a:prstGeom prst="rect">
            <a:avLst/>
          </a:prstGeom>
          <a:solidFill>
            <a:srgbClr val="FFFF00"/>
          </a:solidFill>
          <a:ln w="38100" algn="ctr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 dirty="0" smtClean="0">
                <a:solidFill>
                  <a:srgbClr val="007A77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软件及设备</a:t>
            </a:r>
            <a:endParaRPr lang="zh-CN" altLang="en-US" b="1" dirty="0">
              <a:solidFill>
                <a:srgbClr val="007A77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0" name="Rectangle 35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299499" y="1057300"/>
            <a:ext cx="1152525" cy="300302"/>
          </a:xfrm>
          <a:prstGeom prst="rect">
            <a:avLst/>
          </a:prstGeom>
          <a:solidFill>
            <a:srgbClr val="FFFF00"/>
          </a:solidFill>
          <a:ln w="38100" algn="ctr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srgbClr val="007A77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基础知识</a:t>
            </a:r>
            <a:endParaRPr lang="zh-CN" altLang="en-US" b="1" dirty="0">
              <a:solidFill>
                <a:srgbClr val="007A77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bldLvl="0" autoUpdateAnimBg="0"/>
    </p:bldLst>
  </p:timing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5" Type="http://schemas.openxmlformats.org/officeDocument/2006/relationships/notesSlide" Target="../notesSlides/notesSlide1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25.png"/><Relationship Id="rId12" Type="http://schemas.openxmlformats.org/officeDocument/2006/relationships/image" Target="../media/image24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1" Type="http://schemas.openxmlformats.org/officeDocument/2006/relationships/image" Target="../media/image1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25.png"/><Relationship Id="rId12" Type="http://schemas.openxmlformats.org/officeDocument/2006/relationships/image" Target="../media/image24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1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tags" Target="../tags/tag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25.png"/><Relationship Id="rId12" Type="http://schemas.openxmlformats.org/officeDocument/2006/relationships/image" Target="../media/image24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1" Type="http://schemas.openxmlformats.org/officeDocument/2006/relationships/image" Target="../media/image13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25.png"/><Relationship Id="rId12" Type="http://schemas.openxmlformats.org/officeDocument/2006/relationships/image" Target="../media/image24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1" Type="http://schemas.openxmlformats.org/officeDocument/2006/relationships/image" Target="../media/image13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25.png"/><Relationship Id="rId12" Type="http://schemas.openxmlformats.org/officeDocument/2006/relationships/image" Target="../media/image24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1" Type="http://schemas.openxmlformats.org/officeDocument/2006/relationships/image" Target="../media/image13.jpe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8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 descr="C:\Documents and Settings\Administrator\桌面\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576479" y="3151188"/>
            <a:ext cx="2128837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6" descr="C:\Documents and Settings\Administrator\桌面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874695" y="5362575"/>
            <a:ext cx="2351087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矩形 27"/>
          <p:cNvSpPr/>
          <p:nvPr/>
        </p:nvSpPr>
        <p:spPr>
          <a:xfrm>
            <a:off x="0" y="-15875"/>
            <a:ext cx="9144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88" tIns="45645" rIns="91288" bIns="4564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Picture 5" descr="C:\Documents and Settings\Administrator\桌面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5838"/>
            <a:ext cx="914400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C:\Documents and Settings\Administrator\桌面\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6245"/>
            <a:ext cx="9144000" cy="385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5" descr="C:\Documents and Settings\Administrator\桌面\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3348"/>
          <a:stretch>
            <a:fillRect/>
          </a:stretch>
        </p:blipFill>
        <p:spPr bwMode="auto">
          <a:xfrm>
            <a:off x="7042150" y="2400300"/>
            <a:ext cx="88265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5" descr="C:\Documents and Settings\Administrator\桌面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25" y="2641600"/>
            <a:ext cx="1011238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5" descr="C:\Documents and Settings\Administrator\桌面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31" y="1633538"/>
            <a:ext cx="1069975" cy="165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5" descr="C:\Documents and Settings\Administrator\桌面\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038" y="2841625"/>
            <a:ext cx="1727200" cy="232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4" name="WordArt 14"/>
          <p:cNvSpPr>
            <a:spLocks noChangeArrowheads="1" noChangeShapeType="1" noTextEdit="1"/>
          </p:cNvSpPr>
          <p:nvPr/>
        </p:nvSpPr>
        <p:spPr bwMode="auto">
          <a:xfrm>
            <a:off x="953233" y="648833"/>
            <a:ext cx="6959601" cy="1057275"/>
          </a:xfrm>
          <a:prstGeom prst="rect">
            <a:avLst/>
          </a:prstGeom>
        </p:spPr>
        <p:txBody>
          <a:bodyPr wrap="none" lIns="91288" tIns="45645" rIns="91288" bIns="45645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3600" b="1" kern="10" dirty="0" smtClean="0">
                <a:ln w="12700">
                  <a:solidFill>
                    <a:srgbClr val="FF0000"/>
                  </a:solidFill>
                  <a:round/>
                </a:ln>
                <a:solidFill>
                  <a:srgbClr val="F20000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第</a:t>
            </a:r>
            <a:r>
              <a:rPr lang="en-US" altLang="zh-CN" sz="3600" b="1" kern="10" dirty="0" smtClean="0">
                <a:ln w="12700">
                  <a:solidFill>
                    <a:srgbClr val="FF0000"/>
                  </a:solidFill>
                  <a:round/>
                </a:ln>
                <a:solidFill>
                  <a:srgbClr val="F20000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5</a:t>
            </a:r>
            <a:r>
              <a:rPr lang="zh-CN" altLang="en-US" sz="3600" b="1" kern="10" dirty="0" smtClean="0">
                <a:ln w="12700">
                  <a:solidFill>
                    <a:srgbClr val="FF0000"/>
                  </a:solidFill>
                  <a:round/>
                </a:ln>
                <a:solidFill>
                  <a:srgbClr val="F20000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章 存储函数与存储过程</a:t>
            </a:r>
            <a:endParaRPr lang="zh-CN" altLang="en-US" sz="3600" b="1" kern="10" dirty="0" smtClean="0">
              <a:ln w="12700">
                <a:solidFill>
                  <a:srgbClr val="FF0000"/>
                </a:solidFill>
                <a:round/>
              </a:ln>
              <a:solidFill>
                <a:srgbClr val="F20000"/>
              </a:solidFill>
              <a:effectLst>
                <a:outerShdw dist="35921" dir="2700000" sy="50000" kx="2115830" algn="bl" rotWithShape="0">
                  <a:srgbClr val="C0C0C0">
                    <a:alpha val="79999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2998794" y="2824172"/>
            <a:ext cx="184424" cy="36918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1288" tIns="45645" rIns="91288" bIns="45645">
            <a:spAutoFit/>
          </a:bodyPr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2489" y="797286"/>
            <a:ext cx="638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5.1.3  日期和时间函数</a:t>
            </a:r>
            <a:endParaRPr lang="zh-CN" altLang="en-US" sz="2800" b="1" dirty="0" smtClean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7205" y="1424527"/>
            <a:ext cx="6953885" cy="386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080" lvl="1" indent="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sz="2400" b="1" noProof="1">
                <a:solidFill>
                  <a:srgbClr val="006600"/>
                </a:solidFill>
              </a:rPr>
              <a:t>1. 获取当前系统的日期及取日期的年、月、日函数</a:t>
            </a:r>
            <a:endParaRPr sz="2400" b="1" noProof="1">
              <a:solidFill>
                <a:srgbClr val="0066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4310" y="1810385"/>
            <a:ext cx="880681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eaLnBrk="1" latinLnBrk="0" hangingPunct="1">
              <a:lnSpc>
                <a:spcPct val="10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CURDATE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()或</a:t>
            </a:r>
            <a:r>
              <a:rPr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CURRENT_DATE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()返回当前系统日期，</a:t>
            </a:r>
            <a:endParaRPr sz="24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0" eaLnBrk="1" latinLnBrk="0" hangingPunct="1">
              <a:lnSpc>
                <a:spcPct val="100000"/>
              </a:lnSpc>
            </a:pP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格式为'YYYY-MM-DD'。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>
            <a:spLocks noRot="1" noChangeArrowheads="1"/>
          </p:cNvSpPr>
          <p:nvPr/>
        </p:nvSpPr>
        <p:spPr bwMode="auto">
          <a:xfrm>
            <a:off x="333375" y="3590290"/>
            <a:ext cx="847788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【例5-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8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】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通过orders表和customers表，查询2021年下订单的客户编号、姓名及所在的城市。</a:t>
            </a:r>
            <a:endParaRPr lang="zh-CN" altLang="en-US" sz="24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62305" y="4445635"/>
            <a:ext cx="777240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9525"/>
            <a:r>
              <a:rPr lang="en-US" sz="2400" b="0">
                <a:latin typeface="宋体" panose="02010600030101010101" pitchFamily="2" charset="-122"/>
              </a:rPr>
              <a:t>SELECT distinct c.c_id,c_name,c_city 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FROM customers c,orders o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WHERE c.c_id=o.c_id AND YEAR(o_date)=2021;</a:t>
            </a:r>
            <a:endParaRPr lang="en-US" sz="2400" b="0">
              <a:latin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8910" y="2670175"/>
            <a:ext cx="8806815" cy="829945"/>
          </a:xfrm>
          <a:prstGeom prst="rect">
            <a:avLst/>
          </a:prstGeom>
        </p:spPr>
        <p:txBody>
          <a:bodyPr wrap="square">
            <a:spAutoFit/>
          </a:bodyPr>
          <a:p>
            <a:pPr indent="0" eaLnBrk="1" latinLnBrk="0" hangingPunct="1">
              <a:lnSpc>
                <a:spcPct val="10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YEAR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(d)、</a:t>
            </a:r>
            <a:r>
              <a:rPr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MONTH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(d)、</a:t>
            </a:r>
            <a:r>
              <a:rPr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DAY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(d)分别返回日期或日期时间d的年、月、日的值。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9" grpId="0"/>
      <p:bldP spid="100" grpId="0"/>
      <p:bldP spid="10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7425" y="832707"/>
            <a:ext cx="4199255" cy="386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080" lvl="1" indent="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sz="2400" b="1" noProof="1">
                <a:solidFill>
                  <a:srgbClr val="006600"/>
                </a:solidFill>
              </a:rPr>
              <a:t>2. 获取当前系统日期时间函数</a:t>
            </a:r>
            <a:endParaRPr sz="2400" b="1" noProof="1">
              <a:solidFill>
                <a:srgbClr val="0066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0430" y="1308100"/>
            <a:ext cx="7134225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08430" indent="-1408430" eaLnBrk="1" latinLnBrk="0" hangingPunct="1">
              <a:lnSpc>
                <a:spcPct val="100000"/>
              </a:lnSpc>
            </a:pPr>
            <a:r>
              <a:rPr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()                                   </a:t>
            </a:r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8430" indent="-1408430" eaLnBrk="1" latinLnBrk="0" hangingPunct="1">
              <a:lnSpc>
                <a:spcPct val="100000"/>
              </a:lnSpc>
            </a:pPr>
            <a:r>
              <a:rPr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SYSDATE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8430" indent="-1408430" eaLnBrk="1" latinLnBrk="0" hangingPunct="1">
              <a:lnSpc>
                <a:spcPct val="100000"/>
              </a:lnSpc>
            </a:pPr>
            <a:r>
              <a:rPr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CURRENT_TIMESTAMP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8430" indent="-1408430" eaLnBrk="1" latinLnBrk="0" hangingPunct="1">
              <a:lnSpc>
                <a:spcPct val="100000"/>
              </a:lnSpc>
            </a:pPr>
            <a:r>
              <a:rPr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LOCALTIME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8430" indent="-1408430" eaLnBrk="1" latinLnBrk="0" hangingPunct="1">
              <a:lnSpc>
                <a:spcPct val="100000"/>
              </a:lnSpc>
            </a:pP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格式为'YYYY-MM-DD HH:MM:SS'。</a:t>
            </a:r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>
            <a:spLocks noRot="1" noChangeArrowheads="1"/>
          </p:cNvSpPr>
          <p:nvPr/>
        </p:nvSpPr>
        <p:spPr bwMode="auto">
          <a:xfrm>
            <a:off x="74930" y="3606165"/>
            <a:ext cx="847788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【例5-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9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】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根据出生日期计算年龄。</a:t>
            </a:r>
            <a:endParaRPr lang="zh-CN" altLang="en-US" sz="24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4930" y="4405630"/>
            <a:ext cx="87852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9525"/>
            <a:r>
              <a:rPr lang="en-US" sz="2400" b="0">
                <a:latin typeface="宋体" panose="02010600030101010101" pitchFamily="2" charset="-122"/>
              </a:rPr>
              <a:t>SELECT SYSDATE(),YEAR(SYSDATE())-YEAR('2003/05/23') 年龄;</a:t>
            </a:r>
            <a:endParaRPr lang="en-US" sz="2400" b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100" grpId="0"/>
      <p:bldP spid="10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32695" y="741267"/>
            <a:ext cx="3281045" cy="386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080" lvl="1" indent="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sz="2400" b="1" noProof="1">
                <a:solidFill>
                  <a:srgbClr val="006600"/>
                </a:solidFill>
              </a:rPr>
              <a:t>3. 其它日期和时间函数</a:t>
            </a:r>
            <a:endParaRPr sz="2400" b="1" noProof="1">
              <a:solidFill>
                <a:srgbClr val="006600"/>
              </a:solidFill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237490" y="1271270"/>
          <a:ext cx="8832850" cy="42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8985"/>
                <a:gridCol w="5523865"/>
              </a:tblGrid>
              <a:tr h="304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函数名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              能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1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CURTIME()或CURRENT_TIME()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返回当前的系统时间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DAYOFWEEK(date)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返回date所代表的一星期中的第几天(1-7)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QUARTER(date)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返回date在一年中的季度（1-4）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1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WEEK(date)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返回日期date为一年中第几周（0-53）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HOUR(time)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返回time的小时值（0-23）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1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MINUTE(time)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返回time的分钟数（0-59）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SECOND(time)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返回time的秒数（0-59）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95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DATE_ADD(date,INTERVAL i keyword)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返回日期date加上间隔时间i的结果。如:DATE_ADD('2021-11-29',INTERVAL 2 YEAR)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4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DATE_SUB(date,INTERVAL i keyword)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返回日期date减去间隔时间i的结果。如:DATE_SUB('2021-11-29 20:10:58',INTERVAL 10 SECOND)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DATEDIFF(date1,date2)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返回起始时间date1和结束时间date2之间的天数。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2489" y="797286"/>
            <a:ext cx="638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5.1.4  系统信息函数</a:t>
            </a:r>
            <a:endParaRPr lang="zh-CN" altLang="en-US" sz="2800" b="1" dirty="0" smtClean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7205" y="1424527"/>
            <a:ext cx="6473190" cy="386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080" lvl="1" indent="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sz="2400" b="1" noProof="1">
                <a:solidFill>
                  <a:srgbClr val="006600"/>
                </a:solidFill>
              </a:rPr>
              <a:t>1. 获取MySQL版本号、用户名和数据库名函数</a:t>
            </a:r>
            <a:endParaRPr sz="2400" b="1" noProof="1">
              <a:solidFill>
                <a:srgbClr val="0066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4310" y="1810385"/>
            <a:ext cx="880681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eaLnBrk="1" latinLnBrk="0" hangingPunct="1">
              <a:lnSpc>
                <a:spcPct val="100000"/>
              </a:lnSpc>
            </a:pPr>
            <a:r>
              <a:rPr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()返回当前登录的用户名。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>
            <a:spLocks noRot="1" noChangeArrowheads="1"/>
          </p:cNvSpPr>
          <p:nvPr/>
        </p:nvSpPr>
        <p:spPr bwMode="auto">
          <a:xfrm>
            <a:off x="194310" y="3392805"/>
            <a:ext cx="847788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【例5-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10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】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显示当前MySQL版本号、登录的用户名和使用的数据库。</a:t>
            </a:r>
            <a:endParaRPr lang="zh-CN" altLang="en-US" sz="24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203325" y="4073525"/>
            <a:ext cx="777240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9525"/>
            <a:r>
              <a:rPr lang="en-US" sz="2400" b="0">
                <a:latin typeface="宋体" panose="02010600030101010101" pitchFamily="2" charset="-122"/>
              </a:rPr>
              <a:t>SELECT  VERSION() 版本号,USER() 登录名,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       DATABASE() 数据库名;</a:t>
            </a:r>
            <a:endParaRPr lang="en-US" sz="2400" b="0">
              <a:latin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8910" y="2670175"/>
            <a:ext cx="8806815" cy="460375"/>
          </a:xfrm>
          <a:prstGeom prst="rect">
            <a:avLst/>
          </a:prstGeom>
        </p:spPr>
        <p:txBody>
          <a:bodyPr wrap="square">
            <a:spAutoFit/>
          </a:bodyPr>
          <a:p>
            <a:pPr indent="0" eaLnBrk="1" latinLnBrk="0" hangingPunct="1">
              <a:lnSpc>
                <a:spcPct val="1000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()返回MySQL服务器版本号。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8275" y="2270760"/>
            <a:ext cx="8806815" cy="460375"/>
          </a:xfrm>
          <a:prstGeom prst="rect">
            <a:avLst/>
          </a:prstGeom>
        </p:spPr>
        <p:txBody>
          <a:bodyPr wrap="square">
            <a:spAutoFit/>
          </a:bodyPr>
          <a:p>
            <a:pPr indent="0" eaLnBrk="1" latinLnBrk="0" hangingPunct="1">
              <a:lnSpc>
                <a:spcPct val="100000"/>
              </a:lnSpc>
            </a:pPr>
            <a:r>
              <a:rPr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()返回当前使用数据库名。</a:t>
            </a:r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4605" y="4903470"/>
            <a:ext cx="4064000" cy="6362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3" grpId="0"/>
      <p:bldP spid="2" grpId="0"/>
      <p:bldP spid="2" grpId="1"/>
      <p:bldP spid="100" grpId="0"/>
      <p:bldP spid="10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23755" y="936212"/>
            <a:ext cx="2974975" cy="386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080" lvl="1" indent="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sz="2400" b="1" noProof="1">
                <a:solidFill>
                  <a:srgbClr val="006600"/>
                </a:solidFill>
              </a:rPr>
              <a:t>2. 其它系统信息函数</a:t>
            </a:r>
            <a:endParaRPr sz="2400" b="1" noProof="1">
              <a:solidFill>
                <a:srgbClr val="006600"/>
              </a:solidFill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62230" y="1867535"/>
          <a:ext cx="9033510" cy="2813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5700"/>
                <a:gridCol w="6607810"/>
              </a:tblGrid>
              <a:tr h="5365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函数名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              能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46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CONNECTION_ID()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返回MySQL服务器当前连接的次数，每个连接都有各自唯一的ID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9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FOUND_ROWS()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返回最后一个SELECT查询检索的总行数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2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CHARSET(str)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返回字符串str的字符集，默认的字符集是utf8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LAST_INSERT_ID()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返回最后生成的AUTO_INCREMENT值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2489" y="797286"/>
            <a:ext cx="638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5.1.5  条件判断函数</a:t>
            </a:r>
            <a:endParaRPr lang="zh-CN" altLang="en-US" sz="2800" b="1" dirty="0" smtClean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2490" y="1319752"/>
            <a:ext cx="1612265" cy="386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080" lvl="1" indent="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sz="2400" b="1" noProof="1">
                <a:solidFill>
                  <a:srgbClr val="006600"/>
                </a:solidFill>
              </a:rPr>
              <a:t>1. IF()函数</a:t>
            </a:r>
            <a:endParaRPr sz="2400" b="1" noProof="1">
              <a:solidFill>
                <a:srgbClr val="0066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4310" y="1705610"/>
            <a:ext cx="880681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eaLnBrk="1" latinLnBrk="0" hangingPunct="1">
              <a:lnSpc>
                <a:spcPct val="100000"/>
              </a:lnSpc>
            </a:pPr>
            <a:r>
              <a:rPr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(条件表达式,v1,v2)</a:t>
            </a:r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latinLnBrk="0" hangingPunct="1">
              <a:lnSpc>
                <a:spcPct val="100000"/>
              </a:lnSpc>
            </a:pP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如果条件表达式是真则函数返回v1值，否则返回v2的值。</a:t>
            </a:r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>
            <a:spLocks noRot="1" noChangeArrowheads="1"/>
          </p:cNvSpPr>
          <p:nvPr/>
        </p:nvSpPr>
        <p:spPr bwMode="auto">
          <a:xfrm>
            <a:off x="55245" y="2535555"/>
            <a:ext cx="8945880" cy="84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【例5-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11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】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显示customers表的c_id、c_name和c_email，当c_email字段值为NULL时，显示值为none，否则显示当前字段的值。</a:t>
            </a:r>
            <a:endParaRPr lang="zh-CN" altLang="en-US" sz="24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91795" y="3382010"/>
            <a:ext cx="860933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9525"/>
            <a:r>
              <a:rPr lang="en-US" sz="2400" b="0">
                <a:latin typeface="宋体" panose="02010600030101010101" pitchFamily="2" charset="-122"/>
              </a:rPr>
              <a:t>SELECT c_id,c_name,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      IF(c_email IS NULL,'none',c_email) c_email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FROM customers;</a:t>
            </a:r>
            <a:endParaRPr lang="en-US" sz="2400" b="0">
              <a:latin typeface="宋体" panose="02010600030101010101" pitchFamily="2" charset="-122"/>
            </a:endParaRPr>
          </a:p>
        </p:txBody>
      </p:sp>
      <p:pic>
        <p:nvPicPr>
          <p:cNvPr id="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3990" y="4357370"/>
            <a:ext cx="3096260" cy="12992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100" grpId="0"/>
      <p:bldP spid="10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7425" y="832707"/>
            <a:ext cx="2425065" cy="386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080" lvl="1" indent="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sz="2400" b="1" noProof="1">
                <a:solidFill>
                  <a:srgbClr val="006600"/>
                </a:solidFill>
              </a:rPr>
              <a:t>2. IFNULL()函数</a:t>
            </a:r>
            <a:endParaRPr sz="2400" b="1" noProof="1">
              <a:solidFill>
                <a:srgbClr val="0066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1470" y="1308100"/>
            <a:ext cx="852932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08430" indent="-1408430" algn="ctr" eaLnBrk="1" latinLnBrk="0" hangingPunct="1">
              <a:lnSpc>
                <a:spcPct val="100000"/>
              </a:lnSpc>
            </a:pPr>
            <a:r>
              <a:rPr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IFNULL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(v1,v2)</a:t>
            </a:r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" indent="-26670" eaLnBrk="1" latinLnBrk="0" hangingPunct="1">
              <a:lnSpc>
                <a:spcPct val="100000"/>
              </a:lnSpc>
            </a:pP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返回参数v1或v2的值。假如v1不为NULL，则返回值为v1，否则返回值为v2。</a:t>
            </a:r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>
            <a:spLocks noRot="1" noChangeArrowheads="1"/>
          </p:cNvSpPr>
          <p:nvPr/>
        </p:nvSpPr>
        <p:spPr bwMode="auto">
          <a:xfrm>
            <a:off x="86360" y="2924810"/>
            <a:ext cx="847788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【例5-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12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】</a:t>
            </a:r>
            <a:r>
              <a:rPr lang="zh-CN" altLang="en-US" sz="2400" b="1" dirty="0" smtClean="0">
                <a:latin typeface="黑体" panose="02010609060101010101" charset="-122"/>
                <a:ea typeface="黑体" panose="02010609060101010101" charset="-122"/>
                <a:sym typeface="+mn-ea"/>
              </a:rPr>
              <a:t>显示customers表的c_id、c_name和c_email，当c_email字段值为NULL时，显示值为none，否则显示当前字段的值。</a:t>
            </a:r>
            <a:endParaRPr lang="zh-CN" altLang="en-US" sz="24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31470" y="4252595"/>
            <a:ext cx="828929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9525"/>
            <a:r>
              <a:rPr lang="en-US" sz="2400" b="0">
                <a:latin typeface="宋体" panose="02010600030101010101" pitchFamily="2" charset="-122"/>
              </a:rPr>
              <a:t>SELECT c_id,c_name,IFNULL(c_email,'none') c_email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FROM customers;</a:t>
            </a:r>
            <a:endParaRPr lang="en-US" sz="2400" b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100" grpId="0"/>
      <p:bldP spid="10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7425" y="832707"/>
            <a:ext cx="1985645" cy="386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080" lvl="1" indent="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sz="2400" b="1" noProof="1">
                <a:solidFill>
                  <a:srgbClr val="006600"/>
                </a:solidFill>
              </a:rPr>
              <a:t>3. CASE函数</a:t>
            </a:r>
            <a:endParaRPr sz="2400" b="1" noProof="1">
              <a:solidFill>
                <a:srgbClr val="0066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6705" y="1218565"/>
            <a:ext cx="4637405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08430" indent="-1408430" algn="l" eaLnBrk="1" latinLnBrk="0" hangingPunct="1">
              <a:lnSpc>
                <a:spcPct val="100000"/>
              </a:lnSpc>
            </a:pPr>
            <a:r>
              <a:rPr 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语法格式一</a:t>
            </a:r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8430" indent="-554990" algn="l" eaLnBrk="1" latinLnBrk="0" hangingPunct="1">
              <a:lnSpc>
                <a:spcPct val="100000"/>
              </a:lnSpc>
            </a:pP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CASE 表达式</a:t>
            </a:r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8430" indent="-554990" algn="l" eaLnBrk="1" latinLnBrk="0" hangingPunct="1">
              <a:lnSpc>
                <a:spcPct val="100000"/>
              </a:lnSpc>
            </a:pP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WHEN  v1  THEN  r1</a:t>
            </a:r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8430" indent="-554990" algn="l" eaLnBrk="1" latinLnBrk="0" hangingPunct="1">
              <a:lnSpc>
                <a:spcPct val="100000"/>
              </a:lnSpc>
            </a:pP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WHEN  v2  THEN  r2</a:t>
            </a:r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8430" indent="-554990" algn="l" eaLnBrk="1" latinLnBrk="0" hangingPunct="1">
              <a:lnSpc>
                <a:spcPct val="100000"/>
              </a:lnSpc>
            </a:pP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……</a:t>
            </a:r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8430" indent="-554990" algn="l" eaLnBrk="1" latinLnBrk="0" hangingPunct="1">
              <a:lnSpc>
                <a:spcPct val="100000"/>
              </a:lnSpc>
            </a:pP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[ELSE   rn]</a:t>
            </a:r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8430" indent="-554990" algn="l" eaLnBrk="1" latinLnBrk="0" hangingPunct="1">
              <a:lnSpc>
                <a:spcPct val="100000"/>
              </a:lnSpc>
            </a:pP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END</a:t>
            </a:r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>
            <a:spLocks noRot="1" noChangeArrowheads="1"/>
          </p:cNvSpPr>
          <p:nvPr/>
        </p:nvSpPr>
        <p:spPr bwMode="auto">
          <a:xfrm>
            <a:off x="236855" y="4017010"/>
            <a:ext cx="3481705" cy="165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【例5-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13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】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对fruits表按f_name的升序排列，显示前三条记录的水果中文名称。</a:t>
            </a:r>
            <a:endParaRPr lang="zh-CN" altLang="en-US" sz="24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106545" y="2734310"/>
            <a:ext cx="488188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9525"/>
            <a:r>
              <a:rPr lang="en-US" sz="2400" b="0">
                <a:latin typeface="宋体" panose="02010600030101010101" pitchFamily="2" charset="-122"/>
              </a:rPr>
              <a:t>SELECT f_name,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 CASE f_name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  WHEN 'apple'   THEN '苹果'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  WHEN 'apricot' THEN '杏'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  WHEN 'banana'  THEN '香蕉'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 END 中文名称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FROM fruits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ORDER BY f_name LIMIT 3;</a:t>
            </a:r>
            <a:endParaRPr lang="en-US" sz="2400" b="0">
              <a:latin typeface="宋体" panose="02010600030101010101" pitchFamily="2" charset="-122"/>
            </a:endParaRPr>
          </a:p>
        </p:txBody>
      </p:sp>
      <p:pic>
        <p:nvPicPr>
          <p:cNvPr id="3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5905" y="4618673"/>
            <a:ext cx="1253490" cy="6407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100" grpId="0"/>
      <p:bldP spid="10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98220" y="1251585"/>
            <a:ext cx="6868160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08430" indent="-1408430" algn="l" eaLnBrk="1" latinLnBrk="0" hangingPunct="1">
              <a:lnSpc>
                <a:spcPct val="100000"/>
              </a:lnSpc>
            </a:pPr>
            <a:r>
              <a:rPr 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语法格式</a:t>
            </a:r>
            <a:r>
              <a:rPr 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5955" indent="-394970" algn="l" eaLnBrk="1" latinLnBrk="0" hangingPunct="1">
              <a:lnSpc>
                <a:spcPct val="100000"/>
              </a:lnSpc>
            </a:pP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5955" indent="-394970" algn="l" eaLnBrk="1" latinLnBrk="0" hangingPunct="1">
              <a:lnSpc>
                <a:spcPct val="100000"/>
              </a:lnSpc>
            </a:pP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WHEN  条件表达式  THEN  r1</a:t>
            </a:r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5955" indent="-394970" algn="l" eaLnBrk="1" latinLnBrk="0" hangingPunct="1">
              <a:lnSpc>
                <a:spcPct val="100000"/>
              </a:lnSpc>
            </a:pP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WHEN  条件表达式  THEN  r2</a:t>
            </a:r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5955" indent="-394970" algn="l" eaLnBrk="1" latinLnBrk="0" hangingPunct="1">
              <a:lnSpc>
                <a:spcPct val="100000"/>
              </a:lnSpc>
            </a:pP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……</a:t>
            </a:r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5955" indent="-394970" algn="l" eaLnBrk="1" latinLnBrk="0" hangingPunct="1">
              <a:lnSpc>
                <a:spcPct val="100000"/>
              </a:lnSpc>
            </a:pP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[ELSE   rn]</a:t>
            </a:r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5955" indent="-394970" algn="l" eaLnBrk="1" latinLnBrk="0" hangingPunct="1">
              <a:lnSpc>
                <a:spcPct val="100000"/>
              </a:lnSpc>
            </a:pP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Rot="1" noChangeArrowheads="1"/>
          </p:cNvSpPr>
          <p:nvPr/>
        </p:nvSpPr>
        <p:spPr bwMode="auto">
          <a:xfrm>
            <a:off x="568960" y="975360"/>
            <a:ext cx="800671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【例5-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14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】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对fruits表按f_name的升序排列，显示前三条记录的水果单价与平均单价的比较信息。</a:t>
            </a:r>
            <a:endParaRPr lang="zh-CN" altLang="en-US" sz="24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9210" y="1920875"/>
            <a:ext cx="9086215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9525"/>
            <a:r>
              <a:rPr lang="en-US" sz="2400" b="0">
                <a:latin typeface="宋体" panose="02010600030101010101" pitchFamily="2" charset="-122"/>
              </a:rPr>
              <a:t>SELECT f_name,f_price,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 </a:t>
            </a:r>
            <a:r>
              <a:rPr lang="en-US" sz="2400" b="0">
                <a:solidFill>
                  <a:srgbClr val="000099"/>
                </a:solidFill>
                <a:latin typeface="宋体" panose="02010600030101010101" pitchFamily="2" charset="-122"/>
              </a:rPr>
              <a:t>CASE</a:t>
            </a:r>
            <a:r>
              <a:rPr lang="en-US" sz="2400" b="0">
                <a:latin typeface="宋体" panose="02010600030101010101" pitchFamily="2" charset="-122"/>
              </a:rPr>
              <a:t> 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  </a:t>
            </a:r>
            <a:r>
              <a:rPr lang="en-US" sz="2400" b="0">
                <a:solidFill>
                  <a:srgbClr val="000099"/>
                </a:solidFill>
                <a:latin typeface="宋体" panose="02010600030101010101" pitchFamily="2" charset="-122"/>
              </a:rPr>
              <a:t>WHEN</a:t>
            </a:r>
            <a:r>
              <a:rPr lang="en-US" sz="2400" b="0">
                <a:latin typeface="宋体" panose="02010600030101010101" pitchFamily="2" charset="-122"/>
              </a:rPr>
              <a:t> f_price&gt;(SELECT AVG(f_price) FROM fruits) </a:t>
            </a:r>
            <a:r>
              <a:rPr lang="en-US" sz="2400" b="0">
                <a:solidFill>
                  <a:srgbClr val="000099"/>
                </a:solidFill>
                <a:latin typeface="宋体" panose="02010600030101010101" pitchFamily="2" charset="-122"/>
              </a:rPr>
              <a:t>THEN </a:t>
            </a:r>
            <a:r>
              <a:rPr lang="en-US" sz="2400" b="0">
                <a:latin typeface="宋体" panose="02010600030101010101" pitchFamily="2" charset="-122"/>
              </a:rPr>
              <a:t>'高于平均价格'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  </a:t>
            </a:r>
            <a:r>
              <a:rPr lang="en-US" sz="2400" b="0">
                <a:solidFill>
                  <a:srgbClr val="000099"/>
                </a:solidFill>
                <a:latin typeface="宋体" panose="02010600030101010101" pitchFamily="2" charset="-122"/>
              </a:rPr>
              <a:t>WHEN</a:t>
            </a:r>
            <a:r>
              <a:rPr lang="en-US" sz="2400" b="0">
                <a:latin typeface="宋体" panose="02010600030101010101" pitchFamily="2" charset="-122"/>
              </a:rPr>
              <a:t> f_price&lt;(SELECT AVG(f_price) FROM fruits) </a:t>
            </a:r>
            <a:r>
              <a:rPr lang="en-US" sz="2400" b="0">
                <a:solidFill>
                  <a:srgbClr val="000099"/>
                </a:solidFill>
                <a:latin typeface="宋体" panose="02010600030101010101" pitchFamily="2" charset="-122"/>
              </a:rPr>
              <a:t>THEN</a:t>
            </a:r>
            <a:r>
              <a:rPr lang="en-US" sz="2400" b="0">
                <a:latin typeface="宋体" panose="02010600030101010101" pitchFamily="2" charset="-122"/>
              </a:rPr>
              <a:t> '低于平均价格'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  </a:t>
            </a:r>
            <a:r>
              <a:rPr lang="en-US" sz="2400" b="0">
                <a:solidFill>
                  <a:srgbClr val="000099"/>
                </a:solidFill>
                <a:latin typeface="宋体" panose="02010600030101010101" pitchFamily="2" charset="-122"/>
              </a:rPr>
              <a:t>ELSE</a:t>
            </a:r>
            <a:r>
              <a:rPr lang="en-US" sz="2400" b="0">
                <a:latin typeface="宋体" panose="02010600030101010101" pitchFamily="2" charset="-122"/>
              </a:rPr>
              <a:t> '等于平均价格'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 </a:t>
            </a:r>
            <a:r>
              <a:rPr lang="en-US" sz="2400" b="0">
                <a:solidFill>
                  <a:srgbClr val="000099"/>
                </a:solidFill>
                <a:latin typeface="宋体" panose="02010600030101010101" pitchFamily="2" charset="-122"/>
              </a:rPr>
              <a:t>END</a:t>
            </a:r>
            <a:r>
              <a:rPr lang="en-US" sz="2400" b="0">
                <a:latin typeface="宋体" panose="02010600030101010101" pitchFamily="2" charset="-122"/>
              </a:rPr>
              <a:t> 价格比较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FROM fruits 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ORDER BY f_name LIMIT 3;</a:t>
            </a:r>
            <a:endParaRPr lang="en-US" sz="2400" b="0">
              <a:latin typeface="宋体" panose="02010600030101010101" pitchFamily="2" charset="-122"/>
            </a:endParaRPr>
          </a:p>
        </p:txBody>
      </p:sp>
      <p:pic>
        <p:nvPicPr>
          <p:cNvPr id="3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1690" y="4424045"/>
            <a:ext cx="2658745" cy="996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3" descr="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27"/>
          <p:cNvGrpSpPr/>
          <p:nvPr/>
        </p:nvGrpSpPr>
        <p:grpSpPr bwMode="auto">
          <a:xfrm>
            <a:off x="3170250" y="673103"/>
            <a:ext cx="2803525" cy="2803525"/>
            <a:chOff x="3170321" y="673768"/>
            <a:chExt cx="2803358" cy="2803358"/>
          </a:xfrm>
        </p:grpSpPr>
        <p:grpSp>
          <p:nvGrpSpPr>
            <p:cNvPr id="6164" name="组合 19"/>
            <p:cNvGrpSpPr/>
            <p:nvPr/>
          </p:nvGrpSpPr>
          <p:grpSpPr bwMode="auto">
            <a:xfrm>
              <a:off x="3170321" y="673768"/>
              <a:ext cx="2803358" cy="2803358"/>
              <a:chOff x="3170321" y="673768"/>
              <a:chExt cx="2803358" cy="2803358"/>
            </a:xfrm>
          </p:grpSpPr>
          <p:grpSp>
            <p:nvGrpSpPr>
              <p:cNvPr id="6171" name="组合 13"/>
              <p:cNvGrpSpPr/>
              <p:nvPr/>
            </p:nvGrpSpPr>
            <p:grpSpPr bwMode="auto">
              <a:xfrm>
                <a:off x="3170321" y="673768"/>
                <a:ext cx="2803358" cy="2803358"/>
                <a:chOff x="3236195" y="673768"/>
                <a:chExt cx="2803358" cy="2803358"/>
              </a:xfrm>
            </p:grpSpPr>
            <p:sp>
              <p:nvSpPr>
                <p:cNvPr id="6" name="椭圆 5"/>
                <p:cNvSpPr/>
                <p:nvPr/>
              </p:nvSpPr>
              <p:spPr>
                <a:xfrm>
                  <a:off x="3236195" y="673768"/>
                  <a:ext cx="2803358" cy="2803358"/>
                </a:xfrm>
                <a:prstGeom prst="ellipse">
                  <a:avLst/>
                </a:prstGeom>
                <a:solidFill>
                  <a:srgbClr val="63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179" name="组合 9"/>
                <p:cNvGrpSpPr/>
                <p:nvPr/>
              </p:nvGrpSpPr>
              <p:grpSpPr bwMode="auto">
                <a:xfrm>
                  <a:off x="4576914" y="850231"/>
                  <a:ext cx="121920" cy="2465271"/>
                  <a:chOff x="4444867" y="850231"/>
                  <a:chExt cx="121920" cy="2465271"/>
                </a:xfrm>
              </p:grpSpPr>
              <p:pic>
                <p:nvPicPr>
                  <p:cNvPr id="6183" name="图片 6" descr="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074" t="17886" r="79657" b="75504"/>
                  <a:stretch>
                    <a:fillRect/>
                  </a:stretch>
                </p:blipFill>
                <p:spPr bwMode="auto">
                  <a:xfrm>
                    <a:off x="4444867" y="3064042"/>
                    <a:ext cx="121920" cy="251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184" name="图片 8" descr="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074" t="17886" r="79657" b="75504"/>
                  <a:stretch>
                    <a:fillRect/>
                  </a:stretch>
                </p:blipFill>
                <p:spPr bwMode="auto">
                  <a:xfrm>
                    <a:off x="4444867" y="850231"/>
                    <a:ext cx="121920" cy="251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6180" name="组合 10"/>
                <p:cNvGrpSpPr/>
                <p:nvPr/>
              </p:nvGrpSpPr>
              <p:grpSpPr bwMode="auto">
                <a:xfrm rot="5400000">
                  <a:off x="4576914" y="850231"/>
                  <a:ext cx="121920" cy="2465271"/>
                  <a:chOff x="4444867" y="850231"/>
                  <a:chExt cx="121920" cy="2465271"/>
                </a:xfrm>
              </p:grpSpPr>
              <p:pic>
                <p:nvPicPr>
                  <p:cNvPr id="6181" name="图片 11" descr="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074" t="17886" r="79657" b="75504"/>
                  <a:stretch>
                    <a:fillRect/>
                  </a:stretch>
                </p:blipFill>
                <p:spPr bwMode="auto">
                  <a:xfrm>
                    <a:off x="4444867" y="3064042"/>
                    <a:ext cx="121920" cy="251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182" name="图片 12" descr="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074" t="17886" r="79657" b="75504"/>
                  <a:stretch>
                    <a:fillRect/>
                  </a:stretch>
                </p:blipFill>
                <p:spPr bwMode="auto">
                  <a:xfrm>
                    <a:off x="4444867" y="850231"/>
                    <a:ext cx="121920" cy="251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6172" name="组合 15"/>
              <p:cNvGrpSpPr/>
              <p:nvPr/>
            </p:nvGrpSpPr>
            <p:grpSpPr bwMode="auto">
              <a:xfrm>
                <a:off x="3724977" y="1350343"/>
                <a:ext cx="1624664" cy="1556888"/>
                <a:chOff x="3724977" y="1350343"/>
                <a:chExt cx="1624664" cy="1556888"/>
              </a:xfrm>
            </p:grpSpPr>
            <p:pic>
              <p:nvPicPr>
                <p:cNvPr id="6176" name="图片 7" descr="1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93" t="6248" r="83614" b="90147"/>
                <a:stretch>
                  <a:fillRect/>
                </a:stretch>
              </p:blipFill>
              <p:spPr bwMode="auto">
                <a:xfrm>
                  <a:off x="3724977" y="1350343"/>
                  <a:ext cx="144780" cy="137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177" name="图片 14" descr="1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93" t="6248" r="83614" b="90147"/>
                <a:stretch>
                  <a:fillRect/>
                </a:stretch>
              </p:blipFill>
              <p:spPr bwMode="auto">
                <a:xfrm>
                  <a:off x="5204861" y="2770071"/>
                  <a:ext cx="144780" cy="137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6173" name="组合 16"/>
              <p:cNvGrpSpPr/>
              <p:nvPr/>
            </p:nvGrpSpPr>
            <p:grpSpPr bwMode="auto">
              <a:xfrm flipH="1">
                <a:off x="3749033" y="1350343"/>
                <a:ext cx="1624664" cy="1556888"/>
                <a:chOff x="3724977" y="1350343"/>
                <a:chExt cx="1624664" cy="1556888"/>
              </a:xfrm>
            </p:grpSpPr>
            <p:pic>
              <p:nvPicPr>
                <p:cNvPr id="6174" name="图片 17" descr="1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93" t="6248" r="83614" b="90147"/>
                <a:stretch>
                  <a:fillRect/>
                </a:stretch>
              </p:blipFill>
              <p:spPr bwMode="auto">
                <a:xfrm>
                  <a:off x="3724977" y="1350343"/>
                  <a:ext cx="144780" cy="137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175" name="图片 18" descr="1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93" t="6248" r="83614" b="90147"/>
                <a:stretch>
                  <a:fillRect/>
                </a:stretch>
              </p:blipFill>
              <p:spPr bwMode="auto">
                <a:xfrm>
                  <a:off x="5204861" y="2770071"/>
                  <a:ext cx="144780" cy="137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6165" name="组合 22"/>
            <p:cNvGrpSpPr/>
            <p:nvPr/>
          </p:nvGrpSpPr>
          <p:grpSpPr bwMode="auto">
            <a:xfrm>
              <a:off x="4535905" y="1179094"/>
              <a:ext cx="72190" cy="1883444"/>
              <a:chOff x="4535905" y="1179094"/>
              <a:chExt cx="72190" cy="1883444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4535490" y="1178563"/>
                <a:ext cx="73021" cy="9460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4535490" y="2116720"/>
                <a:ext cx="73021" cy="946094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6166" name="组合 23"/>
            <p:cNvGrpSpPr/>
            <p:nvPr/>
          </p:nvGrpSpPr>
          <p:grpSpPr bwMode="auto">
            <a:xfrm rot="5400000">
              <a:off x="4535529" y="1528262"/>
              <a:ext cx="72190" cy="1170822"/>
              <a:chOff x="4535905" y="1179094"/>
              <a:chExt cx="72190" cy="1883444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4535361" y="1177939"/>
                <a:ext cx="73021" cy="94482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4535361" y="2117657"/>
                <a:ext cx="73021" cy="944825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</p:grpSp>
      <p:pic>
        <p:nvPicPr>
          <p:cNvPr id="4118" name="图片 40" descr="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3" y="1003300"/>
            <a:ext cx="3690938" cy="383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 descr="1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62" t="71843"/>
          <a:stretch>
            <a:fillRect/>
          </a:stretch>
        </p:blipFill>
        <p:spPr bwMode="auto">
          <a:xfrm>
            <a:off x="4203700" y="3587753"/>
            <a:ext cx="9588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8" r="70425" b="71019"/>
          <a:stretch>
            <a:fillRect/>
          </a:stretch>
        </p:blipFill>
        <p:spPr bwMode="auto">
          <a:xfrm>
            <a:off x="763621" y="1177925"/>
            <a:ext cx="10636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 descr="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1" r="46791" b="71431"/>
          <a:stretch>
            <a:fillRect/>
          </a:stretch>
        </p:blipFill>
        <p:spPr bwMode="auto">
          <a:xfrm>
            <a:off x="1952653" y="1177925"/>
            <a:ext cx="9937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 descr="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26" r="23157" b="72255"/>
          <a:stretch>
            <a:fillRect/>
          </a:stretch>
        </p:blipFill>
        <p:spPr bwMode="auto">
          <a:xfrm>
            <a:off x="3084561" y="1177928"/>
            <a:ext cx="9810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 descr="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62" b="71843"/>
          <a:stretch>
            <a:fillRect/>
          </a:stretch>
        </p:blipFill>
        <p:spPr bwMode="auto">
          <a:xfrm>
            <a:off x="4203700" y="1177925"/>
            <a:ext cx="9588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 descr="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62" r="80345" b="36400"/>
          <a:stretch>
            <a:fillRect/>
          </a:stretch>
        </p:blipFill>
        <p:spPr bwMode="auto">
          <a:xfrm>
            <a:off x="427046" y="2357438"/>
            <a:ext cx="9302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图片 34" descr="6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8" t="35162" r="57002" b="36400"/>
          <a:stretch>
            <a:fillRect/>
          </a:stretch>
        </p:blipFill>
        <p:spPr bwMode="auto">
          <a:xfrm>
            <a:off x="1538292" y="2357438"/>
            <a:ext cx="9255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图片 35" descr="7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83" t="35574" r="33076" b="36400"/>
          <a:stretch>
            <a:fillRect/>
          </a:stretch>
        </p:blipFill>
        <p:spPr bwMode="auto">
          <a:xfrm>
            <a:off x="2657475" y="2371725"/>
            <a:ext cx="9398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37" descr="9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5" t="71431" r="70717"/>
          <a:stretch>
            <a:fillRect/>
          </a:stretch>
        </p:blipFill>
        <p:spPr bwMode="auto">
          <a:xfrm>
            <a:off x="819192" y="3573463"/>
            <a:ext cx="995363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38" descr="10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4" t="71843" r="47374"/>
          <a:stretch>
            <a:fillRect/>
          </a:stretch>
        </p:blipFill>
        <p:spPr bwMode="auto">
          <a:xfrm>
            <a:off x="1965325" y="3587753"/>
            <a:ext cx="9540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图片 39" descr="1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19" t="71843" r="23448"/>
          <a:stretch>
            <a:fillRect/>
          </a:stretch>
        </p:blipFill>
        <p:spPr bwMode="auto">
          <a:xfrm>
            <a:off x="3098800" y="3587753"/>
            <a:ext cx="9540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7" name="Text Box 7"/>
          <p:cNvSpPr txBox="1">
            <a:spLocks noChangeArrowheads="1"/>
          </p:cNvSpPr>
          <p:nvPr/>
        </p:nvSpPr>
        <p:spPr bwMode="auto">
          <a:xfrm>
            <a:off x="5553096" y="2024074"/>
            <a:ext cx="3071813" cy="64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88" tIns="45645" rIns="91288" bIns="456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5434965" y="2843530"/>
            <a:ext cx="329819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8" tIns="45645" rIns="91288" bIns="456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常用的系统函数</a:t>
            </a:r>
            <a:endParaRPr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62" name="Text Box 44"/>
          <p:cNvSpPr txBox="1">
            <a:spLocks noChangeArrowheads="1"/>
          </p:cNvSpPr>
          <p:nvPr/>
        </p:nvSpPr>
        <p:spPr bwMode="auto">
          <a:xfrm rot="-2762224">
            <a:off x="-86995" y="412115"/>
            <a:ext cx="1521460" cy="274320"/>
          </a:xfrm>
          <a:prstGeom prst="rect">
            <a:avLst/>
          </a:prstGeom>
          <a:solidFill>
            <a:srgbClr val="A40000"/>
          </a:solidFill>
          <a:ln>
            <a:noFill/>
          </a:ln>
          <a:effectLst>
            <a:prstShdw prst="shdw17" dist="17961" dir="13500000">
              <a:srgbClr val="6200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8" tIns="45645" rIns="91288" bIns="456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>
                <a:solidFill>
                  <a:schemeClr val="bg1"/>
                </a:solidFill>
                <a:ea typeface="楷体_GB2312" pitchFamily="49" charset="-122"/>
              </a:rPr>
              <a:t>数据库原理与设计</a:t>
            </a:r>
            <a:endParaRPr lang="zh-CN" altLang="en-US" sz="1200" b="1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A630FD-0EBD-410E-BBE2-27FCD0997A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22222E-6 L -0.34722 -0.10222 " pathEditMode="relative" ptsTypes="AA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6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6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6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3" presetClass="entr" presetSubtype="3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7" grpId="0"/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1059" y="1134471"/>
            <a:ext cx="638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5.1.6  加密函数</a:t>
            </a:r>
            <a:endParaRPr lang="zh-CN" altLang="en-US" sz="2800" b="1" dirty="0" smtClean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4310" y="1970405"/>
            <a:ext cx="880681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eaLnBrk="1" latinLnBrk="0" hangingPunct="1">
              <a:lnSpc>
                <a:spcPct val="100000"/>
              </a:lnSpc>
            </a:pPr>
            <a:r>
              <a:rPr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MD5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(str)，计算字符串str的MD5 128比特校验和。</a:t>
            </a:r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4310" y="2691130"/>
            <a:ext cx="8806815" cy="82994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l" eaLnBrk="1" latinLnBrk="0" hangingPunct="1">
              <a:lnSpc>
                <a:spcPct val="100000"/>
              </a:lnSpc>
            </a:pPr>
            <a:r>
              <a:rPr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(str)，计算字符串str的SHA检验和。SHA加密算法比MD5更加安全。</a:t>
            </a:r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8275" y="3913505"/>
            <a:ext cx="8806815" cy="82994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l" eaLnBrk="1" latinLnBrk="0" hangingPunct="1">
              <a:lnSpc>
                <a:spcPct val="100000"/>
              </a:lnSpc>
            </a:pPr>
            <a:r>
              <a:rPr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</a:t>
            </a:r>
            <a:r>
              <a:rPr 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(str,hash_length)，使用hash_length作为长度，加密str。Hash_length支持224、256、384、512和0，其中0等同于256。</a:t>
            </a:r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Rot="1" noChangeArrowheads="1"/>
          </p:cNvSpPr>
          <p:nvPr/>
        </p:nvSpPr>
        <p:spPr bwMode="auto">
          <a:xfrm>
            <a:off x="789940" y="648970"/>
            <a:ext cx="800671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【例5-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15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】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创建用户user表，为每条记录的密码字段值进行加密。</a:t>
            </a:r>
            <a:endParaRPr lang="zh-CN" altLang="en-US" sz="24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69265" y="1478915"/>
            <a:ext cx="794194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9525"/>
            <a:r>
              <a:rPr lang="en-US" sz="2400" b="0">
                <a:latin typeface="宋体" panose="02010600030101010101" pitchFamily="2" charset="-122"/>
              </a:rPr>
              <a:t>CREATE TABLE user(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u_id int NOT NULL AUTO_INCREMENT PRIMARY KEY,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u_name varchar(20),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u_pass varchar(256)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);</a:t>
            </a:r>
            <a:endParaRPr lang="en-US" sz="2400" b="0">
              <a:latin typeface="宋体" panose="02010600030101010101" pitchFamily="2" charset="-122"/>
            </a:endParaRPr>
          </a:p>
        </p:txBody>
      </p:sp>
      <p:pic>
        <p:nvPicPr>
          <p:cNvPr id="3" name="图片 -21474821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3260" y="4965700"/>
            <a:ext cx="5850890" cy="6673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29210" y="3416935"/>
            <a:ext cx="822198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9525"/>
            <a:r>
              <a:rPr lang="en-US" sz="2400" b="0">
                <a:latin typeface="宋体" panose="02010600030101010101" pitchFamily="2" charset="-122"/>
              </a:rPr>
              <a:t>INSERT INTO user(u_name,u_pass)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VALUES('mary',</a:t>
            </a:r>
            <a:r>
              <a:rPr lang="en-US" sz="2400" b="0">
                <a:solidFill>
                  <a:srgbClr val="000099"/>
                </a:solidFill>
                <a:latin typeface="宋体" panose="02010600030101010101" pitchFamily="2" charset="-122"/>
              </a:rPr>
              <a:t>SHA2</a:t>
            </a:r>
            <a:r>
              <a:rPr lang="en-US" sz="2400" b="0">
                <a:latin typeface="宋体" panose="02010600030101010101" pitchFamily="2" charset="-122"/>
              </a:rPr>
              <a:t>('123456',0))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     ,('jack',</a:t>
            </a:r>
            <a:r>
              <a:rPr lang="en-US" sz="2400" b="0">
                <a:solidFill>
                  <a:srgbClr val="000099"/>
                </a:solidFill>
                <a:latin typeface="宋体" panose="02010600030101010101" pitchFamily="2" charset="-122"/>
              </a:rPr>
              <a:t>MD5</a:t>
            </a:r>
            <a:r>
              <a:rPr lang="en-US" sz="2400" b="0">
                <a:latin typeface="宋体" panose="02010600030101010101" pitchFamily="2" charset="-122"/>
              </a:rPr>
              <a:t>('jack12345'));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     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SELECT * FROM user;</a:t>
            </a:r>
            <a:endParaRPr lang="en-US" sz="2400" b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3" descr="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27"/>
          <p:cNvGrpSpPr/>
          <p:nvPr/>
        </p:nvGrpSpPr>
        <p:grpSpPr bwMode="auto">
          <a:xfrm>
            <a:off x="3170250" y="673103"/>
            <a:ext cx="2803525" cy="2803525"/>
            <a:chOff x="3170321" y="673768"/>
            <a:chExt cx="2803358" cy="2803358"/>
          </a:xfrm>
        </p:grpSpPr>
        <p:grpSp>
          <p:nvGrpSpPr>
            <p:cNvPr id="6164" name="组合 19"/>
            <p:cNvGrpSpPr/>
            <p:nvPr/>
          </p:nvGrpSpPr>
          <p:grpSpPr bwMode="auto">
            <a:xfrm>
              <a:off x="3170321" y="673768"/>
              <a:ext cx="2803358" cy="2803358"/>
              <a:chOff x="3170321" y="673768"/>
              <a:chExt cx="2803358" cy="2803358"/>
            </a:xfrm>
          </p:grpSpPr>
          <p:grpSp>
            <p:nvGrpSpPr>
              <p:cNvPr id="6171" name="组合 13"/>
              <p:cNvGrpSpPr/>
              <p:nvPr/>
            </p:nvGrpSpPr>
            <p:grpSpPr bwMode="auto">
              <a:xfrm>
                <a:off x="3170321" y="673768"/>
                <a:ext cx="2803358" cy="2803358"/>
                <a:chOff x="3236195" y="673768"/>
                <a:chExt cx="2803358" cy="2803358"/>
              </a:xfrm>
            </p:grpSpPr>
            <p:sp>
              <p:nvSpPr>
                <p:cNvPr id="6" name="椭圆 5"/>
                <p:cNvSpPr/>
                <p:nvPr/>
              </p:nvSpPr>
              <p:spPr>
                <a:xfrm>
                  <a:off x="3236195" y="673768"/>
                  <a:ext cx="2803358" cy="2803358"/>
                </a:xfrm>
                <a:prstGeom prst="ellipse">
                  <a:avLst/>
                </a:prstGeom>
                <a:solidFill>
                  <a:srgbClr val="63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179" name="组合 9"/>
                <p:cNvGrpSpPr/>
                <p:nvPr/>
              </p:nvGrpSpPr>
              <p:grpSpPr bwMode="auto">
                <a:xfrm>
                  <a:off x="4576914" y="850231"/>
                  <a:ext cx="121920" cy="2465271"/>
                  <a:chOff x="4444867" y="850231"/>
                  <a:chExt cx="121920" cy="2465271"/>
                </a:xfrm>
              </p:grpSpPr>
              <p:pic>
                <p:nvPicPr>
                  <p:cNvPr id="6183" name="图片 6" descr="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074" t="17886" r="79657" b="75504"/>
                  <a:stretch>
                    <a:fillRect/>
                  </a:stretch>
                </p:blipFill>
                <p:spPr bwMode="auto">
                  <a:xfrm>
                    <a:off x="4444867" y="3064042"/>
                    <a:ext cx="121920" cy="251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184" name="图片 8" descr="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074" t="17886" r="79657" b="75504"/>
                  <a:stretch>
                    <a:fillRect/>
                  </a:stretch>
                </p:blipFill>
                <p:spPr bwMode="auto">
                  <a:xfrm>
                    <a:off x="4444867" y="850231"/>
                    <a:ext cx="121920" cy="251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6180" name="组合 10"/>
                <p:cNvGrpSpPr/>
                <p:nvPr/>
              </p:nvGrpSpPr>
              <p:grpSpPr bwMode="auto">
                <a:xfrm rot="5400000">
                  <a:off x="4576914" y="850231"/>
                  <a:ext cx="121920" cy="2465271"/>
                  <a:chOff x="4444867" y="850231"/>
                  <a:chExt cx="121920" cy="2465271"/>
                </a:xfrm>
              </p:grpSpPr>
              <p:pic>
                <p:nvPicPr>
                  <p:cNvPr id="6181" name="图片 11" descr="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074" t="17886" r="79657" b="75504"/>
                  <a:stretch>
                    <a:fillRect/>
                  </a:stretch>
                </p:blipFill>
                <p:spPr bwMode="auto">
                  <a:xfrm>
                    <a:off x="4444867" y="3064042"/>
                    <a:ext cx="121920" cy="251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182" name="图片 12" descr="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074" t="17886" r="79657" b="75504"/>
                  <a:stretch>
                    <a:fillRect/>
                  </a:stretch>
                </p:blipFill>
                <p:spPr bwMode="auto">
                  <a:xfrm>
                    <a:off x="4444867" y="850231"/>
                    <a:ext cx="121920" cy="251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6172" name="组合 15"/>
              <p:cNvGrpSpPr/>
              <p:nvPr/>
            </p:nvGrpSpPr>
            <p:grpSpPr bwMode="auto">
              <a:xfrm>
                <a:off x="3724977" y="1350343"/>
                <a:ext cx="1624664" cy="1556888"/>
                <a:chOff x="3724977" y="1350343"/>
                <a:chExt cx="1624664" cy="1556888"/>
              </a:xfrm>
            </p:grpSpPr>
            <p:pic>
              <p:nvPicPr>
                <p:cNvPr id="6176" name="图片 7" descr="1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93" t="6248" r="83614" b="90147"/>
                <a:stretch>
                  <a:fillRect/>
                </a:stretch>
              </p:blipFill>
              <p:spPr bwMode="auto">
                <a:xfrm>
                  <a:off x="3724977" y="1350343"/>
                  <a:ext cx="144780" cy="137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177" name="图片 14" descr="1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93" t="6248" r="83614" b="90147"/>
                <a:stretch>
                  <a:fillRect/>
                </a:stretch>
              </p:blipFill>
              <p:spPr bwMode="auto">
                <a:xfrm>
                  <a:off x="5204861" y="2770071"/>
                  <a:ext cx="144780" cy="137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6173" name="组合 16"/>
              <p:cNvGrpSpPr/>
              <p:nvPr/>
            </p:nvGrpSpPr>
            <p:grpSpPr bwMode="auto">
              <a:xfrm flipH="1">
                <a:off x="3749033" y="1350343"/>
                <a:ext cx="1624664" cy="1556888"/>
                <a:chOff x="3724977" y="1350343"/>
                <a:chExt cx="1624664" cy="1556888"/>
              </a:xfrm>
            </p:grpSpPr>
            <p:pic>
              <p:nvPicPr>
                <p:cNvPr id="6174" name="图片 17" descr="1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93" t="6248" r="83614" b="90147"/>
                <a:stretch>
                  <a:fillRect/>
                </a:stretch>
              </p:blipFill>
              <p:spPr bwMode="auto">
                <a:xfrm>
                  <a:off x="3724977" y="1350343"/>
                  <a:ext cx="144780" cy="137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175" name="图片 18" descr="1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93" t="6248" r="83614" b="90147"/>
                <a:stretch>
                  <a:fillRect/>
                </a:stretch>
              </p:blipFill>
              <p:spPr bwMode="auto">
                <a:xfrm>
                  <a:off x="5204861" y="2770071"/>
                  <a:ext cx="144780" cy="137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6165" name="组合 22"/>
            <p:cNvGrpSpPr/>
            <p:nvPr/>
          </p:nvGrpSpPr>
          <p:grpSpPr bwMode="auto">
            <a:xfrm>
              <a:off x="4535905" y="1179094"/>
              <a:ext cx="72190" cy="1883444"/>
              <a:chOff x="4535905" y="1179094"/>
              <a:chExt cx="72190" cy="1883444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4535490" y="1178563"/>
                <a:ext cx="73021" cy="9460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4535490" y="2116720"/>
                <a:ext cx="73021" cy="946094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6166" name="组合 23"/>
            <p:cNvGrpSpPr/>
            <p:nvPr/>
          </p:nvGrpSpPr>
          <p:grpSpPr bwMode="auto">
            <a:xfrm rot="5400000">
              <a:off x="4535529" y="1528262"/>
              <a:ext cx="72190" cy="1170822"/>
              <a:chOff x="4535905" y="1179094"/>
              <a:chExt cx="72190" cy="1883444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4535361" y="1177939"/>
                <a:ext cx="73021" cy="94482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4535361" y="2117657"/>
                <a:ext cx="73021" cy="944825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</p:grpSp>
      <p:pic>
        <p:nvPicPr>
          <p:cNvPr id="4118" name="图片 40" descr="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3" y="1003300"/>
            <a:ext cx="3690938" cy="383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 descr="1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62" t="71843"/>
          <a:stretch>
            <a:fillRect/>
          </a:stretch>
        </p:blipFill>
        <p:spPr bwMode="auto">
          <a:xfrm>
            <a:off x="4203700" y="3587753"/>
            <a:ext cx="9588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8" r="70425" b="71019"/>
          <a:stretch>
            <a:fillRect/>
          </a:stretch>
        </p:blipFill>
        <p:spPr bwMode="auto">
          <a:xfrm>
            <a:off x="763621" y="1177925"/>
            <a:ext cx="10636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 descr="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1" r="46791" b="71431"/>
          <a:stretch>
            <a:fillRect/>
          </a:stretch>
        </p:blipFill>
        <p:spPr bwMode="auto">
          <a:xfrm>
            <a:off x="1952653" y="1177925"/>
            <a:ext cx="9937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 descr="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26" r="23157" b="72255"/>
          <a:stretch>
            <a:fillRect/>
          </a:stretch>
        </p:blipFill>
        <p:spPr bwMode="auto">
          <a:xfrm>
            <a:off x="3084561" y="1177928"/>
            <a:ext cx="9810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 descr="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62" b="71843"/>
          <a:stretch>
            <a:fillRect/>
          </a:stretch>
        </p:blipFill>
        <p:spPr bwMode="auto">
          <a:xfrm>
            <a:off x="4203700" y="1177925"/>
            <a:ext cx="9588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 descr="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62" r="80345" b="36400"/>
          <a:stretch>
            <a:fillRect/>
          </a:stretch>
        </p:blipFill>
        <p:spPr bwMode="auto">
          <a:xfrm>
            <a:off x="427046" y="2357438"/>
            <a:ext cx="9302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图片 34" descr="6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8" t="35162" r="57002" b="36400"/>
          <a:stretch>
            <a:fillRect/>
          </a:stretch>
        </p:blipFill>
        <p:spPr bwMode="auto">
          <a:xfrm>
            <a:off x="1538292" y="2357438"/>
            <a:ext cx="9255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图片 35" descr="7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83" t="35574" r="33076" b="36400"/>
          <a:stretch>
            <a:fillRect/>
          </a:stretch>
        </p:blipFill>
        <p:spPr bwMode="auto">
          <a:xfrm>
            <a:off x="2657475" y="2371725"/>
            <a:ext cx="9398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37" descr="9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5" t="71431" r="70717"/>
          <a:stretch>
            <a:fillRect/>
          </a:stretch>
        </p:blipFill>
        <p:spPr bwMode="auto">
          <a:xfrm>
            <a:off x="819192" y="3573463"/>
            <a:ext cx="995363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38" descr="10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4" t="71843" r="47374"/>
          <a:stretch>
            <a:fillRect/>
          </a:stretch>
        </p:blipFill>
        <p:spPr bwMode="auto">
          <a:xfrm>
            <a:off x="1965325" y="3587753"/>
            <a:ext cx="9540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图片 39" descr="1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19" t="71843" r="23448"/>
          <a:stretch>
            <a:fillRect/>
          </a:stretch>
        </p:blipFill>
        <p:spPr bwMode="auto">
          <a:xfrm>
            <a:off x="3098800" y="3587753"/>
            <a:ext cx="9540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7" name="Text Box 7"/>
          <p:cNvSpPr txBox="1">
            <a:spLocks noChangeArrowheads="1"/>
          </p:cNvSpPr>
          <p:nvPr/>
        </p:nvSpPr>
        <p:spPr bwMode="auto">
          <a:xfrm>
            <a:off x="5553096" y="2024074"/>
            <a:ext cx="3071813" cy="64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88" tIns="45645" rIns="91288" bIns="456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5434965" y="2843530"/>
            <a:ext cx="329819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8" tIns="45645" rIns="91288" bIns="456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存储函数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62" name="Text Box 44"/>
          <p:cNvSpPr txBox="1">
            <a:spLocks noChangeArrowheads="1"/>
          </p:cNvSpPr>
          <p:nvPr/>
        </p:nvSpPr>
        <p:spPr bwMode="auto">
          <a:xfrm rot="-2762224">
            <a:off x="-86995" y="412115"/>
            <a:ext cx="1521460" cy="274320"/>
          </a:xfrm>
          <a:prstGeom prst="rect">
            <a:avLst/>
          </a:prstGeom>
          <a:solidFill>
            <a:srgbClr val="A40000"/>
          </a:solidFill>
          <a:ln>
            <a:noFill/>
          </a:ln>
          <a:effectLst>
            <a:prstShdw prst="shdw17" dist="17961" dir="13500000">
              <a:srgbClr val="6200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8" tIns="45645" rIns="91288" bIns="456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>
                <a:solidFill>
                  <a:schemeClr val="bg1"/>
                </a:solidFill>
                <a:ea typeface="楷体_GB2312" pitchFamily="49" charset="-122"/>
              </a:rPr>
              <a:t>数据库原理与设计</a:t>
            </a:r>
            <a:endParaRPr lang="zh-CN" altLang="en-US" sz="1200" b="1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A630FD-0EBD-410E-BBE2-27FCD0997A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22222E-6 L -0.34722 -0.10222 " pathEditMode="relative" ptsTypes="AA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6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6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6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3" presetClass="entr" presetSubtype="3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7" grpId="0"/>
      <p:bldP spid="4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7666" y="1684164"/>
            <a:ext cx="8896863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</a:rPr>
              <a:t>）字符串常量</a:t>
            </a:r>
            <a:endParaRPr lang="zh-CN" altLang="en-US" sz="2400" b="1" dirty="0">
              <a:solidFill>
                <a:srgbClr val="0000FF"/>
              </a:solidFill>
            </a:endParaRPr>
          </a:p>
          <a:p>
            <a:r>
              <a:rPr lang="zh-CN" altLang="en-US" sz="2400" dirty="0"/>
              <a:t>       字符串常量指用单引号或双引号括起来的字符序列。在</a:t>
            </a:r>
            <a:r>
              <a:rPr lang="en-US" altLang="zh-CN" sz="2400" dirty="0"/>
              <a:t>MySQL</a:t>
            </a:r>
            <a:r>
              <a:rPr lang="zh-CN" altLang="en-US" sz="2400" dirty="0"/>
              <a:t>中推荐使用单引号</a:t>
            </a:r>
            <a:r>
              <a:rPr lang="zh-CN" altLang="en-US" sz="2400" dirty="0" smtClean="0"/>
              <a:t>。如：</a:t>
            </a:r>
            <a:r>
              <a:rPr lang="en-US" altLang="zh-CN" sz="2400" dirty="0" smtClean="0">
                <a:solidFill>
                  <a:srgbClr val="FF0000"/>
                </a:solidFill>
              </a:rPr>
              <a:t>'</a:t>
            </a:r>
            <a:r>
              <a:rPr lang="en-US" altLang="zh-CN" sz="2400" dirty="0" smtClean="0"/>
              <a:t>SCOTT</a:t>
            </a:r>
            <a:r>
              <a:rPr lang="en-US" altLang="zh-CN" sz="2400" dirty="0" smtClean="0">
                <a:solidFill>
                  <a:srgbClr val="FF0000"/>
                </a:solidFill>
              </a:rPr>
              <a:t>' 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906964" y="658221"/>
            <a:ext cx="638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5.2.1  常量与变量</a:t>
            </a:r>
            <a:endParaRPr lang="zh-CN" altLang="en-US" sz="2800" b="1" dirty="0" smtClean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7975" y="1297940"/>
            <a:ext cx="3110865" cy="386080"/>
          </a:xfrm>
          <a:prstGeom prst="rect">
            <a:avLst/>
          </a:prstGeom>
        </p:spPr>
        <p:txBody>
          <a:bodyPr wrap="square">
            <a:spAutoFit/>
          </a:bodyPr>
          <a:p>
            <a:pPr marL="5080" lvl="1" indent="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sz="2400" b="1" noProof="1">
                <a:solidFill>
                  <a:srgbClr val="006600"/>
                </a:solidFill>
              </a:rPr>
              <a:t>1. 常量</a:t>
            </a:r>
            <a:endParaRPr sz="2400" b="1" noProof="1">
              <a:solidFill>
                <a:srgbClr val="006600"/>
              </a:solidFill>
            </a:endParaRPr>
          </a:p>
        </p:txBody>
      </p:sp>
      <p:sp>
        <p:nvSpPr>
          <p:cNvPr id="11" name="矩形 10"/>
          <p:cNvSpPr>
            <a:spLocks noRot="1" noChangeArrowheads="1"/>
          </p:cNvSpPr>
          <p:nvPr/>
        </p:nvSpPr>
        <p:spPr bwMode="auto">
          <a:xfrm>
            <a:off x="99060" y="3011805"/>
            <a:ext cx="8945880" cy="53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【例5-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16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】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查询表fruits中f_name值为apple的供应商编号。</a:t>
            </a:r>
            <a:endParaRPr lang="zh-CN" altLang="en-US" sz="24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35610" y="3544570"/>
            <a:ext cx="860933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9525"/>
            <a:r>
              <a:rPr lang="en-US" sz="2400" b="0">
                <a:latin typeface="宋体" panose="02010600030101010101" pitchFamily="2" charset="-122"/>
              </a:rPr>
              <a:t>SELECT s_id FROM fruits 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WHERE f_name='apple';</a:t>
            </a:r>
            <a:endParaRPr lang="en-US" sz="2400" b="0">
              <a:latin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5610" y="4374515"/>
            <a:ext cx="860933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9525"/>
            <a:r>
              <a:rPr lang="en-US" sz="2400" b="0">
                <a:latin typeface="宋体" panose="02010600030101010101" pitchFamily="2" charset="-122"/>
              </a:rPr>
              <a:t>SELECT s_id FROM fruits 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WHERE</a:t>
            </a:r>
            <a:r>
              <a:rPr lang="en-US" sz="2400" b="0">
                <a:solidFill>
                  <a:srgbClr val="FF0000"/>
                </a:solidFill>
                <a:latin typeface="宋体" panose="02010600030101010101" pitchFamily="2" charset="-122"/>
              </a:rPr>
              <a:t> '</a:t>
            </a:r>
            <a:r>
              <a:rPr lang="en-US" sz="2400" b="0">
                <a:latin typeface="宋体" panose="02010600030101010101" pitchFamily="2" charset="-122"/>
              </a:rPr>
              <a:t>f_name</a:t>
            </a:r>
            <a:r>
              <a:rPr lang="en-US" sz="2400" b="0">
                <a:solidFill>
                  <a:srgbClr val="FF0000"/>
                </a:solidFill>
                <a:latin typeface="宋体" panose="02010600030101010101" pitchFamily="2" charset="-122"/>
              </a:rPr>
              <a:t>'</a:t>
            </a:r>
            <a:r>
              <a:rPr lang="en-US" sz="2400" b="0">
                <a:latin typeface="宋体" panose="02010600030101010101" pitchFamily="2" charset="-122"/>
              </a:rPr>
              <a:t>='apple';</a:t>
            </a:r>
            <a:endParaRPr lang="en-US" sz="2400" b="0">
              <a:latin typeface="宋体" panose="02010600030101010101" pitchFamily="2" charset="-122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4784725" y="5203825"/>
            <a:ext cx="3056255" cy="467360"/>
          </a:xfrm>
          <a:prstGeom prst="wedgeRectCallout">
            <a:avLst>
              <a:gd name="adj1" fmla="val -112289"/>
              <a:gd name="adj2" fmla="val -72282"/>
            </a:avLst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是如何进行比较的？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00" grpId="0"/>
      <p:bldP spid="100" grpId="1"/>
      <p:bldP spid="12" grpId="0"/>
      <p:bldP spid="12" grpId="1"/>
      <p:bldP spid="13" grpId="0" animBg="1"/>
      <p:bldP spid="1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1791" y="1195849"/>
            <a:ext cx="8896863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2400" b="1" dirty="0">
                <a:solidFill>
                  <a:srgbClr val="0000FF"/>
                </a:solidFill>
              </a:rPr>
              <a:t>2）数值</a:t>
            </a:r>
            <a:r>
              <a:rPr lang="zh-CN" altLang="en-US" sz="2400" b="1" dirty="0">
                <a:solidFill>
                  <a:srgbClr val="0000FF"/>
                </a:solidFill>
              </a:rPr>
              <a:t>常量</a:t>
            </a:r>
            <a:endParaRPr lang="zh-CN" altLang="en-US" sz="2400" b="1" dirty="0">
              <a:solidFill>
                <a:srgbClr val="0000FF"/>
              </a:solidFill>
            </a:endParaRPr>
          </a:p>
          <a:p>
            <a:r>
              <a:rPr lang="zh-CN" altLang="en-US" sz="2400" dirty="0"/>
              <a:t>       </a:t>
            </a:r>
            <a:r>
              <a:rPr sz="2400" dirty="0"/>
              <a:t>数值常量可以分为整数常量和小数常量。</a:t>
            </a:r>
            <a:endParaRPr sz="2400" dirty="0"/>
          </a:p>
        </p:txBody>
      </p:sp>
      <p:sp>
        <p:nvSpPr>
          <p:cNvPr id="11" name="矩形 10"/>
          <p:cNvSpPr>
            <a:spLocks noRot="1" noChangeArrowheads="1"/>
          </p:cNvSpPr>
          <p:nvPr/>
        </p:nvSpPr>
        <p:spPr bwMode="auto">
          <a:xfrm>
            <a:off x="171450" y="2025650"/>
            <a:ext cx="8945880" cy="77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【例5-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17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】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统计orderitems表中订单数量超过3单（包含3单）的订单编号o_num。</a:t>
            </a:r>
            <a:endParaRPr lang="zh-CN" altLang="en-US" sz="24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79755" y="2802890"/>
            <a:ext cx="860933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9525"/>
            <a:r>
              <a:rPr lang="en-US" sz="2400" b="0">
                <a:latin typeface="宋体" panose="02010600030101010101" pitchFamily="2" charset="-122"/>
              </a:rPr>
              <a:t>SELECT o_num 订单编号,COUNT(*) 订单数量 FROM orderitems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solidFill>
                  <a:srgbClr val="0000FF"/>
                </a:solidFill>
                <a:latin typeface="宋体" panose="02010600030101010101" pitchFamily="2" charset="-122"/>
              </a:rPr>
              <a:t> GROUP BY</a:t>
            </a:r>
            <a:r>
              <a:rPr lang="en-US" sz="2400" b="0">
                <a:latin typeface="宋体" panose="02010600030101010101" pitchFamily="2" charset="-122"/>
              </a:rPr>
              <a:t> o_num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 </a:t>
            </a:r>
            <a:r>
              <a:rPr lang="en-US" sz="2400" b="0">
                <a:solidFill>
                  <a:srgbClr val="0000FF"/>
                </a:solidFill>
                <a:latin typeface="宋体" panose="02010600030101010101" pitchFamily="2" charset="-122"/>
              </a:rPr>
              <a:t>HAVING </a:t>
            </a:r>
            <a:r>
              <a:rPr lang="en-US" sz="2400" b="0">
                <a:latin typeface="宋体" panose="02010600030101010101" pitchFamily="2" charset="-122"/>
              </a:rPr>
              <a:t>订单数量&gt;=3;</a:t>
            </a:r>
            <a:endParaRPr lang="en-US" sz="2400" b="0">
              <a:latin typeface="宋体" panose="02010600030101010101" pitchFamily="2" charset="-122"/>
            </a:endParaRPr>
          </a:p>
        </p:txBody>
      </p:sp>
      <p:pic>
        <p:nvPicPr>
          <p:cNvPr id="3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3735" y="3660140"/>
            <a:ext cx="2693035" cy="20618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316345" y="3291840"/>
            <a:ext cx="156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 smtClean="0">
                <a:latin typeface="黑体" panose="02010609060101010101" charset="-122"/>
                <a:ea typeface="黑体" panose="02010609060101010101" charset="-122"/>
                <a:sym typeface="+mn-ea"/>
              </a:rPr>
              <a:t>orderitems表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0" grpId="0"/>
      <p:bldP spid="100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1791" y="1195849"/>
            <a:ext cx="8896863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2400" b="1" dirty="0">
                <a:solidFill>
                  <a:srgbClr val="0000FF"/>
                </a:solidFill>
              </a:rPr>
              <a:t>3）日期和时间常量</a:t>
            </a:r>
            <a:endParaRPr sz="2400" b="1" dirty="0">
              <a:solidFill>
                <a:srgbClr val="0000FF"/>
              </a:solidFill>
            </a:endParaRPr>
          </a:p>
          <a:p>
            <a:r>
              <a:rPr lang="zh-CN" altLang="en-US" sz="2400" dirty="0"/>
              <a:t>       </a:t>
            </a:r>
            <a:r>
              <a:rPr sz="2400" dirty="0"/>
              <a:t>日期和时间常量使用特定格式的字符日期值表示，用单引号括起来。</a:t>
            </a:r>
            <a:endParaRPr sz="2400" dirty="0"/>
          </a:p>
        </p:txBody>
      </p:sp>
      <p:sp>
        <p:nvSpPr>
          <p:cNvPr id="11" name="矩形 10"/>
          <p:cNvSpPr>
            <a:spLocks noRot="1" noChangeArrowheads="1"/>
          </p:cNvSpPr>
          <p:nvPr/>
        </p:nvSpPr>
        <p:spPr bwMode="auto">
          <a:xfrm>
            <a:off x="99060" y="2396490"/>
            <a:ext cx="8945880" cy="77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【例5-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18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】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根据orders表和customers表，查询2021年9月30日的订单编号、用户名称及地址信息。</a:t>
            </a:r>
            <a:endParaRPr lang="zh-CN" altLang="en-US" sz="24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07365" y="3232150"/>
            <a:ext cx="860933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9525"/>
            <a:r>
              <a:rPr lang="en-US" sz="2400" b="0">
                <a:latin typeface="宋体" panose="02010600030101010101" pitchFamily="2" charset="-122"/>
              </a:rPr>
              <a:t>SELECT o_num,c_name,c_address FROM orders o,customers c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WHERE o.c_id=c.c_id and o_date=</a:t>
            </a:r>
            <a:r>
              <a:rPr lang="en-US" sz="2400" b="0">
                <a:solidFill>
                  <a:srgbClr val="C00000"/>
                </a:solidFill>
                <a:latin typeface="宋体" panose="02010600030101010101" pitchFamily="2" charset="-122"/>
              </a:rPr>
              <a:t>'2021/09/30'</a:t>
            </a:r>
            <a:r>
              <a:rPr lang="en-US" sz="2400" b="0">
                <a:latin typeface="宋体" panose="02010600030101010101" pitchFamily="2" charset="-122"/>
              </a:rPr>
              <a:t>;</a:t>
            </a:r>
            <a:endParaRPr lang="en-US" sz="2400" b="0">
              <a:latin typeface="宋体" panose="02010600030101010101" pitchFamily="2" charset="-122"/>
            </a:endParaRPr>
          </a:p>
        </p:txBody>
      </p:sp>
      <p:pic>
        <p:nvPicPr>
          <p:cNvPr id="3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" y="4575175"/>
            <a:ext cx="2133600" cy="9982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545590" y="4206875"/>
            <a:ext cx="11061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 smtClean="0">
                <a:latin typeface="黑体" panose="02010609060101010101" charset="-122"/>
                <a:ea typeface="黑体" panose="02010609060101010101" charset="-122"/>
                <a:sym typeface="+mn-ea"/>
              </a:rPr>
              <a:t>orders表</a:t>
            </a:r>
            <a:endParaRPr lang="zh-CN" altLang="en-US"/>
          </a:p>
        </p:txBody>
      </p:sp>
      <p:pic>
        <p:nvPicPr>
          <p:cNvPr id="5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140" y="4651375"/>
            <a:ext cx="4884420" cy="8458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5254625" y="4283075"/>
            <a:ext cx="1452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 smtClean="0">
                <a:latin typeface="黑体" panose="02010609060101010101" charset="-122"/>
                <a:ea typeface="黑体" panose="02010609060101010101" charset="-122"/>
                <a:sym typeface="+mn-ea"/>
              </a:rPr>
              <a:t>customers表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0" grpId="0"/>
      <p:bldP spid="100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7026" y="1103139"/>
            <a:ext cx="8896863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2400" b="1" dirty="0">
                <a:solidFill>
                  <a:srgbClr val="0000FF"/>
                </a:solidFill>
              </a:rPr>
              <a:t>4）布尔值常量</a:t>
            </a:r>
            <a:endParaRPr sz="2400" b="1" dirty="0">
              <a:solidFill>
                <a:srgbClr val="0000FF"/>
              </a:solidFill>
            </a:endParaRPr>
          </a:p>
          <a:p>
            <a:r>
              <a:rPr lang="zh-CN" altLang="en-US" sz="2400" dirty="0"/>
              <a:t>       </a:t>
            </a:r>
            <a:r>
              <a:rPr sz="2400" dirty="0"/>
              <a:t>布尔值只有true和false两个值，SQL命令运行结果用1代表true，用0代表false。</a:t>
            </a:r>
            <a:endParaRPr sz="2400" dirty="0"/>
          </a:p>
        </p:txBody>
      </p:sp>
      <p:sp>
        <p:nvSpPr>
          <p:cNvPr id="11" name="矩形 10"/>
          <p:cNvSpPr>
            <a:spLocks noRot="1" noChangeArrowheads="1"/>
          </p:cNvSpPr>
          <p:nvPr/>
        </p:nvSpPr>
        <p:spPr bwMode="auto">
          <a:xfrm>
            <a:off x="99060" y="2396490"/>
            <a:ext cx="8945880" cy="77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【例5-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19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】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查询fruits表中以’t’开头的水果编号的f_id、f_name及f_price是否大于水果平均单价的判断结果。</a:t>
            </a:r>
            <a:endParaRPr lang="zh-CN" altLang="en-US" sz="24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67335" y="3265805"/>
            <a:ext cx="860933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9525"/>
            <a:r>
              <a:rPr lang="en-US" sz="2400" b="0">
                <a:latin typeface="宋体" panose="02010600030101010101" pitchFamily="2" charset="-122"/>
              </a:rPr>
              <a:t>SELECT f_id,f_name,</a:t>
            </a:r>
            <a:r>
              <a:rPr lang="en-US" sz="2400" b="0">
                <a:solidFill>
                  <a:srgbClr val="0000FF"/>
                </a:solidFill>
                <a:latin typeface="宋体" panose="02010600030101010101" pitchFamily="2" charset="-122"/>
              </a:rPr>
              <a:t>f_price&gt;(SELECT AVG(f_price)</a:t>
            </a:r>
            <a:endParaRPr lang="en-US" sz="2400" b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solidFill>
                  <a:srgbClr val="0000FF"/>
                </a:solidFill>
                <a:latin typeface="宋体" panose="02010600030101010101" pitchFamily="2" charset="-122"/>
              </a:rPr>
              <a:t>   FROM fruits) </a:t>
            </a:r>
            <a:r>
              <a:rPr lang="en-US" sz="2400" b="0">
                <a:latin typeface="宋体" panose="02010600030101010101" pitchFamily="2" charset="-122"/>
              </a:rPr>
              <a:t>单价比较结果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FROM fruits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WHERE f_id LIKE 't%';</a:t>
            </a:r>
            <a:endParaRPr lang="en-US" sz="2400" b="0">
              <a:latin typeface="宋体" panose="02010600030101010101" pitchFamily="2" charset="-122"/>
            </a:endParaRPr>
          </a:p>
        </p:txBody>
      </p:sp>
      <p:pic>
        <p:nvPicPr>
          <p:cNvPr id="3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9495" y="4226560"/>
            <a:ext cx="4027170" cy="1303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0" grpId="0"/>
      <p:bldP spid="100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1690" y="730885"/>
            <a:ext cx="822325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2400" b="1" dirty="0">
                <a:solidFill>
                  <a:srgbClr val="0000FF"/>
                </a:solidFill>
              </a:rPr>
              <a:t>5）NULL值</a:t>
            </a:r>
            <a:endParaRPr sz="2400" b="1" dirty="0">
              <a:solidFill>
                <a:srgbClr val="0000FF"/>
              </a:solidFill>
            </a:endParaRPr>
          </a:p>
          <a:p>
            <a:r>
              <a:rPr lang="zh-CN" altLang="en-US" sz="2400" dirty="0"/>
              <a:t>       </a:t>
            </a:r>
            <a:r>
              <a:rPr sz="2400" dirty="0"/>
              <a:t>NULL值适用于各种字段类型，通常表示“不确定的值”，NULL值参与的运算，结果仍为NULL值。</a:t>
            </a:r>
            <a:endParaRPr sz="2400" dirty="0"/>
          </a:p>
        </p:txBody>
      </p:sp>
      <p:sp>
        <p:nvSpPr>
          <p:cNvPr id="11" name="矩形 10"/>
          <p:cNvSpPr>
            <a:spLocks noRot="1" noChangeArrowheads="1"/>
          </p:cNvSpPr>
          <p:nvPr/>
        </p:nvSpPr>
        <p:spPr bwMode="auto">
          <a:xfrm>
            <a:off x="180340" y="1929765"/>
            <a:ext cx="8945880" cy="77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【例5-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20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】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在fruits表中插入一条记录，f_id为t3,f_name为orange，s_id为101。</a:t>
            </a:r>
            <a:endParaRPr lang="zh-CN" altLang="en-US" sz="24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60985" y="2707005"/>
            <a:ext cx="743648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9525"/>
            <a:r>
              <a:rPr lang="en-US" sz="2400" b="0">
                <a:latin typeface="宋体" panose="02010600030101010101" pitchFamily="2" charset="-122"/>
              </a:rPr>
              <a:t>INSERT INTO fruits(f_id,s_id,f_name)    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  VALUES('t3',101,'orange');</a:t>
            </a:r>
            <a:endParaRPr lang="en-US" sz="2400" b="0">
              <a:latin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0985" y="3536950"/>
            <a:ext cx="878395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将插入的f_id值为t3的记录的f_price字段值在原有价格的基础增加1.5元</a:t>
            </a:r>
            <a:r>
              <a:rPr lang="zh-CN" altLang="en-US" sz="2400" b="0">
                <a:latin typeface="宋体" panose="02010600030101010101" pitchFamily="2" charset="-122"/>
              </a:rPr>
              <a:t>。</a:t>
            </a:r>
            <a:endParaRPr lang="zh-CN" altLang="en-US" sz="2400" b="0">
              <a:latin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5760" y="4319270"/>
            <a:ext cx="649541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9525"/>
            <a:r>
              <a:rPr lang="en-US" sz="2400" b="0">
                <a:latin typeface="宋体" panose="02010600030101010101" pitchFamily="2" charset="-122"/>
              </a:rPr>
              <a:t>UPDATE fruits SET f_price=f_price+1.5 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WHERE f_id='t3';</a:t>
            </a:r>
            <a:endParaRPr lang="en-US" sz="2400" b="0">
              <a:latin typeface="宋体" panose="02010600030101010101" pitchFamily="2" charset="-122"/>
            </a:endParaRPr>
          </a:p>
        </p:txBody>
      </p:sp>
      <p:pic>
        <p:nvPicPr>
          <p:cNvPr id="3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0320" y="4461510"/>
            <a:ext cx="2824480" cy="5454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365760" y="5203825"/>
            <a:ext cx="64954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9525"/>
            <a:r>
              <a:rPr lang="en-US" sz="2400" b="0">
                <a:latin typeface="宋体" panose="02010600030101010101" pitchFamily="2" charset="-122"/>
              </a:rPr>
              <a:t>DELETE FROM fruits WHERE f_price IS NULL;</a:t>
            </a:r>
            <a:endParaRPr lang="en-US" sz="2400" b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0" grpId="0"/>
      <p:bldP spid="100" grpId="1"/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1791" y="1254269"/>
            <a:ext cx="8896863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2400" b="1" dirty="0">
                <a:solidFill>
                  <a:srgbClr val="0000FF"/>
                </a:solidFill>
              </a:rPr>
              <a:t>1）局部变量</a:t>
            </a:r>
            <a:r>
              <a:rPr lang="zh-CN" altLang="en-US" sz="2400" dirty="0"/>
              <a:t>  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88365" y="798195"/>
            <a:ext cx="3110865" cy="386080"/>
          </a:xfrm>
          <a:prstGeom prst="rect">
            <a:avLst/>
          </a:prstGeom>
        </p:spPr>
        <p:txBody>
          <a:bodyPr wrap="square">
            <a:spAutoFit/>
          </a:bodyPr>
          <a:p>
            <a:pPr marL="5080" lvl="1" indent="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sz="2400" b="1" noProof="1">
                <a:solidFill>
                  <a:srgbClr val="006600"/>
                </a:solidFill>
              </a:rPr>
              <a:t>2. 变量</a:t>
            </a:r>
            <a:endParaRPr sz="2400" b="1" noProof="1">
              <a:solidFill>
                <a:srgbClr val="006600"/>
              </a:solidFill>
            </a:endParaRPr>
          </a:p>
        </p:txBody>
      </p:sp>
      <p:sp>
        <p:nvSpPr>
          <p:cNvPr id="11" name="矩形 10"/>
          <p:cNvSpPr>
            <a:spLocks noRot="1" noChangeArrowheads="1"/>
          </p:cNvSpPr>
          <p:nvPr/>
        </p:nvSpPr>
        <p:spPr bwMode="auto">
          <a:xfrm>
            <a:off x="99060" y="3374390"/>
            <a:ext cx="8945880" cy="53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【例5-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21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】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查询fruits表中最高单价值赋给变量max_price，并显示其值。</a:t>
            </a:r>
            <a:endParaRPr lang="zh-CN" altLang="en-US" sz="24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79755" y="4253865"/>
            <a:ext cx="860933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9525"/>
            <a:r>
              <a:rPr lang="en-US" sz="2400" b="0">
                <a:latin typeface="宋体" panose="02010600030101010101" pitchFamily="2" charset="-122"/>
              </a:rPr>
              <a:t>SET @max_value=(SELECT MAX(f_price) FROM fruits);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SELECT @max_value 最高单价;</a:t>
            </a:r>
            <a:endParaRPr lang="en-US" sz="2400" b="0">
              <a:latin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5451" y="1714644"/>
            <a:ext cx="8896863" cy="82994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400" dirty="0"/>
              <a:t>（1）局部变量的定义与赋值</a:t>
            </a:r>
            <a:endParaRPr sz="2400" dirty="0"/>
          </a:p>
          <a:p>
            <a:r>
              <a:rPr sz="2400" dirty="0"/>
              <a:t>   </a:t>
            </a:r>
            <a:r>
              <a:rPr sz="2400" dirty="0">
                <a:solidFill>
                  <a:srgbClr val="0000FF"/>
                </a:solidFill>
              </a:rPr>
              <a:t>   SET </a:t>
            </a:r>
            <a:r>
              <a:rPr sz="2400" dirty="0"/>
              <a:t> @局部变量名=表达式1[,@局部变量名=表达式2,……]</a:t>
            </a:r>
            <a:endParaRPr sz="2400" dirty="0"/>
          </a:p>
        </p:txBody>
      </p:sp>
      <p:sp>
        <p:nvSpPr>
          <p:cNvPr id="4" name="矩形 3"/>
          <p:cNvSpPr/>
          <p:nvPr/>
        </p:nvSpPr>
        <p:spPr>
          <a:xfrm>
            <a:off x="365451" y="2544589"/>
            <a:ext cx="8896863" cy="82994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400" dirty="0"/>
              <a:t>（2）局部变量的显示</a:t>
            </a:r>
            <a:endParaRPr sz="2400" dirty="0"/>
          </a:p>
          <a:p>
            <a:r>
              <a:rPr sz="2400" dirty="0"/>
              <a:t>     </a:t>
            </a:r>
            <a:r>
              <a:rPr sz="2400" dirty="0">
                <a:solidFill>
                  <a:srgbClr val="0000FF"/>
                </a:solidFill>
              </a:rPr>
              <a:t> SELECT</a:t>
            </a:r>
            <a:r>
              <a:rPr sz="2400" dirty="0"/>
              <a:t>  @局部变量名[,@局部变量名,……]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4" grpId="0"/>
      <p:bldP spid="100" grpId="0"/>
      <p:bldP spid="100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Rot="1" noChangeArrowheads="1"/>
          </p:cNvSpPr>
          <p:nvPr/>
        </p:nvSpPr>
        <p:spPr bwMode="auto">
          <a:xfrm>
            <a:off x="99060" y="1106805"/>
            <a:ext cx="8945880" cy="77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【例5-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22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】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查询suppliers表中供应商编号为101的供应商姓名和电话的值赋给变量name和phone，并显示两个变量的结果。</a:t>
            </a:r>
            <a:endParaRPr lang="zh-CN" altLang="en-US" sz="24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35610" y="1978660"/>
            <a:ext cx="860933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9525"/>
            <a:r>
              <a:rPr lang="en-US" sz="2400" b="0">
                <a:latin typeface="宋体" panose="02010600030101010101" pitchFamily="2" charset="-122"/>
              </a:rPr>
              <a:t>SELECT s_name,s_call </a:t>
            </a:r>
            <a:r>
              <a:rPr lang="en-US" sz="2400" b="0">
                <a:solidFill>
                  <a:srgbClr val="FF0000"/>
                </a:solidFill>
                <a:latin typeface="宋体" panose="02010600030101010101" pitchFamily="2" charset="-122"/>
              </a:rPr>
              <a:t>INTO </a:t>
            </a:r>
            <a:r>
              <a:rPr lang="en-US" sz="2400" b="0">
                <a:solidFill>
                  <a:srgbClr val="C00000"/>
                </a:solidFill>
                <a:latin typeface="宋体" panose="02010600030101010101" pitchFamily="2" charset="-122"/>
              </a:rPr>
              <a:t>@name</a:t>
            </a:r>
            <a:r>
              <a:rPr lang="en-US" sz="2400" b="0">
                <a:latin typeface="宋体" panose="02010600030101010101" pitchFamily="2" charset="-122"/>
              </a:rPr>
              <a:t>,</a:t>
            </a:r>
            <a:r>
              <a:rPr lang="en-US" sz="2400" b="0">
                <a:solidFill>
                  <a:srgbClr val="C00000"/>
                </a:solidFill>
                <a:latin typeface="宋体" panose="02010600030101010101" pitchFamily="2" charset="-122"/>
              </a:rPr>
              <a:t>@phone</a:t>
            </a:r>
            <a:r>
              <a:rPr lang="en-US" sz="2400" b="0">
                <a:latin typeface="宋体" panose="02010600030101010101" pitchFamily="2" charset="-122"/>
              </a:rPr>
              <a:t> FROM suppliers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WHERE s_id=101;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SELECT @name,@phone;</a:t>
            </a:r>
            <a:endParaRPr lang="en-US" sz="2400" b="0">
              <a:latin typeface="宋体" panose="02010600030101010101" pitchFamily="2" charset="-122"/>
            </a:endParaRPr>
          </a:p>
        </p:txBody>
      </p:sp>
      <p:sp>
        <p:nvSpPr>
          <p:cNvPr id="3" name="矩形 2"/>
          <p:cNvSpPr>
            <a:spLocks noRot="1" noChangeArrowheads="1"/>
          </p:cNvSpPr>
          <p:nvPr/>
        </p:nvSpPr>
        <p:spPr bwMode="auto">
          <a:xfrm>
            <a:off x="17780" y="3641725"/>
            <a:ext cx="8945880" cy="77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【例5-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23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】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根据name变量所给的值查询customers表中指定客户的信息。</a:t>
            </a:r>
            <a:endParaRPr lang="zh-CN" altLang="en-US" sz="24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5610" y="4605020"/>
            <a:ext cx="860933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9525"/>
            <a:r>
              <a:rPr lang="en-US" sz="2400" b="0">
                <a:latin typeface="宋体" panose="02010600030101010101" pitchFamily="2" charset="-122"/>
              </a:rPr>
              <a:t>SET @name='RedHook';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SELECT * FROM customers WHERE c_name=@name;</a:t>
            </a:r>
            <a:endParaRPr lang="en-US" sz="2400" b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  <p:bldP spid="3" grpId="0"/>
      <p:bldP spid="3" grpId="1"/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9880" y="1331595"/>
            <a:ext cx="869124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ABS(x)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：返回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的绝对值。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：返回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圆周率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：返回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非负数的二次方根。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MOD(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m,n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：返回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除后的余数。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ROUND(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：把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四舍五入到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指定的精度返回。如果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为负数，则将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保留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值到小数点左边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>
            <a:spLocks noRot="1" noChangeArrowheads="1"/>
          </p:cNvSpPr>
          <p:nvPr/>
        </p:nvSpPr>
        <p:spPr bwMode="auto">
          <a:xfrm>
            <a:off x="332740" y="3744595"/>
            <a:ext cx="847788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【例5-1】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示例</a:t>
            </a:r>
            <a:endParaRPr lang="zh-CN" altLang="en-US" sz="24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1549" y="809351"/>
            <a:ext cx="638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5.1.1  数学函数</a:t>
            </a:r>
            <a:endParaRPr lang="zh-CN" altLang="en-US" sz="2800" b="1" dirty="0" smtClean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63880" y="4239895"/>
            <a:ext cx="843724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9525"/>
            <a:r>
              <a:rPr lang="en-US" sz="2400" b="0">
                <a:latin typeface="宋体" panose="02010600030101010101" pitchFamily="2" charset="-122"/>
              </a:rPr>
              <a:t>SELECT  SQRT(ROUND(ABS(-4.01*4.01),0)),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       MOD(-10,3),MOD(10,-3)</a:t>
            </a:r>
            <a:endParaRPr lang="en-US" altLang="en-US" sz="2400" b="0">
              <a:latin typeface="宋体" panose="02010600030101010101" pitchFamily="2" charset="-122"/>
            </a:endParaRPr>
          </a:p>
        </p:txBody>
      </p:sp>
      <p:pic>
        <p:nvPicPr>
          <p:cNvPr id="2" name="图片 17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810" y="5069840"/>
            <a:ext cx="4424045" cy="5410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0" grpId="0"/>
      <p:bldP spid="8" grpId="1"/>
      <p:bldP spid="100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8365" y="708025"/>
            <a:ext cx="565531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2</a:t>
            </a:r>
            <a:r>
              <a:rPr sz="2400" b="1" dirty="0">
                <a:solidFill>
                  <a:srgbClr val="0000FF"/>
                </a:solidFill>
              </a:rPr>
              <a:t>）</a:t>
            </a:r>
            <a:r>
              <a:rPr lang="zh-CN" sz="2400" b="1" dirty="0">
                <a:solidFill>
                  <a:srgbClr val="0000FF"/>
                </a:solidFill>
              </a:rPr>
              <a:t>全局</a:t>
            </a:r>
            <a:r>
              <a:rPr sz="2400" b="1" dirty="0">
                <a:solidFill>
                  <a:srgbClr val="0000FF"/>
                </a:solidFill>
              </a:rPr>
              <a:t>变量</a:t>
            </a:r>
            <a:r>
              <a:rPr lang="zh-CN" altLang="en-US" sz="2400" dirty="0"/>
              <a:t>  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>
            <a:spLocks noRot="1" noChangeArrowheads="1"/>
          </p:cNvSpPr>
          <p:nvPr/>
        </p:nvSpPr>
        <p:spPr bwMode="auto">
          <a:xfrm>
            <a:off x="99060" y="4001770"/>
            <a:ext cx="8945880" cy="53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【例5-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24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】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通过全局变量查看MySQL的相关信息。</a:t>
            </a:r>
            <a:endParaRPr lang="zh-CN" altLang="en-US" sz="24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67335" y="4534535"/>
            <a:ext cx="86093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9525"/>
            <a:r>
              <a:rPr lang="en-US" sz="2400" b="0">
                <a:latin typeface="宋体" panose="02010600030101010101" pitchFamily="2" charset="-122"/>
              </a:rPr>
              <a:t>SELECT @@version,@@basedir,@@license,@@port;</a:t>
            </a:r>
            <a:endParaRPr lang="en-US" sz="2400" b="0">
              <a:latin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9730" y="1168400"/>
            <a:ext cx="8665210" cy="82994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2400" dirty="0"/>
              <a:t>   </a:t>
            </a:r>
            <a:r>
              <a:rPr sz="2400" dirty="0"/>
              <a:t>全局变量是MySQL系统提供并赋值的变量。用户不能定义全局变量，只能使用。</a:t>
            </a:r>
            <a:endParaRPr sz="2400" dirty="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314325" y="2029460"/>
          <a:ext cx="8719820" cy="1831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7365"/>
                <a:gridCol w="5672455"/>
              </a:tblGrid>
              <a:tr h="368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全局变量名称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   明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7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@@version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返回服务器版本号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@@basedir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返回MySQL安装基准目录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@@license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返回服务器的许可类型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@@port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返回服务器侦听TCP/IP连接所用端口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30" y="4994910"/>
            <a:ext cx="5464810" cy="5575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00" grpId="0"/>
      <p:bldP spid="100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64031" y="1378334"/>
            <a:ext cx="1598836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080" lvl="1" inden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400" b="1" noProof="1" smtClean="0">
                <a:solidFill>
                  <a:srgbClr val="1D41D5"/>
                </a:solidFill>
              </a:rPr>
              <a:t>1</a:t>
            </a:r>
            <a:r>
              <a:rPr lang="zh-CN" altLang="en-US" sz="2400" b="1" noProof="1">
                <a:solidFill>
                  <a:srgbClr val="1D41D5"/>
                </a:solidFill>
              </a:rPr>
              <a:t>、语句块</a:t>
            </a:r>
            <a:endParaRPr lang="zh-CN" altLang="en-US" sz="2400" b="1" noProof="1">
              <a:solidFill>
                <a:srgbClr val="1D41D5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45104" y="1871147"/>
            <a:ext cx="4572000" cy="11988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SQL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 ｜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语句块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9245" y="3070225"/>
            <a:ext cx="8710930" cy="248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注意：</a:t>
            </a:r>
            <a:endParaRPr lang="en-US" altLang="zh-CN" sz="2400" b="1" dirty="0" smtClean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①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BEGIN…END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语句块包含了该程序块的所有处理操作，允许语句块嵌套。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 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中单独使用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BEGIN…END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语句块没有任何意义，只有将其封装在存储过程、存储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函数等程序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内部才有意义。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3"/>
          <p:cNvSpPr txBox="1"/>
          <p:nvPr/>
        </p:nvSpPr>
        <p:spPr>
          <a:xfrm>
            <a:off x="906780" y="658495"/>
            <a:ext cx="70231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5.2.2  语句块、注释和重置语句结束标记</a:t>
            </a:r>
            <a:endParaRPr lang="zh-CN" altLang="en-US" sz="2800" b="1" dirty="0" smtClean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15305" y="951322"/>
            <a:ext cx="4841743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" lvl="1" inden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400" b="1" noProof="1" smtClean="0">
                <a:solidFill>
                  <a:srgbClr val="1D41D5"/>
                </a:solidFill>
              </a:rPr>
              <a:t>2</a:t>
            </a:r>
            <a:r>
              <a:rPr lang="zh-CN" altLang="en-US" sz="2400" b="1" noProof="1">
                <a:solidFill>
                  <a:srgbClr val="1D41D5"/>
                </a:solidFill>
              </a:rPr>
              <a:t>、注释</a:t>
            </a:r>
            <a:endParaRPr lang="zh-CN" altLang="en-US" sz="2400" b="1" noProof="1">
              <a:solidFill>
                <a:srgbClr val="1D41D5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300" y="1515110"/>
            <a:ext cx="891603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0" hangingPunct="1">
              <a:lnSpc>
                <a:spcPct val="100000"/>
              </a:lnSpc>
            </a:pPr>
            <a:r>
              <a:rPr lang="en-US" altLang="zh-CN" sz="2400" b="1" dirty="0" smtClean="0">
                <a:solidFill>
                  <a:srgbClr val="006600"/>
                </a:solidFill>
              </a:rPr>
              <a:t>1</a:t>
            </a:r>
            <a:r>
              <a:rPr lang="zh-CN" altLang="en-US" sz="2400" b="1" dirty="0">
                <a:solidFill>
                  <a:srgbClr val="006600"/>
                </a:solidFill>
              </a:rPr>
              <a:t>）单行注释</a:t>
            </a:r>
            <a:endParaRPr lang="zh-CN" altLang="en-US" sz="2400" b="1" dirty="0">
              <a:solidFill>
                <a:srgbClr val="006600"/>
              </a:solidFill>
            </a:endParaRPr>
          </a:p>
          <a:p>
            <a:pPr eaLnBrk="1" latinLnBrk="0" hangingPunct="1">
              <a:lnSpc>
                <a:spcPct val="100000"/>
              </a:lnSpc>
            </a:pPr>
            <a:r>
              <a:rPr lang="zh-CN" altLang="en-US" sz="2400" b="1" dirty="0" smtClean="0"/>
              <a:t>     </a:t>
            </a:r>
            <a:r>
              <a:rPr sz="2400" b="1" dirty="0"/>
              <a:t>使用“#”符号作为单行语句的注释符，写在需要注释的行或语句后方</a:t>
            </a:r>
            <a:r>
              <a:rPr lang="zh-CN" altLang="en-US" sz="2400" b="1" dirty="0"/>
              <a:t>。</a:t>
            </a:r>
            <a:endParaRPr lang="zh-CN" altLang="en-US" sz="2400" b="1" dirty="0"/>
          </a:p>
        </p:txBody>
      </p:sp>
      <p:sp>
        <p:nvSpPr>
          <p:cNvPr id="11" name="矩形 10"/>
          <p:cNvSpPr>
            <a:spLocks noRot="1" noChangeArrowheads="1"/>
          </p:cNvSpPr>
          <p:nvPr/>
        </p:nvSpPr>
        <p:spPr bwMode="auto">
          <a:xfrm>
            <a:off x="112395" y="2992120"/>
            <a:ext cx="8945880" cy="53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【例5-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25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】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示例。</a:t>
            </a:r>
            <a:endParaRPr lang="zh-CN" altLang="en-US" sz="24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0325" y="3717290"/>
            <a:ext cx="908050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9525"/>
            <a:r>
              <a:rPr lang="en-US" sz="2400" b="0">
                <a:solidFill>
                  <a:srgbClr val="006600"/>
                </a:solidFill>
                <a:latin typeface="宋体" panose="02010600030101010101" pitchFamily="2" charset="-122"/>
              </a:rPr>
              <a:t>#求两个数的最小值</a:t>
            </a:r>
            <a:endParaRPr lang="en-US" sz="2400" b="0">
              <a:solidFill>
                <a:srgbClr val="006600"/>
              </a:solidFill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SET  @x=5,@y=6;                  </a:t>
            </a:r>
            <a:r>
              <a:rPr lang="en-US" sz="2400" b="0">
                <a:solidFill>
                  <a:srgbClr val="006600"/>
                </a:solidFill>
                <a:latin typeface="宋体" panose="02010600030101010101" pitchFamily="2" charset="-122"/>
              </a:rPr>
              <a:t>#定义两个变量并赋值</a:t>
            </a:r>
            <a:endParaRPr lang="en-US" sz="2400" b="0">
              <a:solidFill>
                <a:srgbClr val="006600"/>
              </a:solidFill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SELECT IF(@x&lt;@y,@x,@y) 最小值;   </a:t>
            </a:r>
            <a:r>
              <a:rPr lang="en-US" sz="2400" b="0">
                <a:solidFill>
                  <a:srgbClr val="006600"/>
                </a:solidFill>
                <a:latin typeface="宋体" panose="02010600030101010101" pitchFamily="2" charset="-122"/>
              </a:rPr>
              <a:t>#比较两个变量并输出最小值</a:t>
            </a:r>
            <a:r>
              <a:rPr lang="en-US" sz="2400" b="0">
                <a:latin typeface="宋体" panose="02010600030101010101" pitchFamily="2" charset="-122"/>
              </a:rPr>
              <a:t> </a:t>
            </a:r>
            <a:endParaRPr lang="en-US" sz="2400" b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00" grpId="0"/>
      <p:bldP spid="11" grpId="1"/>
      <p:bldP spid="100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67055" y="949960"/>
            <a:ext cx="820801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0" hangingPunct="1">
              <a:lnSpc>
                <a:spcPct val="100000"/>
              </a:lnSpc>
            </a:pPr>
            <a:r>
              <a:rPr lang="en-US" altLang="zh-CN" sz="2400" b="1" dirty="0" smtClean="0">
                <a:solidFill>
                  <a:srgbClr val="006600"/>
                </a:solidFill>
              </a:rPr>
              <a:t>2</a:t>
            </a:r>
            <a:r>
              <a:rPr lang="zh-CN" altLang="en-US" sz="2400" b="1" dirty="0">
                <a:solidFill>
                  <a:srgbClr val="006600"/>
                </a:solidFill>
              </a:rPr>
              <a:t>）多行注释</a:t>
            </a:r>
            <a:endParaRPr lang="zh-CN" altLang="en-US" sz="2400" b="1" dirty="0">
              <a:solidFill>
                <a:srgbClr val="006600"/>
              </a:solidFill>
            </a:endParaRPr>
          </a:p>
          <a:p>
            <a:pPr eaLnBrk="1" latinLnBrk="0" hangingPunct="1">
              <a:lnSpc>
                <a:spcPct val="100000"/>
              </a:lnSpc>
            </a:pPr>
            <a:r>
              <a:rPr lang="zh-CN" altLang="en-US" sz="2400" b="1" dirty="0" smtClean="0"/>
              <a:t>     使用</a:t>
            </a:r>
            <a:r>
              <a:rPr lang="en-US" altLang="zh-CN" sz="2400" b="1" dirty="0">
                <a:solidFill>
                  <a:srgbClr val="0000FF"/>
                </a:solidFill>
              </a:rPr>
              <a:t>/*</a:t>
            </a:r>
            <a:r>
              <a:rPr lang="zh-CN" altLang="en-US" sz="2400" b="1" dirty="0"/>
              <a:t>和</a:t>
            </a:r>
            <a:r>
              <a:rPr lang="zh-CN" altLang="en-US" sz="2400" b="1" dirty="0">
                <a:solidFill>
                  <a:srgbClr val="0000FF"/>
                </a:solidFill>
              </a:rPr>
              <a:t>*</a:t>
            </a:r>
            <a:r>
              <a:rPr lang="en-US" altLang="zh-CN" sz="2400" b="1" dirty="0">
                <a:solidFill>
                  <a:srgbClr val="0000FF"/>
                </a:solidFill>
              </a:rPr>
              <a:t>/</a:t>
            </a:r>
            <a:r>
              <a:rPr lang="zh-CN" altLang="en-US" sz="2400" b="1" dirty="0"/>
              <a:t>括起来可以连续书写多行的注释语句。</a:t>
            </a:r>
            <a:endParaRPr lang="zh-CN" altLang="en-US" sz="2400" b="1" dirty="0"/>
          </a:p>
        </p:txBody>
      </p:sp>
      <p:sp>
        <p:nvSpPr>
          <p:cNvPr id="11" name="矩形 10"/>
          <p:cNvSpPr>
            <a:spLocks noRot="1" noChangeArrowheads="1"/>
          </p:cNvSpPr>
          <p:nvPr/>
        </p:nvSpPr>
        <p:spPr bwMode="auto">
          <a:xfrm>
            <a:off x="99060" y="1910715"/>
            <a:ext cx="8945880" cy="53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【例5-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26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】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示例。</a:t>
            </a:r>
            <a:endParaRPr lang="zh-CN" altLang="en-US" sz="24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9060" y="2443480"/>
            <a:ext cx="908050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9525"/>
            <a:r>
              <a:rPr lang="en-US" sz="2400" b="0">
                <a:solidFill>
                  <a:srgbClr val="006600"/>
                </a:solidFill>
                <a:latin typeface="宋体" panose="02010600030101010101" pitchFamily="2" charset="-122"/>
              </a:rPr>
              <a:t>/*在MySQL Workbench工具下，MySQL执行UPDATE或DELETE语句时，如果WHERE短语中没有给出包含主键的条件，执行报错，WHERE短语中包含主键条件则执行正常。因为MySQL运行在safe-updates模式下，该模式会导致非主键条件下无法执行UPDATE或DELETE语句，需要执行命令 SET SQL_SAFE_UPDATES = 0修改数据库模式。*/</a:t>
            </a:r>
            <a:endParaRPr lang="en-US" sz="2400" b="0">
              <a:solidFill>
                <a:srgbClr val="006600"/>
              </a:solidFill>
              <a:latin typeface="宋体" panose="02010600030101010101" pitchFamily="2" charset="-122"/>
            </a:endParaRPr>
          </a:p>
          <a:p>
            <a:pPr marL="0" indent="9525"/>
            <a:endParaRPr lang="en-US" sz="2400" b="0">
              <a:solidFill>
                <a:srgbClr val="006600"/>
              </a:solidFill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solidFill>
                  <a:schemeClr val="tx1"/>
                </a:solidFill>
                <a:latin typeface="宋体" panose="02010600030101010101" pitchFamily="2" charset="-122"/>
              </a:rPr>
              <a:t>      SET SQL_SAFE_UPDATES=0;</a:t>
            </a:r>
            <a:endParaRPr lang="en-US" sz="2400" b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solidFill>
                  <a:schemeClr val="tx1"/>
                </a:solidFill>
                <a:latin typeface="宋体" panose="02010600030101010101" pitchFamily="2" charset="-122"/>
              </a:rPr>
              <a:t>      DELETE FROM fruits WHERE f_name='xxtt';</a:t>
            </a:r>
            <a:endParaRPr lang="en-US" sz="2400" b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0" grpId="0"/>
      <p:bldP spid="11" grpId="1"/>
      <p:bldP spid="100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56580" y="1016630"/>
            <a:ext cx="4841743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" lvl="1" inden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400" b="1" noProof="1" smtClean="0">
                <a:solidFill>
                  <a:srgbClr val="1D41D5"/>
                </a:solidFill>
              </a:rPr>
              <a:t>3</a:t>
            </a:r>
            <a:r>
              <a:rPr lang="zh-CN" altLang="en-US" sz="2400" b="1" noProof="1">
                <a:solidFill>
                  <a:srgbClr val="1D41D5"/>
                </a:solidFill>
              </a:rPr>
              <a:t>、重置命令结束标记</a:t>
            </a:r>
            <a:endParaRPr lang="zh-CN" altLang="en-US" sz="2400" b="1" noProof="1">
              <a:solidFill>
                <a:srgbClr val="1D41D5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230" y="1692275"/>
            <a:ext cx="8765540" cy="2968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eaLnBrk="1" latinLnBrk="0" hangingPunct="1"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）为什么要重置命令结束标记</a:t>
            </a:r>
            <a:endParaRPr lang="en-US" altLang="zh-CN" sz="2400" b="1" dirty="0" smtClean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latinLnBrk="0" hangingPunct="1">
              <a:lnSpc>
                <a:spcPct val="130000"/>
              </a:lnSpc>
            </a:pPr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中，服务器处理的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以分号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结束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标记的。但在创建存储函数、存储过程的时候，函数体或存储过程体中可以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包含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多个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，每个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语句都是以分号结尾，而服务器处理程序时遇到第一个分号则结束程序执行，这时就需要使用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DELIMITER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语句将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语句的结束标记修改为其它符号。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0185" y="1258570"/>
            <a:ext cx="891476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0" hangingPunct="1">
              <a:lnSpc>
                <a:spcPct val="100000"/>
              </a:lnSpc>
            </a:pPr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2</a:t>
            </a:r>
            <a:r>
              <a:rPr lang="zh-CN" altLang="en-US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4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语法：</a:t>
            </a:r>
            <a:endParaRPr lang="zh-CN" altLang="en-US" sz="24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latinLnBrk="0" hangingPunct="1">
              <a:lnSpc>
                <a:spcPct val="100000"/>
              </a:lnSpc>
            </a:pPr>
            <a:r>
              <a:rPr lang="en-US" altLang="zh-CN" sz="2400" b="1" dirty="0" smtClean="0">
                <a:solidFill>
                  <a:srgbClr val="0000FF"/>
                </a:solidFill>
              </a:rPr>
              <a:t>        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DELIMITER   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符号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latinLnBrk="0" hangingPunct="1">
              <a:lnSpc>
                <a:spcPct val="10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符号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可以是一些特殊符号，如两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>
            <a:spLocks noRot="1" noChangeArrowheads="1"/>
          </p:cNvSpPr>
          <p:nvPr/>
        </p:nvSpPr>
        <p:spPr bwMode="auto">
          <a:xfrm>
            <a:off x="179070" y="2590800"/>
            <a:ext cx="8945880" cy="53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【例5-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27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】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示例。</a:t>
            </a:r>
            <a:endParaRPr lang="zh-CN" altLang="en-US" sz="24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64515" y="3302000"/>
            <a:ext cx="801433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9525"/>
            <a:r>
              <a:rPr lang="en-US" sz="2400" b="0">
                <a:latin typeface="宋体" panose="02010600030101010101" pitchFamily="2" charset="-122"/>
              </a:rPr>
              <a:t>DELIMITER </a:t>
            </a:r>
            <a:r>
              <a:rPr lang="en-US" sz="2400" b="0">
                <a:solidFill>
                  <a:srgbClr val="0000FF"/>
                </a:solidFill>
                <a:latin typeface="宋体" panose="02010600030101010101" pitchFamily="2" charset="-122"/>
              </a:rPr>
              <a:t>@@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SELECT * FROM fruits</a:t>
            </a:r>
            <a:r>
              <a:rPr lang="en-US" sz="2400" b="0">
                <a:solidFill>
                  <a:srgbClr val="0000FF"/>
                </a:solidFill>
                <a:latin typeface="宋体" panose="02010600030101010101" pitchFamily="2" charset="-122"/>
              </a:rPr>
              <a:t>@@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DELIMITER ;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SELECT * FROM fruits;</a:t>
            </a:r>
            <a:endParaRPr lang="en-US" sz="2400" b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0" grpId="0"/>
      <p:bldP spid="11" grpId="1"/>
      <p:bldP spid="100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1549" y="879201"/>
            <a:ext cx="638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5.2.3 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存储函数</a:t>
            </a:r>
            <a:endParaRPr lang="zh-CN" altLang="zh-CN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2805" y="1598437"/>
            <a:ext cx="2484120" cy="386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080" lvl="1" indent="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400" b="1" noProof="1" smtClean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 sz="2400" b="1" noProof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zh-CN" altLang="en-US" sz="24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创建</a:t>
            </a:r>
            <a:r>
              <a:rPr lang="zh-CN" altLang="en-US" sz="2400" b="1" noProof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存储函数</a:t>
            </a:r>
            <a:endParaRPr lang="zh-CN" altLang="en-US" sz="2400" b="1" noProof="1">
              <a:solidFill>
                <a:srgbClr val="1D41D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8690" y="2094865"/>
            <a:ext cx="767524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函数名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参数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 参数数据类型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[,…]])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RETURN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函数返回值的数据类型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BEGIN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体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END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1550" y="4552261"/>
            <a:ext cx="2484120" cy="386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080" lvl="1" inden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400" b="1" noProof="1" smtClean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2400" b="1" noProof="1" smtClean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、调用</a:t>
            </a:r>
            <a:r>
              <a:rPr lang="zh-CN" altLang="en-US" sz="2400" b="1" noProof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存储函数</a:t>
            </a:r>
            <a:endParaRPr lang="zh-CN" altLang="en-US" sz="2400" b="1" noProof="1">
              <a:solidFill>
                <a:srgbClr val="1D41D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33855" y="5055235"/>
            <a:ext cx="463994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参数值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[,…]])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" grpId="0"/>
      <p:bldP spid="8" grpId="1"/>
      <p:bldP spid="2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Rot="1" noChangeArrowheads="1"/>
          </p:cNvSpPr>
          <p:nvPr/>
        </p:nvSpPr>
        <p:spPr bwMode="auto">
          <a:xfrm>
            <a:off x="766445" y="742950"/>
            <a:ext cx="820737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【例5-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28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】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创建存储函数sphone，根据所给的供应商编号s_id值，函数返回该供应商的电话s_call。</a:t>
            </a:r>
            <a:endParaRPr lang="zh-CN" altLang="en-US" sz="24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98755" y="1507490"/>
            <a:ext cx="906208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9525"/>
            <a:r>
              <a:rPr lang="en-US" sz="2400" b="0">
                <a:latin typeface="宋体" panose="02010600030101010101" pitchFamily="2" charset="-122"/>
              </a:rPr>
              <a:t>DELIMITER @@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CREATE  FUNCTION sphone(sid INT)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RETURNS char(20)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BEGIN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 RETURN (SELECT s_call FROM supperliers WHERE s_id=sid);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END@@</a:t>
            </a:r>
            <a:endParaRPr lang="en-US" sz="2400" b="0">
              <a:latin typeface="宋体" panose="02010600030101010101" pitchFamily="2" charset="-122"/>
            </a:endParaRPr>
          </a:p>
        </p:txBody>
      </p:sp>
      <p:pic>
        <p:nvPicPr>
          <p:cNvPr id="2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525" y="3729355"/>
            <a:ext cx="8482965" cy="4737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98755" y="4299585"/>
            <a:ext cx="864171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13335"/>
            <a:r>
              <a:rPr lang="zh-CN" sz="2000" b="0">
                <a:ea typeface="宋体" panose="02010600030101010101" pitchFamily="2" charset="-122"/>
              </a:rPr>
              <a:t>（1）报错的原因：MySQL开启了bin-log日志，所以创建函数或者存储过程时，必须声明其为确定性的，或者声明为不修改数据。（2）解决方法：设置</a:t>
            </a:r>
            <a:r>
              <a:rPr lang="zh-CN" sz="2000" b="0">
                <a:solidFill>
                  <a:srgbClr val="C00000"/>
                </a:solidFill>
                <a:ea typeface="宋体" panose="02010600030101010101" pitchFamily="2" charset="-122"/>
              </a:rPr>
              <a:t>log_bin_trust_routine_creators</a:t>
            </a:r>
            <a:r>
              <a:rPr lang="zh-CN" sz="2000" b="0">
                <a:ea typeface="宋体" panose="02010600030101010101" pitchFamily="2" charset="-122"/>
              </a:rPr>
              <a:t>全局变量为1，信任存储程序的创建者。</a:t>
            </a:r>
            <a:endParaRPr lang="zh-CN" altLang="en-US" sz="20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Rot="1" noChangeArrowheads="1"/>
          </p:cNvSpPr>
          <p:nvPr/>
        </p:nvSpPr>
        <p:spPr bwMode="auto">
          <a:xfrm>
            <a:off x="766445" y="742950"/>
            <a:ext cx="820737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【例5-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28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】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创建存储函数sphone，根据所给的供应商编号s_id值，函数返回该供应商的电话s_call。</a:t>
            </a:r>
            <a:endParaRPr lang="zh-CN" altLang="en-US" sz="24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98755" y="1507490"/>
            <a:ext cx="9062085" cy="4154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9525"/>
            <a:r>
              <a:rPr lang="en-US" sz="2400" b="0">
                <a:solidFill>
                  <a:srgbClr val="0000FF"/>
                </a:solidFill>
                <a:latin typeface="宋体" panose="02010600030101010101" pitchFamily="2" charset="-122"/>
              </a:rPr>
              <a:t>SET GLOBAL log_bin_trust_function_creators = 1;</a:t>
            </a:r>
            <a:endParaRPr lang="en-US" sz="2400" b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marL="0" indent="9525"/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DELIMITER @@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CREATE  FUNCTION sphone(sid INT)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RETURNS char(20)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BEGIN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 RETURN (SELECT s_call FROM supperliers WHERE s_id=sid);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END@@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DELIMITER ;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SELECT sphone(101);</a:t>
            </a:r>
            <a:endParaRPr lang="en-US" sz="2400" b="0">
              <a:latin typeface="宋体" panose="02010600030101010101" pitchFamily="2" charset="-122"/>
            </a:endParaRPr>
          </a:p>
        </p:txBody>
      </p:sp>
      <p:pic>
        <p:nvPicPr>
          <p:cNvPr id="2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7425" y="4885055"/>
            <a:ext cx="1379220" cy="6832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61550" y="777382"/>
            <a:ext cx="2485390" cy="386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080" lvl="1" indent="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sz="2400" b="1" noProof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3. 删除存储函数</a:t>
            </a:r>
            <a:endParaRPr sz="2400" b="1" noProof="1">
              <a:solidFill>
                <a:srgbClr val="1D41D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2000" y="1261745"/>
            <a:ext cx="8349615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DROP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FUNCTION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函数名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;     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spcBef>
                <a:spcPts val="18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注意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函数名后没有括号</a:t>
            </a:r>
            <a:endParaRPr lang="zh-CN" alt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" name="矩形 10"/>
          <p:cNvSpPr>
            <a:spLocks noRot="1" noChangeArrowheads="1"/>
          </p:cNvSpPr>
          <p:nvPr/>
        </p:nvSpPr>
        <p:spPr bwMode="auto">
          <a:xfrm>
            <a:off x="179070" y="2590800"/>
            <a:ext cx="8945880" cy="53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【例5-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29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】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删除例5-28创建的sphone存储函数。</a:t>
            </a:r>
            <a:endParaRPr lang="zh-CN" altLang="en-US" sz="24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61365" y="3302000"/>
            <a:ext cx="701484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9525"/>
            <a:r>
              <a:rPr lang="en-US" sz="2400" b="0">
                <a:latin typeface="宋体" panose="02010600030101010101" pitchFamily="2" charset="-122"/>
              </a:rPr>
              <a:t>DROP FUNCTION sphone;</a:t>
            </a:r>
            <a:endParaRPr lang="en-US" sz="2400" b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0" grpId="0"/>
      <p:bldP spid="10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2489" y="797286"/>
            <a:ext cx="638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5.1.2  字符串函数</a:t>
            </a:r>
            <a:endParaRPr lang="zh-CN" altLang="en-US" sz="2800" b="1" dirty="0" smtClean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7205" y="1401667"/>
            <a:ext cx="6759575" cy="386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080" lvl="1" indent="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400" b="1" noProof="1" smtClean="0">
                <a:solidFill>
                  <a:srgbClr val="006600"/>
                </a:solidFill>
              </a:rPr>
              <a:t>1</a:t>
            </a:r>
            <a:r>
              <a:rPr lang="zh-CN" altLang="en-US" sz="2400" b="1" noProof="1">
                <a:solidFill>
                  <a:srgbClr val="006600"/>
                </a:solidFill>
              </a:rPr>
              <a:t>、</a:t>
            </a:r>
            <a:r>
              <a:rPr lang="en-US" altLang="zh-CN" sz="2400" b="1" smtClean="0">
                <a:solidFill>
                  <a:srgbClr val="006600"/>
                </a:solidFill>
                <a:sym typeface="+mn-ea"/>
              </a:rPr>
              <a:t>计算字符串字符数的函数和字符串长度的函数</a:t>
            </a:r>
            <a:endParaRPr lang="en-US" altLang="zh-CN" sz="2400" b="1" noProof="1" smtClean="0">
              <a:solidFill>
                <a:srgbClr val="006600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4310" y="1810385"/>
            <a:ext cx="880681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eaLnBrk="1" latinLnBrk="0" hangingPunct="1">
              <a:lnSpc>
                <a:spcPct val="10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CHAR_LENGTH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：返回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字符串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所包含的字符个数。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59025" indent="-2359025" eaLnBrk="1" latinLnBrk="0" hangingPunct="1">
              <a:lnSpc>
                <a:spcPct val="10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：返回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值为字符串的字节长度。一个汉字是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个字节，一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个数字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或字母是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个字节。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>
            <a:spLocks noRot="1" noChangeArrowheads="1"/>
          </p:cNvSpPr>
          <p:nvPr/>
        </p:nvSpPr>
        <p:spPr bwMode="auto">
          <a:xfrm>
            <a:off x="358775" y="3009265"/>
            <a:ext cx="847788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【例5-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】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示例</a:t>
            </a:r>
            <a:endParaRPr lang="zh-CN" altLang="en-US" sz="24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63880" y="3504565"/>
            <a:ext cx="843724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9525"/>
            <a:r>
              <a:rPr lang="en-US" sz="2400" b="0">
                <a:latin typeface="宋体" panose="02010600030101010101" pitchFamily="2" charset="-122"/>
              </a:rPr>
              <a:t>SELECT  CHAR_LENGTH('CHINA'),LENGTH('CHINA');</a:t>
            </a:r>
            <a:endParaRPr lang="en-US" sz="2400" b="0">
              <a:latin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3880" y="4445635"/>
            <a:ext cx="843724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9525"/>
            <a:r>
              <a:rPr lang="en-US" sz="2400" b="0">
                <a:latin typeface="宋体" panose="02010600030101010101" pitchFamily="2" charset="-122"/>
              </a:rPr>
              <a:t>SELECT  CHAR_LENGTH('中国') 字符数,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       LENGTH('中国') 字符串长度;</a:t>
            </a:r>
            <a:endParaRPr lang="en-US" sz="2400" b="0">
              <a:latin typeface="宋体" panose="02010600030101010101" pitchFamily="2" charset="-122"/>
            </a:endParaRPr>
          </a:p>
        </p:txBody>
      </p:sp>
      <p:pic>
        <p:nvPicPr>
          <p:cNvPr id="3" name="图片 11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855" y="3964940"/>
            <a:ext cx="2737485" cy="4800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12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55" y="5182870"/>
            <a:ext cx="2170430" cy="4718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100" grpId="0"/>
      <p:bldP spid="2" grpId="1"/>
      <p:bldP spid="100" grpId="1"/>
      <p:bldP spid="7" grpId="0"/>
      <p:bldP spid="7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3" descr="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27"/>
          <p:cNvGrpSpPr/>
          <p:nvPr/>
        </p:nvGrpSpPr>
        <p:grpSpPr bwMode="auto">
          <a:xfrm>
            <a:off x="3170250" y="673103"/>
            <a:ext cx="2803525" cy="2803525"/>
            <a:chOff x="3170321" y="673768"/>
            <a:chExt cx="2803358" cy="2803358"/>
          </a:xfrm>
        </p:grpSpPr>
        <p:grpSp>
          <p:nvGrpSpPr>
            <p:cNvPr id="6164" name="组合 19"/>
            <p:cNvGrpSpPr/>
            <p:nvPr/>
          </p:nvGrpSpPr>
          <p:grpSpPr bwMode="auto">
            <a:xfrm>
              <a:off x="3170321" y="673768"/>
              <a:ext cx="2803358" cy="2803358"/>
              <a:chOff x="3170321" y="673768"/>
              <a:chExt cx="2803358" cy="2803358"/>
            </a:xfrm>
          </p:grpSpPr>
          <p:grpSp>
            <p:nvGrpSpPr>
              <p:cNvPr id="6171" name="组合 13"/>
              <p:cNvGrpSpPr/>
              <p:nvPr/>
            </p:nvGrpSpPr>
            <p:grpSpPr bwMode="auto">
              <a:xfrm>
                <a:off x="3170321" y="673768"/>
                <a:ext cx="2803358" cy="2803358"/>
                <a:chOff x="3236195" y="673768"/>
                <a:chExt cx="2803358" cy="2803358"/>
              </a:xfrm>
            </p:grpSpPr>
            <p:sp>
              <p:nvSpPr>
                <p:cNvPr id="6" name="椭圆 5"/>
                <p:cNvSpPr/>
                <p:nvPr/>
              </p:nvSpPr>
              <p:spPr>
                <a:xfrm>
                  <a:off x="3236195" y="673768"/>
                  <a:ext cx="2803358" cy="2803358"/>
                </a:xfrm>
                <a:prstGeom prst="ellipse">
                  <a:avLst/>
                </a:prstGeom>
                <a:solidFill>
                  <a:srgbClr val="63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179" name="组合 9"/>
                <p:cNvGrpSpPr/>
                <p:nvPr/>
              </p:nvGrpSpPr>
              <p:grpSpPr bwMode="auto">
                <a:xfrm>
                  <a:off x="4576914" y="850231"/>
                  <a:ext cx="121920" cy="2465271"/>
                  <a:chOff x="4444867" y="850231"/>
                  <a:chExt cx="121920" cy="2465271"/>
                </a:xfrm>
              </p:grpSpPr>
              <p:pic>
                <p:nvPicPr>
                  <p:cNvPr id="6183" name="图片 6" descr="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074" t="17886" r="79657" b="75504"/>
                  <a:stretch>
                    <a:fillRect/>
                  </a:stretch>
                </p:blipFill>
                <p:spPr bwMode="auto">
                  <a:xfrm>
                    <a:off x="4444867" y="3064042"/>
                    <a:ext cx="121920" cy="251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184" name="图片 8" descr="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074" t="17886" r="79657" b="75504"/>
                  <a:stretch>
                    <a:fillRect/>
                  </a:stretch>
                </p:blipFill>
                <p:spPr bwMode="auto">
                  <a:xfrm>
                    <a:off x="4444867" y="850231"/>
                    <a:ext cx="121920" cy="251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6180" name="组合 10"/>
                <p:cNvGrpSpPr/>
                <p:nvPr/>
              </p:nvGrpSpPr>
              <p:grpSpPr bwMode="auto">
                <a:xfrm rot="5400000">
                  <a:off x="4576914" y="850231"/>
                  <a:ext cx="121920" cy="2465271"/>
                  <a:chOff x="4444867" y="850231"/>
                  <a:chExt cx="121920" cy="2465271"/>
                </a:xfrm>
              </p:grpSpPr>
              <p:pic>
                <p:nvPicPr>
                  <p:cNvPr id="6181" name="图片 11" descr="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074" t="17886" r="79657" b="75504"/>
                  <a:stretch>
                    <a:fillRect/>
                  </a:stretch>
                </p:blipFill>
                <p:spPr bwMode="auto">
                  <a:xfrm>
                    <a:off x="4444867" y="3064042"/>
                    <a:ext cx="121920" cy="251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182" name="图片 12" descr="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074" t="17886" r="79657" b="75504"/>
                  <a:stretch>
                    <a:fillRect/>
                  </a:stretch>
                </p:blipFill>
                <p:spPr bwMode="auto">
                  <a:xfrm>
                    <a:off x="4444867" y="850231"/>
                    <a:ext cx="121920" cy="251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6172" name="组合 15"/>
              <p:cNvGrpSpPr/>
              <p:nvPr/>
            </p:nvGrpSpPr>
            <p:grpSpPr bwMode="auto">
              <a:xfrm>
                <a:off x="3724977" y="1350343"/>
                <a:ext cx="1624664" cy="1556888"/>
                <a:chOff x="3724977" y="1350343"/>
                <a:chExt cx="1624664" cy="1556888"/>
              </a:xfrm>
            </p:grpSpPr>
            <p:pic>
              <p:nvPicPr>
                <p:cNvPr id="6176" name="图片 7" descr="1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93" t="6248" r="83614" b="90147"/>
                <a:stretch>
                  <a:fillRect/>
                </a:stretch>
              </p:blipFill>
              <p:spPr bwMode="auto">
                <a:xfrm>
                  <a:off x="3724977" y="1350343"/>
                  <a:ext cx="144780" cy="137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177" name="图片 14" descr="1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93" t="6248" r="83614" b="90147"/>
                <a:stretch>
                  <a:fillRect/>
                </a:stretch>
              </p:blipFill>
              <p:spPr bwMode="auto">
                <a:xfrm>
                  <a:off x="5204861" y="2770071"/>
                  <a:ext cx="144780" cy="137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6173" name="组合 16"/>
              <p:cNvGrpSpPr/>
              <p:nvPr/>
            </p:nvGrpSpPr>
            <p:grpSpPr bwMode="auto">
              <a:xfrm flipH="1">
                <a:off x="3749033" y="1350343"/>
                <a:ext cx="1624664" cy="1556888"/>
                <a:chOff x="3724977" y="1350343"/>
                <a:chExt cx="1624664" cy="1556888"/>
              </a:xfrm>
            </p:grpSpPr>
            <p:pic>
              <p:nvPicPr>
                <p:cNvPr id="6174" name="图片 17" descr="1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93" t="6248" r="83614" b="90147"/>
                <a:stretch>
                  <a:fillRect/>
                </a:stretch>
              </p:blipFill>
              <p:spPr bwMode="auto">
                <a:xfrm>
                  <a:off x="3724977" y="1350343"/>
                  <a:ext cx="144780" cy="137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175" name="图片 18" descr="1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93" t="6248" r="83614" b="90147"/>
                <a:stretch>
                  <a:fillRect/>
                </a:stretch>
              </p:blipFill>
              <p:spPr bwMode="auto">
                <a:xfrm>
                  <a:off x="5204861" y="2770071"/>
                  <a:ext cx="144780" cy="137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6165" name="组合 22"/>
            <p:cNvGrpSpPr/>
            <p:nvPr/>
          </p:nvGrpSpPr>
          <p:grpSpPr bwMode="auto">
            <a:xfrm>
              <a:off x="4535905" y="1179094"/>
              <a:ext cx="72190" cy="1883444"/>
              <a:chOff x="4535905" y="1179094"/>
              <a:chExt cx="72190" cy="1883444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4535490" y="1178563"/>
                <a:ext cx="73021" cy="9460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4535490" y="2116720"/>
                <a:ext cx="73021" cy="946094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6166" name="组合 23"/>
            <p:cNvGrpSpPr/>
            <p:nvPr/>
          </p:nvGrpSpPr>
          <p:grpSpPr bwMode="auto">
            <a:xfrm rot="5400000">
              <a:off x="4535529" y="1528262"/>
              <a:ext cx="72190" cy="1170822"/>
              <a:chOff x="4535905" y="1179094"/>
              <a:chExt cx="72190" cy="1883444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4535361" y="1177939"/>
                <a:ext cx="73021" cy="94482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4535361" y="2117657"/>
                <a:ext cx="73021" cy="944825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</p:grpSp>
      <p:pic>
        <p:nvPicPr>
          <p:cNvPr id="4118" name="图片 40" descr="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3" y="1003300"/>
            <a:ext cx="3690938" cy="383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 descr="1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62" t="71843"/>
          <a:stretch>
            <a:fillRect/>
          </a:stretch>
        </p:blipFill>
        <p:spPr bwMode="auto">
          <a:xfrm>
            <a:off x="4203700" y="3587753"/>
            <a:ext cx="9588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8" r="70425" b="71019"/>
          <a:stretch>
            <a:fillRect/>
          </a:stretch>
        </p:blipFill>
        <p:spPr bwMode="auto">
          <a:xfrm>
            <a:off x="763621" y="1177925"/>
            <a:ext cx="10636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 descr="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1" r="46791" b="71431"/>
          <a:stretch>
            <a:fillRect/>
          </a:stretch>
        </p:blipFill>
        <p:spPr bwMode="auto">
          <a:xfrm>
            <a:off x="1952653" y="1177925"/>
            <a:ext cx="9937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 descr="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26" r="23157" b="72255"/>
          <a:stretch>
            <a:fillRect/>
          </a:stretch>
        </p:blipFill>
        <p:spPr bwMode="auto">
          <a:xfrm>
            <a:off x="3084561" y="1177928"/>
            <a:ext cx="9810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 descr="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62" b="71843"/>
          <a:stretch>
            <a:fillRect/>
          </a:stretch>
        </p:blipFill>
        <p:spPr bwMode="auto">
          <a:xfrm>
            <a:off x="4203700" y="1177925"/>
            <a:ext cx="9588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 descr="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62" r="80345" b="36400"/>
          <a:stretch>
            <a:fillRect/>
          </a:stretch>
        </p:blipFill>
        <p:spPr bwMode="auto">
          <a:xfrm>
            <a:off x="427046" y="2357438"/>
            <a:ext cx="9302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图片 34" descr="6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8" t="35162" r="57002" b="36400"/>
          <a:stretch>
            <a:fillRect/>
          </a:stretch>
        </p:blipFill>
        <p:spPr bwMode="auto">
          <a:xfrm>
            <a:off x="1538292" y="2357438"/>
            <a:ext cx="9255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图片 35" descr="7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83" t="35574" r="33076" b="36400"/>
          <a:stretch>
            <a:fillRect/>
          </a:stretch>
        </p:blipFill>
        <p:spPr bwMode="auto">
          <a:xfrm>
            <a:off x="2657475" y="2371725"/>
            <a:ext cx="9398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37" descr="9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5" t="71431" r="70717"/>
          <a:stretch>
            <a:fillRect/>
          </a:stretch>
        </p:blipFill>
        <p:spPr bwMode="auto">
          <a:xfrm>
            <a:off x="819192" y="3573463"/>
            <a:ext cx="995363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38" descr="10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4" t="71843" r="47374"/>
          <a:stretch>
            <a:fillRect/>
          </a:stretch>
        </p:blipFill>
        <p:spPr bwMode="auto">
          <a:xfrm>
            <a:off x="1965325" y="3587753"/>
            <a:ext cx="9540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图片 39" descr="1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19" t="71843" r="23448"/>
          <a:stretch>
            <a:fillRect/>
          </a:stretch>
        </p:blipFill>
        <p:spPr bwMode="auto">
          <a:xfrm>
            <a:off x="3098800" y="3587753"/>
            <a:ext cx="9540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7" name="Text Box 7"/>
          <p:cNvSpPr txBox="1">
            <a:spLocks noChangeArrowheads="1"/>
          </p:cNvSpPr>
          <p:nvPr/>
        </p:nvSpPr>
        <p:spPr bwMode="auto">
          <a:xfrm>
            <a:off x="5553096" y="2024074"/>
            <a:ext cx="3071813" cy="64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88" tIns="45645" rIns="91288" bIns="456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5434965" y="2843530"/>
            <a:ext cx="3298190" cy="1075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8" tIns="45645" rIns="91288" bIns="456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程序流程控制语句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62" name="Text Box 44"/>
          <p:cNvSpPr txBox="1">
            <a:spLocks noChangeArrowheads="1"/>
          </p:cNvSpPr>
          <p:nvPr/>
        </p:nvSpPr>
        <p:spPr bwMode="auto">
          <a:xfrm rot="-2762224">
            <a:off x="-86995" y="412115"/>
            <a:ext cx="1521460" cy="274320"/>
          </a:xfrm>
          <a:prstGeom prst="rect">
            <a:avLst/>
          </a:prstGeom>
          <a:solidFill>
            <a:srgbClr val="A40000"/>
          </a:solidFill>
          <a:ln>
            <a:noFill/>
          </a:ln>
          <a:effectLst>
            <a:prstShdw prst="shdw17" dist="17961" dir="13500000">
              <a:srgbClr val="6200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8" tIns="45645" rIns="91288" bIns="456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>
                <a:solidFill>
                  <a:schemeClr val="bg1"/>
                </a:solidFill>
                <a:ea typeface="楷体_GB2312" pitchFamily="49" charset="-122"/>
              </a:rPr>
              <a:t>数据库原理与设计</a:t>
            </a:r>
            <a:endParaRPr lang="zh-CN" altLang="en-US" sz="1200" b="1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A630FD-0EBD-410E-BBE2-27FCD0997A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22222E-6 L -0.34722 -0.10222 " pathEditMode="relative" ptsTypes="AA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6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6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6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3" presetClass="entr" presetSubtype="3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7" grpId="0"/>
      <p:bldP spid="4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6634" y="926826"/>
            <a:ext cx="638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5.3.1  条件判断语句</a:t>
            </a:r>
            <a:endParaRPr lang="zh-CN" altLang="zh-CN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1550" y="1635267"/>
            <a:ext cx="3145733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080" lvl="1" inden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400" b="1" noProof="1" smtClean="0">
                <a:solidFill>
                  <a:srgbClr val="1D41D5"/>
                </a:solidFill>
              </a:rPr>
              <a:t>1</a:t>
            </a:r>
            <a:r>
              <a:rPr lang="zh-CN" altLang="en-US" sz="2400" b="1" noProof="1">
                <a:solidFill>
                  <a:srgbClr val="1D41D5"/>
                </a:solidFill>
              </a:rPr>
              <a:t>、程序中变量的使用</a:t>
            </a:r>
            <a:endParaRPr lang="zh-CN" altLang="en-US" sz="2400" b="1" noProof="1">
              <a:solidFill>
                <a:srgbClr val="1D41D5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1470" y="2023110"/>
            <a:ext cx="872045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）声明变量</a:t>
            </a:r>
            <a:endParaRPr lang="zh-CN" altLang="en-US" sz="24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局部变量名[,……]  数据类型  [DEFAULT  默认值];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  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2090" y="3333115"/>
            <a:ext cx="8720455" cy="23069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【说明】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（1）DECLARE声明的局部变量，变量名前不能加@。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（2）DEFUALT子句提供了一个默认值，如果没有给默认值，局部变量初始值默认为NULL。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 </a:t>
            </a:r>
            <a:endParaRPr lang="zh-CN" altLang="en-US" sz="24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51510" y="591820"/>
            <a:ext cx="845947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）为变量赋值</a:t>
            </a:r>
            <a:endParaRPr lang="zh-CN" altLang="en-US" sz="24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SET   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局部变量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1[,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局部变量名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2,……];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>
            <a:spLocks noRot="1" noChangeArrowheads="1"/>
          </p:cNvSpPr>
          <p:nvPr/>
        </p:nvSpPr>
        <p:spPr bwMode="auto">
          <a:xfrm>
            <a:off x="222885" y="1744980"/>
            <a:ext cx="8207375" cy="448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【例5-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30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】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创建求任意两个数和的存储函数sum_fn()。</a:t>
            </a:r>
            <a:endParaRPr lang="zh-CN" altLang="en-US" sz="24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71475" y="2216785"/>
            <a:ext cx="870585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9525"/>
            <a:r>
              <a:rPr lang="en-US" sz="2400" b="0">
                <a:solidFill>
                  <a:schemeClr val="tx1"/>
                </a:solidFill>
                <a:latin typeface="宋体" panose="02010600030101010101" pitchFamily="2" charset="-122"/>
              </a:rPr>
              <a:t>DELIMITER @@                  </a:t>
            </a:r>
            <a:endParaRPr lang="en-US" sz="2400" b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solidFill>
                  <a:schemeClr val="tx1"/>
                </a:solidFill>
                <a:latin typeface="宋体" panose="02010600030101010101" pitchFamily="2" charset="-122"/>
              </a:rPr>
              <a:t>CREATE FUNCTION sum_fn(a float,b float)</a:t>
            </a:r>
            <a:endParaRPr lang="en-US" sz="2400" b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solidFill>
                  <a:schemeClr val="tx1"/>
                </a:solidFill>
                <a:latin typeface="宋体" panose="02010600030101010101" pitchFamily="2" charset="-122"/>
              </a:rPr>
              <a:t> RETURNS float</a:t>
            </a:r>
            <a:endParaRPr lang="en-US" sz="2400" b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solidFill>
                  <a:schemeClr val="tx1"/>
                </a:solidFill>
                <a:latin typeface="宋体" panose="02010600030101010101" pitchFamily="2" charset="-122"/>
              </a:rPr>
              <a:t>  BEGIN</a:t>
            </a:r>
            <a:endParaRPr lang="en-US" sz="2400" b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solidFill>
                  <a:schemeClr val="tx1"/>
                </a:solidFill>
                <a:latin typeface="宋体" panose="02010600030101010101" pitchFamily="2" charset="-122"/>
              </a:rPr>
              <a:t>   DECLARE  x,y float; </a:t>
            </a:r>
            <a:endParaRPr lang="en-US" sz="2400" b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solidFill>
                  <a:schemeClr val="tx1"/>
                </a:solidFill>
                <a:latin typeface="宋体" panose="02010600030101010101" pitchFamily="2" charset="-122"/>
              </a:rPr>
              <a:t>   SET x=a,y=b;              </a:t>
            </a:r>
            <a:endParaRPr lang="en-US" sz="2400" b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solidFill>
                  <a:schemeClr val="tx1"/>
                </a:solidFill>
                <a:latin typeface="宋体" panose="02010600030101010101" pitchFamily="2" charset="-122"/>
              </a:rPr>
              <a:t>   RETURN x+y;</a:t>
            </a:r>
            <a:endParaRPr lang="en-US" sz="2400" b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solidFill>
                  <a:schemeClr val="tx1"/>
                </a:solidFill>
                <a:latin typeface="宋体" panose="02010600030101010101" pitchFamily="2" charset="-122"/>
              </a:rPr>
              <a:t> END@@</a:t>
            </a:r>
            <a:endParaRPr lang="en-US" sz="2400" b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solidFill>
                  <a:schemeClr val="tx1"/>
                </a:solidFill>
                <a:latin typeface="宋体" panose="02010600030101010101" pitchFamily="2" charset="-122"/>
              </a:rPr>
              <a:t>SELECT  sum_fn(7,3);</a:t>
            </a:r>
            <a:endParaRPr lang="en-US" sz="2400" b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0" grpId="0"/>
      <p:bldP spid="100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14560" y="903747"/>
            <a:ext cx="1561966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080" lvl="1" inden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400" b="1" noProof="1" smtClean="0">
                <a:solidFill>
                  <a:srgbClr val="1D41D5"/>
                </a:solidFill>
              </a:rPr>
              <a:t>2</a:t>
            </a:r>
            <a:r>
              <a:rPr lang="zh-CN" altLang="en-US" sz="2400" b="1" noProof="1" smtClean="0">
                <a:solidFill>
                  <a:srgbClr val="1D41D5"/>
                </a:solidFill>
              </a:rPr>
              <a:t>、</a:t>
            </a:r>
            <a:r>
              <a:rPr lang="en-US" altLang="zh-CN" sz="2400" b="1" noProof="1">
                <a:solidFill>
                  <a:srgbClr val="1D41D5"/>
                </a:solidFill>
              </a:rPr>
              <a:t>IF</a:t>
            </a:r>
            <a:r>
              <a:rPr lang="zh-CN" altLang="en-US" sz="2400" b="1" noProof="1">
                <a:solidFill>
                  <a:srgbClr val="1D41D5"/>
                </a:solidFill>
              </a:rPr>
              <a:t>语句</a:t>
            </a:r>
            <a:endParaRPr lang="zh-CN" altLang="en-US" sz="2400" b="1" noProof="1">
              <a:solidFill>
                <a:srgbClr val="1D41D5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1018" y="1513582"/>
            <a:ext cx="3131522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2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）形式一</a:t>
            </a:r>
            <a:endParaRPr lang="zh-CN" altLang="en-US" sz="22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50000"/>
              </a:lnSpc>
            </a:pP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 条件表达式  THEN</a:t>
            </a:r>
            <a:endParaRPr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50000"/>
              </a:lnSpc>
            </a:pP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SQL语句块1;</a:t>
            </a:r>
            <a:endParaRPr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50000"/>
              </a:lnSpc>
            </a:pP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[ELSE</a:t>
            </a:r>
            <a:endParaRPr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50000"/>
              </a:lnSpc>
            </a:pP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SQL语句块2; ]</a:t>
            </a:r>
            <a:endParaRPr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50000"/>
              </a:lnSpc>
            </a:pP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END IF;</a:t>
            </a:r>
            <a:endParaRPr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>
            <a:spLocks noRot="1" noChangeArrowheads="1"/>
          </p:cNvSpPr>
          <p:nvPr/>
        </p:nvSpPr>
        <p:spPr bwMode="auto">
          <a:xfrm>
            <a:off x="3269615" y="903605"/>
            <a:ext cx="5851525" cy="770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【例5-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31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】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创建函数max_int，判断整型变量a和b的大小。</a:t>
            </a:r>
            <a:endParaRPr lang="zh-CN" altLang="en-US" sz="24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269615" y="1743075"/>
            <a:ext cx="556514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9525"/>
            <a:r>
              <a:rPr lang="en-US" sz="2400" b="0">
                <a:latin typeface="宋体" panose="02010600030101010101" pitchFamily="2" charset="-122"/>
              </a:rPr>
              <a:t>DELIMITER @@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CREATE FUNCTION max_fn(a int,b int)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RETURNS  INT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BEGIN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 IF a&gt;b THEN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   RETURN a;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 ELSE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   RETURN b;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 END IF;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END@@</a:t>
            </a:r>
            <a:endParaRPr lang="en-US" sz="2400" b="0">
              <a:latin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0865" y="4041775"/>
            <a:ext cx="3422650" cy="7067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000" b="0">
                <a:latin typeface="宋体" panose="02010600030101010101" pitchFamily="2" charset="-122"/>
                <a:cs typeface="Times New Roman" panose="02020603050405020304" pitchFamily="18" charset="0"/>
              </a:rPr>
              <a:t>DELIMITER ;</a:t>
            </a:r>
            <a:r>
              <a:rPr lang="zh-CN" sz="2000" b="0">
                <a:latin typeface="+mn-ea"/>
                <a:ea typeface="+mn-ea"/>
                <a:cs typeface="+mn-ea"/>
              </a:rPr>
              <a:t>SELECT max_fn(7,8) 最大值;</a:t>
            </a:r>
            <a:endParaRPr lang="zh-CN" altLang="en-US" sz="2000">
              <a:latin typeface="+mn-ea"/>
              <a:ea typeface="+mn-ea"/>
              <a:cs typeface="+mn-ea"/>
            </a:endParaRPr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5706110" y="4878705"/>
            <a:ext cx="1025525" cy="473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2032000" y="301371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266700"/>
            <a:r>
              <a:rPr lang="en-US" sz="1200" b="0">
                <a:latin typeface="宋体" panose="02010600030101010101" pitchFamily="2" charset="-122"/>
              </a:rPr>
              <a:t>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100" grpId="0"/>
      <p:bldP spid="100" grpId="1"/>
      <p:bldP spid="3" grpId="0" animBg="1"/>
      <p:bldP spid="3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02360" y="1049655"/>
            <a:ext cx="6750685" cy="4078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0" hangingPunct="1"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）形式二</a:t>
            </a:r>
            <a:endParaRPr lang="zh-CN" altLang="en-US" sz="24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eaLnBrk="1" latinLnBrk="0" hangingPunct="1">
              <a:lnSpc>
                <a:spcPct val="120000"/>
              </a:lnSpc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    条件表达式1       THEN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eaLnBrk="1" latinLnBrk="0" hangingPunct="1">
              <a:lnSpc>
                <a:spcPct val="120000"/>
              </a:lnSpc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SQL语句块1;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eaLnBrk="1" latinLnBrk="0" hangingPunct="1">
              <a:lnSpc>
                <a:spcPct val="120000"/>
              </a:lnSpc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ELSEIF 条件表达式2  THEN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eaLnBrk="1" latinLnBrk="0" hangingPunct="1">
              <a:lnSpc>
                <a:spcPct val="120000"/>
              </a:lnSpc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SQL语句块2;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eaLnBrk="1" latinLnBrk="0" hangingPunct="1">
              <a:lnSpc>
                <a:spcPct val="120000"/>
              </a:lnSpc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……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eaLnBrk="1" latinLnBrk="0" hangingPunct="1">
              <a:lnSpc>
                <a:spcPct val="120000"/>
              </a:lnSpc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eaLnBrk="1" latinLnBrk="0" hangingPunct="1">
              <a:lnSpc>
                <a:spcPct val="120000"/>
              </a:lnSpc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SQL语句块n;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eaLnBrk="1" latinLnBrk="0" hangingPunct="1">
              <a:lnSpc>
                <a:spcPct val="120000"/>
              </a:lnSpc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IF;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Rot="1" noChangeArrowheads="1"/>
          </p:cNvSpPr>
          <p:nvPr/>
        </p:nvSpPr>
        <p:spPr bwMode="auto">
          <a:xfrm>
            <a:off x="697865" y="677545"/>
            <a:ext cx="8399780" cy="763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【例5-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32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】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创建判断某一年是否为闰年的函数leap_year()。</a:t>
            </a:r>
            <a:endParaRPr lang="zh-CN" altLang="en-US" sz="24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闰年的判断条件为：年值能被4整除但不能被100整除，或者能被400整除。</a:t>
            </a:r>
            <a:endParaRPr lang="en-US" altLang="zh-CN" sz="20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" y="1537335"/>
            <a:ext cx="5648960" cy="41706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695" y="2456815"/>
            <a:ext cx="3074670" cy="2767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29043" y="906087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b="1" noProof="1" smtClean="0">
                <a:solidFill>
                  <a:srgbClr val="1D41D5"/>
                </a:solidFill>
              </a:rPr>
              <a:t>3</a:t>
            </a:r>
            <a:r>
              <a:rPr lang="zh-CN" altLang="en-US" sz="2400" b="1" noProof="1" smtClean="0">
                <a:solidFill>
                  <a:srgbClr val="1D41D5"/>
                </a:solidFill>
              </a:rPr>
              <a:t>、</a:t>
            </a:r>
            <a:r>
              <a:rPr lang="zh-CN" altLang="en-US" sz="2400" b="1" noProof="1">
                <a:solidFill>
                  <a:srgbClr val="1D41D5"/>
                </a:solidFill>
              </a:rPr>
              <a:t>CASE语句</a:t>
            </a:r>
            <a:endParaRPr lang="zh-CN" altLang="en-US" sz="2400" b="1" noProof="1">
              <a:solidFill>
                <a:srgbClr val="1D41D5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9005" y="1652905"/>
            <a:ext cx="7506335" cy="3230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）形式一</a:t>
            </a:r>
            <a:endParaRPr lang="zh-CN" altLang="en-US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0225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0225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SQL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语句块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0225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SQL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语句块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0225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……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0225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SQL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语句块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0225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语句块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n+1;  ]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0225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Rot="1" noChangeArrowheads="1"/>
          </p:cNvSpPr>
          <p:nvPr/>
        </p:nvSpPr>
        <p:spPr bwMode="auto">
          <a:xfrm>
            <a:off x="697865" y="677545"/>
            <a:ext cx="8399780" cy="508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【例5-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33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】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创建存储函数email，根据所给的客户编号c_id值，函数返回该客户的邮箱c_email；然后判断显示orders表中的o_num、c_id和客户邮箱。</a:t>
            </a:r>
            <a:endParaRPr lang="zh-CN" altLang="en-US" sz="24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865" y="1834515"/>
            <a:ext cx="6751320" cy="18808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65" y="3795395"/>
            <a:ext cx="3423285" cy="1883410"/>
          </a:xfrm>
          <a:prstGeom prst="rect">
            <a:avLst/>
          </a:prstGeom>
        </p:spPr>
      </p:pic>
      <p:pic>
        <p:nvPicPr>
          <p:cNvPr id="3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980" y="4394200"/>
            <a:ext cx="2277110" cy="1209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857923" y="986321"/>
            <a:ext cx="6077542" cy="3230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）条件判断</a:t>
            </a:r>
            <a:endParaRPr lang="zh-CN" altLang="en-US" sz="24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0225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0225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WHEN   </a:t>
            </a:r>
            <a:r>
              <a:rPr lang="zh-CN" altLang="en-US" sz="2400" b="1" dirty="0" smtClean="0"/>
              <a:t>条件</a:t>
            </a:r>
            <a:r>
              <a:rPr lang="en-US" altLang="zh-CN" sz="2400" b="1" dirty="0"/>
              <a:t>1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SQL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语句块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1;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0225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SQL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语句块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2;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0225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……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0225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条件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SQL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语句块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n;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0225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语句块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n+1;  ]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0225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Rot="1" noChangeArrowheads="1"/>
          </p:cNvSpPr>
          <p:nvPr/>
        </p:nvSpPr>
        <p:spPr bwMode="auto">
          <a:xfrm>
            <a:off x="697865" y="986790"/>
            <a:ext cx="8399780" cy="508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【例5-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34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】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用第二种形式实现例5-33。</a:t>
            </a:r>
            <a:endParaRPr lang="zh-CN" altLang="en-US" sz="24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245235" y="1834515"/>
            <a:ext cx="6207760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9525"/>
            <a:r>
              <a:rPr lang="en-US" sz="2400" b="0">
                <a:solidFill>
                  <a:schemeClr val="tx1"/>
                </a:solidFill>
                <a:latin typeface="宋体" panose="02010600030101010101" pitchFamily="2" charset="-122"/>
              </a:rPr>
              <a:t>SELECT o_num,c_id,</a:t>
            </a:r>
            <a:r>
              <a:rPr lang="en-US" sz="2400" b="0">
                <a:solidFill>
                  <a:srgbClr val="0000FF"/>
                </a:solidFill>
                <a:latin typeface="宋体" panose="02010600030101010101" pitchFamily="2" charset="-122"/>
              </a:rPr>
              <a:t>CASE</a:t>
            </a:r>
            <a:r>
              <a:rPr lang="en-US" sz="2400" b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endParaRPr lang="en-US" sz="2400" b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solidFill>
                  <a:schemeClr val="tx1"/>
                </a:solidFill>
                <a:latin typeface="宋体" panose="02010600030101010101" pitchFamily="2" charset="-122"/>
              </a:rPr>
              <a:t>  </a:t>
            </a:r>
            <a:r>
              <a:rPr lang="en-US" sz="2400" b="0">
                <a:solidFill>
                  <a:srgbClr val="0000FF"/>
                </a:solidFill>
                <a:latin typeface="宋体" panose="02010600030101010101" pitchFamily="2" charset="-122"/>
              </a:rPr>
              <a:t>WHEN</a:t>
            </a:r>
            <a:r>
              <a:rPr lang="en-US" sz="2400" b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sz="2400" b="0">
                <a:solidFill>
                  <a:srgbClr val="C00000"/>
                </a:solidFill>
                <a:latin typeface="宋体" panose="02010600030101010101" pitchFamily="2" charset="-122"/>
              </a:rPr>
              <a:t>c_id=10001</a:t>
            </a:r>
            <a:r>
              <a:rPr lang="en-US" sz="2400" b="0">
                <a:solidFill>
                  <a:schemeClr val="tx1"/>
                </a:solidFill>
                <a:latin typeface="宋体" panose="02010600030101010101" pitchFamily="2" charset="-122"/>
              </a:rPr>
              <a:t> THEN email(10001)</a:t>
            </a:r>
            <a:endParaRPr lang="en-US" sz="2400" b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solidFill>
                  <a:schemeClr val="tx1"/>
                </a:solidFill>
                <a:latin typeface="宋体" panose="02010600030101010101" pitchFamily="2" charset="-122"/>
              </a:rPr>
              <a:t>  WHEN c_id=10002 THEN email(10002)</a:t>
            </a:r>
            <a:endParaRPr lang="en-US" sz="2400" b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solidFill>
                  <a:schemeClr val="tx1"/>
                </a:solidFill>
                <a:latin typeface="宋体" panose="02010600030101010101" pitchFamily="2" charset="-122"/>
              </a:rPr>
              <a:t>  WHEN c_id=10003 THEN email(10003)</a:t>
            </a:r>
            <a:endParaRPr lang="en-US" sz="2400" b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solidFill>
                  <a:schemeClr val="tx1"/>
                </a:solidFill>
                <a:latin typeface="宋体" panose="02010600030101010101" pitchFamily="2" charset="-122"/>
              </a:rPr>
              <a:t>  WHEN c_id=10004 THEN email(10004)</a:t>
            </a:r>
            <a:endParaRPr lang="en-US" sz="2400" b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solidFill>
                  <a:schemeClr val="tx1"/>
                </a:solidFill>
                <a:latin typeface="宋体" panose="02010600030101010101" pitchFamily="2" charset="-122"/>
              </a:rPr>
              <a:t> END 客户邮箱</a:t>
            </a:r>
            <a:endParaRPr lang="en-US" sz="2400" b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solidFill>
                  <a:schemeClr val="tx1"/>
                </a:solidFill>
                <a:latin typeface="宋体" panose="02010600030101010101" pitchFamily="2" charset="-122"/>
              </a:rPr>
              <a:t>FROM orders;</a:t>
            </a:r>
            <a:endParaRPr lang="en-US" sz="2400" b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7425" y="832707"/>
            <a:ext cx="2668905" cy="386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080" lvl="1" indent="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sz="2400" b="1" noProof="1">
                <a:solidFill>
                  <a:srgbClr val="006600"/>
                </a:solidFill>
              </a:rPr>
              <a:t>2. 合并字符串函数</a:t>
            </a:r>
            <a:endParaRPr sz="2400" b="1" noProof="1">
              <a:solidFill>
                <a:srgbClr val="0066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4310" y="1456055"/>
            <a:ext cx="880681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08430" indent="-1408430" eaLnBrk="1" latinLnBrk="0" hangingPunct="1">
              <a:lnSpc>
                <a:spcPct val="1000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(s1,s2,……)返回结果为s1,s2,……连接成的字符串，如果任何一个参数为NULL，则返回值为NULL。</a:t>
            </a:r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>
            <a:spLocks noRot="1" noChangeArrowheads="1"/>
          </p:cNvSpPr>
          <p:nvPr/>
        </p:nvSpPr>
        <p:spPr bwMode="auto">
          <a:xfrm>
            <a:off x="358775" y="3349625"/>
            <a:ext cx="847788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【例5-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3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】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示例</a:t>
            </a:r>
            <a:endParaRPr lang="zh-CN" altLang="en-US" sz="24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63880" y="3957320"/>
            <a:ext cx="843724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9525"/>
            <a:r>
              <a:rPr lang="en-US" sz="2400" b="0">
                <a:latin typeface="宋体" panose="02010600030101010101" pitchFamily="2" charset="-122"/>
              </a:rPr>
              <a:t>SELECT  CONCAT('MySQL版本：',@@version) 版本信息1,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       CONCAT_WS('-','MySQL','8.0.27') 版本信息2;</a:t>
            </a:r>
            <a:endParaRPr lang="en-US" sz="2400" b="0">
              <a:latin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8275" y="2286000"/>
            <a:ext cx="8806815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1408430" indent="-1408430" eaLnBrk="1" latinLnBrk="0" hangingPunct="1">
              <a:lnSpc>
                <a:spcPct val="1000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CONCAT_WS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(sep,s1,s2,……)返回结果为s1,s2,……连接成的字符串，并用sep字符间隔。</a:t>
            </a:r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605" y="4876800"/>
            <a:ext cx="3558540" cy="6902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2" grpId="0"/>
      <p:bldP spid="100" grpId="0"/>
      <p:bldP spid="2" grpId="1"/>
      <p:bldP spid="100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36934" y="1684584"/>
            <a:ext cx="2159887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080" lvl="1" inden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400" b="1" noProof="1" smtClean="0">
                <a:solidFill>
                  <a:srgbClr val="1D41D5"/>
                </a:solidFill>
              </a:rPr>
              <a:t>1</a:t>
            </a:r>
            <a:r>
              <a:rPr lang="zh-CN" altLang="en-US" sz="2400" b="1" noProof="1" smtClean="0">
                <a:solidFill>
                  <a:srgbClr val="1D41D5"/>
                </a:solidFill>
              </a:rPr>
              <a:t>、</a:t>
            </a:r>
            <a:r>
              <a:rPr lang="en-US" altLang="zh-CN" sz="2400" b="1" noProof="1">
                <a:solidFill>
                  <a:srgbClr val="1D41D5"/>
                </a:solidFill>
              </a:rPr>
              <a:t>LOOP</a:t>
            </a:r>
            <a:r>
              <a:rPr lang="zh-CN" altLang="en-US" sz="2400" b="1" noProof="1">
                <a:solidFill>
                  <a:srgbClr val="1D41D5"/>
                </a:solidFill>
              </a:rPr>
              <a:t>循环</a:t>
            </a:r>
            <a:endParaRPr lang="zh-CN" altLang="en-US" sz="2400" b="1" noProof="1">
              <a:solidFill>
                <a:srgbClr val="1D41D5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30802" y="2143502"/>
            <a:ext cx="3585060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3230"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标签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:]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3230"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语句块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3230"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IF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条件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3230"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LEAVE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标签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3230"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END IF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3230"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LOOP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3"/>
          <p:cNvSpPr txBox="1"/>
          <p:nvPr/>
        </p:nvSpPr>
        <p:spPr>
          <a:xfrm>
            <a:off x="782504" y="855071"/>
            <a:ext cx="638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5.3.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循环语句</a:t>
            </a:r>
            <a:endParaRPr lang="zh-CN" altLang="zh-CN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18" y="1096567"/>
            <a:ext cx="4372745" cy="4564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2807723" y="2882966"/>
            <a:ext cx="3392130" cy="213148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>
            <a:spLocks noRot="1" noChangeArrowheads="1"/>
          </p:cNvSpPr>
          <p:nvPr/>
        </p:nvSpPr>
        <p:spPr bwMode="auto">
          <a:xfrm>
            <a:off x="852805" y="688340"/>
            <a:ext cx="8197215" cy="508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【例5-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35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】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创建sum_fn()存储函数，计算1~n的和。</a:t>
            </a:r>
            <a:endParaRPr lang="zh-CN" altLang="en-US" sz="24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43614" y="981639"/>
            <a:ext cx="2280111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080" lvl="1" inden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400" b="1" noProof="1" smtClean="0">
                <a:solidFill>
                  <a:srgbClr val="1D41D5"/>
                </a:solidFill>
              </a:rPr>
              <a:t>2</a:t>
            </a:r>
            <a:r>
              <a:rPr lang="zh-CN" altLang="en-US" sz="2400" b="1" noProof="1" smtClean="0">
                <a:solidFill>
                  <a:srgbClr val="1D41D5"/>
                </a:solidFill>
              </a:rPr>
              <a:t>、</a:t>
            </a:r>
            <a:r>
              <a:rPr lang="en-US" altLang="zh-CN" sz="2400" b="1" noProof="1">
                <a:solidFill>
                  <a:srgbClr val="1D41D5"/>
                </a:solidFill>
              </a:rPr>
              <a:t>WHILE</a:t>
            </a:r>
            <a:r>
              <a:rPr lang="zh-CN" altLang="en-US" sz="2400" b="1" noProof="1">
                <a:solidFill>
                  <a:srgbClr val="1D41D5"/>
                </a:solidFill>
              </a:rPr>
              <a:t>循环</a:t>
            </a:r>
            <a:endParaRPr lang="zh-CN" altLang="en-US" sz="2400" b="1" noProof="1">
              <a:solidFill>
                <a:srgbClr val="1D41D5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265" y="1676626"/>
            <a:ext cx="3585060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3230"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条件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3230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SQL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语句块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3230"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WHILE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423" y="1156516"/>
            <a:ext cx="5239488" cy="4418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3932850" y="3411161"/>
            <a:ext cx="2486317" cy="147055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>
            <a:spLocks noRot="1" noChangeArrowheads="1"/>
          </p:cNvSpPr>
          <p:nvPr/>
        </p:nvSpPr>
        <p:spPr bwMode="auto">
          <a:xfrm>
            <a:off x="3799205" y="647700"/>
            <a:ext cx="4422775" cy="508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【例5-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36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】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计算1~n的和。</a:t>
            </a:r>
            <a:endParaRPr lang="zh-CN" altLang="en-US" sz="24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 bldLvl="0" animBg="1"/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1374" y="1141024"/>
            <a:ext cx="2515369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080" lvl="1" inden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400" b="1" noProof="1" smtClean="0">
                <a:solidFill>
                  <a:srgbClr val="1D41D5"/>
                </a:solidFill>
              </a:rPr>
              <a:t>3</a:t>
            </a:r>
            <a:r>
              <a:rPr lang="zh-CN" altLang="en-US" sz="2400" b="1" noProof="1" smtClean="0">
                <a:solidFill>
                  <a:srgbClr val="1D41D5"/>
                </a:solidFill>
              </a:rPr>
              <a:t>、</a:t>
            </a:r>
            <a:r>
              <a:rPr lang="en-US" altLang="zh-CN" sz="2400" b="1" noProof="1">
                <a:solidFill>
                  <a:srgbClr val="1D41D5"/>
                </a:solidFill>
              </a:rPr>
              <a:t>REPEAT</a:t>
            </a:r>
            <a:r>
              <a:rPr lang="zh-CN" altLang="en-US" sz="2400" b="1" noProof="1">
                <a:solidFill>
                  <a:srgbClr val="1D41D5"/>
                </a:solidFill>
              </a:rPr>
              <a:t>循环</a:t>
            </a:r>
            <a:endParaRPr lang="zh-CN" altLang="en-US" sz="2400" b="1" noProof="1">
              <a:solidFill>
                <a:srgbClr val="1D41D5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4955" y="1926816"/>
            <a:ext cx="3585060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3230"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3230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SQL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语句块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3230"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UNTIL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条件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3230"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REPEAT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>
            <a:spLocks noRot="1" noChangeArrowheads="1"/>
          </p:cNvSpPr>
          <p:nvPr/>
        </p:nvSpPr>
        <p:spPr bwMode="auto">
          <a:xfrm>
            <a:off x="2786380" y="647700"/>
            <a:ext cx="6280785" cy="508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【例5-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37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】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计算1~n中能被3和5整除的数的和。</a:t>
            </a:r>
            <a:endParaRPr lang="zh-CN" altLang="en-US" sz="24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1870" y="1061085"/>
            <a:ext cx="4055745" cy="46259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680460" y="2743200"/>
            <a:ext cx="3652520" cy="232854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 bldLvl="0" animBg="1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3" descr="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27"/>
          <p:cNvGrpSpPr/>
          <p:nvPr/>
        </p:nvGrpSpPr>
        <p:grpSpPr bwMode="auto">
          <a:xfrm>
            <a:off x="3170250" y="673103"/>
            <a:ext cx="2803525" cy="2803525"/>
            <a:chOff x="3170321" y="673768"/>
            <a:chExt cx="2803358" cy="2803358"/>
          </a:xfrm>
        </p:grpSpPr>
        <p:grpSp>
          <p:nvGrpSpPr>
            <p:cNvPr id="6164" name="组合 19"/>
            <p:cNvGrpSpPr/>
            <p:nvPr/>
          </p:nvGrpSpPr>
          <p:grpSpPr bwMode="auto">
            <a:xfrm>
              <a:off x="3170321" y="673768"/>
              <a:ext cx="2803358" cy="2803358"/>
              <a:chOff x="3170321" y="673768"/>
              <a:chExt cx="2803358" cy="2803358"/>
            </a:xfrm>
          </p:grpSpPr>
          <p:grpSp>
            <p:nvGrpSpPr>
              <p:cNvPr id="6171" name="组合 13"/>
              <p:cNvGrpSpPr/>
              <p:nvPr/>
            </p:nvGrpSpPr>
            <p:grpSpPr bwMode="auto">
              <a:xfrm>
                <a:off x="3170321" y="673768"/>
                <a:ext cx="2803358" cy="2803358"/>
                <a:chOff x="3236195" y="673768"/>
                <a:chExt cx="2803358" cy="2803358"/>
              </a:xfrm>
            </p:grpSpPr>
            <p:sp>
              <p:nvSpPr>
                <p:cNvPr id="6" name="椭圆 5"/>
                <p:cNvSpPr/>
                <p:nvPr/>
              </p:nvSpPr>
              <p:spPr>
                <a:xfrm>
                  <a:off x="3236195" y="673768"/>
                  <a:ext cx="2803358" cy="2803358"/>
                </a:xfrm>
                <a:prstGeom prst="ellipse">
                  <a:avLst/>
                </a:prstGeom>
                <a:solidFill>
                  <a:srgbClr val="63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179" name="组合 9"/>
                <p:cNvGrpSpPr/>
                <p:nvPr/>
              </p:nvGrpSpPr>
              <p:grpSpPr bwMode="auto">
                <a:xfrm>
                  <a:off x="4576914" y="850231"/>
                  <a:ext cx="121920" cy="2465271"/>
                  <a:chOff x="4444867" y="850231"/>
                  <a:chExt cx="121920" cy="2465271"/>
                </a:xfrm>
              </p:grpSpPr>
              <p:pic>
                <p:nvPicPr>
                  <p:cNvPr id="6183" name="图片 6" descr="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074" t="17886" r="79657" b="75504"/>
                  <a:stretch>
                    <a:fillRect/>
                  </a:stretch>
                </p:blipFill>
                <p:spPr bwMode="auto">
                  <a:xfrm>
                    <a:off x="4444867" y="3064042"/>
                    <a:ext cx="121920" cy="251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184" name="图片 8" descr="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074" t="17886" r="79657" b="75504"/>
                  <a:stretch>
                    <a:fillRect/>
                  </a:stretch>
                </p:blipFill>
                <p:spPr bwMode="auto">
                  <a:xfrm>
                    <a:off x="4444867" y="850231"/>
                    <a:ext cx="121920" cy="251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6180" name="组合 10"/>
                <p:cNvGrpSpPr/>
                <p:nvPr/>
              </p:nvGrpSpPr>
              <p:grpSpPr bwMode="auto">
                <a:xfrm rot="5400000">
                  <a:off x="4576914" y="850231"/>
                  <a:ext cx="121920" cy="2465271"/>
                  <a:chOff x="4444867" y="850231"/>
                  <a:chExt cx="121920" cy="2465271"/>
                </a:xfrm>
              </p:grpSpPr>
              <p:pic>
                <p:nvPicPr>
                  <p:cNvPr id="6181" name="图片 11" descr="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074" t="17886" r="79657" b="75504"/>
                  <a:stretch>
                    <a:fillRect/>
                  </a:stretch>
                </p:blipFill>
                <p:spPr bwMode="auto">
                  <a:xfrm>
                    <a:off x="4444867" y="3064042"/>
                    <a:ext cx="121920" cy="251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182" name="图片 12" descr="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074" t="17886" r="79657" b="75504"/>
                  <a:stretch>
                    <a:fillRect/>
                  </a:stretch>
                </p:blipFill>
                <p:spPr bwMode="auto">
                  <a:xfrm>
                    <a:off x="4444867" y="850231"/>
                    <a:ext cx="121920" cy="251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6172" name="组合 15"/>
              <p:cNvGrpSpPr/>
              <p:nvPr/>
            </p:nvGrpSpPr>
            <p:grpSpPr bwMode="auto">
              <a:xfrm>
                <a:off x="3724977" y="1350343"/>
                <a:ext cx="1624664" cy="1556888"/>
                <a:chOff x="3724977" y="1350343"/>
                <a:chExt cx="1624664" cy="1556888"/>
              </a:xfrm>
            </p:grpSpPr>
            <p:pic>
              <p:nvPicPr>
                <p:cNvPr id="6176" name="图片 7" descr="1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93" t="6248" r="83614" b="90147"/>
                <a:stretch>
                  <a:fillRect/>
                </a:stretch>
              </p:blipFill>
              <p:spPr bwMode="auto">
                <a:xfrm>
                  <a:off x="3724977" y="1350343"/>
                  <a:ext cx="144780" cy="137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177" name="图片 14" descr="1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93" t="6248" r="83614" b="90147"/>
                <a:stretch>
                  <a:fillRect/>
                </a:stretch>
              </p:blipFill>
              <p:spPr bwMode="auto">
                <a:xfrm>
                  <a:off x="5204861" y="2770071"/>
                  <a:ext cx="144780" cy="137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6173" name="组合 16"/>
              <p:cNvGrpSpPr/>
              <p:nvPr/>
            </p:nvGrpSpPr>
            <p:grpSpPr bwMode="auto">
              <a:xfrm flipH="1">
                <a:off x="3749033" y="1350343"/>
                <a:ext cx="1624664" cy="1556888"/>
                <a:chOff x="3724977" y="1350343"/>
                <a:chExt cx="1624664" cy="1556888"/>
              </a:xfrm>
            </p:grpSpPr>
            <p:pic>
              <p:nvPicPr>
                <p:cNvPr id="6174" name="图片 17" descr="1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93" t="6248" r="83614" b="90147"/>
                <a:stretch>
                  <a:fillRect/>
                </a:stretch>
              </p:blipFill>
              <p:spPr bwMode="auto">
                <a:xfrm>
                  <a:off x="3724977" y="1350343"/>
                  <a:ext cx="144780" cy="137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175" name="图片 18" descr="1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93" t="6248" r="83614" b="90147"/>
                <a:stretch>
                  <a:fillRect/>
                </a:stretch>
              </p:blipFill>
              <p:spPr bwMode="auto">
                <a:xfrm>
                  <a:off x="5204861" y="2770071"/>
                  <a:ext cx="144780" cy="137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6165" name="组合 22"/>
            <p:cNvGrpSpPr/>
            <p:nvPr/>
          </p:nvGrpSpPr>
          <p:grpSpPr bwMode="auto">
            <a:xfrm>
              <a:off x="4535905" y="1179094"/>
              <a:ext cx="72190" cy="1883444"/>
              <a:chOff x="4535905" y="1179094"/>
              <a:chExt cx="72190" cy="1883444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4535490" y="1178563"/>
                <a:ext cx="73021" cy="9460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4535490" y="2116720"/>
                <a:ext cx="73021" cy="946094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6166" name="组合 23"/>
            <p:cNvGrpSpPr/>
            <p:nvPr/>
          </p:nvGrpSpPr>
          <p:grpSpPr bwMode="auto">
            <a:xfrm rot="5400000">
              <a:off x="4535529" y="1528262"/>
              <a:ext cx="72190" cy="1170822"/>
              <a:chOff x="4535905" y="1179094"/>
              <a:chExt cx="72190" cy="1883444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4535361" y="1177939"/>
                <a:ext cx="73021" cy="94482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4535361" y="2117657"/>
                <a:ext cx="73021" cy="944825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</p:grpSp>
      <p:pic>
        <p:nvPicPr>
          <p:cNvPr id="4118" name="图片 40" descr="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3" y="1003300"/>
            <a:ext cx="3690938" cy="383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 descr="1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62" t="71843"/>
          <a:stretch>
            <a:fillRect/>
          </a:stretch>
        </p:blipFill>
        <p:spPr bwMode="auto">
          <a:xfrm>
            <a:off x="4203700" y="3587753"/>
            <a:ext cx="9588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8" r="70425" b="71019"/>
          <a:stretch>
            <a:fillRect/>
          </a:stretch>
        </p:blipFill>
        <p:spPr bwMode="auto">
          <a:xfrm>
            <a:off x="763621" y="1177925"/>
            <a:ext cx="10636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 descr="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1" r="46791" b="71431"/>
          <a:stretch>
            <a:fillRect/>
          </a:stretch>
        </p:blipFill>
        <p:spPr bwMode="auto">
          <a:xfrm>
            <a:off x="1952653" y="1177925"/>
            <a:ext cx="9937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 descr="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26" r="23157" b="72255"/>
          <a:stretch>
            <a:fillRect/>
          </a:stretch>
        </p:blipFill>
        <p:spPr bwMode="auto">
          <a:xfrm>
            <a:off x="3084561" y="1177928"/>
            <a:ext cx="9810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 descr="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62" b="71843"/>
          <a:stretch>
            <a:fillRect/>
          </a:stretch>
        </p:blipFill>
        <p:spPr bwMode="auto">
          <a:xfrm>
            <a:off x="4203700" y="1177925"/>
            <a:ext cx="9588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 descr="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62" r="80345" b="36400"/>
          <a:stretch>
            <a:fillRect/>
          </a:stretch>
        </p:blipFill>
        <p:spPr bwMode="auto">
          <a:xfrm>
            <a:off x="427046" y="2357438"/>
            <a:ext cx="9302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图片 34" descr="6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8" t="35162" r="57002" b="36400"/>
          <a:stretch>
            <a:fillRect/>
          </a:stretch>
        </p:blipFill>
        <p:spPr bwMode="auto">
          <a:xfrm>
            <a:off x="1538292" y="2357438"/>
            <a:ext cx="9255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图片 35" descr="7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83" t="35574" r="33076" b="36400"/>
          <a:stretch>
            <a:fillRect/>
          </a:stretch>
        </p:blipFill>
        <p:spPr bwMode="auto">
          <a:xfrm>
            <a:off x="2657475" y="2371725"/>
            <a:ext cx="9398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37" descr="9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5" t="71431" r="70717"/>
          <a:stretch>
            <a:fillRect/>
          </a:stretch>
        </p:blipFill>
        <p:spPr bwMode="auto">
          <a:xfrm>
            <a:off x="819192" y="3573463"/>
            <a:ext cx="995363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38" descr="10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4" t="71843" r="47374"/>
          <a:stretch>
            <a:fillRect/>
          </a:stretch>
        </p:blipFill>
        <p:spPr bwMode="auto">
          <a:xfrm>
            <a:off x="1965325" y="3587753"/>
            <a:ext cx="9540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图片 39" descr="1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19" t="71843" r="23448"/>
          <a:stretch>
            <a:fillRect/>
          </a:stretch>
        </p:blipFill>
        <p:spPr bwMode="auto">
          <a:xfrm>
            <a:off x="3098800" y="3587753"/>
            <a:ext cx="9540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7" name="Text Box 7"/>
          <p:cNvSpPr txBox="1">
            <a:spLocks noChangeArrowheads="1"/>
          </p:cNvSpPr>
          <p:nvPr/>
        </p:nvSpPr>
        <p:spPr bwMode="auto">
          <a:xfrm>
            <a:off x="5553096" y="2024074"/>
            <a:ext cx="3071813" cy="64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88" tIns="45645" rIns="91288" bIns="456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5434965" y="2843530"/>
            <a:ext cx="3298190" cy="58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8" tIns="45645" rIns="91288" bIns="456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存储过程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62" name="Text Box 44"/>
          <p:cNvSpPr txBox="1">
            <a:spLocks noChangeArrowheads="1"/>
          </p:cNvSpPr>
          <p:nvPr/>
        </p:nvSpPr>
        <p:spPr bwMode="auto">
          <a:xfrm rot="-2762224">
            <a:off x="-86995" y="412115"/>
            <a:ext cx="1521460" cy="274320"/>
          </a:xfrm>
          <a:prstGeom prst="rect">
            <a:avLst/>
          </a:prstGeom>
          <a:solidFill>
            <a:srgbClr val="A40000"/>
          </a:solidFill>
          <a:ln>
            <a:noFill/>
          </a:ln>
          <a:effectLst>
            <a:prstShdw prst="shdw17" dist="17961" dir="13500000">
              <a:srgbClr val="6200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8" tIns="45645" rIns="91288" bIns="456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>
                <a:solidFill>
                  <a:schemeClr val="bg1"/>
                </a:solidFill>
                <a:ea typeface="楷体_GB2312" pitchFamily="49" charset="-122"/>
              </a:rPr>
              <a:t>数据库原理与设计</a:t>
            </a:r>
            <a:endParaRPr lang="zh-CN" altLang="en-US" sz="1200" b="1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A630FD-0EBD-410E-BBE2-27FCD0997A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22222E-6 L -0.34722 -0.10222 " pathEditMode="relative" ptsTypes="AA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6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6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6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3" presetClass="entr" presetSubtype="3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7" grpId="0"/>
      <p:bldP spid="4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5339" y="884459"/>
            <a:ext cx="74032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5.4.1 存储过程概述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2720" y="1580515"/>
            <a:ext cx="8798560" cy="1050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存储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过程是指用于执行特定操作的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语句的集合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，在需要时可以直接调用，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提高代码的重用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性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6095" y="2806700"/>
            <a:ext cx="8132445" cy="24892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存储过程的主要优点</a:t>
            </a:r>
            <a:r>
              <a:rPr 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存储过程执行</a:t>
            </a:r>
            <a:r>
              <a:rPr 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速度快</a:t>
            </a:r>
            <a:r>
              <a:rPr 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存储过程在创建时被编译，在第一次执行之后，就驻留在内存中，之后每次执行该存储过程均不需要再重新编译，所以使用存储过程可以提高数据库的执行速度。</a:t>
            </a:r>
            <a:endParaRPr 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5460" y="1094105"/>
            <a:ext cx="8132445" cy="24892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存储过程的主要优点</a:t>
            </a:r>
            <a:r>
              <a:rPr 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存储过程可以</a:t>
            </a:r>
            <a:r>
              <a:rPr 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减少网络通信流量</a:t>
            </a:r>
            <a:r>
              <a:rPr 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存储过程由多条SQL语句组成，但调用执行仅用一条语句，所以只有少量的SQL语句在网络线上传输，从而减少了网络流量并降低了网络负载。</a:t>
            </a:r>
            <a:endParaRPr 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5460" y="1094105"/>
            <a:ext cx="8132445" cy="29686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存储过程的主要优点</a:t>
            </a:r>
            <a:r>
              <a:rPr 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存储过程具有</a:t>
            </a:r>
            <a:r>
              <a:rPr 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安全特性</a:t>
            </a:r>
            <a:r>
              <a:rPr 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参数化的存储过程可以防止SQL注入式攻击，而且系统管理员可以通过GRANT、REVOKE等命令实现对用户数据访问权限的控制，避免了非授权用户对数据的访问，保证了数据的安全。</a:t>
            </a:r>
            <a:endParaRPr 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5460" y="1094105"/>
            <a:ext cx="8132445" cy="29686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存储过程的主要优点</a:t>
            </a:r>
            <a:r>
              <a:rPr 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存储过程允许</a:t>
            </a:r>
            <a:r>
              <a:rPr 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模块化编程</a:t>
            </a:r>
            <a:r>
              <a:rPr 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创建一次存储过程，存储在数据库中后，就可以在程序中重复调用任意多次，减少了数据库开发人员的工作量。而且数据库专业人员可以随时对存储过程进行修改，对应用程序源代码没有丝毫影响。</a:t>
            </a:r>
            <a:endParaRPr 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4964" y="1577255"/>
            <a:ext cx="4841743" cy="386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" lvl="1" inden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en-US" sz="2400" b="1" noProof="1">
                <a:solidFill>
                  <a:srgbClr val="1D41D5"/>
                </a:solidFill>
              </a:rPr>
              <a:t>创建</a:t>
            </a:r>
            <a:r>
              <a:rPr lang="zh-CN" altLang="en-US" sz="2400" b="1" noProof="1"/>
              <a:t>存储过程</a:t>
            </a:r>
            <a:endParaRPr lang="zh-CN" altLang="en-US" sz="2400" b="1" noProof="1"/>
          </a:p>
        </p:txBody>
      </p:sp>
      <p:sp>
        <p:nvSpPr>
          <p:cNvPr id="2" name="矩形 1"/>
          <p:cNvSpPr/>
          <p:nvPr/>
        </p:nvSpPr>
        <p:spPr>
          <a:xfrm>
            <a:off x="1351993" y="1965482"/>
            <a:ext cx="5311124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0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 PROCEDURE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存储过程名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过程体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5339" y="884459"/>
            <a:ext cx="74032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5.4.2 创建存储过程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0915" y="4978400"/>
            <a:ext cx="3132455" cy="4235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CALL</a:t>
            </a:r>
            <a:r>
              <a:rPr lang="zh-CN" altLang="zh-CN" sz="2400" dirty="0">
                <a:latin typeface="Times New Roman" panose="02020603050405020304" pitchFamily="18" charset="0"/>
              </a:rPr>
              <a:t>  存储过程名();</a:t>
            </a:r>
            <a:endParaRPr lang="zh-CN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5339" y="4364894"/>
            <a:ext cx="74032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5.4.3 调用存储过程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7425" y="832707"/>
            <a:ext cx="3587115" cy="386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080" lvl="1" indent="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sz="2400" b="1" noProof="1">
                <a:solidFill>
                  <a:srgbClr val="006600"/>
                </a:solidFill>
              </a:rPr>
              <a:t>3. 字符串大小写转换函数</a:t>
            </a:r>
            <a:endParaRPr sz="2400" b="1" noProof="1">
              <a:solidFill>
                <a:srgbClr val="0066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4310" y="1456055"/>
            <a:ext cx="880681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08430" indent="-1408430" eaLnBrk="1" latinLnBrk="0" hangingPunct="1">
              <a:lnSpc>
                <a:spcPct val="1000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(str)或</a:t>
            </a:r>
            <a:r>
              <a:rPr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LCASE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(str)是将字符串str中的字母字符全部转换成小写字母。</a:t>
            </a:r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>
            <a:spLocks noRot="1" noChangeArrowheads="1"/>
          </p:cNvSpPr>
          <p:nvPr/>
        </p:nvSpPr>
        <p:spPr bwMode="auto">
          <a:xfrm>
            <a:off x="333375" y="3115945"/>
            <a:ext cx="8477885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【例5-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4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】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根据用户名查询customers表中指定用户的信息。要求：用户在输入用户名时不做大小写字母的限制。</a:t>
            </a:r>
            <a:endParaRPr lang="zh-CN" altLang="en-US" sz="24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63880" y="3957320"/>
            <a:ext cx="843724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9525"/>
            <a:r>
              <a:rPr lang="en-US" sz="2400" b="0">
                <a:latin typeface="宋体" panose="02010600030101010101" pitchFamily="2" charset="-122"/>
              </a:rPr>
              <a:t>SELECT * FROM customers 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WHERE LOWER(c_name)=LCASE('redhOOK');</a:t>
            </a:r>
            <a:endParaRPr lang="en-US" sz="2400" b="0">
              <a:latin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8275" y="2286000"/>
            <a:ext cx="8806815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1408430" indent="-1408430" eaLnBrk="1" latinLnBrk="0" hangingPunct="1">
              <a:lnSpc>
                <a:spcPct val="100000"/>
              </a:lnSpc>
            </a:pPr>
            <a:r>
              <a:rPr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(str)或</a:t>
            </a:r>
            <a:r>
              <a:rPr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UCASE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(str)是将字符串str中的字母字符全部转换成大写字母。</a:t>
            </a:r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435" y="4939665"/>
            <a:ext cx="6899275" cy="5892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  <p:bldP spid="100" grpId="0"/>
      <p:bldP spid="100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Rot="1" noChangeArrowheads="1"/>
          </p:cNvSpPr>
          <p:nvPr/>
        </p:nvSpPr>
        <p:spPr bwMode="auto">
          <a:xfrm>
            <a:off x="164465" y="1014730"/>
            <a:ext cx="8816340" cy="508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【例5-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38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】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创建存储过程apple_proc，在fruits表中查询供应apple的供应商编号s_id。</a:t>
            </a:r>
            <a:endParaRPr lang="zh-CN" altLang="en-US" sz="24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68300" y="1845945"/>
            <a:ext cx="861250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9525"/>
            <a:r>
              <a:rPr lang="en-US" sz="2400" b="0">
                <a:solidFill>
                  <a:srgbClr val="0000FF"/>
                </a:solidFill>
                <a:latin typeface="宋体" panose="02010600030101010101" pitchFamily="2" charset="-122"/>
              </a:rPr>
              <a:t>SET GLOBAL log_bin_trust_function_creators = 1;</a:t>
            </a:r>
            <a:endParaRPr lang="en-US" sz="2400" b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marL="0" indent="9525"/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DELIMITER @@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CREATE PROCEDURE apple_proc()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BEGIN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SELECT  s_id FROM  fruits WHERE  f_name='apple';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END@@</a:t>
            </a:r>
            <a:endParaRPr lang="en-US" sz="2400" b="0"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>
            <a:spLocks noRot="1" noChangeArrowheads="1"/>
          </p:cNvSpPr>
          <p:nvPr/>
        </p:nvSpPr>
        <p:spPr bwMode="auto">
          <a:xfrm>
            <a:off x="76200" y="4522470"/>
            <a:ext cx="8816340" cy="508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【例5-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39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】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调用执行存储过程</a:t>
            </a:r>
            <a:r>
              <a:rPr lang="zh-CN" altLang="en-US" sz="2400" b="1" dirty="0" smtClean="0">
                <a:latin typeface="黑体" panose="02010609060101010101" charset="-122"/>
                <a:ea typeface="黑体" panose="02010609060101010101" charset="-122"/>
                <a:sym typeface="+mn-ea"/>
              </a:rPr>
              <a:t>apple_proc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。</a:t>
            </a:r>
            <a:endParaRPr lang="zh-CN" altLang="en-US" sz="24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6125" y="5031105"/>
            <a:ext cx="639826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9525"/>
            <a:r>
              <a:rPr lang="en-US" sz="2400" b="0">
                <a:solidFill>
                  <a:srgbClr val="0000FF"/>
                </a:solidFill>
                <a:latin typeface="宋体" panose="02010600030101010101" pitchFamily="2" charset="-122"/>
              </a:rPr>
              <a:t>CALL </a:t>
            </a:r>
            <a:r>
              <a:rPr lang="en-US" sz="2400" b="0">
                <a:latin typeface="宋体" panose="02010600030101010101" pitchFamily="2" charset="-122"/>
              </a:rPr>
              <a:t>apple_proc();</a:t>
            </a:r>
            <a:endParaRPr lang="en-US" sz="2400" b="0">
              <a:latin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7060" y="5139690"/>
            <a:ext cx="514985" cy="4451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  <p:bldP spid="6" grpId="0"/>
      <p:bldP spid="7" grpId="0"/>
      <p:bldP spid="7" grpId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117975" y="1825736"/>
            <a:ext cx="6525090" cy="3192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0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CREATE PROCEDURE </a:t>
            </a:r>
            <a:r>
              <a:rPr lang="zh-CN" altLang="en-US" sz="2400" dirty="0">
                <a:latin typeface="Times New Roman" panose="02020603050405020304" pitchFamily="18" charset="0"/>
              </a:rPr>
              <a:t>存储过程名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eaLnBrk="1" latinLnBrk="0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IN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|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OUT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|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INOUT</a:t>
            </a:r>
            <a:r>
              <a:rPr lang="en-US" altLang="zh-CN" sz="2400" dirty="0">
                <a:latin typeface="Times New Roman" panose="02020603050405020304" pitchFamily="18" charset="0"/>
              </a:rPr>
              <a:t>]  </a:t>
            </a:r>
            <a:r>
              <a:rPr lang="zh-CN" altLang="en-US" sz="2400" dirty="0">
                <a:latin typeface="Times New Roman" panose="02020603050405020304" pitchFamily="18" charset="0"/>
              </a:rPr>
              <a:t>参数</a:t>
            </a:r>
            <a:r>
              <a:rPr lang="en-US" altLang="zh-CN" sz="2400" dirty="0">
                <a:latin typeface="Times New Roman" panose="02020603050405020304" pitchFamily="18" charset="0"/>
              </a:rPr>
              <a:t>1  </a:t>
            </a:r>
            <a:r>
              <a:rPr lang="zh-CN" altLang="en-US" sz="2400" dirty="0">
                <a:latin typeface="Times New Roman" panose="02020603050405020304" pitchFamily="18" charset="0"/>
              </a:rPr>
              <a:t>数据类型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,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eaLnBrk="1" latinLnBrk="0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 IN</a:t>
            </a:r>
            <a:r>
              <a:rPr lang="en-US" altLang="zh-CN" sz="2400" dirty="0">
                <a:latin typeface="Times New Roman" panose="02020603050405020304" pitchFamily="18" charset="0"/>
              </a:rPr>
              <a:t> |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 OUT </a:t>
            </a:r>
            <a:r>
              <a:rPr lang="en-US" altLang="zh-CN" sz="2400" dirty="0">
                <a:latin typeface="Times New Roman" panose="02020603050405020304" pitchFamily="18" charset="0"/>
              </a:rPr>
              <a:t>|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 INOUT</a:t>
            </a:r>
            <a:r>
              <a:rPr lang="en-US" altLang="zh-CN" sz="2400" dirty="0">
                <a:latin typeface="Times New Roman" panose="02020603050405020304" pitchFamily="18" charset="0"/>
              </a:rPr>
              <a:t>]  </a:t>
            </a:r>
            <a:r>
              <a:rPr lang="zh-CN" altLang="en-US" sz="2400" dirty="0">
                <a:latin typeface="Times New Roman" panose="02020603050405020304" pitchFamily="18" charset="0"/>
              </a:rPr>
              <a:t>参数</a:t>
            </a:r>
            <a:r>
              <a:rPr lang="en-US" altLang="zh-CN" sz="2400" dirty="0">
                <a:latin typeface="Times New Roman" panose="02020603050405020304" pitchFamily="18" charset="0"/>
              </a:rPr>
              <a:t>2  </a:t>
            </a:r>
            <a:r>
              <a:rPr lang="zh-CN" altLang="en-US" sz="2400" dirty="0">
                <a:latin typeface="Times New Roman" panose="02020603050405020304" pitchFamily="18" charset="0"/>
              </a:rPr>
              <a:t>数据类型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</a:rPr>
              <a:t>……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latinLnBrk="0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eaLnBrk="1" latinLnBrk="0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BEGIN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latinLnBrk="0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</a:rPr>
              <a:t>过程体；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latinLnBrk="0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END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0134" y="879379"/>
            <a:ext cx="74032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/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5.4.4 存储过程的参数  </a:t>
            </a: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※※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※</a:t>
            </a:r>
            <a:r>
              <a:rPr lang="zh-CN" altLang="en-US" sz="2800" b="1" smtClean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800" b="1" smtClean="0">
                <a:sym typeface="+mn-ea"/>
              </a:rPr>
              <a:t> 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810668" y="506677"/>
            <a:ext cx="2785996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</a:t>
            </a:r>
            <a:endParaRPr lang="zh-CN" alt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>
            <a:spLocks noRot="1" noChangeArrowheads="1"/>
          </p:cNvSpPr>
          <p:nvPr/>
        </p:nvSpPr>
        <p:spPr bwMode="auto">
          <a:xfrm>
            <a:off x="270510" y="1117600"/>
            <a:ext cx="8816340" cy="508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【例5-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40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】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创建一个向suppliers表中插入新记录的存储过程s_in_proc。</a:t>
            </a:r>
            <a:endParaRPr lang="zh-CN" altLang="en-US" sz="24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0" y="1943100"/>
            <a:ext cx="5750560" cy="377698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70510" y="2539365"/>
            <a:ext cx="2831465" cy="16503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445" y="3921125"/>
            <a:ext cx="4324985" cy="5295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3596640" y="3399790"/>
            <a:ext cx="54483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000" b="0">
                <a:latin typeface="宋体" panose="02010600030101010101" pitchFamily="2" charset="-122"/>
              </a:rPr>
              <a:t>SELECT * FROM suppliers  WHERE  s_id=108;</a:t>
            </a:r>
            <a:endParaRPr lang="en-US" altLang="en-US" sz="2000" b="0">
              <a:latin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96640" y="2627630"/>
            <a:ext cx="5490845" cy="7067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000" b="0">
                <a:latin typeface="宋体" panose="02010600030101010101" pitchFamily="2" charset="-122"/>
              </a:rPr>
              <a:t>CALL s_in_proc(108,'XiaoTong','GuangZhou',</a:t>
            </a:r>
            <a:endParaRPr lang="en-US" sz="2000" b="0">
              <a:latin typeface="宋体" panose="02010600030101010101" pitchFamily="2" charset="-122"/>
            </a:endParaRPr>
          </a:p>
          <a:p>
            <a:pPr marL="0" indent="0"/>
            <a:r>
              <a:rPr lang="en-US" sz="2000" b="0">
                <a:latin typeface="宋体" panose="02010600030101010101" pitchFamily="2" charset="-122"/>
              </a:rPr>
              <a:t>'510000','1367845123');</a:t>
            </a:r>
            <a:endParaRPr lang="en-US" altLang="en-US" sz="2000" b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bldLvl="0" animBg="1"/>
      <p:bldP spid="5" grpId="0" animBg="1"/>
      <p:bldP spid="5" grpId="1" animBg="1"/>
      <p:bldP spid="100" grpId="0"/>
      <p:bldP spid="100" grpId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923005" y="451436"/>
            <a:ext cx="4388398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</a:t>
            </a:r>
            <a:endParaRPr lang="zh-CN" alt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>
            <a:spLocks noRot="1" noChangeArrowheads="1"/>
          </p:cNvSpPr>
          <p:nvPr/>
        </p:nvSpPr>
        <p:spPr bwMode="auto">
          <a:xfrm>
            <a:off x="270510" y="1117600"/>
            <a:ext cx="8816340" cy="508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【例5-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41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】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创建存储过程s_out_proc，根据提供的供应商编号，返回供应商的名称和电话。</a:t>
            </a:r>
            <a:endParaRPr lang="zh-CN" altLang="en-US" sz="24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" y="1895475"/>
            <a:ext cx="7055485" cy="31000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100" y="4408805"/>
            <a:ext cx="5365750" cy="109918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97205" y="2766060"/>
            <a:ext cx="2581275" cy="6985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537325" y="4764405"/>
            <a:ext cx="2010410" cy="38862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820" y="5265420"/>
            <a:ext cx="1757045" cy="434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bldLvl="0" animBg="1"/>
      <p:bldP spid="7" grpId="0" bldLvl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848710" y="440764"/>
            <a:ext cx="4388398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INOUT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输入输出参数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68" y="1766064"/>
            <a:ext cx="3964318" cy="379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矩形 19"/>
          <p:cNvSpPr/>
          <p:nvPr/>
        </p:nvSpPr>
        <p:spPr>
          <a:xfrm>
            <a:off x="848902" y="3805893"/>
            <a:ext cx="3328740" cy="139673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008" y="2483182"/>
            <a:ext cx="4253527" cy="143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矩形 20"/>
          <p:cNvSpPr/>
          <p:nvPr/>
        </p:nvSpPr>
        <p:spPr>
          <a:xfrm>
            <a:off x="6120579" y="3155320"/>
            <a:ext cx="2344995" cy="34918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968" y="4819099"/>
            <a:ext cx="2069608" cy="580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626961" y="2419502"/>
            <a:ext cx="3328740" cy="71279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>
            <a:spLocks noRot="1" noChangeArrowheads="1"/>
          </p:cNvSpPr>
          <p:nvPr/>
        </p:nvSpPr>
        <p:spPr bwMode="auto">
          <a:xfrm>
            <a:off x="442595" y="1085850"/>
            <a:ext cx="7566660" cy="508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【例5-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42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】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使用INOUT参数实现两个数的交换。</a:t>
            </a:r>
            <a:endParaRPr lang="zh-CN" altLang="en-US" sz="24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1" grpId="0" bldLvl="0" animBg="1"/>
      <p:bldP spid="13" grpId="0" bldLvl="0" animBg="1"/>
      <p:bldP spid="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058285" y="1694926"/>
            <a:ext cx="6525090" cy="53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0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DROP  PROCEDURE</a:t>
            </a:r>
            <a:r>
              <a:rPr sz="2400" dirty="0">
                <a:latin typeface="Times New Roman" panose="02020603050405020304" pitchFamily="18" charset="0"/>
              </a:rPr>
              <a:t>  存储过程名;</a:t>
            </a:r>
            <a:endParaRPr sz="2400" dirty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0134" y="879379"/>
            <a:ext cx="74032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/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5.4.5  删除存储过程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矩形 2"/>
          <p:cNvSpPr>
            <a:spLocks noRot="1" noChangeArrowheads="1"/>
          </p:cNvSpPr>
          <p:nvPr/>
        </p:nvSpPr>
        <p:spPr bwMode="auto">
          <a:xfrm>
            <a:off x="163830" y="2602865"/>
            <a:ext cx="8816340" cy="508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【例5-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43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】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删除已创建的存储过程swap。</a:t>
            </a:r>
            <a:endParaRPr lang="zh-CN" altLang="en-US" sz="24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97915" y="3263265"/>
            <a:ext cx="639826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9525"/>
            <a:r>
              <a:rPr lang="en-US" sz="2400" b="0">
                <a:solidFill>
                  <a:srgbClr val="0000FF"/>
                </a:solidFill>
                <a:latin typeface="宋体" panose="02010600030101010101" pitchFamily="2" charset="-122"/>
              </a:rPr>
              <a:t>DROP PROCEDURE</a:t>
            </a:r>
            <a:r>
              <a:rPr lang="en-US" sz="2400" b="0">
                <a:latin typeface="宋体" panose="02010600030101010101" pitchFamily="2" charset="-122"/>
              </a:rPr>
              <a:t> swap;</a:t>
            </a:r>
            <a:endParaRPr lang="en-US" sz="2400" b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0" grpId="0"/>
      <p:bldP spid="3" grpId="1"/>
      <p:bldP spid="100" grpId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6004" y="831754"/>
            <a:ext cx="74032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/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5.4.6  存储过程和存储函数的区别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7785" y="1445260"/>
            <a:ext cx="881507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9525"/>
            <a:r>
              <a:rPr lang="en-US" sz="2400" b="0">
                <a:solidFill>
                  <a:schemeClr val="tx1"/>
                </a:solidFill>
                <a:latin typeface="宋体" panose="02010600030101010101" pitchFamily="2" charset="-122"/>
              </a:rPr>
              <a:t>（1）一般存储过程实现的功能要复杂一点，而函数实现的功能针对性比较强。</a:t>
            </a:r>
            <a:endParaRPr lang="en-US" sz="2400" b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785" y="2275205"/>
            <a:ext cx="898017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9525"/>
            <a:r>
              <a:rPr lang="en-US" sz="2400" b="0">
                <a:solidFill>
                  <a:schemeClr val="tx1"/>
                </a:solidFill>
                <a:latin typeface="宋体" panose="02010600030101010101" pitchFamily="2" charset="-122"/>
              </a:rPr>
              <a:t>（2）存储过程可以返回参数，而函数只能返回值。函数只能返回一个变量，存储</a:t>
            </a:r>
            <a:r>
              <a:rPr lang="zh-CN" altLang="en-US" sz="2400" b="0">
                <a:solidFill>
                  <a:schemeClr val="tx1"/>
                </a:solidFill>
                <a:latin typeface="宋体" panose="02010600030101010101" pitchFamily="2" charset="-122"/>
              </a:rPr>
              <a:t>过程</a:t>
            </a:r>
            <a:r>
              <a:rPr lang="en-US" sz="2400" b="0">
                <a:solidFill>
                  <a:schemeClr val="tx1"/>
                </a:solidFill>
                <a:latin typeface="宋体" panose="02010600030101010101" pitchFamily="2" charset="-122"/>
              </a:rPr>
              <a:t>可以返回多个。存储过程的参数可以有IN、OUT、INOUT三种类型，而函数只有IN类型。存储过程声明时不需要返回类型，而函数声明时需要描述返回类型，且函数体中必须包含一个有效的RETURN语句。</a:t>
            </a:r>
            <a:endParaRPr lang="en-US" sz="2400" b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24765" y="4347845"/>
            <a:ext cx="898017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9525"/>
            <a:r>
              <a:rPr lang="en-US" sz="2400" b="0">
                <a:solidFill>
                  <a:schemeClr val="tx1"/>
                </a:solidFill>
                <a:latin typeface="宋体" panose="02010600030101010101" pitchFamily="2" charset="-122"/>
              </a:rPr>
              <a:t>（3）函数可以嵌入在SQL语句中使用，可以在SELECT语句中作为查询语句的一部分调用；而存储过程一般是作为一个独立的部分来执行的。</a:t>
            </a:r>
            <a:endParaRPr lang="en-US" sz="2400" b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  <p:bldP spid="2" grpId="0"/>
      <p:bldP spid="2" grpId="1"/>
      <p:bldP spid="5" grpId="0"/>
      <p:bldP spid="5" grpId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3" descr="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27"/>
          <p:cNvGrpSpPr/>
          <p:nvPr/>
        </p:nvGrpSpPr>
        <p:grpSpPr bwMode="auto">
          <a:xfrm>
            <a:off x="3170250" y="673103"/>
            <a:ext cx="2803525" cy="2803525"/>
            <a:chOff x="3170321" y="673768"/>
            <a:chExt cx="2803358" cy="2803358"/>
          </a:xfrm>
        </p:grpSpPr>
        <p:grpSp>
          <p:nvGrpSpPr>
            <p:cNvPr id="6164" name="组合 19"/>
            <p:cNvGrpSpPr/>
            <p:nvPr/>
          </p:nvGrpSpPr>
          <p:grpSpPr bwMode="auto">
            <a:xfrm>
              <a:off x="3170321" y="673768"/>
              <a:ext cx="2803358" cy="2803358"/>
              <a:chOff x="3170321" y="673768"/>
              <a:chExt cx="2803358" cy="2803358"/>
            </a:xfrm>
          </p:grpSpPr>
          <p:grpSp>
            <p:nvGrpSpPr>
              <p:cNvPr id="6171" name="组合 13"/>
              <p:cNvGrpSpPr/>
              <p:nvPr/>
            </p:nvGrpSpPr>
            <p:grpSpPr bwMode="auto">
              <a:xfrm>
                <a:off x="3170321" y="673768"/>
                <a:ext cx="2803358" cy="2803358"/>
                <a:chOff x="3236195" y="673768"/>
                <a:chExt cx="2803358" cy="2803358"/>
              </a:xfrm>
            </p:grpSpPr>
            <p:sp>
              <p:nvSpPr>
                <p:cNvPr id="6" name="椭圆 5"/>
                <p:cNvSpPr/>
                <p:nvPr/>
              </p:nvSpPr>
              <p:spPr>
                <a:xfrm>
                  <a:off x="3236195" y="673768"/>
                  <a:ext cx="2803358" cy="2803358"/>
                </a:xfrm>
                <a:prstGeom prst="ellipse">
                  <a:avLst/>
                </a:prstGeom>
                <a:solidFill>
                  <a:srgbClr val="63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179" name="组合 9"/>
                <p:cNvGrpSpPr/>
                <p:nvPr/>
              </p:nvGrpSpPr>
              <p:grpSpPr bwMode="auto">
                <a:xfrm>
                  <a:off x="4576914" y="850231"/>
                  <a:ext cx="121920" cy="2465271"/>
                  <a:chOff x="4444867" y="850231"/>
                  <a:chExt cx="121920" cy="2465271"/>
                </a:xfrm>
              </p:grpSpPr>
              <p:pic>
                <p:nvPicPr>
                  <p:cNvPr id="6183" name="图片 6" descr="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074" t="17886" r="79657" b="75504"/>
                  <a:stretch>
                    <a:fillRect/>
                  </a:stretch>
                </p:blipFill>
                <p:spPr bwMode="auto">
                  <a:xfrm>
                    <a:off x="4444867" y="3064042"/>
                    <a:ext cx="121920" cy="251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184" name="图片 8" descr="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074" t="17886" r="79657" b="75504"/>
                  <a:stretch>
                    <a:fillRect/>
                  </a:stretch>
                </p:blipFill>
                <p:spPr bwMode="auto">
                  <a:xfrm>
                    <a:off x="4444867" y="850231"/>
                    <a:ext cx="121920" cy="251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6180" name="组合 10"/>
                <p:cNvGrpSpPr/>
                <p:nvPr/>
              </p:nvGrpSpPr>
              <p:grpSpPr bwMode="auto">
                <a:xfrm rot="5400000">
                  <a:off x="4576914" y="850231"/>
                  <a:ext cx="121920" cy="2465271"/>
                  <a:chOff x="4444867" y="850231"/>
                  <a:chExt cx="121920" cy="2465271"/>
                </a:xfrm>
              </p:grpSpPr>
              <p:pic>
                <p:nvPicPr>
                  <p:cNvPr id="6181" name="图片 11" descr="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074" t="17886" r="79657" b="75504"/>
                  <a:stretch>
                    <a:fillRect/>
                  </a:stretch>
                </p:blipFill>
                <p:spPr bwMode="auto">
                  <a:xfrm>
                    <a:off x="4444867" y="3064042"/>
                    <a:ext cx="121920" cy="251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182" name="图片 12" descr="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074" t="17886" r="79657" b="75504"/>
                  <a:stretch>
                    <a:fillRect/>
                  </a:stretch>
                </p:blipFill>
                <p:spPr bwMode="auto">
                  <a:xfrm>
                    <a:off x="4444867" y="850231"/>
                    <a:ext cx="121920" cy="251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6172" name="组合 15"/>
              <p:cNvGrpSpPr/>
              <p:nvPr/>
            </p:nvGrpSpPr>
            <p:grpSpPr bwMode="auto">
              <a:xfrm>
                <a:off x="3724977" y="1350343"/>
                <a:ext cx="1624664" cy="1556888"/>
                <a:chOff x="3724977" y="1350343"/>
                <a:chExt cx="1624664" cy="1556888"/>
              </a:xfrm>
            </p:grpSpPr>
            <p:pic>
              <p:nvPicPr>
                <p:cNvPr id="6176" name="图片 7" descr="1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93" t="6248" r="83614" b="90147"/>
                <a:stretch>
                  <a:fillRect/>
                </a:stretch>
              </p:blipFill>
              <p:spPr bwMode="auto">
                <a:xfrm>
                  <a:off x="3724977" y="1350343"/>
                  <a:ext cx="144780" cy="137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177" name="图片 14" descr="1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93" t="6248" r="83614" b="90147"/>
                <a:stretch>
                  <a:fillRect/>
                </a:stretch>
              </p:blipFill>
              <p:spPr bwMode="auto">
                <a:xfrm>
                  <a:off x="5204861" y="2770071"/>
                  <a:ext cx="144780" cy="137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6173" name="组合 16"/>
              <p:cNvGrpSpPr/>
              <p:nvPr/>
            </p:nvGrpSpPr>
            <p:grpSpPr bwMode="auto">
              <a:xfrm flipH="1">
                <a:off x="3749033" y="1350343"/>
                <a:ext cx="1624664" cy="1556888"/>
                <a:chOff x="3724977" y="1350343"/>
                <a:chExt cx="1624664" cy="1556888"/>
              </a:xfrm>
            </p:grpSpPr>
            <p:pic>
              <p:nvPicPr>
                <p:cNvPr id="6174" name="图片 17" descr="1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93" t="6248" r="83614" b="90147"/>
                <a:stretch>
                  <a:fillRect/>
                </a:stretch>
              </p:blipFill>
              <p:spPr bwMode="auto">
                <a:xfrm>
                  <a:off x="3724977" y="1350343"/>
                  <a:ext cx="144780" cy="137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175" name="图片 18" descr="1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93" t="6248" r="83614" b="90147"/>
                <a:stretch>
                  <a:fillRect/>
                </a:stretch>
              </p:blipFill>
              <p:spPr bwMode="auto">
                <a:xfrm>
                  <a:off x="5204861" y="2770071"/>
                  <a:ext cx="144780" cy="137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6165" name="组合 22"/>
            <p:cNvGrpSpPr/>
            <p:nvPr/>
          </p:nvGrpSpPr>
          <p:grpSpPr bwMode="auto">
            <a:xfrm>
              <a:off x="4535905" y="1179094"/>
              <a:ext cx="72190" cy="1883444"/>
              <a:chOff x="4535905" y="1179094"/>
              <a:chExt cx="72190" cy="1883444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4535490" y="1178563"/>
                <a:ext cx="73021" cy="9460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4535490" y="2116720"/>
                <a:ext cx="73021" cy="946094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6166" name="组合 23"/>
            <p:cNvGrpSpPr/>
            <p:nvPr/>
          </p:nvGrpSpPr>
          <p:grpSpPr bwMode="auto">
            <a:xfrm rot="5400000">
              <a:off x="4535529" y="1528262"/>
              <a:ext cx="72190" cy="1170822"/>
              <a:chOff x="4535905" y="1179094"/>
              <a:chExt cx="72190" cy="1883444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4535361" y="1177939"/>
                <a:ext cx="73021" cy="94482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4535361" y="2117657"/>
                <a:ext cx="73021" cy="944825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</p:grpSp>
      <p:pic>
        <p:nvPicPr>
          <p:cNvPr id="4118" name="图片 40" descr="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3" y="1003300"/>
            <a:ext cx="3690938" cy="383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 descr="1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62" t="71843"/>
          <a:stretch>
            <a:fillRect/>
          </a:stretch>
        </p:blipFill>
        <p:spPr bwMode="auto">
          <a:xfrm>
            <a:off x="4203700" y="3587753"/>
            <a:ext cx="9588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8" r="70425" b="71019"/>
          <a:stretch>
            <a:fillRect/>
          </a:stretch>
        </p:blipFill>
        <p:spPr bwMode="auto">
          <a:xfrm>
            <a:off x="763621" y="1177925"/>
            <a:ext cx="10636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 descr="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1" r="46791" b="71431"/>
          <a:stretch>
            <a:fillRect/>
          </a:stretch>
        </p:blipFill>
        <p:spPr bwMode="auto">
          <a:xfrm>
            <a:off x="1952653" y="1177925"/>
            <a:ext cx="9937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 descr="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26" r="23157" b="72255"/>
          <a:stretch>
            <a:fillRect/>
          </a:stretch>
        </p:blipFill>
        <p:spPr bwMode="auto">
          <a:xfrm>
            <a:off x="3084561" y="1177928"/>
            <a:ext cx="9810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 descr="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62" b="71843"/>
          <a:stretch>
            <a:fillRect/>
          </a:stretch>
        </p:blipFill>
        <p:spPr bwMode="auto">
          <a:xfrm>
            <a:off x="4203700" y="1177925"/>
            <a:ext cx="9588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 descr="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62" r="80345" b="36400"/>
          <a:stretch>
            <a:fillRect/>
          </a:stretch>
        </p:blipFill>
        <p:spPr bwMode="auto">
          <a:xfrm>
            <a:off x="427046" y="2357438"/>
            <a:ext cx="9302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图片 34" descr="6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8" t="35162" r="57002" b="36400"/>
          <a:stretch>
            <a:fillRect/>
          </a:stretch>
        </p:blipFill>
        <p:spPr bwMode="auto">
          <a:xfrm>
            <a:off x="1538292" y="2357438"/>
            <a:ext cx="9255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图片 35" descr="7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83" t="35574" r="33076" b="36400"/>
          <a:stretch>
            <a:fillRect/>
          </a:stretch>
        </p:blipFill>
        <p:spPr bwMode="auto">
          <a:xfrm>
            <a:off x="2657475" y="2371725"/>
            <a:ext cx="9398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37" descr="9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5" t="71431" r="70717"/>
          <a:stretch>
            <a:fillRect/>
          </a:stretch>
        </p:blipFill>
        <p:spPr bwMode="auto">
          <a:xfrm>
            <a:off x="819192" y="3573463"/>
            <a:ext cx="995363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38" descr="10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4" t="71843" r="47374"/>
          <a:stretch>
            <a:fillRect/>
          </a:stretch>
        </p:blipFill>
        <p:spPr bwMode="auto">
          <a:xfrm>
            <a:off x="1965325" y="3587753"/>
            <a:ext cx="9540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图片 39" descr="1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19" t="71843" r="23448"/>
          <a:stretch>
            <a:fillRect/>
          </a:stretch>
        </p:blipFill>
        <p:spPr bwMode="auto">
          <a:xfrm>
            <a:off x="3098800" y="3587753"/>
            <a:ext cx="9540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7" name="Text Box 7"/>
          <p:cNvSpPr txBox="1">
            <a:spLocks noChangeArrowheads="1"/>
          </p:cNvSpPr>
          <p:nvPr/>
        </p:nvSpPr>
        <p:spPr bwMode="auto">
          <a:xfrm>
            <a:off x="5553096" y="2024074"/>
            <a:ext cx="3071813" cy="64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88" tIns="45645" rIns="91288" bIns="456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5434965" y="2843530"/>
            <a:ext cx="3298190" cy="58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8" tIns="45645" rIns="91288" bIns="456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     标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62" name="Text Box 44"/>
          <p:cNvSpPr txBox="1">
            <a:spLocks noChangeArrowheads="1"/>
          </p:cNvSpPr>
          <p:nvPr/>
        </p:nvSpPr>
        <p:spPr bwMode="auto">
          <a:xfrm rot="-2762224">
            <a:off x="-86995" y="412115"/>
            <a:ext cx="1521460" cy="274320"/>
          </a:xfrm>
          <a:prstGeom prst="rect">
            <a:avLst/>
          </a:prstGeom>
          <a:solidFill>
            <a:srgbClr val="A40000"/>
          </a:solidFill>
          <a:ln>
            <a:noFill/>
          </a:ln>
          <a:effectLst>
            <a:prstShdw prst="shdw17" dist="17961" dir="13500000">
              <a:srgbClr val="6200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8" tIns="45645" rIns="91288" bIns="456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>
                <a:solidFill>
                  <a:schemeClr val="bg1"/>
                </a:solidFill>
                <a:ea typeface="楷体_GB2312" pitchFamily="49" charset="-122"/>
              </a:rPr>
              <a:t>数据库原理与设计</a:t>
            </a:r>
            <a:endParaRPr lang="zh-CN" altLang="en-US" sz="1200" b="1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A630FD-0EBD-410E-BBE2-27FCD0997A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22222E-6 L -0.34722 -0.10222 " pathEditMode="relative" ptsTypes="AA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6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6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6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3" presetClass="entr" presetSubtype="3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7" grpId="0"/>
      <p:bldP spid="4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09080" y="1530427"/>
            <a:ext cx="8524567" cy="152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通过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语句查询时，返回的结果是一个由多行记录组成的集合。而程序设计语言有时要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处理以集合形式返回的数据集中的每一行数据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，为此，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提供了游标机制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9080" y="3436062"/>
            <a:ext cx="8524567" cy="10502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游标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充当指针的作用，使应用程序设计语言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一次只能处理查询结果中的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一行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71682"/>
          <p:cNvSpPr txBox="1">
            <a:spLocks noChangeArrowheads="1"/>
          </p:cNvSpPr>
          <p:nvPr/>
        </p:nvSpPr>
        <p:spPr>
          <a:xfrm>
            <a:off x="440690" y="1570355"/>
            <a:ext cx="8261350" cy="1007110"/>
          </a:xfrm>
          <a:prstGeom prst="rect">
            <a:avLst/>
          </a:prstGeom>
        </p:spPr>
        <p:txBody>
          <a:bodyPr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1、声明游标</a:t>
            </a:r>
            <a:endParaRPr lang="zh-CN" altLang="en-US" sz="24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     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DECLARE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   游标名   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CURSOR    FOR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    SELECT语句;</a:t>
            </a:r>
            <a:endParaRPr lang="zh-CN" altLang="en-US" sz="2400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0134" y="812704"/>
            <a:ext cx="74032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5.5.1 游标的使用</a:t>
            </a:r>
            <a:endParaRPr lang="zh-CN" altLang="en-US" sz="2800" b="1" dirty="0" smtClean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占位符 71682"/>
          <p:cNvSpPr txBox="1">
            <a:spLocks noChangeArrowheads="1"/>
          </p:cNvSpPr>
          <p:nvPr/>
        </p:nvSpPr>
        <p:spPr>
          <a:xfrm>
            <a:off x="256540" y="2577465"/>
            <a:ext cx="8832850" cy="2840355"/>
          </a:xfrm>
          <a:prstGeom prst="rect">
            <a:avLst/>
          </a:prstGeom>
        </p:spPr>
        <p:txBody>
          <a:bodyPr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sz="2400" dirty="0">
                <a:latin typeface="Times New Roman" panose="02020603050405020304" pitchFamily="18" charset="0"/>
              </a:rPr>
              <a:t>【说明】</a:t>
            </a:r>
            <a:endParaRPr sz="2400" dirty="0">
              <a:latin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sz="2400" dirty="0">
                <a:latin typeface="Times New Roman" panose="02020603050405020304" pitchFamily="18" charset="0"/>
              </a:rPr>
              <a:t>（1）声明游标的作用是得到一个SELECT查询结果集，该结果集中包含了应用程序中要处理的数据，从而为用户提供逐行处理的途径。</a:t>
            </a:r>
            <a:endParaRPr sz="2400" dirty="0">
              <a:latin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sz="2400" dirty="0">
                <a:latin typeface="Times New Roman" panose="02020603050405020304" pitchFamily="18" charset="0"/>
              </a:rPr>
              <a:t>（2）SELECT语句是对表或视图的查询语句。可以带WHERE条件、ORDER  BY或GROUP BY等子句，但不能使用INTO子句。</a:t>
            </a:r>
            <a:endParaRPr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7425" y="832707"/>
            <a:ext cx="2362835" cy="386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080" lvl="1" indent="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sz="2400" b="1" noProof="1">
                <a:solidFill>
                  <a:srgbClr val="006600"/>
                </a:solidFill>
              </a:rPr>
              <a:t>4. 删除空格函数</a:t>
            </a:r>
            <a:endParaRPr sz="2400" b="1" noProof="1">
              <a:solidFill>
                <a:srgbClr val="0066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4310" y="1261745"/>
            <a:ext cx="880681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08430" indent="-1408430" eaLnBrk="1" latinLnBrk="0" hangingPunct="1">
              <a:lnSpc>
                <a:spcPct val="1000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LTRIM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(str)返回删除前端空格的字符串str；</a:t>
            </a:r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>
            <a:spLocks noRot="1" noChangeArrowheads="1"/>
          </p:cNvSpPr>
          <p:nvPr/>
        </p:nvSpPr>
        <p:spPr bwMode="auto">
          <a:xfrm>
            <a:off x="276225" y="3493770"/>
            <a:ext cx="8477885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【例5-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5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】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根据用户名查询customers表中指定用户的信息。请考虑到用户输入值时可能存在输入前端或尾部空格的情况。</a:t>
            </a:r>
            <a:endParaRPr lang="zh-CN" altLang="en-US" sz="24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63880" y="4457065"/>
            <a:ext cx="843724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9525"/>
            <a:r>
              <a:rPr lang="en-US" sz="2400" b="0">
                <a:latin typeface="宋体" panose="02010600030101010101" pitchFamily="2" charset="-122"/>
              </a:rPr>
              <a:t>SELECT * FROM customers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WHERE UPPER(c_name)=TRIM(UCASE(' redhOOK '));</a:t>
            </a:r>
            <a:endParaRPr lang="en-US" sz="2400" b="0">
              <a:latin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6225" y="2203450"/>
            <a:ext cx="880681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1408430" indent="-1408430" eaLnBrk="1" latinLnBrk="0" hangingPunct="1">
              <a:lnSpc>
                <a:spcPct val="100000"/>
              </a:lnSpc>
            </a:pPr>
            <a:r>
              <a:rPr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TRIM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(str)返回删除前端和尾部空格的字符串str。</a:t>
            </a:r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4310" y="1743075"/>
            <a:ext cx="880681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1408430" indent="-1408430" eaLnBrk="1" latinLnBrk="0" hangingPunct="1">
              <a:lnSpc>
                <a:spcPct val="1000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RTRIM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(str)返回删除尾部空格的字符串str；</a:t>
            </a:r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4310" y="2663825"/>
            <a:ext cx="8806815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1408430" indent="-1408430" eaLnBrk="1" latinLnBrk="0" hangingPunct="1">
              <a:lnSpc>
                <a:spcPct val="100000"/>
              </a:lnSpc>
            </a:pP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】这3个函数只删除字符串前端和尾部空格，不删除字符串中间的空格。</a:t>
            </a:r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  <p:bldP spid="7" grpId="0"/>
      <p:bldP spid="8" grpId="0"/>
      <p:bldP spid="100" grpId="0"/>
      <p:bldP spid="100" grpId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71682"/>
          <p:cNvSpPr txBox="1">
            <a:spLocks noChangeArrowheads="1"/>
          </p:cNvSpPr>
          <p:nvPr/>
        </p:nvSpPr>
        <p:spPr>
          <a:xfrm>
            <a:off x="779145" y="1115695"/>
            <a:ext cx="6839585" cy="1039495"/>
          </a:xfrm>
          <a:prstGeom prst="rect">
            <a:avLst/>
          </a:prstGeom>
        </p:spPr>
        <p:txBody>
          <a:bodyPr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2、打开游标</a:t>
            </a:r>
            <a:endParaRPr lang="zh-CN" altLang="en-US" sz="24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   </a:t>
            </a:r>
            <a:endParaRPr lang="zh-CN" altLang="en-US" sz="24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OPEN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   游标名;</a:t>
            </a:r>
            <a:endParaRPr lang="zh-CN" altLang="en-US" sz="2400" b="1" dirty="0" smtClean="0">
              <a:latin typeface="Times New Roman" panose="02020603050405020304" pitchFamily="18" charset="0"/>
            </a:endParaRPr>
          </a:p>
        </p:txBody>
      </p:sp>
      <p:sp>
        <p:nvSpPr>
          <p:cNvPr id="2" name="文本占位符 71682"/>
          <p:cNvSpPr txBox="1">
            <a:spLocks noChangeArrowheads="1"/>
          </p:cNvSpPr>
          <p:nvPr/>
        </p:nvSpPr>
        <p:spPr>
          <a:xfrm>
            <a:off x="473710" y="2687320"/>
            <a:ext cx="8482330" cy="1682750"/>
          </a:xfrm>
          <a:prstGeom prst="rect">
            <a:avLst/>
          </a:prstGeom>
        </p:spPr>
        <p:txBody>
          <a:bodyPr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游标必须先声明后打开。</a:t>
            </a:r>
            <a:endParaRPr lang="zh-CN" altLang="en-US" sz="24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打开游标时，SELECT语句的查询结果就被传送到了游标工作区，以便供用户读取。</a:t>
            </a:r>
            <a:endParaRPr lang="zh-CN" altLang="en-US" sz="24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71682"/>
          <p:cNvSpPr txBox="1">
            <a:spLocks noChangeArrowheads="1"/>
          </p:cNvSpPr>
          <p:nvPr/>
        </p:nvSpPr>
        <p:spPr>
          <a:xfrm>
            <a:off x="715010" y="897890"/>
            <a:ext cx="7820660" cy="901700"/>
          </a:xfrm>
          <a:prstGeom prst="rect">
            <a:avLst/>
          </a:prstGeom>
        </p:spPr>
        <p:txBody>
          <a:bodyPr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3、提取数据</a:t>
            </a:r>
            <a:endParaRPr lang="zh-CN" altLang="en-US" sz="24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    </a:t>
            </a:r>
            <a:endParaRPr lang="zh-CN" altLang="en-US" sz="24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    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FETCH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  游标名 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INTO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   变量名1[，变量名2……];</a:t>
            </a:r>
            <a:endParaRPr lang="zh-CN" altLang="en-US" sz="2400" b="1" dirty="0" smtClean="0">
              <a:latin typeface="Times New Roman" panose="02020603050405020304" pitchFamily="18" charset="0"/>
            </a:endParaRPr>
          </a:p>
        </p:txBody>
      </p:sp>
      <p:sp>
        <p:nvSpPr>
          <p:cNvPr id="2" name="文本占位符 71682"/>
          <p:cNvSpPr txBox="1">
            <a:spLocks noChangeArrowheads="1"/>
          </p:cNvSpPr>
          <p:nvPr/>
        </p:nvSpPr>
        <p:spPr>
          <a:xfrm>
            <a:off x="441325" y="2529205"/>
            <a:ext cx="8261350" cy="2366645"/>
          </a:xfrm>
          <a:prstGeom prst="rect">
            <a:avLst/>
          </a:prstGeom>
        </p:spPr>
        <p:txBody>
          <a:bodyPr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30000"/>
              </a:lnSpc>
              <a:spcBef>
                <a:spcPts val="1200"/>
              </a:spcBef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打开</a:t>
            </a:r>
            <a:r>
              <a:rPr lang="zh-CN" altLang="en-US" sz="2400" b="1" dirty="0">
                <a:latin typeface="Times New Roman" panose="02020603050405020304" pitchFamily="18" charset="0"/>
              </a:rPr>
              <a:t>游标后，游标指针指向结果集的第一行之前，而</a:t>
            </a:r>
            <a:r>
              <a:rPr lang="en-US" altLang="zh-CN" sz="2400" b="1" dirty="0">
                <a:latin typeface="Times New Roman" panose="02020603050405020304" pitchFamily="18" charset="0"/>
              </a:rPr>
              <a:t>FETCH</a:t>
            </a:r>
            <a:r>
              <a:rPr lang="zh-CN" altLang="en-US" sz="2400" b="1" dirty="0">
                <a:latin typeface="Times New Roman" panose="02020603050405020304" pitchFamily="18" charset="0"/>
              </a:rPr>
              <a:t>语句将使游标指针指向下一行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</a:endParaRPr>
          </a:p>
          <a:p>
            <a:pPr latinLnBrk="0"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在循环中使用</a:t>
            </a:r>
            <a:r>
              <a:rPr lang="en-US" altLang="zh-CN" sz="2400" b="1" dirty="0">
                <a:latin typeface="Times New Roman" panose="02020603050405020304" pitchFamily="18" charset="0"/>
              </a:rPr>
              <a:t>FETCH</a:t>
            </a:r>
            <a:r>
              <a:rPr lang="zh-CN" altLang="en-US" sz="2400" b="1" dirty="0">
                <a:latin typeface="Times New Roman" panose="02020603050405020304" pitchFamily="18" charset="0"/>
              </a:rPr>
              <a:t>语句，每次循环都会从表中读取一行数据，然后进行相同的逻辑处理。</a:t>
            </a:r>
            <a:endParaRPr lang="zh-CN" altLang="en-US" sz="2400" b="1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71682"/>
          <p:cNvSpPr txBox="1">
            <a:spLocks noChangeArrowheads="1"/>
          </p:cNvSpPr>
          <p:nvPr/>
        </p:nvSpPr>
        <p:spPr>
          <a:xfrm>
            <a:off x="718820" y="1114425"/>
            <a:ext cx="8261350" cy="1035685"/>
          </a:xfrm>
          <a:prstGeom prst="rect">
            <a:avLst/>
          </a:prstGeom>
        </p:spPr>
        <p:txBody>
          <a:bodyPr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4、关闭游标</a:t>
            </a:r>
            <a:endParaRPr lang="zh-CN" altLang="en-US" sz="24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   </a:t>
            </a:r>
            <a:endParaRPr lang="zh-CN" altLang="en-US" sz="24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     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CLOSE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  游标名;</a:t>
            </a:r>
            <a:endParaRPr lang="zh-CN" altLang="en-US" sz="2400" b="1" dirty="0" smtClean="0">
              <a:latin typeface="Times New Roman" panose="02020603050405020304" pitchFamily="18" charset="0"/>
            </a:endParaRPr>
          </a:p>
        </p:txBody>
      </p:sp>
      <p:sp>
        <p:nvSpPr>
          <p:cNvPr id="2" name="文本占位符 71682"/>
          <p:cNvSpPr txBox="1">
            <a:spLocks noChangeArrowheads="1"/>
          </p:cNvSpPr>
          <p:nvPr/>
        </p:nvSpPr>
        <p:spPr>
          <a:xfrm>
            <a:off x="528320" y="2447290"/>
            <a:ext cx="8261350" cy="1070610"/>
          </a:xfrm>
          <a:prstGeom prst="rect">
            <a:avLst/>
          </a:prstGeom>
        </p:spPr>
        <p:txBody>
          <a:bodyPr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     </a:t>
            </a:r>
            <a:r>
              <a:rPr lang="zh-CN" altLang="zh-CN" sz="2400" dirty="0"/>
              <a:t>游标一旦关闭，游标占用的资源就被释放，用户不能再从结果集中检索数据，如果想重新检索，必须重新打开游标才能使用。</a:t>
            </a:r>
            <a:endParaRPr lang="zh-CN" altLang="zh-CN" sz="2400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990" y="1270000"/>
            <a:ext cx="8651240" cy="43535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79450" y="2759710"/>
            <a:ext cx="6546215" cy="106299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15010" y="3830955"/>
            <a:ext cx="2438400" cy="3613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79450" y="4164330"/>
            <a:ext cx="4592955" cy="38481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79450" y="4581525"/>
            <a:ext cx="2069465" cy="38481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>
            <a:spLocks noRot="1" noChangeArrowheads="1"/>
          </p:cNvSpPr>
          <p:nvPr/>
        </p:nvSpPr>
        <p:spPr bwMode="auto">
          <a:xfrm>
            <a:off x="300990" y="626745"/>
            <a:ext cx="8816340" cy="508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【例5-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44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】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用游标提取customers表中指定客户的姓名和联系人。</a:t>
            </a:r>
            <a:endParaRPr lang="zh-CN" altLang="en-US" sz="24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4" grpId="0" bldLvl="0" animBg="1"/>
      <p:bldP spid="11" grpId="0" bldLvl="0" animBg="1"/>
      <p:bldP spid="12" grpId="0" bldLvl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Rot="1" noChangeArrowheads="1"/>
          </p:cNvSpPr>
          <p:nvPr/>
        </p:nvSpPr>
        <p:spPr bwMode="auto">
          <a:xfrm>
            <a:off x="300990" y="1050290"/>
            <a:ext cx="8769350" cy="525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例：</a:t>
            </a:r>
            <a:r>
              <a:rPr lang="zh-CN" altLang="en-US" sz="2400" b="1" dirty="0">
                <a:latin typeface="+mn-ea"/>
                <a:ea typeface="+mn-ea"/>
              </a:rPr>
              <a:t>创建存储过程</a:t>
            </a:r>
            <a:r>
              <a:rPr lang="en-US" altLang="zh-CN" sz="2400" b="1" dirty="0" smtClean="0">
                <a:latin typeface="+mn-ea"/>
                <a:ea typeface="+mn-ea"/>
              </a:rPr>
              <a:t>f_p1</a:t>
            </a:r>
            <a:r>
              <a:rPr lang="zh-CN" altLang="en-US" sz="2400" b="1" dirty="0" smtClean="0">
                <a:latin typeface="+mn-ea"/>
                <a:ea typeface="+mn-ea"/>
              </a:rPr>
              <a:t>，使用</a:t>
            </a:r>
            <a:r>
              <a:rPr lang="zh-CN" altLang="en-US" sz="2400" b="1" dirty="0">
                <a:latin typeface="+mn-ea"/>
                <a:ea typeface="+mn-ea"/>
              </a:rPr>
              <a:t>游标提取</a:t>
            </a:r>
            <a:r>
              <a:rPr lang="en-US" altLang="zh-CN" sz="2400" b="1" dirty="0" err="1">
                <a:latin typeface="+mn-ea"/>
                <a:ea typeface="+mn-ea"/>
              </a:rPr>
              <a:t>fruits</a:t>
            </a:r>
            <a:r>
              <a:rPr lang="zh-CN" altLang="en-US" sz="2400" b="1" dirty="0">
                <a:latin typeface="+mn-ea"/>
                <a:ea typeface="+mn-ea"/>
              </a:rPr>
              <a:t>表</a:t>
            </a:r>
            <a:r>
              <a:rPr lang="zh-CN" altLang="en-US" sz="2400" b="1" dirty="0" smtClean="0">
                <a:latin typeface="+mn-ea"/>
                <a:ea typeface="+mn-ea"/>
              </a:rPr>
              <a:t>中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所有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</a:rPr>
              <a:t>记录信息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endParaRPr lang="zh-CN" altLang="en-US" sz="2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0154" y="1692414"/>
            <a:ext cx="3819833" cy="1050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分析：</a:t>
            </a:r>
            <a:endParaRPr lang="en-US" altLang="zh-CN" sz="24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需要使用循环逐行读取。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0154" y="2963454"/>
            <a:ext cx="4380273" cy="1050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要解决的问题：</a:t>
            </a:r>
            <a:endParaRPr lang="en-US" altLang="zh-CN" sz="24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循环的结束条件是什么？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0154" y="4228604"/>
            <a:ext cx="5663384" cy="1050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解决方法：</a:t>
            </a:r>
            <a:endParaRPr lang="en-US" altLang="zh-CN" sz="24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借助于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异常处理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来实现。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0899" y="907954"/>
            <a:ext cx="74032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5.5.2  异常处理</a:t>
            </a:r>
            <a:endParaRPr lang="zh-CN" altLang="zh-CN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10160" y="1739900"/>
            <a:ext cx="916495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语法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错误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处理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类型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HANDLER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错误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错误处理程序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8755" y="2992120"/>
            <a:ext cx="885634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【说明】</a:t>
            </a:r>
            <a:endParaRPr lang="zh-C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）异常处理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语句必须放在所有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变量及游标定义之后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，所有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表达式之前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8284" y="1037512"/>
            <a:ext cx="8825003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错误</a:t>
            </a:r>
            <a:r>
              <a:rPr lang="zh-CN" altLang="zh-CN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处理</a:t>
            </a:r>
            <a:r>
              <a:rPr lang="zh-CN" altLang="zh-C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类型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HANDLER  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错误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错误处理程序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2404" y="1756918"/>
            <a:ext cx="8937524" cy="2968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0" hangingPunct="1">
              <a:lnSpc>
                <a:spcPct val="130000"/>
              </a:lnSpc>
            </a:pP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错误处理</a:t>
            </a:r>
            <a:r>
              <a:rPr lang="zh-CN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类型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latinLnBrk="0" hangingPunct="1"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错误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处理类型只有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两种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latinLnBrk="0" hangingPunct="1"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CONTINUE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表示错误发生后，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立即执行自定义错误处理程序，然后忽略该错误继续执行其它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latinLnBrk="0" hangingPunct="1"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EXIT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表示错误发生后，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立即执行自定义错误处理程序，然后立刻停止其它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语句的执行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3887" y="1652040"/>
            <a:ext cx="8996516" cy="2232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0" hangingPunct="1">
              <a:lnSpc>
                <a:spcPct val="120000"/>
              </a:lnSpc>
            </a:pP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错误条件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latinLnBrk="0" hangingPunct="1"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错误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条件定义了自定义错误处理程序运行的时机。错误条件取值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latinLnBrk="0" hangingPunct="1"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SQLSTATE   'ANSI</a:t>
            </a: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标准错误代码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：包含5个字符的字符串值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latinLnBrk="0" hangingPunct="1">
              <a:lnSpc>
                <a:spcPct val="12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DECLARE EXIT HANDLER FOR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SQLSTATE  '42S02'  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latinLnBrk="0" hangingPunct="1">
              <a:lnSpc>
                <a:spcPct val="12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SET @info='NO_SUCH_TABLE';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8284" y="1037512"/>
            <a:ext cx="8825003" cy="42989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  </a:t>
            </a:r>
            <a:r>
              <a:rPr lang="zh-CN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错误</a:t>
            </a:r>
            <a:r>
              <a:rPr lang="zh-CN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处理</a:t>
            </a:r>
            <a:r>
              <a:rPr lang="zh-CN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类型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HANDLER  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错误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条件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错误处理程序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3887" y="4337455"/>
            <a:ext cx="8996516" cy="903605"/>
          </a:xfrm>
          <a:prstGeom prst="rect">
            <a:avLst/>
          </a:prstGeom>
        </p:spPr>
        <p:txBody>
          <a:bodyPr wrap="square">
            <a:spAutoFit/>
          </a:bodyPr>
          <a:p>
            <a:pPr eaLnBrk="1" latinLnBrk="0" hangingPunct="1">
              <a:lnSpc>
                <a:spcPct val="120000"/>
              </a:lnSpc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 </a:t>
            </a:r>
            <a:r>
              <a:rPr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MySQL错误代码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：匹配数值类型的错误代码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latinLnBrk="0" hangingPunct="1">
              <a:lnSpc>
                <a:spcPct val="12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DECLARE EXIT HANDLER FOR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1146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SET  @info='NO_SUCH_TABLE';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3887" y="1372005"/>
            <a:ext cx="8996516" cy="1420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0" hangingPunct="1">
              <a:lnSpc>
                <a:spcPct val="120000"/>
              </a:lnSpc>
            </a:pP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错误条件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latinLnBrk="0" hangingPunct="1"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SQLWARNING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：匹配所有以01开头的SQLSTATE错误代码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latinLnBrk="0" hangingPunct="1">
              <a:lnSpc>
                <a:spcPct val="12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DECLARE EXIT HANDLER FOR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SQLWARNING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SET @info='ERROR';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9100" y="772795"/>
            <a:ext cx="8689975" cy="42989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  </a:t>
            </a:r>
            <a:r>
              <a:rPr lang="zh-CN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错误</a:t>
            </a:r>
            <a:r>
              <a:rPr lang="zh-CN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处理</a:t>
            </a:r>
            <a:r>
              <a:rPr lang="zh-CN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类型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HANDLER  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错误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条件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错误处理程序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2622" y="2792500"/>
            <a:ext cx="8996516" cy="1273175"/>
          </a:xfrm>
          <a:prstGeom prst="rect">
            <a:avLst/>
          </a:prstGeom>
        </p:spPr>
        <p:txBody>
          <a:bodyPr wrap="square">
            <a:spAutoFit/>
          </a:bodyPr>
          <a:p>
            <a:pPr eaLnBrk="1" latinLnBrk="0" hangingPunct="1">
              <a:lnSpc>
                <a:spcPct val="120000"/>
              </a:lnSpc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 </a:t>
            </a:r>
            <a:r>
              <a:rPr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FOUND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：匹配所有以02开头的SQLSTATE错误代码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latinLnBrk="0" hangingPunct="1">
              <a:lnSpc>
                <a:spcPct val="12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DECLARE EXIT HANDLER FOR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FOUND 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latinLnBrk="0" hangingPunct="1">
              <a:lnSpc>
                <a:spcPct val="12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SET @info='NO_SUCH_TABLE';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887" y="4225695"/>
            <a:ext cx="8996516" cy="1346835"/>
          </a:xfrm>
          <a:prstGeom prst="rect">
            <a:avLst/>
          </a:prstGeom>
        </p:spPr>
        <p:txBody>
          <a:bodyPr wrap="square">
            <a:spAutoFit/>
          </a:bodyPr>
          <a:p>
            <a:pPr eaLnBrk="1" latinLnBrk="0" hangingPunct="1">
              <a:lnSpc>
                <a:spcPct val="120000"/>
              </a:lnSpc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⑤ </a:t>
            </a:r>
            <a:r>
              <a:rPr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SQLEXCEPION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：匹配所有没有被SQLWARNING或NOT FOUND捕获的SQLSTATE错误代码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latinLnBrk="0" hangingPunct="1">
              <a:lnSpc>
                <a:spcPct val="12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DECLARE EXIT HANDLER FOR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SET @info='ERROR';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2559" y="2214352"/>
            <a:ext cx="8996516" cy="3193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错误处理程序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错误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发生后，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会立即执行自定义错误处理程序中的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语句。</a:t>
            </a:r>
            <a:endParaRPr lang="zh-C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latinLnBrk="0" hangingPunct="1"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DECLARE EXIT HANDLER FOR 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NOT FOUND 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latinLnBrk="0" hangingPunct="1"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SET @info='NO_SUCH_TABLE';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8284" y="1325167"/>
            <a:ext cx="8825003" cy="42989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  </a:t>
            </a:r>
            <a:r>
              <a:rPr lang="zh-CN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错误</a:t>
            </a:r>
            <a:r>
              <a:rPr lang="zh-CN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处理</a:t>
            </a:r>
            <a:r>
              <a:rPr lang="zh-CN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类型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HANDLER  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错误</a:t>
            </a:r>
            <a:r>
              <a:rPr lang="zh-CN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条件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错误处理程序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7425" y="832707"/>
            <a:ext cx="2056765" cy="386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080" lvl="1" indent="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sz="2400" b="1" noProof="1">
                <a:solidFill>
                  <a:srgbClr val="006600"/>
                </a:solidFill>
              </a:rPr>
              <a:t>5. 取子串函数</a:t>
            </a:r>
            <a:endParaRPr sz="2400" b="1" noProof="1">
              <a:solidFill>
                <a:srgbClr val="0066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4310" y="1261745"/>
            <a:ext cx="880681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08430" indent="-1408430" eaLnBrk="1" latinLnBrk="0" hangingPunct="1">
              <a:lnSpc>
                <a:spcPct val="1000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(str,length)返回字符串str最左侧长度为length的子串；</a:t>
            </a:r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>
            <a:spLocks noRot="1" noChangeArrowheads="1"/>
          </p:cNvSpPr>
          <p:nvPr/>
        </p:nvSpPr>
        <p:spPr bwMode="auto">
          <a:xfrm>
            <a:off x="228600" y="3227070"/>
            <a:ext cx="847788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【例5-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6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】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返回fruits表中f_name值以'b'开头的水果信息。</a:t>
            </a:r>
            <a:endParaRPr lang="zh-CN" altLang="en-US" sz="24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63880" y="3766820"/>
            <a:ext cx="843724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9525"/>
            <a:r>
              <a:rPr lang="en-US" sz="2400" b="0">
                <a:latin typeface="宋体" panose="02010600030101010101" pitchFamily="2" charset="-122"/>
              </a:rPr>
              <a:t>SELECT * FROM fruits  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9525"/>
            <a:r>
              <a:rPr lang="en-US" sz="2400" b="0">
                <a:latin typeface="宋体" panose="02010600030101010101" pitchFamily="2" charset="-122"/>
              </a:rPr>
              <a:t> WHERE SUBSTRING(f_name,1,1)='b';</a:t>
            </a:r>
            <a:endParaRPr lang="en-US" sz="2400" b="0">
              <a:latin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6225" y="2203450"/>
            <a:ext cx="8806815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1408430" indent="-1408430" eaLnBrk="1" latinLnBrk="0" hangingPunct="1">
              <a:lnSpc>
                <a:spcPct val="100000"/>
              </a:lnSpc>
            </a:pPr>
            <a:r>
              <a:rPr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SUBSTRING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(str,start,length)返回字符串str从start开始长度为length的子串。</a:t>
            </a:r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8600" y="1743075"/>
            <a:ext cx="880681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1408430" indent="-1408430" eaLnBrk="1" latinLnBrk="0" hangingPunct="1">
              <a:lnSpc>
                <a:spcPct val="100000"/>
              </a:lnSpc>
            </a:pPr>
            <a:r>
              <a:rPr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RIGHT(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str,length)返回字符串str最右侧长度为length的子串；</a:t>
            </a:r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3880" y="4998720"/>
            <a:ext cx="843724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9525"/>
            <a:r>
              <a:rPr lang="en-US" sz="2400" b="0">
                <a:latin typeface="宋体" panose="02010600030101010101" pitchFamily="2" charset="-122"/>
              </a:rPr>
              <a:t>SELECT * FROM fruits WHERE f_name  LIKE 'b%';</a:t>
            </a:r>
            <a:endParaRPr lang="en-US" sz="2400" b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  <p:bldP spid="7" grpId="0"/>
      <p:bldP spid="100" grpId="0"/>
      <p:bldP spid="100" grpId="1"/>
      <p:bldP spid="4" grpId="0"/>
      <p:bldP spid="4" grpId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>
            <a:spLocks noRot="1" noChangeArrowheads="1"/>
          </p:cNvSpPr>
          <p:nvPr/>
        </p:nvSpPr>
        <p:spPr bwMode="auto">
          <a:xfrm>
            <a:off x="300990" y="626745"/>
            <a:ext cx="8816340" cy="508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【例5-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46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】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创建存储函数f_in_fun，向fruits表插入一条记录，f_id、s_id和f_name字段的值为a1, 101和banana，已知a1水果编号已存在于fruits表中，违背了主键约束。</a:t>
            </a:r>
            <a:endParaRPr lang="zh-CN" altLang="en-US" sz="24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28156"/>
          <a:stretch>
            <a:fillRect/>
          </a:stretch>
        </p:blipFill>
        <p:spPr>
          <a:xfrm>
            <a:off x="495935" y="1820545"/>
            <a:ext cx="8258175" cy="26790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t="90714"/>
          <a:stretch>
            <a:fillRect/>
          </a:stretch>
        </p:blipFill>
        <p:spPr>
          <a:xfrm>
            <a:off x="495935" y="4611370"/>
            <a:ext cx="8131810" cy="340995"/>
          </a:xfrm>
          <a:prstGeom prst="rect">
            <a:avLst/>
          </a:prstGeom>
        </p:spPr>
      </p:pic>
      <p:pic>
        <p:nvPicPr>
          <p:cNvPr id="3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35" y="5113655"/>
            <a:ext cx="7939405" cy="4241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矩形 13"/>
          <p:cNvSpPr>
            <a:spLocks noRot="1" noChangeArrowheads="1"/>
          </p:cNvSpPr>
          <p:nvPr/>
        </p:nvSpPr>
        <p:spPr bwMode="auto">
          <a:xfrm>
            <a:off x="313055" y="626745"/>
            <a:ext cx="8804275" cy="76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sz="2400" b="1" dirty="0" smtClean="0">
                <a:latin typeface="黑体" panose="02010609060101010101" charset="-122"/>
                <a:ea typeface="黑体" panose="02010609060101010101" charset="-122"/>
              </a:rPr>
              <a:t>下面存储函数的创建，加入了错误处理机制，数据库开发人员控制程序的运行流程，解决了MySQL自动终止存储程序执行的问题。</a:t>
            </a:r>
            <a:endParaRPr sz="2400" b="1" dirty="0" smtClean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565" y="1396365"/>
            <a:ext cx="7202805" cy="29851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65" y="4460875"/>
            <a:ext cx="4592955" cy="657860"/>
          </a:xfrm>
          <a:prstGeom prst="rect">
            <a:avLst/>
          </a:prstGeom>
        </p:spPr>
      </p:pic>
      <p:pic>
        <p:nvPicPr>
          <p:cNvPr id="4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65" y="5182870"/>
            <a:ext cx="2077720" cy="5435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934720" y="2580005"/>
            <a:ext cx="4785995" cy="59944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>
            <a:spLocks noRot="1" noChangeArrowheads="1"/>
          </p:cNvSpPr>
          <p:nvPr/>
        </p:nvSpPr>
        <p:spPr bwMode="auto">
          <a:xfrm>
            <a:off x="300990" y="626745"/>
            <a:ext cx="8816340" cy="508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0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【例5-</a:t>
            </a:r>
            <a:r>
              <a:rPr lang="en-US" altLang="zh-CN" sz="20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48</a:t>
            </a:r>
            <a:r>
              <a:rPr lang="zh-CN" altLang="en-US" sz="20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】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创建存储过程price_up_proc，使用游标更新fruits表中的f_price的值，f_price值小于等于5元单价增加20%，大于5元小于等于10元单价增加10%，其它增加5%。</a:t>
            </a:r>
            <a:endParaRPr lang="zh-CN" altLang="en-US" sz="20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5615" y="1570990"/>
            <a:ext cx="4343400" cy="4145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82" name="Picture 3" descr="@}}A$6K67LN03F2C`]25U@N"/>
          <p:cNvPicPr>
            <a:picLocks noChangeAspect="1"/>
          </p:cNvPicPr>
          <p:nvPr/>
        </p:nvPicPr>
        <p:blipFill>
          <a:blip r:embed="rId1"/>
          <a:srcRect l="5069" r="1930" b="2857"/>
          <a:stretch>
            <a:fillRect/>
          </a:stretch>
        </p:blipFill>
        <p:spPr>
          <a:xfrm>
            <a:off x="4368165" y="1802765"/>
            <a:ext cx="4252595" cy="30016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684" name="WordArt 7"/>
          <p:cNvSpPr>
            <a:spLocks noTextEdit="1"/>
          </p:cNvSpPr>
          <p:nvPr/>
        </p:nvSpPr>
        <p:spPr>
          <a:xfrm>
            <a:off x="557530" y="2514600"/>
            <a:ext cx="33718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normAutofit fontScale="90000" lnSpcReduction="20000"/>
          </a:bodyPr>
          <a:p>
            <a:pPr algn="ctr"/>
            <a:r>
              <a:rPr lang="zh-CN" altLang="en-US" sz="4400" b="1" i="1">
                <a:ln w="28575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C00000"/>
                </a:solidFill>
                <a:effectLst>
                  <a:outerShdw dist="107763" dir="2699999" algn="ctr" rotWithShape="0">
                    <a:schemeClr val="bg2">
                      <a:alpha val="50000"/>
                    </a:schemeClr>
                  </a:outerShdw>
                </a:effectLst>
                <a:latin typeface="Verdana" panose="020B0604030504040204" charset="0"/>
                <a:ea typeface="Verdana" panose="020B0604030504040204" charset="0"/>
              </a:rPr>
              <a:t>Thank You !</a:t>
            </a:r>
            <a:endParaRPr lang="zh-CN" altLang="en-US" sz="4400" b="1" i="1">
              <a:ln w="285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C00000"/>
              </a:solidFill>
              <a:effectLst>
                <a:outerShdw dist="107763" dir="2699999" algn="ctr" rotWithShape="0">
                  <a:schemeClr val="bg2">
                    <a:alpha val="50000"/>
                  </a:schemeClr>
                </a:outerShdw>
              </a:effectLst>
              <a:latin typeface="Verdana" panose="020B0604030504040204" charset="0"/>
              <a:ea typeface="Verdana" panose="020B060403050404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7425" y="890492"/>
            <a:ext cx="2668905" cy="386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080" lvl="1" indent="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sz="2400" b="1" noProof="1">
                <a:solidFill>
                  <a:srgbClr val="006600"/>
                </a:solidFill>
              </a:rPr>
              <a:t>6. 其它字符串函数</a:t>
            </a:r>
            <a:endParaRPr sz="2400" b="1" noProof="1">
              <a:solidFill>
                <a:srgbClr val="006600"/>
              </a:solidFill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72390" y="1603375"/>
          <a:ext cx="9012555" cy="3854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0480"/>
                <a:gridCol w="6442075"/>
              </a:tblGrid>
              <a:tr h="3695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函数名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              能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6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INSERT(s1,x,len,s2)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将字符串s1中x位置开始长度为len的子串用s2替换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REPLACE(s,s1,s2)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将字符串s中所有的子串s1用s2替换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91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STRCMP(s1,s2)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比较字符串s1和s2，相等返回0，大于等于返回1，小于返回-1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REPEAT(s,n)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返回字符串s重复n次的结果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5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REVERSE(s)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将字符串s反转，返回的字符串顺序和s顺序相反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34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FIND_IN_SET(s1,s2)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返回字符串s1在字符串列表s2中出现的位置，字符串列表s2是一个由多个逗号分开的字符串组成的列表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34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POSITION(s1 IN s2)或LOCATE(s1,s2)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返回子串s1在字符串s2中第一次出现的位置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496232b7-930f-486b-b5fc-a0357cbcc994}"/>
</p:tagLst>
</file>

<file path=ppt/tags/tag2.xml><?xml version="1.0" encoding="utf-8"?>
<p:tagLst xmlns:p="http://schemas.openxmlformats.org/presentationml/2006/main">
  <p:tag name="KSO_WM_UNIT_TABLE_BEAUTIFY" val="smartTable{84dd13be-3c50-43e1-a37a-d2d73aee48d7}"/>
</p:tagLst>
</file>

<file path=ppt/tags/tag3.xml><?xml version="1.0" encoding="utf-8"?>
<p:tagLst xmlns:p="http://schemas.openxmlformats.org/presentationml/2006/main">
  <p:tag name="KSO_WM_UNIT_TABLE_BEAUTIFY" val="smartTable{e82f2248-e09c-4a5e-857e-258a93a27b55}"/>
</p:tagLst>
</file>

<file path=ppt/tags/tag4.xml><?xml version="1.0" encoding="utf-8"?>
<p:tagLst xmlns:p="http://schemas.openxmlformats.org/presentationml/2006/main">
  <p:tag name="KSO_WM_UNIT_TABLE_BEAUTIFY" val="smartTable{73ca92ce-77fb-4297-a6e3-846c057d2f72}"/>
</p:tagLst>
</file>

<file path=ppt/theme/theme1.xml><?xml version="1.0" encoding="utf-8"?>
<a:theme xmlns:a="http://schemas.openxmlformats.org/drawingml/2006/main" name="Office 主题">
  <a:themeElements>
    <a:clrScheme name="自定义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FF0000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主题1">
  <a:themeElements>
    <a:clrScheme name="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13699</Words>
  <Application>WPS 演示</Application>
  <PresentationFormat>全屏显示(16:10)</PresentationFormat>
  <Paragraphs>890</Paragraphs>
  <Slides>83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83</vt:i4>
      </vt:variant>
    </vt:vector>
  </HeadingPairs>
  <TitlesOfParts>
    <vt:vector size="98" baseType="lpstr">
      <vt:lpstr>Arial</vt:lpstr>
      <vt:lpstr>宋体</vt:lpstr>
      <vt:lpstr>Wingdings</vt:lpstr>
      <vt:lpstr>Calibri</vt:lpstr>
      <vt:lpstr>楷体_GB2312</vt:lpstr>
      <vt:lpstr>新宋体</vt:lpstr>
      <vt:lpstr>Adobe 繁黑體 Std B</vt:lpstr>
      <vt:lpstr>黑体</vt:lpstr>
      <vt:lpstr>方正姚体</vt:lpstr>
      <vt:lpstr>微软雅黑</vt:lpstr>
      <vt:lpstr>Times New Roman</vt:lpstr>
      <vt:lpstr>Arial Unicode MS</vt:lpstr>
      <vt:lpstr>Verdana</vt:lpstr>
      <vt:lpstr>Office 主题</vt:lpstr>
      <vt:lpstr>3_主题1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抽象</dc:title>
  <dc:creator>锐普PPT</dc:creator>
  <cp:lastModifiedBy>YueJun</cp:lastModifiedBy>
  <cp:revision>550</cp:revision>
  <dcterms:created xsi:type="dcterms:W3CDTF">2009-08-11T06:30:00Z</dcterms:created>
  <dcterms:modified xsi:type="dcterms:W3CDTF">2022-02-11T10:22:28Z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