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  <p:sldMasterId id="2147483706" r:id="rId4"/>
  </p:sldMasterIdLst>
  <p:notesMasterIdLst>
    <p:notesMasterId r:id="rId7"/>
  </p:notesMasterIdLst>
  <p:handoutMasterIdLst>
    <p:handoutMasterId r:id="rId89"/>
  </p:handoutMasterIdLst>
  <p:sldIdLst>
    <p:sldId id="377" r:id="rId5"/>
    <p:sldId id="423" r:id="rId6"/>
    <p:sldId id="425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378" r:id="rId18"/>
    <p:sldId id="356" r:id="rId19"/>
    <p:sldId id="387" r:id="rId20"/>
    <p:sldId id="388" r:id="rId21"/>
    <p:sldId id="390" r:id="rId22"/>
    <p:sldId id="391" r:id="rId23"/>
    <p:sldId id="392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521" r:id="rId35"/>
    <p:sldId id="520" r:id="rId36"/>
    <p:sldId id="522" r:id="rId37"/>
    <p:sldId id="523" r:id="rId38"/>
    <p:sldId id="393" r:id="rId39"/>
    <p:sldId id="394" r:id="rId40"/>
    <p:sldId id="524" r:id="rId41"/>
    <p:sldId id="395" r:id="rId42"/>
    <p:sldId id="396" r:id="rId43"/>
    <p:sldId id="397" r:id="rId44"/>
    <p:sldId id="526" r:id="rId45"/>
    <p:sldId id="398" r:id="rId46"/>
    <p:sldId id="399" r:id="rId47"/>
    <p:sldId id="527" r:id="rId48"/>
    <p:sldId id="528" r:id="rId49"/>
    <p:sldId id="400" r:id="rId50"/>
    <p:sldId id="529" r:id="rId51"/>
    <p:sldId id="560" r:id="rId52"/>
    <p:sldId id="583" r:id="rId53"/>
    <p:sldId id="584" r:id="rId54"/>
    <p:sldId id="585" r:id="rId55"/>
    <p:sldId id="586" r:id="rId56"/>
    <p:sldId id="587" r:id="rId57"/>
    <p:sldId id="588" r:id="rId58"/>
    <p:sldId id="589" r:id="rId59"/>
    <p:sldId id="590" r:id="rId60"/>
    <p:sldId id="591" r:id="rId61"/>
    <p:sldId id="401" r:id="rId62"/>
    <p:sldId id="402" r:id="rId63"/>
    <p:sldId id="403" r:id="rId64"/>
    <p:sldId id="593" r:id="rId65"/>
    <p:sldId id="594" r:id="rId66"/>
    <p:sldId id="404" r:id="rId67"/>
    <p:sldId id="405" r:id="rId68"/>
    <p:sldId id="406" r:id="rId69"/>
    <p:sldId id="407" r:id="rId70"/>
    <p:sldId id="408" r:id="rId71"/>
    <p:sldId id="409" r:id="rId72"/>
    <p:sldId id="410" r:id="rId73"/>
    <p:sldId id="411" r:id="rId74"/>
    <p:sldId id="419" r:id="rId75"/>
    <p:sldId id="595" r:id="rId76"/>
    <p:sldId id="596" r:id="rId77"/>
    <p:sldId id="597" r:id="rId78"/>
    <p:sldId id="598" r:id="rId79"/>
    <p:sldId id="599" r:id="rId80"/>
    <p:sldId id="600" r:id="rId81"/>
    <p:sldId id="601" r:id="rId82"/>
    <p:sldId id="602" r:id="rId83"/>
    <p:sldId id="603" r:id="rId84"/>
    <p:sldId id="604" r:id="rId85"/>
    <p:sldId id="605" r:id="rId86"/>
    <p:sldId id="606" r:id="rId87"/>
    <p:sldId id="618" r:id="rId88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65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690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56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2190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3875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5320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1250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000099"/>
    <a:srgbClr val="AC0000"/>
    <a:srgbClr val="006600"/>
    <a:srgbClr val="01FF31"/>
    <a:srgbClr val="CC0000"/>
    <a:srgbClr val="740000"/>
    <a:srgbClr val="01FFF9"/>
    <a:srgbClr val="0066FF"/>
    <a:srgbClr val="008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1" autoAdjust="0"/>
    <p:restoredTop sz="93548" autoAdjust="0"/>
  </p:normalViewPr>
  <p:slideViewPr>
    <p:cSldViewPr snapToGrid="0">
      <p:cViewPr>
        <p:scale>
          <a:sx n="95" d="100"/>
          <a:sy n="95" d="100"/>
        </p:scale>
        <p:origin x="-804" y="-96"/>
      </p:cViewPr>
      <p:guideLst>
        <p:guide orient="horz" pos="1758"/>
        <p:guide orient="horz" pos="1054"/>
        <p:guide pos="2914"/>
        <p:guide pos="377"/>
        <p:guide pos="5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082" y="-108"/>
      </p:cViewPr>
      <p:guideLst>
        <p:guide orient="horz" pos="2812"/>
        <p:guide pos="218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4.xml"/><Relationship Id="rId89" Type="http://schemas.openxmlformats.org/officeDocument/2006/relationships/handoutMaster" Target="handoutMasters/handoutMaster1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10805B-CBDF-404C-B617-616EB5E7AA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AB83D-9C56-4873-8452-B7E5153E33F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D224E6-E493-42E2-A8F2-50FA5F2937E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A2F9D8-B3EE-42E0-86D1-7084119AD38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19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75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32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25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977B6-0649-4CEF-87E1-DC0F63235CF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977B6-0649-4CEF-87E1-DC0F63235CF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977B6-0649-4CEF-87E1-DC0F63235CF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977B6-0649-4CEF-87E1-DC0F63235CF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977B6-0649-4CEF-87E1-DC0F63235CF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9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F3651-E39C-4670-BA81-EE724329324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F979-5FF5-4E00-B519-740DD46697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5621-4998-4E85-989A-AE3359F38F8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7B1F7-6461-491F-B082-09C0A713A2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B9B3-D48A-42D6-8868-E894DBFBB186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F49A2-4A7E-4ABF-8EF5-9BCC9A9BC9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7EE33-3A52-4EC6-ACBE-8CB78A7F32A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216E-8301-4959-BDE9-62605D865E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458B-C109-45BD-9017-2AD443B65CAC}" type="datetime1">
              <a:rPr lang="zh-CN" altLang="en-US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132169" y="5461003"/>
            <a:ext cx="2289175" cy="39687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9481CBB-3626-49E0-9152-0622E565DBFB}" type="slidenum">
              <a:rPr lang="en-US" altLang="zh-CN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1D781-D1AE-42DD-911F-78E09F52761A}" type="datetime1">
              <a:rPr lang="zh-CN" altLang="en-US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340618"/>
            <a:ext cx="2895600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A507-ADA7-4B33-9FAF-0BD1327E90AD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EBBF-12B7-4AA6-BB59-CDAE4FC34398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 rot="18837776">
            <a:off x="-121444" y="491045"/>
            <a:ext cx="1465263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sz="1200" b="1" dirty="0" smtClean="0">
                <a:solidFill>
                  <a:schemeClr val="bg1"/>
                </a:solidFill>
                <a:ea typeface="楷体_GB2312" pitchFamily="49" charset="-122"/>
              </a:rPr>
              <a:t>数据库原理与应用</a:t>
            </a:r>
            <a:endParaRPr lang="zh-CN" sz="1200" b="1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21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87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5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1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F977-221C-4305-A556-ECB6117D997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82CEB-F09E-4861-949D-6598C6D689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7E66-8BD3-42EE-B7A0-24979CD1DC6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5F119-EFFC-4D37-AF5D-5B4CFCEA4C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8F7BE72A-CF94-4939-AB19-803CB277253C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130" indent="0">
              <a:buNone/>
              <a:defRPr sz="1800" b="1"/>
            </a:lvl3pPr>
            <a:lvl4pPr marL="1369060" indent="0">
              <a:buNone/>
              <a:defRPr sz="1600" b="1"/>
            </a:lvl4pPr>
            <a:lvl5pPr marL="1825625" indent="0">
              <a:buNone/>
              <a:defRPr sz="1600" b="1"/>
            </a:lvl5pPr>
            <a:lvl6pPr marL="2282190" indent="0">
              <a:buNone/>
              <a:defRPr sz="1600" b="1"/>
            </a:lvl6pPr>
            <a:lvl7pPr marL="2738755" indent="0">
              <a:buNone/>
              <a:defRPr sz="1600" b="1"/>
            </a:lvl7pPr>
            <a:lvl8pPr marL="3195320" indent="0">
              <a:buNone/>
              <a:defRPr sz="1600" b="1"/>
            </a:lvl8pPr>
            <a:lvl9pPr marL="365125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66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130" indent="0">
              <a:buNone/>
              <a:defRPr sz="1800" b="1"/>
            </a:lvl3pPr>
            <a:lvl4pPr marL="1369060" indent="0">
              <a:buNone/>
              <a:defRPr sz="1600" b="1"/>
            </a:lvl4pPr>
            <a:lvl5pPr marL="1825625" indent="0">
              <a:buNone/>
              <a:defRPr sz="1600" b="1"/>
            </a:lvl5pPr>
            <a:lvl6pPr marL="2282190" indent="0">
              <a:buNone/>
              <a:defRPr sz="1600" b="1"/>
            </a:lvl6pPr>
            <a:lvl7pPr marL="2738755" indent="0">
              <a:buNone/>
              <a:defRPr sz="1600" b="1"/>
            </a:lvl7pPr>
            <a:lvl8pPr marL="3195320" indent="0">
              <a:buNone/>
              <a:defRPr sz="1600" b="1"/>
            </a:lvl8pPr>
            <a:lvl9pPr marL="365125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6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0BAF3-6254-42C5-ADB0-51D3DBFEA81D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17CC-C12E-4E6C-9CB9-F5828EE53B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651500" y="2618053"/>
            <a:ext cx="914400" cy="762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7A77"/>
                </a:solidFill>
              </a:rPr>
              <a:t>第</a:t>
            </a:r>
            <a:fld id="{DA52F9FB-53D6-4D7E-8CE0-43ADB2A0186B}" type="slidenum">
              <a:rPr lang="zh-CN" altLang="en-US">
                <a:solidFill>
                  <a:srgbClr val="007A77"/>
                </a:solidFill>
              </a:rPr>
            </a:fld>
            <a:r>
              <a:rPr lang="zh-CN" altLang="en-US">
                <a:solidFill>
                  <a:srgbClr val="007A77"/>
                </a:solidFill>
              </a:rPr>
              <a:t>页</a:t>
            </a:r>
            <a:endParaRPr lang="zh-CN" altLang="en-US">
              <a:solidFill>
                <a:srgbClr val="007A77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9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F3651-E39C-4670-BA81-EE724329324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F979-5FF5-4E00-B519-740DD46697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 rot="18837776">
            <a:off x="-121444" y="491045"/>
            <a:ext cx="1465263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sz="1200" b="1" dirty="0" smtClean="0">
                <a:solidFill>
                  <a:schemeClr val="bg1"/>
                </a:solidFill>
                <a:ea typeface="楷体_GB2312" pitchFamily="49" charset="-122"/>
              </a:rPr>
              <a:t>数据库原理与应用</a:t>
            </a:r>
            <a:endParaRPr lang="zh-CN" sz="1200" b="1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21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87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5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1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F977-221C-4305-A556-ECB6117D997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82CEB-F09E-4861-949D-6598C6D689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8E365-BAE2-4E11-B7BD-B7AB8B58A150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ED9F8-E670-40B5-908A-17BDBAD2C3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7E66-8BD3-42EE-B7A0-24979CD1DC6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5F119-EFFC-4D37-AF5D-5B4CFCEA4C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130" indent="0">
              <a:buNone/>
              <a:defRPr sz="1800" b="1"/>
            </a:lvl3pPr>
            <a:lvl4pPr marL="1369060" indent="0">
              <a:buNone/>
              <a:defRPr sz="1600" b="1"/>
            </a:lvl4pPr>
            <a:lvl5pPr marL="1825625" indent="0">
              <a:buNone/>
              <a:defRPr sz="1600" b="1"/>
            </a:lvl5pPr>
            <a:lvl6pPr marL="2282190" indent="0">
              <a:buNone/>
              <a:defRPr sz="1600" b="1"/>
            </a:lvl6pPr>
            <a:lvl7pPr marL="2738755" indent="0">
              <a:buNone/>
              <a:defRPr sz="1600" b="1"/>
            </a:lvl7pPr>
            <a:lvl8pPr marL="3195320" indent="0">
              <a:buNone/>
              <a:defRPr sz="1600" b="1"/>
            </a:lvl8pPr>
            <a:lvl9pPr marL="365125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66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130" indent="0">
              <a:buNone/>
              <a:defRPr sz="1800" b="1"/>
            </a:lvl3pPr>
            <a:lvl4pPr marL="1369060" indent="0">
              <a:buNone/>
              <a:defRPr sz="1600" b="1"/>
            </a:lvl4pPr>
            <a:lvl5pPr marL="1825625" indent="0">
              <a:buNone/>
              <a:defRPr sz="1600" b="1"/>
            </a:lvl5pPr>
            <a:lvl6pPr marL="2282190" indent="0">
              <a:buNone/>
              <a:defRPr sz="1600" b="1"/>
            </a:lvl6pPr>
            <a:lvl7pPr marL="2738755" indent="0">
              <a:buNone/>
              <a:defRPr sz="1600" b="1"/>
            </a:lvl7pPr>
            <a:lvl8pPr marL="3195320" indent="0">
              <a:buNone/>
              <a:defRPr sz="1600" b="1"/>
            </a:lvl8pPr>
            <a:lvl9pPr marL="365125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6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0BAF3-6254-42C5-ADB0-51D3DBFEA81D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17CC-C12E-4E6C-9CB9-F5828EE53B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8E365-BAE2-4E11-B7BD-B7AB8B58A150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ED9F8-E670-40B5-908A-17BDBAD2C3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531C8-161E-4775-902B-B75864626476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223AA-D68A-4962-BB81-B8E303B69C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130" indent="0">
              <a:buNone/>
              <a:defRPr sz="1000"/>
            </a:lvl3pPr>
            <a:lvl4pPr marL="1369060" indent="0">
              <a:buNone/>
              <a:defRPr sz="900"/>
            </a:lvl4pPr>
            <a:lvl5pPr marL="1825625" indent="0">
              <a:buNone/>
              <a:defRPr sz="900"/>
            </a:lvl5pPr>
            <a:lvl6pPr marL="2282190" indent="0">
              <a:buNone/>
              <a:defRPr sz="900"/>
            </a:lvl6pPr>
            <a:lvl7pPr marL="2738755" indent="0">
              <a:buNone/>
              <a:defRPr sz="900"/>
            </a:lvl7pPr>
            <a:lvl8pPr marL="3195320" indent="0">
              <a:buNone/>
              <a:defRPr sz="900"/>
            </a:lvl8pPr>
            <a:lvl9pPr marL="365125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AC4-03F2-4F3A-859D-BEA4B60E5F52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FFE89-FD7A-4F72-BBBA-64683776CC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3130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2190" indent="0">
              <a:buNone/>
              <a:defRPr sz="2000"/>
            </a:lvl6pPr>
            <a:lvl7pPr marL="2738755" indent="0">
              <a:buNone/>
              <a:defRPr sz="2000"/>
            </a:lvl7pPr>
            <a:lvl8pPr marL="3195320" indent="0">
              <a:buNone/>
              <a:defRPr sz="2000"/>
            </a:lvl8pPr>
            <a:lvl9pPr marL="365125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130" indent="0">
              <a:buNone/>
              <a:defRPr sz="1000"/>
            </a:lvl3pPr>
            <a:lvl4pPr marL="1369060" indent="0">
              <a:buNone/>
              <a:defRPr sz="900"/>
            </a:lvl4pPr>
            <a:lvl5pPr marL="1825625" indent="0">
              <a:buNone/>
              <a:defRPr sz="900"/>
            </a:lvl5pPr>
            <a:lvl6pPr marL="2282190" indent="0">
              <a:buNone/>
              <a:defRPr sz="900"/>
            </a:lvl6pPr>
            <a:lvl7pPr marL="2738755" indent="0">
              <a:buNone/>
              <a:defRPr sz="900"/>
            </a:lvl7pPr>
            <a:lvl8pPr marL="3195320" indent="0">
              <a:buNone/>
              <a:defRPr sz="900"/>
            </a:lvl8pPr>
            <a:lvl9pPr marL="365125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516D4-1541-44CF-B7D6-BD65F5B53BD7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B31A0-FE8D-4F01-91A9-111E0CB42A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5621-4998-4E85-989A-AE3359F38F8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7B1F7-6461-491F-B082-09C0A713A2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B9B3-D48A-42D6-8868-E894DBFBB186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F49A2-4A7E-4ABF-8EF5-9BCC9A9BC9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7EE33-3A52-4EC6-ACBE-8CB78A7F32A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216E-8301-4959-BDE9-62605D865E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531C8-161E-4775-902B-B75864626476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223AA-D68A-4962-BB81-B8E303B69C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130" indent="0">
              <a:buNone/>
              <a:defRPr sz="1000"/>
            </a:lvl3pPr>
            <a:lvl4pPr marL="1369060" indent="0">
              <a:buNone/>
              <a:defRPr sz="900"/>
            </a:lvl4pPr>
            <a:lvl5pPr marL="1825625" indent="0">
              <a:buNone/>
              <a:defRPr sz="900"/>
            </a:lvl5pPr>
            <a:lvl6pPr marL="2282190" indent="0">
              <a:buNone/>
              <a:defRPr sz="900"/>
            </a:lvl6pPr>
            <a:lvl7pPr marL="2738755" indent="0">
              <a:buNone/>
              <a:defRPr sz="900"/>
            </a:lvl7pPr>
            <a:lvl8pPr marL="3195320" indent="0">
              <a:buNone/>
              <a:defRPr sz="900"/>
            </a:lvl8pPr>
            <a:lvl9pPr marL="365125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AC4-03F2-4F3A-859D-BEA4B60E5F52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FFE89-FD7A-4F72-BBBA-64683776CC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3130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2190" indent="0">
              <a:buNone/>
              <a:defRPr sz="2000"/>
            </a:lvl6pPr>
            <a:lvl7pPr marL="2738755" indent="0">
              <a:buNone/>
              <a:defRPr sz="2000"/>
            </a:lvl7pPr>
            <a:lvl8pPr marL="3195320" indent="0">
              <a:buNone/>
              <a:defRPr sz="2000"/>
            </a:lvl8pPr>
            <a:lvl9pPr marL="365125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130" indent="0">
              <a:buNone/>
              <a:defRPr sz="1000"/>
            </a:lvl3pPr>
            <a:lvl4pPr marL="1369060" indent="0">
              <a:buNone/>
              <a:defRPr sz="900"/>
            </a:lvl4pPr>
            <a:lvl5pPr marL="1825625" indent="0">
              <a:buNone/>
              <a:defRPr sz="900"/>
            </a:lvl5pPr>
            <a:lvl6pPr marL="2282190" indent="0">
              <a:buNone/>
              <a:defRPr sz="900"/>
            </a:lvl6pPr>
            <a:lvl7pPr marL="2738755" indent="0">
              <a:buNone/>
              <a:defRPr sz="900"/>
            </a:lvl7pPr>
            <a:lvl8pPr marL="3195320" indent="0">
              <a:buNone/>
              <a:defRPr sz="900"/>
            </a:lvl8pPr>
            <a:lvl9pPr marL="365125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516D4-1541-44CF-B7D6-BD65F5B53BD7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B31A0-FE8D-4F01-91A9-111E0CB42A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7" Type="http://schemas.openxmlformats.org/officeDocument/2006/relationships/theme" Target="../theme/theme2.xml"/><Relationship Id="rId46" Type="http://schemas.openxmlformats.org/officeDocument/2006/relationships/image" Target="../media/image4.png"/><Relationship Id="rId45" Type="http://schemas.openxmlformats.org/officeDocument/2006/relationships/image" Target="../media/image3.jpeg"/><Relationship Id="rId44" Type="http://schemas.openxmlformats.org/officeDocument/2006/relationships/slideLayout" Target="../slideLayouts/slideLayout56.xml"/><Relationship Id="rId43" Type="http://schemas.openxmlformats.org/officeDocument/2006/relationships/slideLayout" Target="../slideLayouts/slideLayout55.xml"/><Relationship Id="rId42" Type="http://schemas.openxmlformats.org/officeDocument/2006/relationships/slideLayout" Target="../slideLayouts/slideLayout54.xml"/><Relationship Id="rId41" Type="http://schemas.openxmlformats.org/officeDocument/2006/relationships/slideLayout" Target="../slideLayouts/slideLayout53.xml"/><Relationship Id="rId4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8" tIns="45645" rIns="91288" bIns="4564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8" tIns="45645" rIns="91288" bIns="4564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288" tIns="45645" rIns="91288" bIns="4564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204DA0-1769-4A9C-BB68-AC874E4D96E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288" tIns="45645" rIns="91288" bIns="4564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288" tIns="45645" rIns="91288" bIns="4564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6EA1D8-8B3E-42F7-9383-5CB4055F1D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656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31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690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56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265" indent="-3422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660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72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28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85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9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75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32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25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508000"/>
            <a:ext cx="8540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96761"/>
            <a:ext cx="8540750" cy="349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45" y="5340618"/>
            <a:ext cx="2289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1"/>
                </a:solidFill>
                <a:sym typeface="Arial" panose="020B0604020202020204" pitchFamily="34" charset="0"/>
              </a:defRPr>
            </a:lvl1pPr>
          </a:lstStyle>
          <a:p>
            <a:pPr eaLnBrk="0" hangingPunct="0">
              <a:buFont typeface="Arial" panose="020B0604020202020204" pitchFamily="34" charset="0"/>
              <a:buNone/>
            </a:pPr>
            <a:fld id="{D2BA3027-EDFD-4D7F-82CE-556DA6B32437}" type="datetime1">
              <a:rPr lang="zh-CN" altLang="en-US" smtClean="0">
                <a:solidFill>
                  <a:srgbClr val="007A77"/>
                </a:solidFill>
              </a:rPr>
            </a:fld>
            <a:endParaRPr lang="en-US" sz="1800" dirty="0" smtClean="0">
              <a:solidFill>
                <a:srgbClr val="000000"/>
              </a:solidFill>
              <a:ea typeface="Adobe 繁黑體 Std B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318128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1"/>
                </a:solidFill>
                <a:sym typeface="Arial" panose="020B0604020202020204" pitchFamily="34" charset="0"/>
              </a:defRPr>
            </a:lvl1pPr>
          </a:lstStyle>
          <a:p>
            <a:pPr eaLnBrk="0" hangingPunct="0">
              <a:buFont typeface="Arial" panose="020B0604020202020204" pitchFamily="34" charset="0"/>
              <a:buNone/>
            </a:pPr>
            <a:endParaRPr lang="zh-CN" altLang="zh-CN" smtClean="0">
              <a:solidFill>
                <a:srgbClr val="007A77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69" y="5334003"/>
            <a:ext cx="2289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sym typeface="Arial" panose="020B0604020202020204" pitchFamily="34" charset="0"/>
              </a:defRPr>
            </a:lvl1pPr>
          </a:lstStyle>
          <a:p>
            <a:pPr eaLnBrk="0" hangingPunct="0">
              <a:buFont typeface="Arial" panose="020B0604020202020204" pitchFamily="34" charset="0"/>
              <a:buNone/>
            </a:pPr>
            <a:fld id="{107BDEEE-CC91-401A-A2EB-ED3F667445EE}" type="slidenum">
              <a:rPr lang="zh-CN" altLang="en-US" smtClean="0">
                <a:solidFill>
                  <a:srgbClr val="007A77"/>
                </a:solidFill>
              </a:rPr>
            </a:fld>
            <a:endParaRPr lang="en-US" sz="1800" smtClean="0">
              <a:solidFill>
                <a:srgbClr val="000000"/>
              </a:solidFill>
              <a:ea typeface="Adobe 繁黑體 Std B" pitchFamily="34" charset="-128"/>
            </a:endParaRPr>
          </a:p>
        </p:txBody>
      </p:sp>
      <p:sp>
        <p:nvSpPr>
          <p:cNvPr id="1032" name="Text Box 14"/>
          <p:cNvSpPr>
            <a:spLocks noChangeArrowheads="1"/>
          </p:cNvSpPr>
          <p:nvPr userDrawn="1"/>
        </p:nvSpPr>
        <p:spPr bwMode="auto">
          <a:xfrm>
            <a:off x="6175375" y="5365750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rgbClr val="007A77"/>
                </a:solidFill>
                <a:latin typeface="Arial" panose="020B0604020202020204" pitchFamily="34" charset="0"/>
                <a:ea typeface="Adobe 繁黑體 Std B" pitchFamily="34" charset="-128"/>
              </a:rPr>
              <a:t>计算机应用基础</a:t>
            </a:r>
            <a:endParaRPr lang="zh-CN" altLang="en-US" sz="2000" dirty="0" smtClean="0">
              <a:solidFill>
                <a:srgbClr val="007A77"/>
              </a:solidFill>
              <a:latin typeface="Arial" panose="020B0604020202020204" pitchFamily="34" charset="0"/>
              <a:ea typeface="Adobe 繁黑體 Std B" pitchFamily="34" charset="-128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35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2833901" y="1065150"/>
            <a:ext cx="1152525" cy="300302"/>
          </a:xfrm>
          <a:prstGeom prst="rect">
            <a:avLst/>
          </a:prstGeom>
          <a:solidFill>
            <a:schemeClr val="accent2"/>
          </a:solidFill>
          <a:ln w="38100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Win7 OS</a:t>
            </a:r>
            <a:endParaRPr lang="zh-CN" altLang="en-US" b="1" dirty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Rectangle 36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1571656" y="1057011"/>
            <a:ext cx="1152525" cy="300302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信息表示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" name="Rectangle 3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4067184" y="1057011"/>
            <a:ext cx="1152525" cy="300302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Word2010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7" name="Rectangle 3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5314954" y="1057011"/>
            <a:ext cx="1152525" cy="300302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Excel2010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8" name="Rectangle 40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6562731" y="1057011"/>
            <a:ext cx="1152525" cy="300302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PPT 2010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9" name="Rectangle 41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7812088" y="1057011"/>
            <a:ext cx="1331912" cy="300302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 smtClean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软件及设备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Rectangle 35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299499" y="1057300"/>
            <a:ext cx="1152525" cy="300302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7A7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基础知识</a:t>
            </a:r>
            <a:endParaRPr lang="zh-CN" altLang="en-US" b="1" dirty="0">
              <a:solidFill>
                <a:srgbClr val="007A77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bldLvl="0" autoUpdateAnimBg="0"/>
    </p:bld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8" tIns="45645" rIns="91288" bIns="4564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8" tIns="45645" rIns="91288" bIns="4564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288" tIns="45645" rIns="91288" bIns="4564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204DA0-1769-4A9C-BB68-AC874E4D96E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288" tIns="45645" rIns="91288" bIns="4564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288" tIns="45645" rIns="91288" bIns="4564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6EA1D8-8B3E-42F7-9383-5CB4055F1D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656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31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690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56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265" indent="-3422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660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9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72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28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85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9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75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32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25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image" Target="../media/image29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C:\Documents and Settings\Administrator\桌面\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576479" y="3151188"/>
            <a:ext cx="21288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6" descr="C:\Documents and Settings\Administrator\桌面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74695" y="5362575"/>
            <a:ext cx="2351087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0" y="-15875"/>
            <a:ext cx="9144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8" tIns="45645" rIns="91288" bIns="4564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5838"/>
            <a:ext cx="91440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Documents and Settings\Administrator\桌面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975"/>
            <a:ext cx="91440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3348"/>
          <a:stretch>
            <a:fillRect/>
          </a:stretch>
        </p:blipFill>
        <p:spPr bwMode="auto">
          <a:xfrm>
            <a:off x="7042150" y="2400300"/>
            <a:ext cx="8826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641600"/>
            <a:ext cx="1011238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31" y="1633538"/>
            <a:ext cx="1069975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 descr="C:\Documents and Settings\Administrator\桌面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2841625"/>
            <a:ext cx="17272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4" name="WordArt 14"/>
          <p:cNvSpPr>
            <a:spLocks noChangeArrowheads="1" noChangeShapeType="1" noTextEdit="1"/>
          </p:cNvSpPr>
          <p:nvPr/>
        </p:nvSpPr>
        <p:spPr bwMode="auto">
          <a:xfrm>
            <a:off x="953233" y="648833"/>
            <a:ext cx="6959601" cy="1057275"/>
          </a:xfrm>
          <a:prstGeom prst="rect">
            <a:avLst/>
          </a:prstGeom>
        </p:spPr>
        <p:txBody>
          <a:bodyPr wrap="none" lIns="91288" tIns="45645" rIns="91288" bIns="45645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solidFill>
                  <a:srgbClr val="F2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3600" b="1" kern="10" dirty="0">
                <a:ln w="12700">
                  <a:solidFill>
                    <a:srgbClr val="FF0000"/>
                  </a:solidFill>
                  <a:round/>
                </a:ln>
                <a:solidFill>
                  <a:srgbClr val="F2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6</a:t>
            </a:r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solidFill>
                  <a:srgbClr val="F20000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章 触发器与事务处理</a:t>
            </a:r>
            <a:endParaRPr lang="zh-CN" altLang="en-US" sz="3600" b="1" kern="10" dirty="0">
              <a:ln w="12700">
                <a:solidFill>
                  <a:srgbClr val="FF0000"/>
                </a:solidFill>
                <a:round/>
              </a:ln>
              <a:solidFill>
                <a:srgbClr val="F20000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2998794" y="2824172"/>
            <a:ext cx="184424" cy="36918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288" tIns="45645" rIns="91288" bIns="45645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46710" y="882015"/>
            <a:ext cx="87426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宋体" panose="02010600030101010101" pitchFamily="2" charset="-122"/>
              </a:rPr>
              <a:t>6-2</a:t>
            </a:r>
            <a:r>
              <a:rPr lang="zh-CN" sz="2400" b="0">
                <a:ea typeface="宋体" panose="02010600030101010101" pitchFamily="2" charset="-122"/>
              </a:rPr>
              <a:t>】本例题实现级联更新。</a:t>
            </a:r>
            <a:r>
              <a:rPr sz="2400" b="0"/>
              <a:t>在修改suppliers表中的s_id之后（AFTER）级联地、自动地修改fruits表中该供应商的s_id。</a:t>
            </a:r>
            <a:endParaRPr sz="2400" b="0"/>
          </a:p>
        </p:txBody>
      </p:sp>
      <p:sp>
        <p:nvSpPr>
          <p:cNvPr id="3" name="文本框 2"/>
          <p:cNvSpPr txBox="1"/>
          <p:nvPr/>
        </p:nvSpPr>
        <p:spPr>
          <a:xfrm>
            <a:off x="114300" y="1711960"/>
            <a:ext cx="897509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宋体" panose="02010600030101010101" pitchFamily="2" charset="-122"/>
              </a:rPr>
              <a:t>CREATE  TRIGGER  tr_up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0"/>
            <a:r>
              <a:rPr lang="en-US" sz="2400" b="0">
                <a:latin typeface="宋体" panose="02010600030101010101" pitchFamily="2" charset="-122"/>
              </a:rPr>
              <a:t>  AFTER  UPDATE 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0"/>
            <a:r>
              <a:rPr lang="en-US" sz="2400" b="0">
                <a:latin typeface="宋体" panose="02010600030101010101" pitchFamily="2" charset="-122"/>
              </a:rPr>
              <a:t>  ON  suppliers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0"/>
            <a:r>
              <a:rPr lang="en-US" sz="2400" b="0">
                <a:latin typeface="宋体" panose="02010600030101010101" pitchFamily="2" charset="-122"/>
              </a:rPr>
              <a:t>  FOR  EACH  ROW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0"/>
            <a:r>
              <a:rPr lang="en-US" sz="2400" b="0">
                <a:latin typeface="宋体" panose="02010600030101010101" pitchFamily="2" charset="-122"/>
              </a:rPr>
              <a:t>  UPDATE  fruits  SET  s_id=NEW.s_id WHERE  s_id=OLD.s_id;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55" y="3806190"/>
            <a:ext cx="89750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宋体" panose="02010600030101010101" pitchFamily="2" charset="-122"/>
              </a:rPr>
              <a:t>UPDATE suppliers SET s_id=110 WHERE s_id=101;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455" y="4376420"/>
            <a:ext cx="5753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宋体" panose="02010600030101010101" pitchFamily="2" charset="-122"/>
              </a:rPr>
              <a:t>SELECT * FROM fruits WHERE s_id=110;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8190" y="4466590"/>
            <a:ext cx="3223260" cy="90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718185" y="851535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6.1.3 查看触发器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2270" y="2941320"/>
            <a:ext cx="87426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宋体" panose="02010600030101010101" pitchFamily="2" charset="-122"/>
              </a:rPr>
              <a:t>6-3</a:t>
            </a:r>
            <a:r>
              <a:rPr lang="zh-CN" sz="2400" b="0">
                <a:ea typeface="宋体" panose="02010600030101010101" pitchFamily="2" charset="-122"/>
              </a:rPr>
              <a:t>】</a:t>
            </a:r>
            <a:r>
              <a:rPr sz="2400" b="0"/>
              <a:t>查询触发器tr_up的信息。</a:t>
            </a:r>
            <a:endParaRPr sz="2400" b="0"/>
          </a:p>
        </p:txBody>
      </p:sp>
      <p:sp>
        <p:nvSpPr>
          <p:cNvPr id="3" name="文本框 2"/>
          <p:cNvSpPr txBox="1"/>
          <p:nvPr/>
        </p:nvSpPr>
        <p:spPr>
          <a:xfrm>
            <a:off x="549275" y="3702050"/>
            <a:ext cx="80448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宋体" panose="02010600030101010101" pitchFamily="2" charset="-122"/>
              </a:rPr>
              <a:t>USE information_schema;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0"/>
            <a:endParaRPr lang="en-US" sz="2400" b="0">
              <a:latin typeface="宋体" panose="02010600030101010101" pitchFamily="2" charset="-122"/>
            </a:endParaRPr>
          </a:p>
          <a:p>
            <a:pPr marL="0" indent="0"/>
            <a:r>
              <a:rPr lang="en-US" sz="2400" b="0">
                <a:latin typeface="宋体" panose="02010600030101010101" pitchFamily="2" charset="-122"/>
              </a:rPr>
              <a:t>SELECT * FROM triggers WHERE trigger_name='tr_up';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660" y="1742440"/>
            <a:ext cx="87426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/>
              <a:t>  </a:t>
            </a:r>
            <a:r>
              <a:rPr sz="2400" b="0"/>
              <a:t>通过数据库information_schema中的系统表triggers，查询指定触发器的定义、状态和语法信息等</a:t>
            </a:r>
            <a:r>
              <a:rPr lang="zh-CN" sz="2400" b="0"/>
              <a:t>。</a:t>
            </a:r>
            <a:endParaRPr lang="zh-CN" sz="2400" b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" y="5039995"/>
            <a:ext cx="8979535" cy="325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718185" y="851535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6.1.4 删除触发器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2270" y="2941320"/>
            <a:ext cx="87426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宋体" panose="02010600030101010101" pitchFamily="2" charset="-122"/>
              </a:rPr>
              <a:t>6-4</a:t>
            </a:r>
            <a:r>
              <a:rPr lang="zh-CN" sz="2400" b="0">
                <a:ea typeface="宋体" panose="02010600030101010101" pitchFamily="2" charset="-122"/>
              </a:rPr>
              <a:t>】</a:t>
            </a:r>
            <a:r>
              <a:rPr sz="2400" b="0"/>
              <a:t>删除</a:t>
            </a:r>
            <a:r>
              <a:rPr sz="2400" b="0"/>
              <a:t>触发器tr_up。</a:t>
            </a:r>
            <a:endParaRPr sz="2400" b="0"/>
          </a:p>
        </p:txBody>
      </p:sp>
      <p:sp>
        <p:nvSpPr>
          <p:cNvPr id="3" name="文本框 2"/>
          <p:cNvSpPr txBox="1"/>
          <p:nvPr/>
        </p:nvSpPr>
        <p:spPr>
          <a:xfrm>
            <a:off x="991870" y="3702050"/>
            <a:ext cx="46831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宋体" panose="02010600030101010101" pitchFamily="2" charset="-122"/>
              </a:rPr>
              <a:t>DROP TRIGGER tr_up;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4765" y="1870075"/>
            <a:ext cx="57296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/>
              <a:t>  </a:t>
            </a:r>
            <a:r>
              <a:rPr sz="2400" b="0">
                <a:solidFill>
                  <a:srgbClr val="1D41D5"/>
                </a:solidFill>
              </a:rPr>
              <a:t>DROP TRIGGER</a:t>
            </a:r>
            <a:r>
              <a:rPr sz="2400" b="0"/>
              <a:t> 触发器名;</a:t>
            </a:r>
            <a:endParaRPr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50" y="673103"/>
            <a:ext cx="2803525" cy="2803525"/>
            <a:chOff x="3170321" y="673768"/>
            <a:chExt cx="2803358" cy="2803358"/>
          </a:xfrm>
        </p:grpSpPr>
        <p:grpSp>
          <p:nvGrpSpPr>
            <p:cNvPr id="6164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6171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179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3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4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180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1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2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172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6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7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173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4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5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165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166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118" name="图片 40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3" y="1003300"/>
            <a:ext cx="36909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3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621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53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61" y="1177928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46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92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92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7"/>
          <p:cNvSpPr txBox="1">
            <a:spLocks noChangeArrowheads="1"/>
          </p:cNvSpPr>
          <p:nvPr/>
        </p:nvSpPr>
        <p:spPr bwMode="auto">
          <a:xfrm>
            <a:off x="5553096" y="2024074"/>
            <a:ext cx="307181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34965" y="2843530"/>
            <a:ext cx="32981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2" name="Text Box 44"/>
          <p:cNvSpPr txBox="1">
            <a:spLocks noChangeArrowheads="1"/>
          </p:cNvSpPr>
          <p:nvPr/>
        </p:nvSpPr>
        <p:spPr bwMode="auto">
          <a:xfrm rot="-2762224">
            <a:off x="-86995" y="412115"/>
            <a:ext cx="1521460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数据库原理与应用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630FD-0EBD-410E-BBE2-27FCD0997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584200" y="810260"/>
            <a:ext cx="559435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文本占位符 10242"/>
          <p:cNvSpPr>
            <a:spLocks noGrp="1"/>
          </p:cNvSpPr>
          <p:nvPr>
            <p:ph idx="1"/>
          </p:nvPr>
        </p:nvSpPr>
        <p:spPr>
          <a:xfrm>
            <a:off x="1282700" y="3140710"/>
            <a:ext cx="7517765" cy="830580"/>
          </a:xfrm>
        </p:spPr>
        <p:txBody>
          <a:bodyPr anchor="t"/>
          <a:lstStyle/>
          <a:p>
            <a:pPr marL="0" indent="0">
              <a:buNone/>
            </a:pPr>
            <a:r>
              <a:rPr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update bank set sal = sal - 1000 where name = '张</a:t>
            </a:r>
            <a:r>
              <a:rPr 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三</a:t>
            </a:r>
            <a:r>
              <a:rPr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';</a:t>
            </a:r>
            <a:endParaRPr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update bank set sal</a:t>
            </a:r>
            <a:r>
              <a:rPr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sal</a:t>
            </a:r>
            <a:r>
              <a:rPr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+ 1000 where name = '李四';</a:t>
            </a:r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242695" y="798195"/>
            <a:ext cx="7863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sz="2400" b="1" dirty="0">
                <a:solidFill>
                  <a:srgbClr val="AC0000"/>
                </a:solidFill>
                <a:sym typeface="+mn-ea"/>
              </a:rPr>
              <a:t>如何在</a:t>
            </a:r>
            <a:r>
              <a:rPr altLang="en-US" sz="2400" b="1" dirty="0">
                <a:solidFill>
                  <a:srgbClr val="AC0000"/>
                </a:solidFill>
                <a:sym typeface="+mn-ea"/>
              </a:rPr>
              <a:t>银行</a:t>
            </a:r>
            <a:r>
              <a:rPr lang="zh-CN" sz="2400" b="1" dirty="0">
                <a:solidFill>
                  <a:srgbClr val="AC0000"/>
                </a:solidFill>
                <a:sym typeface="+mn-ea"/>
              </a:rPr>
              <a:t>表（</a:t>
            </a:r>
            <a:r>
              <a:rPr altLang="en-US" sz="2400" b="1" dirty="0">
                <a:solidFill>
                  <a:srgbClr val="AC0000"/>
                </a:solidFill>
                <a:sym typeface="+mn-ea"/>
              </a:rPr>
              <a:t>bank</a:t>
            </a:r>
            <a:r>
              <a:rPr lang="zh-CN" sz="2400" b="1" dirty="0">
                <a:solidFill>
                  <a:srgbClr val="AC0000"/>
                </a:solidFill>
                <a:sym typeface="+mn-ea"/>
              </a:rPr>
              <a:t>）</a:t>
            </a:r>
            <a:r>
              <a:rPr altLang="en-US" sz="2400" b="1" dirty="0">
                <a:solidFill>
                  <a:srgbClr val="AC0000"/>
                </a:solidFill>
                <a:sym typeface="+mn-ea"/>
              </a:rPr>
              <a:t>中</a:t>
            </a:r>
            <a:r>
              <a:rPr lang="zh-CN" sz="2400" b="1" dirty="0">
                <a:solidFill>
                  <a:srgbClr val="AC0000"/>
                </a:solidFill>
                <a:sym typeface="+mn-ea"/>
              </a:rPr>
              <a:t>实现</a:t>
            </a:r>
            <a:r>
              <a:rPr altLang="en-US" sz="2400" b="1" dirty="0">
                <a:solidFill>
                  <a:srgbClr val="AC0000"/>
                </a:solidFill>
                <a:sym typeface="+mn-ea"/>
              </a:rPr>
              <a:t>客户</a:t>
            </a:r>
            <a:r>
              <a:rPr lang="zh-CN" sz="2400" b="1" dirty="0">
                <a:solidFill>
                  <a:srgbClr val="AC0000"/>
                </a:solidFill>
                <a:sym typeface="+mn-ea"/>
              </a:rPr>
              <a:t>（</a:t>
            </a:r>
            <a:r>
              <a:rPr altLang="en-US" sz="2400" b="1" dirty="0">
                <a:solidFill>
                  <a:srgbClr val="AC0000"/>
                </a:solidFill>
                <a:sym typeface="+mn-ea"/>
              </a:rPr>
              <a:t>name</a:t>
            </a:r>
            <a:r>
              <a:rPr lang="zh-CN" sz="2400" b="1" dirty="0">
                <a:solidFill>
                  <a:srgbClr val="AC0000"/>
                </a:solidFill>
                <a:sym typeface="+mn-ea"/>
              </a:rPr>
              <a:t>）</a:t>
            </a:r>
            <a:r>
              <a:rPr altLang="en-US" sz="2400" b="1" dirty="0">
                <a:solidFill>
                  <a:srgbClr val="AC0000"/>
                </a:solidFill>
                <a:sym typeface="+mn-ea"/>
              </a:rPr>
              <a:t>张三</a:t>
            </a:r>
            <a:r>
              <a:rPr lang="zh-CN" sz="2400" b="1" dirty="0">
                <a:solidFill>
                  <a:srgbClr val="AC0000"/>
                </a:solidFill>
                <a:sym typeface="+mn-ea"/>
              </a:rPr>
              <a:t>给</a:t>
            </a:r>
            <a:r>
              <a:rPr altLang="en-US" sz="2400" b="1" dirty="0">
                <a:solidFill>
                  <a:srgbClr val="AC0000"/>
                </a:solidFill>
                <a:sym typeface="+mn-ea"/>
              </a:rPr>
              <a:t>李四</a:t>
            </a:r>
            <a:r>
              <a:rPr lang="zh-CN" sz="2400" b="1" dirty="0">
                <a:solidFill>
                  <a:srgbClr val="AC0000"/>
                </a:solidFill>
                <a:sym typeface="+mn-ea"/>
              </a:rPr>
              <a:t>转账</a:t>
            </a:r>
            <a:r>
              <a:rPr altLang="en-US" sz="2400" b="1" dirty="0">
                <a:solidFill>
                  <a:srgbClr val="AC0000"/>
                </a:solidFill>
                <a:sym typeface="+mn-ea"/>
              </a:rPr>
              <a:t>1000元存款</a:t>
            </a:r>
            <a:r>
              <a:rPr lang="zh-CN" sz="2400" b="1" dirty="0">
                <a:solidFill>
                  <a:srgbClr val="AC0000"/>
                </a:solidFill>
                <a:sym typeface="+mn-ea"/>
              </a:rPr>
              <a:t>（</a:t>
            </a:r>
            <a:r>
              <a:rPr altLang="en-US" sz="2400" b="1" dirty="0">
                <a:solidFill>
                  <a:srgbClr val="AC0000"/>
                </a:solidFill>
                <a:sym typeface="+mn-ea"/>
              </a:rPr>
              <a:t>sal</a:t>
            </a:r>
            <a:r>
              <a:rPr lang="zh-CN" sz="2400" b="1" dirty="0">
                <a:solidFill>
                  <a:srgbClr val="AC0000"/>
                </a:solidFill>
                <a:sym typeface="+mn-ea"/>
              </a:rPr>
              <a:t>）的操作？</a:t>
            </a:r>
            <a:endParaRPr lang="zh-CN" altLang="en-US" sz="2400" b="1" dirty="0">
              <a:solidFill>
                <a:srgbClr val="AC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6830" y="1713230"/>
            <a:ext cx="73996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 bank set sal = sal - 1000 where name = '张</a:t>
            </a:r>
            <a:r>
              <a:rPr 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</a:t>
            </a:r>
            <a:r>
              <a:rPr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';</a:t>
            </a:r>
            <a:endParaRPr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 bank set sal = sal +1000 where name = '李四';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667385" y="2544445"/>
            <a:ext cx="476250" cy="5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3"/>
          <p:cNvSpPr txBox="1"/>
          <p:nvPr/>
        </p:nvSpPr>
        <p:spPr>
          <a:xfrm>
            <a:off x="1143635" y="2616835"/>
            <a:ext cx="786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AC0000"/>
                </a:solidFill>
                <a:latin typeface="+mn-ea"/>
                <a:ea typeface="+mn-ea"/>
                <a:cs typeface="+mn-ea"/>
                <a:sym typeface="+mn-ea"/>
              </a:rPr>
              <a:t>下面的</a:t>
            </a:r>
            <a:r>
              <a:rPr lang="en-US" altLang="zh-CN" sz="2400" b="1" dirty="0">
                <a:solidFill>
                  <a:srgbClr val="AC0000"/>
                </a:solidFill>
                <a:latin typeface="+mn-ea"/>
                <a:ea typeface="+mn-ea"/>
                <a:cs typeface="+mn-ea"/>
                <a:sym typeface="+mn-ea"/>
              </a:rPr>
              <a:t>SQL</a:t>
            </a:r>
            <a:r>
              <a:rPr lang="zh-CN" altLang="en-US" sz="2400" b="1" dirty="0">
                <a:solidFill>
                  <a:srgbClr val="AC0000"/>
                </a:solidFill>
                <a:latin typeface="+mn-ea"/>
                <a:ea typeface="+mn-ea"/>
                <a:cs typeface="+mn-ea"/>
                <a:sym typeface="+mn-ea"/>
              </a:rPr>
              <a:t>语句执行后的结果？</a:t>
            </a:r>
            <a:endParaRPr lang="zh-CN" altLang="en-US" sz="2400" b="1" dirty="0">
              <a:solidFill>
                <a:srgbClr val="AC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98575" y="4068445"/>
            <a:ext cx="7708900" cy="4603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张三</a:t>
            </a:r>
            <a:r>
              <a:rPr 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账户减</a:t>
            </a:r>
            <a:r>
              <a:rPr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少了1000元</a:t>
            </a:r>
            <a:r>
              <a:rPr 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但李四</a:t>
            </a:r>
            <a:r>
              <a:rPr 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账户</a:t>
            </a:r>
            <a:r>
              <a:rPr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却没有加钱</a:t>
            </a:r>
            <a:r>
              <a:rPr 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4285" y="4691380"/>
            <a:ext cx="7742555" cy="8299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sz="2400" b="1" dirty="0">
                <a:solidFill>
                  <a:schemeClr val="bg1"/>
                </a:solidFill>
              </a:rPr>
              <a:t>是否有一种方法</a:t>
            </a:r>
            <a:r>
              <a:rPr lang="zh-CN" sz="2400" b="1" dirty="0" smtClean="0">
                <a:solidFill>
                  <a:schemeClr val="bg1"/>
                </a:solidFill>
              </a:rPr>
              <a:t>使得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一个业务对应的</a:t>
            </a:r>
            <a:r>
              <a:rPr lang="zh-CN" sz="2400" b="1" dirty="0" smtClean="0">
                <a:solidFill>
                  <a:schemeClr val="bg1"/>
                </a:solidFill>
              </a:rPr>
              <a:t>SQL</a:t>
            </a:r>
            <a:r>
              <a:rPr lang="zh-CN" sz="2400" b="1" dirty="0">
                <a:solidFill>
                  <a:schemeClr val="bg1"/>
                </a:solidFill>
              </a:rPr>
              <a:t>语句要么都执行，要么里面有一句没有执行，就全部不执行？</a:t>
            </a:r>
            <a:endParaRPr lang="zh-CN" sz="2400" b="1" dirty="0">
              <a:solidFill>
                <a:schemeClr val="bg1"/>
              </a:solidFill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644525" y="4808220"/>
            <a:ext cx="476250" cy="5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605790" y="810260"/>
            <a:ext cx="559435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  <p:bldP spid="12" grpId="0"/>
      <p:bldP spid="13" grpId="0" animBg="1"/>
      <p:bldP spid="14" grpId="0" animBg="1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10160" y="2028825"/>
            <a:ext cx="9124315" cy="91376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事务通常包含一系列INSERT、DELETE、UPDATE等更新操作语句，这些更新操作是一个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不可分割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的逻辑工作单元。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9525" y="3330575"/>
            <a:ext cx="9124315" cy="9137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每个事务的处理必须要满足ACID的4个特性，即原子性（A）、一致性（C）、隔离性（I）和持久性（D）。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1830" y="1119505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6.2.1  事务的概述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741680" y="1201420"/>
            <a:ext cx="456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1. 原子性（Atomicity）</a:t>
            </a:r>
            <a:endParaRPr lang="zh-CN" altLang="zh-CN" sz="2400" b="1" dirty="0">
              <a:solidFill>
                <a:srgbClr val="00009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242" name="文本占位符 10242"/>
          <p:cNvSpPr>
            <a:spLocks noGrp="1"/>
          </p:cNvSpPr>
          <p:nvPr>
            <p:ph idx="1"/>
          </p:nvPr>
        </p:nvSpPr>
        <p:spPr>
          <a:xfrm>
            <a:off x="255270" y="1661795"/>
            <a:ext cx="8836025" cy="84010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原子性意味着每个事务都必须作为一个不可分割的单元，事务中包含的所有操作要么全做，要么全不做。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680" y="631190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6.2.2  事务的ACID特性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741680" y="2501900"/>
            <a:ext cx="4561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如何实现事务的原子性呢？ </a:t>
            </a:r>
            <a:endParaRPr lang="zh-CN" altLang="zh-CN" sz="24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270" y="2962275"/>
            <a:ext cx="8836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DBMS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的事务日志文件，把那些未成功执行的事务中已执行的操作对数据产生的影响“抹掉”。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368425" y="3981450"/>
            <a:ext cx="6407150" cy="1659255"/>
          </a:xfrm>
          <a:prstGeom prst="wedgeRectCallout">
            <a:avLst>
              <a:gd name="adj1" fmla="val 891"/>
              <a:gd name="adj2" fmla="val -66915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   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事务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日志文件</a:t>
            </a:r>
            <a:r>
              <a:rPr lang="zh-CN" altLang="en-US" sz="2400" b="1" dirty="0" smtClean="0">
                <a:solidFill>
                  <a:srgbClr val="C00000"/>
                </a:solidFill>
                <a:sym typeface="+mn-ea"/>
              </a:rPr>
              <a:t>记录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了每个事务对数据库所作变更的“</a:t>
            </a:r>
            <a:r>
              <a:rPr lang="zh-CN" altLang="en-US" sz="2400" b="1" dirty="0">
                <a:solidFill>
                  <a:srgbClr val="1D41D5"/>
                </a:solidFill>
                <a:sym typeface="+mn-ea"/>
              </a:rPr>
              <a:t>旧值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”和“</a:t>
            </a:r>
            <a:r>
              <a:rPr lang="zh-CN" altLang="en-US" sz="2400" b="1" dirty="0">
                <a:solidFill>
                  <a:srgbClr val="1D41D5"/>
                </a:solidFill>
                <a:sym typeface="+mn-ea"/>
              </a:rPr>
              <a:t>新值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”，当一个事务不能完成时，将这些变更了的“新值”恢复到它的“旧值”（即抹掉了该变更）。</a:t>
            </a:r>
            <a:endParaRPr lang="zh-CN" altLang="en-US" sz="2400" b="1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  <p:bldP spid="9" grpId="0"/>
      <p:bldP spid="10" grpId="0" bldLvl="0" animBg="1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占位符 10242"/>
          <p:cNvSpPr>
            <a:spLocks noGrp="1"/>
          </p:cNvSpPr>
          <p:nvPr>
            <p:ph idx="1"/>
          </p:nvPr>
        </p:nvSpPr>
        <p:spPr>
          <a:xfrm>
            <a:off x="233680" y="1535430"/>
            <a:ext cx="8857615" cy="91376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一致性是指事务在完成时，必须使所有的数据从一种一致性状态变更为另外一种一致性状态，确保数据的完整性。</a:t>
            </a:r>
            <a:endParaRPr lang="zh-CN" altLang="en-US" sz="2400" b="1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9325" y="2549525"/>
            <a:ext cx="78111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如银行转账事务：</a:t>
            </a:r>
            <a:endParaRPr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update bank set sal = sal - 1000 where name = '张</a:t>
            </a:r>
            <a:r>
              <a:rPr 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</a:t>
            </a:r>
            <a:r>
              <a:rPr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';</a:t>
            </a:r>
            <a:endParaRPr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update bank set sal = sal +1000 where name = '李四';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1821815" y="4121150"/>
            <a:ext cx="6065520" cy="1271270"/>
          </a:xfrm>
          <a:prstGeom prst="wedgeRectCallout">
            <a:avLst>
              <a:gd name="adj1" fmla="val 10238"/>
              <a:gd name="adj2" fmla="val -85914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     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转账事务必须保证两个账户的总钱数不变（这就是一种一致性的限制），转账前总数是多少，转账后的总还是多少。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741680" y="1003935"/>
            <a:ext cx="456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2. 一致性（Consistency）</a:t>
            </a:r>
            <a:endParaRPr lang="zh-CN" altLang="zh-CN" sz="2400" b="1" dirty="0">
              <a:solidFill>
                <a:srgbClr val="00009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  <p:bldP spid="10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占位符 10242"/>
          <p:cNvSpPr>
            <a:spLocks noGrp="1"/>
          </p:cNvSpPr>
          <p:nvPr>
            <p:ph idx="1"/>
          </p:nvPr>
        </p:nvSpPr>
        <p:spPr>
          <a:xfrm>
            <a:off x="356235" y="1608455"/>
            <a:ext cx="8614410" cy="937260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事务的</a:t>
            </a:r>
            <a:r>
              <a:rPr lang="zh-CN" altLang="en-US" sz="2400" b="1" dirty="0">
                <a:sym typeface="+mn-ea"/>
              </a:rPr>
              <a:t>隔离性可以防止多个事务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并发执行</a:t>
            </a:r>
            <a:r>
              <a:rPr lang="zh-CN" altLang="en-US" sz="2400" b="1" dirty="0">
                <a:sym typeface="+mn-ea"/>
              </a:rPr>
              <a:t>时，由于它们的操作命令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交叉</a:t>
            </a:r>
            <a:r>
              <a:rPr lang="zh-CN" altLang="en-US" sz="2400" b="1" dirty="0">
                <a:sym typeface="+mn-ea"/>
              </a:rPr>
              <a:t>执行而导致的数据不一致状态。  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9" name="图片 28" descr="A2SZGY(15NER8{4O%W6$(RO"/>
          <p:cNvPicPr>
            <a:picLocks noChangeAspect="1"/>
          </p:cNvPicPr>
          <p:nvPr/>
        </p:nvPicPr>
        <p:blipFill>
          <a:blip r:embed="rId1"/>
          <a:srcRect t="10265"/>
          <a:stretch>
            <a:fillRect/>
          </a:stretch>
        </p:blipFill>
        <p:spPr>
          <a:xfrm>
            <a:off x="1566545" y="2792730"/>
            <a:ext cx="6320790" cy="792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 descr="I@W{}(`U@IHVNXXQ@K8BKT5"/>
          <p:cNvPicPr>
            <a:picLocks noChangeAspect="1"/>
          </p:cNvPicPr>
          <p:nvPr/>
        </p:nvPicPr>
        <p:blipFill>
          <a:blip r:embed="rId2"/>
          <a:srcRect l="4149" t="7491"/>
          <a:stretch>
            <a:fillRect/>
          </a:stretch>
        </p:blipFill>
        <p:spPr>
          <a:xfrm>
            <a:off x="1566545" y="3618865"/>
            <a:ext cx="6362700" cy="849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31"/>
          <p:cNvSpPr txBox="1"/>
          <p:nvPr/>
        </p:nvSpPr>
        <p:spPr>
          <a:xfrm>
            <a:off x="594678" y="2998153"/>
            <a:ext cx="9715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发生过的事件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56260" y="4739640"/>
            <a:ext cx="7094855" cy="612775"/>
          </a:xfrm>
          <a:prstGeom prst="wedgeRectCallout">
            <a:avLst>
              <a:gd name="adj1" fmla="val 32430"/>
              <a:gd name="adj2" fmla="val -93834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要求：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一个事务的执行不能被其他事务干扰。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741680" y="1003935"/>
            <a:ext cx="456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3. 隔离性（Isolation）</a:t>
            </a:r>
            <a:endParaRPr lang="zh-CN" altLang="zh-CN" sz="2400" b="1" dirty="0">
              <a:solidFill>
                <a:srgbClr val="00009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  <p:bldP spid="614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0242"/>
          <p:cNvSpPr>
            <a:spLocks noGrp="1"/>
          </p:cNvSpPr>
          <p:nvPr/>
        </p:nvSpPr>
        <p:spPr>
          <a:xfrm>
            <a:off x="118745" y="1440180"/>
            <a:ext cx="8955405" cy="862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sz="2400" b="1" dirty="0">
                <a:ea typeface="宋体" panose="02010600030101010101" pitchFamily="2" charset="-122"/>
                <a:sym typeface="+mn-ea"/>
              </a:rPr>
              <a:t>事务完成之后，所做的修改对数据的影响是永久的，即使出现系统故障，数据仍可以恢复。</a:t>
            </a:r>
            <a:endParaRPr sz="24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" y="877570"/>
            <a:ext cx="456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4. 持久性（Durability）</a:t>
            </a:r>
            <a:endParaRPr lang="zh-CN" altLang="zh-CN" sz="2400" b="1" dirty="0">
              <a:solidFill>
                <a:srgbClr val="00009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占位符 10242"/>
          <p:cNvSpPr>
            <a:spLocks noGrp="1"/>
          </p:cNvSpPr>
          <p:nvPr/>
        </p:nvSpPr>
        <p:spPr>
          <a:xfrm>
            <a:off x="93980" y="2302510"/>
            <a:ext cx="8955405" cy="862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InnoDB存储引擎引入了与事务处理相关的REDO（重做）日志和UNDO（撤消）日志。</a:t>
            </a:r>
            <a:endParaRPr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占位符 10242"/>
          <p:cNvSpPr>
            <a:spLocks noGrp="1"/>
          </p:cNvSpPr>
          <p:nvPr/>
        </p:nvSpPr>
        <p:spPr>
          <a:xfrm>
            <a:off x="37465" y="3164840"/>
            <a:ext cx="9069705" cy="1293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当每条SQL语句进行数据更新操作</a:t>
            </a:r>
            <a:r>
              <a:rPr 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时，将写入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REDO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日志文件，在MySQL崩溃恢复时会重新执行REDO日志中的记录。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REDO日志对应磁盘上的ib_logfileN文件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占位符 10242"/>
          <p:cNvSpPr>
            <a:spLocks noGrp="1"/>
          </p:cNvSpPr>
          <p:nvPr/>
        </p:nvSpPr>
        <p:spPr>
          <a:xfrm>
            <a:off x="37465" y="4458335"/>
            <a:ext cx="9069705" cy="1293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UNDO日志主要用于事务异常时的数据回滚</a:t>
            </a:r>
            <a:r>
              <a:rPr 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磁盘上不存在单独的UNDO日志文件，所有的UNDO日志均存放在表空间对应的.ibd数据文件中。</a:t>
            </a:r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50" y="673103"/>
            <a:ext cx="2803525" cy="2803525"/>
            <a:chOff x="3170321" y="673768"/>
            <a:chExt cx="2803358" cy="2803358"/>
          </a:xfrm>
        </p:grpSpPr>
        <p:grpSp>
          <p:nvGrpSpPr>
            <p:cNvPr id="6164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6171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179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3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4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180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1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2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172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6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7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173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4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5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165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166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118" name="图片 40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3" y="1003300"/>
            <a:ext cx="36909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3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621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53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61" y="1177928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46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92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92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7"/>
          <p:cNvSpPr txBox="1">
            <a:spLocks noChangeArrowheads="1"/>
          </p:cNvSpPr>
          <p:nvPr/>
        </p:nvSpPr>
        <p:spPr bwMode="auto">
          <a:xfrm>
            <a:off x="5553096" y="2024074"/>
            <a:ext cx="307181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34965" y="2843530"/>
            <a:ext cx="32981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2" name="Text Box 44"/>
          <p:cNvSpPr txBox="1">
            <a:spLocks noChangeArrowheads="1"/>
          </p:cNvSpPr>
          <p:nvPr/>
        </p:nvSpPr>
        <p:spPr bwMode="auto">
          <a:xfrm rot="-2762224">
            <a:off x="-86995" y="412115"/>
            <a:ext cx="1521460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数据库原理与应用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630FD-0EBD-410E-BBE2-27FCD0997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占位符 21506"/>
          <p:cNvSpPr>
            <a:spLocks noGrp="1"/>
          </p:cNvSpPr>
          <p:nvPr/>
        </p:nvSpPr>
        <p:spPr>
          <a:xfrm>
            <a:off x="486410" y="1453515"/>
            <a:ext cx="8500110" cy="20427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．一个事务执行过程中，其正在访问的数据被其他事务所修改，导致处理结果不正确，这是由于违背了事务的</a:t>
            </a: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/>
              <a:t> 		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）原子性     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）一致性         </a:t>
            </a: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/>
              <a:t>		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）隔离性       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）持久性</a:t>
            </a: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endParaRPr lang="zh-CN" altLang="en-US" sz="2400" b="1" dirty="0"/>
          </a:p>
        </p:txBody>
      </p:sp>
      <p:sp>
        <p:nvSpPr>
          <p:cNvPr id="3" name="文本占位符 21506"/>
          <p:cNvSpPr>
            <a:spLocks noGrp="1"/>
          </p:cNvSpPr>
          <p:nvPr/>
        </p:nvSpPr>
        <p:spPr>
          <a:xfrm>
            <a:off x="567690" y="3267710"/>
            <a:ext cx="8419465" cy="20173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．“一旦事务成功提交，其对数据库的更新操作将永久有效，即使数据库发生故障”，这一性质是指事务的</a:t>
            </a: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/>
              <a:t> 		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）原子性     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）一致性         </a:t>
            </a: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/>
              <a:t>		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）隔离性       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）持久性</a:t>
            </a:r>
            <a:endParaRPr lang="zh-CN" altLang="en-US" sz="2400" b="1" dirty="0"/>
          </a:p>
        </p:txBody>
      </p:sp>
      <p:sp>
        <p:nvSpPr>
          <p:cNvPr id="19457" name="标题 20481"/>
          <p:cNvSpPr>
            <a:spLocks noGrp="1"/>
          </p:cNvSpPr>
          <p:nvPr>
            <p:ph type="title"/>
          </p:nvPr>
        </p:nvSpPr>
        <p:spPr>
          <a:xfrm>
            <a:off x="956945" y="772160"/>
            <a:ext cx="1332230" cy="612775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练习：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6845" y="1833880"/>
            <a:ext cx="400050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85990" y="3623310"/>
            <a:ext cx="375285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D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ldLvl="0" animBg="1"/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42545" y="2140585"/>
            <a:ext cx="9124315" cy="913765"/>
          </a:xfrm>
        </p:spPr>
        <p:txBody>
          <a:bodyPr anchor="t"/>
          <a:lstStyle/>
          <a:p>
            <a:pPr marL="0" indent="0">
              <a:buNone/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（1）</a:t>
            </a:r>
            <a:r>
              <a:rPr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自动提交事务模式</a:t>
            </a: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每条单独的语句都是一个事务，是MySQL默认的事务管理模式。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42545" y="3419475"/>
            <a:ext cx="9124315" cy="9137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（2）</a:t>
            </a:r>
            <a:r>
              <a:rPr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显式事务模式</a:t>
            </a: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由</a:t>
            </a: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用户定义事务的启动和结束。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09930" y="789940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6.2.3  MySQL事务控制语句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405" y="1576705"/>
            <a:ext cx="456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1. 事务模式</a:t>
            </a:r>
            <a:endParaRPr lang="zh-CN" altLang="zh-CN" sz="2400" b="1" dirty="0">
              <a:solidFill>
                <a:srgbClr val="00009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占位符 10242"/>
          <p:cNvSpPr>
            <a:spLocks noGrp="1"/>
          </p:cNvSpPr>
          <p:nvPr/>
        </p:nvSpPr>
        <p:spPr>
          <a:xfrm>
            <a:off x="82550" y="4435475"/>
            <a:ext cx="9124315" cy="9137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（3）</a:t>
            </a:r>
            <a:r>
              <a:rPr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隐性事务模式</a:t>
            </a: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在当前事务完成提交或回滚后，新事务自动启动。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uiExpand="1" build="p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0242"/>
          <p:cNvSpPr>
            <a:spLocks noGrp="1"/>
          </p:cNvSpPr>
          <p:nvPr/>
        </p:nvSpPr>
        <p:spPr>
          <a:xfrm>
            <a:off x="648335" y="1175385"/>
            <a:ext cx="3340100" cy="5613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修改提交方式</a:t>
            </a:r>
            <a:r>
              <a:rPr 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占位符 10242"/>
          <p:cNvSpPr>
            <a:spLocks noGrp="1"/>
          </p:cNvSpPr>
          <p:nvPr/>
        </p:nvSpPr>
        <p:spPr>
          <a:xfrm>
            <a:off x="237490" y="1896110"/>
            <a:ext cx="8668385" cy="4654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 AUTOCOMMIT</a:t>
            </a: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= 0|1;</a:t>
            </a: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238125" y="2584450"/>
            <a:ext cx="8668385" cy="1423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spcBef>
                <a:spcPts val="1800"/>
              </a:spcBef>
              <a:buNone/>
            </a:pPr>
            <a:r>
              <a:rPr 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① SET AUTOCOMMIT=1是默认的，为自动提交事务模式。</a:t>
            </a: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latinLnBrk="0">
              <a:spcBef>
                <a:spcPts val="1200"/>
              </a:spcBef>
              <a:buNone/>
            </a:pPr>
            <a:r>
              <a:rPr 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② SET AUTOCOMMIT=0，设置之后的所有事务都需要通过明确的命令进行提交和回滚。</a:t>
            </a: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82550" y="1731010"/>
            <a:ext cx="9124315" cy="1448435"/>
          </a:xfrm>
        </p:spPr>
        <p:txBody>
          <a:bodyPr anchor="t"/>
          <a:lstStyle/>
          <a:p>
            <a:pPr marL="0" indent="0" algn="ctr">
              <a:buNone/>
            </a:pPr>
            <a:r>
              <a:rPr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START TRANSACTION; </a:t>
            </a:r>
            <a:endParaRPr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         或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               </a:t>
            </a:r>
            <a:r>
              <a:rPr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BEGIN WORK;</a:t>
            </a:r>
            <a:endParaRPr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190500" y="3294380"/>
            <a:ext cx="8907780" cy="1677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【说明】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在存储过程中只能使用START TRANSACTION语句来开启一个事务，因为MySQL数据库分析器会自动将BEGIN识别为BEGIN…END语句。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" y="972820"/>
            <a:ext cx="456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2. 开始事务</a:t>
            </a:r>
            <a:endParaRPr lang="zh-CN" altLang="zh-CN" sz="2400" b="1" dirty="0">
              <a:solidFill>
                <a:srgbClr val="00009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82550" y="1731010"/>
            <a:ext cx="9124315" cy="583565"/>
          </a:xfrm>
        </p:spPr>
        <p:txBody>
          <a:bodyPr anchor="t"/>
          <a:lstStyle/>
          <a:p>
            <a:pPr marL="0" indent="0" algn="ctr">
              <a:buNone/>
            </a:pPr>
            <a:r>
              <a:rPr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COMMIT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[WORK]  [AND  [NO]  CHAIN]  [[NO]  RELEASE];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147320" y="2387600"/>
            <a:ext cx="8907780" cy="30772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【说明】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① 提交事务的最简单形式，只需要给出COMMIT命令</a:t>
            </a:r>
            <a:r>
              <a:rPr 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② AND CHAIN子句会在当前事务结束时，立刻启动一个新事务，并且新事务与刚结束的事务有相同的隔离等级。</a:t>
            </a: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③ RELEASE子句在终止了当前事务后，会让服务器断开与当前客户端的连接。</a:t>
            </a: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④ NO关键字可以抑制CHAIN或RELEASE完成。</a:t>
            </a: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" y="972820"/>
            <a:ext cx="456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3. 提交事务</a:t>
            </a:r>
            <a:endParaRPr lang="zh-CN" altLang="zh-CN" sz="2400" b="1" dirty="0">
              <a:solidFill>
                <a:srgbClr val="00009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82550" y="1981200"/>
            <a:ext cx="9124315" cy="583565"/>
          </a:xfrm>
        </p:spPr>
        <p:txBody>
          <a:bodyPr anchor="t"/>
          <a:lstStyle/>
          <a:p>
            <a:pPr marL="0" indent="0" algn="ctr">
              <a:buNone/>
            </a:pPr>
            <a:r>
              <a:rPr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ROLLBACK 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[WORK]  [AND [NO] CHAIN]  [[NO] RELEASE];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82550" y="2661285"/>
            <a:ext cx="8907780" cy="11182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回滚会结束用户的事务，并撤消正在进行的所有未提交的修改（即BEGIN WORK或START TRANSACTIO后的所有修改）。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" y="972820"/>
            <a:ext cx="456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4. 回滚事务</a:t>
            </a:r>
            <a:endParaRPr lang="zh-CN" altLang="zh-CN" sz="2400" b="1" dirty="0">
              <a:solidFill>
                <a:srgbClr val="00009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87985" y="838200"/>
            <a:ext cx="856107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0955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6-5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】假设银行存在两个借记卡账户（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sz="2400" b="0">
                <a:latin typeface="Times New Roman" panose="02020603050405020304" pitchFamily="18" charset="0"/>
              </a:rPr>
              <a:t>'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李三</a:t>
            </a:r>
            <a:r>
              <a:rPr lang="en-US" sz="2400" b="0">
                <a:latin typeface="Times New Roman" panose="02020603050405020304" pitchFamily="18" charset="0"/>
              </a:rPr>
              <a:t>'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sz="2400" b="0">
                <a:latin typeface="Times New Roman" panose="02020603050405020304" pitchFamily="18" charset="0"/>
              </a:rPr>
              <a:t>'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王五</a:t>
            </a:r>
            <a:r>
              <a:rPr lang="en-US" sz="2400" b="0">
                <a:latin typeface="Times New Roman" panose="02020603050405020304" pitchFamily="18" charset="0"/>
              </a:rPr>
              <a:t>'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，要求这两个借记卡账户不能用于透支，即两个账户的余额（</a:t>
            </a:r>
            <a:r>
              <a:rPr lang="en-US" sz="2400" b="0">
                <a:latin typeface="Times New Roman" panose="02020603050405020304" pitchFamily="18" charset="0"/>
              </a:rPr>
              <a:t>balance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）不能小于</a:t>
            </a:r>
            <a:r>
              <a:rPr lang="en-US" sz="2400" b="0">
                <a:latin typeface="Times New Roman" panose="02020603050405020304" pitchFamily="18" charset="0"/>
              </a:rPr>
              <a:t>0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。创建存储过程</a:t>
            </a:r>
            <a:r>
              <a:rPr lang="en-US" sz="2400" b="0">
                <a:latin typeface="Times New Roman" panose="02020603050405020304" pitchFamily="18" charset="0"/>
              </a:rPr>
              <a:t>tran_proc()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，实现两个账户的转账业务。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2673350"/>
            <a:ext cx="8818245" cy="2217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94615"/>
            <a:ext cx="6809740" cy="56362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14605" y="2159000"/>
            <a:ext cx="8361680" cy="849630"/>
          </a:xfrm>
        </p:spPr>
        <p:txBody>
          <a:bodyPr anchor="t"/>
          <a:lstStyle/>
          <a:p>
            <a:pPr marL="0" indent="0" algn="l">
              <a:buNone/>
            </a:pP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创建保存点</a:t>
            </a:r>
            <a:r>
              <a:rPr 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buNone/>
            </a:pPr>
            <a:r>
              <a:rPr 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SAVEPOINT</a:t>
            </a:r>
            <a:r>
              <a:rPr 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保存点名称;</a:t>
            </a:r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" y="1166495"/>
            <a:ext cx="456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5. 设置保存点</a:t>
            </a:r>
            <a:endParaRPr lang="zh-CN" altLang="zh-CN" sz="2400" b="1" dirty="0">
              <a:solidFill>
                <a:srgbClr val="00009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占位符 10242"/>
          <p:cNvSpPr>
            <a:spLocks noGrp="1"/>
          </p:cNvSpPr>
          <p:nvPr/>
        </p:nvSpPr>
        <p:spPr>
          <a:xfrm>
            <a:off x="14605" y="3449955"/>
            <a:ext cx="8749030" cy="8496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回滚事务到保存点</a:t>
            </a:r>
            <a:r>
              <a:rPr 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buNone/>
            </a:pPr>
            <a:r>
              <a:rPr 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ROLLBACK </a:t>
            </a:r>
            <a:r>
              <a:rPr 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[WORK]  </a:t>
            </a:r>
            <a:r>
              <a:rPr 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TO  SAVEPOINT </a:t>
            </a:r>
            <a:r>
              <a:rPr 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保存点名称;</a:t>
            </a:r>
            <a:endParaRPr 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79425" y="667385"/>
            <a:ext cx="85610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0955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6-6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sz="2400" b="0">
                <a:latin typeface="Times New Roman" panose="02020603050405020304" pitchFamily="18" charset="0"/>
              </a:rPr>
              <a:t>创建save_p1_proc存储过程，仅仅撤消第二条insert语句，但提交了第一条insert语句。</a:t>
            </a:r>
            <a:endParaRPr sz="2400" b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1497330"/>
            <a:ext cx="7991475" cy="4139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718185" y="770255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6.1.1 概念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402590" y="1393825"/>
            <a:ext cx="7963535" cy="495935"/>
          </a:xfrm>
        </p:spPr>
        <p:txBody>
          <a:bodyPr anchor="t"/>
          <a:lstStyle/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触发器（TRIGGER）是一种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特殊的存储过程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242" name="文本占位符 10242"/>
          <p:cNvSpPr>
            <a:spLocks noGrp="1"/>
          </p:cNvSpPr>
          <p:nvPr/>
        </p:nvSpPr>
        <p:spPr>
          <a:xfrm>
            <a:off x="402590" y="1889760"/>
            <a:ext cx="6781165" cy="4565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sz="2400" b="1" dirty="0">
                <a:solidFill>
                  <a:srgbClr val="000099"/>
                </a:solidFill>
                <a:latin typeface="Arial" panose="020B0604020202020204" pitchFamily="34" charset="0"/>
                <a:sym typeface="+mn-ea"/>
              </a:rPr>
              <a:t>为什么要使用触发器？</a:t>
            </a:r>
            <a:endParaRPr sz="2400" b="1" dirty="0">
              <a:solidFill>
                <a:srgbClr val="000099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86360" y="2386330"/>
            <a:ext cx="8971280" cy="8051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① 加入了新的水果供应商，在供应商表中添加一条该供应商相关的记录，供应商的总数就必须同时改变。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占位符 10242"/>
          <p:cNvSpPr>
            <a:spLocks noGrp="1"/>
          </p:cNvSpPr>
          <p:nvPr/>
        </p:nvSpPr>
        <p:spPr>
          <a:xfrm>
            <a:off x="86360" y="3275965"/>
            <a:ext cx="8971280" cy="8051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② 供应商退出时，在供应商表中删除该供应商的记录，同时也希望能删除该供应商提供的水果记录。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占位符 10242"/>
          <p:cNvSpPr>
            <a:spLocks noGrp="1"/>
          </p:cNvSpPr>
          <p:nvPr/>
        </p:nvSpPr>
        <p:spPr>
          <a:xfrm>
            <a:off x="86360" y="4205605"/>
            <a:ext cx="8959850" cy="9029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当对表进行INSERT、UPDATE、DELETE操作时就会激活相应的触发器并执行。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占位符 10242"/>
          <p:cNvSpPr>
            <a:spLocks noGrp="1"/>
          </p:cNvSpPr>
          <p:nvPr/>
        </p:nvSpPr>
        <p:spPr>
          <a:xfrm>
            <a:off x="86360" y="5113020"/>
            <a:ext cx="8959850" cy="5657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触发器经常用于加强数据的完整性约束和业务规则等。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242" grpId="0" uiExpand="1" build="p"/>
      <p:bldP spid="2" grpId="0" uiExpand="1" build="p"/>
      <p:bldP spid="3" grpId="0" uiExpand="1" build="p"/>
      <p:bldP spid="4" grpId="0" uiExpand="1" build="p"/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4692" b="14692"/>
          <a:stretch>
            <a:fillRect/>
          </a:stretch>
        </p:blipFill>
        <p:spPr>
          <a:xfrm>
            <a:off x="1118235" y="1497965"/>
            <a:ext cx="4245610" cy="743585"/>
          </a:xfrm>
          <a:prstGeom prst="rect">
            <a:avLst/>
          </a:prstGeom>
        </p:spPr>
      </p:pic>
      <p:pic>
        <p:nvPicPr>
          <p:cNvPr id="3" name="图片 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2609215"/>
            <a:ext cx="2597785" cy="882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79425" y="1100455"/>
            <a:ext cx="85610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0955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6-6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sz="2400" b="0">
                <a:latin typeface="Times New Roman" panose="02020603050405020304" pitchFamily="18" charset="0"/>
              </a:rPr>
              <a:t>创建save_p2_proc存储过程，先撤消第二条insert语句，然后撤消了所有的insert语句。</a:t>
            </a:r>
            <a:endParaRPr sz="2400" b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2161540"/>
            <a:ext cx="6613525" cy="849630"/>
          </a:xfrm>
          <a:prstGeom prst="rect">
            <a:avLst/>
          </a:prstGeom>
        </p:spPr>
      </p:pic>
      <p:pic>
        <p:nvPicPr>
          <p:cNvPr id="2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3288030"/>
            <a:ext cx="2725420" cy="708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540385"/>
            <a:ext cx="8789670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531620"/>
            <a:ext cx="3634740" cy="840105"/>
          </a:xfrm>
          <a:prstGeom prst="rect">
            <a:avLst/>
          </a:prstGeom>
        </p:spPr>
      </p:pic>
      <p:pic>
        <p:nvPicPr>
          <p:cNvPr id="2" name="图片 9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2797810"/>
            <a:ext cx="2191385" cy="553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50" y="673103"/>
            <a:ext cx="2803525" cy="2803525"/>
            <a:chOff x="3170321" y="673768"/>
            <a:chExt cx="2803358" cy="2803358"/>
          </a:xfrm>
        </p:grpSpPr>
        <p:grpSp>
          <p:nvGrpSpPr>
            <p:cNvPr id="6164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6171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179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3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4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180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1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2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172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6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7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173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4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5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165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166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118" name="图片 40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3" y="1003300"/>
            <a:ext cx="36909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3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621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53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61" y="1177928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46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92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92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7"/>
          <p:cNvSpPr txBox="1">
            <a:spLocks noChangeArrowheads="1"/>
          </p:cNvSpPr>
          <p:nvPr/>
        </p:nvSpPr>
        <p:spPr bwMode="auto">
          <a:xfrm>
            <a:off x="5553096" y="2024074"/>
            <a:ext cx="307181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34965" y="2843530"/>
            <a:ext cx="32981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 发 控 制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2" name="Text Box 44"/>
          <p:cNvSpPr txBox="1">
            <a:spLocks noChangeArrowheads="1"/>
          </p:cNvSpPr>
          <p:nvPr/>
        </p:nvSpPr>
        <p:spPr bwMode="auto">
          <a:xfrm rot="-2762224">
            <a:off x="-86995" y="412115"/>
            <a:ext cx="1521460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数据库原理与应用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630FD-0EBD-410E-BBE2-27FCD0997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0242"/>
          <p:cNvSpPr>
            <a:spLocks noGrp="1"/>
          </p:cNvSpPr>
          <p:nvPr>
            <p:ph idx="1"/>
          </p:nvPr>
        </p:nvSpPr>
        <p:spPr>
          <a:xfrm>
            <a:off x="191770" y="1832610"/>
            <a:ext cx="8909685" cy="1257935"/>
          </a:xfrm>
        </p:spPr>
        <p:txBody>
          <a:bodyPr anchor="t"/>
          <a:lstStyle/>
          <a:p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事务并发执行：DBMS同时执行多个事务对同一数据的操作（并发操作），为此，DBMS需要对各事务中的操作顺序进行安排，以达到同时运行多个事务的目的。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709930" y="1062990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6.3.1  理解什么是并发控制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占位符 10242"/>
          <p:cNvSpPr>
            <a:spLocks noGrp="1"/>
          </p:cNvSpPr>
          <p:nvPr/>
        </p:nvSpPr>
        <p:spPr>
          <a:xfrm>
            <a:off x="191770" y="3322320"/>
            <a:ext cx="8909685" cy="860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在单处理机系统中，事务的并发执行实际上是这些并发事务轮流交叉进行的，这种并发方式称为交叉并发方式。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占位符 10242"/>
          <p:cNvSpPr>
            <a:spLocks noGrp="1"/>
          </p:cNvSpPr>
          <p:nvPr/>
        </p:nvSpPr>
        <p:spPr>
          <a:xfrm>
            <a:off x="117475" y="4366895"/>
            <a:ext cx="8909685" cy="1236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在多处理机系统中，每个处理机可以运行一个事务，多个处理机可以同时运行多个事务，实现事务真正的并发运行，这种并发执行方式称为同时并发方式。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  <p:bldP spid="10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A2SZGY(15NER8{4O%W6$(RO"/>
          <p:cNvPicPr>
            <a:picLocks noChangeAspect="1"/>
          </p:cNvPicPr>
          <p:nvPr/>
        </p:nvPicPr>
        <p:blipFill>
          <a:blip r:embed="rId1"/>
          <a:srcRect t="10265"/>
          <a:stretch>
            <a:fillRect/>
          </a:stretch>
        </p:blipFill>
        <p:spPr>
          <a:xfrm>
            <a:off x="269240" y="4295775"/>
            <a:ext cx="3803650" cy="476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191770" y="3282315"/>
            <a:ext cx="559435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8675" y="3402330"/>
            <a:ext cx="3166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AC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为什么出现一票两卖？</a:t>
            </a:r>
            <a:endParaRPr lang="zh-CN" altLang="zh-CN" sz="2400" b="1" dirty="0">
              <a:solidFill>
                <a:srgbClr val="AC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255135" y="1581150"/>
            <a:ext cx="4846320" cy="4103370"/>
          </a:xfrm>
          <a:prstGeom prst="wedgeRoundRectCallout">
            <a:avLst>
              <a:gd name="adj1" fmla="val -57206"/>
              <a:gd name="adj2" fmla="val 19715"/>
              <a:gd name="adj3" fmla="val 1666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100" b="1" dirty="0">
                <a:solidFill>
                  <a:srgbClr val="C00000"/>
                </a:solidFill>
                <a:latin typeface="Lucida Calligraphy" panose="03010101010101010101" charset="0"/>
                <a:ea typeface="黑体" panose="02010609060101010101" charset="-122"/>
                <a:cs typeface="Lucida Calligraphy" panose="03010101010101010101" charset="0"/>
              </a:rPr>
              <a:t>分析：</a:t>
            </a:r>
            <a:endParaRPr lang="zh-CN" altLang="en-US" sz="2100" b="1" dirty="0">
              <a:solidFill>
                <a:schemeClr val="tx1"/>
              </a:solidFill>
              <a:latin typeface="Lucida Calligraphy" panose="03010101010101010101" charset="0"/>
              <a:cs typeface="Lucida Calligraphy" panose="03010101010101010101" charset="0"/>
            </a:endParaRPr>
          </a:p>
          <a:p>
            <a:pPr algn="l"/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  售票处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读车票数据库余票数为</a:t>
            </a:r>
            <a:r>
              <a:rPr lang="en-US" altLang="zh-CN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x;</a:t>
            </a:r>
            <a:endParaRPr lang="zh-CN" altLang="zh-CN" sz="2100" b="1" dirty="0">
              <a:solidFill>
                <a:schemeClr val="tx1"/>
              </a:solidFill>
              <a:latin typeface="Lucida Calligraphy" panose="03010101010101010101" charset="0"/>
              <a:cs typeface="Lucida Calligraphy" panose="03010101010101010101" charset="0"/>
            </a:endParaRPr>
          </a:p>
          <a:p>
            <a:pPr algn="l"/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  <a:sym typeface="+mn-ea"/>
              </a:rPr>
              <a:t>  售票处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  <a:sym typeface="+mn-ea"/>
              </a:rPr>
              <a:t>读车票数据库余票数为</a:t>
            </a:r>
            <a:r>
              <a:rPr lang="en-US" altLang="zh-CN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  <a:sym typeface="+mn-ea"/>
              </a:rPr>
              <a:t>x;</a:t>
            </a:r>
            <a:endParaRPr lang="zh-CN" altLang="zh-CN" sz="2100" b="1" dirty="0">
              <a:solidFill>
                <a:schemeClr val="tx1"/>
              </a:solidFill>
              <a:latin typeface="Lucida Calligraphy" panose="03010101010101010101" charset="0"/>
              <a:cs typeface="Lucida Calligraphy" panose="03010101010101010101" charset="0"/>
            </a:endParaRPr>
          </a:p>
          <a:p>
            <a:pPr algn="l"/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  售票处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售出一张火车票，更新数据库中余票数为</a:t>
            </a:r>
            <a:r>
              <a:rPr lang="en-US" altLang="zh-CN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x-1</a:t>
            </a:r>
            <a:r>
              <a:rPr lang="zh-CN" altLang="zh-CN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；</a:t>
            </a:r>
            <a:endParaRPr lang="zh-CN" altLang="zh-CN" sz="2100" b="1" dirty="0">
              <a:solidFill>
                <a:schemeClr val="tx1"/>
              </a:solidFill>
              <a:latin typeface="Lucida Calligraphy" panose="03010101010101010101" charset="0"/>
              <a:cs typeface="Lucida Calligraphy" panose="03010101010101010101" charset="0"/>
            </a:endParaRPr>
          </a:p>
          <a:p>
            <a:pPr algn="l"/>
            <a:r>
              <a:rPr lang="zh-CN" altLang="zh-CN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  </a:t>
            </a:r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  <a:sym typeface="+mn-ea"/>
              </a:rPr>
              <a:t>售票处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  <a:sym typeface="+mn-ea"/>
              </a:rPr>
              <a:t>售出一张火车票，更新数据库中余票数为</a:t>
            </a:r>
            <a:r>
              <a:rPr lang="en-US" altLang="zh-CN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  <a:sym typeface="+mn-ea"/>
              </a:rPr>
              <a:t>x-1</a:t>
            </a:r>
            <a:r>
              <a:rPr lang="zh-CN" altLang="zh-CN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  <a:sym typeface="+mn-ea"/>
              </a:rPr>
              <a:t>；</a:t>
            </a:r>
            <a:endParaRPr lang="zh-CN" altLang="zh-CN" sz="2100" b="1" dirty="0">
              <a:solidFill>
                <a:schemeClr val="tx1"/>
              </a:solidFill>
              <a:latin typeface="Lucida Calligraphy" panose="03010101010101010101" charset="0"/>
              <a:cs typeface="Lucida Calligraphy" panose="03010101010101010101" charset="0"/>
              <a:sym typeface="+mn-ea"/>
            </a:endParaRPr>
          </a:p>
          <a:p>
            <a:pPr algn="l"/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  <a:sym typeface="+mn-ea"/>
              </a:rPr>
              <a:t>  本卖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出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张票，但数据库只减了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张票</a:t>
            </a:r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  <a:sym typeface="+mn-ea"/>
              </a:rPr>
              <a:t>。</a:t>
            </a:r>
            <a:endParaRPr lang="zh-CN" altLang="zh-CN" sz="2100" b="1" dirty="0">
              <a:solidFill>
                <a:schemeClr val="tx1"/>
              </a:solidFill>
              <a:latin typeface="Lucida Calligraphy" panose="03010101010101010101" charset="0"/>
              <a:cs typeface="Lucida Calligraphy" panose="03010101010101010101" charset="0"/>
              <a:sym typeface="+mn-ea"/>
            </a:endParaRPr>
          </a:p>
          <a:p>
            <a:pPr algn="l"/>
            <a:r>
              <a:rPr lang="zh-CN" altLang="en-US" sz="2100" b="1" dirty="0">
                <a:solidFill>
                  <a:srgbClr val="C00000"/>
                </a:solidFill>
                <a:latin typeface="Lucida Calligraphy" panose="03010101010101010101" charset="0"/>
                <a:ea typeface="黑体" panose="02010609060101010101" charset="-122"/>
                <a:cs typeface="Lucida Calligraphy" panose="03010101010101010101" charset="0"/>
              </a:rPr>
              <a:t>原因：</a:t>
            </a:r>
            <a:endParaRPr lang="zh-CN" altLang="en-US" sz="2100" b="1" dirty="0">
              <a:solidFill>
                <a:schemeClr val="tx1"/>
              </a:solidFill>
              <a:latin typeface="Lucida Calligraphy" panose="03010101010101010101" charset="0"/>
              <a:cs typeface="Lucida Calligraphy" panose="03010101010101010101" charset="0"/>
            </a:endParaRPr>
          </a:p>
          <a:p>
            <a:pPr algn="l"/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   两个售票过程（事务）</a:t>
            </a:r>
            <a:r>
              <a:rPr lang="zh-CN" altLang="en-US" sz="2100" b="1" dirty="0">
                <a:solidFill>
                  <a:srgbClr val="C00000"/>
                </a:solidFill>
                <a:latin typeface="Lucida Calligraphy" panose="03010101010101010101" charset="0"/>
                <a:cs typeface="Lucida Calligraphy" panose="03010101010101010101" charset="0"/>
              </a:rPr>
              <a:t>交叉</a:t>
            </a:r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进行，发生了相互</a:t>
            </a:r>
            <a:r>
              <a:rPr lang="zh-CN" altLang="en-US" sz="2100" b="1" dirty="0">
                <a:solidFill>
                  <a:srgbClr val="C00000"/>
                </a:solidFill>
                <a:latin typeface="Lucida Calligraphy" panose="03010101010101010101" charset="0"/>
                <a:cs typeface="Lucida Calligraphy" panose="03010101010101010101" charset="0"/>
              </a:rPr>
              <a:t>干扰</a:t>
            </a:r>
            <a:r>
              <a:rPr lang="zh-CN" altLang="en-US" sz="2100" b="1" dirty="0">
                <a:solidFill>
                  <a:schemeClr val="tx1"/>
                </a:solidFill>
                <a:latin typeface="Lucida Calligraphy" panose="03010101010101010101" charset="0"/>
                <a:cs typeface="Lucida Calligraphy" panose="03010101010101010101" charset="0"/>
              </a:rPr>
              <a:t>。</a:t>
            </a:r>
            <a:endParaRPr lang="zh-CN" altLang="en-US" sz="2100" b="1" dirty="0">
              <a:solidFill>
                <a:schemeClr val="tx1"/>
              </a:solidFill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sp>
        <p:nvSpPr>
          <p:cNvPr id="11" name="文本占位符 10242"/>
          <p:cNvSpPr>
            <a:spLocks noGrp="1"/>
          </p:cNvSpPr>
          <p:nvPr/>
        </p:nvSpPr>
        <p:spPr>
          <a:xfrm>
            <a:off x="191770" y="806450"/>
            <a:ext cx="8909685" cy="1236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并发执行的事务，可能会同时读写数据库中同一数据的情况，如果不加以控制，可能会引起读写数据的冲突，对数据库的一致性会造成破坏。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1030605" y="1558925"/>
            <a:ext cx="337820" cy="42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/>
          <p:nvPr/>
        </p:nvSpPr>
        <p:spPr>
          <a:xfrm>
            <a:off x="1368425" y="1521460"/>
            <a:ext cx="6948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事务对数据库中数据可以进行哪些操作？</a:t>
            </a:r>
            <a:endParaRPr lang="zh-CN" altLang="en-US" sz="24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1368425" y="2155825"/>
            <a:ext cx="3081020" cy="502920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读操作和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写操作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1054735" y="2729230"/>
            <a:ext cx="332105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1386840" y="2729230"/>
            <a:ext cx="7395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读和写，哪个可能会导致数据不正确？</a:t>
            </a:r>
            <a:endParaRPr lang="zh-CN" altLang="en-US" sz="24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占位符 10242"/>
          <p:cNvSpPr>
            <a:spLocks noGrp="1"/>
          </p:cNvSpPr>
          <p:nvPr/>
        </p:nvSpPr>
        <p:spPr>
          <a:xfrm>
            <a:off x="1543050" y="3328035"/>
            <a:ext cx="677418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读不会破坏数据，但写可能导致数据不正确。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1106170" y="3901440"/>
            <a:ext cx="311150" cy="38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"/>
          <p:cNvSpPr txBox="1"/>
          <p:nvPr/>
        </p:nvSpPr>
        <p:spPr>
          <a:xfrm>
            <a:off x="1417320" y="3901440"/>
            <a:ext cx="7395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事务并发执行可能引发的问题？</a:t>
            </a:r>
            <a:endParaRPr lang="zh-CN" altLang="en-US" sz="24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占位符 10242"/>
          <p:cNvSpPr>
            <a:spLocks noGrp="1"/>
          </p:cNvSpPr>
          <p:nvPr/>
        </p:nvSpPr>
        <p:spPr>
          <a:xfrm>
            <a:off x="1827530" y="4404360"/>
            <a:ext cx="104013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占位符 10242"/>
          <p:cNvSpPr>
            <a:spLocks noGrp="1"/>
          </p:cNvSpPr>
          <p:nvPr/>
        </p:nvSpPr>
        <p:spPr>
          <a:xfrm>
            <a:off x="3712845" y="4404360"/>
            <a:ext cx="1173480" cy="550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" name="文本占位符 10242"/>
          <p:cNvSpPr>
            <a:spLocks noGrp="1"/>
          </p:cNvSpPr>
          <p:nvPr/>
        </p:nvSpPr>
        <p:spPr>
          <a:xfrm>
            <a:off x="5321935" y="4415155"/>
            <a:ext cx="1135380" cy="4908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  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文本占位符 10242"/>
          <p:cNvSpPr>
            <a:spLocks noGrp="1"/>
          </p:cNvSpPr>
          <p:nvPr/>
        </p:nvSpPr>
        <p:spPr>
          <a:xfrm>
            <a:off x="7018020" y="4452620"/>
            <a:ext cx="1039495" cy="4533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  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64335" y="5160645"/>
            <a:ext cx="1323340" cy="532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0099"/>
                </a:solidFill>
              </a:rPr>
              <a:t>保持数据一致性</a:t>
            </a:r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2146935" y="4802505"/>
            <a:ext cx="193675" cy="363220"/>
          </a:xfrm>
          <a:prstGeom prst="down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62985" y="5160645"/>
            <a:ext cx="1323340" cy="532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0099"/>
                </a:solidFill>
              </a:rPr>
              <a:t>不可重复读</a:t>
            </a:r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4045585" y="4802505"/>
            <a:ext cx="193675" cy="363220"/>
          </a:xfrm>
          <a:prstGeom prst="down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27955" y="5165725"/>
            <a:ext cx="1323340" cy="532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0099"/>
                </a:solidFill>
              </a:rPr>
              <a:t>读脏数据</a:t>
            </a:r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5710555" y="4807585"/>
            <a:ext cx="193675" cy="363220"/>
          </a:xfrm>
          <a:prstGeom prst="down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76415" y="5165725"/>
            <a:ext cx="1323340" cy="532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0099"/>
                </a:solidFill>
              </a:rPr>
              <a:t>丢失更新</a:t>
            </a:r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7359015" y="4807585"/>
            <a:ext cx="193675" cy="363220"/>
          </a:xfrm>
          <a:prstGeom prst="down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827405" y="730885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6.3.2  并发执行可能引起的问题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3" grpId="0"/>
      <p:bldP spid="4" grpId="0" uiExpand="1" build="p"/>
      <p:bldP spid="15" grpId="0"/>
      <p:bldP spid="16" grpId="0" uiExpand="1" build="p"/>
      <p:bldP spid="17" grpId="0" uiExpand="1" build="p"/>
      <p:bldP spid="18" grpId="0" uiExpand="1" build="p"/>
      <p:bldP spid="19" grpId="0" uiExpand="1" build="p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927735" y="671195"/>
            <a:ext cx="5737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1.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丢失更新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占位符 26626"/>
          <p:cNvSpPr>
            <a:spLocks noGrp="1"/>
          </p:cNvSpPr>
          <p:nvPr>
            <p:ph type="body" sz="half" idx="1"/>
          </p:nvPr>
        </p:nvSpPr>
        <p:spPr>
          <a:xfrm>
            <a:off x="584200" y="1193165"/>
            <a:ext cx="8456295" cy="1922780"/>
          </a:xfrm>
        </p:spPr>
        <p:txBody>
          <a:bodyPr anchor="t"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/>
              <a:t>又称为</a:t>
            </a:r>
            <a:r>
              <a:rPr lang="zh-CN" altLang="en-US" sz="2400" b="1" dirty="0">
                <a:solidFill>
                  <a:srgbClr val="C00000"/>
                </a:solidFill>
              </a:rPr>
              <a:t>覆盖未提交的数据</a:t>
            </a:r>
            <a:r>
              <a:rPr lang="zh-CN" altLang="en-US" sz="2400" dirty="0"/>
              <a:t> 。</a:t>
            </a:r>
            <a:endParaRPr lang="zh-CN" altLang="en-US" sz="2400" b="1" dirty="0"/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99"/>
                </a:solidFill>
              </a:rPr>
              <a:t>原因</a:t>
            </a:r>
            <a:r>
              <a:rPr lang="zh-CN" altLang="en-US" sz="2400" b="1" dirty="0">
                <a:solidFill>
                  <a:schemeClr val="tx1"/>
                </a:solidFill>
              </a:rPr>
              <a:t>：</a:t>
            </a:r>
            <a:r>
              <a:rPr lang="zh-CN" altLang="en-US" sz="2400" b="1" dirty="0"/>
              <a:t>由于两个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或多个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事务对同一数据并发地写入引起，称为</a:t>
            </a:r>
            <a:r>
              <a:rPr lang="zh-CN" altLang="en-US" sz="2400" b="1" dirty="0">
                <a:solidFill>
                  <a:srgbClr val="C00000"/>
                </a:solidFill>
              </a:rPr>
              <a:t>写</a:t>
            </a:r>
            <a:r>
              <a:rPr lang="en-US" altLang="zh-CN" sz="2400" b="1">
                <a:solidFill>
                  <a:srgbClr val="C00000"/>
                </a:solidFill>
              </a:rPr>
              <a:t>—</a:t>
            </a:r>
            <a:r>
              <a:rPr lang="zh-CN" altLang="en-US" sz="2400" b="1" dirty="0">
                <a:solidFill>
                  <a:srgbClr val="C00000"/>
                </a:solidFill>
              </a:rPr>
              <a:t>写</a:t>
            </a:r>
            <a:r>
              <a:rPr lang="zh-CN" altLang="en-US" sz="2400" b="1" dirty="0"/>
              <a:t>冲突。</a:t>
            </a:r>
            <a:endParaRPr lang="zh-CN" altLang="en-US" sz="2400" b="1" dirty="0"/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99"/>
                </a:solidFill>
                <a:sym typeface="+mn-ea"/>
              </a:rPr>
              <a:t>结果</a:t>
            </a:r>
            <a:r>
              <a:rPr lang="zh-CN" altLang="en-US" sz="2400" b="1" dirty="0">
                <a:sym typeface="+mn-ea"/>
              </a:rPr>
              <a:t>：与串行地执行两个</a:t>
            </a:r>
            <a:r>
              <a:rPr lang="en-US" altLang="zh-CN" sz="2400" b="1" dirty="0">
                <a:sym typeface="+mn-ea"/>
              </a:rPr>
              <a:t>(</a:t>
            </a:r>
            <a:r>
              <a:rPr lang="zh-CN" altLang="en-US" sz="2400" b="1" dirty="0">
                <a:sym typeface="+mn-ea"/>
              </a:rPr>
              <a:t>或多个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事务的结果不一致。</a:t>
            </a:r>
            <a:endParaRPr lang="zh-CN" altLang="en-US" sz="2400" b="1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990850"/>
            <a:ext cx="2983865" cy="2654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75" y="2984500"/>
            <a:ext cx="3416935" cy="2661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1012190" y="852170"/>
            <a:ext cx="5881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不可重复读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endParaRPr lang="zh-CN" altLang="zh-CN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818" name="文本占位符 30722"/>
          <p:cNvSpPr>
            <a:spLocks noGrp="1"/>
          </p:cNvSpPr>
          <p:nvPr>
            <p:ph type="body" sz="half" idx="1"/>
          </p:nvPr>
        </p:nvSpPr>
        <p:spPr>
          <a:xfrm>
            <a:off x="644525" y="1374140"/>
            <a:ext cx="7854950" cy="1343025"/>
          </a:xfrm>
        </p:spPr>
        <p:txBody>
          <a:bodyPr anchor="t"/>
          <a:lstStyle/>
          <a:p>
            <a:r>
              <a:rPr lang="zh-CN" altLang="en-US" sz="2400" b="1" dirty="0"/>
              <a:t>又称为</a:t>
            </a:r>
            <a:r>
              <a:rPr lang="zh-CN" altLang="en-US" sz="2400" b="1" dirty="0">
                <a:solidFill>
                  <a:srgbClr val="C00000"/>
                </a:solidFill>
              </a:rPr>
              <a:t>读值不可复现</a:t>
            </a:r>
            <a:r>
              <a:rPr lang="zh-CN" altLang="en-US" sz="2400" b="1" dirty="0"/>
              <a:t>。 </a:t>
            </a:r>
            <a:endParaRPr lang="zh-CN" altLang="en-US" sz="2400" b="1" dirty="0"/>
          </a:p>
          <a:p>
            <a:r>
              <a:rPr lang="zh-CN" altLang="en-US" sz="2400" b="1" dirty="0">
                <a:solidFill>
                  <a:srgbClr val="000099"/>
                </a:solidFill>
              </a:rPr>
              <a:t>原因：</a:t>
            </a:r>
            <a:r>
              <a:rPr lang="zh-CN" altLang="en-US" sz="2400" b="1" dirty="0"/>
              <a:t>该问题因</a:t>
            </a:r>
            <a:r>
              <a:rPr lang="zh-CN" altLang="en-US" sz="2400" b="1" dirty="0">
                <a:solidFill>
                  <a:srgbClr val="C00000"/>
                </a:solidFill>
              </a:rPr>
              <a:t>读</a:t>
            </a:r>
            <a:r>
              <a:rPr lang="en-US" altLang="zh-CN" sz="2400" b="1">
                <a:solidFill>
                  <a:srgbClr val="C00000"/>
                </a:solidFill>
              </a:rPr>
              <a:t>—</a:t>
            </a:r>
            <a:r>
              <a:rPr lang="zh-CN" altLang="en-US" sz="2400" b="1" dirty="0">
                <a:solidFill>
                  <a:srgbClr val="C00000"/>
                </a:solidFill>
              </a:rPr>
              <a:t>写</a:t>
            </a:r>
            <a:r>
              <a:rPr lang="zh-CN" altLang="en-US" sz="2400" b="1" dirty="0"/>
              <a:t>冲突引起。</a:t>
            </a:r>
            <a:endParaRPr lang="zh-CN" altLang="en-US" sz="2400" b="1" dirty="0"/>
          </a:p>
          <a:p>
            <a:r>
              <a:rPr lang="zh-CN" altLang="en-US" sz="2400" b="1" dirty="0">
                <a:solidFill>
                  <a:srgbClr val="000099"/>
                </a:solidFill>
              </a:rPr>
              <a:t>结果：</a:t>
            </a:r>
            <a:r>
              <a:rPr lang="zh-CN" altLang="en-US" sz="2400" b="1" dirty="0"/>
              <a:t>第二次读的值与前次读的值不同。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2840990"/>
            <a:ext cx="3070860" cy="2792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80" y="2840990"/>
            <a:ext cx="3804920" cy="2791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728345" y="742315"/>
            <a:ext cx="4962525" cy="495935"/>
          </a:xfrm>
        </p:spPr>
        <p:txBody>
          <a:bodyPr anchor="t"/>
          <a:lstStyle/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触发器的作用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86360" y="1238250"/>
            <a:ext cx="8971280" cy="8051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（1）安全性</a:t>
            </a:r>
            <a:r>
              <a:rPr 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。对用户操作数据库的权限进行控制。比如，基于时间限制用户的操作，例如不允许下班后和节假日修改数据库数据</a:t>
            </a:r>
            <a:endParaRPr 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占位符 10242"/>
          <p:cNvSpPr>
            <a:spLocks noGrp="1"/>
          </p:cNvSpPr>
          <p:nvPr/>
        </p:nvSpPr>
        <p:spPr>
          <a:xfrm>
            <a:off x="86360" y="2145030"/>
            <a:ext cx="8971280" cy="8051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（2）审计</a:t>
            </a:r>
            <a:r>
              <a:rPr 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可以跟踪用户对数据库的操作，把用户对数据库的更改写入到审计表。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占位符 10242"/>
          <p:cNvSpPr>
            <a:spLocks noGrp="1"/>
          </p:cNvSpPr>
          <p:nvPr/>
        </p:nvSpPr>
        <p:spPr>
          <a:xfrm>
            <a:off x="86360" y="2995930"/>
            <a:ext cx="8971280" cy="25965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（3）实现非标准的数据库完整性规则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触发器可以对数据库相关的表进行更新操作。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触发器可以产生比检查约束更为复杂的限制</a:t>
            </a:r>
            <a:r>
              <a:rPr 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触发器能够回退那些破坏相关完整性的操作，取消试图进行数据更改的事务。</a:t>
            </a:r>
            <a:endParaRPr 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触发器可以自动计算数据值。</a:t>
            </a:r>
            <a:endParaRPr 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  <p:bldP spid="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文本占位符 30722"/>
          <p:cNvSpPr>
            <a:spLocks noGrp="1"/>
          </p:cNvSpPr>
          <p:nvPr>
            <p:ph type="body" sz="half" idx="1"/>
          </p:nvPr>
        </p:nvSpPr>
        <p:spPr>
          <a:xfrm>
            <a:off x="537210" y="2041525"/>
            <a:ext cx="8196580" cy="551180"/>
          </a:xfrm>
        </p:spPr>
        <p:txBody>
          <a:bodyPr anchor="t"/>
          <a:p>
            <a:pPr marL="0" indent="0"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幻影读（phantom red）也属于不可重复读的问题。</a:t>
            </a:r>
            <a:endParaRPr lang="zh-CN" altLang="en-US" sz="2400" b="1" dirty="0"/>
          </a:p>
        </p:txBody>
      </p:sp>
      <p:sp>
        <p:nvSpPr>
          <p:cNvPr id="7" name="TextBox 3"/>
          <p:cNvSpPr txBox="1"/>
          <p:nvPr/>
        </p:nvSpPr>
        <p:spPr>
          <a:xfrm>
            <a:off x="674370" y="1318895"/>
            <a:ext cx="5881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幻影读</a:t>
            </a:r>
            <a:endParaRPr lang="zh-CN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占位符 30722"/>
          <p:cNvSpPr>
            <a:spLocks noGrp="1"/>
          </p:cNvSpPr>
          <p:nvPr/>
        </p:nvSpPr>
        <p:spPr>
          <a:xfrm>
            <a:off x="593090" y="2657475"/>
            <a:ext cx="8196580" cy="134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与不可重复的区别是：不可重复读的操作对象是数据，而幻影读的操作对象是</a:t>
            </a:r>
            <a:r>
              <a:rPr lang="zh-CN" altLang="en-US" sz="2400" b="1" dirty="0">
                <a:solidFill>
                  <a:srgbClr val="000099"/>
                </a:solidFill>
              </a:rPr>
              <a:t>表中的记录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1322705" y="676275"/>
            <a:ext cx="5083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读脏数据</a:t>
            </a:r>
            <a:endParaRPr lang="zh-CN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866" name="文本占位符 34818"/>
          <p:cNvSpPr>
            <a:spLocks noGrp="1"/>
          </p:cNvSpPr>
          <p:nvPr>
            <p:ph type="body" sz="half" idx="1"/>
          </p:nvPr>
        </p:nvSpPr>
        <p:spPr>
          <a:xfrm>
            <a:off x="394970" y="1198245"/>
            <a:ext cx="8672195" cy="1724025"/>
          </a:xfrm>
        </p:spPr>
        <p:txBody>
          <a:bodyPr anchor="t"/>
          <a:lstStyle/>
          <a:p>
            <a:r>
              <a:rPr lang="zh-CN" altLang="en-US" sz="2400" b="1" dirty="0"/>
              <a:t>又称为</a:t>
            </a:r>
            <a:r>
              <a:rPr lang="zh-CN" altLang="en-US" sz="2400" b="1" dirty="0">
                <a:solidFill>
                  <a:srgbClr val="C00000"/>
                </a:solidFill>
              </a:rPr>
              <a:t>读未提交的数据</a:t>
            </a:r>
            <a:r>
              <a:rPr lang="zh-CN" altLang="en-US" sz="2400" b="1" dirty="0"/>
              <a:t> 。</a:t>
            </a:r>
            <a:endParaRPr lang="zh-CN" altLang="en-US" sz="2400" b="1" dirty="0"/>
          </a:p>
          <a:p>
            <a:r>
              <a:rPr lang="zh-CN" altLang="en-US" sz="2400" b="1" dirty="0">
                <a:solidFill>
                  <a:srgbClr val="000099"/>
                </a:solidFill>
              </a:rPr>
              <a:t>原因：</a:t>
            </a:r>
            <a:r>
              <a:rPr lang="zh-CN" altLang="en-US" sz="2400" b="1" dirty="0"/>
              <a:t>由于后一事务读了前一个事务写了但尚未提交的数据引起，称为</a:t>
            </a:r>
            <a:r>
              <a:rPr lang="zh-CN" altLang="en-US" sz="2400" b="1" dirty="0">
                <a:solidFill>
                  <a:srgbClr val="C00000"/>
                </a:solidFill>
              </a:rPr>
              <a:t>写</a:t>
            </a:r>
            <a:r>
              <a:rPr lang="en-US" altLang="zh-CN" sz="2400" b="1">
                <a:solidFill>
                  <a:srgbClr val="C00000"/>
                </a:solidFill>
              </a:rPr>
              <a:t>—</a:t>
            </a:r>
            <a:r>
              <a:rPr lang="zh-CN" altLang="en-US" sz="2400" b="1" dirty="0">
                <a:solidFill>
                  <a:srgbClr val="C00000"/>
                </a:solidFill>
              </a:rPr>
              <a:t>读</a:t>
            </a:r>
            <a:r>
              <a:rPr lang="zh-CN" altLang="en-US" sz="2400" b="1" dirty="0"/>
              <a:t>冲突。</a:t>
            </a:r>
            <a:endParaRPr lang="zh-CN" altLang="en-US" sz="2400" b="1" dirty="0"/>
          </a:p>
          <a:p>
            <a:r>
              <a:rPr lang="zh-CN" altLang="en-US" sz="2400" b="1" dirty="0">
                <a:solidFill>
                  <a:srgbClr val="000099"/>
                </a:solidFill>
              </a:rPr>
              <a:t>结果：</a:t>
            </a:r>
            <a:r>
              <a:rPr lang="zh-CN" altLang="en-US" sz="2400" b="1" dirty="0"/>
              <a:t>读到有可能要回退的更新数据。 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495" y="2922270"/>
            <a:ext cx="2793365" cy="2771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30" y="2922270"/>
            <a:ext cx="4098290" cy="265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743585" y="152908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事务</a:t>
            </a:r>
            <a:r>
              <a:rPr lang="zh-CN" altLang="zh-CN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并发操作</a:t>
            </a:r>
            <a:r>
              <a:rPr lang="zh-CN" altLang="zh-CN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引发问题的解决方法</a:t>
            </a:r>
            <a:endParaRPr lang="zh-CN" altLang="zh-CN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242" name="文本占位符 10242"/>
          <p:cNvSpPr>
            <a:spLocks noGrp="1"/>
          </p:cNvSpPr>
          <p:nvPr>
            <p:ph idx="1"/>
          </p:nvPr>
        </p:nvSpPr>
        <p:spPr>
          <a:xfrm>
            <a:off x="1232535" y="2078990"/>
            <a:ext cx="6411595" cy="452755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方法一</a:t>
            </a:r>
            <a:r>
              <a:rPr lang="zh-CN" altLang="en-US" sz="2400" b="1" dirty="0">
                <a:sym typeface="+mn-ea"/>
              </a:rPr>
              <a:t>：设置事务隔离级别    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方法二</a:t>
            </a:r>
            <a:r>
              <a:rPr lang="zh-CN" altLang="en-US" sz="2400" b="1" dirty="0">
                <a:sym typeface="+mn-ea"/>
              </a:rPr>
              <a:t>：封锁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775" y="813435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6.3.3  事务隔离级别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占位符 40962"/>
          <p:cNvSpPr>
            <a:spLocks noGrp="1"/>
          </p:cNvSpPr>
          <p:nvPr/>
        </p:nvSpPr>
        <p:spPr>
          <a:xfrm>
            <a:off x="743585" y="2790190"/>
            <a:ext cx="8229600" cy="4756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400" b="1" dirty="0"/>
              <a:t>隔离级别定义了一个事务与其他事务的隔离程度。</a:t>
            </a:r>
            <a:endParaRPr sz="2400" b="1" dirty="0"/>
          </a:p>
        </p:txBody>
      </p:sp>
      <p:sp>
        <p:nvSpPr>
          <p:cNvPr id="9" name="文本占位符 40962"/>
          <p:cNvSpPr>
            <a:spLocks noGrp="1"/>
          </p:cNvSpPr>
          <p:nvPr/>
        </p:nvSpPr>
        <p:spPr>
          <a:xfrm>
            <a:off x="743585" y="3408045"/>
            <a:ext cx="7113905" cy="20739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/>
              <a:t>并发事务发生的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种异常情况</a:t>
            </a:r>
            <a:endParaRPr lang="zh-CN" altLang="en-US" sz="2400" b="1" dirty="0"/>
          </a:p>
          <a:p>
            <a:pPr mar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sz="2400" b="1" dirty="0"/>
              <a:t>        丢失更新 </a:t>
            </a:r>
            <a:endParaRPr lang="zh-CN" altLang="en-US" sz="2400" b="1" dirty="0"/>
          </a:p>
          <a:p>
            <a:pPr mar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sz="2400" b="1" dirty="0"/>
              <a:t>        读脏数据 </a:t>
            </a:r>
            <a:endParaRPr lang="zh-CN" altLang="en-US" sz="2400" b="1" dirty="0"/>
          </a:p>
          <a:p>
            <a:pPr mar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sz="2400" b="1" dirty="0"/>
              <a:t>       不可重复读 </a:t>
            </a:r>
            <a:endParaRPr lang="zh-CN" altLang="en-US" sz="2400" b="1" dirty="0"/>
          </a:p>
          <a:p>
            <a:pPr mar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zh-CN" altLang="en-US" sz="2400" b="1" dirty="0"/>
              <a:t>        </a:t>
            </a:r>
            <a:r>
              <a:rPr lang="zh-CN" altLang="en-US" sz="2400" b="1" dirty="0">
                <a:solidFill>
                  <a:schemeClr val="tx1"/>
                </a:solidFill>
              </a:rPr>
              <a:t>幻影读。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795020" y="996950"/>
            <a:ext cx="588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（1）read uncommitted（未提交读）</a:t>
            </a:r>
            <a:endParaRPr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4818" name="文本占位符 30722"/>
          <p:cNvSpPr>
            <a:spLocks noGrp="1"/>
          </p:cNvSpPr>
          <p:nvPr>
            <p:ph type="body" sz="half" idx="1"/>
          </p:nvPr>
        </p:nvSpPr>
        <p:spPr>
          <a:xfrm>
            <a:off x="644525" y="1644015"/>
            <a:ext cx="7854950" cy="1343025"/>
          </a:xfrm>
        </p:spPr>
        <p:txBody>
          <a:bodyPr anchor="t"/>
          <a:lstStyle/>
          <a:p>
            <a:r>
              <a:rPr lang="zh-CN" altLang="en-US" sz="2400" b="1" dirty="0"/>
              <a:t>用户可以对数据执行未提交读；在事务结束前可以更改数据集</a:t>
            </a:r>
            <a:r>
              <a:rPr lang="zh-CN" altLang="en-US" sz="2400" b="1" dirty="0"/>
              <a:t>内的数值，行也可以出现在数据集中或从数据集消失。它是4个级别中限制</a:t>
            </a:r>
            <a:r>
              <a:rPr lang="zh-CN" altLang="en-US" sz="2400" b="1" dirty="0">
                <a:solidFill>
                  <a:srgbClr val="000099"/>
                </a:solidFill>
              </a:rPr>
              <a:t>最小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0099"/>
                </a:solidFill>
              </a:rPr>
              <a:t>级别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5020" y="2987040"/>
            <a:ext cx="588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（2）read committed（提交读）</a:t>
            </a:r>
            <a:endParaRPr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" name="文本占位符 30722"/>
          <p:cNvSpPr>
            <a:spLocks noGrp="1"/>
          </p:cNvSpPr>
          <p:nvPr/>
        </p:nvSpPr>
        <p:spPr>
          <a:xfrm>
            <a:off x="644525" y="3681730"/>
            <a:ext cx="7854950" cy="134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此隔离级别不允许用户读一些未提交的数据，因此</a:t>
            </a:r>
            <a:r>
              <a:rPr lang="zh-CN" altLang="en-US" sz="2400" b="1" dirty="0">
                <a:solidFill>
                  <a:srgbClr val="000099"/>
                </a:solidFill>
              </a:rPr>
              <a:t>不会出现读脏数据</a:t>
            </a:r>
            <a:r>
              <a:rPr lang="zh-CN" altLang="en-US" sz="2400" b="1" dirty="0"/>
              <a:t>的情况，但数据可以在事务结束前被修改，从而</a:t>
            </a:r>
            <a:r>
              <a:rPr lang="zh-CN" altLang="en-US" sz="2400" b="1" dirty="0">
                <a:solidFill>
                  <a:srgbClr val="000099"/>
                </a:solidFill>
              </a:rPr>
              <a:t>产生不可重复读或幻影数据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  <p:bldP spid="5" grpId="0" build="p"/>
      <p:bldP spid="4" grpId="0"/>
      <p:bldP spid="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795020" y="996950"/>
            <a:ext cx="588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（3）repeatable read（重复读）</a:t>
            </a:r>
            <a:endParaRPr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4818" name="文本占位符 30722"/>
          <p:cNvSpPr>
            <a:spLocks noGrp="1"/>
          </p:cNvSpPr>
          <p:nvPr>
            <p:ph type="body" sz="half" idx="1"/>
          </p:nvPr>
        </p:nvSpPr>
        <p:spPr>
          <a:xfrm>
            <a:off x="644525" y="1644015"/>
            <a:ext cx="8216265" cy="1577975"/>
          </a:xfrm>
        </p:spPr>
        <p:txBody>
          <a:bodyPr anchor="t"/>
          <a:lstStyle/>
          <a:p>
            <a:r>
              <a:rPr lang="zh-CN" altLang="en-US" sz="2400" b="1" dirty="0"/>
              <a:t>此隔离级别保证在一个事务中重复读到的数据会保持同样的值，而</a:t>
            </a:r>
            <a:r>
              <a:rPr lang="zh-CN" altLang="en-US" sz="2400" b="1" dirty="0">
                <a:solidFill>
                  <a:srgbClr val="000099"/>
                </a:solidFill>
              </a:rPr>
              <a:t>不会出现读脏数据、不可重复读</a:t>
            </a:r>
            <a:r>
              <a:rPr lang="zh-CN" altLang="en-US" sz="2400" b="1" dirty="0"/>
              <a:t>的问题。但允许其他用户将新的</a:t>
            </a:r>
            <a:r>
              <a:rPr lang="zh-CN" altLang="en-US" sz="2400" b="1" dirty="0">
                <a:solidFill>
                  <a:srgbClr val="000099"/>
                </a:solidFill>
              </a:rPr>
              <a:t>幻影</a:t>
            </a:r>
            <a:r>
              <a:rPr lang="zh-CN" altLang="en-US" sz="2400" b="1" dirty="0"/>
              <a:t>行插入数据集，且幻影行包括在当前事务的后续读取中。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8205" y="3407410"/>
            <a:ext cx="588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（4）serializable（串行读）</a:t>
            </a:r>
            <a:endParaRPr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" name="文本占位符 30722"/>
          <p:cNvSpPr>
            <a:spLocks noGrp="1"/>
          </p:cNvSpPr>
          <p:nvPr/>
        </p:nvSpPr>
        <p:spPr>
          <a:xfrm>
            <a:off x="644525" y="3867785"/>
            <a:ext cx="7854950" cy="134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此隔离级别是4种隔离级别中限制</a:t>
            </a:r>
            <a:r>
              <a:rPr lang="zh-CN" altLang="en-US" sz="2400" b="1" dirty="0">
                <a:solidFill>
                  <a:srgbClr val="000099"/>
                </a:solidFill>
              </a:rPr>
              <a:t>最大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0099"/>
                </a:solidFill>
              </a:rPr>
              <a:t>级别</a:t>
            </a:r>
            <a:r>
              <a:rPr lang="zh-CN" altLang="en-US" sz="2400" b="1" dirty="0"/>
              <a:t>，称为可串行读，不允许其它用户在事务完成之前更新数据集或将行插入数据集内。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  <p:bldP spid="5" grpId="0" build="p"/>
      <p:bldP spid="4" grpId="0"/>
      <p:bldP spid="4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2470785" y="1059180"/>
            <a:ext cx="355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事务的4种隔离级别</a:t>
            </a:r>
            <a:endParaRPr sz="2400" b="1" dirty="0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graphicFrame>
        <p:nvGraphicFramePr>
          <p:cNvPr id="42160" name="内容占位符 42159"/>
          <p:cNvGraphicFramePr>
            <a:graphicFrameLocks noGrp="1"/>
          </p:cNvGraphicFramePr>
          <p:nvPr>
            <p:ph idx="1"/>
          </p:nvPr>
        </p:nvGraphicFramePr>
        <p:xfrm>
          <a:off x="228600" y="1593215"/>
          <a:ext cx="8722995" cy="3775075"/>
        </p:xfrm>
        <a:graphic>
          <a:graphicData uri="http://schemas.openxmlformats.org/drawingml/2006/table">
            <a:tbl>
              <a:tblPr/>
              <a:tblGrid>
                <a:gridCol w="2959100"/>
                <a:gridCol w="1336675"/>
                <a:gridCol w="1330960"/>
                <a:gridCol w="1602105"/>
                <a:gridCol w="1494155"/>
              </a:tblGrid>
              <a:tr h="5441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隔离级别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丢失更新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读脏数据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不可重复读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幻影读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未提交读</a:t>
                      </a:r>
                      <a:endParaRPr lang="zh-CN" alt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uncommitted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提交读</a:t>
                      </a:r>
                      <a:endParaRPr lang="zh-CN" alt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committed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可重复读</a:t>
                      </a:r>
                      <a:endParaRPr lang="zh-CN" alt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repeatable read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8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可串行读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200" b="1" err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serializable</a:t>
                      </a: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743585" y="152908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1．MySQL隔离级别的设置</a:t>
            </a:r>
            <a:endParaRPr lang="zh-CN" altLang="zh-CN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775" y="813435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6.3.4  MySQL事务隔离级别设置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占位符 40962"/>
          <p:cNvSpPr>
            <a:spLocks noGrp="1"/>
          </p:cNvSpPr>
          <p:nvPr/>
        </p:nvSpPr>
        <p:spPr>
          <a:xfrm>
            <a:off x="59690" y="2134235"/>
            <a:ext cx="9181465" cy="12738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[GLOBAL|SESSION]  </a:t>
            </a:r>
            <a:r>
              <a:rPr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SERIALIZABLE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 </a:t>
            </a:r>
            <a:r>
              <a:rPr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 READ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</a:t>
            </a:r>
            <a:r>
              <a:rPr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COMMITED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 </a:t>
            </a:r>
            <a:r>
              <a:rPr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UNCOMMITED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占位符 40962"/>
          <p:cNvSpPr>
            <a:spLocks noGrp="1"/>
          </p:cNvSpPr>
          <p:nvPr/>
        </p:nvSpPr>
        <p:spPr>
          <a:xfrm>
            <a:off x="59690" y="3587750"/>
            <a:ext cx="9037320" cy="19729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GLOBAL，定义的隔离级别适用于所有的SQL用户。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SESSION，定义的隔离级别只适用于当前运行的会话和连接。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MySQL默认的事务隔离级别是REPEATABLE READ。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系统变量@@TRANSACTION_ISOLATION存储了事务的隔离级别。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695325" y="768985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2. READ UNCOMMITED隔离级别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占位符 40962"/>
          <p:cNvSpPr>
            <a:spLocks noGrp="1"/>
          </p:cNvSpPr>
          <p:nvPr/>
        </p:nvSpPr>
        <p:spPr>
          <a:xfrm>
            <a:off x="60325" y="1311910"/>
            <a:ext cx="9036685" cy="666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所有事务都可以看到其他未提交事务的执行结果。该隔离级别很少用于实际应用</a:t>
            </a:r>
            <a:r>
              <a:rPr 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5605" y="2084705"/>
            <a:ext cx="8561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0955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6-7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sz="2400" b="0">
                <a:latin typeface="Times New Roman" panose="02020603050405020304" pitchFamily="18" charset="0"/>
              </a:rPr>
              <a:t>脏读现象示例。</a:t>
            </a:r>
            <a:endParaRPr sz="2400" b="0">
              <a:latin typeface="Times New Roman" panose="02020603050405020304" pitchFamily="18" charset="0"/>
            </a:endParaRPr>
          </a:p>
        </p:txBody>
      </p:sp>
      <p:sp>
        <p:nvSpPr>
          <p:cNvPr id="2" name="文本占位符 40962"/>
          <p:cNvSpPr>
            <a:spLocks noGrp="1"/>
          </p:cNvSpPr>
          <p:nvPr/>
        </p:nvSpPr>
        <p:spPr>
          <a:xfrm>
            <a:off x="60325" y="2623185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（1）打开MySQL客户机A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175" y="2998470"/>
            <a:ext cx="88969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USE test;SET SESSION TRANSACTION ISOLATION LEVEL READ UNCOMMITTED;SELECT @@transaction_isolation;</a:t>
            </a:r>
            <a:endParaRPr lang="en-US" alt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11" descr="IMG_256"/>
          <p:cNvPicPr>
            <a:picLocks noChangeAspect="1"/>
          </p:cNvPicPr>
          <p:nvPr/>
        </p:nvPicPr>
        <p:blipFill>
          <a:blip r:embed="rId1"/>
          <a:srcRect b="4277"/>
          <a:stretch>
            <a:fillRect/>
          </a:stretch>
        </p:blipFill>
        <p:spPr>
          <a:xfrm>
            <a:off x="5431155" y="4677410"/>
            <a:ext cx="3525520" cy="861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30175" y="4451350"/>
            <a:ext cx="77965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START TRANSACTION;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6" name="图片 10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25" y="3850005"/>
            <a:ext cx="2122170" cy="601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8072755" y="4993640"/>
            <a:ext cx="640715" cy="232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  <p:bldP spid="100" grpId="1"/>
      <p:bldP spid="3" grpId="0"/>
      <p:bldP spid="3" grpId="1"/>
      <p:bldP spid="5" grpId="0"/>
      <p:bldP spid="5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0962"/>
          <p:cNvSpPr>
            <a:spLocks noGrp="1"/>
          </p:cNvSpPr>
          <p:nvPr/>
        </p:nvSpPr>
        <p:spPr>
          <a:xfrm>
            <a:off x="650240" y="855345"/>
            <a:ext cx="732726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（2）打开MySQL客户机B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765" y="1323975"/>
            <a:ext cx="886269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USE test;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SET SESSION TRANSACTION ISOLATION LEVEL READ UNCOMMITTED;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START TRANSACTION;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UPDATE account SET balance=balance+1000 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  WHERE account_no=1;                </a:t>
            </a:r>
            <a:r>
              <a:rPr lang="en-US" sz="2400" b="0">
                <a:solidFill>
                  <a:srgbClr val="1D41D5"/>
                </a:solidFill>
                <a:latin typeface="宋体" panose="02010600030101010101" pitchFamily="2" charset="-122"/>
              </a:rPr>
              <a:t>##</a:t>
            </a:r>
            <a:r>
              <a:rPr lang="zh-CN" altLang="en-US" sz="2400" b="0">
                <a:solidFill>
                  <a:srgbClr val="1D41D5"/>
                </a:solidFill>
                <a:latin typeface="宋体" panose="02010600030101010101" pitchFamily="2" charset="-122"/>
              </a:rPr>
              <a:t>未提交事务</a:t>
            </a:r>
            <a:endParaRPr lang="zh-CN" altLang="en-US" sz="2400" b="0">
              <a:solidFill>
                <a:srgbClr val="1D41D5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占位符 40962"/>
          <p:cNvSpPr>
            <a:spLocks noGrp="1"/>
          </p:cNvSpPr>
          <p:nvPr/>
        </p:nvSpPr>
        <p:spPr>
          <a:xfrm>
            <a:off x="650240" y="3261995"/>
            <a:ext cx="732726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（3）打开MySQL客户机A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275" y="3814445"/>
            <a:ext cx="5584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-214748215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6310" y="3554730"/>
            <a:ext cx="3375660" cy="8369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占位符 40962"/>
          <p:cNvSpPr>
            <a:spLocks noGrp="1"/>
          </p:cNvSpPr>
          <p:nvPr/>
        </p:nvSpPr>
        <p:spPr>
          <a:xfrm>
            <a:off x="118745" y="4502785"/>
            <a:ext cx="8907145" cy="1089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（4）关闭MySQL客户机A与MySQL客户机B，由于两个客户机的事务都没有提交，所以，account表中的数据没有变化，'李三'账户的余额仍然是200。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36790" y="3856990"/>
            <a:ext cx="640715" cy="232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5" grpId="1"/>
      <p:bldP spid="6" grpId="0"/>
      <p:bldP spid="6" grpId="1"/>
      <p:bldP spid="3" grpId="0"/>
      <p:bldP spid="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695325" y="768985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3. READ COMMITED隔离级别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占位符 40962"/>
          <p:cNvSpPr>
            <a:spLocks noGrp="1"/>
          </p:cNvSpPr>
          <p:nvPr/>
        </p:nvSpPr>
        <p:spPr>
          <a:xfrm>
            <a:off x="60325" y="1311910"/>
            <a:ext cx="9036685" cy="666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一个事务只能看见已提交事务所做的改变。避免脏读现象</a:t>
            </a:r>
            <a:r>
              <a:rPr 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，但可能出现不可重复读和幻影读。</a:t>
            </a:r>
            <a:endParaRPr 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5605" y="2084705"/>
            <a:ext cx="8561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0955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6-8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sz="2400" b="0">
                <a:latin typeface="Times New Roman" panose="02020603050405020304" pitchFamily="18" charset="0"/>
              </a:rPr>
              <a:t>不可重复读现象示例。</a:t>
            </a:r>
            <a:endParaRPr sz="2400" b="0">
              <a:latin typeface="Times New Roman" panose="02020603050405020304" pitchFamily="18" charset="0"/>
            </a:endParaRPr>
          </a:p>
        </p:txBody>
      </p:sp>
      <p:sp>
        <p:nvSpPr>
          <p:cNvPr id="2" name="文本占位符 40962"/>
          <p:cNvSpPr>
            <a:spLocks noGrp="1"/>
          </p:cNvSpPr>
          <p:nvPr/>
        </p:nvSpPr>
        <p:spPr>
          <a:xfrm>
            <a:off x="60325" y="2623185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（1）打开MySQL客户机A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210" y="2974975"/>
            <a:ext cx="88138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USE test;SET SESSION TRANSACTION ISOLATION LEVEL READ COMMITTED;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@@transaction_isolation;</a:t>
            </a:r>
            <a:endParaRPr lang="en-US" alt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11" descr="IMG_256"/>
          <p:cNvPicPr>
            <a:picLocks noChangeAspect="1"/>
          </p:cNvPicPr>
          <p:nvPr/>
        </p:nvPicPr>
        <p:blipFill>
          <a:blip r:embed="rId1"/>
          <a:srcRect b="4277"/>
          <a:stretch>
            <a:fillRect/>
          </a:stretch>
        </p:blipFill>
        <p:spPr>
          <a:xfrm>
            <a:off x="5431155" y="4677410"/>
            <a:ext cx="3525520" cy="861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30175" y="4451350"/>
            <a:ext cx="77965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START TRANSACTION;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6" name="图片 13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55" y="3816350"/>
            <a:ext cx="1818005" cy="51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8072755" y="4993640"/>
            <a:ext cx="640715" cy="232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  <p:bldP spid="100" grpId="1"/>
      <p:bldP spid="3" grpId="0"/>
      <p:bldP spid="3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718185" y="851535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6.1.2 创建触发器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1015365" y="1722755"/>
            <a:ext cx="5556250" cy="2776220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CREATE  TRIGGER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触发器名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BEFORE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| 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AFTER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INSERT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| 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DELETE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| 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UPDATE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表名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FOR  EACH  ROW </a:t>
            </a:r>
            <a:endParaRPr lang="zh-CN" altLang="en-US" sz="2400" b="1" dirty="0">
              <a:solidFill>
                <a:srgbClr val="1D41D5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触发的SQL语句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0962"/>
          <p:cNvSpPr>
            <a:spLocks noGrp="1"/>
          </p:cNvSpPr>
          <p:nvPr/>
        </p:nvSpPr>
        <p:spPr>
          <a:xfrm>
            <a:off x="650240" y="855345"/>
            <a:ext cx="732726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（2）打开MySQL客户机B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" y="1417320"/>
            <a:ext cx="91420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SET SESSION TRANSACTION ISOLATION LEVEL READ COMMITTED;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START TRANSACTION;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UPDATE account SET balance=balance+1000 WHERE account_no=1;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solidFill>
                  <a:srgbClr val="1D41D5"/>
                </a:solidFill>
                <a:latin typeface="宋体" panose="02010600030101010101" pitchFamily="2" charset="-122"/>
              </a:rPr>
              <a:t>COMMIT</a:t>
            </a:r>
            <a:r>
              <a:rPr lang="en-US" sz="2400" b="0">
                <a:latin typeface="宋体" panose="02010600030101010101" pitchFamily="2" charset="-122"/>
              </a:rPr>
              <a:t>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5" name="文本占位符 40962"/>
          <p:cNvSpPr>
            <a:spLocks noGrp="1"/>
          </p:cNvSpPr>
          <p:nvPr/>
        </p:nvSpPr>
        <p:spPr>
          <a:xfrm>
            <a:off x="650240" y="2987040"/>
            <a:ext cx="732726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（3）打开MySQL客户机A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240" y="3545205"/>
            <a:ext cx="5584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1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875" y="3084195"/>
            <a:ext cx="2881630" cy="741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40962"/>
          <p:cNvSpPr>
            <a:spLocks noGrp="1"/>
          </p:cNvSpPr>
          <p:nvPr/>
        </p:nvSpPr>
        <p:spPr>
          <a:xfrm>
            <a:off x="235585" y="4438650"/>
            <a:ext cx="8907145" cy="7391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MySQL客户机A在同一个事务中两次执行“SELECT * FROM account;”的结果不相同，造成不可重复读现象。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16140" y="3338830"/>
            <a:ext cx="640715" cy="232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695325" y="68707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4. REPEATABLE READ隔离级别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占位符 40962"/>
          <p:cNvSpPr>
            <a:spLocks noGrp="1"/>
          </p:cNvSpPr>
          <p:nvPr/>
        </p:nvSpPr>
        <p:spPr>
          <a:xfrm>
            <a:off x="60325" y="1229360"/>
            <a:ext cx="9036685" cy="666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是MySQL的默认事务隔离级别，它确保在同一事务内相同的查询语句的执行结果一致。避免脏读及不可重复读的现象，但可能出现幻影读现象。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3210" y="2301875"/>
            <a:ext cx="8561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0955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6-9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sz="2400" b="0">
                <a:latin typeface="Times New Roman" panose="02020603050405020304" pitchFamily="18" charset="0"/>
              </a:rPr>
              <a:t>幻影读现象示例。</a:t>
            </a:r>
            <a:endParaRPr sz="2400" b="0">
              <a:latin typeface="Times New Roman" panose="02020603050405020304" pitchFamily="18" charset="0"/>
            </a:endParaRPr>
          </a:p>
        </p:txBody>
      </p:sp>
      <p:sp>
        <p:nvSpPr>
          <p:cNvPr id="2" name="文本占位符 40962"/>
          <p:cNvSpPr>
            <a:spLocks noGrp="1"/>
          </p:cNvSpPr>
          <p:nvPr/>
        </p:nvSpPr>
        <p:spPr>
          <a:xfrm>
            <a:off x="60325" y="2762250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（1）打开MySQL客户机A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210" y="3158490"/>
            <a:ext cx="88138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USE test;SET SESSION TRANSACTION ISOLATION LEVEL REPEATABLE READ;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@@transaction_isolation;</a:t>
            </a:r>
            <a:endParaRPr lang="en-US" altLang="en-US" sz="2400" b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210" y="4568825"/>
            <a:ext cx="77965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START TRANSACTION;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1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1155" y="4067810"/>
            <a:ext cx="2265045" cy="652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55" y="4819650"/>
            <a:ext cx="2820035" cy="725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2" grpId="0"/>
      <p:bldP spid="3" grpId="0"/>
      <p:bldP spid="3" grpId="1"/>
      <p:bldP spid="5" grpId="0"/>
      <p:bldP spid="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0962"/>
          <p:cNvSpPr>
            <a:spLocks noGrp="1"/>
          </p:cNvSpPr>
          <p:nvPr/>
        </p:nvSpPr>
        <p:spPr>
          <a:xfrm>
            <a:off x="650240" y="609600"/>
            <a:ext cx="732726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（2）打开MySQL客户机B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385" y="1078230"/>
            <a:ext cx="870902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SET SESSION TRANSACTION ISOLATION LEVEL REPEATABLE READ;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START TRANSACTION;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INSERT INTO account VALUES(10,'赵六',3000);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solidFill>
                  <a:srgbClr val="1D41D5"/>
                </a:solidFill>
                <a:latin typeface="宋体" panose="02010600030101010101" pitchFamily="2" charset="-122"/>
              </a:rPr>
              <a:t>COMMIT</a:t>
            </a:r>
            <a:r>
              <a:rPr lang="en-US" sz="2400" b="0">
                <a:latin typeface="宋体" panose="02010600030101010101" pitchFamily="2" charset="-122"/>
              </a:rPr>
              <a:t>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5" name="文本占位符 40962"/>
          <p:cNvSpPr>
            <a:spLocks noGrp="1"/>
          </p:cNvSpPr>
          <p:nvPr/>
        </p:nvSpPr>
        <p:spPr>
          <a:xfrm>
            <a:off x="568325" y="3686810"/>
            <a:ext cx="732726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（3）打开MySQL客户机A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240" y="4306570"/>
            <a:ext cx="5584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7" name="文本占位符 40962"/>
          <p:cNvSpPr>
            <a:spLocks noGrp="1"/>
          </p:cNvSpPr>
          <p:nvPr/>
        </p:nvSpPr>
        <p:spPr>
          <a:xfrm>
            <a:off x="118745" y="4918710"/>
            <a:ext cx="8907145" cy="4819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查询结果显示account表中不存在account_no=10的账户信息。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18" descr="IMG_256"/>
          <p:cNvPicPr>
            <a:picLocks noChangeAspect="1"/>
          </p:cNvPicPr>
          <p:nvPr/>
        </p:nvPicPr>
        <p:blipFill>
          <a:blip r:embed="rId1"/>
          <a:srcRect b="3453"/>
          <a:stretch>
            <a:fillRect/>
          </a:stretch>
        </p:blipFill>
        <p:spPr>
          <a:xfrm>
            <a:off x="5160010" y="2223770"/>
            <a:ext cx="3271520" cy="1092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19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195" y="3686810"/>
            <a:ext cx="3315335" cy="853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5160010" y="3084195"/>
            <a:ext cx="3185160" cy="232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0962"/>
          <p:cNvSpPr>
            <a:spLocks noGrp="1"/>
          </p:cNvSpPr>
          <p:nvPr/>
        </p:nvSpPr>
        <p:spPr>
          <a:xfrm>
            <a:off x="474980" y="1043305"/>
            <a:ext cx="7327265" cy="1054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（4）由于MySQL客户机A检测到account表中不存在account_no=10的账户信息，在MySQL客户机A继续执行下面INSERT语句。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330" y="2263140"/>
            <a:ext cx="87090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INSERT INTO account VALUES(10,'赵六',3000);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2958465"/>
            <a:ext cx="8194040" cy="423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354330" y="3574415"/>
            <a:ext cx="87090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   运行结果显示account表中确实存在account_no=10的账户信息，但由于REPEATABLE READ（可重复读）隔离级别使用了“障眼法”，使得MySQL客户机A无法查询到account_no=10的账户信息，这种现象称为幻影读现象。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695325" y="68707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5. SERIALIZABLE隔离级别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占位符 40962"/>
          <p:cNvSpPr>
            <a:spLocks noGrp="1"/>
          </p:cNvSpPr>
          <p:nvPr/>
        </p:nvSpPr>
        <p:spPr>
          <a:xfrm>
            <a:off x="60325" y="1346835"/>
            <a:ext cx="9036685" cy="46736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是最高的隔离级别，它通过强制事务排序，使之不可能相互冲突。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8450" y="1915160"/>
            <a:ext cx="8561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0955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6-10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sz="2400" b="0">
                <a:latin typeface="Times New Roman" panose="02020603050405020304" pitchFamily="18" charset="0"/>
              </a:rPr>
              <a:t>避免幻影读现象示例。</a:t>
            </a:r>
            <a:endParaRPr sz="2400" b="0">
              <a:latin typeface="Times New Roman" panose="02020603050405020304" pitchFamily="18" charset="0"/>
            </a:endParaRPr>
          </a:p>
        </p:txBody>
      </p:sp>
      <p:sp>
        <p:nvSpPr>
          <p:cNvPr id="2" name="文本占位符 40962"/>
          <p:cNvSpPr>
            <a:spLocks noGrp="1"/>
          </p:cNvSpPr>
          <p:nvPr/>
        </p:nvSpPr>
        <p:spPr>
          <a:xfrm>
            <a:off x="60325" y="2493010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（1）打开MySQL客户机A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450" y="2961640"/>
            <a:ext cx="88138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USE test;SET SESSION TRANSACTION ISOLATION LEVEL SERIALIZABLE;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@@transaction_isolation;</a:t>
            </a:r>
            <a:endParaRPr lang="en-US" altLang="en-US" sz="2400" b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450" y="4545330"/>
            <a:ext cx="77965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START TRANSACTION;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2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1155" y="3896360"/>
            <a:ext cx="1848485" cy="509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2" descr="IMG_256"/>
          <p:cNvPicPr>
            <a:picLocks noChangeAspect="1"/>
          </p:cNvPicPr>
          <p:nvPr/>
        </p:nvPicPr>
        <p:blipFill>
          <a:blip r:embed="rId2"/>
          <a:srcRect b="3453"/>
          <a:stretch>
            <a:fillRect/>
          </a:stretch>
        </p:blipFill>
        <p:spPr>
          <a:xfrm>
            <a:off x="5431155" y="4545330"/>
            <a:ext cx="3152140" cy="1052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0962"/>
          <p:cNvSpPr>
            <a:spLocks noGrp="1"/>
          </p:cNvSpPr>
          <p:nvPr/>
        </p:nvSpPr>
        <p:spPr>
          <a:xfrm>
            <a:off x="650240" y="609600"/>
            <a:ext cx="732726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（2）打开MySQL客户机B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385" y="1078230"/>
            <a:ext cx="87090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SET SESSION TRANSACTION ISOLATION LEVEL SERIALIZABLE;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START TRANSACTION;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INSERT INTO account VALUES(20,'马七',5000);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385" y="3587750"/>
            <a:ext cx="5584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7" name="文本占位符 40962"/>
          <p:cNvSpPr>
            <a:spLocks noGrp="1"/>
          </p:cNvSpPr>
          <p:nvPr/>
        </p:nvSpPr>
        <p:spPr>
          <a:xfrm>
            <a:off x="127000" y="4579620"/>
            <a:ext cx="8907145" cy="68072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由于发生了锁等待超时引发的错误异常，事务被回滚，所以account_no=20的账户信息并没有添加到account表中。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3027045"/>
            <a:ext cx="8334375" cy="478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24" descr="IMG_256"/>
          <p:cNvPicPr>
            <a:picLocks noChangeAspect="1"/>
          </p:cNvPicPr>
          <p:nvPr/>
        </p:nvPicPr>
        <p:blipFill>
          <a:blip r:embed="rId2"/>
          <a:srcRect b="3453"/>
          <a:stretch>
            <a:fillRect/>
          </a:stretch>
        </p:blipFill>
        <p:spPr>
          <a:xfrm>
            <a:off x="4685665" y="3505835"/>
            <a:ext cx="2802890" cy="935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3"/>
          <p:cNvPicPr>
            <a:picLocks noChangeAspect="1"/>
          </p:cNvPicPr>
          <p:nvPr/>
        </p:nvPicPr>
        <p:blipFill>
          <a:blip r:embed="rId3"/>
          <a:srcRect l="3128" t="-600"/>
          <a:stretch>
            <a:fillRect/>
          </a:stretch>
        </p:blipFill>
        <p:spPr>
          <a:xfrm>
            <a:off x="495300" y="2358390"/>
            <a:ext cx="8223885" cy="494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7" grpId="0"/>
      <p:bldP spid="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0962"/>
          <p:cNvSpPr>
            <a:spLocks noGrp="1"/>
          </p:cNvSpPr>
          <p:nvPr/>
        </p:nvSpPr>
        <p:spPr>
          <a:xfrm>
            <a:off x="413385" y="1195705"/>
            <a:ext cx="8515985" cy="8426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对于大部分应用来说，READ COMMITTED是最合适的隔离级别。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385" y="2174875"/>
            <a:ext cx="87090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  如果所处的数据库中具有大量的并发事务，并且对事务的处理和响应速度要求较高，则使用READ COMMITTED隔离级别比较合适。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745" y="3459480"/>
            <a:ext cx="84296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  如果所连接的数据库用户比较少，多个事务并发地访问同一资源的概率比较小，并且用户的事务可能会执行很长一段时间，在这种情况下使用REPEATABLE READ或SERIALIZABLE隔离级别较合适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50" y="673103"/>
            <a:ext cx="2803525" cy="2803525"/>
            <a:chOff x="3170321" y="673768"/>
            <a:chExt cx="2803358" cy="2803358"/>
          </a:xfrm>
        </p:grpSpPr>
        <p:grpSp>
          <p:nvGrpSpPr>
            <p:cNvPr id="6164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6171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179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3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4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180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1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2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172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6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7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173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4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5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165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166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118" name="图片 40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3" y="1003300"/>
            <a:ext cx="36909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3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621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53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61" y="1177928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46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92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92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7"/>
          <p:cNvSpPr txBox="1">
            <a:spLocks noChangeArrowheads="1"/>
          </p:cNvSpPr>
          <p:nvPr/>
        </p:nvSpPr>
        <p:spPr bwMode="auto">
          <a:xfrm>
            <a:off x="5553096" y="2024074"/>
            <a:ext cx="307181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34965" y="2843530"/>
            <a:ext cx="32981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封锁机制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2" name="Text Box 44"/>
          <p:cNvSpPr txBox="1">
            <a:spLocks noChangeArrowheads="1"/>
          </p:cNvSpPr>
          <p:nvPr/>
        </p:nvSpPr>
        <p:spPr bwMode="auto">
          <a:xfrm rot="-2762224">
            <a:off x="-86995" y="412115"/>
            <a:ext cx="1521460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数据库原理与应用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630FD-0EBD-410E-BBE2-27FCD0997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0242"/>
          <p:cNvSpPr>
            <a:spLocks noGrp="1"/>
          </p:cNvSpPr>
          <p:nvPr>
            <p:ph idx="1"/>
          </p:nvPr>
        </p:nvSpPr>
        <p:spPr>
          <a:xfrm>
            <a:off x="292735" y="1746885"/>
            <a:ext cx="8597900" cy="562610"/>
          </a:xfrm>
        </p:spPr>
        <p:txBody>
          <a:bodyPr anchor="t"/>
          <a:lstStyle/>
          <a:p>
            <a:r>
              <a:rPr lang="zh-CN" altLang="en-US" sz="2400" b="1" dirty="0">
                <a:sym typeface="+mn-ea"/>
              </a:rPr>
              <a:t>一个锁实质上就是允许（或阻止）一个事务对一个数据对象的存取特权。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292735" y="2860040"/>
            <a:ext cx="8597900" cy="163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sym typeface="+mn-ea"/>
              </a:rPr>
              <a:t>一个事务对一个对象加锁的结果是将其它事务“封锁”在该对象之外，特别是防止了其他事务对该对象的更改，而加锁的事务则可以执行它所希望的处理并维持该对象的正确状态。</a:t>
            </a:r>
            <a:endParaRPr sz="2400" b="1" dirty="0"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365" y="965200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6.4.1 锁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242"/>
          <p:cNvSpPr>
            <a:spLocks noGrp="1"/>
          </p:cNvSpPr>
          <p:nvPr/>
        </p:nvSpPr>
        <p:spPr>
          <a:xfrm>
            <a:off x="71120" y="1330325"/>
            <a:ext cx="9094470" cy="163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排它</a:t>
            </a:r>
            <a:r>
              <a:rPr lang="zh-CN" altLang="en-US" sz="2400" b="1" dirty="0">
                <a:sym typeface="+mn-ea"/>
              </a:rPr>
              <a:t>锁（</a:t>
            </a:r>
            <a:r>
              <a:rPr lang="zh-CN" altLang="en-US" sz="2400" b="1" dirty="0">
                <a:solidFill>
                  <a:srgbClr val="AC0000"/>
                </a:solidFill>
                <a:sym typeface="+mn-ea"/>
              </a:rPr>
              <a:t>X</a:t>
            </a:r>
            <a:r>
              <a:rPr lang="zh-CN" altLang="en-US" sz="2400" b="1" dirty="0">
                <a:sym typeface="+mn-ea"/>
              </a:rPr>
              <a:t>锁、写锁）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事务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更新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数据前必须先加上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锁；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数据对象加上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锁，其它事务对该对象即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不能加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锁也不能加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</a:t>
            </a:r>
            <a:endParaRPr lang="en-US" altLang="zh-CN" sz="24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事务对数据加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锁后，对锁定数据即能读取也能修改。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占位符 10242"/>
          <p:cNvSpPr>
            <a:spLocks noGrp="1"/>
          </p:cNvSpPr>
          <p:nvPr/>
        </p:nvSpPr>
        <p:spPr>
          <a:xfrm>
            <a:off x="71120" y="2961005"/>
            <a:ext cx="9093835" cy="16694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共享</a:t>
            </a:r>
            <a:r>
              <a:rPr lang="zh-CN" altLang="en-US" sz="2400" b="1" dirty="0">
                <a:sym typeface="+mn-ea"/>
              </a:rPr>
              <a:t>锁（</a:t>
            </a:r>
            <a:r>
              <a:rPr lang="zh-CN" altLang="en-US" sz="2400" b="1" dirty="0">
                <a:solidFill>
                  <a:srgbClr val="AC0000"/>
                </a:solidFill>
                <a:sym typeface="+mn-ea"/>
              </a:rPr>
              <a:t>S</a:t>
            </a:r>
            <a:r>
              <a:rPr lang="zh-CN" altLang="en-US" sz="2400" b="1" dirty="0">
                <a:sym typeface="+mn-ea"/>
              </a:rPr>
              <a:t>锁、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读</a:t>
            </a:r>
            <a:r>
              <a:rPr lang="zh-CN" altLang="en-US" sz="2400" b="1" dirty="0">
                <a:sym typeface="+mn-ea"/>
              </a:rPr>
              <a:t>锁）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 事务</a:t>
            </a:r>
            <a:r>
              <a:rPr lang="zh-CN" altLang="en-US" sz="2400" b="1" dirty="0">
                <a:solidFill>
                  <a:srgbClr val="000099"/>
                </a:solidFill>
                <a:sym typeface="+mn-ea"/>
              </a:rPr>
              <a:t>读取</a:t>
            </a:r>
            <a:r>
              <a:rPr lang="zh-CN" altLang="en-US" sz="2400" b="1" dirty="0">
                <a:sym typeface="+mn-ea"/>
              </a:rPr>
              <a:t>数据前必须先加上</a:t>
            </a:r>
            <a:r>
              <a:rPr lang="en-US" altLang="zh-CN" sz="2400" b="1" dirty="0">
                <a:sym typeface="+mn-ea"/>
              </a:rPr>
              <a:t>S</a:t>
            </a:r>
            <a:r>
              <a:rPr lang="zh-CN" altLang="en-US" sz="2400" b="1" dirty="0">
                <a:sym typeface="+mn-ea"/>
              </a:rPr>
              <a:t>锁；</a:t>
            </a:r>
            <a:endParaRPr lang="zh-CN" altLang="en-US" sz="2400" b="1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数据对象加上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锁后，其它事务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只能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对该对象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加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不能加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事务对数据加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锁后，对锁定数据只能读取。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695325" y="768985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1．锁的类型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71120" y="4491990"/>
            <a:ext cx="9174480" cy="1221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sz="2400" b="1" dirty="0">
                <a:sym typeface="+mn-ea"/>
              </a:rPr>
              <a:t>（3）</a:t>
            </a:r>
            <a:r>
              <a:rPr sz="2400" b="1" dirty="0">
                <a:solidFill>
                  <a:srgbClr val="C00000"/>
                </a:solidFill>
                <a:sym typeface="+mn-ea"/>
              </a:rPr>
              <a:t>意向</a:t>
            </a:r>
            <a:r>
              <a:rPr sz="2400" b="1" dirty="0">
                <a:sym typeface="+mn-ea"/>
              </a:rPr>
              <a:t>锁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意向锁分为意向共享锁（IS）和意向排他锁（IX）两类。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意向锁表示一个事务有意向在某些数据上加共享锁或者排他锁。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uiExpand="1" build="p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46710" y="882015"/>
            <a:ext cx="87426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宋体" panose="02010600030101010101" pitchFamily="2" charset="-122"/>
              </a:rPr>
              <a:t>6-1</a:t>
            </a:r>
            <a:r>
              <a:rPr lang="zh-CN" sz="2400" b="0">
                <a:ea typeface="宋体" panose="02010600030101010101" pitchFamily="2" charset="-122"/>
              </a:rPr>
              <a:t>】创建触发器del_tri触发器，触发器将记录哪些用户删除了</a:t>
            </a:r>
            <a:r>
              <a:rPr lang="en-US" sz="2400" b="0">
                <a:latin typeface="宋体" panose="02010600030101010101" pitchFamily="2" charset="-122"/>
              </a:rPr>
              <a:t>fruits</a:t>
            </a:r>
            <a:r>
              <a:rPr lang="zh-CN" sz="2400" b="0">
                <a:ea typeface="宋体" panose="02010600030101010101" pitchFamily="2" charset="-122"/>
              </a:rPr>
              <a:t>表中的数据，以及删除的时间和进行的操作类型。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46710" y="1960245"/>
            <a:ext cx="8439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solidFill>
                  <a:srgbClr val="1D41D5"/>
                </a:solidFill>
                <a:ea typeface="宋体" panose="02010600030101010101" pitchFamily="2" charset="-122"/>
              </a:rPr>
              <a:t>首先</a:t>
            </a:r>
            <a:r>
              <a:rPr lang="zh-CN" sz="2400" b="0">
                <a:ea typeface="宋体" panose="02010600030101010101" pitchFamily="2" charset="-122"/>
              </a:rPr>
              <a:t>创建merch_log的日志信息表，用于存储用户对表的操作。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20395" y="2625725"/>
            <a:ext cx="74974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宋体" panose="02010600030101010101" pitchFamily="2" charset="-122"/>
              </a:rPr>
              <a:t>CREATE  TABLE  merch_log(    who        VARCHAR(30),  oper_date  DATE,  oper       VARCHAR(20));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706755" y="921385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2．锁的相容矩阵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653540"/>
            <a:ext cx="7571105" cy="309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242"/>
          <p:cNvSpPr>
            <a:spLocks noGrp="1"/>
          </p:cNvSpPr>
          <p:nvPr/>
        </p:nvSpPr>
        <p:spPr>
          <a:xfrm>
            <a:off x="71120" y="1330325"/>
            <a:ext cx="9094470" cy="4838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sz="2400" b="1" dirty="0">
                <a:sym typeface="+mn-ea"/>
              </a:rPr>
              <a:t>封锁对象的大小称为封锁粒度</a:t>
            </a:r>
            <a:r>
              <a:rPr lang="zh-CN" sz="2400" b="1" dirty="0">
                <a:sym typeface="+mn-ea"/>
              </a:rPr>
              <a:t>。</a:t>
            </a:r>
            <a:endParaRPr lang="zh-CN" sz="2400" b="1" dirty="0">
              <a:sym typeface="+mn-ea"/>
            </a:endParaRPr>
          </a:p>
        </p:txBody>
      </p:sp>
      <p:sp>
        <p:nvSpPr>
          <p:cNvPr id="12" name="文本占位符 10242"/>
          <p:cNvSpPr>
            <a:spLocks noGrp="1"/>
          </p:cNvSpPr>
          <p:nvPr/>
        </p:nvSpPr>
        <p:spPr>
          <a:xfrm>
            <a:off x="71120" y="1743710"/>
            <a:ext cx="8859520" cy="781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 </a:t>
            </a:r>
            <a:r>
              <a:rPr sz="2400" b="1" dirty="0">
                <a:sym typeface="+mn-ea"/>
              </a:rPr>
              <a:t>封锁的对象可以是字段、记录、表等逻辑单元；也可以是页（数据页或索引页）、块等物理单元。</a:t>
            </a:r>
            <a:endParaRPr sz="2400" b="1" dirty="0"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695325" y="768985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3．锁的粒度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-8890" y="2524760"/>
            <a:ext cx="9174480" cy="7410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封锁粒度越小，系统中能够被封锁的对象就越多，但封锁机构复杂，系统开销也就越大。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占位符 10242"/>
          <p:cNvSpPr>
            <a:spLocks noGrp="1"/>
          </p:cNvSpPr>
          <p:nvPr/>
        </p:nvSpPr>
        <p:spPr>
          <a:xfrm>
            <a:off x="-15240" y="3344545"/>
            <a:ext cx="9174480" cy="7410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封锁粒度越大，系统中能够被封锁的对象就越少，并发度越小，封锁机构简单，相应系统开销也就越小。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占位符 10242"/>
          <p:cNvSpPr>
            <a:spLocks noGrp="1"/>
          </p:cNvSpPr>
          <p:nvPr/>
        </p:nvSpPr>
        <p:spPr>
          <a:xfrm>
            <a:off x="-15240" y="4085590"/>
            <a:ext cx="9174480" cy="7410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实际应用中，选择封锁粒度应同时考虑封锁</a:t>
            </a:r>
            <a:r>
              <a:rPr 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开销</a:t>
            </a: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和并发度两个因素，对系统开销与并发度进行权衡，以求得最优的效果。</a:t>
            </a:r>
            <a:endParaRPr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占位符 10242"/>
          <p:cNvSpPr>
            <a:spLocks noGrp="1"/>
          </p:cNvSpPr>
          <p:nvPr/>
        </p:nvSpPr>
        <p:spPr>
          <a:xfrm>
            <a:off x="-8890" y="4878070"/>
            <a:ext cx="9174480" cy="7410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需要处理大量元组的用户事务可以以关系为封锁单元</a:t>
            </a:r>
            <a:r>
              <a:rPr 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；对于一个处理少量元组的用户事务，可以以元组为封锁单位</a:t>
            </a: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" grpId="0" uiExpand="1" build="p"/>
      <p:bldP spid="3" grpId="0" uiExpand="1" build="p"/>
      <p:bldP spid="4" grpId="0" uiExpand="1" build="p"/>
      <p:bldP spid="5" grpId="0" uiExpand="1" build="p"/>
      <p:bldP spid="12" grpId="0"/>
      <p:bldP spid="12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1508760" y="1503680"/>
            <a:ext cx="3538855" cy="55181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并发操作带来的问题？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占位符 10242"/>
          <p:cNvSpPr>
            <a:spLocks noGrp="1"/>
          </p:cNvSpPr>
          <p:nvPr/>
        </p:nvSpPr>
        <p:spPr>
          <a:xfrm>
            <a:off x="1508760" y="2226945"/>
            <a:ext cx="2272665" cy="502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丢失更新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占位符 10242"/>
          <p:cNvSpPr>
            <a:spLocks noGrp="1"/>
          </p:cNvSpPr>
          <p:nvPr/>
        </p:nvSpPr>
        <p:spPr>
          <a:xfrm>
            <a:off x="1508760" y="3023235"/>
            <a:ext cx="2527300" cy="502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脏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数据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占位符 10242"/>
          <p:cNvSpPr>
            <a:spLocks noGrp="1"/>
          </p:cNvSpPr>
          <p:nvPr/>
        </p:nvSpPr>
        <p:spPr>
          <a:xfrm>
            <a:off x="1508760" y="3927475"/>
            <a:ext cx="2839720" cy="502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不可重复读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占位符 10242"/>
          <p:cNvSpPr>
            <a:spLocks noGrp="1"/>
          </p:cNvSpPr>
          <p:nvPr/>
        </p:nvSpPr>
        <p:spPr>
          <a:xfrm>
            <a:off x="5294630" y="1503680"/>
            <a:ext cx="1911350" cy="551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封锁协议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915535" y="1616710"/>
            <a:ext cx="530225" cy="3257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0242"/>
          <p:cNvSpPr>
            <a:spLocks noGrp="1"/>
          </p:cNvSpPr>
          <p:nvPr/>
        </p:nvSpPr>
        <p:spPr>
          <a:xfrm>
            <a:off x="4036060" y="2055495"/>
            <a:ext cx="1259205" cy="748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一级封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锁协议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5229225" y="2239645"/>
            <a:ext cx="216535" cy="1049020"/>
          </a:xfrm>
          <a:prstGeom prst="rightBrace">
            <a:avLst/>
          </a:prstGeom>
          <a:noFill/>
          <a:ln>
            <a:solidFill>
              <a:srgbClr val="A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10242"/>
          <p:cNvSpPr>
            <a:spLocks noGrp="1"/>
          </p:cNvSpPr>
          <p:nvPr/>
        </p:nvSpPr>
        <p:spPr>
          <a:xfrm>
            <a:off x="5445760" y="2274570"/>
            <a:ext cx="1259205" cy="748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二级封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锁协议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499485" y="2475865"/>
            <a:ext cx="548005" cy="2540"/>
          </a:xfrm>
          <a:prstGeom prst="straightConnector1">
            <a:avLst/>
          </a:prstGeom>
          <a:ln>
            <a:solidFill>
              <a:srgbClr val="A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/>
          <p:cNvSpPr/>
          <p:nvPr/>
        </p:nvSpPr>
        <p:spPr>
          <a:xfrm>
            <a:off x="6522720" y="2226945"/>
            <a:ext cx="182245" cy="2121535"/>
          </a:xfrm>
          <a:prstGeom prst="rightBrace">
            <a:avLst/>
          </a:prstGeom>
          <a:noFill/>
          <a:ln>
            <a:solidFill>
              <a:srgbClr val="A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242"/>
          <p:cNvSpPr>
            <a:spLocks noGrp="1"/>
          </p:cNvSpPr>
          <p:nvPr/>
        </p:nvSpPr>
        <p:spPr>
          <a:xfrm>
            <a:off x="6832600" y="2900045"/>
            <a:ext cx="1259205" cy="748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三级封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锁协议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6" name="文本占位符 10242"/>
          <p:cNvSpPr>
            <a:spLocks noGrp="1"/>
          </p:cNvSpPr>
          <p:nvPr/>
        </p:nvSpPr>
        <p:spPr>
          <a:xfrm>
            <a:off x="224155" y="4437380"/>
            <a:ext cx="8795385" cy="1092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封锁协议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：在运用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锁和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锁对数据对象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加锁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时，还需要约定一些规则，如：何时申请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锁或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锁、持锁时间、何时释放等，这些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规则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称为封锁协议。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500" y="824865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6.4.2  封锁协议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  <p:bldP spid="9" grpId="0"/>
      <p:bldP spid="10" grpId="0"/>
      <p:bldP spid="11" grpId="0"/>
      <p:bldP spid="12" grpId="0" bldLvl="0" animBg="1"/>
      <p:bldP spid="13" grpId="0"/>
      <p:bldP spid="21" grpId="0" bldLvl="0" animBg="1"/>
      <p:bldP spid="22" grpId="0"/>
      <p:bldP spid="32" grpId="0" bldLvl="0" animBg="1"/>
      <p:bldP spid="33" grpId="0"/>
      <p:bldP spid="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51" name="表格 26650"/>
          <p:cNvGraphicFramePr/>
          <p:nvPr/>
        </p:nvGraphicFramePr>
        <p:xfrm>
          <a:off x="230505" y="1654810"/>
          <a:ext cx="4038600" cy="2663190"/>
        </p:xfrm>
        <a:graphic>
          <a:graphicData uri="http://schemas.openxmlformats.org/drawingml/2006/table">
            <a:tbl>
              <a:tblPr/>
              <a:tblGrid>
                <a:gridCol w="1981200"/>
                <a:gridCol w="2057400"/>
              </a:tblGrid>
              <a:tr h="8337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82943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pt-BR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pt-BR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pt-BR" altLang="zh-CN" sz="2400" b="1" dirty="0">
                          <a:solidFill>
                            <a:srgbClr val="74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r>
                        <a:rPr lang="zh-CN" altLang="pt-BR" sz="2400" b="1" dirty="0">
                          <a:solidFill>
                            <a:srgbClr val="74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pt-BR" altLang="zh-CN" sz="2400" b="1" dirty="0">
                          <a:solidFill>
                            <a:srgbClr val="74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6→A</a:t>
                      </a:r>
                      <a:endParaRPr lang="pt-BR" altLang="zh-CN" sz="2400" b="1" dirty="0">
                        <a:solidFill>
                          <a:srgbClr val="74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pt-BR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pt-BR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pt-BR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pt-BR" sz="24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r>
                        <a:rPr lang="zh-CN" altLang="en-US" sz="2400" b="1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7→A</a:t>
                      </a:r>
                      <a:endParaRPr lang="en-US" altLang="zh-CN" sz="24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691380" y="1463040"/>
          <a:ext cx="4038600" cy="4206240"/>
        </p:xfrm>
        <a:graphic>
          <a:graphicData uri="http://schemas.openxmlformats.org/drawingml/2006/table">
            <a:tbl>
              <a:tblPr/>
              <a:tblGrid>
                <a:gridCol w="1981200"/>
                <a:gridCol w="2057400"/>
              </a:tblGrid>
              <a:tr h="4464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308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pt-BR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lock(A)</a:t>
                      </a:r>
                      <a:endParaRPr lang="pt-BR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pt-BR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pt-BR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pt-BR" altLang="zh-CN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pt-BR" altLang="zh-CN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r>
                        <a:rPr lang="zh-CN" altLang="pt-B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pt-BR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6→A</a:t>
                      </a:r>
                      <a:endParaRPr lang="pt-BR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pt-BR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pt-B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Commit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lvl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Unlock(A)</a:t>
                      </a:r>
                      <a:endParaRPr lang="en-US" altLang="zh-CN" sz="2400" b="1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Xlock(A)</a:t>
                      </a:r>
                      <a:endParaRPr lang="en-US" altLang="zh-CN" sz="24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4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等待</a:t>
                      </a:r>
                      <a:endParaRPr lang="en-US" altLang="zh-CN" sz="24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4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en-US" altLang="zh-CN" sz="24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4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4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4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en-US" altLang="zh-CN" sz="24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Xlock(A)</a:t>
                      </a:r>
                      <a:endParaRPr lang="en-US" altLang="zh-CN" sz="24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R(A)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7→A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93345" y="4240530"/>
            <a:ext cx="4695825" cy="551815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操作导致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丢失更新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问题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47625" y="4742180"/>
            <a:ext cx="559435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/>
          <p:nvPr/>
        </p:nvSpPr>
        <p:spPr>
          <a:xfrm>
            <a:off x="607060" y="4919980"/>
            <a:ext cx="196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如何加锁？</a:t>
            </a:r>
            <a:endParaRPr 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占位符 10242"/>
          <p:cNvSpPr>
            <a:spLocks noGrp="1"/>
          </p:cNvSpPr>
          <p:nvPr/>
        </p:nvSpPr>
        <p:spPr>
          <a:xfrm>
            <a:off x="2396490" y="4919980"/>
            <a:ext cx="2814320" cy="551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写操作前加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锁。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5325" y="932815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1．一级封锁协议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2010" y="1350010"/>
            <a:ext cx="4919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不同级别的封锁协议和一致性保证</a:t>
            </a:r>
            <a:endParaRPr lang="zh-CN" altLang="en-US" sz="2400" b="1"/>
          </a:p>
        </p:txBody>
      </p:sp>
      <p:graphicFrame>
        <p:nvGraphicFramePr>
          <p:cNvPr id="3" name="表格 2"/>
          <p:cNvGraphicFramePr/>
          <p:nvPr/>
        </p:nvGraphicFramePr>
        <p:xfrm>
          <a:off x="20320" y="1892935"/>
          <a:ext cx="9100820" cy="27914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31315"/>
                <a:gridCol w="1214120"/>
                <a:gridCol w="1227455"/>
                <a:gridCol w="1116330"/>
                <a:gridCol w="1153795"/>
                <a:gridCol w="1349375"/>
                <a:gridCol w="1408430"/>
              </a:tblGrid>
              <a:tr h="478155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封锁协议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/>
                        <a:t>锁</a:t>
                      </a:r>
                      <a:endParaRPr lang="zh-CN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/>
                        <a:t>锁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一致性保证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</a:tr>
              <a:tr h="9144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事务结束释放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操作结束释放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事务结束释放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防止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丢失更新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防止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读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/>
                        <a:t>脏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防止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不可重复读</a:t>
                      </a:r>
                      <a:endParaRPr lang="zh-CN" altLang="en-US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一级封锁协议</a:t>
                      </a:r>
                      <a:endParaRPr lang="zh-CN" altLang="en-US" b="1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二级封锁协议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6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三级封锁协议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112010" y="3351530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4190" y="3327400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50" name="表格 34849"/>
          <p:cNvGraphicFramePr/>
          <p:nvPr/>
        </p:nvGraphicFramePr>
        <p:xfrm>
          <a:off x="251460" y="1463040"/>
          <a:ext cx="4495800" cy="2743200"/>
        </p:xfrm>
        <a:graphic>
          <a:graphicData uri="http://schemas.openxmlformats.org/drawingml/2006/table">
            <a:tbl>
              <a:tblPr/>
              <a:tblGrid>
                <a:gridCol w="2291080"/>
                <a:gridCol w="2204720"/>
              </a:tblGrid>
              <a:tr h="457200"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05660"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r>
                        <a:rPr lang="zh-CN" altLang="en-US" sz="2400" b="1" dirty="0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6→A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ROLLBACK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的值恢复为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en-US" sz="2400" b="1" dirty="0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400" b="1" dirty="0"/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/>
                        <a:t>读的</a:t>
                      </a:r>
                      <a:r>
                        <a:rPr lang="en-US" altLang="zh-CN" sz="2400" b="1" dirty="0"/>
                        <a:t>6</a:t>
                      </a:r>
                      <a:r>
                        <a:rPr lang="zh-CN" altLang="en-US" sz="2400" b="1" dirty="0"/>
                        <a:t>为脏数据</a:t>
                      </a: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93345" y="4240530"/>
            <a:ext cx="4695825" cy="551815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操作导致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读脏数据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问题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47625" y="4742180"/>
            <a:ext cx="559435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/>
          <p:nvPr/>
        </p:nvSpPr>
        <p:spPr>
          <a:xfrm>
            <a:off x="607060" y="4919980"/>
            <a:ext cx="196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如何加锁？</a:t>
            </a:r>
            <a:endParaRPr 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占位符 10242"/>
          <p:cNvSpPr>
            <a:spLocks noGrp="1"/>
          </p:cNvSpPr>
          <p:nvPr/>
        </p:nvSpPr>
        <p:spPr>
          <a:xfrm>
            <a:off x="2339340" y="4737100"/>
            <a:ext cx="2426970" cy="840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写操作前加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读操作前加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5066665" y="4853940"/>
            <a:ext cx="559435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5626100" y="4792345"/>
            <a:ext cx="2675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数据对象加了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锁，还能再加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锁</a:t>
            </a:r>
            <a:r>
              <a:rPr 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？</a:t>
            </a:r>
            <a:endParaRPr lang="zh-CN" sz="24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占位符 10242"/>
          <p:cNvSpPr>
            <a:spLocks noGrp="1"/>
          </p:cNvSpPr>
          <p:nvPr/>
        </p:nvSpPr>
        <p:spPr>
          <a:xfrm>
            <a:off x="8177530" y="5034280"/>
            <a:ext cx="859790" cy="5194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不能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5155565" y="594995"/>
          <a:ext cx="3881755" cy="4258945"/>
        </p:xfrm>
        <a:graphic>
          <a:graphicData uri="http://schemas.openxmlformats.org/drawingml/2006/table">
            <a:tbl>
              <a:tblPr/>
              <a:tblGrid>
                <a:gridCol w="1978025"/>
                <a:gridCol w="1903730"/>
              </a:tblGrid>
              <a:tr h="462915"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796030"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Xlock(A)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r>
                        <a:rPr lang="zh-CN" altLang="en-US" sz="2400" b="1" dirty="0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6→A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ROLLBACK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Unlock(A)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Slock(A)</a:t>
                      </a: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等待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等待</a:t>
                      </a: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Slock(A)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en-US" sz="2400" b="1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Ulock(A)</a:t>
                      </a:r>
                      <a:endPara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3"/>
          <p:cNvSpPr txBox="1"/>
          <p:nvPr/>
        </p:nvSpPr>
        <p:spPr>
          <a:xfrm>
            <a:off x="673735" y="827405"/>
            <a:ext cx="3535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2．二级封锁协议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2010" y="1350010"/>
            <a:ext cx="4919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不同级别的封锁协议和一致性保证</a:t>
            </a:r>
            <a:endParaRPr lang="zh-CN" altLang="en-US" sz="2400" b="1"/>
          </a:p>
        </p:txBody>
      </p:sp>
      <p:graphicFrame>
        <p:nvGraphicFramePr>
          <p:cNvPr id="3" name="表格 2"/>
          <p:cNvGraphicFramePr/>
          <p:nvPr/>
        </p:nvGraphicFramePr>
        <p:xfrm>
          <a:off x="20320" y="1892935"/>
          <a:ext cx="9100820" cy="27914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31315"/>
                <a:gridCol w="1214120"/>
                <a:gridCol w="1227455"/>
                <a:gridCol w="1116330"/>
                <a:gridCol w="1153795"/>
                <a:gridCol w="1349375"/>
                <a:gridCol w="1408430"/>
              </a:tblGrid>
              <a:tr h="478155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封锁协议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/>
                        <a:t>锁</a:t>
                      </a:r>
                      <a:endParaRPr lang="zh-CN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/>
                        <a:t>锁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一致性保证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</a:tr>
              <a:tr h="9144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事务结束释放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操作结束释放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事务结束释放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防止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丢失更新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防止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读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/>
                        <a:t>脏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防止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不可重复读</a:t>
                      </a:r>
                      <a:endParaRPr lang="zh-CN" altLang="en-US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+mn-ea"/>
                        </a:rPr>
                        <a:t>一级封锁协议</a:t>
                      </a:r>
                      <a:endParaRPr lang="zh-CN" altLang="en-US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二级封锁协</a:t>
                      </a:r>
                      <a:r>
                        <a:rPr lang="zh-CN" altLang="en-US" sz="1800">
                          <a:sym typeface="+mn-ea"/>
                        </a:rPr>
                        <a:t>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6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三级封锁协议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112010" y="3351530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4190" y="3327400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2010" y="3809365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1680" y="3797300"/>
            <a:ext cx="421640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96255" y="3809365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61810" y="3809365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/>
        </p:nvGraphicFramePr>
        <p:xfrm>
          <a:off x="1345565" y="582930"/>
          <a:ext cx="7583170" cy="5059680"/>
        </p:xfrm>
        <a:graphic>
          <a:graphicData uri="http://schemas.openxmlformats.org/drawingml/2006/table">
            <a:tbl>
              <a:tblPr/>
              <a:tblGrid>
                <a:gridCol w="2028825"/>
                <a:gridCol w="5554345"/>
              </a:tblGrid>
              <a:tr h="321310"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516120"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Xlock(A)</a:t>
                      </a: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r>
                        <a:rPr lang="zh-CN" altLang="en-US" sz="2000" b="1" dirty="0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0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6→A</a:t>
                      </a: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ROLLBACK</a:t>
                      </a:r>
                      <a:endParaRPr lang="en-US" altLang="zh-CN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Unlock(A)</a:t>
                      </a:r>
                      <a:endParaRPr lang="en-US" altLang="zh-CN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Xlock(A)</a:t>
                      </a:r>
                      <a:endParaRPr lang="en-US" altLang="zh-CN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W(A): </a:t>
                      </a:r>
                      <a:r>
                        <a:rPr lang="en-US" altLang="zh-CN" sz="20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7→A</a:t>
                      </a:r>
                      <a:endParaRPr lang="en-US" altLang="zh-CN" sz="20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Ulock(A)</a:t>
                      </a: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Slock(A)</a:t>
                      </a:r>
                      <a:endParaRPr lang="en-US" altLang="zh-CN" sz="20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等待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等待</a:t>
                      </a:r>
                      <a:endParaRPr lang="en-US" altLang="zh-CN" sz="20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Slock(A)</a:t>
                      </a:r>
                      <a:endParaRPr lang="en-US" altLang="zh-CN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en-US" sz="2000" b="1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000" b="1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Ulock(A)</a:t>
                      </a: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Slock(A)</a:t>
                      </a: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b="1" dirty="0">
                          <a:solidFill>
                            <a:srgbClr val="C0005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R(A): 7 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CN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与前面读到的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不同，</a:t>
                      </a:r>
                      <a:r>
                        <a:rPr lang="zh-CN" altLang="en-US" sz="2000" b="1" dirty="0">
                          <a:solidFill>
                            <a:srgbClr val="C0005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发生不可重复读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云形标注 11"/>
          <p:cNvSpPr/>
          <p:nvPr/>
        </p:nvSpPr>
        <p:spPr>
          <a:xfrm>
            <a:off x="5092700" y="2073275"/>
            <a:ext cx="2508250" cy="1567815"/>
          </a:xfrm>
          <a:prstGeom prst="cloudCallout">
            <a:avLst>
              <a:gd name="adj1" fmla="val -71405"/>
              <a:gd name="adj2" fmla="val 59966"/>
            </a:avLst>
          </a:prstGeom>
          <a:noFill/>
          <a:ln>
            <a:solidFill>
              <a:srgbClr val="A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原因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zh-CN" altLang="en-US">
                <a:solidFill>
                  <a:schemeClr val="tx1"/>
                </a:solidFill>
              </a:rPr>
              <a:t>锁操作结束即被释放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7" name="表格 30746"/>
          <p:cNvGraphicFramePr/>
          <p:nvPr/>
        </p:nvGraphicFramePr>
        <p:xfrm>
          <a:off x="259715" y="1559560"/>
          <a:ext cx="4038600" cy="1925320"/>
        </p:xfrm>
        <a:graphic>
          <a:graphicData uri="http://schemas.openxmlformats.org/drawingml/2006/table">
            <a:tbl>
              <a:tblPr/>
              <a:tblGrid>
                <a:gridCol w="1868805"/>
                <a:gridCol w="2169795"/>
              </a:tblGrid>
              <a:tr h="564515"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360805">
                <a:tc>
                  <a:txBody>
                    <a:bodyPr/>
                    <a:lstStyle/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en-US" sz="2400" b="1" dirty="0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r>
                        <a:rPr lang="zh-CN" altLang="en-US" sz="2400" b="1" dirty="0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1D41D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6→A</a:t>
                      </a: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70485" y="4126230"/>
            <a:ext cx="4695825" cy="551815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操作导致</a:t>
            </a:r>
            <a:r>
              <a:rPr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不可重复读</a:t>
            </a:r>
            <a:r>
              <a:rPr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问题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24765" y="4627880"/>
            <a:ext cx="559435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/>
          <p:nvPr/>
        </p:nvSpPr>
        <p:spPr>
          <a:xfrm>
            <a:off x="584200" y="4805680"/>
            <a:ext cx="196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如何加锁？</a:t>
            </a:r>
            <a:endParaRPr 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占位符 10242"/>
          <p:cNvSpPr>
            <a:spLocks noGrp="1"/>
          </p:cNvSpPr>
          <p:nvPr/>
        </p:nvSpPr>
        <p:spPr>
          <a:xfrm>
            <a:off x="2316480" y="4622800"/>
            <a:ext cx="2426970" cy="840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写操作前加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读操作前加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锁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22075" b="5841"/>
          <a:stretch>
            <a:fillRect/>
          </a:stretch>
        </p:blipFill>
        <p:spPr bwMode="auto">
          <a:xfrm>
            <a:off x="5066665" y="4853940"/>
            <a:ext cx="559435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10242"/>
          <p:cNvSpPr>
            <a:spLocks noGrp="1"/>
          </p:cNvSpPr>
          <p:nvPr/>
        </p:nvSpPr>
        <p:spPr>
          <a:xfrm>
            <a:off x="8155940" y="5034280"/>
            <a:ext cx="859790" cy="5194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不能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626100" y="4792345"/>
            <a:ext cx="2529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数据对象加了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锁，还能再加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锁</a:t>
            </a:r>
            <a:r>
              <a:rPr lang="zh-CN" sz="24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？</a:t>
            </a:r>
            <a:endParaRPr lang="zh-CN" sz="24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4934585" y="576580"/>
          <a:ext cx="4038600" cy="4206240"/>
        </p:xfrm>
        <a:graphic>
          <a:graphicData uri="http://schemas.openxmlformats.org/drawingml/2006/table">
            <a:tbl>
              <a:tblPr/>
              <a:tblGrid>
                <a:gridCol w="1868805"/>
                <a:gridCol w="2169795"/>
              </a:tblGrid>
              <a:tr h="400685"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368675">
                <a:tc>
                  <a:txBody>
                    <a:bodyPr/>
                    <a:lstStyle/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Slock(A)</a:t>
                      </a: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eaLnBrk="0" hangingPunct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Unlock(A)</a:t>
                      </a:r>
                      <a:endParaRPr lang="en-US" altLang="zh-CN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Xlock(A)</a:t>
                      </a: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等待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Xlock(A)</a:t>
                      </a:r>
                      <a:endParaRPr lang="en-US" altLang="zh-CN" sz="2400" b="1">
                        <a:solidFill>
                          <a:srgbClr val="1D41D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6→A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Unlock(A)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673735" y="827405"/>
            <a:ext cx="3535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3．三级封锁协议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4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2010" y="1350010"/>
            <a:ext cx="4919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不同级别的封锁协议和一致性保证</a:t>
            </a:r>
            <a:endParaRPr lang="zh-CN" altLang="en-US" sz="2400" b="1"/>
          </a:p>
        </p:txBody>
      </p:sp>
      <p:graphicFrame>
        <p:nvGraphicFramePr>
          <p:cNvPr id="3" name="表格 2"/>
          <p:cNvGraphicFramePr/>
          <p:nvPr/>
        </p:nvGraphicFramePr>
        <p:xfrm>
          <a:off x="20320" y="1892935"/>
          <a:ext cx="9100820" cy="27914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31315"/>
                <a:gridCol w="1214120"/>
                <a:gridCol w="1227455"/>
                <a:gridCol w="1116330"/>
                <a:gridCol w="1153795"/>
                <a:gridCol w="1349375"/>
                <a:gridCol w="1408430"/>
              </a:tblGrid>
              <a:tr h="478155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封锁协议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/>
                        <a:t>锁</a:t>
                      </a:r>
                      <a:endParaRPr lang="zh-CN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/>
                        <a:t>锁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一致性保证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</a:tr>
              <a:tr h="9144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事务结束释放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操作结束释放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事务结束释放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防止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丢失更新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防止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读</a:t>
                      </a: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/>
                        <a:t>脏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防止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不可重复读</a:t>
                      </a:r>
                      <a:endParaRPr lang="zh-CN" altLang="en-US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+mn-ea"/>
                        </a:rPr>
                        <a:t>一级封锁协议</a:t>
                      </a:r>
                      <a:endParaRPr lang="zh-CN" altLang="en-US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二级封锁协议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6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三级封锁协议</a:t>
                      </a:r>
                      <a:endParaRPr lang="zh-CN" altLang="en-US" sz="1800" b="1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112010" y="3351530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4190" y="3327400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2010" y="4316095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9285" y="4316095"/>
            <a:ext cx="421640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84190" y="4316095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9745" y="4316095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64195" y="4316095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12010" y="3797935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3420" y="3834130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4190" y="3797935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49745" y="3797935"/>
            <a:ext cx="42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√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7500" y="1203960"/>
            <a:ext cx="88226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solidFill>
                  <a:srgbClr val="1D41D5"/>
                </a:solidFill>
                <a:ea typeface="宋体" panose="02010600030101010101" pitchFamily="2" charset="-122"/>
              </a:rPr>
              <a:t>其次</a:t>
            </a:r>
            <a:r>
              <a:rPr lang="zh-CN" sz="2400" b="0">
                <a:ea typeface="宋体" panose="02010600030101010101" pitchFamily="2" charset="-122"/>
              </a:rPr>
              <a:t>在fruits表上创建DELETE类型触发器，实现</a:t>
            </a:r>
            <a:r>
              <a:rPr lang="zh-CN" sz="2400" b="0">
                <a:ea typeface="宋体" panose="02010600030101010101" pitchFamily="2" charset="-122"/>
              </a:rPr>
              <a:t>向merch_log表添加操作的用户名、日期及操作类型。</a:t>
            </a:r>
            <a:endParaRPr lang="zh-CN" sz="24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1975" y="2286000"/>
            <a:ext cx="802068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宋体" panose="02010600030101010101" pitchFamily="2" charset="-122"/>
              </a:rPr>
              <a:t>CREATE   TRIGGER  del_tri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0"/>
            <a:r>
              <a:rPr lang="en-US" sz="2400" b="0">
                <a:latin typeface="宋体" panose="02010600030101010101" pitchFamily="2" charset="-122"/>
              </a:rPr>
              <a:t>  AFTER  DELETE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0"/>
            <a:r>
              <a:rPr lang="en-US" sz="2400" b="0">
                <a:latin typeface="宋体" panose="02010600030101010101" pitchFamily="2" charset="-122"/>
              </a:rPr>
              <a:t>  ON  fruits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0"/>
            <a:r>
              <a:rPr lang="en-US" sz="2400" b="0">
                <a:latin typeface="宋体" panose="02010600030101010101" pitchFamily="2" charset="-122"/>
              </a:rPr>
              <a:t>  FOR  EACH ROW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0"/>
            <a:r>
              <a:rPr lang="en-US" sz="2400" b="0">
                <a:latin typeface="宋体" panose="02010600030101010101" pitchFamily="2" charset="-122"/>
              </a:rPr>
              <a:t>  INSERT INTO  merch_log(who,oper_date,oper)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0"/>
            <a:r>
              <a:rPr lang="en-US" sz="2400" b="0">
                <a:latin typeface="宋体" panose="02010600030101010101" pitchFamily="2" charset="-122"/>
              </a:rPr>
              <a:t>    VALUES(USER(),SYSDATE(),'DELETE');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03530" y="2413635"/>
            <a:ext cx="5171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出现这种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在等待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又在等待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的局面，致使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两个事务永远不能结束，形成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死锁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988050" y="747395"/>
          <a:ext cx="2376805" cy="453072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85545"/>
                <a:gridCol w="1191260"/>
              </a:tblGrid>
              <a:tr h="476885"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aseline="-30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事务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baseline="-30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909060">
                <a:tc>
                  <a:txBody>
                    <a:bodyPr/>
                    <a:lstStyle/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Lock(R1)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┊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en-US" altLang="zh-CN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dirty="0">
                          <a:solidFill>
                            <a:srgbClr val="74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lock(R2)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     ┊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>
                          <a:solidFill>
                            <a:srgbClr val="74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Lock(R2)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zh-CN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┊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zh-CN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┊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Lock(R1)</a:t>
                      </a:r>
                      <a:endParaRPr lang="en-US" altLang="zh-CN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zh-CN" altLang="zh-CN" sz="2000" dirty="0"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lvl="0" algn="ctr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zh-CN" altLang="zh-CN" sz="2000" dirty="0">
                          <a:latin typeface="+mn-ea"/>
                          <a:cs typeface="Times New Roman" panose="02020603050405020304" pitchFamily="18" charset="0"/>
                          <a:sym typeface="+mn-ea"/>
                        </a:rPr>
                        <a:t>等待</a:t>
                      </a:r>
                      <a:endParaRPr lang="en-US" altLang="zh-CN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03530" y="1797685"/>
            <a:ext cx="4204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、死锁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698500" y="824865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6.4.3 “死锁”问题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30810" y="1263015"/>
            <a:ext cx="8882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在应用中，如果不同的程序会并发存取多个表，应尽量</a:t>
            </a:r>
            <a:r>
              <a:rPr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约定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以相同的</a:t>
            </a:r>
            <a:r>
              <a:rPr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来访问表。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9760" y="802640"/>
            <a:ext cx="4204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、避免死锁的常用方法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810" y="2092960"/>
            <a:ext cx="8882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在程序以批量方式处理数据的时候，如果事先对</a:t>
            </a:r>
            <a:r>
              <a:rPr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数据排序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，保证每个线程按固定的顺序来处理记录。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810" y="2922905"/>
            <a:ext cx="8882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在事务中，如果要</a:t>
            </a:r>
            <a:r>
              <a:rPr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更新记录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，应该</a:t>
            </a:r>
            <a:r>
              <a:rPr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申请足够级别的</a:t>
            </a:r>
            <a:r>
              <a:rPr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排他锁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，而不应先申请共享锁，更新时再申请排他锁。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810" y="3752850"/>
            <a:ext cx="88823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在REPEATABLE READ隔离级别下，如果两个线程同时对相同条件记录加排他锁，在没有符合该条件记录情况下，两个线程都会加锁成功。程序发现记录尚不存在，就会试图插入一条新记录，如果两个线程都这么做就会出现死锁。这种情况下，将隔离级别改为READ COMMITTED，就可以避免问题。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30810" y="1263015"/>
            <a:ext cx="88823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当隔离级别为READ COMMITTED时，如果两个线程都先执行SELECT…FOR UPDATE，判断是否存在符合条件的记录，如果没有，就插入记录。此时，只有一个线程能插入成功，另一个线程会出现锁等待，当第1个线程提交后，第2个线程会因主键值重复而出错，虽然这个线程出错了，却会获得一个排他锁，这时如果有第3个线程又来申请排他锁，也会出现死锁。对于这种情况，可以直接做插入操作，然后再捕获主键值重复的异常情况，或者在遇到主键值重复错误时，总是执行ROLLBACK释放获得的排他锁。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50" y="673103"/>
            <a:ext cx="2803525" cy="2803525"/>
            <a:chOff x="3170321" y="673768"/>
            <a:chExt cx="2803358" cy="2803358"/>
          </a:xfrm>
        </p:grpSpPr>
        <p:grpSp>
          <p:nvGrpSpPr>
            <p:cNvPr id="6164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6171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179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3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4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180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6181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82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172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6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7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173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6174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5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6165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166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118" name="图片 40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3" y="1003300"/>
            <a:ext cx="36909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3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621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53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61" y="1177928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46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92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92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3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7"/>
          <p:cNvSpPr txBox="1">
            <a:spLocks noChangeArrowheads="1"/>
          </p:cNvSpPr>
          <p:nvPr/>
        </p:nvSpPr>
        <p:spPr bwMode="auto">
          <a:xfrm>
            <a:off x="5553096" y="2024074"/>
            <a:ext cx="307181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34965" y="2843530"/>
            <a:ext cx="3298190" cy="107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MySQL的并发控制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2" name="Text Box 44"/>
          <p:cNvSpPr txBox="1">
            <a:spLocks noChangeArrowheads="1"/>
          </p:cNvSpPr>
          <p:nvPr/>
        </p:nvSpPr>
        <p:spPr bwMode="auto">
          <a:xfrm rot="-2762224">
            <a:off x="-86995" y="412115"/>
            <a:ext cx="1521460" cy="274320"/>
          </a:xfrm>
          <a:prstGeom prst="rect">
            <a:avLst/>
          </a:prstGeom>
          <a:solidFill>
            <a:srgbClr val="A40000"/>
          </a:solidFill>
          <a:ln>
            <a:noFill/>
          </a:ln>
          <a:effectLst>
            <a:prstShdw prst="shdw17" dist="17961" dir="13500000">
              <a:srgbClr val="62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8" tIns="45645" rIns="91288" bIns="456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数据库原理与设计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630FD-0EBD-410E-BBE2-27FCD0997A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0242"/>
          <p:cNvSpPr>
            <a:spLocks noGrp="1"/>
          </p:cNvSpPr>
          <p:nvPr>
            <p:ph idx="1"/>
          </p:nvPr>
        </p:nvSpPr>
        <p:spPr>
          <a:xfrm>
            <a:off x="163830" y="2127885"/>
            <a:ext cx="8995410" cy="562610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LOCK TABLES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表名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[,表名  READ|WRITE,…] 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362585" y="2731135"/>
            <a:ext cx="8597900" cy="5702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READ施加表级读锁，WRITE施加表级写锁。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365" y="965200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6.5.1  表级锁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占位符 10242"/>
          <p:cNvSpPr>
            <a:spLocks noGrp="1"/>
          </p:cNvSpPr>
          <p:nvPr/>
        </p:nvSpPr>
        <p:spPr>
          <a:xfrm>
            <a:off x="479425" y="1557655"/>
            <a:ext cx="3879850" cy="5702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、</a:t>
            </a:r>
            <a:r>
              <a:rPr sz="2400" b="1" dirty="0">
                <a:sym typeface="+mn-ea"/>
              </a:rPr>
              <a:t>加表级锁</a:t>
            </a:r>
            <a:r>
              <a:rPr lang="en-US" sz="2400" b="1" dirty="0">
                <a:sym typeface="+mn-ea"/>
              </a:rPr>
              <a:t>:</a:t>
            </a:r>
            <a:endParaRPr lang="en-US" sz="2400" b="1" dirty="0">
              <a:sym typeface="+mn-ea"/>
            </a:endParaRPr>
          </a:p>
        </p:txBody>
      </p:sp>
      <p:sp>
        <p:nvSpPr>
          <p:cNvPr id="8" name="文本占位符 10242"/>
          <p:cNvSpPr>
            <a:spLocks noGrp="1"/>
          </p:cNvSpPr>
          <p:nvPr/>
        </p:nvSpPr>
        <p:spPr>
          <a:xfrm>
            <a:off x="479425" y="3384550"/>
            <a:ext cx="3879850" cy="5702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ym typeface="+mn-ea"/>
              </a:rPr>
              <a:t>2</a:t>
            </a:r>
            <a:r>
              <a:rPr lang="zh-CN" altLang="en-US" sz="2400" b="1" dirty="0">
                <a:sym typeface="+mn-ea"/>
              </a:rPr>
              <a:t>、</a:t>
            </a:r>
            <a:r>
              <a:rPr lang="zh-CN" sz="2400" b="1" dirty="0">
                <a:sym typeface="+mn-ea"/>
              </a:rPr>
              <a:t>解</a:t>
            </a:r>
            <a:r>
              <a:rPr sz="2400" b="1" dirty="0">
                <a:sym typeface="+mn-ea"/>
              </a:rPr>
              <a:t>锁</a:t>
            </a:r>
            <a:r>
              <a:rPr lang="en-US" sz="2400" b="1" dirty="0">
                <a:sym typeface="+mn-ea"/>
              </a:rPr>
              <a:t>: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占位符 10242"/>
          <p:cNvSpPr>
            <a:spLocks noGrp="1"/>
          </p:cNvSpPr>
          <p:nvPr/>
        </p:nvSpPr>
        <p:spPr>
          <a:xfrm>
            <a:off x="761365" y="3954780"/>
            <a:ext cx="7134225" cy="5626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UNLOCK  TABLES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uiExpand="1" build="p"/>
      <p:bldP spid="9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35940" y="1118870"/>
            <a:ext cx="8561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0955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6-14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sz="2400" b="0">
                <a:latin typeface="Times New Roman" panose="02020603050405020304" pitchFamily="18" charset="0"/>
              </a:rPr>
              <a:t>表级锁示例。</a:t>
            </a:r>
            <a:endParaRPr sz="2400" b="0">
              <a:latin typeface="Times New Roman" panose="02020603050405020304" pitchFamily="18" charset="0"/>
            </a:endParaRPr>
          </a:p>
        </p:txBody>
      </p:sp>
      <p:sp>
        <p:nvSpPr>
          <p:cNvPr id="2" name="文本占位符 40962"/>
          <p:cNvSpPr>
            <a:spLocks noGrp="1"/>
          </p:cNvSpPr>
          <p:nvPr/>
        </p:nvSpPr>
        <p:spPr>
          <a:xfrm>
            <a:off x="171450" y="1649730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（1）打开MySQL客户机A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210" y="2118360"/>
            <a:ext cx="88138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USE test;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LOCK TABLES account READ;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210" y="3926840"/>
            <a:ext cx="77965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INSERT INTO account VALUES('100','王小一',5000);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2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0" y="2542540"/>
            <a:ext cx="3139440" cy="1062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6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498340"/>
            <a:ext cx="9023985" cy="391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  <p:bldP spid="5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0962"/>
          <p:cNvSpPr>
            <a:spLocks noGrp="1"/>
          </p:cNvSpPr>
          <p:nvPr/>
        </p:nvSpPr>
        <p:spPr>
          <a:xfrm>
            <a:off x="171450" y="1204595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（2）打开MySQL客户机B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210" y="1861185"/>
            <a:ext cx="88138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USE test;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LOCK TABLES account READ;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210" y="3680460"/>
            <a:ext cx="77965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UNLOCK TABLES;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LOCK TABLES account WRITE;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2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0" y="2326005"/>
            <a:ext cx="3139440" cy="1062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8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4977130"/>
            <a:ext cx="8440420" cy="40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0962"/>
          <p:cNvSpPr>
            <a:spLocks noGrp="1"/>
          </p:cNvSpPr>
          <p:nvPr/>
        </p:nvSpPr>
        <p:spPr>
          <a:xfrm>
            <a:off x="171450" y="1204595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（3）打开MySQL客户机A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210" y="1861185"/>
            <a:ext cx="8813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UNLOCK TABLES;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210" y="2790190"/>
            <a:ext cx="77965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LOCK TABLES account WRITE;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INSERT INTO account VALUES(20,'马七',5000);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7" name="文本占位符 40962"/>
          <p:cNvSpPr>
            <a:spLocks noGrp="1"/>
          </p:cNvSpPr>
          <p:nvPr/>
        </p:nvSpPr>
        <p:spPr>
          <a:xfrm>
            <a:off x="107950" y="2321560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（4）打开MySQL客户机B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29" descr="IMG_256"/>
          <p:cNvPicPr>
            <a:picLocks noChangeAspect="1"/>
          </p:cNvPicPr>
          <p:nvPr/>
        </p:nvPicPr>
        <p:blipFill>
          <a:blip r:embed="rId1"/>
          <a:srcRect b="2872"/>
          <a:stretch>
            <a:fillRect/>
          </a:stretch>
        </p:blipFill>
        <p:spPr>
          <a:xfrm>
            <a:off x="5543550" y="3633470"/>
            <a:ext cx="3075940" cy="1247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83210" y="5003165"/>
            <a:ext cx="77965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UNLOCK TABLES;</a:t>
            </a:r>
            <a:endParaRPr lang="en-US" sz="24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3" grpId="1"/>
      <p:bldP spid="5" grpId="0"/>
      <p:bldP spid="5" grpId="1"/>
      <p:bldP spid="8" grpId="0"/>
      <p:bldP spid="8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0242"/>
          <p:cNvSpPr>
            <a:spLocks noGrp="1"/>
          </p:cNvSpPr>
          <p:nvPr>
            <p:ph idx="1"/>
          </p:nvPr>
        </p:nvSpPr>
        <p:spPr>
          <a:xfrm>
            <a:off x="1014095" y="2045970"/>
            <a:ext cx="6628765" cy="1007745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  *  FROM  表名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WHERE  条件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LOCK  IN  SHARE MODE;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365" y="965200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6.5.2  行级锁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占位符 10242"/>
          <p:cNvSpPr>
            <a:spLocks noGrp="1"/>
          </p:cNvSpPr>
          <p:nvPr/>
        </p:nvSpPr>
        <p:spPr>
          <a:xfrm>
            <a:off x="479425" y="1557655"/>
            <a:ext cx="8293735" cy="5702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、</a:t>
            </a:r>
            <a:r>
              <a:rPr sz="2400" b="1" dirty="0">
                <a:sym typeface="+mn-ea"/>
              </a:rPr>
              <a:t>在查询语句中，为符合查询条件的记录施加</a:t>
            </a:r>
            <a:r>
              <a:rPr sz="2400" b="1" dirty="0">
                <a:solidFill>
                  <a:srgbClr val="FF0000"/>
                </a:solidFill>
                <a:sym typeface="+mn-ea"/>
              </a:rPr>
              <a:t>共享锁</a:t>
            </a:r>
            <a:endParaRPr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占位符 10242"/>
          <p:cNvSpPr>
            <a:spLocks noGrp="1"/>
          </p:cNvSpPr>
          <p:nvPr/>
        </p:nvSpPr>
        <p:spPr>
          <a:xfrm>
            <a:off x="459740" y="2940050"/>
            <a:ext cx="8223885" cy="5702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ym typeface="+mn-ea"/>
              </a:rPr>
              <a:t>2</a:t>
            </a:r>
            <a:r>
              <a:rPr lang="zh-CN" altLang="en-US" sz="2400" b="1" dirty="0">
                <a:sym typeface="+mn-ea"/>
              </a:rPr>
              <a:t>、</a:t>
            </a:r>
            <a:r>
              <a:rPr sz="2400" b="1" dirty="0">
                <a:sym typeface="+mn-ea"/>
              </a:rPr>
              <a:t>在查询语句中，为符合查询条件的记录施加</a:t>
            </a:r>
            <a:r>
              <a:rPr sz="2400" b="1" dirty="0">
                <a:solidFill>
                  <a:srgbClr val="FF0000"/>
                </a:solidFill>
                <a:sym typeface="+mn-ea"/>
              </a:rPr>
              <a:t>排他锁</a:t>
            </a:r>
            <a:endParaRPr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占位符 10242"/>
          <p:cNvSpPr>
            <a:spLocks noGrp="1"/>
          </p:cNvSpPr>
          <p:nvPr/>
        </p:nvSpPr>
        <p:spPr>
          <a:xfrm>
            <a:off x="878205" y="3510280"/>
            <a:ext cx="7134225" cy="5626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  *  FROM  表名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WHERE  条件 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 UPDATE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占位符 10242"/>
          <p:cNvSpPr>
            <a:spLocks noGrp="1"/>
          </p:cNvSpPr>
          <p:nvPr/>
        </p:nvSpPr>
        <p:spPr>
          <a:xfrm>
            <a:off x="514350" y="4567555"/>
            <a:ext cx="8223885" cy="815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在更新（INSERT、UPDATE、DELETE）语句中，MySQL将会对符合条件的记录自动施加隐式排他锁。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uiExpand="1" build="p"/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35940" y="1036955"/>
            <a:ext cx="8561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0955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6-15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sz="2400" b="0">
                <a:latin typeface="Times New Roman" panose="02020603050405020304" pitchFamily="18" charset="0"/>
              </a:rPr>
              <a:t>行级锁示例。</a:t>
            </a:r>
            <a:endParaRPr sz="2400" b="0">
              <a:latin typeface="Times New Roman" panose="02020603050405020304" pitchFamily="18" charset="0"/>
            </a:endParaRPr>
          </a:p>
        </p:txBody>
      </p:sp>
      <p:sp>
        <p:nvSpPr>
          <p:cNvPr id="2" name="文本占位符 40962"/>
          <p:cNvSpPr>
            <a:spLocks noGrp="1"/>
          </p:cNvSpPr>
          <p:nvPr/>
        </p:nvSpPr>
        <p:spPr>
          <a:xfrm>
            <a:off x="171450" y="1649730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（1）打开MySQL客户机A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210" y="2118360"/>
            <a:ext cx="88138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USE test;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START TRANSACTION;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 WHERE account_no=20 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FOR UPDATE</a:t>
            </a:r>
            <a:r>
              <a:rPr lang="en-US" sz="2400" b="0">
                <a:latin typeface="宋体" panose="02010600030101010101" pitchFamily="2" charset="-122"/>
              </a:rPr>
              <a:t>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7525" y="3885565"/>
            <a:ext cx="3796030" cy="658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7500" y="1203960"/>
            <a:ext cx="88226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400" b="0">
                <a:solidFill>
                  <a:srgbClr val="1D41D5"/>
                </a:solidFill>
                <a:ea typeface="宋体" panose="02010600030101010101" pitchFamily="2" charset="-122"/>
              </a:rPr>
              <a:t>最后</a:t>
            </a:r>
            <a:r>
              <a:rPr lang="zh-CN" sz="2400" b="0">
                <a:ea typeface="宋体" panose="02010600030101010101" pitchFamily="2" charset="-122"/>
              </a:rPr>
              <a:t>测试触发器是否正常运行，在fruits表中删除f_id为a1的记录；并查询日志信息表merch_log。</a:t>
            </a:r>
            <a:endParaRPr lang="zh-CN" sz="2400" b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1975" y="2274570"/>
            <a:ext cx="80206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宋体" panose="02010600030101010101" pitchFamily="2" charset="-122"/>
              </a:rPr>
              <a:t>DELETE FROM fruits  WHERE  f_id='a1';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1340" y="3054350"/>
            <a:ext cx="80206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宋体" panose="02010600030101010101" pitchFamily="2" charset="-122"/>
              </a:rPr>
              <a:t>SELECT  *  FROM  merch_log;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3642995"/>
            <a:ext cx="4702810" cy="906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0962"/>
          <p:cNvSpPr>
            <a:spLocks noGrp="1"/>
          </p:cNvSpPr>
          <p:nvPr/>
        </p:nvSpPr>
        <p:spPr>
          <a:xfrm>
            <a:off x="171450" y="1204595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（2）打开MySQL客户机B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210" y="1861185"/>
            <a:ext cx="88138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USE test;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START TRANSACTION;</a:t>
            </a:r>
            <a:endParaRPr lang="en-US" sz="2400" b="0">
              <a:latin typeface="宋体" panose="02010600030101010101" pitchFamily="2" charset="-122"/>
            </a:endParaRPr>
          </a:p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 WHERE account_no=20 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FOR UPDATE</a:t>
            </a:r>
            <a:r>
              <a:rPr lang="en-US" sz="2400" b="0">
                <a:latin typeface="宋体" panose="02010600030101010101" pitchFamily="2" charset="-122"/>
              </a:rPr>
              <a:t>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3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3568700"/>
            <a:ext cx="8680450" cy="391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0962"/>
          <p:cNvSpPr>
            <a:spLocks noGrp="1"/>
          </p:cNvSpPr>
          <p:nvPr/>
        </p:nvSpPr>
        <p:spPr>
          <a:xfrm>
            <a:off x="171450" y="1204595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（3）打开MySQL客户机A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,为account表解锁。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9440" y="1767205"/>
            <a:ext cx="66605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COMMIT;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210" y="3328035"/>
            <a:ext cx="84632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SELECT * FROM account WHERE account_no=20 </a:t>
            </a:r>
            <a:r>
              <a:rPr lang="en-US" sz="2400" b="0">
                <a:solidFill>
                  <a:srgbClr val="000099"/>
                </a:solidFill>
                <a:latin typeface="宋体" panose="02010600030101010101" pitchFamily="2" charset="-122"/>
              </a:rPr>
              <a:t>FOR UPDATE</a:t>
            </a:r>
            <a:r>
              <a:rPr lang="en-US" sz="2400" b="0">
                <a:latin typeface="宋体" panose="02010600030101010101" pitchFamily="2" charset="-122"/>
              </a:rPr>
              <a:t>;</a:t>
            </a:r>
            <a:endParaRPr lang="en-US" sz="2400" b="0">
              <a:latin typeface="宋体" panose="02010600030101010101" pitchFamily="2" charset="-122"/>
            </a:endParaRPr>
          </a:p>
        </p:txBody>
      </p:sp>
      <p:sp>
        <p:nvSpPr>
          <p:cNvPr id="7" name="文本占位符 40962"/>
          <p:cNvSpPr>
            <a:spLocks noGrp="1"/>
          </p:cNvSpPr>
          <p:nvPr/>
        </p:nvSpPr>
        <p:spPr>
          <a:xfrm>
            <a:off x="107950" y="2321560"/>
            <a:ext cx="9036685" cy="46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（4）打开MySQL客户机B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，因为MySQL客户机A释放了account表的行级锁，MySQL客户机B被“唤醒”，得以继续执行。</a:t>
            </a:r>
            <a:endParaRPr 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3210" y="4851400"/>
            <a:ext cx="77965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020"/>
            <a:r>
              <a:rPr lang="en-US" sz="2400" b="0">
                <a:latin typeface="宋体" panose="02010600030101010101" pitchFamily="2" charset="-122"/>
              </a:rPr>
              <a:t>COMMIT;</a:t>
            </a:r>
            <a:endParaRPr lang="en-US" sz="2400" b="0">
              <a:latin typeface="宋体" panose="02010600030101010101" pitchFamily="2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8095" y="3874770"/>
            <a:ext cx="5142865" cy="892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3" grpId="1"/>
      <p:bldP spid="5" grpId="0"/>
      <p:bldP spid="5" grpId="1"/>
      <p:bldP spid="8" grpId="0"/>
      <p:bldP spid="8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0242"/>
          <p:cNvSpPr>
            <a:spLocks noGrp="1"/>
          </p:cNvSpPr>
          <p:nvPr/>
        </p:nvSpPr>
        <p:spPr>
          <a:xfrm>
            <a:off x="362585" y="1876425"/>
            <a:ext cx="8597900" cy="932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意向共享锁（IS），事务在给一个数据行加共享锁之前必须先取得该表的IS锁。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365" y="965200"/>
            <a:ext cx="614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6.5.3  表的意向锁</a:t>
            </a:r>
            <a:endParaRPr lang="zh-CN" altLang="en-US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占位符 10242"/>
          <p:cNvSpPr>
            <a:spLocks noGrp="1"/>
          </p:cNvSpPr>
          <p:nvPr/>
        </p:nvSpPr>
        <p:spPr>
          <a:xfrm>
            <a:off x="273050" y="2988945"/>
            <a:ext cx="8597900" cy="932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意向排他锁（IX），事务在给一个数据行加排他锁之前必须先取得该表的IX锁。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占位符 10242"/>
          <p:cNvSpPr>
            <a:spLocks noGrp="1"/>
          </p:cNvSpPr>
          <p:nvPr/>
        </p:nvSpPr>
        <p:spPr>
          <a:xfrm>
            <a:off x="273050" y="4007485"/>
            <a:ext cx="8597900" cy="1564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意向锁是InnoDB自动加的，不需要用户干预。对于UPDATE、DELETE和INSERT语句，InnoDB会自动给涉及数据集加排他锁；对于普通SELECT语句，InnoDB不会加任何锁。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  <p:bldP spid="5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2" name="Picture 3" descr="@}}A$6K67LN03F2C`]25U@N"/>
          <p:cNvPicPr>
            <a:picLocks noChangeAspect="1"/>
          </p:cNvPicPr>
          <p:nvPr/>
        </p:nvPicPr>
        <p:blipFill>
          <a:blip r:embed="rId1"/>
          <a:srcRect l="5069" r="1930" b="2857"/>
          <a:stretch>
            <a:fillRect/>
          </a:stretch>
        </p:blipFill>
        <p:spPr>
          <a:xfrm>
            <a:off x="4368165" y="1802765"/>
            <a:ext cx="4252595" cy="3001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4" name="WordArt 7"/>
          <p:cNvSpPr>
            <a:spLocks noTextEdit="1"/>
          </p:cNvSpPr>
          <p:nvPr/>
        </p:nvSpPr>
        <p:spPr>
          <a:xfrm>
            <a:off x="557530" y="2514600"/>
            <a:ext cx="33718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 fontScale="90000" lnSpcReduction="20000"/>
          </a:bodyPr>
          <a:p>
            <a:pPr algn="ctr"/>
            <a:r>
              <a:rPr lang="zh-CN" altLang="en-US" sz="4400" b="1" i="1"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charset="0"/>
                <a:ea typeface="Verdana" panose="020B0604030504040204" charset="0"/>
              </a:rPr>
              <a:t>Thank You !</a:t>
            </a:r>
            <a:endParaRPr lang="zh-CN" altLang="en-US" sz="4400" b="1" i="1"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C00000"/>
              </a:solidFill>
              <a:effectLst>
                <a:outerShdw dist="107763" dir="2699999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charset="0"/>
              <a:ea typeface="Verdana" panose="020B060403050404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0242"/>
          <p:cNvSpPr>
            <a:spLocks noGrp="1"/>
          </p:cNvSpPr>
          <p:nvPr>
            <p:ph idx="1"/>
          </p:nvPr>
        </p:nvSpPr>
        <p:spPr>
          <a:xfrm>
            <a:off x="542290" y="1033145"/>
            <a:ext cx="7625715" cy="495935"/>
          </a:xfrm>
        </p:spPr>
        <p:txBody>
          <a:bodyPr anchor="t"/>
          <a:lstStyle/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触发器如何取得激活触发器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操作的旧值和新值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占位符 10242"/>
          <p:cNvSpPr>
            <a:spLocks noGrp="1"/>
          </p:cNvSpPr>
          <p:nvPr/>
        </p:nvSpPr>
        <p:spPr>
          <a:xfrm>
            <a:off x="86360" y="1674495"/>
            <a:ext cx="8971280" cy="549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</a:t>
            </a:r>
            <a:r>
              <a:rPr 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旧值。在字段名前加上“</a:t>
            </a:r>
            <a:r>
              <a:rPr lang="zh-CN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OLD.</a:t>
            </a:r>
            <a:r>
              <a:rPr 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”限定词</a:t>
            </a:r>
            <a:endParaRPr 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占位符 10242"/>
          <p:cNvSpPr>
            <a:spLocks noGrp="1"/>
          </p:cNvSpPr>
          <p:nvPr/>
        </p:nvSpPr>
        <p:spPr>
          <a:xfrm>
            <a:off x="86360" y="2369185"/>
            <a:ext cx="8971280" cy="5264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</a:t>
            </a:r>
            <a:r>
              <a:rPr 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新值。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在字段名前加上“</a:t>
            </a:r>
            <a:r>
              <a:rPr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NEW.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”限定词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占位符 10242"/>
          <p:cNvSpPr>
            <a:spLocks noGrp="1"/>
          </p:cNvSpPr>
          <p:nvPr/>
        </p:nvSpPr>
        <p:spPr>
          <a:xfrm>
            <a:off x="86360" y="3042285"/>
            <a:ext cx="8971280" cy="173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288" tIns="45645" rIns="91288" bIns="45645" numCol="1" anchor="t" anchorCtr="0" compatLnSpc="1"/>
          <a:lstStyle>
            <a:lvl1pPr marL="342265" indent="-3422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09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660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4225" indent="-22796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015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672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285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850" indent="-227965" algn="l" defTabSz="9124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INSERT触发器，只能使用NEW.列名，因为不涉及旧值行。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DELETE触发器，只能使用OLD.列名，因为不涉及新值行。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UPDATE触发器，可以使用OLD.列名引用更新前某一行的旧值，使用NEW.列名引用更新后行的新值。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UNIT_TABLE_BEAUTIFY" val="smartTable{af67d8f8-2588-43ac-8904-f68e77e41fac}"/>
</p:tagLst>
</file>

<file path=ppt/tags/tag2.xml><?xml version="1.0" encoding="utf-8"?>
<p:tagLst xmlns:p="http://schemas.openxmlformats.org/presentationml/2006/main">
  <p:tag name="KSO_WM_UNIT_TABLE_BEAUTIFY" val="smartTable{0caf9e1a-384e-41fa-b7f3-f58bc745dce0}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000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主题1">
  <a:themeElements>
    <a:clrScheme name="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000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12264</Words>
  <Application>WPS 演示</Application>
  <PresentationFormat>全屏显示(16:10)</PresentationFormat>
  <Paragraphs>1118</Paragraphs>
  <Slides>83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100" baseType="lpstr">
      <vt:lpstr>Arial</vt:lpstr>
      <vt:lpstr>宋体</vt:lpstr>
      <vt:lpstr>Wingdings</vt:lpstr>
      <vt:lpstr>Calibri</vt:lpstr>
      <vt:lpstr>楷体_GB2312</vt:lpstr>
      <vt:lpstr>新宋体</vt:lpstr>
      <vt:lpstr>Adobe 繁黑體 Std B</vt:lpstr>
      <vt:lpstr>黑体</vt:lpstr>
      <vt:lpstr>方正姚体</vt:lpstr>
      <vt:lpstr>微软雅黑</vt:lpstr>
      <vt:lpstr>Times New Roman</vt:lpstr>
      <vt:lpstr>Arial Unicode MS</vt:lpstr>
      <vt:lpstr>Lucida Calligraphy</vt:lpstr>
      <vt:lpstr>Verdana</vt:lpstr>
      <vt:lpstr>Office 主题</vt:lpstr>
      <vt:lpstr>3_主题1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</dc:title>
  <dc:creator>锐普PPT</dc:creator>
  <cp:lastModifiedBy>YueJun</cp:lastModifiedBy>
  <cp:revision>509</cp:revision>
  <dcterms:created xsi:type="dcterms:W3CDTF">2009-08-11T06:30:00Z</dcterms:created>
  <dcterms:modified xsi:type="dcterms:W3CDTF">2022-02-12T09:08:03Z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