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F00E76-E83C-4BA2-8D53-F89A0088ABD9}">
  <a:tblStyle styleId="{2DF00E76-E83C-4BA2-8D53-F89A0088AB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5fca25d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5fca25d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對於2D方塊之間關係，有一種簡單的資料結構 --- SP，他從很早之前就已經被廣泛使用在EDA的Floorplaning最佳化問題中，而我們這次使用他的進化版 --- ST來紀錄3D空間方塊之間的關係。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5fca25d3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95fca25d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由於3D BP這種優化問題有非常大的解空間，要找到全域最佳解是一件非常難的事，而SA是一種概率演算法，它常用來在一定時間內、在一個很大搜尋空間中尋找近似最佳解。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 Wong &amp; Liu, “A new algorithm for floorplan design,” DAC-86.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Kirkpatrick, Gelatt, and Vecchi, “Optimization by simulated annealing,” Science, May 1983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Three-Dimensional Container Loading: A Simulated Annealing Approach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The-3D-Packing-by-Meta-Data-Structure-and-Packing-Heuristics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5fca25d3_1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95fca25d3_1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6518540d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6518540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5fca25d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5fca25d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5fca25d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95fca25d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5fca25d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5fca25d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95fca25d3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95fca25d3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518540d8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518540d8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5fca25d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95fca25d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5fca25d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5fca25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6518540d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6518540d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6518540d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6518540d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6518540d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6518540d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5fca25d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5fca25d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5fca25d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5fca25d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題目會給定數個貨櫃、棧板與箱子，而我們的任務就是將箱子疊好，並最佳化空間使用率。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5fca25d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5fca25d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5fca25d3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5fca25d3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Complexity Consideration: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Cases Observation：一開始我們先觀察題目，我們會發現</a:t>
            </a:r>
            <a:br>
              <a:rPr lang="zh-TW"/>
            </a:br>
            <a:r>
              <a:rPr lang="zh-TW"/>
              <a:t>Method Desion: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518540d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518540d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5fca25d3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5fca25d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5fca25d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5fca25d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我們的流程主要可以分為4大步驟: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資料結構的建立、模擬退火眼算法、考慮重力與平衡的合法化，與最後的結果視覺化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36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5110" l="0" r="25082" t="0"/>
          <a:stretch/>
        </p:blipFill>
        <p:spPr>
          <a:xfrm>
            <a:off x="5858000" y="1858675"/>
            <a:ext cx="3286001" cy="3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34661" r="0" t="33052"/>
          <a:stretch/>
        </p:blipFill>
        <p:spPr>
          <a:xfrm>
            <a:off x="0" y="0"/>
            <a:ext cx="3511851" cy="35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92350" y="1669925"/>
            <a:ext cx="75231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Supermicro-1 </a:t>
            </a:r>
            <a:br>
              <a:rPr lang="zh-TW" sz="38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33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HackEDA</a:t>
            </a:r>
            <a:endParaRPr sz="3300">
              <a:solidFill>
                <a:srgbClr val="21273E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98550" y="2983450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  </a:t>
            </a:r>
            <a:r>
              <a:rPr lang="zh-TW" sz="1300">
                <a:solidFill>
                  <a:schemeClr val="dk1"/>
                </a:solidFill>
              </a:rPr>
              <a:t>陳冠誠</a:t>
            </a:r>
            <a:r>
              <a:rPr lang="zh-TW" sz="1300">
                <a:solidFill>
                  <a:schemeClr val="dk1"/>
                </a:solidFill>
              </a:rPr>
              <a:t> | </a:t>
            </a:r>
            <a:r>
              <a:rPr lang="zh-TW" sz="1300">
                <a:solidFill>
                  <a:schemeClr val="dk1"/>
                </a:solidFill>
              </a:rPr>
              <a:t>王政元</a:t>
            </a:r>
            <a:r>
              <a:rPr lang="zh-TW" sz="1300">
                <a:solidFill>
                  <a:schemeClr val="dk1"/>
                </a:solidFill>
              </a:rPr>
              <a:t> | </a:t>
            </a:r>
            <a:r>
              <a:rPr lang="zh-TW" sz="1300">
                <a:solidFill>
                  <a:schemeClr val="dk1"/>
                </a:solidFill>
              </a:rPr>
              <a:t>許致瑋</a:t>
            </a:r>
            <a:r>
              <a:rPr lang="zh-TW" sz="1300">
                <a:solidFill>
                  <a:schemeClr val="dk1"/>
                </a:solidFill>
              </a:rPr>
              <a:t> | </a:t>
            </a:r>
            <a:r>
              <a:rPr lang="zh-TW" sz="1300">
                <a:solidFill>
                  <a:schemeClr val="dk1"/>
                </a:solidFill>
              </a:rPr>
              <a:t>姜承佑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Triple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5" y="2399388"/>
            <a:ext cx="4519299" cy="23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088" y="2745600"/>
            <a:ext cx="3815750" cy="199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5425" y="738860"/>
            <a:ext cx="4502375" cy="193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658750" y="12278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for 3D Relationship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Annealing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58750" y="12278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technique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338" y="1760610"/>
            <a:ext cx="4584525" cy="301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936775" y="1813675"/>
            <a:ext cx="3352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technique to approximate global optimization in a large search space for an optimization problem.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Legalization 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58750" y="12278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consideration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25" y="1813663"/>
            <a:ext cx="30384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936775" y="1813675"/>
            <a:ext cx="3352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topological order along y-axis. Make sure every boxes have a maximum height of the boxes below it.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Weight-Balance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33300" y="9976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considering weight-balance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925" y="3110550"/>
            <a:ext cx="2584475" cy="17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525" y="3110550"/>
            <a:ext cx="2584476" cy="17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4859350" y="9976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considering weight-balance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925" y="1503025"/>
            <a:ext cx="2584475" cy="16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525" y="1525750"/>
            <a:ext cx="2584475" cy="1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12687" l="48290" r="15951" t="23492"/>
          <a:stretch/>
        </p:blipFill>
        <p:spPr>
          <a:xfrm>
            <a:off x="-1" y="481200"/>
            <a:ext cx="2374225" cy="429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4">
            <a:alphaModFix/>
          </a:blip>
          <a:srcRect b="12574" l="16935" r="47868" t="21033"/>
          <a:stretch/>
        </p:blipFill>
        <p:spPr>
          <a:xfrm>
            <a:off x="6850175" y="181750"/>
            <a:ext cx="2293825" cy="4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1117625"/>
            <a:ext cx="1107575" cy="11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3072000" y="2198075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成果展示</a:t>
            </a:r>
            <a:endParaRPr b="1"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7225" y="2542163"/>
            <a:ext cx="5829549" cy="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7">
            <a:alphaModFix/>
          </a:blip>
          <a:srcRect b="16964" l="0" r="0" t="0"/>
          <a:stretch/>
        </p:blipFill>
        <p:spPr>
          <a:xfrm>
            <a:off x="4018213" y="1117625"/>
            <a:ext cx="1107575" cy="98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225" y="1117649"/>
            <a:ext cx="1107575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9">
            <a:alphaModFix/>
          </a:blip>
          <a:srcRect b="-143140" l="-193850" r="193849" t="143140"/>
          <a:stretch/>
        </p:blipFill>
        <p:spPr>
          <a:xfrm>
            <a:off x="2526624" y="3097775"/>
            <a:ext cx="14287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10">
            <a:alphaModFix/>
          </a:blip>
          <a:srcRect b="-142981" l="-72706" r="77838" t="161375"/>
          <a:stretch/>
        </p:blipFill>
        <p:spPr>
          <a:xfrm>
            <a:off x="4181100" y="3097775"/>
            <a:ext cx="1355425" cy="12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11">
            <a:alphaModFix/>
          </a:blip>
          <a:srcRect b="21978" l="4516" r="0" t="0"/>
          <a:stretch/>
        </p:blipFill>
        <p:spPr>
          <a:xfrm>
            <a:off x="4062775" y="1080314"/>
            <a:ext cx="1107550" cy="96536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086500" y="2094238"/>
            <a:ext cx="43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boxes in 140*102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936775" y="151491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403" y="1103778"/>
            <a:ext cx="2707753" cy="3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1086500" y="2094238"/>
            <a:ext cx="43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boxes in 6 pallets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36775" y="151491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575" y="1006650"/>
            <a:ext cx="5251475" cy="36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29"/>
          <p:cNvGraphicFramePr/>
          <p:nvPr/>
        </p:nvGraphicFramePr>
        <p:xfrm>
          <a:off x="550400" y="164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{2DF00E76-E83C-4BA2-8D53-F89A0088ABD9}</a:tableStyleId>
              </a:tblPr>
              <a:tblGrid>
                <a:gridCol w="665925"/>
                <a:gridCol w="633075"/>
                <a:gridCol w="692275"/>
                <a:gridCol w="805600"/>
                <a:gridCol w="1000075"/>
                <a:gridCol w="1006600"/>
                <a:gridCol w="815525"/>
                <a:gridCol w="1031200"/>
                <a:gridCol w="13929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Boxes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Pallets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Runtime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Boxes Volume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Packing Volume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Packing Rate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Fit Outline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Weight-Balence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2,284,244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2,550,854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2m39s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318739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411916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7697373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9945075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2m51s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7955562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11260308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658750" y="12278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Features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936775" y="1813675"/>
            <a:ext cx="4833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The Whole Flow (testcase → 3dbp → render visualization)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Weight-Balance-Aware 3D packing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arallel Computing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22645" l="20625" r="23571" t="29859"/>
          <a:stretch/>
        </p:blipFill>
        <p:spPr>
          <a:xfrm rot="4098001">
            <a:off x="248347" y="1198938"/>
            <a:ext cx="3366903" cy="27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1274222" y="2186715"/>
            <a:ext cx="1532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4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2067750" y="1999325"/>
            <a:ext cx="65661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</a:t>
            </a:r>
            <a:br>
              <a:rPr b="1" lang="zh-TW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Listening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3086" l="18152" r="20229" t="15090"/>
          <a:stretch/>
        </p:blipFill>
        <p:spPr>
          <a:xfrm>
            <a:off x="331500" y="395275"/>
            <a:ext cx="4116949" cy="46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17783" t="0"/>
          <a:stretch/>
        </p:blipFill>
        <p:spPr>
          <a:xfrm>
            <a:off x="4448450" y="1093400"/>
            <a:ext cx="4745150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448450" y="7136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O N T E N T 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975" y="1355225"/>
            <a:ext cx="3000000" cy="83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5725" y="2112550"/>
            <a:ext cx="2992075" cy="8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2538" y="2871200"/>
            <a:ext cx="3028875" cy="8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5735" y="3630550"/>
            <a:ext cx="2992065" cy="8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542550" y="2424800"/>
            <a:ext cx="147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R E S E N T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720925" y="1565250"/>
            <a:ext cx="22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 </a:t>
            </a:r>
            <a:r>
              <a:rPr b="1" lang="zh-TW" sz="11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1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02825" y="2323238"/>
            <a:ext cx="22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</a:t>
            </a: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TW" sz="11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11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720925" y="3081575"/>
            <a:ext cx="22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實作過程 </a:t>
            </a:r>
            <a:r>
              <a:rPr b="1" lang="zh-TW" sz="11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1" sz="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902825" y="3839875"/>
            <a:ext cx="23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成果展現</a:t>
            </a:r>
            <a:r>
              <a:rPr b="1" lang="zh-TW" sz="15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TW" sz="11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b="1" sz="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 slides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936775" y="376800"/>
            <a:ext cx="469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 for Simulated Annealing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600" y="1103775"/>
            <a:ext cx="4912801" cy="3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/>
        </p:nvSpPr>
        <p:spPr>
          <a:xfrm>
            <a:off x="936775" y="376800"/>
            <a:ext cx="469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for </a:t>
            </a: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Annealing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13" y="2337299"/>
            <a:ext cx="66579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2687" l="48290" r="15951" t="23492"/>
          <a:stretch/>
        </p:blipFill>
        <p:spPr>
          <a:xfrm>
            <a:off x="-1" y="481200"/>
            <a:ext cx="2374225" cy="429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12574" l="16935" r="47868" t="21033"/>
          <a:stretch/>
        </p:blipFill>
        <p:spPr>
          <a:xfrm>
            <a:off x="6850175" y="181750"/>
            <a:ext cx="2293825" cy="4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1117625"/>
            <a:ext cx="1107575" cy="11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72000" y="2198075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 b="1"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7225" y="2542163"/>
            <a:ext cx="5829549" cy="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150" y="252025"/>
            <a:ext cx="5185776" cy="3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936775" y="376800"/>
            <a:ext cx="193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45350" y="1643238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45350" y="2222575"/>
            <a:ext cx="3352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</a:t>
            </a:r>
            <a:r>
              <a:rPr lang="zh-TW" sz="1600">
                <a:solidFill>
                  <a:schemeClr val="dk1"/>
                </a:solidFill>
              </a:rPr>
              <a:t>n_1</a:t>
            </a: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containers, </a:t>
            </a:r>
            <a:r>
              <a:rPr lang="zh-TW" sz="1600">
                <a:solidFill>
                  <a:schemeClr val="dk1"/>
                </a:solidFill>
              </a:rPr>
              <a:t>n_2</a:t>
            </a: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pallets, </a:t>
            </a:r>
            <a:r>
              <a:rPr lang="zh-TW" sz="1600">
                <a:solidFill>
                  <a:schemeClr val="dk1"/>
                </a:solidFill>
              </a:rPr>
              <a:t>n_3</a:t>
            </a: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boxes, output a packing methodology such that all boxes are in the container.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75" y="3817033"/>
            <a:ext cx="4536025" cy="11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2687" l="48290" r="15951" t="23492"/>
          <a:stretch/>
        </p:blipFill>
        <p:spPr>
          <a:xfrm>
            <a:off x="-1" y="481200"/>
            <a:ext cx="2374225" cy="429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12574" l="16935" r="47868" t="21033"/>
          <a:stretch/>
        </p:blipFill>
        <p:spPr>
          <a:xfrm>
            <a:off x="6850175" y="181750"/>
            <a:ext cx="2293825" cy="4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1117625"/>
            <a:ext cx="1107575" cy="11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072000" y="2198075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</a:t>
            </a:r>
            <a:r>
              <a:rPr b="1"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endParaRPr b="1"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7225" y="2542163"/>
            <a:ext cx="5829549" cy="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7">
            <a:alphaModFix/>
          </a:blip>
          <a:srcRect b="16964" l="0" r="0" t="0"/>
          <a:stretch/>
        </p:blipFill>
        <p:spPr>
          <a:xfrm>
            <a:off x="4018213" y="1117625"/>
            <a:ext cx="1107575" cy="981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80088" y="2263950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613838" y="2263963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375" y="4069525"/>
            <a:ext cx="577463" cy="57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50" y="2644200"/>
            <a:ext cx="7827549" cy="1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4288" y="2304613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7000" y="2992850"/>
            <a:ext cx="64225" cy="9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6738" y="2304613"/>
            <a:ext cx="800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4688" y="1300575"/>
            <a:ext cx="64225" cy="9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9000" y="601387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52200" y="1519975"/>
            <a:ext cx="175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b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Consideration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604488" y="3154925"/>
            <a:ext cx="175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Cases </a:t>
            </a:r>
            <a:br>
              <a:rPr b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9687" y="2304613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25862" y="4069525"/>
            <a:ext cx="6156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1550" y="2992850"/>
            <a:ext cx="64225" cy="9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556763" y="1519963"/>
            <a:ext cx="175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9950" y="23093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82200" y="601375"/>
            <a:ext cx="6156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7888" y="1300575"/>
            <a:ext cx="64225" cy="9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455863" y="3154888"/>
            <a:ext cx="175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Annealing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58750" y="1227863"/>
            <a:ext cx="46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 of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previous work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936775" y="1813675"/>
            <a:ext cx="3352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Do not support rectangle pallets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zh-TW" sz="1300">
                <a:latin typeface="Calibri"/>
                <a:ea typeface="Calibri"/>
                <a:cs typeface="Calibri"/>
                <a:sym typeface="Calibri"/>
              </a:rPr>
              <a:t>Cannot support large size pallets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001" y="1227875"/>
            <a:ext cx="4066250" cy="20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12687" l="48290" r="15951" t="23492"/>
          <a:stretch/>
        </p:blipFill>
        <p:spPr>
          <a:xfrm>
            <a:off x="-1" y="481200"/>
            <a:ext cx="2374225" cy="429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12574" l="16935" r="47868" t="21033"/>
          <a:stretch/>
        </p:blipFill>
        <p:spPr>
          <a:xfrm>
            <a:off x="6850175" y="181750"/>
            <a:ext cx="2293825" cy="4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1117625"/>
            <a:ext cx="1107575" cy="11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3072000" y="2198075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實作過程</a:t>
            </a:r>
            <a:endParaRPr b="1"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7225" y="2542163"/>
            <a:ext cx="5829549" cy="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7">
            <a:alphaModFix/>
          </a:blip>
          <a:srcRect b="16964" l="0" r="0" t="0"/>
          <a:stretch/>
        </p:blipFill>
        <p:spPr>
          <a:xfrm>
            <a:off x="4018213" y="1117625"/>
            <a:ext cx="1107575" cy="98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225" y="1117649"/>
            <a:ext cx="1107575" cy="1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52" y="2035087"/>
            <a:ext cx="1636294" cy="107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57" y="2035113"/>
            <a:ext cx="1636294" cy="107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3" y="2035075"/>
            <a:ext cx="1636294" cy="107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447" y="2035087"/>
            <a:ext cx="1636294" cy="107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24470" l="20493" r="26442" t="30364"/>
          <a:stretch/>
        </p:blipFill>
        <p:spPr>
          <a:xfrm rot="4050821">
            <a:off x="63638" y="260614"/>
            <a:ext cx="809500" cy="67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936775" y="376800"/>
            <a:ext cx="213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212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700">
              <a:solidFill>
                <a:srgbClr val="212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308688" y="226397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309813" y="2263938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324475" y="2263925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339150" y="2263974"/>
            <a:ext cx="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70150" y="1243650"/>
            <a:ext cx="235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3D-Bin-Packing with Sequence Triple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067475" y="1274550"/>
            <a:ext cx="303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Times New Roman"/>
                <a:ea typeface="Times New Roman"/>
                <a:cs typeface="Times New Roman"/>
                <a:sym typeface="Times New Roman"/>
              </a:rPr>
              <a:t>Legalization Considering Gravity and Weight-Balance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466650" y="3161000"/>
            <a:ext cx="208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Result Visualization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339200" y="3161000"/>
            <a:ext cx="22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Simulated Annealing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