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4448-CCCA-4FA0-8034-3D91A41F064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85E-030E-43B6-B169-8FC7F47C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4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4448-CCCA-4FA0-8034-3D91A41F064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85E-030E-43B6-B169-8FC7F47C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6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4448-CCCA-4FA0-8034-3D91A41F064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85E-030E-43B6-B169-8FC7F47C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3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4448-CCCA-4FA0-8034-3D91A41F064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85E-030E-43B6-B169-8FC7F47C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4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4448-CCCA-4FA0-8034-3D91A41F064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85E-030E-43B6-B169-8FC7F47C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3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4448-CCCA-4FA0-8034-3D91A41F064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85E-030E-43B6-B169-8FC7F47C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8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4448-CCCA-4FA0-8034-3D91A41F064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85E-030E-43B6-B169-8FC7F47C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5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4448-CCCA-4FA0-8034-3D91A41F064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85E-030E-43B6-B169-8FC7F47C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1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4448-CCCA-4FA0-8034-3D91A41F064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85E-030E-43B6-B169-8FC7F47C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4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4448-CCCA-4FA0-8034-3D91A41F064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85E-030E-43B6-B169-8FC7F47C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4448-CCCA-4FA0-8034-3D91A41F064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185E-030E-43B6-B169-8FC7F47C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7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84448-CCCA-4FA0-8034-3D91A41F064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D185E-030E-43B6-B169-8FC7F47C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0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01DDE3E-B1E7-46AB-9C97-471FD2497082}"/>
              </a:ext>
            </a:extLst>
          </p:cNvPr>
          <p:cNvSpPr/>
          <p:nvPr/>
        </p:nvSpPr>
        <p:spPr>
          <a:xfrm>
            <a:off x="369116" y="1648015"/>
            <a:ext cx="3759668" cy="3735619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B7EC0-F99B-4CAA-AC92-DC2344E7961C}"/>
              </a:ext>
            </a:extLst>
          </p:cNvPr>
          <p:cNvSpPr txBox="1"/>
          <p:nvPr/>
        </p:nvSpPr>
        <p:spPr>
          <a:xfrm>
            <a:off x="868101" y="449139"/>
            <a:ext cx="10780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effectLst/>
                <a:latin typeface="Aisha Arabic" panose="01000500000000020004" pitchFamily="2" charset="0"/>
                <a:cs typeface="Aisha Arabic" panose="01000500000000020004" pitchFamily="2" charset="0"/>
              </a:rPr>
              <a:t>SwiftFeed - A Modern News and Social Media Aggregator</a:t>
            </a:r>
            <a:endParaRPr lang="en-US" sz="4800" b="1" dirty="0">
              <a:latin typeface="Aisha Arabic" panose="01000500000000020004" pitchFamily="2" charset="0"/>
              <a:cs typeface="Aisha Arabic" panose="01000500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11D22-8821-445D-BDBB-D3CF27D26EA2}"/>
              </a:ext>
            </a:extLst>
          </p:cNvPr>
          <p:cNvSpPr txBox="1"/>
          <p:nvPr/>
        </p:nvSpPr>
        <p:spPr>
          <a:xfrm>
            <a:off x="5471822" y="1791521"/>
            <a:ext cx="617629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Aisha Arabic" panose="01000500000000020004" pitchFamily="2" charset="0"/>
                <a:cs typeface="Aisha Arabic" panose="01000500000000020004" pitchFamily="2" charset="0"/>
              </a:rPr>
              <a:t>Welcome to the overview of our senior year project, the SwiftFeed mobile application. In this presentation, we will provide a brief overview of the project, including its purpose, key features, and future enhancements.</a:t>
            </a:r>
          </a:p>
          <a:p>
            <a:pPr algn="l"/>
            <a:endParaRPr lang="en-US" sz="3200" dirty="0">
              <a:latin typeface="Aisha Arabic" panose="01000500000000020004" pitchFamily="2" charset="0"/>
              <a:cs typeface="Aisha Arabic" panose="01000500000000020004" pitchFamily="2" charset="0"/>
            </a:endParaRPr>
          </a:p>
          <a:p>
            <a:pPr algn="l"/>
            <a:r>
              <a:rPr lang="en-US" sz="3600" i="1" dirty="0">
                <a:latin typeface="Aisha Arabic" panose="01000500000000020004" pitchFamily="2" charset="0"/>
                <a:cs typeface="Aisha Arabic" panose="01000500000000020004" pitchFamily="2" charset="0"/>
              </a:rPr>
              <a:t>Let's dive in!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B59BE-5D6E-462A-9B88-DD5BE5A5DDFF}"/>
              </a:ext>
            </a:extLst>
          </p:cNvPr>
          <p:cNvSpPr txBox="1"/>
          <p:nvPr/>
        </p:nvSpPr>
        <p:spPr>
          <a:xfrm>
            <a:off x="10614869" y="6211669"/>
            <a:ext cx="157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isha Arabic" panose="01000500000000020004" pitchFamily="2" charset="0"/>
                <a:cs typeface="Aisha Arabic" panose="01000500000000020004" pitchFamily="2" charset="0"/>
              </a:rPr>
              <a:t>5/27/2024</a:t>
            </a:r>
            <a:endParaRPr lang="en-US" dirty="0">
              <a:latin typeface="Aisha Arabic" panose="01000500000000020004" pitchFamily="2" charset="0"/>
              <a:cs typeface="Aisha Arabic" panose="01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11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C79873-AAF7-4C00-8154-6F17D9D5E684}"/>
              </a:ext>
            </a:extLst>
          </p:cNvPr>
          <p:cNvSpPr txBox="1"/>
          <p:nvPr/>
        </p:nvSpPr>
        <p:spPr>
          <a:xfrm>
            <a:off x="8330747" y="2305613"/>
            <a:ext cx="36231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isha Arabic" panose="01000500000000020004" pitchFamily="2" charset="0"/>
                <a:cs typeface="Aisha Arabic" panose="01000500000000020004" pitchFamily="2" charset="0"/>
              </a:rPr>
              <a:t>Elena </a:t>
            </a:r>
            <a:r>
              <a:rPr lang="en-US" sz="5400" dirty="0" err="1">
                <a:latin typeface="Aisha Arabic" panose="01000500000000020004" pitchFamily="2" charset="0"/>
                <a:cs typeface="Aisha Arabic" panose="01000500000000020004" pitchFamily="2" charset="0"/>
              </a:rPr>
              <a:t>Alhajj</a:t>
            </a:r>
            <a:endParaRPr lang="en-US" sz="5400" dirty="0">
              <a:latin typeface="Aisha Arabic" panose="01000500000000020004" pitchFamily="2" charset="0"/>
              <a:cs typeface="Aisha Arabic" panose="01000500000000020004" pitchFamily="2" charset="0"/>
            </a:endParaRPr>
          </a:p>
          <a:p>
            <a:pPr algn="ctr"/>
            <a:endParaRPr lang="en-US" sz="5400" dirty="0">
              <a:latin typeface="Aisha Arabic" panose="01000500000000020004" pitchFamily="2" charset="0"/>
              <a:cs typeface="Aisha Arabic" panose="01000500000000020004" pitchFamily="2" charset="0"/>
            </a:endParaRPr>
          </a:p>
          <a:p>
            <a:pPr algn="ctr"/>
            <a:r>
              <a:rPr lang="en-US" sz="5400" dirty="0">
                <a:latin typeface="Aisha Arabic" panose="01000500000000020004" pitchFamily="2" charset="0"/>
                <a:cs typeface="Aisha Arabic" panose="01000500000000020004" pitchFamily="2" charset="0"/>
              </a:rPr>
              <a:t>Zaynab </a:t>
            </a:r>
            <a:r>
              <a:rPr lang="en-US" sz="5400" dirty="0" err="1">
                <a:latin typeface="Aisha Arabic" panose="01000500000000020004" pitchFamily="2" charset="0"/>
                <a:cs typeface="Aisha Arabic" panose="01000500000000020004" pitchFamily="2" charset="0"/>
              </a:rPr>
              <a:t>Farran</a:t>
            </a:r>
            <a:endParaRPr lang="en-US" sz="5400" dirty="0">
              <a:latin typeface="Aisha Arabic" panose="01000500000000020004" pitchFamily="2" charset="0"/>
              <a:cs typeface="Aisha Arabic" panose="01000500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F5CA83-2B90-4D06-83C2-792E0C699B37}"/>
              </a:ext>
            </a:extLst>
          </p:cNvPr>
          <p:cNvSpPr txBox="1"/>
          <p:nvPr/>
        </p:nvSpPr>
        <p:spPr>
          <a:xfrm>
            <a:off x="238061" y="3136610"/>
            <a:ext cx="3623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isha Arabic" panose="01000500000000020004" pitchFamily="2" charset="0"/>
                <a:cs typeface="Aisha Arabic" panose="01000500000000020004" pitchFamily="2" charset="0"/>
              </a:rPr>
              <a:t>Done by: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C52086-76E7-46B4-8FAF-129862342B71}"/>
              </a:ext>
            </a:extLst>
          </p:cNvPr>
          <p:cNvSpPr/>
          <p:nvPr/>
        </p:nvSpPr>
        <p:spPr>
          <a:xfrm rot="5400000">
            <a:off x="4216166" y="1561189"/>
            <a:ext cx="3759668" cy="3735619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13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EE815-CD52-48AB-94FC-342A5C4FEADA}"/>
              </a:ext>
            </a:extLst>
          </p:cNvPr>
          <p:cNvSpPr txBox="1"/>
          <p:nvPr/>
        </p:nvSpPr>
        <p:spPr>
          <a:xfrm>
            <a:off x="295667" y="1105285"/>
            <a:ext cx="362319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isha Arabic" panose="01000500000000020004" pitchFamily="2" charset="0"/>
                <a:cs typeface="Aisha Arabic" panose="01000500000000020004" pitchFamily="2" charset="0"/>
              </a:rPr>
              <a:t>Overview:</a:t>
            </a:r>
            <a:endParaRPr lang="en-US" sz="3200" b="1" dirty="0">
              <a:latin typeface="Aisha Arabic" panose="01000500000000020004" pitchFamily="2" charset="0"/>
              <a:cs typeface="Aisha Arabic" panose="01000500000000020004" pitchFamily="2" charset="0"/>
            </a:endParaRPr>
          </a:p>
          <a:p>
            <a:pPr algn="ctr"/>
            <a:endParaRPr lang="en-US" sz="3200" dirty="0">
              <a:latin typeface="Aisha Arabic" panose="01000500000000020004" pitchFamily="2" charset="0"/>
              <a:cs typeface="Aisha Arabic" panose="01000500000000020004" pitchFamily="2" charset="0"/>
            </a:endParaRPr>
          </a:p>
          <a:p>
            <a:pPr algn="ctr"/>
            <a:r>
              <a:rPr lang="en-US" sz="3200" b="1" dirty="0">
                <a:latin typeface="Aisha Arabic" panose="01000500000000020004" pitchFamily="2" charset="0"/>
                <a:cs typeface="Aisha Arabic" panose="01000500000000020004" pitchFamily="2" charset="0"/>
              </a:rPr>
              <a:t>Key Points:</a:t>
            </a:r>
          </a:p>
          <a:p>
            <a:pPr algn="ctr"/>
            <a:r>
              <a:rPr lang="en-US" sz="3200" b="1" dirty="0">
                <a:latin typeface="Aisha Arabic" panose="01000500000000020004" pitchFamily="2" charset="0"/>
                <a:cs typeface="Aisha Arabic" panose="01000500000000020004" pitchFamily="2" charset="0"/>
              </a:rPr>
              <a:t>1. Purpose</a:t>
            </a:r>
            <a:r>
              <a:rPr lang="en-US" sz="3200" dirty="0">
                <a:latin typeface="Aisha Arabic" panose="01000500000000020004" pitchFamily="2" charset="0"/>
                <a:cs typeface="Aisha Arabic" panose="01000500000000020004" pitchFamily="2" charset="0"/>
              </a:rPr>
              <a:t>: SwiftFeed aims to provide users with a streamlined platform for accessing tweets, keeping them updated with relevant content.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88768-B7EA-4415-8466-C6B476E4D629}"/>
              </a:ext>
            </a:extLst>
          </p:cNvPr>
          <p:cNvSpPr txBox="1"/>
          <p:nvPr/>
        </p:nvSpPr>
        <p:spPr>
          <a:xfrm>
            <a:off x="8273141" y="428177"/>
            <a:ext cx="36231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isha Arabic" panose="01000500000000020004" pitchFamily="2" charset="0"/>
                <a:cs typeface="Aisha Arabic" panose="01000500000000020004" pitchFamily="2" charset="0"/>
              </a:rPr>
              <a:t>2. Features: </a:t>
            </a:r>
            <a:r>
              <a:rPr lang="en-US" sz="3200" dirty="0">
                <a:latin typeface="Aisha Arabic" panose="01000500000000020004" pitchFamily="2" charset="0"/>
                <a:cs typeface="Aisha Arabic" panose="01000500000000020004" pitchFamily="2" charset="0"/>
              </a:rPr>
              <a:t>The application supports multi-language functionality (English, Arabic, French) and offers features such as liking, saving, and translating articles.</a:t>
            </a:r>
          </a:p>
          <a:p>
            <a:pPr algn="ctr"/>
            <a:endParaRPr lang="en-US" sz="3200" dirty="0">
              <a:latin typeface="Aisha Arabic" panose="01000500000000020004" pitchFamily="2" charset="0"/>
              <a:cs typeface="Aisha Arabic" panose="01000500000000020004" pitchFamily="2" charset="0"/>
            </a:endParaRPr>
          </a:p>
          <a:p>
            <a:pPr algn="ctr"/>
            <a:r>
              <a:rPr lang="en-US" sz="3200" b="1" dirty="0">
                <a:latin typeface="Aisha Arabic" panose="01000500000000020004" pitchFamily="2" charset="0"/>
                <a:cs typeface="Aisha Arabic" panose="01000500000000020004" pitchFamily="2" charset="0"/>
              </a:rPr>
              <a:t>3. Target Audience: </a:t>
            </a:r>
            <a:r>
              <a:rPr lang="en-US" sz="3200" dirty="0">
                <a:latin typeface="Aisha Arabic" panose="01000500000000020004" pitchFamily="2" charset="0"/>
                <a:cs typeface="Aisha Arabic" panose="01000500000000020004" pitchFamily="2" charset="0"/>
              </a:rPr>
              <a:t>SwiftFeed caters to users of all ages, providing a simple and friendly interface for effortless navigation.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802272-AFA2-4BCB-A05E-6C2492998676}"/>
              </a:ext>
            </a:extLst>
          </p:cNvPr>
          <p:cNvSpPr/>
          <p:nvPr/>
        </p:nvSpPr>
        <p:spPr>
          <a:xfrm rot="5400000">
            <a:off x="4216166" y="1561190"/>
            <a:ext cx="3759668" cy="3735619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3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A61F09-A0E0-484F-B5D3-0E37BD9BF4B3}"/>
              </a:ext>
            </a:extLst>
          </p:cNvPr>
          <p:cNvSpPr txBox="1"/>
          <p:nvPr/>
        </p:nvSpPr>
        <p:spPr>
          <a:xfrm>
            <a:off x="356880" y="771910"/>
            <a:ext cx="7284891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isha Arabic" panose="01000500000000020004" pitchFamily="2" charset="0"/>
                <a:cs typeface="Aisha Arabic" panose="01000500000000020004" pitchFamily="2" charset="0"/>
              </a:rPr>
              <a:t>System Architecture</a:t>
            </a:r>
            <a:endParaRPr lang="en-US" sz="4000" dirty="0">
              <a:latin typeface="Aisha Arabic" panose="01000500000000020004" pitchFamily="2" charset="0"/>
              <a:cs typeface="Aisha Arabic" panose="01000500000000020004" pitchFamily="2" charset="0"/>
            </a:endParaRPr>
          </a:p>
          <a:p>
            <a:r>
              <a:rPr lang="en-US" sz="3600" b="1" dirty="0">
                <a:latin typeface="Aisha Arabic" panose="01000500000000020004" pitchFamily="2" charset="0"/>
                <a:cs typeface="Aisha Arabic" panose="01000500000000020004" pitchFamily="2" charset="0"/>
              </a:rPr>
              <a:t>Content:</a:t>
            </a:r>
            <a:endParaRPr lang="en-US" sz="3600" dirty="0">
              <a:latin typeface="Aisha Arabic" panose="01000500000000020004" pitchFamily="2" charset="0"/>
              <a:cs typeface="Aisha Arabic" panose="01000500000000020004" pitchFamily="2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Aisha Arabic" panose="01000500000000020004" pitchFamily="2" charset="0"/>
                <a:cs typeface="Aisha Arabic" panose="01000500000000020004" pitchFamily="2" charset="0"/>
              </a:rPr>
              <a:t>Diagram of system architecture (user, SwiftFeed app, FastAPI, Flask API, Firebase Firestore, SQL Server).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Aisha Arabic" panose="01000500000000020004" pitchFamily="2" charset="0"/>
                <a:cs typeface="Aisha Arabic" panose="01000500000000020004" pitchFamily="2" charset="0"/>
              </a:rPr>
              <a:t>Dataflow: </a:t>
            </a:r>
            <a:r>
              <a:rPr lang="en-US" sz="3600" dirty="0">
                <a:latin typeface="Aisha Arabic" panose="01000500000000020004" pitchFamily="2" charset="0"/>
                <a:cs typeface="Aisha Arabic" panose="01000500000000020004" pitchFamily="2" charset="0"/>
              </a:rPr>
              <a:t>When the user searches for an article through the FastAPI it gets saved in the database, then loaded into the application using Flask API from a JSON File.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E10C10-CF5C-425C-A299-82356307C7FF}"/>
              </a:ext>
            </a:extLst>
          </p:cNvPr>
          <p:cNvSpPr/>
          <p:nvPr/>
        </p:nvSpPr>
        <p:spPr>
          <a:xfrm rot="10800000">
            <a:off x="8075452" y="1620036"/>
            <a:ext cx="3759668" cy="3735619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9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CC72F3-4B0F-4F5E-8677-4AD268B43477}"/>
              </a:ext>
            </a:extLst>
          </p:cNvPr>
          <p:cNvSpPr txBox="1"/>
          <p:nvPr/>
        </p:nvSpPr>
        <p:spPr>
          <a:xfrm>
            <a:off x="295667" y="333057"/>
            <a:ext cx="362319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isha Arabic" panose="01000500000000020004" pitchFamily="2" charset="0"/>
                <a:cs typeface="Aisha Arabic" panose="01000500000000020004" pitchFamily="2" charset="0"/>
              </a:rPr>
              <a:t>Frontend to Backend Communication:</a:t>
            </a:r>
            <a:endParaRPr lang="en-US" sz="3200" dirty="0">
              <a:latin typeface="Aisha Arabic" panose="01000500000000020004" pitchFamily="2" charset="0"/>
              <a:cs typeface="Aisha Arabic" panose="01000500000000020004" pitchFamily="2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en-US" sz="3200" b="1" dirty="0">
                <a:latin typeface="Aisha Arabic" panose="01000500000000020004" pitchFamily="2" charset="0"/>
                <a:cs typeface="Aisha Arabic" panose="01000500000000020004" pitchFamily="2" charset="0"/>
              </a:rPr>
              <a:t>User requests </a:t>
            </a:r>
            <a:r>
              <a:rPr lang="en-US" sz="3200" dirty="0">
                <a:latin typeface="Aisha Arabic" panose="01000500000000020004" pitchFamily="2" charset="0"/>
                <a:cs typeface="Aisha Arabic" panose="01000500000000020004" pitchFamily="2" charset="0"/>
              </a:rPr>
              <a:t>tweets via FastAPI based on a hashtag query.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3200" b="1" dirty="0">
                <a:latin typeface="Aisha Arabic" panose="01000500000000020004" pitchFamily="2" charset="0"/>
                <a:cs typeface="Aisha Arabic" panose="01000500000000020004" pitchFamily="2" charset="0"/>
              </a:rPr>
              <a:t>FastAPI retrieves </a:t>
            </a:r>
            <a:r>
              <a:rPr lang="en-US" sz="3200" dirty="0">
                <a:latin typeface="Aisha Arabic" panose="01000500000000020004" pitchFamily="2" charset="0"/>
                <a:cs typeface="Aisha Arabic" panose="01000500000000020004" pitchFamily="2" charset="0"/>
              </a:rPr>
              <a:t>tweets from Twitter and stores them in SQL Server.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3200" b="1" dirty="0">
                <a:latin typeface="Aisha Arabic" panose="01000500000000020004" pitchFamily="2" charset="0"/>
                <a:cs typeface="Aisha Arabic" panose="01000500000000020004" pitchFamily="2" charset="0"/>
              </a:rPr>
              <a:t>Users interact </a:t>
            </a:r>
            <a:r>
              <a:rPr lang="en-US" sz="3200" dirty="0">
                <a:latin typeface="Aisha Arabic" panose="01000500000000020004" pitchFamily="2" charset="0"/>
                <a:cs typeface="Aisha Arabic" panose="01000500000000020004" pitchFamily="2" charset="0"/>
              </a:rPr>
              <a:t>with the frontend to access articles and content.</a:t>
            </a:r>
          </a:p>
          <a:p>
            <a:pPr algn="ctr"/>
            <a:endParaRPr lang="en-US" sz="3200" dirty="0">
              <a:latin typeface="Aisha Arabic" panose="01000500000000020004" pitchFamily="2" charset="0"/>
              <a:cs typeface="Aisha Arabic" panose="01000500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B5D49-6834-4CBA-9DE1-63B3D13C0C1F}"/>
              </a:ext>
            </a:extLst>
          </p:cNvPr>
          <p:cNvSpPr txBox="1"/>
          <p:nvPr/>
        </p:nvSpPr>
        <p:spPr>
          <a:xfrm>
            <a:off x="8273141" y="333057"/>
            <a:ext cx="362319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isha Arabic" panose="01000500000000020004" pitchFamily="2" charset="0"/>
                <a:cs typeface="Aisha Arabic" panose="01000500000000020004" pitchFamily="2" charset="0"/>
              </a:rPr>
              <a:t>Backend to Fronted Communication: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3200" b="1" dirty="0">
                <a:latin typeface="Aisha Arabic" panose="01000500000000020004" pitchFamily="2" charset="0"/>
                <a:cs typeface="Aisha Arabic" panose="01000500000000020004" pitchFamily="2" charset="0"/>
              </a:rPr>
              <a:t>The Application communicates </a:t>
            </a:r>
            <a:r>
              <a:rPr lang="en-US" sz="3200" dirty="0">
                <a:latin typeface="Aisha Arabic" panose="01000500000000020004" pitchFamily="2" charset="0"/>
                <a:cs typeface="Aisha Arabic" panose="01000500000000020004" pitchFamily="2" charset="0"/>
              </a:rPr>
              <a:t>with Flask API to fetch data from SQL Server.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3200" b="1" dirty="0">
                <a:latin typeface="Aisha Arabic" panose="01000500000000020004" pitchFamily="2" charset="0"/>
                <a:cs typeface="Aisha Arabic" panose="01000500000000020004" pitchFamily="2" charset="0"/>
              </a:rPr>
              <a:t>Flask API retrieves </a:t>
            </a:r>
            <a:r>
              <a:rPr lang="en-US" sz="3200" dirty="0">
                <a:latin typeface="Aisha Arabic" panose="01000500000000020004" pitchFamily="2" charset="0"/>
                <a:cs typeface="Aisha Arabic" panose="01000500000000020004" pitchFamily="2" charset="0"/>
              </a:rPr>
              <a:t>data and converts it to JSON.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3200" b="1" dirty="0">
                <a:latin typeface="Aisha Arabic" panose="01000500000000020004" pitchFamily="2" charset="0"/>
                <a:cs typeface="Aisha Arabic" panose="01000500000000020004" pitchFamily="2" charset="0"/>
              </a:rPr>
              <a:t>JSON data is sent </a:t>
            </a:r>
            <a:r>
              <a:rPr lang="en-US" sz="3200" dirty="0">
                <a:latin typeface="Aisha Arabic" panose="01000500000000020004" pitchFamily="2" charset="0"/>
                <a:cs typeface="Aisha Arabic" panose="01000500000000020004" pitchFamily="2" charset="0"/>
              </a:rPr>
              <a:t>back to the frontend for display.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F7A713-9680-4F4E-B722-557B3BF604E5}"/>
              </a:ext>
            </a:extLst>
          </p:cNvPr>
          <p:cNvSpPr/>
          <p:nvPr/>
        </p:nvSpPr>
        <p:spPr>
          <a:xfrm rot="16200000">
            <a:off x="4216165" y="1561190"/>
            <a:ext cx="3759668" cy="3735619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71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0CAF2E-F95D-4496-9778-B0A7D81E6FE8}"/>
              </a:ext>
            </a:extLst>
          </p:cNvPr>
          <p:cNvSpPr txBox="1"/>
          <p:nvPr/>
        </p:nvSpPr>
        <p:spPr>
          <a:xfrm>
            <a:off x="4750263" y="1105287"/>
            <a:ext cx="707262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isha Arabic" panose="01000500000000020004" pitchFamily="2" charset="0"/>
                <a:cs typeface="Aisha Arabic" panose="01000500000000020004" pitchFamily="2" charset="0"/>
              </a:rPr>
              <a:t>Database Interaction:</a:t>
            </a:r>
          </a:p>
          <a:p>
            <a:r>
              <a:rPr lang="en-US" sz="3200" dirty="0">
                <a:latin typeface="Aisha Arabic" panose="01000500000000020004" pitchFamily="2" charset="0"/>
                <a:cs typeface="Aisha Arabic" panose="01000500000000020004" pitchFamily="2" charset="0"/>
              </a:rPr>
              <a:t>The application uses both SQL Server Management and Firebase to store data,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Aisha Arabic" panose="01000500000000020004" pitchFamily="2" charset="0"/>
                <a:cs typeface="Aisha Arabic" panose="01000500000000020004" pitchFamily="2" charset="0"/>
              </a:rPr>
              <a:t>The SQL Server Management</a:t>
            </a:r>
            <a:r>
              <a:rPr lang="en-US" sz="3200" dirty="0">
                <a:latin typeface="Aisha Arabic" panose="01000500000000020004" pitchFamily="2" charset="0"/>
                <a:cs typeface="Aisha Arabic" panose="01000500000000020004" pitchFamily="2" charset="0"/>
              </a:rPr>
              <a:t> contains the database of the tweets fetched from FastAPI and stored.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Aisha Arabic" panose="01000500000000020004" pitchFamily="2" charset="0"/>
                <a:cs typeface="Aisha Arabic" panose="01000500000000020004" pitchFamily="2" charset="0"/>
              </a:rPr>
              <a:t>The Firebase </a:t>
            </a:r>
            <a:r>
              <a:rPr lang="en-US" sz="3200" dirty="0">
                <a:latin typeface="Aisha Arabic" panose="01000500000000020004" pitchFamily="2" charset="0"/>
                <a:cs typeface="Aisha Arabic" panose="01000500000000020004" pitchFamily="2" charset="0"/>
              </a:rPr>
              <a:t>is used to store user’s information dynamically and display them in the application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latin typeface="Aisha Arabic" panose="01000500000000020004" pitchFamily="2" charset="0"/>
                <a:cs typeface="Aisha Arabic" panose="01000500000000020004" pitchFamily="2" charset="0"/>
              </a:rPr>
              <a:t> Data Display: </a:t>
            </a:r>
            <a:r>
              <a:rPr lang="en-US" sz="3200" dirty="0">
                <a:latin typeface="Aisha Arabic" panose="01000500000000020004" pitchFamily="2" charset="0"/>
                <a:cs typeface="Aisha Arabic" panose="01000500000000020004" pitchFamily="2" charset="0"/>
              </a:rPr>
              <a:t>The frontend displays data from SQL Server and Firebase Firestore.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0B38B1-E334-4B66-9D43-AA0F8CDFDC26}"/>
              </a:ext>
            </a:extLst>
          </p:cNvPr>
          <p:cNvSpPr/>
          <p:nvPr/>
        </p:nvSpPr>
        <p:spPr>
          <a:xfrm>
            <a:off x="369116" y="1648015"/>
            <a:ext cx="3759668" cy="3735619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2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C79873-AAF7-4C00-8154-6F17D9D5E684}"/>
              </a:ext>
            </a:extLst>
          </p:cNvPr>
          <p:cNvSpPr txBox="1"/>
          <p:nvPr/>
        </p:nvSpPr>
        <p:spPr>
          <a:xfrm>
            <a:off x="8273141" y="126030"/>
            <a:ext cx="362319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1" dirty="0">
                <a:latin typeface="Aisha Arabic" panose="01000500000000020004" pitchFamily="2" charset="0"/>
                <a:cs typeface="Aisha Arabic" panose="01000500000000020004" pitchFamily="2" charset="0"/>
              </a:rPr>
              <a:t>Process:</a:t>
            </a:r>
          </a:p>
          <a:p>
            <a:pPr algn="ctr"/>
            <a:r>
              <a:rPr lang="en-US" sz="3100" dirty="0">
                <a:latin typeface="Aisha Arabic" panose="01000500000000020004" pitchFamily="2" charset="0"/>
                <a:cs typeface="Aisha Arabic" panose="01000500000000020004" pitchFamily="2" charset="0"/>
              </a:rPr>
              <a:t>Scrape tweets using the Twitter API.</a:t>
            </a:r>
          </a:p>
          <a:p>
            <a:pPr algn="ctr"/>
            <a:r>
              <a:rPr lang="en-US" sz="3100" dirty="0">
                <a:latin typeface="Aisha Arabic" panose="01000500000000020004" pitchFamily="2" charset="0"/>
                <a:cs typeface="Aisha Arabic" panose="01000500000000020004" pitchFamily="2" charset="0"/>
              </a:rPr>
              <a:t>Translate tweets into English to be able to</a:t>
            </a:r>
          </a:p>
          <a:p>
            <a:pPr algn="ctr"/>
            <a:r>
              <a:rPr lang="en-US" sz="3100" dirty="0">
                <a:latin typeface="Aisha Arabic" panose="01000500000000020004" pitchFamily="2" charset="0"/>
                <a:cs typeface="Aisha Arabic" panose="01000500000000020004" pitchFamily="2" charset="0"/>
              </a:rPr>
              <a:t>Tokenize and classify tweets into categories.</a:t>
            </a:r>
          </a:p>
          <a:p>
            <a:pPr algn="ctr"/>
            <a:r>
              <a:rPr lang="en-US" sz="3100" dirty="0">
                <a:latin typeface="Aisha Arabic" panose="01000500000000020004" pitchFamily="2" charset="0"/>
                <a:cs typeface="Aisha Arabic" panose="01000500000000020004" pitchFamily="2" charset="0"/>
              </a:rPr>
              <a:t>Store results in an SQL Server database.</a:t>
            </a:r>
          </a:p>
          <a:p>
            <a:pPr algn="ctr"/>
            <a:r>
              <a:rPr lang="en-US" sz="3100" b="1" dirty="0">
                <a:latin typeface="Aisha Arabic" panose="01000500000000020004" pitchFamily="2" charset="0"/>
                <a:cs typeface="Aisha Arabic" panose="01000500000000020004" pitchFamily="2" charset="0"/>
              </a:rPr>
              <a:t>Notes:</a:t>
            </a:r>
          </a:p>
          <a:p>
            <a:pPr algn="ctr"/>
            <a:r>
              <a:rPr lang="en-US" sz="3100" dirty="0">
                <a:latin typeface="Aisha Arabic" panose="01000500000000020004" pitchFamily="2" charset="0"/>
                <a:cs typeface="Aisha Arabic" panose="01000500000000020004" pitchFamily="2" charset="0"/>
              </a:rPr>
              <a:t>Limit tweet requests to prevent user bans.</a:t>
            </a:r>
          </a:p>
          <a:p>
            <a:pPr algn="ctr"/>
            <a:r>
              <a:rPr lang="en-US" sz="3100" dirty="0">
                <a:latin typeface="Aisha Arabic" panose="01000500000000020004" pitchFamily="2" charset="0"/>
                <a:cs typeface="Aisha Arabic" panose="01000500000000020004" pitchFamily="2" charset="0"/>
              </a:rPr>
              <a:t>Simplified category mapping for clarity.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F5CA83-2B90-4D06-83C2-792E0C699B37}"/>
              </a:ext>
            </a:extLst>
          </p:cNvPr>
          <p:cNvSpPr txBox="1"/>
          <p:nvPr/>
        </p:nvSpPr>
        <p:spPr>
          <a:xfrm>
            <a:off x="295667" y="551287"/>
            <a:ext cx="362319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isha Arabic" panose="01000500000000020004" pitchFamily="2" charset="0"/>
                <a:cs typeface="Aisha Arabic" panose="01000500000000020004" pitchFamily="2" charset="0"/>
              </a:rPr>
              <a:t>Machine Learning Model Integration:</a:t>
            </a:r>
          </a:p>
          <a:p>
            <a:pPr algn="ctr"/>
            <a:r>
              <a:rPr lang="en-US" sz="3200" b="1" dirty="0">
                <a:latin typeface="Aisha Arabic" panose="01000500000000020004" pitchFamily="2" charset="0"/>
                <a:cs typeface="Aisha Arabic" panose="01000500000000020004" pitchFamily="2" charset="0"/>
              </a:rPr>
              <a:t>Objective:</a:t>
            </a:r>
          </a:p>
          <a:p>
            <a:pPr algn="ctr"/>
            <a:r>
              <a:rPr lang="en-US" sz="3200" dirty="0">
                <a:latin typeface="Aisha Arabic" panose="01000500000000020004" pitchFamily="2" charset="0"/>
                <a:cs typeface="Aisha Arabic" panose="01000500000000020004" pitchFamily="2" charset="0"/>
              </a:rPr>
              <a:t>Classify tweets into specific categories for better content management. </a:t>
            </a:r>
          </a:p>
          <a:p>
            <a:pPr algn="ctr"/>
            <a:r>
              <a:rPr lang="en-US" sz="3200" b="1" dirty="0">
                <a:latin typeface="Aisha Arabic" panose="01000500000000020004" pitchFamily="2" charset="0"/>
                <a:cs typeface="Aisha Arabic" panose="01000500000000020004" pitchFamily="2" charset="0"/>
              </a:rPr>
              <a:t>Components:</a:t>
            </a:r>
          </a:p>
          <a:p>
            <a:pPr algn="ctr"/>
            <a:r>
              <a:rPr lang="en-US" sz="3200" dirty="0">
                <a:latin typeface="Aisha Arabic" panose="01000500000000020004" pitchFamily="2" charset="0"/>
                <a:cs typeface="Aisha Arabic" panose="01000500000000020004" pitchFamily="2" charset="0"/>
              </a:rPr>
              <a:t>GoogleTranslator: Translates tweet content.</a:t>
            </a:r>
          </a:p>
          <a:p>
            <a:pPr algn="ctr"/>
            <a:r>
              <a:rPr lang="en-US" sz="3200" dirty="0">
                <a:latin typeface="Aisha Arabic" panose="01000500000000020004" pitchFamily="2" charset="0"/>
                <a:cs typeface="Aisha Arabic" panose="01000500000000020004" pitchFamily="2" charset="0"/>
              </a:rPr>
              <a:t>Transformer Model: A multi model to categorize tweets.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C52086-76E7-46B4-8FAF-129862342B71}"/>
              </a:ext>
            </a:extLst>
          </p:cNvPr>
          <p:cNvSpPr/>
          <p:nvPr/>
        </p:nvSpPr>
        <p:spPr>
          <a:xfrm rot="5400000">
            <a:off x="4216166" y="1561189"/>
            <a:ext cx="3759668" cy="3735619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5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A61F09-A0E0-484F-B5D3-0E37BD9BF4B3}"/>
              </a:ext>
            </a:extLst>
          </p:cNvPr>
          <p:cNvSpPr txBox="1"/>
          <p:nvPr/>
        </p:nvSpPr>
        <p:spPr>
          <a:xfrm>
            <a:off x="356880" y="859065"/>
            <a:ext cx="7284891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isha Arabic" panose="01000500000000020004" pitchFamily="2" charset="0"/>
                <a:cs typeface="Aisha Arabic" panose="01000500000000020004" pitchFamily="2" charset="0"/>
              </a:rPr>
              <a:t>Challenges 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Aisha Arabic" panose="01000500000000020004" pitchFamily="2" charset="0"/>
                <a:cs typeface="Aisha Arabic" panose="01000500000000020004" pitchFamily="2" charset="0"/>
              </a:rPr>
              <a:t>Twitter API Rate Limits: </a:t>
            </a:r>
            <a:r>
              <a:rPr lang="en-US" sz="3600" dirty="0">
                <a:latin typeface="Aisha Arabic" panose="01000500000000020004" pitchFamily="2" charset="0"/>
                <a:cs typeface="Aisha Arabic" panose="01000500000000020004" pitchFamily="2" charset="0"/>
              </a:rPr>
              <a:t>Frequent API calls risked user bans.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Aisha Arabic" panose="01000500000000020004" pitchFamily="2" charset="0"/>
                <a:cs typeface="Aisha Arabic" panose="01000500000000020004" pitchFamily="2" charset="0"/>
              </a:rPr>
              <a:t>Data Consistency: </a:t>
            </a:r>
            <a:r>
              <a:rPr lang="en-US" sz="3600" dirty="0">
                <a:latin typeface="Aisha Arabic" panose="01000500000000020004" pitchFamily="2" charset="0"/>
                <a:cs typeface="Aisha Arabic" panose="01000500000000020004" pitchFamily="2" charset="0"/>
              </a:rPr>
              <a:t>Ensuring consistent data retrieval and storage.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Aisha Arabic" panose="01000500000000020004" pitchFamily="2" charset="0"/>
                <a:cs typeface="Aisha Arabic" panose="01000500000000020004" pitchFamily="2" charset="0"/>
              </a:rPr>
              <a:t>Language Support: </a:t>
            </a:r>
            <a:r>
              <a:rPr lang="en-US" sz="3600" dirty="0">
                <a:latin typeface="Aisha Arabic" panose="01000500000000020004" pitchFamily="2" charset="0"/>
                <a:cs typeface="Aisha Arabic" panose="01000500000000020004" pitchFamily="2" charset="0"/>
              </a:rPr>
              <a:t>Implementing accurate multi-language translations.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Aisha Arabic" panose="01000500000000020004" pitchFamily="2" charset="0"/>
                <a:cs typeface="Aisha Arabic" panose="01000500000000020004" pitchFamily="2" charset="0"/>
              </a:rPr>
              <a:t>Backend Integration: </a:t>
            </a:r>
            <a:r>
              <a:rPr lang="en-US" sz="3600" dirty="0">
                <a:latin typeface="Aisha Arabic" panose="01000500000000020004" pitchFamily="2" charset="0"/>
                <a:cs typeface="Aisha Arabic" panose="01000500000000020004" pitchFamily="2" charset="0"/>
              </a:rPr>
              <a:t>Seamless communication between FastAPI, Flask, and SQL Server.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E10C10-CF5C-425C-A299-82356307C7FF}"/>
              </a:ext>
            </a:extLst>
          </p:cNvPr>
          <p:cNvSpPr/>
          <p:nvPr/>
        </p:nvSpPr>
        <p:spPr>
          <a:xfrm rot="10800000">
            <a:off x="8075452" y="1620036"/>
            <a:ext cx="3759668" cy="3735619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39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C79873-AAF7-4C00-8154-6F17D9D5E684}"/>
              </a:ext>
            </a:extLst>
          </p:cNvPr>
          <p:cNvSpPr txBox="1"/>
          <p:nvPr/>
        </p:nvSpPr>
        <p:spPr>
          <a:xfrm>
            <a:off x="8281530" y="1276960"/>
            <a:ext cx="36231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sz="3200" b="1" dirty="0">
                <a:latin typeface="Aisha Arabic" panose="01000500000000020004" pitchFamily="2" charset="0"/>
                <a:cs typeface="Aisha Arabic" panose="01000500000000020004" pitchFamily="2" charset="0"/>
              </a:rPr>
              <a:t>Language Support: </a:t>
            </a:r>
            <a:r>
              <a:rPr lang="en-US" sz="3200" dirty="0">
                <a:latin typeface="Aisha Arabic" panose="01000500000000020004" pitchFamily="2" charset="0"/>
                <a:cs typeface="Aisha Arabic" panose="01000500000000020004" pitchFamily="2" charset="0"/>
              </a:rPr>
              <a:t>Leveraged GoogleTranslator for reliable translations.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3200" b="1" dirty="0">
                <a:latin typeface="Aisha Arabic" panose="01000500000000020004" pitchFamily="2" charset="0"/>
                <a:cs typeface="Aisha Arabic" panose="01000500000000020004" pitchFamily="2" charset="0"/>
              </a:rPr>
              <a:t>Backend Integration: </a:t>
            </a:r>
            <a:r>
              <a:rPr lang="en-US" sz="3200" dirty="0">
                <a:latin typeface="Aisha Arabic" panose="01000500000000020004" pitchFamily="2" charset="0"/>
                <a:cs typeface="Aisha Arabic" panose="01000500000000020004" pitchFamily="2" charset="0"/>
              </a:rPr>
              <a:t>Utilized RESTful APIs and robust error handling.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F5CA83-2B90-4D06-83C2-792E0C699B37}"/>
              </a:ext>
            </a:extLst>
          </p:cNvPr>
          <p:cNvSpPr txBox="1"/>
          <p:nvPr/>
        </p:nvSpPr>
        <p:spPr>
          <a:xfrm>
            <a:off x="287278" y="1030739"/>
            <a:ext cx="36231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isha Arabic" panose="01000500000000020004" pitchFamily="2" charset="0"/>
                <a:cs typeface="Aisha Arabic" panose="01000500000000020004" pitchFamily="2" charset="0"/>
              </a:rPr>
              <a:t>Solutions</a:t>
            </a:r>
            <a:r>
              <a:rPr lang="en-US" sz="4800" b="1" dirty="0">
                <a:latin typeface="Aisha Arabic" panose="01000500000000020004" pitchFamily="2" charset="0"/>
                <a:cs typeface="Aisha Arabic" panose="01000500000000020004" pitchFamily="2" charset="0"/>
              </a:rPr>
              <a:t>:</a:t>
            </a:r>
            <a:endParaRPr lang="en-US" sz="4000" b="1" dirty="0">
              <a:latin typeface="Aisha Arabic" panose="01000500000000020004" pitchFamily="2" charset="0"/>
              <a:cs typeface="Aisha Arabic" panose="01000500000000020004" pitchFamily="2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en-US" sz="3200" b="1" dirty="0">
                <a:latin typeface="Aisha Arabic" panose="01000500000000020004" pitchFamily="2" charset="0"/>
                <a:cs typeface="Aisha Arabic" panose="01000500000000020004" pitchFamily="2" charset="0"/>
              </a:rPr>
              <a:t>Rate Limits: </a:t>
            </a:r>
            <a:r>
              <a:rPr lang="en-US" sz="3200" dirty="0">
                <a:latin typeface="Aisha Arabic" panose="01000500000000020004" pitchFamily="2" charset="0"/>
                <a:cs typeface="Aisha Arabic" panose="01000500000000020004" pitchFamily="2" charset="0"/>
              </a:rPr>
              <a:t>Implemented request limits and caching.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3200" b="1" dirty="0">
                <a:latin typeface="Aisha Arabic" panose="01000500000000020004" pitchFamily="2" charset="0"/>
                <a:cs typeface="Aisha Arabic" panose="01000500000000020004" pitchFamily="2" charset="0"/>
              </a:rPr>
              <a:t>Data Consistency: </a:t>
            </a:r>
            <a:r>
              <a:rPr lang="en-US" sz="3200" dirty="0">
                <a:latin typeface="Aisha Arabic" panose="01000500000000020004" pitchFamily="2" charset="0"/>
                <a:cs typeface="Aisha Arabic" panose="01000500000000020004" pitchFamily="2" charset="0"/>
              </a:rPr>
              <a:t>Used transaction management and thorough testing.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C52086-76E7-46B4-8FAF-129862342B71}"/>
              </a:ext>
            </a:extLst>
          </p:cNvPr>
          <p:cNvSpPr/>
          <p:nvPr/>
        </p:nvSpPr>
        <p:spPr>
          <a:xfrm rot="16200000">
            <a:off x="4216166" y="1561189"/>
            <a:ext cx="3759668" cy="3735619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0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0CAF2E-F95D-4496-9778-B0A7D81E6FE8}"/>
              </a:ext>
            </a:extLst>
          </p:cNvPr>
          <p:cNvSpPr txBox="1"/>
          <p:nvPr/>
        </p:nvSpPr>
        <p:spPr>
          <a:xfrm>
            <a:off x="4937023" y="335845"/>
            <a:ext cx="6648173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isha Arabic" panose="01000500000000020004" pitchFamily="2" charset="0"/>
                <a:cs typeface="Aisha Arabic" panose="01000500000000020004" pitchFamily="2" charset="0"/>
              </a:rPr>
              <a:t>Future Enhancements</a:t>
            </a:r>
          </a:p>
          <a:p>
            <a:r>
              <a:rPr lang="en-US" sz="3300" b="1" dirty="0">
                <a:latin typeface="Aisha Arabic" panose="01000500000000020004" pitchFamily="2" charset="0"/>
                <a:cs typeface="Aisha Arabic" panose="01000500000000020004" pitchFamily="2" charset="0"/>
              </a:rPr>
              <a:t>Content: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dirty="0">
                <a:latin typeface="Aisha Arabic" panose="01000500000000020004" pitchFamily="2" charset="0"/>
                <a:cs typeface="Aisha Arabic" panose="01000500000000020004" pitchFamily="2" charset="0"/>
              </a:rPr>
              <a:t>Advanced Search</a:t>
            </a:r>
            <a:r>
              <a:rPr lang="en-US" sz="3300" dirty="0">
                <a:latin typeface="Aisha Arabic" panose="01000500000000020004" pitchFamily="2" charset="0"/>
                <a:cs typeface="Aisha Arabic" panose="01000500000000020004" pitchFamily="2" charset="0"/>
              </a:rPr>
              <a:t>: Introduce advanced filters.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dirty="0">
                <a:latin typeface="Aisha Arabic" panose="01000500000000020004" pitchFamily="2" charset="0"/>
                <a:cs typeface="Aisha Arabic" panose="01000500000000020004" pitchFamily="2" charset="0"/>
              </a:rPr>
              <a:t>User Profiles: </a:t>
            </a:r>
            <a:r>
              <a:rPr lang="en-US" sz="3300" dirty="0">
                <a:latin typeface="Aisha Arabic" panose="01000500000000020004" pitchFamily="2" charset="0"/>
                <a:cs typeface="Aisha Arabic" panose="01000500000000020004" pitchFamily="2" charset="0"/>
              </a:rPr>
              <a:t>Enhance with more details.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dirty="0">
                <a:latin typeface="Aisha Arabic" panose="01000500000000020004" pitchFamily="2" charset="0"/>
                <a:cs typeface="Aisha Arabic" panose="01000500000000020004" pitchFamily="2" charset="0"/>
              </a:rPr>
              <a:t>Real-Time Updates:</a:t>
            </a:r>
            <a:r>
              <a:rPr lang="en-US" sz="3300" dirty="0">
                <a:latin typeface="Aisha Arabic" panose="01000500000000020004" pitchFamily="2" charset="0"/>
                <a:cs typeface="Aisha Arabic" panose="01000500000000020004" pitchFamily="2" charset="0"/>
              </a:rPr>
              <a:t> Enable push notifications.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dirty="0">
                <a:latin typeface="Aisha Arabic" panose="01000500000000020004" pitchFamily="2" charset="0"/>
                <a:cs typeface="Aisha Arabic" panose="01000500000000020004" pitchFamily="2" charset="0"/>
              </a:rPr>
              <a:t>Multi-Language Support:</a:t>
            </a:r>
            <a:r>
              <a:rPr lang="en-US" sz="3300" dirty="0">
                <a:latin typeface="Aisha Arabic" panose="01000500000000020004" pitchFamily="2" charset="0"/>
                <a:cs typeface="Aisha Arabic" panose="01000500000000020004" pitchFamily="2" charset="0"/>
              </a:rPr>
              <a:t> Add more languages, improve accuracy of the languages.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dirty="0">
                <a:latin typeface="Aisha Arabic" panose="01000500000000020004" pitchFamily="2" charset="0"/>
                <a:cs typeface="Aisha Arabic" panose="01000500000000020004" pitchFamily="2" charset="0"/>
              </a:rPr>
              <a:t>More Categories:</a:t>
            </a:r>
            <a:r>
              <a:rPr lang="en-US" sz="3300" dirty="0">
                <a:latin typeface="Aisha Arabic" panose="01000500000000020004" pitchFamily="2" charset="0"/>
                <a:cs typeface="Aisha Arabic" panose="01000500000000020004" pitchFamily="2" charset="0"/>
              </a:rPr>
              <a:t> Expand content variety.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dirty="0">
                <a:latin typeface="Aisha Arabic" panose="01000500000000020004" pitchFamily="2" charset="0"/>
                <a:cs typeface="Aisha Arabic" panose="01000500000000020004" pitchFamily="2" charset="0"/>
              </a:rPr>
              <a:t>User Interaction:</a:t>
            </a:r>
            <a:r>
              <a:rPr lang="en-US" sz="3300" dirty="0">
                <a:latin typeface="Aisha Arabic" panose="01000500000000020004" pitchFamily="2" charset="0"/>
                <a:cs typeface="Aisha Arabic" panose="01000500000000020004" pitchFamily="2" charset="0"/>
              </a:rPr>
              <a:t> Develop sharing features.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dirty="0">
                <a:latin typeface="Aisha Arabic" panose="01000500000000020004" pitchFamily="2" charset="0"/>
                <a:cs typeface="Aisha Arabic" panose="01000500000000020004" pitchFamily="2" charset="0"/>
              </a:rPr>
              <a:t>Performance:</a:t>
            </a:r>
            <a:r>
              <a:rPr lang="en-US" sz="3300" dirty="0">
                <a:latin typeface="Aisha Arabic" panose="01000500000000020004" pitchFamily="2" charset="0"/>
                <a:cs typeface="Aisha Arabic" panose="01000500000000020004" pitchFamily="2" charset="0"/>
              </a:rPr>
              <a:t> Optimize app and backend.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0B38B1-E334-4B66-9D43-AA0F8CDFDC26}"/>
              </a:ext>
            </a:extLst>
          </p:cNvPr>
          <p:cNvSpPr/>
          <p:nvPr/>
        </p:nvSpPr>
        <p:spPr>
          <a:xfrm>
            <a:off x="369116" y="1648015"/>
            <a:ext cx="3759668" cy="3735619"/>
          </a:xfrm>
          <a:prstGeom prst="ellips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85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570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Aisha Arabic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Yukii</dc:creator>
  <cp:lastModifiedBy>Yukii</cp:lastModifiedBy>
  <cp:revision>19</cp:revision>
  <dcterms:created xsi:type="dcterms:W3CDTF">2024-05-27T13:02:31Z</dcterms:created>
  <dcterms:modified xsi:type="dcterms:W3CDTF">2024-05-30T12:19:45Z</dcterms:modified>
</cp:coreProperties>
</file>