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7"/>
  </p:notesMasterIdLst>
  <p:sldIdLst>
    <p:sldId id="256" r:id="rId2"/>
    <p:sldId id="259" r:id="rId3"/>
    <p:sldId id="260" r:id="rId4"/>
    <p:sldId id="261" r:id="rId5"/>
    <p:sldId id="268" r:id="rId6"/>
    <p:sldId id="262" r:id="rId7"/>
    <p:sldId id="263" r:id="rId8"/>
    <p:sldId id="264" r:id="rId9"/>
    <p:sldId id="265" r:id="rId10"/>
    <p:sldId id="266" r:id="rId11"/>
    <p:sldId id="267" r:id="rId12"/>
    <p:sldId id="269" r:id="rId13"/>
    <p:sldId id="270" r:id="rId14"/>
    <p:sldId id="273" r:id="rId15"/>
    <p:sldId id="274"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B4BF11-886C-4CC9-B901-1A161648717F}" type="datetimeFigureOut">
              <a:rPr lang="zh-CN" altLang="en-US" smtClean="0"/>
              <a:pPr/>
              <a:t>2015/10/31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B214FE-466C-4D9A-B60D-3A70E8C8AD8C}"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日期占位符 29"/>
          <p:cNvSpPr>
            <a:spLocks noGrp="1"/>
          </p:cNvSpPr>
          <p:nvPr>
            <p:ph type="dt" sz="half" idx="10"/>
          </p:nvPr>
        </p:nvSpPr>
        <p:spPr/>
        <p:txBody>
          <a:bodyPr/>
          <a:lstStyle/>
          <a:p>
            <a:fld id="{251C7CB9-8186-471C-85FB-29114266AE99}" type="datetime1">
              <a:rPr lang="zh-CN" altLang="en-US" smtClean="0"/>
              <a:pPr/>
              <a:t>2015/10/31</a:t>
            </a:fld>
            <a:endParaRPr lang="zh-CN" altLang="en-US"/>
          </a:p>
        </p:txBody>
      </p:sp>
      <p:sp>
        <p:nvSpPr>
          <p:cNvPr id="19" name="页脚占位符 18"/>
          <p:cNvSpPr>
            <a:spLocks noGrp="1"/>
          </p:cNvSpPr>
          <p:nvPr>
            <p:ph type="ftr" sz="quarter" idx="11"/>
          </p:nvPr>
        </p:nvSpPr>
        <p:spPr/>
        <p:txBody>
          <a:bodyPr/>
          <a:lstStyle/>
          <a:p>
            <a:endParaRPr lang="zh-CN" altLang="en-US"/>
          </a:p>
        </p:txBody>
      </p:sp>
      <p:sp>
        <p:nvSpPr>
          <p:cNvPr id="27" name="灯片编号占位符 2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B1E66233-5BF2-473F-975F-EA48078732A1}" type="datetime1">
              <a:rPr lang="zh-CN" altLang="en-US" smtClean="0"/>
              <a:pPr/>
              <a:t>2015/10/31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914401"/>
            <a:ext cx="6019800" cy="521176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0852125E-CA45-4C84-890A-34FD86E8A68B}" type="datetime1">
              <a:rPr lang="zh-CN" altLang="en-US" smtClean="0"/>
              <a:pPr/>
              <a:t>2015/10/31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E07544B9-3E48-494D-9D9D-AD4A9427AFB8}" type="datetime1">
              <a:rPr lang="zh-CN" altLang="en-US" smtClean="0"/>
              <a:pPr/>
              <a:t>2015/10/31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C1FC1C0E-E026-4270-B92D-CF7461AFCA0B}" type="datetime1">
              <a:rPr lang="zh-CN" altLang="en-US" smtClean="0"/>
              <a:pPr/>
              <a:t>2015/10/31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D3571CEE-13E0-4213-A637-E75DE24690F4}" type="datetime1">
              <a:rPr lang="zh-CN" altLang="en-US" smtClean="0"/>
              <a:pPr/>
              <a:t>2015/10/31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tIns="45720" anchor="b"/>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ABF023EB-4B96-4477-BE1A-7E0DE1FAC9D9}" type="datetime1">
              <a:rPr lang="zh-CN" altLang="en-US" smtClean="0"/>
              <a:pPr/>
              <a:t>2015/10/31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E9D0DE6F-6E72-49D7-91B8-3C9F8198939B}" type="datetime1">
              <a:rPr lang="zh-CN" altLang="en-US" smtClean="0"/>
              <a:pPr/>
              <a:t>2015/10/31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59A6E76-3EF3-4B2F-A425-029A09128D08}" type="datetime1">
              <a:rPr lang="zh-CN" altLang="en-US" smtClean="0"/>
              <a:pPr/>
              <a:t>2015/10/31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187EE757-116F-461E-B742-8B346B50A9AA}" type="datetime1">
              <a:rPr lang="zh-CN" altLang="en-US" smtClean="0"/>
              <a:pPr/>
              <a:t>2015/10/31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单圆角矩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标题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7D156EB3-D8E1-4A7F-B48F-95067154079A}" type="datetime1">
              <a:rPr lang="zh-CN" altLang="en-US" smtClean="0"/>
              <a:pPr/>
              <a:t>2015/10/31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077200" y="6356350"/>
            <a:ext cx="609600" cy="365125"/>
          </a:xfrm>
        </p:spPr>
        <p:txBody>
          <a:bodyPr/>
          <a:lstStyle/>
          <a:p>
            <a:fld id="{0C913308-F349-4B6D-A68A-DD1791B4A57B}" type="slidenum">
              <a:rPr lang="zh-CN" altLang="en-US" smtClean="0"/>
              <a:pPr/>
              <a:t>‹#›</a:t>
            </a:fld>
            <a:endParaRPr lang="zh-CN" altLang="en-US"/>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smtClean="0"/>
              <a:t>单击图标添加图片</a:t>
            </a:r>
            <a:endParaRPr kumimoji="0" lang="en-US" dirty="0"/>
          </a:p>
        </p:txBody>
      </p:sp>
      <p:sp>
        <p:nvSpPr>
          <p:cNvPr id="10" name="任意多边形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任意多边形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任意多边形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标题占位符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65B7515-475E-4CA4-A640-E53A8DD5A1B5}" type="datetime1">
              <a:rPr lang="zh-CN" altLang="en-US" smtClean="0"/>
              <a:pPr/>
              <a:t>2015/10/31</a:t>
            </a:fld>
            <a:endParaRPr lang="zh-CN" altLang="en-US"/>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C913308-F349-4B6D-A68A-DD1791B4A57B}" type="slidenum">
              <a:rPr lang="zh-CN" altLang="en-US" smtClean="0"/>
              <a:pPr/>
              <a:t>‹#›</a:t>
            </a:fld>
            <a:endParaRPr lang="zh-CN" altLang="en-US"/>
          </a:p>
        </p:txBody>
      </p:sp>
      <p:grpSp>
        <p:nvGrpSpPr>
          <p:cNvPr id="2" name="组合 1"/>
          <p:cNvGrpSpPr/>
          <p:nvPr/>
        </p:nvGrpSpPr>
        <p:grpSpPr>
          <a:xfrm>
            <a:off x="-19017" y="202408"/>
            <a:ext cx="9180548" cy="649224"/>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fjour.blyun.com/views/specific/3004/FJourDetail.jsp?dxNumber=165023198423&amp;d=3AAAF9C65AD18F34DCA0141DF1118CC8&amp;s=Geoffrey+Hint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zh-CN" altLang="en-US" b="1" dirty="0" smtClean="0"/>
              <a:t>浅谈深度学习</a:t>
            </a:r>
            <a:endParaRPr lang="zh-CN" altLang="en-US" b="1"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a:t>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idx="1"/>
          </p:nvPr>
        </p:nvSpPr>
        <p:spPr/>
        <p:txBody>
          <a:bodyPr>
            <a:normAutofit lnSpcReduction="10000"/>
          </a:bodyPr>
          <a:lstStyle/>
          <a:p>
            <a:pPr algn="just"/>
            <a:r>
              <a:rPr lang="zh-CN" altLang="en-US" sz="2800" b="1" dirty="0">
                <a:ea typeface="楷体_GB2312" pitchFamily="49" charset="-122"/>
              </a:rPr>
              <a:t>当前多数分类、回归等学习方法为浅层结构算法，其局限性在于有限样本和计算单元情况下对复杂函数的表示能力有限，针对复杂分类问题其泛化能力受到一定制约。</a:t>
            </a:r>
          </a:p>
          <a:p>
            <a:endParaRPr lang="zh-CN" altLang="en-US" sz="2800" b="1" dirty="0">
              <a:ea typeface="楷体_GB2312" pitchFamily="49" charset="-122"/>
            </a:endParaRPr>
          </a:p>
          <a:p>
            <a:pPr algn="just"/>
            <a:r>
              <a:rPr lang="zh-CN" altLang="en-US" sz="2800" b="1" dirty="0">
                <a:solidFill>
                  <a:srgbClr val="C00000"/>
                </a:solidFill>
                <a:ea typeface="楷体_GB2312" pitchFamily="49" charset="-122"/>
              </a:rPr>
              <a:t>深度学习</a:t>
            </a:r>
            <a:r>
              <a:rPr lang="zh-CN" altLang="en-US" sz="2800" b="1" dirty="0">
                <a:ea typeface="楷体_GB2312" pitchFamily="49" charset="-122"/>
              </a:rPr>
              <a:t>可通过学习一种深层非线性网络结构，实现复杂函数逼近，表征输入数据分布式表示，并展现了强大的从少数样本中集中学习数据集本质特征的能力。（多层的好处是可以用较少的参数表示复杂的函数）</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10</a:t>
            </a:fld>
            <a:endParaRPr lang="zh-CN" altLang="en-US"/>
          </a:p>
        </p:txBody>
      </p:sp>
      <p:sp>
        <p:nvSpPr>
          <p:cNvPr id="59395" name="Rectangle 3"/>
          <p:cNvSpPr>
            <a:spLocks noGrp="1" noChangeArrowheads="1"/>
          </p:cNvSpPr>
          <p:nvPr/>
        </p:nvSpPr>
        <p:spPr bwMode="auto">
          <a:xfrm>
            <a:off x="584200" y="457200"/>
            <a:ext cx="8229600" cy="1143000"/>
          </a:xfrm>
          <a:prstGeom prst="rect">
            <a:avLst/>
          </a:prstGeom>
          <a:noFill/>
          <a:ln w="9525">
            <a:noFill/>
            <a:miter lim="800000"/>
            <a:headEnd/>
            <a:tailEnd/>
          </a:ln>
          <a:effectLst/>
        </p:spPr>
        <p:txBody>
          <a:bodyPr anchor="ctr"/>
          <a:lstStyle/>
          <a:p>
            <a:pPr algn="ctr"/>
            <a:r>
              <a:rPr lang="zh-CN" altLang="en-US" sz="3600" b="1" dirty="0" smtClean="0">
                <a:solidFill>
                  <a:schemeClr val="tx2"/>
                </a:solidFill>
                <a:effectLst>
                  <a:outerShdw blurRad="38100" dist="38100" dir="2700000" algn="tl">
                    <a:srgbClr val="000000"/>
                  </a:outerShdw>
                </a:effectLst>
                <a:latin typeface="楷体_GB2312" pitchFamily="49" charset="-122"/>
              </a:rPr>
              <a:t>深度学习（二）</a:t>
            </a:r>
            <a:endParaRPr lang="zh-CN" altLang="en-US" sz="3600" b="1" dirty="0">
              <a:solidFill>
                <a:schemeClr val="tx2"/>
              </a:solidFill>
              <a:effectLst>
                <a:outerShdw blurRad="38100" dist="38100" dir="2700000" algn="tl">
                  <a:srgbClr val="000000"/>
                </a:outerShdw>
              </a:effectLst>
              <a:latin typeface="楷体_GB2312" pitchFamily="49" charset="-122"/>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idx="1"/>
          </p:nvPr>
        </p:nvSpPr>
        <p:spPr>
          <a:xfrm>
            <a:off x="457200" y="1214422"/>
            <a:ext cx="8229600" cy="5429288"/>
          </a:xfrm>
        </p:spPr>
        <p:txBody>
          <a:bodyPr>
            <a:normAutofit/>
          </a:bodyPr>
          <a:lstStyle/>
          <a:p>
            <a:pPr algn="just">
              <a:lnSpc>
                <a:spcPct val="110000"/>
              </a:lnSpc>
            </a:pPr>
            <a:r>
              <a:rPr lang="zh-CN" sz="2400" b="1" dirty="0">
                <a:solidFill>
                  <a:srgbClr val="C00000"/>
                </a:solidFill>
                <a:latin typeface="楷体_GB2312" pitchFamily="49" charset="-122"/>
                <a:ea typeface="楷体_GB2312" pitchFamily="49" charset="-122"/>
              </a:rPr>
              <a:t>深度学习</a:t>
            </a:r>
            <a:r>
              <a:rPr lang="zh-CN" sz="2400" b="1" dirty="0">
                <a:latin typeface="楷体_GB2312" pitchFamily="49" charset="-122"/>
                <a:ea typeface="楷体_GB2312" pitchFamily="49" charset="-122"/>
              </a:rPr>
              <a:t>的实质，是通过构建具有很多隐层的机器学习模型和海量的训练数据，来学习更有用的特征，从而最终提升分类或预测的准确性。因此，“深度模型”是手段，“特征学习”是目的。</a:t>
            </a:r>
          </a:p>
          <a:p>
            <a:r>
              <a:rPr lang="zh-CN" sz="2400" b="1" dirty="0" smtClean="0">
                <a:latin typeface="楷体_GB2312" pitchFamily="49" charset="-122"/>
                <a:ea typeface="楷体_GB2312" pitchFamily="49" charset="-122"/>
              </a:rPr>
              <a:t>区别</a:t>
            </a:r>
            <a:r>
              <a:rPr lang="zh-CN" sz="2400" b="1" dirty="0">
                <a:latin typeface="楷体_GB2312" pitchFamily="49" charset="-122"/>
                <a:ea typeface="楷体_GB2312" pitchFamily="49" charset="-122"/>
              </a:rPr>
              <a:t>于传统的浅层学习，深度学习的不同在于：</a:t>
            </a:r>
          </a:p>
          <a:p>
            <a:pPr algn="just">
              <a:buFont typeface="Wingdings" pitchFamily="2" charset="2"/>
              <a:buChar char="Ø"/>
            </a:pPr>
            <a:r>
              <a:rPr lang="zh-CN" altLang="zh-CN" sz="2400" b="1" dirty="0" smtClean="0">
                <a:latin typeface="楷体_GB2312" pitchFamily="49" charset="-122"/>
                <a:ea typeface="楷体_GB2312" pitchFamily="49" charset="-122"/>
              </a:rPr>
              <a:t>1</a:t>
            </a:r>
            <a:r>
              <a:rPr lang="zh-CN" sz="2400" b="1" dirty="0">
                <a:latin typeface="楷体_GB2312" pitchFamily="49" charset="-122"/>
                <a:ea typeface="楷体_GB2312" pitchFamily="49" charset="-122"/>
              </a:rPr>
              <a:t>）强调了</a:t>
            </a:r>
            <a:r>
              <a:rPr lang="zh-CN" sz="2400" b="1" dirty="0">
                <a:solidFill>
                  <a:srgbClr val="C00000"/>
                </a:solidFill>
                <a:latin typeface="楷体_GB2312" pitchFamily="49" charset="-122"/>
                <a:ea typeface="楷体_GB2312" pitchFamily="49" charset="-122"/>
              </a:rPr>
              <a:t>模型结构的深度</a:t>
            </a:r>
            <a:r>
              <a:rPr lang="zh-CN" sz="2400" b="1" dirty="0">
                <a:latin typeface="楷体_GB2312" pitchFamily="49" charset="-122"/>
                <a:ea typeface="楷体_GB2312" pitchFamily="49" charset="-122"/>
              </a:rPr>
              <a:t>，通常有</a:t>
            </a:r>
            <a:r>
              <a:rPr lang="zh-CN" altLang="zh-CN" sz="2400" b="1" dirty="0">
                <a:latin typeface="楷体_GB2312" pitchFamily="49" charset="-122"/>
                <a:ea typeface="楷体_GB2312" pitchFamily="49" charset="-122"/>
              </a:rPr>
              <a:t>5</a:t>
            </a:r>
            <a:r>
              <a:rPr lang="zh-CN" sz="2400" b="1" dirty="0">
                <a:latin typeface="楷体_GB2312" pitchFamily="49" charset="-122"/>
                <a:ea typeface="楷体_GB2312" pitchFamily="49" charset="-122"/>
              </a:rPr>
              <a:t>层、</a:t>
            </a:r>
            <a:r>
              <a:rPr lang="zh-CN" altLang="zh-CN" sz="2400" b="1" dirty="0">
                <a:latin typeface="楷体_GB2312" pitchFamily="49" charset="-122"/>
                <a:ea typeface="楷体_GB2312" pitchFamily="49" charset="-122"/>
              </a:rPr>
              <a:t>6</a:t>
            </a:r>
            <a:r>
              <a:rPr lang="zh-CN" sz="2400" b="1" dirty="0">
                <a:latin typeface="楷体_GB2312" pitchFamily="49" charset="-122"/>
                <a:ea typeface="楷体_GB2312" pitchFamily="49" charset="-122"/>
              </a:rPr>
              <a:t>层，甚至</a:t>
            </a:r>
            <a:r>
              <a:rPr lang="zh-CN" altLang="zh-CN" sz="2400" b="1" dirty="0">
                <a:latin typeface="楷体_GB2312" pitchFamily="49" charset="-122"/>
                <a:ea typeface="楷体_GB2312" pitchFamily="49" charset="-122"/>
              </a:rPr>
              <a:t>10</a:t>
            </a:r>
            <a:r>
              <a:rPr lang="zh-CN" sz="2400" b="1" dirty="0">
                <a:latin typeface="楷体_GB2312" pitchFamily="49" charset="-122"/>
                <a:ea typeface="楷体_GB2312" pitchFamily="49" charset="-122"/>
              </a:rPr>
              <a:t>多层的隐层节点；</a:t>
            </a:r>
          </a:p>
          <a:p>
            <a:pPr algn="just">
              <a:buFont typeface="Wingdings" pitchFamily="2" charset="2"/>
              <a:buChar char="Ø"/>
            </a:pPr>
            <a:r>
              <a:rPr lang="zh-CN" altLang="zh-CN" sz="2400" b="1" dirty="0" smtClean="0">
                <a:latin typeface="楷体_GB2312" pitchFamily="49" charset="-122"/>
                <a:ea typeface="楷体_GB2312" pitchFamily="49" charset="-122"/>
              </a:rPr>
              <a:t>2</a:t>
            </a:r>
            <a:r>
              <a:rPr lang="zh-CN" sz="2400" b="1" dirty="0">
                <a:latin typeface="楷体_GB2312" pitchFamily="49" charset="-122"/>
                <a:ea typeface="楷体_GB2312" pitchFamily="49" charset="-122"/>
              </a:rPr>
              <a:t>）明确突出了</a:t>
            </a:r>
            <a:r>
              <a:rPr lang="zh-CN" sz="2400" b="1" dirty="0">
                <a:solidFill>
                  <a:srgbClr val="C00000"/>
                </a:solidFill>
                <a:latin typeface="楷体_GB2312" pitchFamily="49" charset="-122"/>
                <a:ea typeface="楷体_GB2312" pitchFamily="49" charset="-122"/>
              </a:rPr>
              <a:t>特征学习的重要性</a:t>
            </a:r>
            <a:r>
              <a:rPr lang="zh-CN" sz="2400" b="1" dirty="0">
                <a:latin typeface="楷体_GB2312" pitchFamily="49" charset="-122"/>
                <a:ea typeface="楷体_GB2312" pitchFamily="49" charset="-122"/>
              </a:rPr>
              <a:t>，也就是说，通过逐层特征变换，将样本在原空间的特征表示变换到一个新特征空间，从而使分类或预测更加容易</a:t>
            </a:r>
            <a:r>
              <a:rPr lang="zh-CN" sz="2400" b="1" dirty="0" smtClean="0">
                <a:latin typeface="楷体_GB2312" pitchFamily="49" charset="-122"/>
                <a:ea typeface="楷体_GB2312" pitchFamily="49" charset="-122"/>
              </a:rPr>
              <a:t>。利用</a:t>
            </a:r>
            <a:r>
              <a:rPr lang="zh-CN" sz="2400" b="1" dirty="0">
                <a:latin typeface="楷体_GB2312" pitchFamily="49" charset="-122"/>
                <a:ea typeface="楷体_GB2312" pitchFamily="49" charset="-122"/>
              </a:rPr>
              <a:t>大数据来学习特征，更能够刻画数据的丰富内在信息。</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11</a:t>
            </a:fld>
            <a:endParaRPr lang="zh-CN" altLang="en-US"/>
          </a:p>
        </p:txBody>
      </p:sp>
      <p:sp>
        <p:nvSpPr>
          <p:cNvPr id="61443" name="Rectangle 3"/>
          <p:cNvSpPr>
            <a:spLocks noGrp="1" noChangeArrowheads="1"/>
          </p:cNvSpPr>
          <p:nvPr/>
        </p:nvSpPr>
        <p:spPr bwMode="auto">
          <a:xfrm>
            <a:off x="584200" y="71414"/>
            <a:ext cx="8229600" cy="1143000"/>
          </a:xfrm>
          <a:prstGeom prst="rect">
            <a:avLst/>
          </a:prstGeom>
          <a:noFill/>
          <a:ln w="9525">
            <a:noFill/>
            <a:miter lim="800000"/>
            <a:headEnd/>
            <a:tailEnd/>
          </a:ln>
          <a:effectLst/>
        </p:spPr>
        <p:txBody>
          <a:bodyPr anchor="ctr"/>
          <a:lstStyle/>
          <a:p>
            <a:pPr algn="ctr"/>
            <a:r>
              <a:rPr lang="zh-CN" altLang="en-US" sz="3600" b="1" dirty="0" smtClean="0">
                <a:solidFill>
                  <a:schemeClr val="tx2"/>
                </a:solidFill>
                <a:effectLst>
                  <a:outerShdw blurRad="38100" dist="38100" dir="2700000" algn="tl">
                    <a:srgbClr val="000000"/>
                  </a:outerShdw>
                </a:effectLst>
                <a:latin typeface="楷体_GB2312" pitchFamily="49" charset="-122"/>
              </a:rPr>
              <a:t>浅层学习与深度学习的不同</a:t>
            </a:r>
            <a:endParaRPr lang="zh-CN" altLang="en-US" sz="3600" b="1" dirty="0">
              <a:solidFill>
                <a:schemeClr val="tx2"/>
              </a:solidFill>
              <a:effectLst>
                <a:outerShdw blurRad="38100" dist="38100" dir="2700000" algn="tl">
                  <a:srgbClr val="000000"/>
                </a:outerShdw>
              </a:effectLst>
              <a:latin typeface="楷体_GB2312" pitchFamily="49" charset="-122"/>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Grp="1" noChangeArrowheads="1"/>
          </p:cNvSpPr>
          <p:nvPr>
            <p:ph type="title"/>
          </p:nvPr>
        </p:nvSpPr>
        <p:spPr>
          <a:xfrm>
            <a:off x="230188" y="277813"/>
            <a:ext cx="8763000" cy="1143000"/>
          </a:xfrm>
          <a:ln/>
        </p:spPr>
        <p:txBody>
          <a:bodyPr/>
          <a:lstStyle/>
          <a:p>
            <a:pPr algn="ctr"/>
            <a:r>
              <a:rPr lang="zh-CN" altLang="en-US" sz="3600" b="1" dirty="0" smtClean="0">
                <a:latin typeface="楷体_GB2312" pitchFamily="49" charset="-122"/>
                <a:ea typeface="楷体_GB2312" pitchFamily="49" charset="-122"/>
              </a:rPr>
              <a:t>深度学习与神经网络的异同</a:t>
            </a:r>
            <a:endParaRPr lang="zh-CN" altLang="en-US" sz="3600" b="1" dirty="0">
              <a:latin typeface="楷体_GB2312" pitchFamily="49" charset="-122"/>
              <a:ea typeface="楷体_GB2312" pitchFamily="49" charset="-122"/>
            </a:endParaRPr>
          </a:p>
        </p:txBody>
      </p:sp>
      <p:sp>
        <p:nvSpPr>
          <p:cNvPr id="65538" name="Rectangle 2"/>
          <p:cNvSpPr>
            <a:spLocks noGrp="1" noChangeArrowheads="1"/>
          </p:cNvSpPr>
          <p:nvPr>
            <p:ph idx="1"/>
          </p:nvPr>
        </p:nvSpPr>
        <p:spPr/>
        <p:txBody>
          <a:bodyPr>
            <a:normAutofit/>
          </a:bodyPr>
          <a:lstStyle/>
          <a:p>
            <a:r>
              <a:rPr lang="zh-CN" altLang="en-US" sz="2800" b="1" dirty="0">
                <a:latin typeface="楷体_GB2312" pitchFamily="49" charset="-122"/>
                <a:ea typeface="楷体_GB2312" pitchFamily="49" charset="-122"/>
              </a:rPr>
              <a:t>Deep learning与传统的神经网络之间有相同的地方也有很多不同</a:t>
            </a:r>
            <a:r>
              <a:rPr lang="zh-CN" altLang="en-US" sz="2800" b="1" dirty="0" smtClean="0">
                <a:latin typeface="楷体_GB2312" pitchFamily="49" charset="-122"/>
                <a:ea typeface="楷体_GB2312" pitchFamily="49" charset="-122"/>
              </a:rPr>
              <a:t>。</a:t>
            </a:r>
            <a:endParaRPr lang="en-US" altLang="zh-CN" sz="2800" b="1" dirty="0" smtClean="0">
              <a:latin typeface="楷体_GB2312" pitchFamily="49" charset="-122"/>
              <a:ea typeface="楷体_GB2312" pitchFamily="49" charset="-122"/>
            </a:endParaRPr>
          </a:p>
          <a:p>
            <a:endParaRPr lang="zh-CN" altLang="en-US" sz="2800" b="1" dirty="0">
              <a:latin typeface="楷体_GB2312" pitchFamily="49" charset="-122"/>
              <a:ea typeface="楷体_GB2312" pitchFamily="49" charset="-122"/>
            </a:endParaRPr>
          </a:p>
          <a:p>
            <a:r>
              <a:rPr lang="zh-CN" altLang="en-US" sz="2800" b="1" dirty="0" smtClean="0">
                <a:latin typeface="楷体_GB2312" pitchFamily="49" charset="-122"/>
                <a:ea typeface="楷体_GB2312" pitchFamily="49" charset="-122"/>
              </a:rPr>
              <a:t>相同</a:t>
            </a:r>
            <a:r>
              <a:rPr lang="zh-CN" altLang="en-US" sz="2800" b="1" dirty="0">
                <a:latin typeface="楷体_GB2312" pitchFamily="49" charset="-122"/>
                <a:ea typeface="楷体_GB2312" pitchFamily="49" charset="-122"/>
              </a:rPr>
              <a:t>点：deep learning采用了神经网络相似的分层结构，系统由包括</a:t>
            </a:r>
            <a:r>
              <a:rPr lang="zh-CN" altLang="en-US" sz="2800" b="1" dirty="0">
                <a:solidFill>
                  <a:srgbClr val="C00000"/>
                </a:solidFill>
                <a:latin typeface="楷体_GB2312" pitchFamily="49" charset="-122"/>
                <a:ea typeface="楷体_GB2312" pitchFamily="49" charset="-122"/>
              </a:rPr>
              <a:t>输入层、隐层（多层）、输出层</a:t>
            </a:r>
            <a:r>
              <a:rPr lang="zh-CN" altLang="en-US" sz="2800" b="1" dirty="0">
                <a:latin typeface="楷体_GB2312" pitchFamily="49" charset="-122"/>
                <a:ea typeface="楷体_GB2312" pitchFamily="49" charset="-122"/>
              </a:rPr>
              <a:t>组成的多层网络，只有相邻层节点之间有连接，同一层以及跨层节点之间相互无连接，每一层可以看作是一个逻辑回归模型；这种分层结构，是比较接近人类大脑的结构的。</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12</a:t>
            </a:fld>
            <a:endParaRPr lang="zh-CN" altLang="en-US"/>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idx="1"/>
          </p:nvPr>
        </p:nvSpPr>
        <p:spPr>
          <a:xfrm>
            <a:off x="457200" y="1000108"/>
            <a:ext cx="8229600" cy="5500726"/>
          </a:xfrm>
        </p:spPr>
        <p:txBody>
          <a:bodyPr>
            <a:normAutofit/>
          </a:bodyPr>
          <a:lstStyle/>
          <a:p>
            <a:r>
              <a:rPr lang="zh-CN" altLang="en-US" sz="2800" b="1" dirty="0" smtClean="0">
                <a:latin typeface="楷体_GB2312" pitchFamily="49" charset="-122"/>
                <a:ea typeface="楷体_GB2312" pitchFamily="49" charset="-122"/>
              </a:rPr>
              <a:t>不同点：采用了不同</a:t>
            </a:r>
            <a:r>
              <a:rPr lang="zh-CN" altLang="en-US" sz="2800" b="1" dirty="0">
                <a:latin typeface="楷体_GB2312" pitchFamily="49" charset="-122"/>
                <a:ea typeface="楷体_GB2312" pitchFamily="49" charset="-122"/>
              </a:rPr>
              <a:t>的训练机制。</a:t>
            </a:r>
          </a:p>
          <a:p>
            <a:pPr algn="just"/>
            <a:r>
              <a:rPr lang="zh-CN" altLang="en-US" sz="2800" b="1" dirty="0" smtClean="0">
                <a:solidFill>
                  <a:srgbClr val="C00000"/>
                </a:solidFill>
                <a:latin typeface="楷体_GB2312" pitchFamily="49" charset="-122"/>
                <a:ea typeface="楷体_GB2312" pitchFamily="49" charset="-122"/>
              </a:rPr>
              <a:t>传统</a:t>
            </a:r>
            <a:r>
              <a:rPr lang="zh-CN" altLang="en-US" sz="2800" b="1" dirty="0">
                <a:solidFill>
                  <a:srgbClr val="C00000"/>
                </a:solidFill>
                <a:latin typeface="楷体_GB2312" pitchFamily="49" charset="-122"/>
                <a:ea typeface="楷体_GB2312" pitchFamily="49" charset="-122"/>
              </a:rPr>
              <a:t>神经网络</a:t>
            </a:r>
            <a:r>
              <a:rPr lang="zh-CN" altLang="en-US" sz="2800" b="1" dirty="0">
                <a:latin typeface="楷体_GB2312" pitchFamily="49" charset="-122"/>
                <a:ea typeface="楷体_GB2312" pitchFamily="49" charset="-122"/>
              </a:rPr>
              <a:t>中，采用的是反向传播（BP）的方式进行。即采用迭代的算法来训练整个网络，随机设定初值，计算当前网络的输出，然后根据当前</a:t>
            </a:r>
            <a:r>
              <a:rPr lang="zh-CN" altLang="en-US" sz="2800" b="1" dirty="0">
                <a:solidFill>
                  <a:srgbClr val="C00000"/>
                </a:solidFill>
                <a:latin typeface="楷体_GB2312" pitchFamily="49" charset="-122"/>
                <a:ea typeface="楷体_GB2312" pitchFamily="49" charset="-122"/>
              </a:rPr>
              <a:t>计算的输出值</a:t>
            </a:r>
            <a:r>
              <a:rPr lang="zh-CN" altLang="en-US" sz="2800" b="1" dirty="0">
                <a:latin typeface="楷体_GB2312" pitchFamily="49" charset="-122"/>
                <a:ea typeface="楷体_GB2312" pitchFamily="49" charset="-122"/>
              </a:rPr>
              <a:t>和</a:t>
            </a:r>
            <a:r>
              <a:rPr lang="zh-CN" altLang="en-US" sz="2800" b="1" dirty="0">
                <a:solidFill>
                  <a:srgbClr val="C00000"/>
                </a:solidFill>
                <a:latin typeface="楷体_GB2312" pitchFamily="49" charset="-122"/>
                <a:ea typeface="楷体_GB2312" pitchFamily="49" charset="-122"/>
              </a:rPr>
              <a:t>实际的标记值</a:t>
            </a:r>
            <a:r>
              <a:rPr lang="zh-CN" altLang="en-US" sz="2800" b="1" dirty="0">
                <a:latin typeface="楷体_GB2312" pitchFamily="49" charset="-122"/>
                <a:ea typeface="楷体_GB2312" pitchFamily="49" charset="-122"/>
              </a:rPr>
              <a:t>之间的差去改变前面各层的参数，直到收敛（整体是一个梯度下降法）。</a:t>
            </a:r>
          </a:p>
          <a:p>
            <a:r>
              <a:rPr lang="en-US" altLang="zh-CN" sz="2800" b="1" dirty="0" smtClean="0">
                <a:latin typeface="楷体_GB2312" pitchFamily="49" charset="-122"/>
                <a:ea typeface="楷体_GB2312" pitchFamily="49" charset="-122"/>
              </a:rPr>
              <a:t>BP</a:t>
            </a:r>
            <a:r>
              <a:rPr lang="zh-CN" altLang="en-US" sz="2800" b="1" dirty="0" smtClean="0">
                <a:latin typeface="楷体_GB2312" pitchFamily="49" charset="-122"/>
                <a:ea typeface="楷体_GB2312" pitchFamily="49" charset="-122"/>
              </a:rPr>
              <a:t>算法不适合深度神经网络：</a:t>
            </a:r>
            <a:r>
              <a:rPr lang="zh-CN" altLang="en-US" sz="2800" b="1" dirty="0" smtClean="0">
                <a:ea typeface="楷体_GB2312" pitchFamily="49" charset="-122"/>
              </a:rPr>
              <a:t>如果对所有层同时训练，时间复杂度会太高；如果每次训练一层，偏差就会逐层传递，出现过拟合</a:t>
            </a:r>
            <a:r>
              <a:rPr lang="zh-CN" altLang="en-US" sz="2800" b="1" dirty="0" smtClean="0">
                <a:latin typeface="楷体_GB2312" pitchFamily="49" charset="-122"/>
                <a:ea typeface="楷体_GB2312" pitchFamily="49" charset="-122"/>
              </a:rPr>
              <a:t>。</a:t>
            </a:r>
            <a:endParaRPr lang="zh-CN" altLang="en-US" sz="2800" b="1" dirty="0">
              <a:latin typeface="楷体_GB2312" pitchFamily="49" charset="-122"/>
              <a:ea typeface="楷体_GB2312" pitchFamily="49" charset="-122"/>
            </a:endParaRPr>
          </a:p>
          <a:p>
            <a:pPr algn="just"/>
            <a:r>
              <a:rPr lang="zh-CN" altLang="en-US" sz="2800" b="1" dirty="0">
                <a:solidFill>
                  <a:srgbClr val="C00000"/>
                </a:solidFill>
                <a:latin typeface="楷体_GB2312" pitchFamily="49" charset="-122"/>
                <a:ea typeface="楷体_GB2312" pitchFamily="49" charset="-122"/>
              </a:rPr>
              <a:t>deep learning</a:t>
            </a:r>
            <a:r>
              <a:rPr lang="zh-CN" altLang="en-US" sz="2800" b="1" dirty="0">
                <a:latin typeface="楷体_GB2312" pitchFamily="49" charset="-122"/>
                <a:ea typeface="楷体_GB2312" pitchFamily="49" charset="-122"/>
              </a:rPr>
              <a:t>整体上是一个</a:t>
            </a:r>
            <a:r>
              <a:rPr lang="zh-CN" altLang="en-US" sz="2800" b="1" dirty="0" smtClean="0">
                <a:latin typeface="楷体_GB2312" pitchFamily="49" charset="-122"/>
                <a:ea typeface="楷体_GB2312" pitchFamily="49" charset="-122"/>
              </a:rPr>
              <a:t>layer</a:t>
            </a:r>
            <a:r>
              <a:rPr lang="en-US" altLang="zh-CN" sz="2800" b="1" dirty="0" smtClean="0">
                <a:latin typeface="楷体_GB2312" pitchFamily="49" charset="-122"/>
                <a:ea typeface="楷体_GB2312" pitchFamily="49" charset="-122"/>
              </a:rPr>
              <a:t>-</a:t>
            </a:r>
            <a:r>
              <a:rPr lang="zh-CN" altLang="en-US" sz="2800" b="1" dirty="0" smtClean="0">
                <a:latin typeface="楷体_GB2312" pitchFamily="49" charset="-122"/>
                <a:ea typeface="楷体_GB2312" pitchFamily="49" charset="-122"/>
              </a:rPr>
              <a:t>wise</a:t>
            </a:r>
            <a:r>
              <a:rPr lang="zh-CN" altLang="en-US" sz="2800" b="1" dirty="0">
                <a:latin typeface="楷体_GB2312" pitchFamily="49" charset="-122"/>
                <a:ea typeface="楷体_GB2312" pitchFamily="49" charset="-122"/>
              </a:rPr>
              <a:t>的训练机制</a:t>
            </a:r>
            <a:r>
              <a:rPr lang="zh-CN" altLang="en-US" sz="2800" b="1" dirty="0" smtClean="0">
                <a:latin typeface="楷体_GB2312" pitchFamily="49" charset="-122"/>
                <a:ea typeface="楷体_GB2312" pitchFamily="49" charset="-122"/>
              </a:rPr>
              <a:t>。</a:t>
            </a:r>
            <a:endParaRPr lang="zh-CN" altLang="en-US" sz="2800" b="1" dirty="0">
              <a:latin typeface="楷体_GB2312" pitchFamily="49" charset="-122"/>
              <a:ea typeface="楷体_GB2312" pitchFamily="49" charset="-122"/>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13</a:t>
            </a:fld>
            <a:endParaRPr lang="zh-CN" altLang="en-US"/>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457200" y="500042"/>
            <a:ext cx="8229600" cy="917596"/>
          </a:xfrm>
        </p:spPr>
        <p:txBody>
          <a:bodyPr/>
          <a:lstStyle/>
          <a:p>
            <a:r>
              <a:rPr lang="zh-CN" altLang="en-US" sz="3600" b="1" dirty="0" smtClean="0">
                <a:latin typeface="楷体_GB2312" pitchFamily="49" charset="-122"/>
                <a:ea typeface="楷体_GB2312" pitchFamily="49" charset="-122"/>
              </a:rPr>
              <a:t>深度学习的训练过程</a:t>
            </a:r>
            <a:endParaRPr lang="zh-CN" sz="3600" b="1" dirty="0">
              <a:latin typeface="楷体_GB2312" pitchFamily="49" charset="-122"/>
              <a:ea typeface="楷体_GB2312" pitchFamily="49" charset="-122"/>
            </a:endParaRPr>
          </a:p>
        </p:txBody>
      </p:sp>
      <p:sp>
        <p:nvSpPr>
          <p:cNvPr id="77827" name="Rectangle 3"/>
          <p:cNvSpPr>
            <a:spLocks noGrp="1" noChangeArrowheads="1"/>
          </p:cNvSpPr>
          <p:nvPr>
            <p:ph idx="1"/>
          </p:nvPr>
        </p:nvSpPr>
        <p:spPr/>
        <p:txBody>
          <a:bodyPr>
            <a:normAutofit/>
          </a:bodyPr>
          <a:lstStyle/>
          <a:p>
            <a:pPr>
              <a:lnSpc>
                <a:spcPct val="90000"/>
              </a:lnSpc>
              <a:buNone/>
            </a:pPr>
            <a:r>
              <a:rPr lang="zh-CN" altLang="zh-CN" sz="2800" b="1" dirty="0" smtClean="0">
                <a:latin typeface="楷体_GB2312" pitchFamily="49" charset="-122"/>
                <a:ea typeface="楷体_GB2312" pitchFamily="49" charset="-122"/>
              </a:rPr>
              <a:t>1</a:t>
            </a:r>
            <a:r>
              <a:rPr lang="zh-CN" altLang="en-US" sz="2800" b="1" dirty="0" smtClean="0">
                <a:latin typeface="楷体_GB2312" pitchFamily="49" charset="-122"/>
                <a:ea typeface="楷体_GB2312" pitchFamily="49" charset="-122"/>
              </a:rPr>
              <a:t>）自下而上的非监督学习</a:t>
            </a:r>
            <a:r>
              <a:rPr lang="en-US" altLang="zh-CN" sz="2800" b="1" dirty="0" smtClean="0">
                <a:latin typeface="楷体_GB2312" pitchFamily="49" charset="-122"/>
                <a:ea typeface="楷体_GB2312" pitchFamily="49" charset="-122"/>
              </a:rPr>
              <a:t>:</a:t>
            </a:r>
            <a:r>
              <a:rPr lang="zh-CN" altLang="en-US" sz="2800" dirty="0" smtClean="0"/>
              <a:t>从底层开始，一层一层的往顶层训练，分别得到各层参数。</a:t>
            </a:r>
            <a:endParaRPr lang="en-US" altLang="zh-CN" sz="2800" b="1" dirty="0" smtClean="0">
              <a:latin typeface="楷体_GB2312" pitchFamily="49" charset="-122"/>
              <a:ea typeface="楷体_GB2312" pitchFamily="49" charset="-122"/>
            </a:endParaRPr>
          </a:p>
          <a:p>
            <a:pPr>
              <a:lnSpc>
                <a:spcPct val="90000"/>
              </a:lnSpc>
              <a:buNone/>
            </a:pPr>
            <a:r>
              <a:rPr lang="en-US" altLang="zh-CN" sz="2800" b="1" dirty="0" smtClean="0">
                <a:latin typeface="楷体_GB2312" pitchFamily="49" charset="-122"/>
                <a:ea typeface="楷体_GB2312" pitchFamily="49" charset="-122"/>
              </a:rPr>
              <a:t>      </a:t>
            </a:r>
            <a:r>
              <a:rPr lang="zh-CN" sz="2800" b="1" dirty="0" smtClean="0">
                <a:latin typeface="楷体_GB2312" pitchFamily="49" charset="-122"/>
                <a:ea typeface="楷体_GB2312" pitchFamily="49" charset="-122"/>
              </a:rPr>
              <a:t>采用无</a:t>
            </a:r>
            <a:r>
              <a:rPr lang="zh-CN" altLang="en-US" sz="2800" b="1" dirty="0" smtClean="0">
                <a:latin typeface="楷体_GB2312" pitchFamily="49" charset="-122"/>
                <a:ea typeface="楷体_GB2312" pitchFamily="49" charset="-122"/>
              </a:rPr>
              <a:t>标签</a:t>
            </a:r>
            <a:r>
              <a:rPr lang="zh-CN" sz="2800" b="1" dirty="0" smtClean="0">
                <a:latin typeface="楷体_GB2312" pitchFamily="49" charset="-122"/>
                <a:ea typeface="楷体_GB2312" pitchFamily="49" charset="-122"/>
              </a:rPr>
              <a:t>数据分层</a:t>
            </a:r>
            <a:r>
              <a:rPr lang="zh-CN" sz="2800" b="1" dirty="0">
                <a:latin typeface="楷体_GB2312" pitchFamily="49" charset="-122"/>
                <a:ea typeface="楷体_GB2312" pitchFamily="49" charset="-122"/>
              </a:rPr>
              <a:t>训练各层</a:t>
            </a:r>
            <a:r>
              <a:rPr lang="zh-CN" sz="2800" b="1" dirty="0" smtClean="0">
                <a:latin typeface="楷体_GB2312" pitchFamily="49" charset="-122"/>
                <a:ea typeface="楷体_GB2312" pitchFamily="49" charset="-122"/>
              </a:rPr>
              <a:t>参数</a:t>
            </a:r>
            <a:r>
              <a:rPr lang="zh-CN" altLang="en-US" sz="2800" b="1" dirty="0" smtClean="0">
                <a:latin typeface="楷体_GB2312" pitchFamily="49" charset="-122"/>
                <a:ea typeface="楷体_GB2312" pitchFamily="49" charset="-122"/>
              </a:rPr>
              <a:t>（</a:t>
            </a:r>
            <a:r>
              <a:rPr lang="zh-CN" sz="2800" b="1" dirty="0" smtClean="0">
                <a:latin typeface="楷体_GB2312" pitchFamily="49" charset="-122"/>
                <a:ea typeface="楷体_GB2312" pitchFamily="49" charset="-122"/>
              </a:rPr>
              <a:t>可以</a:t>
            </a:r>
            <a:r>
              <a:rPr lang="zh-CN" sz="2800" b="1" dirty="0">
                <a:latin typeface="楷体_GB2312" pitchFamily="49" charset="-122"/>
                <a:ea typeface="楷体_GB2312" pitchFamily="49" charset="-122"/>
              </a:rPr>
              <a:t>看作是</a:t>
            </a:r>
            <a:r>
              <a:rPr lang="zh-CN" altLang="zh-CN" sz="2800" b="1" dirty="0">
                <a:latin typeface="楷体_GB2312" pitchFamily="49" charset="-122"/>
                <a:ea typeface="楷体_GB2312" pitchFamily="49" charset="-122"/>
              </a:rPr>
              <a:t>feature learning</a:t>
            </a:r>
            <a:r>
              <a:rPr lang="zh-CN" sz="2800" b="1" dirty="0">
                <a:latin typeface="楷体_GB2312" pitchFamily="49" charset="-122"/>
                <a:ea typeface="楷体_GB2312" pitchFamily="49" charset="-122"/>
              </a:rPr>
              <a:t>过程</a:t>
            </a:r>
            <a:r>
              <a:rPr lang="zh-CN" sz="2800" b="1" dirty="0" smtClean="0">
                <a:latin typeface="楷体_GB2312" pitchFamily="49" charset="-122"/>
                <a:ea typeface="楷体_GB2312" pitchFamily="49" charset="-122"/>
              </a:rPr>
              <a:t>）</a:t>
            </a:r>
            <a:endParaRPr lang="zh-CN" sz="2800" b="1" dirty="0">
              <a:latin typeface="楷体_GB2312" pitchFamily="49" charset="-122"/>
              <a:ea typeface="楷体_GB2312" pitchFamily="49" charset="-122"/>
            </a:endParaRPr>
          </a:p>
          <a:p>
            <a:pPr>
              <a:lnSpc>
                <a:spcPct val="90000"/>
              </a:lnSpc>
            </a:pPr>
            <a:endParaRPr lang="zh-CN" sz="2800" b="1" dirty="0">
              <a:latin typeface="楷体_GB2312" pitchFamily="49" charset="-122"/>
              <a:ea typeface="楷体_GB2312" pitchFamily="49" charset="-122"/>
            </a:endParaRPr>
          </a:p>
          <a:p>
            <a:pPr>
              <a:lnSpc>
                <a:spcPct val="90000"/>
              </a:lnSpc>
              <a:buNone/>
            </a:pPr>
            <a:r>
              <a:rPr lang="en-US" altLang="zh-CN" sz="2800" b="1" dirty="0" smtClean="0">
                <a:latin typeface="楷体_GB2312" pitchFamily="49" charset="-122"/>
                <a:ea typeface="楷体_GB2312" pitchFamily="49" charset="-122"/>
              </a:rPr>
              <a:t>2</a:t>
            </a:r>
            <a:r>
              <a:rPr lang="zh-CN" altLang="en-US" sz="2800" b="1" dirty="0" smtClean="0">
                <a:latin typeface="楷体_GB2312" pitchFamily="49" charset="-122"/>
                <a:ea typeface="楷体_GB2312" pitchFamily="49" charset="-122"/>
              </a:rPr>
              <a:t>）自上而下的监督学习：</a:t>
            </a:r>
            <a:r>
              <a:rPr lang="zh-CN" altLang="en-US" sz="2800" dirty="0" smtClean="0"/>
              <a:t>通过带标签的数据去训练，误差自上向下传输，对网络进行微调。</a:t>
            </a:r>
            <a:endParaRPr lang="en-US" altLang="zh-CN" sz="2800" dirty="0" smtClean="0"/>
          </a:p>
          <a:p>
            <a:pPr>
              <a:lnSpc>
                <a:spcPct val="90000"/>
              </a:lnSpc>
              <a:buNone/>
            </a:pPr>
            <a:r>
              <a:rPr lang="zh-CN" altLang="en-US" sz="2800" b="1" dirty="0" smtClean="0">
                <a:latin typeface="楷体_GB2312" pitchFamily="49" charset="-122"/>
                <a:ea typeface="楷体_GB2312" pitchFamily="49" charset="-122"/>
              </a:rPr>
              <a:t>       基于第一步得到的各层参数进一步调整整个多层模型的参数，这一步是一个有监督训练过程</a:t>
            </a:r>
            <a:endParaRPr lang="zh-CN" sz="2800" b="1" dirty="0">
              <a:latin typeface="楷体_GB2312" pitchFamily="49" charset="-122"/>
              <a:ea typeface="楷体_GB2312" pitchFamily="49" charset="-122"/>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000241"/>
            <a:ext cx="8229600" cy="2000264"/>
          </a:xfrm>
        </p:spPr>
        <p:txBody>
          <a:bodyPr/>
          <a:lstStyle/>
          <a:p>
            <a:pPr algn="ctr">
              <a:buNone/>
            </a:pPr>
            <a:r>
              <a:rPr lang="en-US" altLang="zh-CN" sz="4800" i="1" dirty="0" smtClean="0">
                <a:solidFill>
                  <a:srgbClr val="0070C0"/>
                </a:solidFill>
              </a:rPr>
              <a:t>Thank you</a:t>
            </a:r>
            <a:r>
              <a:rPr lang="zh-CN" altLang="en-US" sz="4800" i="1" dirty="0" smtClean="0">
                <a:solidFill>
                  <a:srgbClr val="0070C0"/>
                </a:solidFill>
              </a:rPr>
              <a:t>！</a:t>
            </a:r>
            <a:endParaRPr lang="zh-CN" altLang="en-US" sz="4800" i="1" dirty="0">
              <a:solidFill>
                <a:srgbClr val="0070C0"/>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15</a:t>
            </a:fld>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algn="ctr"/>
            <a:r>
              <a:rPr lang="zh-CN" altLang="en-US" b="1" dirty="0" smtClean="0">
                <a:latin typeface="楷体_GB2312" pitchFamily="49" charset="-122"/>
                <a:ea typeface="楷体_GB2312" pitchFamily="49" charset="-122"/>
              </a:rPr>
              <a:t>主要内容</a:t>
            </a:r>
            <a:endParaRPr lang="zh-CN" altLang="en-US" b="1" dirty="0">
              <a:latin typeface="楷体_GB2312" pitchFamily="49" charset="-122"/>
              <a:ea typeface="楷体_GB2312" pitchFamily="49" charset="-122"/>
            </a:endParaRPr>
          </a:p>
        </p:txBody>
      </p:sp>
      <p:sp>
        <p:nvSpPr>
          <p:cNvPr id="17411" name="Rectangle 3"/>
          <p:cNvSpPr>
            <a:spLocks noGrp="1" noChangeArrowheads="1"/>
          </p:cNvSpPr>
          <p:nvPr>
            <p:ph idx="1"/>
          </p:nvPr>
        </p:nvSpPr>
        <p:spPr>
          <a:xfrm>
            <a:off x="457200" y="2500306"/>
            <a:ext cx="8229600" cy="4071966"/>
          </a:xfrm>
        </p:spPr>
        <p:txBody>
          <a:bodyPr/>
          <a:lstStyle/>
          <a:p>
            <a:pPr>
              <a:buNone/>
            </a:pPr>
            <a:r>
              <a:rPr lang="en-US" altLang="zh-CN" sz="2400" b="1" dirty="0" smtClean="0">
                <a:latin typeface="楷体_GB2312" pitchFamily="49" charset="-122"/>
                <a:ea typeface="楷体_GB2312" pitchFamily="49" charset="-122"/>
              </a:rPr>
              <a:t>      2006</a:t>
            </a:r>
            <a:r>
              <a:rPr lang="zh-CN" altLang="en-US" sz="2400" b="1" dirty="0" smtClean="0">
                <a:latin typeface="楷体_GB2312" pitchFamily="49" charset="-122"/>
                <a:ea typeface="楷体_GB2312" pitchFamily="49" charset="-122"/>
              </a:rPr>
              <a:t>年以来，机器学习领域中一个叫“深度学习”的课题开始受到学术界广泛关注，如今</a:t>
            </a:r>
            <a:r>
              <a:rPr lang="zh-CN" sz="2400" b="1" dirty="0" smtClean="0">
                <a:latin typeface="楷体_GB2312" pitchFamily="49" charset="-122"/>
                <a:ea typeface="楷体_GB2312" pitchFamily="49" charset="-122"/>
              </a:rPr>
              <a:t>拥有</a:t>
            </a:r>
            <a:r>
              <a:rPr lang="zh-CN" sz="2400" b="1" dirty="0">
                <a:latin typeface="楷体_GB2312" pitchFamily="49" charset="-122"/>
                <a:ea typeface="楷体_GB2312" pitchFamily="49" charset="-122"/>
              </a:rPr>
              <a:t>大数据的互联网公司争相投入大量资源研发深度学习技术</a:t>
            </a:r>
            <a:r>
              <a:rPr lang="zh-CN" sz="2400" b="1" dirty="0" smtClean="0">
                <a:latin typeface="楷体_GB2312" pitchFamily="49" charset="-122"/>
                <a:ea typeface="楷体_GB2312" pitchFamily="49" charset="-122"/>
              </a:rPr>
              <a:t>。</a:t>
            </a:r>
            <a:endParaRPr lang="zh-CN" sz="2400" b="1" dirty="0">
              <a:latin typeface="楷体_GB2312" pitchFamily="49" charset="-122"/>
              <a:ea typeface="楷体_GB2312" pitchFamily="49" charset="-122"/>
            </a:endParaRPr>
          </a:p>
          <a:p>
            <a:endParaRPr lang="zh-CN" sz="2400" b="1" dirty="0">
              <a:latin typeface="楷体_GB2312" pitchFamily="49" charset="-122"/>
              <a:ea typeface="楷体_GB2312" pitchFamily="49" charset="-122"/>
            </a:endParaRPr>
          </a:p>
          <a:p>
            <a:pPr>
              <a:buFont typeface="Wingdings" pitchFamily="2" charset="2"/>
              <a:buChar char="Ø"/>
            </a:pPr>
            <a:r>
              <a:rPr lang="zh-CN" sz="2400" b="1" dirty="0" smtClean="0">
                <a:latin typeface="楷体_GB2312" pitchFamily="49" charset="-122"/>
                <a:ea typeface="楷体_GB2312" pitchFamily="49" charset="-122"/>
              </a:rPr>
              <a:t>为什么</a:t>
            </a:r>
            <a:r>
              <a:rPr lang="zh-CN" sz="2400" b="1" dirty="0">
                <a:latin typeface="楷体_GB2312" pitchFamily="49" charset="-122"/>
                <a:ea typeface="楷体_GB2312" pitchFamily="49" charset="-122"/>
              </a:rPr>
              <a:t>有</a:t>
            </a:r>
            <a:r>
              <a:rPr lang="zh-CN" altLang="zh-CN" sz="2400" b="1" dirty="0">
                <a:latin typeface="楷体_GB2312" pitchFamily="49" charset="-122"/>
                <a:ea typeface="楷体_GB2312" pitchFamily="49" charset="-122"/>
              </a:rPr>
              <a:t>deep learning</a:t>
            </a:r>
            <a:r>
              <a:rPr lang="zh-CN" sz="2400" b="1" dirty="0" smtClean="0">
                <a:latin typeface="楷体_GB2312" pitchFamily="49" charset="-122"/>
                <a:ea typeface="楷体_GB2312" pitchFamily="49" charset="-122"/>
              </a:rPr>
              <a:t>？</a:t>
            </a:r>
            <a:r>
              <a:rPr lang="en-US" altLang="zh-CN" sz="2400" b="1" dirty="0" smtClean="0">
                <a:latin typeface="楷体_GB2312" pitchFamily="49" charset="-122"/>
                <a:ea typeface="楷体_GB2312" pitchFamily="49" charset="-122"/>
              </a:rPr>
              <a:t>Why</a:t>
            </a:r>
            <a:endParaRPr lang="zh-CN" sz="2400" b="1" dirty="0">
              <a:latin typeface="楷体_GB2312" pitchFamily="49" charset="-122"/>
              <a:ea typeface="楷体_GB2312" pitchFamily="49" charset="-122"/>
            </a:endParaRPr>
          </a:p>
          <a:p>
            <a:pPr>
              <a:buFont typeface="Wingdings" pitchFamily="2" charset="2"/>
              <a:buChar char="Ø"/>
            </a:pPr>
            <a:r>
              <a:rPr lang="zh-CN" altLang="en-US" sz="2400" b="1" dirty="0" smtClean="0">
                <a:latin typeface="楷体_GB2312" pitchFamily="49" charset="-122"/>
                <a:ea typeface="楷体_GB2312" pitchFamily="49" charset="-122"/>
              </a:rPr>
              <a:t>什么是</a:t>
            </a:r>
            <a:r>
              <a:rPr lang="zh-CN" altLang="zh-CN" sz="2400" b="1" dirty="0" smtClean="0">
                <a:latin typeface="楷体_GB2312" pitchFamily="49" charset="-122"/>
                <a:ea typeface="楷体_GB2312" pitchFamily="49" charset="-122"/>
              </a:rPr>
              <a:t>deep learning</a:t>
            </a:r>
            <a:r>
              <a:rPr lang="zh-CN" altLang="en-US" sz="2400" b="1" dirty="0" smtClean="0">
                <a:latin typeface="楷体_GB2312" pitchFamily="49" charset="-122"/>
                <a:ea typeface="楷体_GB2312" pitchFamily="49" charset="-122"/>
              </a:rPr>
              <a:t>？</a:t>
            </a:r>
            <a:r>
              <a:rPr lang="en-US" altLang="zh-CN" sz="2400" b="1" dirty="0" smtClean="0">
                <a:latin typeface="楷体_GB2312" pitchFamily="49" charset="-122"/>
                <a:ea typeface="楷体_GB2312" pitchFamily="49" charset="-122"/>
              </a:rPr>
              <a:t>What</a:t>
            </a:r>
            <a:endParaRPr lang="zh-CN" sz="2400" b="1" dirty="0">
              <a:latin typeface="楷体_GB2312" pitchFamily="49" charset="-122"/>
              <a:ea typeface="楷体_GB2312" pitchFamily="49" charset="-122"/>
            </a:endParaRPr>
          </a:p>
          <a:p>
            <a:pPr>
              <a:buFont typeface="Wingdings" pitchFamily="2" charset="2"/>
              <a:buChar char="Ø"/>
            </a:pPr>
            <a:r>
              <a:rPr lang="zh-CN" altLang="en-US" sz="2400" b="1" dirty="0" smtClean="0">
                <a:latin typeface="楷体_GB2312" pitchFamily="49" charset="-122"/>
                <a:ea typeface="楷体_GB2312" pitchFamily="49" charset="-122"/>
              </a:rPr>
              <a:t>怎么来的？</a:t>
            </a:r>
            <a:endParaRPr lang="zh-CN" sz="2400" b="1" dirty="0">
              <a:latin typeface="楷体_GB2312" pitchFamily="49" charset="-122"/>
              <a:ea typeface="楷体_GB2312" pitchFamily="49" charset="-122"/>
            </a:endParaRPr>
          </a:p>
          <a:p>
            <a:pPr>
              <a:buFont typeface="Wingdings" pitchFamily="2" charset="2"/>
              <a:buChar char="Ø"/>
            </a:pPr>
            <a:r>
              <a:rPr lang="en-US" altLang="zh-CN" sz="2400" b="1" dirty="0" smtClean="0">
                <a:latin typeface="楷体_GB2312" pitchFamily="49" charset="-122"/>
                <a:ea typeface="楷体_GB2312" pitchFamily="49" charset="-122"/>
              </a:rPr>
              <a:t>Deep learning</a:t>
            </a:r>
            <a:r>
              <a:rPr lang="zh-CN" altLang="en-US" sz="2400" b="1" dirty="0" smtClean="0">
                <a:latin typeface="楷体_GB2312" pitchFamily="49" charset="-122"/>
                <a:ea typeface="楷体_GB2312" pitchFamily="49" charset="-122"/>
              </a:rPr>
              <a:t>与神经网络的异同</a:t>
            </a:r>
            <a:endParaRPr lang="zh-CN" sz="2400" b="1" dirty="0">
              <a:latin typeface="楷体_GB2312" pitchFamily="49" charset="-122"/>
              <a:ea typeface="楷体_GB2312" pitchFamily="49" charset="-122"/>
            </a:endParaRPr>
          </a:p>
          <a:p>
            <a:pPr>
              <a:lnSpc>
                <a:spcPct val="90000"/>
              </a:lnSpc>
            </a:pPr>
            <a:endParaRPr lang="zh-CN" sz="2400" b="1" dirty="0">
              <a:latin typeface="楷体_GB2312" pitchFamily="49" charset="-122"/>
              <a:ea typeface="楷体_GB2312" pitchFamily="49"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a:t>
            </a:fld>
            <a:endParaRPr lang="zh-CN" alt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428604"/>
            <a:ext cx="8229600" cy="1143000"/>
          </a:xfrm>
        </p:spPr>
        <p:txBody>
          <a:bodyPr/>
          <a:lstStyle/>
          <a:p>
            <a:pPr algn="ctr"/>
            <a:r>
              <a:rPr lang="zh-CN" altLang="en-US" b="1" dirty="0" smtClean="0">
                <a:latin typeface="楷体_GB2312" pitchFamily="49" charset="-122"/>
                <a:ea typeface="楷体_GB2312" pitchFamily="49" charset="-122"/>
              </a:rPr>
              <a:t>机器学习</a:t>
            </a:r>
            <a:endParaRPr lang="zh-CN" altLang="en-US" b="1" dirty="0">
              <a:latin typeface="楷体_GB2312" pitchFamily="49" charset="-122"/>
              <a:ea typeface="楷体_GB2312" pitchFamily="49" charset="-122"/>
            </a:endParaRPr>
          </a:p>
        </p:txBody>
      </p:sp>
      <p:sp>
        <p:nvSpPr>
          <p:cNvPr id="18435" name="Rectangle 3"/>
          <p:cNvSpPr>
            <a:spLocks noGrp="1" noChangeArrowheads="1"/>
          </p:cNvSpPr>
          <p:nvPr>
            <p:ph idx="1"/>
          </p:nvPr>
        </p:nvSpPr>
        <p:spPr>
          <a:xfrm>
            <a:off x="457200" y="1571612"/>
            <a:ext cx="8229600" cy="5000660"/>
          </a:xfrm>
        </p:spPr>
        <p:txBody>
          <a:bodyPr>
            <a:normAutofit lnSpcReduction="10000"/>
          </a:bodyPr>
          <a:lstStyle/>
          <a:p>
            <a:r>
              <a:rPr lang="zh-CN" altLang="en-US" sz="2400" b="1" dirty="0">
                <a:solidFill>
                  <a:srgbClr val="FF0000"/>
                </a:solidFill>
                <a:latin typeface="楷体_GB2312" pitchFamily="49" charset="-122"/>
                <a:ea typeface="楷体_GB2312" pitchFamily="49" charset="-122"/>
              </a:rPr>
              <a:t>机器学习（Machine Learning）</a:t>
            </a:r>
            <a:r>
              <a:rPr lang="zh-CN" altLang="en-US" sz="2400" b="1" dirty="0">
                <a:latin typeface="楷体_GB2312" pitchFamily="49" charset="-122"/>
                <a:ea typeface="楷体_GB2312" pitchFamily="49" charset="-122"/>
              </a:rPr>
              <a:t>是一门专门研究计算机怎样模拟或实现人类的学习行为，以获取新的知识或技能，重新组织已有的知识结构使之不断改善自身的性能的学科</a:t>
            </a:r>
            <a:r>
              <a:rPr lang="zh-CN" altLang="en-US" sz="2400" b="1" dirty="0" smtClean="0">
                <a:latin typeface="楷体_GB2312" pitchFamily="49" charset="-122"/>
                <a:ea typeface="楷体_GB2312" pitchFamily="49" charset="-122"/>
              </a:rPr>
              <a:t>。</a:t>
            </a:r>
            <a:endParaRPr lang="en-US" altLang="zh-CN" sz="2400" b="1" dirty="0" smtClean="0">
              <a:latin typeface="楷体_GB2312" pitchFamily="49" charset="-122"/>
              <a:ea typeface="楷体_GB2312" pitchFamily="49" charset="-122"/>
            </a:endParaRPr>
          </a:p>
          <a:p>
            <a:r>
              <a:rPr lang="zh-CN" altLang="en-US" sz="2400" b="1" dirty="0" smtClean="0">
                <a:latin typeface="楷体_GB2312" pitchFamily="49" charset="-122"/>
                <a:ea typeface="楷体_GB2312" pitchFamily="49" charset="-122"/>
              </a:rPr>
              <a:t>简单的说，机器学习就是通过算法，使得机器能从大量的历史数据中学习规律，从而对新的样本做智能识别或预测未来。</a:t>
            </a:r>
            <a:endParaRPr lang="zh-CN" altLang="en-US" sz="2400" b="1" dirty="0">
              <a:latin typeface="楷体_GB2312" pitchFamily="49" charset="-122"/>
              <a:ea typeface="楷体_GB2312" pitchFamily="49" charset="-122"/>
            </a:endParaRPr>
          </a:p>
          <a:p>
            <a:r>
              <a:rPr lang="zh-CN" altLang="en-US" sz="2400" b="1" dirty="0">
                <a:latin typeface="楷体_GB2312" pitchFamily="49" charset="-122"/>
                <a:ea typeface="楷体_GB2312" pitchFamily="49" charset="-122"/>
              </a:rPr>
              <a:t>1959年美国的</a:t>
            </a:r>
            <a:r>
              <a:rPr lang="zh-CN" altLang="en-US" sz="2400" b="1" dirty="0">
                <a:solidFill>
                  <a:srgbClr val="FF0000"/>
                </a:solidFill>
                <a:latin typeface="楷体_GB2312" pitchFamily="49" charset="-122"/>
                <a:ea typeface="楷体_GB2312" pitchFamily="49" charset="-122"/>
              </a:rPr>
              <a:t>塞缪尔(Samuel)</a:t>
            </a:r>
            <a:r>
              <a:rPr lang="zh-CN" altLang="en-US" sz="2400" b="1" dirty="0">
                <a:latin typeface="楷体_GB2312" pitchFamily="49" charset="-122"/>
                <a:ea typeface="楷体_GB2312" pitchFamily="49" charset="-122"/>
              </a:rPr>
              <a:t>设计了一个下棋程序，这个程序具有学习能力，它可以在不断的对弈中改善自己的棋艺。4年后，这个程序战胜了设计者本人。又过了3年，这个程序战胜了美国一个保持8年之久的常胜不败的冠军。</a:t>
            </a:r>
          </a:p>
          <a:p>
            <a:endParaRPr lang="en-US" altLang="zh-CN" sz="2400" b="1" dirty="0" smtClean="0">
              <a:latin typeface="楷体_GB2312" pitchFamily="49" charset="-122"/>
              <a:ea typeface="楷体_GB2312" pitchFamily="49" charset="-122"/>
              <a:sym typeface="Arial" pitchFamily="34" charset="0"/>
            </a:endParaRPr>
          </a:p>
          <a:p>
            <a:r>
              <a:rPr lang="zh-CN" altLang="en-US" sz="2400" b="1" dirty="0" smtClean="0">
                <a:latin typeface="楷体_GB2312" pitchFamily="49" charset="-122"/>
                <a:ea typeface="楷体_GB2312" pitchFamily="49" charset="-122"/>
                <a:sym typeface="Arial" pitchFamily="34" charset="0"/>
              </a:rPr>
              <a:t>这个</a:t>
            </a:r>
            <a:r>
              <a:rPr lang="zh-CN" altLang="en-US" sz="2400" b="1" dirty="0">
                <a:latin typeface="楷体_GB2312" pitchFamily="49" charset="-122"/>
                <a:ea typeface="楷体_GB2312" pitchFamily="49" charset="-122"/>
                <a:sym typeface="Arial" pitchFamily="34" charset="0"/>
              </a:rPr>
              <a:t>程序向人们展示了</a:t>
            </a:r>
            <a:r>
              <a:rPr lang="zh-CN" altLang="en-US" sz="2400" b="1" dirty="0">
                <a:solidFill>
                  <a:srgbClr val="FF0000"/>
                </a:solidFill>
                <a:latin typeface="楷体_GB2312" pitchFamily="49" charset="-122"/>
                <a:ea typeface="楷体_GB2312" pitchFamily="49" charset="-122"/>
                <a:sym typeface="Arial" pitchFamily="34" charset="0"/>
              </a:rPr>
              <a:t>机器学习的能力，</a:t>
            </a:r>
            <a:r>
              <a:rPr lang="zh-CN" altLang="en-US" sz="2400" b="1" dirty="0">
                <a:latin typeface="楷体_GB2312" pitchFamily="49" charset="-122"/>
                <a:ea typeface="楷体_GB2312" pitchFamily="49" charset="-122"/>
                <a:sym typeface="Arial" pitchFamily="34" charset="0"/>
              </a:rPr>
              <a:t>提出了许多令人深思的社会问题与哲学问题。</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a:t>
            </a:fld>
            <a:endParaRPr lang="zh-CN" alt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142852"/>
            <a:ext cx="8229600" cy="1143000"/>
          </a:xfrm>
        </p:spPr>
        <p:txBody>
          <a:bodyPr/>
          <a:lstStyle/>
          <a:p>
            <a:pPr algn="ctr"/>
            <a:r>
              <a:rPr lang="en-US" altLang="zh-CN" b="1" dirty="0" smtClean="0">
                <a:latin typeface="楷体_GB2312" pitchFamily="49" charset="-122"/>
                <a:ea typeface="楷体_GB2312" pitchFamily="49" charset="-122"/>
              </a:rPr>
              <a:t>Why?</a:t>
            </a:r>
            <a:endParaRPr lang="zh-CN" altLang="en-US" b="1" dirty="0">
              <a:latin typeface="楷体_GB2312" pitchFamily="49" charset="-122"/>
              <a:ea typeface="楷体_GB2312" pitchFamily="49" charset="-122"/>
            </a:endParaRPr>
          </a:p>
        </p:txBody>
      </p:sp>
      <p:sp>
        <p:nvSpPr>
          <p:cNvPr id="20483" name="Rectangle 3"/>
          <p:cNvSpPr>
            <a:spLocks noGrp="1" noChangeArrowheads="1"/>
          </p:cNvSpPr>
          <p:nvPr>
            <p:ph idx="1"/>
          </p:nvPr>
        </p:nvSpPr>
        <p:spPr>
          <a:xfrm>
            <a:off x="214282" y="1357298"/>
            <a:ext cx="8715436" cy="5143536"/>
          </a:xfrm>
        </p:spPr>
        <p:txBody>
          <a:bodyPr>
            <a:noAutofit/>
          </a:bodyPr>
          <a:lstStyle/>
          <a:p>
            <a:r>
              <a:rPr lang="zh-CN" altLang="en-US" sz="2400" b="1" dirty="0" smtClean="0">
                <a:ea typeface="楷体_GB2312" pitchFamily="49" charset="-122"/>
              </a:rPr>
              <a:t>机器学习虽然发展了几十年，但还是存在很多没有良好解决的问题。</a:t>
            </a:r>
            <a:r>
              <a:rPr lang="zh-CN" sz="2400" b="1" dirty="0" smtClean="0">
                <a:ea typeface="楷体_GB2312" pitchFamily="49" charset="-122"/>
              </a:rPr>
              <a:t>例如</a:t>
            </a:r>
            <a:r>
              <a:rPr lang="zh-CN" altLang="en-US" sz="2400" b="1" dirty="0" smtClean="0">
                <a:ea typeface="楷体_GB2312" pitchFamily="49" charset="-122"/>
              </a:rPr>
              <a:t>以视觉感知为例，通过机器学习去解决这些问题的思路：</a:t>
            </a:r>
            <a:endParaRPr lang="en-US" altLang="zh-CN" sz="2400" b="1" dirty="0" smtClean="0">
              <a:ea typeface="楷体_GB2312" pitchFamily="49" charset="-122"/>
            </a:endParaRPr>
          </a:p>
          <a:p>
            <a:pPr>
              <a:buNone/>
            </a:pPr>
            <a:endParaRPr lang="en-US" altLang="zh-CN" sz="2400" b="1" dirty="0" smtClean="0">
              <a:ea typeface="楷体_GB2312" pitchFamily="49" charset="-122"/>
            </a:endParaRPr>
          </a:p>
          <a:p>
            <a:pPr>
              <a:buNone/>
            </a:pPr>
            <a:endParaRPr lang="en-US" altLang="zh-CN" sz="2400" b="1" dirty="0" smtClean="0">
              <a:ea typeface="楷体_GB2312" pitchFamily="49" charset="-122"/>
            </a:endParaRPr>
          </a:p>
          <a:p>
            <a:pPr>
              <a:buNone/>
            </a:pPr>
            <a:r>
              <a:rPr lang="en-US" altLang="zh-CN" sz="2400" b="1" dirty="0" smtClean="0">
                <a:ea typeface="楷体_GB2312" pitchFamily="49" charset="-122"/>
              </a:rPr>
              <a:t>             </a:t>
            </a:r>
            <a:r>
              <a:rPr lang="en-US" altLang="zh-CN" sz="1800" b="1" dirty="0" smtClean="0">
                <a:ea typeface="楷体_GB2312" pitchFamily="49" charset="-122"/>
              </a:rPr>
              <a:t>Input                     </a:t>
            </a:r>
            <a:r>
              <a:rPr lang="en-US" altLang="zh-CN" sz="1800" b="1" dirty="0" smtClean="0">
                <a:solidFill>
                  <a:srgbClr val="FF0000"/>
                </a:solidFill>
                <a:ea typeface="楷体_GB2312" pitchFamily="49" charset="-122"/>
              </a:rPr>
              <a:t>Feature Representation</a:t>
            </a:r>
            <a:r>
              <a:rPr lang="en-US" altLang="zh-CN" sz="1800" b="1" dirty="0" smtClean="0">
                <a:ea typeface="楷体_GB2312" pitchFamily="49" charset="-122"/>
              </a:rPr>
              <a:t>                                 Learning    </a:t>
            </a:r>
          </a:p>
          <a:p>
            <a:pPr>
              <a:lnSpc>
                <a:spcPct val="70000"/>
              </a:lnSpc>
              <a:buNone/>
            </a:pPr>
            <a:r>
              <a:rPr lang="en-US" altLang="zh-CN" sz="1800" b="1" dirty="0" smtClean="0">
                <a:ea typeface="楷体_GB2312" pitchFamily="49" charset="-122"/>
              </a:rPr>
              <a:t>                                                                                                                                Algorithm</a:t>
            </a:r>
          </a:p>
          <a:p>
            <a:r>
              <a:rPr lang="zh-CN" altLang="en-US" sz="2400" b="1" dirty="0" smtClean="0">
                <a:latin typeface="楷体_GB2312" pitchFamily="49" charset="-122"/>
                <a:ea typeface="楷体_GB2312" pitchFamily="49" charset="-122"/>
              </a:rPr>
              <a:t>手工选取特征不太好，那么能不能自动地学习一些特征呢？</a:t>
            </a:r>
            <a:endParaRPr lang="en-US" altLang="zh-CN" sz="2400" b="1" dirty="0" smtClean="0">
              <a:latin typeface="楷体_GB2312" pitchFamily="49" charset="-122"/>
              <a:ea typeface="楷体_GB2312" pitchFamily="49" charset="-122"/>
            </a:endParaRPr>
          </a:p>
          <a:p>
            <a:pPr>
              <a:buNone/>
            </a:pPr>
            <a:r>
              <a:rPr lang="zh-CN" altLang="en-US" sz="2400" b="1" dirty="0" smtClean="0">
                <a:latin typeface="楷体_GB2312" pitchFamily="49" charset="-122"/>
                <a:ea typeface="楷体_GB2312" pitchFamily="49" charset="-122"/>
              </a:rPr>
              <a:t>答案是能！Deep Learning就是用来干这个事情的，它有一个别名Unsupervised Feature Learning。</a:t>
            </a:r>
            <a:endParaRPr lang="en-US" altLang="zh-CN" sz="2400" b="1" dirty="0" smtClean="0">
              <a:latin typeface="楷体_GB2312" pitchFamily="49" charset="-122"/>
              <a:ea typeface="楷体_GB2312" pitchFamily="49" charset="-122"/>
            </a:endParaRPr>
          </a:p>
          <a:p>
            <a:r>
              <a:rPr lang="en-US" altLang="zh-CN" sz="2400" b="1" dirty="0" smtClean="0">
                <a:latin typeface="楷体_GB2312" pitchFamily="49" charset="-122"/>
                <a:ea typeface="楷体_GB2312" pitchFamily="49" charset="-122"/>
              </a:rPr>
              <a:t>Why</a:t>
            </a:r>
            <a:r>
              <a:rPr lang="zh-CN" altLang="en-US" sz="2400" b="1" dirty="0" smtClean="0">
                <a:latin typeface="楷体_GB2312" pitchFamily="49" charset="-122"/>
                <a:ea typeface="楷体_GB2312" pitchFamily="49" charset="-122"/>
              </a:rPr>
              <a:t>？</a:t>
            </a:r>
            <a:endParaRPr lang="en-US" altLang="zh-CN" sz="2400" b="1" dirty="0" smtClean="0">
              <a:latin typeface="楷体_GB2312" pitchFamily="49" charset="-122"/>
              <a:ea typeface="楷体_GB2312" pitchFamily="49" charset="-122"/>
            </a:endParaRPr>
          </a:p>
          <a:p>
            <a:pPr>
              <a:buNone/>
            </a:pPr>
            <a:r>
              <a:rPr lang="zh-CN" altLang="en-US" sz="2400" b="1" dirty="0" smtClean="0">
                <a:latin typeface="楷体_GB2312" pitchFamily="49" charset="-122"/>
                <a:ea typeface="楷体_GB2312" pitchFamily="49" charset="-122"/>
              </a:rPr>
              <a:t>答案：让机器自动学习良好的特征，而免去人工选取过程。</a:t>
            </a:r>
            <a:endParaRPr lang="en-US" altLang="zh-CN" sz="2400" b="1" dirty="0" smtClean="0">
              <a:ea typeface="楷体_GB2312" pitchFamily="49" charset="-122"/>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4</a:t>
            </a:fld>
            <a:endParaRPr lang="zh-CN" altLang="en-US"/>
          </a:p>
        </p:txBody>
      </p:sp>
      <p:pic>
        <p:nvPicPr>
          <p:cNvPr id="20484" name="Picture 4"/>
          <p:cNvPicPr>
            <a:picLocks noChangeAspect="1" noChangeArrowheads="1"/>
          </p:cNvPicPr>
          <p:nvPr/>
        </p:nvPicPr>
        <p:blipFill>
          <a:blip r:embed="rId2"/>
          <a:srcRect/>
          <a:stretch>
            <a:fillRect/>
          </a:stretch>
        </p:blipFill>
        <p:spPr bwMode="auto">
          <a:xfrm>
            <a:off x="914400" y="2428868"/>
            <a:ext cx="7620000" cy="1143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230188" y="357165"/>
            <a:ext cx="8763000" cy="1063647"/>
          </a:xfrm>
        </p:spPr>
        <p:txBody>
          <a:bodyPr/>
          <a:lstStyle/>
          <a:p>
            <a:pPr algn="ctr"/>
            <a:r>
              <a:rPr lang="en-US" altLang="zh-CN" sz="3600" b="1" dirty="0" smtClean="0">
                <a:latin typeface="楷体_GB2312" pitchFamily="49" charset="-122"/>
                <a:ea typeface="楷体_GB2312" pitchFamily="49" charset="-122"/>
              </a:rPr>
              <a:t>What</a:t>
            </a:r>
            <a:r>
              <a:rPr lang="zh-CN" altLang="en-US" sz="3600" b="1" dirty="0" smtClean="0">
                <a:latin typeface="楷体_GB2312" pitchFamily="49" charset="-122"/>
                <a:ea typeface="楷体_GB2312" pitchFamily="49" charset="-122"/>
              </a:rPr>
              <a:t>？</a:t>
            </a:r>
            <a:endParaRPr lang="zh-CN" altLang="en-US" sz="3600" b="1" dirty="0">
              <a:latin typeface="楷体_GB2312" pitchFamily="49" charset="-122"/>
              <a:ea typeface="楷体_GB2312" pitchFamily="49" charset="-122"/>
            </a:endParaRPr>
          </a:p>
        </p:txBody>
      </p:sp>
      <p:sp>
        <p:nvSpPr>
          <p:cNvPr id="62467" name="Rectangle 3"/>
          <p:cNvSpPr>
            <a:spLocks noGrp="1" noChangeArrowheads="1"/>
          </p:cNvSpPr>
          <p:nvPr>
            <p:ph idx="1"/>
          </p:nvPr>
        </p:nvSpPr>
        <p:spPr/>
        <p:txBody>
          <a:bodyPr/>
          <a:lstStyle/>
          <a:p>
            <a:pPr algn="just"/>
            <a:r>
              <a:rPr lang="zh-CN" sz="2800" b="1" dirty="0">
                <a:solidFill>
                  <a:srgbClr val="C00000"/>
                </a:solidFill>
                <a:ea typeface="楷体_GB2312" pitchFamily="49" charset="-122"/>
              </a:rPr>
              <a:t>深度学习</a:t>
            </a:r>
            <a:r>
              <a:rPr lang="zh-CN" sz="2800" b="1" dirty="0">
                <a:ea typeface="楷体_GB2312" pitchFamily="49" charset="-122"/>
              </a:rPr>
              <a:t>是机器学习研究中的一个新的领域，其动机在于建立、模拟人脑进行分析学习的神经网络，它模仿人脑的机制来解释数据，例如图像，声音和文本。深度学习是无监督学习的一种。</a:t>
            </a:r>
          </a:p>
          <a:p>
            <a:endParaRPr lang="zh-CN" sz="2800" b="1" dirty="0">
              <a:ea typeface="楷体_GB2312" pitchFamily="49" charset="-122"/>
            </a:endParaRPr>
          </a:p>
          <a:p>
            <a:pPr algn="just"/>
            <a:r>
              <a:rPr lang="zh-CN" sz="2800" b="1" dirty="0">
                <a:ea typeface="楷体_GB2312" pitchFamily="49" charset="-122"/>
              </a:rPr>
              <a:t>深度学习的概念源于人工神经网络的研究。含多隐层的多层感知器就是一种深度学习结构。深度学习通过组合低层特征形成更加抽象的高层表示属性类别或特征，以发现数据的分布式特征表示。</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a:t>
            </a:fld>
            <a:endParaRPr lang="zh-CN" altLang="en-US"/>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algn="ctr"/>
            <a:r>
              <a:rPr lang="zh-CN" altLang="en-US" sz="3600" b="1" dirty="0" smtClean="0">
                <a:latin typeface="楷体_GB2312" pitchFamily="49" charset="-122"/>
                <a:ea typeface="楷体_GB2312" pitchFamily="49" charset="-122"/>
              </a:rPr>
              <a:t>怎么来的？</a:t>
            </a:r>
            <a:endParaRPr lang="zh-CN" altLang="en-US" sz="3600" b="1" dirty="0">
              <a:latin typeface="楷体_GB2312" pitchFamily="49" charset="-122"/>
              <a:ea typeface="楷体_GB2312" pitchFamily="49" charset="-122"/>
            </a:endParaRPr>
          </a:p>
        </p:txBody>
      </p:sp>
      <p:sp>
        <p:nvSpPr>
          <p:cNvPr id="55299" name="Rectangle 3"/>
          <p:cNvSpPr>
            <a:spLocks noGrp="1" noChangeArrowheads="1"/>
          </p:cNvSpPr>
          <p:nvPr>
            <p:ph idx="1"/>
          </p:nvPr>
        </p:nvSpPr>
        <p:spPr>
          <a:xfrm>
            <a:off x="457200" y="2214554"/>
            <a:ext cx="8229600" cy="2589675"/>
          </a:xfrm>
        </p:spPr>
        <p:txBody>
          <a:bodyPr>
            <a:normAutofit fontScale="92500"/>
          </a:bodyPr>
          <a:lstStyle/>
          <a:p>
            <a:pPr algn="just">
              <a:lnSpc>
                <a:spcPct val="110000"/>
              </a:lnSpc>
            </a:pPr>
            <a:r>
              <a:rPr lang="zh-CN" altLang="en-US" sz="2800" b="1" dirty="0" smtClean="0">
                <a:latin typeface="楷体_GB2312" pitchFamily="49" charset="-122"/>
                <a:ea typeface="楷体_GB2312" pitchFamily="49" charset="-122"/>
              </a:rPr>
              <a:t>从机器学习的模型结构层次来分，机器学习经历了两次浪潮：</a:t>
            </a:r>
            <a:endParaRPr lang="en-US" altLang="zh-CN" sz="2800" b="1" dirty="0" smtClean="0">
              <a:latin typeface="楷体_GB2312" pitchFamily="49" charset="-122"/>
              <a:ea typeface="楷体_GB2312" pitchFamily="49" charset="-122"/>
            </a:endParaRPr>
          </a:p>
          <a:p>
            <a:pPr algn="just">
              <a:buNone/>
            </a:pPr>
            <a:r>
              <a:rPr lang="zh-CN" altLang="en-US" sz="2800" b="1" dirty="0" smtClean="0">
                <a:latin typeface="楷体_GB2312" pitchFamily="49" charset="-122"/>
                <a:ea typeface="楷体_GB2312" pitchFamily="49" charset="-122"/>
              </a:rPr>
              <a:t>1、浅层</a:t>
            </a:r>
            <a:r>
              <a:rPr lang="zh-CN" altLang="en-US" sz="2800" b="1" dirty="0">
                <a:latin typeface="楷体_GB2312" pitchFamily="49" charset="-122"/>
                <a:ea typeface="楷体_GB2312" pitchFamily="49" charset="-122"/>
              </a:rPr>
              <a:t>学习（Shallow Learning）：机器学习第一次浪潮</a:t>
            </a:r>
          </a:p>
          <a:p>
            <a:pPr algn="just">
              <a:buNone/>
            </a:pPr>
            <a:r>
              <a:rPr lang="zh-CN" altLang="en-US" sz="2800" b="1" dirty="0" smtClean="0">
                <a:latin typeface="楷体_GB2312" pitchFamily="49" charset="-122"/>
                <a:ea typeface="楷体_GB2312" pitchFamily="49" charset="-122"/>
              </a:rPr>
              <a:t>2、深度</a:t>
            </a:r>
            <a:r>
              <a:rPr lang="zh-CN" altLang="en-US" sz="2800" b="1" dirty="0">
                <a:latin typeface="楷体_GB2312" pitchFamily="49" charset="-122"/>
                <a:ea typeface="楷体_GB2312" pitchFamily="49" charset="-122"/>
              </a:rPr>
              <a:t>学习（Deep Learning）：机器学习第二次浪潮</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6</a:t>
            </a:fld>
            <a:endParaRPr lang="zh-CN" alt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457200" y="357166"/>
            <a:ext cx="8229600" cy="857256"/>
          </a:xfrm>
        </p:spPr>
        <p:txBody>
          <a:bodyPr/>
          <a:lstStyle/>
          <a:p>
            <a:r>
              <a:rPr lang="zh-CN" altLang="en-US" sz="3600" b="1" dirty="0" smtClean="0">
                <a:latin typeface="楷体_GB2312" pitchFamily="49" charset="-122"/>
                <a:ea typeface="楷体_GB2312" pitchFamily="49" charset="-122"/>
              </a:rPr>
              <a:t> </a:t>
            </a:r>
            <a:r>
              <a:rPr lang="zh-CN" altLang="en-US" sz="3600" b="1" dirty="0">
                <a:latin typeface="楷体_GB2312" pitchFamily="49" charset="-122"/>
                <a:ea typeface="楷体_GB2312" pitchFamily="49" charset="-122"/>
              </a:rPr>
              <a:t>浅层</a:t>
            </a:r>
            <a:r>
              <a:rPr lang="zh-CN" altLang="en-US" sz="3600" b="1" dirty="0" smtClean="0">
                <a:latin typeface="楷体_GB2312" pitchFamily="49" charset="-122"/>
                <a:ea typeface="楷体_GB2312" pitchFamily="49" charset="-122"/>
              </a:rPr>
              <a:t>学习（一）</a:t>
            </a:r>
            <a:endParaRPr lang="zh-CN" altLang="en-US" sz="3600" b="1" dirty="0">
              <a:latin typeface="楷体_GB2312" pitchFamily="49" charset="-122"/>
              <a:ea typeface="楷体_GB2312" pitchFamily="49" charset="-122"/>
            </a:endParaRPr>
          </a:p>
        </p:txBody>
      </p:sp>
      <p:sp>
        <p:nvSpPr>
          <p:cNvPr id="56323" name="Rectangle 3"/>
          <p:cNvSpPr>
            <a:spLocks noGrp="1" noChangeArrowheads="1"/>
          </p:cNvSpPr>
          <p:nvPr>
            <p:ph idx="1"/>
          </p:nvPr>
        </p:nvSpPr>
        <p:spPr>
          <a:xfrm>
            <a:off x="457200" y="1428737"/>
            <a:ext cx="8229600" cy="5200664"/>
          </a:xfrm>
        </p:spPr>
        <p:txBody>
          <a:bodyPr>
            <a:normAutofit fontScale="92500" lnSpcReduction="10000"/>
          </a:bodyPr>
          <a:lstStyle/>
          <a:p>
            <a:pPr algn="just">
              <a:lnSpc>
                <a:spcPct val="110000"/>
              </a:lnSpc>
            </a:pPr>
            <a:r>
              <a:rPr lang="zh-CN" altLang="en-US" sz="2800" b="1" dirty="0">
                <a:latin typeface="楷体_GB2312" pitchFamily="49" charset="-122"/>
                <a:ea typeface="楷体_GB2312" pitchFamily="49" charset="-122"/>
              </a:rPr>
              <a:t>20世纪80年代末期</a:t>
            </a:r>
            <a:r>
              <a:rPr lang="zh-CN" altLang="en-US" sz="2800" b="1" dirty="0" smtClean="0">
                <a:latin typeface="楷体_GB2312" pitchFamily="49" charset="-122"/>
                <a:ea typeface="楷体_GB2312" pitchFamily="49" charset="-122"/>
              </a:rPr>
              <a:t>，由于</a:t>
            </a:r>
            <a:r>
              <a:rPr lang="zh-CN" altLang="en-US" sz="2800" b="1" dirty="0">
                <a:solidFill>
                  <a:srgbClr val="FF0000"/>
                </a:solidFill>
                <a:latin typeface="楷体_GB2312" pitchFamily="49" charset="-122"/>
                <a:ea typeface="楷体_GB2312" pitchFamily="49" charset="-122"/>
              </a:rPr>
              <a:t>人工神经网络</a:t>
            </a:r>
            <a:r>
              <a:rPr lang="zh-CN" altLang="en-US" sz="2800" b="1" dirty="0">
                <a:latin typeface="楷体_GB2312" pitchFamily="49" charset="-122"/>
                <a:ea typeface="楷体_GB2312" pitchFamily="49" charset="-122"/>
              </a:rPr>
              <a:t>的</a:t>
            </a:r>
            <a:r>
              <a:rPr lang="zh-CN" altLang="en-US" sz="2800" b="1" dirty="0">
                <a:solidFill>
                  <a:srgbClr val="FF0000"/>
                </a:solidFill>
                <a:latin typeface="楷体_GB2312" pitchFamily="49" charset="-122"/>
                <a:ea typeface="楷体_GB2312" pitchFamily="49" charset="-122"/>
              </a:rPr>
              <a:t>反向传播算法</a:t>
            </a:r>
            <a:r>
              <a:rPr lang="zh-CN" altLang="en-US" sz="2800" b="1" dirty="0" smtClean="0">
                <a:latin typeface="楷体_GB2312" pitchFamily="49" charset="-122"/>
                <a:ea typeface="楷体_GB2312" pitchFamily="49" charset="-122"/>
              </a:rPr>
              <a:t>（</a:t>
            </a:r>
            <a:r>
              <a:rPr lang="zh-CN" altLang="en-US" sz="2800" b="1" dirty="0" smtClean="0">
                <a:solidFill>
                  <a:srgbClr val="FF0000"/>
                </a:solidFill>
                <a:latin typeface="楷体_GB2312" pitchFamily="49" charset="-122"/>
                <a:ea typeface="楷体_GB2312" pitchFamily="49" charset="-122"/>
              </a:rPr>
              <a:t>BP</a:t>
            </a:r>
            <a:r>
              <a:rPr lang="zh-CN" altLang="en-US" sz="2800" b="1" dirty="0">
                <a:solidFill>
                  <a:srgbClr val="FF0000"/>
                </a:solidFill>
                <a:latin typeface="楷体_GB2312" pitchFamily="49" charset="-122"/>
                <a:ea typeface="楷体_GB2312" pitchFamily="49" charset="-122"/>
              </a:rPr>
              <a:t>算法</a:t>
            </a:r>
            <a:r>
              <a:rPr lang="zh-CN" altLang="en-US" sz="2800" b="1" dirty="0">
                <a:latin typeface="楷体_GB2312" pitchFamily="49" charset="-122"/>
                <a:ea typeface="楷体_GB2312" pitchFamily="49" charset="-122"/>
              </a:rPr>
              <a:t>）的发明，给机器学习带来了希望，掀起了</a:t>
            </a:r>
            <a:r>
              <a:rPr lang="zh-CN" altLang="en-US" sz="2800" b="1" dirty="0">
                <a:solidFill>
                  <a:srgbClr val="FF0000"/>
                </a:solidFill>
                <a:latin typeface="楷体_GB2312" pitchFamily="49" charset="-122"/>
                <a:ea typeface="楷体_GB2312" pitchFamily="49" charset="-122"/>
              </a:rPr>
              <a:t>基于统计模型的机器学习</a:t>
            </a:r>
            <a:r>
              <a:rPr lang="zh-CN" altLang="en-US" sz="2800" b="1" dirty="0">
                <a:latin typeface="楷体_GB2312" pitchFamily="49" charset="-122"/>
                <a:ea typeface="楷体_GB2312" pitchFamily="49" charset="-122"/>
              </a:rPr>
              <a:t>热潮。这个热潮一直持续到今天。</a:t>
            </a:r>
          </a:p>
          <a:p>
            <a:pPr>
              <a:lnSpc>
                <a:spcPct val="110000"/>
              </a:lnSpc>
            </a:pPr>
            <a:endParaRPr lang="zh-CN" altLang="en-US" sz="2800" b="1" dirty="0">
              <a:latin typeface="楷体_GB2312" pitchFamily="49" charset="-122"/>
              <a:ea typeface="楷体_GB2312" pitchFamily="49" charset="-122"/>
            </a:endParaRPr>
          </a:p>
          <a:p>
            <a:pPr algn="just">
              <a:lnSpc>
                <a:spcPct val="110000"/>
              </a:lnSpc>
            </a:pPr>
            <a:r>
              <a:rPr lang="zh-CN" altLang="en-US" sz="2800" b="1" dirty="0" smtClean="0">
                <a:latin typeface="楷体_GB2312" pitchFamily="49" charset="-122"/>
                <a:ea typeface="楷体_GB2312" pitchFamily="49" charset="-122"/>
              </a:rPr>
              <a:t>基于统计的机器学习方法可以</a:t>
            </a:r>
            <a:r>
              <a:rPr lang="zh-CN" altLang="en-US" sz="2800" b="1" dirty="0">
                <a:latin typeface="楷体_GB2312" pitchFamily="49" charset="-122"/>
                <a:ea typeface="楷体_GB2312" pitchFamily="49" charset="-122"/>
              </a:rPr>
              <a:t>让一个人工神经网络模型从大量训练样本中学习统计规律，从而对未知事件做预测</a:t>
            </a:r>
            <a:r>
              <a:rPr lang="zh-CN" altLang="en-US" sz="2800" b="1" dirty="0" smtClean="0">
                <a:latin typeface="楷体_GB2312" pitchFamily="49" charset="-122"/>
                <a:ea typeface="楷体_GB2312" pitchFamily="49" charset="-122"/>
              </a:rPr>
              <a:t>。</a:t>
            </a:r>
            <a:endParaRPr lang="zh-CN" altLang="en-US" sz="2800" b="1" dirty="0">
              <a:latin typeface="楷体_GB2312" pitchFamily="49" charset="-122"/>
              <a:ea typeface="楷体_GB2312" pitchFamily="49" charset="-122"/>
            </a:endParaRPr>
          </a:p>
          <a:p>
            <a:pPr>
              <a:lnSpc>
                <a:spcPct val="110000"/>
              </a:lnSpc>
            </a:pPr>
            <a:endParaRPr lang="zh-CN" altLang="en-US" sz="2800" b="1" dirty="0">
              <a:latin typeface="楷体_GB2312" pitchFamily="49" charset="-122"/>
              <a:ea typeface="楷体_GB2312" pitchFamily="49" charset="-122"/>
            </a:endParaRPr>
          </a:p>
          <a:p>
            <a:pPr algn="just">
              <a:lnSpc>
                <a:spcPct val="110000"/>
              </a:lnSpc>
            </a:pPr>
            <a:r>
              <a:rPr lang="zh-CN" altLang="en-US" sz="2800" b="1" dirty="0">
                <a:latin typeface="楷体_GB2312" pitchFamily="49" charset="-122"/>
                <a:ea typeface="楷体_GB2312" pitchFamily="49" charset="-122"/>
              </a:rPr>
              <a:t>这个时候的人工神经网络，虽也被称作</a:t>
            </a:r>
            <a:r>
              <a:rPr lang="zh-CN" altLang="en-US" sz="2800" b="1" dirty="0">
                <a:solidFill>
                  <a:srgbClr val="FF0000"/>
                </a:solidFill>
                <a:latin typeface="楷体_GB2312" pitchFamily="49" charset="-122"/>
                <a:ea typeface="楷体_GB2312" pitchFamily="49" charset="-122"/>
              </a:rPr>
              <a:t>多层感知机</a:t>
            </a:r>
            <a:r>
              <a:rPr lang="zh-CN" altLang="en-US" sz="2800" b="1" dirty="0">
                <a:latin typeface="楷体_GB2312" pitchFamily="49" charset="-122"/>
                <a:ea typeface="楷体_GB2312" pitchFamily="49" charset="-122"/>
              </a:rPr>
              <a:t>（Multi-layer Perceptron），但实际是一种只含有</a:t>
            </a:r>
            <a:r>
              <a:rPr lang="zh-CN" altLang="en-US" sz="2800" b="1" dirty="0">
                <a:solidFill>
                  <a:srgbClr val="FF0000"/>
                </a:solidFill>
                <a:latin typeface="楷体_GB2312" pitchFamily="49" charset="-122"/>
                <a:ea typeface="楷体_GB2312" pitchFamily="49" charset="-122"/>
              </a:rPr>
              <a:t>一层隐层节点的浅层模型</a:t>
            </a:r>
            <a:r>
              <a:rPr lang="zh-CN" altLang="en-US" sz="2800" b="1" dirty="0">
                <a:latin typeface="楷体_GB2312" pitchFamily="49" charset="-122"/>
                <a:ea typeface="楷体_GB2312" pitchFamily="49" charset="-122"/>
              </a:rPr>
              <a:t>。</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7</a:t>
            </a:fld>
            <a:endParaRPr lang="zh-CN" altLang="en-US"/>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428596" y="214290"/>
            <a:ext cx="8229600" cy="1143000"/>
          </a:xfrm>
        </p:spPr>
        <p:txBody>
          <a:bodyPr/>
          <a:lstStyle/>
          <a:p>
            <a:r>
              <a:rPr lang="zh-CN" altLang="en-US" sz="3600" b="1" dirty="0" smtClean="0">
                <a:latin typeface="楷体_GB2312" pitchFamily="49" charset="-122"/>
                <a:ea typeface="楷体_GB2312" pitchFamily="49" charset="-122"/>
              </a:rPr>
              <a:t>浅层学习（二）</a:t>
            </a:r>
            <a:endParaRPr lang="zh-CN" altLang="en-US" sz="3600" b="1" dirty="0">
              <a:latin typeface="楷体_GB2312" pitchFamily="49" charset="-122"/>
              <a:ea typeface="楷体_GB2312" pitchFamily="49" charset="-122"/>
            </a:endParaRPr>
          </a:p>
        </p:txBody>
      </p:sp>
      <p:sp>
        <p:nvSpPr>
          <p:cNvPr id="57347" name="Rectangle 3"/>
          <p:cNvSpPr>
            <a:spLocks noGrp="1" noChangeArrowheads="1"/>
          </p:cNvSpPr>
          <p:nvPr>
            <p:ph idx="1"/>
          </p:nvPr>
        </p:nvSpPr>
        <p:spPr>
          <a:xfrm>
            <a:off x="457200" y="1714488"/>
            <a:ext cx="8229600" cy="4786346"/>
          </a:xfrm>
        </p:spPr>
        <p:txBody>
          <a:bodyPr>
            <a:normAutofit lnSpcReduction="10000"/>
          </a:bodyPr>
          <a:lstStyle/>
          <a:p>
            <a:pPr algn="just"/>
            <a:r>
              <a:rPr lang="zh-CN" altLang="en-US" b="1" dirty="0">
                <a:latin typeface="楷体_GB2312" pitchFamily="49" charset="-122"/>
                <a:ea typeface="楷体_GB2312" pitchFamily="49" charset="-122"/>
              </a:rPr>
              <a:t>20世纪90年代，各种各样的浅层机器学习模型相继被提出，例如</a:t>
            </a:r>
            <a:r>
              <a:rPr lang="zh-CN" altLang="en-US" b="1" dirty="0">
                <a:solidFill>
                  <a:srgbClr val="FF0000"/>
                </a:solidFill>
                <a:latin typeface="楷体_GB2312" pitchFamily="49" charset="-122"/>
                <a:ea typeface="楷体_GB2312" pitchFamily="49" charset="-122"/>
              </a:rPr>
              <a:t>支撑向量机</a:t>
            </a:r>
            <a:r>
              <a:rPr lang="zh-CN" altLang="en-US" b="1" dirty="0">
                <a:latin typeface="楷体_GB2312" pitchFamily="49" charset="-122"/>
                <a:ea typeface="楷体_GB2312" pitchFamily="49" charset="-122"/>
              </a:rPr>
              <a:t>（</a:t>
            </a:r>
            <a:r>
              <a:rPr lang="zh-CN" altLang="en-US" b="1" dirty="0" smtClean="0">
                <a:latin typeface="楷体_GB2312" pitchFamily="49" charset="-122"/>
                <a:ea typeface="楷体_GB2312" pitchFamily="49" charset="-122"/>
              </a:rPr>
              <a:t>SVM）</a:t>
            </a:r>
            <a:r>
              <a:rPr lang="zh-CN" altLang="en-US" b="1" dirty="0">
                <a:latin typeface="楷体_GB2312" pitchFamily="49" charset="-122"/>
                <a:ea typeface="楷体_GB2312" pitchFamily="49" charset="-122"/>
              </a:rPr>
              <a:t>、 </a:t>
            </a:r>
            <a:r>
              <a:rPr lang="zh-CN" altLang="en-US" b="1" dirty="0">
                <a:solidFill>
                  <a:srgbClr val="FF0000"/>
                </a:solidFill>
                <a:latin typeface="楷体_GB2312" pitchFamily="49" charset="-122"/>
                <a:ea typeface="楷体_GB2312" pitchFamily="49" charset="-122"/>
              </a:rPr>
              <a:t>Boosting</a:t>
            </a:r>
            <a:r>
              <a:rPr lang="zh-CN" altLang="en-US" b="1" dirty="0">
                <a:latin typeface="楷体_GB2312" pitchFamily="49" charset="-122"/>
                <a:ea typeface="楷体_GB2312" pitchFamily="49" charset="-122"/>
              </a:rPr>
              <a:t>、</a:t>
            </a:r>
            <a:r>
              <a:rPr lang="zh-CN" altLang="en-US" b="1" dirty="0" smtClean="0">
                <a:solidFill>
                  <a:srgbClr val="FF0000"/>
                </a:solidFill>
                <a:latin typeface="楷体_GB2312" pitchFamily="49" charset="-122"/>
                <a:ea typeface="楷体_GB2312" pitchFamily="49" charset="-122"/>
              </a:rPr>
              <a:t>最大熵方法</a:t>
            </a:r>
            <a:r>
              <a:rPr lang="zh-CN" altLang="en-US" b="1" dirty="0" smtClean="0">
                <a:latin typeface="楷体_GB2312" pitchFamily="49" charset="-122"/>
                <a:ea typeface="楷体_GB2312" pitchFamily="49" charset="-122"/>
              </a:rPr>
              <a:t>（</a:t>
            </a:r>
            <a:r>
              <a:rPr lang="en-US" altLang="zh-CN" b="1" dirty="0" smtClean="0">
                <a:latin typeface="楷体_GB2312" pitchFamily="49" charset="-122"/>
                <a:ea typeface="楷体_GB2312" pitchFamily="49" charset="-122"/>
              </a:rPr>
              <a:t>LR</a:t>
            </a:r>
            <a:r>
              <a:rPr lang="zh-CN" altLang="en-US" b="1" dirty="0" smtClean="0">
                <a:latin typeface="楷体_GB2312" pitchFamily="49" charset="-122"/>
                <a:ea typeface="楷体_GB2312" pitchFamily="49" charset="-122"/>
              </a:rPr>
              <a:t>）等</a:t>
            </a:r>
            <a:r>
              <a:rPr lang="zh-CN" altLang="en-US" b="1" dirty="0">
                <a:latin typeface="楷体_GB2312" pitchFamily="49" charset="-122"/>
                <a:ea typeface="楷体_GB2312" pitchFamily="49" charset="-122"/>
              </a:rPr>
              <a:t>。</a:t>
            </a:r>
          </a:p>
          <a:p>
            <a:pPr>
              <a:buNone/>
            </a:pPr>
            <a:endParaRPr lang="zh-CN" altLang="en-US" b="1" dirty="0">
              <a:latin typeface="楷体_GB2312" pitchFamily="49" charset="-122"/>
              <a:ea typeface="楷体_GB2312" pitchFamily="49" charset="-122"/>
            </a:endParaRPr>
          </a:p>
          <a:p>
            <a:pPr algn="just"/>
            <a:r>
              <a:rPr lang="zh-CN" altLang="en-US" b="1" dirty="0">
                <a:latin typeface="楷体_GB2312" pitchFamily="49" charset="-122"/>
                <a:ea typeface="楷体_GB2312" pitchFamily="49" charset="-122"/>
              </a:rPr>
              <a:t>这些模型的结构基本上可以看成带有一层隐层节点（如SVM、Boosting），或没有隐层节点（如LR）。这些模型无论是在理论分析还是应用中都获得了巨大的成功。</a:t>
            </a:r>
          </a:p>
          <a:p>
            <a:endParaRPr lang="zh-CN" altLang="en-US" b="1" dirty="0">
              <a:latin typeface="楷体_GB2312" pitchFamily="49" charset="-122"/>
              <a:ea typeface="楷体_GB2312" pitchFamily="49" charset="-122"/>
            </a:endParaRPr>
          </a:p>
          <a:p>
            <a:pPr algn="just"/>
            <a:r>
              <a:rPr lang="zh-CN" altLang="en-US" b="1" dirty="0">
                <a:latin typeface="楷体_GB2312" pitchFamily="49" charset="-122"/>
                <a:ea typeface="楷体_GB2312" pitchFamily="49" charset="-122"/>
              </a:rPr>
              <a:t>相比之下，由于理论分析的难度大，训练方法又需要很多经验和技巧，这个时期深度人工神经网络反而相对沉寂。</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8</a:t>
            </a:fld>
            <a:endParaRPr lang="zh-CN" alt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457200" y="71414"/>
            <a:ext cx="8229600" cy="1143000"/>
          </a:xfrm>
        </p:spPr>
        <p:txBody>
          <a:bodyPr/>
          <a:lstStyle/>
          <a:p>
            <a:r>
              <a:rPr lang="zh-CN" altLang="en-US" sz="3600" b="1" dirty="0" smtClean="0">
                <a:latin typeface="楷体_GB2312" pitchFamily="49" charset="-122"/>
                <a:ea typeface="楷体_GB2312" pitchFamily="49" charset="-122"/>
              </a:rPr>
              <a:t>深度学习（一）</a:t>
            </a:r>
            <a:endParaRPr lang="zh-CN" altLang="en-US" sz="3600" b="1" dirty="0">
              <a:latin typeface="楷体_GB2312" pitchFamily="49" charset="-122"/>
              <a:ea typeface="楷体_GB2312" pitchFamily="49" charset="-122"/>
            </a:endParaRPr>
          </a:p>
        </p:txBody>
      </p:sp>
      <p:sp>
        <p:nvSpPr>
          <p:cNvPr id="58371" name="Rectangle 3"/>
          <p:cNvSpPr>
            <a:spLocks noGrp="1" noChangeArrowheads="1"/>
          </p:cNvSpPr>
          <p:nvPr>
            <p:ph idx="1"/>
          </p:nvPr>
        </p:nvSpPr>
        <p:spPr>
          <a:xfrm>
            <a:off x="457200" y="1142984"/>
            <a:ext cx="8229600" cy="5357850"/>
          </a:xfrm>
        </p:spPr>
        <p:txBody>
          <a:bodyPr>
            <a:normAutofit lnSpcReduction="10000"/>
          </a:bodyPr>
          <a:lstStyle/>
          <a:p>
            <a:pPr algn="just">
              <a:lnSpc>
                <a:spcPct val="110000"/>
              </a:lnSpc>
            </a:pPr>
            <a:r>
              <a:rPr lang="zh-CN" altLang="en-US" sz="2400" b="1" dirty="0">
                <a:latin typeface="楷体_GB2312" pitchFamily="49" charset="-122"/>
                <a:ea typeface="楷体_GB2312" pitchFamily="49" charset="-122"/>
              </a:rPr>
              <a:t>2006年，加拿大多伦多大学教授、机器学习领域的泰斗</a:t>
            </a:r>
            <a:r>
              <a:rPr lang="zh-CN" altLang="en-US" sz="2400" b="1" dirty="0">
                <a:solidFill>
                  <a:srgbClr val="C00000"/>
                </a:solidFill>
                <a:latin typeface="楷体_GB2312" pitchFamily="49" charset="-122"/>
                <a:ea typeface="楷体_GB2312" pitchFamily="49" charset="-122"/>
              </a:rPr>
              <a:t>Geoffrey </a:t>
            </a:r>
            <a:r>
              <a:rPr lang="zh-CN" altLang="en-US" sz="2400" b="1" dirty="0" smtClean="0">
                <a:solidFill>
                  <a:srgbClr val="C00000"/>
                </a:solidFill>
                <a:latin typeface="楷体_GB2312" pitchFamily="49" charset="-122"/>
                <a:ea typeface="楷体_GB2312" pitchFamily="49" charset="-122"/>
              </a:rPr>
              <a:t>Hinton</a:t>
            </a:r>
            <a:r>
              <a:rPr lang="zh-CN" altLang="en-US" sz="2400" b="1" dirty="0" smtClean="0">
                <a:latin typeface="楷体_GB2312" pitchFamily="49" charset="-122"/>
                <a:ea typeface="楷体_GB2312" pitchFamily="49" charset="-122"/>
              </a:rPr>
              <a:t>等在《</a:t>
            </a:r>
            <a:r>
              <a:rPr lang="en-US" altLang="zh-CN" sz="2400" b="1" dirty="0" smtClean="0">
                <a:latin typeface="楷体_GB2312" pitchFamily="49" charset="-122"/>
                <a:ea typeface="楷体_GB2312" pitchFamily="49" charset="-122"/>
              </a:rPr>
              <a:t>Science</a:t>
            </a:r>
            <a:r>
              <a:rPr lang="zh-CN" altLang="en-US" sz="2400" b="1" dirty="0" smtClean="0">
                <a:latin typeface="楷体_GB2312" pitchFamily="49" charset="-122"/>
                <a:ea typeface="楷体_GB2312" pitchFamily="49" charset="-122"/>
              </a:rPr>
              <a:t>》</a:t>
            </a:r>
            <a:r>
              <a:rPr lang="zh-CN" altLang="en-US" sz="2400" b="1" dirty="0">
                <a:latin typeface="楷体_GB2312" pitchFamily="49" charset="-122"/>
                <a:ea typeface="楷体_GB2312" pitchFamily="49" charset="-122"/>
              </a:rPr>
              <a:t>上发表了一篇</a:t>
            </a:r>
            <a:r>
              <a:rPr lang="zh-CN" altLang="en-US" sz="2400" b="1" dirty="0" smtClean="0">
                <a:latin typeface="楷体_GB2312" pitchFamily="49" charset="-122"/>
                <a:ea typeface="楷体_GB2312" pitchFamily="49" charset="-122"/>
              </a:rPr>
              <a:t>文章</a:t>
            </a:r>
            <a:r>
              <a:rPr lang="en-US" altLang="zh-CN" sz="2400" b="1" dirty="0" smtClean="0">
                <a:latin typeface="楷体_GB2312" pitchFamily="49" charset="-122"/>
                <a:ea typeface="楷体_GB2312" pitchFamily="49" charset="-122"/>
              </a:rPr>
              <a:t>[1]</a:t>
            </a:r>
            <a:r>
              <a:rPr lang="zh-CN" altLang="en-US" sz="2400" b="1" dirty="0" smtClean="0">
                <a:latin typeface="楷体_GB2312" pitchFamily="49" charset="-122"/>
                <a:ea typeface="楷体_GB2312" pitchFamily="49" charset="-122"/>
              </a:rPr>
              <a:t>，</a:t>
            </a:r>
            <a:r>
              <a:rPr lang="zh-CN" altLang="en-US" sz="2400" b="1" dirty="0">
                <a:latin typeface="楷体_GB2312" pitchFamily="49" charset="-122"/>
                <a:ea typeface="楷体_GB2312" pitchFamily="49" charset="-122"/>
              </a:rPr>
              <a:t>开启了深度学习在学术界和工业界的浪潮</a:t>
            </a:r>
            <a:r>
              <a:rPr lang="zh-CN" altLang="en-US" sz="2400" b="1" dirty="0" smtClean="0">
                <a:latin typeface="楷体_GB2312" pitchFamily="49" charset="-122"/>
                <a:ea typeface="楷体_GB2312" pitchFamily="49" charset="-122"/>
              </a:rPr>
              <a:t>。</a:t>
            </a:r>
            <a:endParaRPr lang="en-US" altLang="zh-CN" sz="2400" b="1" dirty="0" smtClean="0">
              <a:latin typeface="楷体_GB2312" pitchFamily="49" charset="-122"/>
              <a:ea typeface="楷体_GB2312" pitchFamily="49" charset="-122"/>
            </a:endParaRPr>
          </a:p>
          <a:p>
            <a:pPr algn="just">
              <a:lnSpc>
                <a:spcPct val="110000"/>
              </a:lnSpc>
            </a:pPr>
            <a:r>
              <a:rPr lang="zh-CN" altLang="en-US" sz="2400" b="1" dirty="0" smtClean="0">
                <a:latin typeface="楷体_GB2312" pitchFamily="49" charset="-122"/>
                <a:ea typeface="楷体_GB2312" pitchFamily="49" charset="-122"/>
              </a:rPr>
              <a:t>这</a:t>
            </a:r>
            <a:r>
              <a:rPr lang="zh-CN" altLang="en-US" sz="2400" b="1" dirty="0">
                <a:latin typeface="楷体_GB2312" pitchFamily="49" charset="-122"/>
                <a:ea typeface="楷体_GB2312" pitchFamily="49" charset="-122"/>
              </a:rPr>
              <a:t>篇文章有两个主要观点：</a:t>
            </a:r>
          </a:p>
          <a:p>
            <a:pPr algn="just">
              <a:lnSpc>
                <a:spcPct val="110000"/>
              </a:lnSpc>
              <a:buFont typeface="Wingdings" pitchFamily="2" charset="2"/>
              <a:buChar char="Ø"/>
            </a:pPr>
            <a:r>
              <a:rPr lang="zh-CN" altLang="en-US" sz="2400" b="1" dirty="0" smtClean="0">
                <a:latin typeface="楷体_GB2312" pitchFamily="49" charset="-122"/>
                <a:ea typeface="楷体_GB2312" pitchFamily="49" charset="-122"/>
              </a:rPr>
              <a:t>1</a:t>
            </a:r>
            <a:r>
              <a:rPr lang="zh-CN" altLang="en-US" sz="2400" b="1" dirty="0">
                <a:latin typeface="楷体_GB2312" pitchFamily="49" charset="-122"/>
                <a:ea typeface="楷体_GB2312" pitchFamily="49" charset="-122"/>
              </a:rPr>
              <a:t>）多隐层的人工神经网络具有优异的特征学习能力，学习得到的特征对数据有更本质的刻画，从而有利于可视化或分类；</a:t>
            </a:r>
          </a:p>
          <a:p>
            <a:pPr algn="just">
              <a:lnSpc>
                <a:spcPct val="110000"/>
              </a:lnSpc>
              <a:buFont typeface="Wingdings" pitchFamily="2" charset="2"/>
              <a:buChar char="Ø"/>
            </a:pPr>
            <a:r>
              <a:rPr lang="zh-CN" altLang="en-US" sz="2400" b="1" dirty="0" smtClean="0">
                <a:latin typeface="楷体_GB2312" pitchFamily="49" charset="-122"/>
                <a:ea typeface="楷体_GB2312" pitchFamily="49" charset="-122"/>
              </a:rPr>
              <a:t>2</a:t>
            </a:r>
            <a:r>
              <a:rPr lang="zh-CN" altLang="en-US" sz="2400" b="1" dirty="0" smtClean="0">
                <a:latin typeface="楷体_GB2312" pitchFamily="49" charset="-122"/>
                <a:ea typeface="楷体_GB2312" pitchFamily="49" charset="-122"/>
              </a:rPr>
              <a:t>）深度神经网络在训练上的难度，可以</a:t>
            </a:r>
            <a:r>
              <a:rPr lang="zh-CN" altLang="en-US" sz="2400" b="1" dirty="0">
                <a:latin typeface="楷体_GB2312" pitchFamily="49" charset="-122"/>
                <a:ea typeface="楷体_GB2312" pitchFamily="49" charset="-122"/>
              </a:rPr>
              <a:t>通过</a:t>
            </a:r>
            <a:r>
              <a:rPr lang="zh-CN" altLang="en-US" sz="2400" b="1" dirty="0" smtClean="0">
                <a:latin typeface="楷体_GB2312" pitchFamily="49" charset="-122"/>
                <a:ea typeface="楷体_GB2312" pitchFamily="49" charset="-122"/>
              </a:rPr>
              <a:t>“</a:t>
            </a:r>
            <a:r>
              <a:rPr lang="zh-CN" altLang="en-US" sz="2400" b="1" dirty="0" smtClean="0">
                <a:solidFill>
                  <a:srgbClr val="C00000"/>
                </a:solidFill>
                <a:latin typeface="楷体_GB2312" pitchFamily="49" charset="-122"/>
                <a:ea typeface="楷体_GB2312" pitchFamily="49" charset="-122"/>
              </a:rPr>
              <a:t>逐层初始化</a:t>
            </a:r>
            <a:r>
              <a:rPr lang="zh-CN" altLang="en-US" sz="2400" b="1" dirty="0" smtClean="0">
                <a:latin typeface="楷体_GB2312" pitchFamily="49" charset="-122"/>
                <a:ea typeface="楷体_GB2312" pitchFamily="49" charset="-122"/>
              </a:rPr>
              <a:t>”来</a:t>
            </a:r>
            <a:r>
              <a:rPr lang="zh-CN" altLang="en-US" sz="2400" b="1" dirty="0">
                <a:latin typeface="楷体_GB2312" pitchFamily="49" charset="-122"/>
                <a:ea typeface="楷体_GB2312" pitchFamily="49" charset="-122"/>
              </a:rPr>
              <a:t>有效克服，在这篇文章中</a:t>
            </a:r>
            <a:r>
              <a:rPr lang="zh-CN" altLang="en-US" sz="2400" b="1" dirty="0" smtClean="0">
                <a:latin typeface="楷体_GB2312" pitchFamily="49" charset="-122"/>
                <a:ea typeface="楷体_GB2312" pitchFamily="49" charset="-122"/>
              </a:rPr>
              <a:t>，逐</a:t>
            </a:r>
            <a:r>
              <a:rPr lang="zh-CN" altLang="en-US" sz="2400" b="1" dirty="0">
                <a:latin typeface="楷体_GB2312" pitchFamily="49" charset="-122"/>
                <a:ea typeface="楷体_GB2312" pitchFamily="49" charset="-122"/>
              </a:rPr>
              <a:t>层初始化是通过无监督学习实现的</a:t>
            </a:r>
            <a:r>
              <a:rPr lang="zh-CN" altLang="en-US" sz="2400" b="1" dirty="0" smtClean="0">
                <a:latin typeface="楷体_GB2312" pitchFamily="49" charset="-122"/>
                <a:ea typeface="楷体_GB2312" pitchFamily="49" charset="-122"/>
              </a:rPr>
              <a:t>。</a:t>
            </a:r>
            <a:endParaRPr lang="en-US" altLang="zh-CN" sz="2400" b="1" dirty="0" smtClean="0">
              <a:latin typeface="楷体_GB2312" pitchFamily="49" charset="-122"/>
              <a:ea typeface="楷体_GB2312" pitchFamily="49" charset="-122"/>
            </a:endParaRPr>
          </a:p>
          <a:p>
            <a:pPr algn="just">
              <a:buNone/>
            </a:pPr>
            <a:endParaRPr lang="en-US" altLang="zh-CN" sz="2400" b="1" dirty="0" smtClean="0">
              <a:latin typeface="楷体_GB2312" pitchFamily="49" charset="-122"/>
              <a:ea typeface="楷体_GB2312" pitchFamily="49" charset="-122"/>
            </a:endParaRPr>
          </a:p>
          <a:p>
            <a:pPr algn="just">
              <a:buNone/>
            </a:pPr>
            <a:r>
              <a:rPr lang="en-US" altLang="zh-CN" sz="1600" b="1" dirty="0" smtClean="0">
                <a:latin typeface="楷体_GB2312" pitchFamily="49" charset="-122"/>
                <a:ea typeface="楷体_GB2312" pitchFamily="49" charset="-122"/>
              </a:rPr>
              <a:t>[1]</a:t>
            </a:r>
            <a:r>
              <a:rPr lang="en-US" sz="1600" dirty="0" smtClean="0"/>
              <a:t> Hinton, </a:t>
            </a:r>
            <a:r>
              <a:rPr lang="en-US" sz="1600" dirty="0" err="1" smtClean="0"/>
              <a:t>Geoffrey;Osindero</a:t>
            </a:r>
            <a:r>
              <a:rPr lang="en-US" sz="1600" dirty="0" smtClean="0"/>
              <a:t>, </a:t>
            </a:r>
            <a:r>
              <a:rPr lang="en-US" sz="1600" dirty="0" err="1" smtClean="0"/>
              <a:t>Simon;Welling</a:t>
            </a:r>
            <a:r>
              <a:rPr lang="en-US" sz="1600" dirty="0" smtClean="0"/>
              <a:t>, </a:t>
            </a:r>
            <a:r>
              <a:rPr lang="en-US" sz="1600" dirty="0" err="1" smtClean="0"/>
              <a:t>Max;Teh</a:t>
            </a:r>
            <a:r>
              <a:rPr lang="en-US" sz="1600" dirty="0" smtClean="0"/>
              <a:t>, Yee-</a:t>
            </a:r>
            <a:r>
              <a:rPr lang="en-US" sz="1600" dirty="0" err="1" smtClean="0"/>
              <a:t>Whye</a:t>
            </a:r>
            <a:r>
              <a:rPr lang="en-US" sz="1600" dirty="0" smtClean="0"/>
              <a:t> .</a:t>
            </a:r>
            <a:r>
              <a:rPr lang="en-US" sz="1600" u="sng" dirty="0" smtClean="0">
                <a:hlinkClick r:id="rId2"/>
              </a:rPr>
              <a:t> </a:t>
            </a:r>
            <a:r>
              <a:rPr lang="en-US" sz="1600" dirty="0" smtClean="0"/>
              <a:t>Unsupervised Discovery of Nonlinear Structure Using Contrastive </a:t>
            </a:r>
            <a:r>
              <a:rPr lang="en-US" sz="1600" dirty="0" err="1" smtClean="0"/>
              <a:t>Backpropagation</a:t>
            </a:r>
            <a:r>
              <a:rPr lang="en-US" sz="1600" u="sng" dirty="0" smtClean="0"/>
              <a:t>.</a:t>
            </a:r>
            <a:r>
              <a:rPr lang="en-US" sz="1600" dirty="0" smtClean="0"/>
              <a:t> Science.2006(30)4:</a:t>
            </a:r>
            <a:r>
              <a:rPr lang="zh-CN" altLang="en-US" sz="1600" dirty="0" smtClean="0"/>
              <a:t> </a:t>
            </a:r>
            <a:r>
              <a:rPr lang="en-US" altLang="zh-CN" sz="1600" dirty="0" smtClean="0"/>
              <a:t>725-732.</a:t>
            </a:r>
            <a:endParaRPr lang="zh-CN" altLang="en-US" sz="1600" b="1" dirty="0">
              <a:latin typeface="楷体_GB2312" pitchFamily="49" charset="-122"/>
              <a:ea typeface="楷体_GB2312" pitchFamily="49"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9</a:t>
            </a:fld>
            <a:endParaRPr lang="zh-CN" altLang="en-US"/>
          </a:p>
        </p:txBody>
      </p:sp>
    </p:spTree>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157</TotalTime>
  <Words>1380</Words>
  <Application>Microsoft Office PowerPoint</Application>
  <PresentationFormat>全屏显示(4:3)</PresentationFormat>
  <Paragraphs>89</Paragraphs>
  <Slides>15</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15</vt:i4>
      </vt:variant>
    </vt:vector>
  </HeadingPairs>
  <TitlesOfParts>
    <vt:vector size="24" baseType="lpstr">
      <vt:lpstr>楷体_GB2312</vt:lpstr>
      <vt:lpstr>隶书</vt:lpstr>
      <vt:lpstr>宋体</vt:lpstr>
      <vt:lpstr>Arial</vt:lpstr>
      <vt:lpstr>Calibri</vt:lpstr>
      <vt:lpstr>Constantia</vt:lpstr>
      <vt:lpstr>Wingdings</vt:lpstr>
      <vt:lpstr>Wingdings 2</vt:lpstr>
      <vt:lpstr>流畅</vt:lpstr>
      <vt:lpstr>浅谈深度学习</vt:lpstr>
      <vt:lpstr>主要内容</vt:lpstr>
      <vt:lpstr>机器学习</vt:lpstr>
      <vt:lpstr>Why?</vt:lpstr>
      <vt:lpstr>What？</vt:lpstr>
      <vt:lpstr>怎么来的？</vt:lpstr>
      <vt:lpstr> 浅层学习（一）</vt:lpstr>
      <vt:lpstr>浅层学习（二）</vt:lpstr>
      <vt:lpstr>深度学习（一）</vt:lpstr>
      <vt:lpstr>PowerPoint 演示文稿</vt:lpstr>
      <vt:lpstr>PowerPoint 演示文稿</vt:lpstr>
      <vt:lpstr>深度学习与神经网络的异同</vt:lpstr>
      <vt:lpstr>PowerPoint 演示文稿</vt:lpstr>
      <vt:lpstr>深度学习的训练过程</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浅谈深度学习</dc:title>
  <cp:lastModifiedBy>jackokie</cp:lastModifiedBy>
  <cp:revision>28</cp:revision>
  <dcterms:modified xsi:type="dcterms:W3CDTF">2015-10-31T02:24:50Z</dcterms:modified>
</cp:coreProperties>
</file>