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3.xml" ContentType="application/vnd.openxmlformats-officedocument.drawingml.chartshapes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4.xml" ContentType="application/vnd.openxmlformats-officedocument.drawingml.chartshapes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5.xml" ContentType="application/vnd.openxmlformats-officedocument.drawingml.chartshape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6.xml" ContentType="application/vnd.openxmlformats-officedocument.drawingml.chartshapes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drawings/drawing7.xml" ContentType="application/vnd.openxmlformats-officedocument.drawingml.chartshapes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drawings/drawing8.xml" ContentType="application/vnd.openxmlformats-officedocument.drawingml.chartshapes+xml"/>
  <Override PartName="/ppt/notesSlides/notesSlide6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drawings/drawing9.xml" ContentType="application/vnd.openxmlformats-officedocument.drawingml.chartshapes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24" r:id="rId2"/>
    <p:sldId id="313" r:id="rId3"/>
    <p:sldId id="314" r:id="rId4"/>
    <p:sldId id="315" r:id="rId5"/>
    <p:sldId id="316" r:id="rId6"/>
    <p:sldId id="317" r:id="rId7"/>
    <p:sldId id="318" r:id="rId8"/>
    <p:sldId id="319" r:id="rId9"/>
    <p:sldId id="323" r:id="rId10"/>
    <p:sldId id="320" r:id="rId11"/>
    <p:sldId id="322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Heggestuen" initials="JH" lastIdx="16" clrIdx="0">
    <p:extLst/>
  </p:cmAuthor>
  <p:cmAuthor id="2" name="John Heggestuen" initials="JH [2]" lastIdx="1" clrIdx="1">
    <p:extLst/>
  </p:cmAuthor>
  <p:cmAuthor id="3" name="John Heggestuen" initials="JH [3]" lastIdx="1" clrIdx="2">
    <p:extLst/>
  </p:cmAuthor>
  <p:cmAuthor id="4" name="John Heggestuen" initials="JH [4]" lastIdx="1" clrIdx="3">
    <p:extLst/>
  </p:cmAuthor>
  <p:cmAuthor id="5" name="John Heggestuen" initials="JH [5]" lastIdx="1" clrIdx="4">
    <p:extLst/>
  </p:cmAuthor>
  <p:cmAuthor id="6" name="John Heggestuen" initials="JH [6]" lastIdx="1" clrIdx="5">
    <p:extLst/>
  </p:cmAuthor>
  <p:cmAuthor id="7" name="John Heggestuen" initials="JH [7]" lastIdx="1" clrIdx="6">
    <p:extLst/>
  </p:cmAuthor>
  <p:cmAuthor id="8" name="John Heggestuen" initials="JH [8]" lastIdx="1" clrIdx="7">
    <p:extLst/>
  </p:cmAuthor>
  <p:cmAuthor id="9" name="John Heggestuen" initials="JH [9]" lastIdx="1" clrIdx="8">
    <p:extLst/>
  </p:cmAuthor>
  <p:cmAuthor id="10" name="John Heggestuen" initials="JH [10]" lastIdx="1" clrIdx="9">
    <p:extLst/>
  </p:cmAuthor>
  <p:cmAuthor id="11" name="John Heggestuen" initials="JH [11]" lastIdx="1" clrIdx="10">
    <p:extLst/>
  </p:cmAuthor>
  <p:cmAuthor id="12" name="John Heggestuen" initials="JH [12]" lastIdx="1" clrIdx="11">
    <p:extLst/>
  </p:cmAuthor>
  <p:cmAuthor id="13" name="John Heggestuen" initials="JH [13]" lastIdx="1" clrIdx="12">
    <p:extLst/>
  </p:cmAuthor>
  <p:cmAuthor id="14" name="John Heggestuen" initials="JH [14]" lastIdx="1" clrIdx="13">
    <p:extLst/>
  </p:cmAuthor>
  <p:cmAuthor id="15" name="John Heggestuen" initials="JH [15]" lastIdx="1" clrIdx="14">
    <p:extLst/>
  </p:cmAuthor>
  <p:cmAuthor id="16" name="Peter Newman" initials="PN" lastIdx="1" clrIdx="15">
    <p:extLst/>
  </p:cmAuthor>
  <p:cmAuthor id="17" name="Peter Newman" initials="PN [2]" lastIdx="1" clrIdx="16">
    <p:extLst/>
  </p:cmAuthor>
  <p:cmAuthor id="18" name="Peter Newman" initials="PN [3]" lastIdx="1" clrIdx="17">
    <p:extLst/>
  </p:cmAuthor>
  <p:cmAuthor id="19" name="Peter Newman" initials="PN [4]" lastIdx="0" clrIdx="18">
    <p:extLst/>
  </p:cmAuthor>
  <p:cmAuthor id="20" name="Peter Newman" initials="PN [5]" lastIdx="1" clrIdx="19">
    <p:extLst/>
  </p:cmAuthor>
  <p:cmAuthor id="21" name="Peter Newman" initials="PN [6]" lastIdx="1" clrIdx="20">
    <p:extLst/>
  </p:cmAuthor>
  <p:cmAuthor id="22" name="Peter Newman" initials="PN [7]" lastIdx="1" clrIdx="21">
    <p:extLst/>
  </p:cmAuthor>
  <p:cmAuthor id="23" name="Peter Newman" initials="PN [8]" lastIdx="1" clrIdx="22">
    <p:extLst/>
  </p:cmAuthor>
  <p:cmAuthor id="24" name="Peter Newman" initials="PN [9]" lastIdx="1" clrIdx="23">
    <p:extLst/>
  </p:cmAuthor>
  <p:cmAuthor id="25" name="Peter Newman" initials="PN [10]" lastIdx="1" clrIdx="24">
    <p:extLst/>
  </p:cmAuthor>
  <p:cmAuthor id="26" name="Peter Newman" initials="PN [11]" lastIdx="1" clrIdx="25">
    <p:extLst/>
  </p:cmAuthor>
  <p:cmAuthor id="27" name="Peter Newman" initials="PN [12]" lastIdx="1" clrIdx="26">
    <p:extLst/>
  </p:cmAuthor>
  <p:cmAuthor id="28" name="Peter Newman" initials="PN [13]" lastIdx="1" clrIdx="27">
    <p:extLst/>
  </p:cmAuthor>
  <p:cmAuthor id="29" name="Peter Newman" initials="PN [14]" lastIdx="1" clrIdx="28">
    <p:extLst/>
  </p:cmAuthor>
  <p:cmAuthor id="30" name="Peter Newman" initials="PN [15]" lastIdx="1" clrIdx="29">
    <p:extLst/>
  </p:cmAuthor>
  <p:cmAuthor id="31" name="Peter Newman" initials="PN [16]" lastIdx="1" clrIdx="30">
    <p:extLst/>
  </p:cmAuthor>
  <p:cmAuthor id="32" name="Peter Newman" initials="PN [17]" lastIdx="1" clrIdx="31">
    <p:extLst/>
  </p:cmAuthor>
  <p:cmAuthor id="33" name="Peter Newman" initials="PN [18]" lastIdx="1" clrIdx="32">
    <p:extLst/>
  </p:cmAuthor>
  <p:cmAuthor id="34" name="Peter Newman" initials="PN [19]" lastIdx="1" clrIdx="3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335"/>
    <a:srgbClr val="E8EEF3"/>
    <a:srgbClr val="CED9E4"/>
    <a:srgbClr val="98BDD8"/>
    <a:srgbClr val="8F2E14"/>
    <a:srgbClr val="BFDEED"/>
    <a:srgbClr val="5493C0"/>
    <a:srgbClr val="386F96"/>
    <a:srgbClr val="172535"/>
    <a:srgbClr val="2349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39"/>
    <p:restoredTop sz="95988"/>
  </p:normalViewPr>
  <p:slideViewPr>
    <p:cSldViewPr snapToGrid="0" snapToObjects="1">
      <p:cViewPr>
        <p:scale>
          <a:sx n="140" d="100"/>
          <a:sy n="140" d="100"/>
        </p:scale>
        <p:origin x="352" y="240"/>
      </p:cViewPr>
      <p:guideLst>
        <p:guide orient="horz" pos="1620"/>
        <p:guide pos="2880"/>
      </p:guideLst>
    </p:cSldViewPr>
  </p:slideViewPr>
  <p:notesTextViewPr>
    <p:cViewPr>
      <p:scale>
        <a:sx n="85" d="100"/>
        <a:sy n="8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2" d="100"/>
          <a:sy n="72" d="100"/>
        </p:scale>
        <p:origin x="4176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commentAuthors" Target="commentAuthor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4" Type="http://schemas.openxmlformats.org/officeDocument/2006/relationships/chartUserShapes" Target="../drawings/drawing1.xml"/><Relationship Id="rId1" Type="http://schemas.microsoft.com/office/2011/relationships/chartStyle" Target="style1.xml"/><Relationship Id="rId2" Type="http://schemas.microsoft.com/office/2011/relationships/chartColorStyle" Target="colors1.xml"/></Relationships>
</file>

<file path=ppt/charts/_rels/chart10.xml.rels><?xml version="1.0" encoding="UTF-8" standalone="yes"?>
<Relationships xmlns="http://schemas.openxmlformats.org/package/2006/relationships"><Relationship Id="rId1" Type="http://schemas.microsoft.com/office/2011/relationships/chartStyle" Target="style10.xml"/><Relationship Id="rId2" Type="http://schemas.microsoft.com/office/2011/relationships/chartColorStyle" Target="colors10.xml"/><Relationship Id="rId3" Type="http://schemas.openxmlformats.org/officeDocument/2006/relationships/package" Target="../embeddings/Microsoft_Excel_Worksheet10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4" Type="http://schemas.openxmlformats.org/officeDocument/2006/relationships/chartUserShapes" Target="../drawings/drawing2.xml"/><Relationship Id="rId1" Type="http://schemas.microsoft.com/office/2011/relationships/chartStyle" Target="style2.xml"/><Relationship Id="rId2" Type="http://schemas.microsoft.com/office/2011/relationships/chartColorStyle" Target="colors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4" Type="http://schemas.openxmlformats.org/officeDocument/2006/relationships/chartUserShapes" Target="../drawings/drawing3.xml"/><Relationship Id="rId1" Type="http://schemas.microsoft.com/office/2011/relationships/chartStyle" Target="style3.xml"/><Relationship Id="rId2" Type="http://schemas.microsoft.com/office/2011/relationships/chartColorStyle" Target="colors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4" Type="http://schemas.openxmlformats.org/officeDocument/2006/relationships/chartUserShapes" Target="../drawings/drawing4.xml"/><Relationship Id="rId1" Type="http://schemas.microsoft.com/office/2011/relationships/chartStyle" Target="style4.xml"/><Relationship Id="rId2" Type="http://schemas.microsoft.com/office/2011/relationships/chartColorStyle" Target="colors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4" Type="http://schemas.openxmlformats.org/officeDocument/2006/relationships/chartUserShapes" Target="../drawings/drawing5.xml"/><Relationship Id="rId1" Type="http://schemas.microsoft.com/office/2011/relationships/chartStyle" Target="style5.xml"/><Relationship Id="rId2" Type="http://schemas.microsoft.com/office/2011/relationships/chartColorStyle" Target="colors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4" Type="http://schemas.openxmlformats.org/officeDocument/2006/relationships/chartUserShapes" Target="../drawings/drawing6.xml"/><Relationship Id="rId1" Type="http://schemas.microsoft.com/office/2011/relationships/chartStyle" Target="style6.xml"/><Relationship Id="rId2" Type="http://schemas.microsoft.com/office/2011/relationships/chartColorStyle" Target="colors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4" Type="http://schemas.openxmlformats.org/officeDocument/2006/relationships/chartUserShapes" Target="../drawings/drawing7.xml"/><Relationship Id="rId1" Type="http://schemas.microsoft.com/office/2011/relationships/chartStyle" Target="style7.xml"/><Relationship Id="rId2" Type="http://schemas.microsoft.com/office/2011/relationships/chartColorStyle" Target="colors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4" Type="http://schemas.openxmlformats.org/officeDocument/2006/relationships/chartUserShapes" Target="../drawings/drawing8.xml"/><Relationship Id="rId1" Type="http://schemas.microsoft.com/office/2011/relationships/chartStyle" Target="style8.xml"/><Relationship Id="rId2" Type="http://schemas.microsoft.com/office/2011/relationships/chartColorStyle" Target="colors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4" Type="http://schemas.openxmlformats.org/officeDocument/2006/relationships/chartUserShapes" Target="../drawings/drawing9.xml"/><Relationship Id="rId1" Type="http://schemas.microsoft.com/office/2011/relationships/chartStyle" Target="style9.xml"/><Relationship Id="rId2" Type="http://schemas.microsoft.com/office/2011/relationships/chartColorStyle" Target="colors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798126792830603"/>
          <c:y val="0.0809481658412691"/>
          <c:w val="0.860135533180602"/>
          <c:h val="0.716866544374485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Enterprise robots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Sheet1!$A$2:$A$15</c:f>
              <c:strCache>
                <c:ptCount val="14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2017E</c:v>
                </c:pt>
                <c:pt idx="8">
                  <c:v>2018E</c:v>
                </c:pt>
                <c:pt idx="9">
                  <c:v>2019E</c:v>
                </c:pt>
                <c:pt idx="10">
                  <c:v>2020E</c:v>
                </c:pt>
                <c:pt idx="11">
                  <c:v>2021E</c:v>
                </c:pt>
                <c:pt idx="12">
                  <c:v>2022E</c:v>
                </c:pt>
                <c:pt idx="13">
                  <c:v>2023E</c:v>
                </c:pt>
              </c:strCache>
            </c:strRef>
          </c:cat>
          <c:val>
            <c:numRef>
              <c:f>Sheet1!$B$2:$B$15</c:f>
              <c:numCache>
                <c:formatCode>0</c:formatCode>
                <c:ptCount val="14"/>
                <c:pt idx="0">
                  <c:v>121.0</c:v>
                </c:pt>
                <c:pt idx="1">
                  <c:v>287.0</c:v>
                </c:pt>
                <c:pt idx="2">
                  <c:v>446.0</c:v>
                </c:pt>
                <c:pt idx="3">
                  <c:v>624.0</c:v>
                </c:pt>
                <c:pt idx="4">
                  <c:v>845.0</c:v>
                </c:pt>
                <c:pt idx="5">
                  <c:v>1099.0</c:v>
                </c:pt>
                <c:pt idx="6">
                  <c:v>1393.0</c:v>
                </c:pt>
                <c:pt idx="7">
                  <c:v>1706.425</c:v>
                </c:pt>
                <c:pt idx="8">
                  <c:v>2090.370625</c:v>
                </c:pt>
                <c:pt idx="9">
                  <c:v>2560.704015625</c:v>
                </c:pt>
                <c:pt idx="10">
                  <c:v>3136.862419140627</c:v>
                </c:pt>
                <c:pt idx="11">
                  <c:v>3842.656463447268</c:v>
                </c:pt>
                <c:pt idx="12">
                  <c:v>4707.254167722904</c:v>
                </c:pt>
                <c:pt idx="13">
                  <c:v>5766.386355460557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43547008"/>
        <c:axId val="2144002816"/>
      </c:areaChart>
      <c:catAx>
        <c:axId val="21435470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pPr>
            <a:endParaRPr lang="en-US"/>
          </a:p>
        </c:txPr>
        <c:crossAx val="2144002816"/>
        <c:crosses val="autoZero"/>
        <c:auto val="1"/>
        <c:lblAlgn val="ctr"/>
        <c:lblOffset val="100"/>
        <c:noMultiLvlLbl val="0"/>
      </c:catAx>
      <c:valAx>
        <c:axId val="2144002816"/>
        <c:scaling>
          <c:orientation val="minMax"/>
          <c:max val="6000.0"/>
        </c:scaling>
        <c:delete val="0"/>
        <c:axPos val="l"/>
        <c:numFmt formatCode="0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Helvetica Neue" charset="0"/>
                <a:ea typeface="Avenir Next" charset="0"/>
                <a:cs typeface="Avenir Next" charset="0"/>
              </a:defRPr>
            </a:pPr>
            <a:endParaRPr lang="en-US"/>
          </a:p>
        </c:txPr>
        <c:crossAx val="2143547008"/>
        <c:crosses val="autoZero"/>
        <c:crossBetween val="midCat"/>
        <c:dispUnits>
          <c:builtInUnit val="thousands"/>
        </c:dispUnits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>
          <a:latin typeface="Avenir Next" charset="0"/>
          <a:ea typeface="Avenir Next" charset="0"/>
          <a:cs typeface="Avenir Next" charset="0"/>
        </a:defRPr>
      </a:pPr>
      <a:endParaRPr lang="en-US"/>
    </a:p>
  </c:txPr>
  <c:externalData r:id="rId3">
    <c:autoUpdate val="0"/>
  </c:externalData>
  <c:userShapes r:id="rId4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7799511002445"/>
          <c:y val="0.045945808648374"/>
          <c:w val="0.87041564792176"/>
          <c:h val="0.86223204662625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Hardware (CAGR=11%)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2018E</c:v>
                </c:pt>
                <c:pt idx="1">
                  <c:v>2019E</c:v>
                </c:pt>
                <c:pt idx="2">
                  <c:v>2020E</c:v>
                </c:pt>
                <c:pt idx="3">
                  <c:v>2021E</c:v>
                </c:pt>
                <c:pt idx="4">
                  <c:v>2022E</c:v>
                </c:pt>
                <c:pt idx="5">
                  <c:v>2023E</c:v>
                </c:pt>
              </c:strCache>
            </c:strRef>
          </c:cat>
          <c:val>
            <c:numRef>
              <c:f>Sheet1!$B$2:$B$7</c:f>
              <c:numCache>
                <c:formatCode>0</c:formatCode>
                <c:ptCount val="6"/>
                <c:pt idx="0">
                  <c:v>51.51984189190078</c:v>
                </c:pt>
                <c:pt idx="1">
                  <c:v>51.64203255699561</c:v>
                </c:pt>
                <c:pt idx="2">
                  <c:v>54.866939747739</c:v>
                </c:pt>
                <c:pt idx="3">
                  <c:v>63.32110278293152</c:v>
                </c:pt>
                <c:pt idx="4">
                  <c:v>74.7119837247221</c:v>
                </c:pt>
                <c:pt idx="5">
                  <c:v>88.77713497071655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Software (CAGR=22%)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2018E</c:v>
                </c:pt>
                <c:pt idx="1">
                  <c:v>2019E</c:v>
                </c:pt>
                <c:pt idx="2">
                  <c:v>2020E</c:v>
                </c:pt>
                <c:pt idx="3">
                  <c:v>2021E</c:v>
                </c:pt>
                <c:pt idx="4">
                  <c:v>2022E</c:v>
                </c:pt>
                <c:pt idx="5">
                  <c:v>2023E</c:v>
                </c:pt>
              </c:strCache>
            </c:strRef>
          </c:cat>
          <c:val>
            <c:numRef>
              <c:f>Sheet1!$C$2:$C$7</c:f>
              <c:numCache>
                <c:formatCode>0</c:formatCode>
                <c:ptCount val="6"/>
                <c:pt idx="0">
                  <c:v>51.51984189190078</c:v>
                </c:pt>
                <c:pt idx="1">
                  <c:v>57.83907646383494</c:v>
                </c:pt>
                <c:pt idx="2">
                  <c:v>69.18005446454044</c:v>
                </c:pt>
                <c:pt idx="3">
                  <c:v>86.34695834036117</c:v>
                </c:pt>
                <c:pt idx="4">
                  <c:v>110.2891188317326</c:v>
                </c:pt>
                <c:pt idx="5">
                  <c:v>142.0434159531465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Services (CAGR=21%)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 w="25400"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2018E</c:v>
                </c:pt>
                <c:pt idx="1">
                  <c:v>2019E</c:v>
                </c:pt>
                <c:pt idx="2">
                  <c:v>2020E</c:v>
                </c:pt>
                <c:pt idx="3">
                  <c:v>2021E</c:v>
                </c:pt>
                <c:pt idx="4">
                  <c:v>2022E</c:v>
                </c:pt>
                <c:pt idx="5">
                  <c:v>2023E</c:v>
                </c:pt>
              </c:strCache>
            </c:strRef>
          </c:cat>
          <c:val>
            <c:numRef>
              <c:f>Sheet1!$D$2:$D$7</c:f>
              <c:numCache>
                <c:formatCode>0</c:formatCode>
                <c:ptCount val="6"/>
                <c:pt idx="0">
                  <c:v>53.42798418419326</c:v>
                </c:pt>
                <c:pt idx="1">
                  <c:v>59.9047577661149</c:v>
                </c:pt>
                <c:pt idx="2">
                  <c:v>69.18005446454044</c:v>
                </c:pt>
                <c:pt idx="3">
                  <c:v>86.34695834036117</c:v>
                </c:pt>
                <c:pt idx="4">
                  <c:v>106.7314053210315</c:v>
                </c:pt>
                <c:pt idx="5">
                  <c:v>137.6045592046107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Connectivity (CAGR=17%)</c:v>
                </c:pt>
              </c:strCache>
            </c:strRef>
          </c:tx>
          <c:spPr>
            <a:solidFill>
              <a:schemeClr val="accent5">
                <a:lumMod val="40000"/>
                <a:lumOff val="60000"/>
              </a:schemeClr>
            </a:solidFill>
            <a:ln w="25400"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2018E</c:v>
                </c:pt>
                <c:pt idx="1">
                  <c:v>2019E</c:v>
                </c:pt>
                <c:pt idx="2">
                  <c:v>2020E</c:v>
                </c:pt>
                <c:pt idx="3">
                  <c:v>2021E</c:v>
                </c:pt>
                <c:pt idx="4">
                  <c:v>2022E</c:v>
                </c:pt>
                <c:pt idx="5">
                  <c:v>2023E</c:v>
                </c:pt>
              </c:strCache>
            </c:strRef>
          </c:cat>
          <c:val>
            <c:numRef>
              <c:f>Sheet1!$E$2:$E$7</c:f>
              <c:numCache>
                <c:formatCode>0</c:formatCode>
                <c:ptCount val="6"/>
                <c:pt idx="0">
                  <c:v>34.34656126126693</c:v>
                </c:pt>
                <c:pt idx="1">
                  <c:v>37.18226344103684</c:v>
                </c:pt>
                <c:pt idx="2">
                  <c:v>42.93934415040442</c:v>
                </c:pt>
                <c:pt idx="3">
                  <c:v>51.8081750042167</c:v>
                </c:pt>
                <c:pt idx="4">
                  <c:v>64.03884319261869</c:v>
                </c:pt>
                <c:pt idx="5">
                  <c:v>75.4605647251091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43990416"/>
        <c:axId val="-2111827072"/>
      </c:barChart>
      <c:catAx>
        <c:axId val="-21439904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pPr>
            <a:endParaRPr lang="en-US"/>
          </a:p>
        </c:txPr>
        <c:crossAx val="-2111827072"/>
        <c:crosses val="autoZero"/>
        <c:auto val="1"/>
        <c:lblAlgn val="ctr"/>
        <c:lblOffset val="100"/>
        <c:noMultiLvlLbl val="0"/>
      </c:catAx>
      <c:valAx>
        <c:axId val="-2111827072"/>
        <c:scaling>
          <c:orientation val="minMax"/>
        </c:scaling>
        <c:delete val="0"/>
        <c:axPos val="l"/>
        <c:numFmt formatCode="0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pPr>
            <a:endParaRPr lang="en-US"/>
          </a:p>
        </c:txPr>
        <c:crossAx val="-2143990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0458092524498007"/>
          <c:y val="0.0786871606175645"/>
          <c:w val="0.458503551970429"/>
          <c:h val="0.30405041566839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  <a:latin typeface="Avenir Next" charset="0"/>
          <a:ea typeface="Avenir Next" charset="0"/>
          <a:cs typeface="Avenir Next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7799511002445"/>
          <c:y val="0.0589363557105493"/>
          <c:w val="0.87041564792176"/>
          <c:h val="0.8318047079337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Robotics spending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2016</c:v>
                </c:pt>
                <c:pt idx="1">
                  <c:v>2017</c:v>
                </c:pt>
                <c:pt idx="2">
                  <c:v>2018E</c:v>
                </c:pt>
                <c:pt idx="3">
                  <c:v>2019E</c:v>
                </c:pt>
                <c:pt idx="4">
                  <c:v>2020E</c:v>
                </c:pt>
                <c:pt idx="5">
                  <c:v>2021E</c:v>
                </c:pt>
                <c:pt idx="6">
                  <c:v>2022E</c:v>
                </c:pt>
                <c:pt idx="7">
                  <c:v>2023E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1.0367E7</c:v>
                </c:pt>
                <c:pt idx="1">
                  <c:v>1.051715E7</c:v>
                </c:pt>
                <c:pt idx="2" formatCode="0">
                  <c:v>1.2499563125E7</c:v>
                </c:pt>
                <c:pt idx="3" formatCode="0">
                  <c:v>1.48416314375E7</c:v>
                </c:pt>
                <c:pt idx="4" formatCode="0">
                  <c:v>1.7604840107422E7</c:v>
                </c:pt>
                <c:pt idx="5" formatCode="0">
                  <c:v>2.08601350872852E7</c:v>
                </c:pt>
                <c:pt idx="6" formatCode="0">
                  <c:v>2.46890677776487E7</c:v>
                </c:pt>
                <c:pt idx="7" formatCode="0">
                  <c:v>2.9184975839882E7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143701728"/>
        <c:axId val="2143712336"/>
      </c:barChart>
      <c:catAx>
        <c:axId val="2143701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pPr>
            <a:endParaRPr lang="en-US"/>
          </a:p>
        </c:txPr>
        <c:crossAx val="2143712336"/>
        <c:crosses val="autoZero"/>
        <c:auto val="1"/>
        <c:lblAlgn val="ctr"/>
        <c:lblOffset val="100"/>
        <c:noMultiLvlLbl val="0"/>
      </c:catAx>
      <c:valAx>
        <c:axId val="21437123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pPr>
            <a:endParaRPr lang="en-US"/>
          </a:p>
        </c:txPr>
        <c:crossAx val="2143701728"/>
        <c:crosses val="autoZero"/>
        <c:crossBetween val="between"/>
        <c:dispUnits>
          <c:builtInUnit val="millions"/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venir Next" charset="0"/>
          <a:ea typeface="Avenir Next" charset="0"/>
          <a:cs typeface="Avenir Next" charset="0"/>
        </a:defRPr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729631587958526"/>
          <c:y val="0.0763731473408893"/>
          <c:w val="0.856319584133351"/>
          <c:h val="0.84510389993753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Logistics robotic units (thousands)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cat>
            <c:strRef>
              <c:f>Sheet1!$A$2:$A$10</c:f>
              <c:strCache>
                <c:ptCount val="9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2018E</c:v>
                </c:pt>
                <c:pt idx="4">
                  <c:v>2019E</c:v>
                </c:pt>
                <c:pt idx="5">
                  <c:v>2020E</c:v>
                </c:pt>
                <c:pt idx="6">
                  <c:v>2021E</c:v>
                </c:pt>
                <c:pt idx="7">
                  <c:v>2022E</c:v>
                </c:pt>
                <c:pt idx="8">
                  <c:v>2023E</c:v>
                </c:pt>
              </c:strCache>
            </c:strRef>
          </c:cat>
          <c:val>
            <c:numRef>
              <c:f>Sheet1!$B$2:$B$10</c:f>
              <c:numCache>
                <c:formatCode>0</c:formatCode>
                <c:ptCount val="9"/>
                <c:pt idx="0">
                  <c:v>19.0</c:v>
                </c:pt>
                <c:pt idx="1">
                  <c:v>44.4</c:v>
                </c:pt>
                <c:pt idx="2">
                  <c:v>64.38</c:v>
                </c:pt>
                <c:pt idx="3">
                  <c:v>93.35099999999998</c:v>
                </c:pt>
                <c:pt idx="4">
                  <c:v>135.35895</c:v>
                </c:pt>
                <c:pt idx="5">
                  <c:v>196.2704775</c:v>
                </c:pt>
                <c:pt idx="6">
                  <c:v>284.5921923749999</c:v>
                </c:pt>
                <c:pt idx="7">
                  <c:v>412.65867894375</c:v>
                </c:pt>
                <c:pt idx="8">
                  <c:v>598.3550844684373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43884896"/>
        <c:axId val="2143900864"/>
      </c:areaChart>
      <c:catAx>
        <c:axId val="21438848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pPr>
            <a:endParaRPr lang="en-US"/>
          </a:p>
        </c:txPr>
        <c:crossAx val="2143900864"/>
        <c:crosses val="autoZero"/>
        <c:auto val="1"/>
        <c:lblAlgn val="ctr"/>
        <c:lblOffset val="100"/>
        <c:noMultiLvlLbl val="0"/>
      </c:catAx>
      <c:valAx>
        <c:axId val="2143900864"/>
        <c:scaling>
          <c:orientation val="minMax"/>
        </c:scaling>
        <c:delete val="0"/>
        <c:axPos val="l"/>
        <c:numFmt formatCode="0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pPr>
            <a:endParaRPr lang="en-US"/>
          </a:p>
        </c:txPr>
        <c:crossAx val="21438848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sz="1000" b="0" i="0">
          <a:latin typeface="Helvetica Neue" charset="0"/>
          <a:ea typeface="Helvetica Neue" charset="0"/>
          <a:cs typeface="Helvetica Neue" charset="0"/>
        </a:defRPr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Logistics robot spending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2017</c:v>
                </c:pt>
                <c:pt idx="1">
                  <c:v>2018E</c:v>
                </c:pt>
                <c:pt idx="2">
                  <c:v>2019E</c:v>
                </c:pt>
                <c:pt idx="3">
                  <c:v>2020E</c:v>
                </c:pt>
                <c:pt idx="4">
                  <c:v>2021E</c:v>
                </c:pt>
                <c:pt idx="5">
                  <c:v>2022E</c:v>
                </c:pt>
                <c:pt idx="6">
                  <c:v>2023E</c:v>
                </c:pt>
              </c:strCache>
            </c:strRef>
          </c:cat>
          <c:val>
            <c:numRef>
              <c:f>Sheet1!$B$2:$B$8</c:f>
              <c:numCache>
                <c:formatCode>0</c:formatCode>
                <c:ptCount val="7"/>
                <c:pt idx="0">
                  <c:v>557219.9999999983</c:v>
                </c:pt>
                <c:pt idx="1">
                  <c:v>793483.4999999983</c:v>
                </c:pt>
                <c:pt idx="2">
                  <c:v>1.1295471E6</c:v>
                </c:pt>
                <c:pt idx="3">
                  <c:v>1.60738753125E6</c:v>
                </c:pt>
                <c:pt idx="4">
                  <c:v>2.286551062875E6</c:v>
                </c:pt>
                <c:pt idx="5">
                  <c:v>3.25146579788437E6</c:v>
                </c:pt>
                <c:pt idx="6">
                  <c:v>4.62177720417E6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9"/>
        <c:overlap val="-27"/>
        <c:axId val="-2109962256"/>
        <c:axId val="-2109936496"/>
      </c:barChart>
      <c:catAx>
        <c:axId val="-2109962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pPr>
            <a:endParaRPr lang="en-US"/>
          </a:p>
        </c:txPr>
        <c:crossAx val="-2109936496"/>
        <c:crosses val="autoZero"/>
        <c:auto val="1"/>
        <c:lblAlgn val="ctr"/>
        <c:lblOffset val="100"/>
        <c:noMultiLvlLbl val="0"/>
      </c:catAx>
      <c:valAx>
        <c:axId val="-2109936496"/>
        <c:scaling>
          <c:orientation val="minMax"/>
        </c:scaling>
        <c:delete val="0"/>
        <c:axPos val="l"/>
        <c:numFmt formatCode="0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pPr>
            <a:endParaRPr lang="en-US"/>
          </a:p>
        </c:txPr>
        <c:crossAx val="-2109962256"/>
        <c:crosses val="autoZero"/>
        <c:crossBetween val="between"/>
        <c:majorUnit val="1.0E6"/>
        <c:dispUnits>
          <c:builtInUnit val="millions"/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 b="0" i="0">
          <a:solidFill>
            <a:schemeClr val="bg1"/>
          </a:solidFill>
          <a:latin typeface="Helvetica Neue" charset="0"/>
          <a:ea typeface="Helvetica Neue" charset="0"/>
          <a:cs typeface="Helvetica Neue" charset="0"/>
        </a:defRPr>
      </a:pPr>
      <a:endParaRPr lang="en-US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Agricultural sensors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strRef>
              <c:f>Sheet1!$A$2:$A$15</c:f>
              <c:strCache>
                <c:ptCount val="14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2017E</c:v>
                </c:pt>
                <c:pt idx="8">
                  <c:v>2018E</c:v>
                </c:pt>
                <c:pt idx="9">
                  <c:v>2019E</c:v>
                </c:pt>
                <c:pt idx="10">
                  <c:v>2020E</c:v>
                </c:pt>
                <c:pt idx="11">
                  <c:v>2021E</c:v>
                </c:pt>
                <c:pt idx="12">
                  <c:v>2022E</c:v>
                </c:pt>
                <c:pt idx="13">
                  <c:v>2023E</c:v>
                </c:pt>
              </c:strCache>
            </c:strRef>
          </c:cat>
          <c:val>
            <c:numRef>
              <c:f>Sheet1!$B$2:$B$15</c:f>
              <c:numCache>
                <c:formatCode>0</c:formatCode>
                <c:ptCount val="14"/>
                <c:pt idx="0">
                  <c:v>447.5</c:v>
                </c:pt>
                <c:pt idx="1">
                  <c:v>595.0</c:v>
                </c:pt>
                <c:pt idx="2">
                  <c:v>775.0</c:v>
                </c:pt>
                <c:pt idx="3">
                  <c:v>1010.0</c:v>
                </c:pt>
                <c:pt idx="4">
                  <c:v>1280.0</c:v>
                </c:pt>
                <c:pt idx="5">
                  <c:v>1585.0</c:v>
                </c:pt>
                <c:pt idx="6">
                  <c:v>1960.0</c:v>
                </c:pt>
                <c:pt idx="7">
                  <c:v>2458.75</c:v>
                </c:pt>
                <c:pt idx="8">
                  <c:v>3122.0875</c:v>
                </c:pt>
                <c:pt idx="9">
                  <c:v>4004.326375</c:v>
                </c:pt>
                <c:pt idx="10">
                  <c:v>5177.70407875</c:v>
                </c:pt>
                <c:pt idx="11">
                  <c:v>6738.2964247375</c:v>
                </c:pt>
                <c:pt idx="12">
                  <c:v>8813.884244900875</c:v>
                </c:pt>
                <c:pt idx="13">
                  <c:v>11574.41604571816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15465168"/>
        <c:axId val="-2115461648"/>
      </c:areaChart>
      <c:catAx>
        <c:axId val="-21154651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pPr>
            <a:endParaRPr lang="en-US"/>
          </a:p>
        </c:txPr>
        <c:crossAx val="-2115461648"/>
        <c:crosses val="autoZero"/>
        <c:auto val="1"/>
        <c:lblAlgn val="ctr"/>
        <c:lblOffset val="100"/>
        <c:tickMarkSkip val="1"/>
        <c:noMultiLvlLbl val="0"/>
      </c:catAx>
      <c:valAx>
        <c:axId val="-2115461648"/>
        <c:scaling>
          <c:orientation val="minMax"/>
        </c:scaling>
        <c:delete val="0"/>
        <c:axPos val="l"/>
        <c:numFmt formatCode="0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pPr>
            <a:endParaRPr lang="en-US"/>
          </a:p>
        </c:txPr>
        <c:crossAx val="-2115465168"/>
        <c:crosses val="autoZero"/>
        <c:crossBetween val="midCat"/>
        <c:dispUnits>
          <c:builtInUnit val="thousands"/>
        </c:dispUnits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  <a:latin typeface="Avenir Next" charset="0"/>
          <a:ea typeface="Avenir Next" charset="0"/>
          <a:cs typeface="Avenir Next" charset="0"/>
        </a:defRPr>
      </a:pPr>
      <a:endParaRPr lang="en-US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Retail beacons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Sheet1!$A$2:$A$10</c:f>
              <c:strCache>
                <c:ptCount val="9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2018E</c:v>
                </c:pt>
                <c:pt idx="4">
                  <c:v>2019E</c:v>
                </c:pt>
                <c:pt idx="5">
                  <c:v>2020E</c:v>
                </c:pt>
                <c:pt idx="6">
                  <c:v>2021E</c:v>
                </c:pt>
                <c:pt idx="7">
                  <c:v>2022E</c:v>
                </c:pt>
                <c:pt idx="8">
                  <c:v>2023E</c:v>
                </c:pt>
              </c:strCache>
            </c:strRef>
          </c:cat>
          <c:val>
            <c:numRef>
              <c:f>Sheet1!$B$2:$B$10</c:f>
              <c:numCache>
                <c:formatCode>0</c:formatCode>
                <c:ptCount val="9"/>
                <c:pt idx="0">
                  <c:v>500000.0</c:v>
                </c:pt>
                <c:pt idx="1">
                  <c:v>8.2735E6</c:v>
                </c:pt>
                <c:pt idx="2">
                  <c:v>1.51765E7</c:v>
                </c:pt>
                <c:pt idx="3">
                  <c:v>2.60716274722291E7</c:v>
                </c:pt>
                <c:pt idx="4">
                  <c:v>3.93479539985585E7</c:v>
                </c:pt>
                <c:pt idx="5">
                  <c:v>5.75168943602328E7</c:v>
                </c:pt>
                <c:pt idx="6">
                  <c:v>8.13093036208071E7</c:v>
                </c:pt>
                <c:pt idx="7">
                  <c:v>1.13288308024192E8</c:v>
                </c:pt>
                <c:pt idx="8">
                  <c:v>1.56095446607845E8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11669488"/>
        <c:axId val="-2111672992"/>
      </c:areaChart>
      <c:catAx>
        <c:axId val="-2111669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pPr>
            <a:endParaRPr lang="en-US"/>
          </a:p>
        </c:txPr>
        <c:crossAx val="-2111672992"/>
        <c:crosses val="autoZero"/>
        <c:auto val="1"/>
        <c:lblAlgn val="ctr"/>
        <c:lblOffset val="100"/>
        <c:noMultiLvlLbl val="0"/>
      </c:catAx>
      <c:valAx>
        <c:axId val="-2111672992"/>
        <c:scaling>
          <c:orientation val="minMax"/>
        </c:scaling>
        <c:delete val="0"/>
        <c:axPos val="l"/>
        <c:numFmt formatCode="0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pPr>
            <a:endParaRPr lang="en-US"/>
          </a:p>
        </c:txPr>
        <c:crossAx val="-2111669488"/>
        <c:crosses val="autoZero"/>
        <c:crossBetween val="midCat"/>
        <c:dispUnits>
          <c:builtInUnit val="millions"/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  <c:userShapes r:id="rId4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2015</c:v>
                </c:pt>
                <c:pt idx="1">
                  <c:v>2016</c:v>
                </c:pt>
                <c:pt idx="2">
                  <c:v>2017E</c:v>
                </c:pt>
                <c:pt idx="3">
                  <c:v>2018E</c:v>
                </c:pt>
                <c:pt idx="4">
                  <c:v>2019E</c:v>
                </c:pt>
                <c:pt idx="5">
                  <c:v>2020E</c:v>
                </c:pt>
                <c:pt idx="6">
                  <c:v>2021E</c:v>
                </c:pt>
                <c:pt idx="7">
                  <c:v>2022E</c:v>
                </c:pt>
                <c:pt idx="8">
                  <c:v>2023E</c:v>
                </c:pt>
              </c:strCache>
            </c:strRef>
          </c:cat>
          <c:val>
            <c:numRef>
              <c:f>Sheet1!$B$2:$B$10</c:f>
              <c:numCache>
                <c:formatCode>0</c:formatCode>
                <c:ptCount val="9"/>
                <c:pt idx="0">
                  <c:v>2.93888888888889E8</c:v>
                </c:pt>
                <c:pt idx="1">
                  <c:v>8.92222222222222E8</c:v>
                </c:pt>
                <c:pt idx="2">
                  <c:v>2.29555555555556E9</c:v>
                </c:pt>
                <c:pt idx="3">
                  <c:v>3.21377777777778E9</c:v>
                </c:pt>
                <c:pt idx="4">
                  <c:v>4.4992888888889E9</c:v>
                </c:pt>
                <c:pt idx="5">
                  <c:v>6.29900444444444E9</c:v>
                </c:pt>
                <c:pt idx="6">
                  <c:v>8.81860622222222E9</c:v>
                </c:pt>
                <c:pt idx="7">
                  <c:v>1.23460487111111E10</c:v>
                </c:pt>
                <c:pt idx="8">
                  <c:v>1.72844681955555E10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7"/>
        <c:axId val="-2109859136"/>
        <c:axId val="-2109855648"/>
      </c:barChart>
      <c:catAx>
        <c:axId val="-2109859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pPr>
            <a:endParaRPr lang="en-US"/>
          </a:p>
        </c:txPr>
        <c:crossAx val="-2109855648"/>
        <c:crosses val="autoZero"/>
        <c:auto val="1"/>
        <c:lblAlgn val="ctr"/>
        <c:lblOffset val="100"/>
        <c:noMultiLvlLbl val="0"/>
      </c:catAx>
      <c:valAx>
        <c:axId val="-2109855648"/>
        <c:scaling>
          <c:orientation val="minMax"/>
        </c:scaling>
        <c:delete val="0"/>
        <c:axPos val="l"/>
        <c:numFmt formatCode="0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pPr>
            <a:endParaRPr lang="en-US"/>
          </a:p>
        </c:txPr>
        <c:crossAx val="-2109859136"/>
        <c:crosses val="autoZero"/>
        <c:crossBetween val="between"/>
        <c:dispUnits>
          <c:builtInUnit val="billions"/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 b="0" i="0">
          <a:solidFill>
            <a:schemeClr val="bg1"/>
          </a:solidFill>
          <a:latin typeface="Helvetica Neue" charset="0"/>
          <a:ea typeface="Helvetica Neue" charset="0"/>
          <a:cs typeface="Helvetica Neue" charset="0"/>
        </a:defRPr>
      </a:pPr>
      <a:endParaRPr lang="en-US"/>
    </a:p>
  </c:txPr>
  <c:externalData r:id="rId3">
    <c:autoUpdate val="0"/>
  </c:externalData>
  <c:userShapes r:id="rId4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Global LPWAN connections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cat>
            <c:strRef>
              <c:f>Sheet1!$A$2:$A$9</c:f>
              <c:strCache>
                <c:ptCount val="8"/>
                <c:pt idx="0">
                  <c:v>2016E</c:v>
                </c:pt>
                <c:pt idx="1">
                  <c:v>2017E</c:v>
                </c:pt>
                <c:pt idx="2">
                  <c:v>2018E</c:v>
                </c:pt>
                <c:pt idx="3">
                  <c:v>2019E</c:v>
                </c:pt>
                <c:pt idx="4">
                  <c:v>2020E</c:v>
                </c:pt>
                <c:pt idx="5">
                  <c:v>2021E</c:v>
                </c:pt>
                <c:pt idx="6">
                  <c:v>2022E</c:v>
                </c:pt>
                <c:pt idx="7">
                  <c:v>2023E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4.5E7</c:v>
                </c:pt>
                <c:pt idx="1">
                  <c:v>7.794E7</c:v>
                </c:pt>
                <c:pt idx="2">
                  <c:v>1.3499208E8</c:v>
                </c:pt>
                <c:pt idx="3">
                  <c:v>2.3380628256E8</c:v>
                </c:pt>
                <c:pt idx="4">
                  <c:v>4.0495248139392E8</c:v>
                </c:pt>
                <c:pt idx="5">
                  <c:v>7.01377697774269E8</c:v>
                </c:pt>
                <c:pt idx="6">
                  <c:v>1.21478617254503E9</c:v>
                </c:pt>
                <c:pt idx="7">
                  <c:v>2.104009650848E9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8430976"/>
        <c:axId val="2138127488"/>
      </c:areaChart>
      <c:catAx>
        <c:axId val="21384309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pPr>
            <a:endParaRPr lang="en-US"/>
          </a:p>
        </c:txPr>
        <c:crossAx val="2138127488"/>
        <c:crosses val="autoZero"/>
        <c:auto val="1"/>
        <c:lblAlgn val="ctr"/>
        <c:lblOffset val="100"/>
        <c:noMultiLvlLbl val="0"/>
      </c:catAx>
      <c:valAx>
        <c:axId val="21381274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pPr>
            <a:endParaRPr lang="en-US"/>
          </a:p>
        </c:txPr>
        <c:crossAx val="2138430976"/>
        <c:crosses val="autoZero"/>
        <c:crossBetween val="midCat"/>
        <c:dispUnits>
          <c:builtInUnit val="billions"/>
        </c:dispUnits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  <a:latin typeface="Avenir Next" charset="0"/>
          <a:ea typeface="Avenir Next" charset="0"/>
          <a:cs typeface="Avenir Next" charset="0"/>
        </a:defRPr>
      </a:pPr>
      <a:endParaRPr lang="en-US"/>
    </a:p>
  </c:txPr>
  <c:externalData r:id="rId3">
    <c:autoUpdate val="0"/>
  </c:externalData>
  <c:userShapes r:id="rId4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Annual IoT manufacturing spending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2018E</c:v>
                </c:pt>
                <c:pt idx="4">
                  <c:v>2019E</c:v>
                </c:pt>
                <c:pt idx="5">
                  <c:v>2020E</c:v>
                </c:pt>
                <c:pt idx="6">
                  <c:v>2021E</c:v>
                </c:pt>
                <c:pt idx="7">
                  <c:v>2022E</c:v>
                </c:pt>
                <c:pt idx="8">
                  <c:v>2023E</c:v>
                </c:pt>
              </c:strCache>
            </c:strRef>
          </c:cat>
          <c:val>
            <c:numRef>
              <c:f>Sheet1!$B$2:$B$10</c:f>
              <c:numCache>
                <c:formatCode>0</c:formatCode>
                <c:ptCount val="9"/>
                <c:pt idx="0">
                  <c:v>166.0</c:v>
                </c:pt>
                <c:pt idx="1">
                  <c:v>175.0</c:v>
                </c:pt>
                <c:pt idx="2">
                  <c:v>183.0</c:v>
                </c:pt>
                <c:pt idx="3">
                  <c:v>190.8142292292621</c:v>
                </c:pt>
                <c:pt idx="4">
                  <c:v>206.5681302279824</c:v>
                </c:pt>
                <c:pt idx="5">
                  <c:v>238.5519119466912</c:v>
                </c:pt>
                <c:pt idx="6">
                  <c:v>287.8231944678691</c:v>
                </c:pt>
                <c:pt idx="7">
                  <c:v>355.7713510701035</c:v>
                </c:pt>
                <c:pt idx="8">
                  <c:v>443.8856748535828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7"/>
        <c:axId val="2135026448"/>
        <c:axId val="2141412160"/>
      </c:barChart>
      <c:catAx>
        <c:axId val="2135026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pPr>
            <a:endParaRPr lang="en-US"/>
          </a:p>
        </c:txPr>
        <c:crossAx val="2141412160"/>
        <c:crosses val="autoZero"/>
        <c:auto val="1"/>
        <c:lblAlgn val="ctr"/>
        <c:lblOffset val="100"/>
        <c:noMultiLvlLbl val="0"/>
      </c:catAx>
      <c:valAx>
        <c:axId val="2141412160"/>
        <c:scaling>
          <c:orientation val="minMax"/>
        </c:scaling>
        <c:delete val="0"/>
        <c:axPos val="l"/>
        <c:numFmt formatCode="0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pPr>
            <a:endParaRPr lang="en-US"/>
          </a:p>
        </c:txPr>
        <c:crossAx val="21350264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  <a:latin typeface="Avenir Next" charset="0"/>
          <a:ea typeface="Avenir Next" charset="0"/>
          <a:cs typeface="Avenir Next" charset="0"/>
        </a:defRPr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0.55602</cdr:x>
      <cdr:y>0.07015</cdr:y>
    </cdr:from>
    <cdr:to>
      <cdr:x>0.90141</cdr:x>
      <cdr:y>0.15861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888115" y="266218"/>
          <a:ext cx="1794076" cy="33566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000" dirty="0" smtClean="0">
              <a:solidFill>
                <a:schemeClr val="bg1"/>
              </a:solidFill>
              <a:latin typeface="Helvetica Neue" charset="0"/>
              <a:ea typeface="Avenir Next" charset="0"/>
              <a:cs typeface="Avenir Next" charset="0"/>
            </a:rPr>
            <a:t>CAGR=23% (2018-2023)</a:t>
          </a:r>
        </a:p>
      </cdr:txBody>
    </cdr:sp>
  </cdr:relSizeAnchor>
  <cdr:relSizeAnchor xmlns:cdr="http://schemas.openxmlformats.org/drawingml/2006/chartDrawing">
    <cdr:from>
      <cdr:x>0.01899</cdr:x>
      <cdr:y>0.13116</cdr:y>
    </cdr:from>
    <cdr:to>
      <cdr:x>0.46465</cdr:x>
      <cdr:y>0.33247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98616" y="497712"/>
          <a:ext cx="2314937" cy="76392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 smtClean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0.5</cdr:x>
      <cdr:y>0.05077</cdr:y>
    </cdr:from>
    <cdr:to>
      <cdr:x>0.84539</cdr:x>
      <cdr:y>0.1406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597150" y="189696"/>
          <a:ext cx="1794076" cy="33566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000" dirty="0" smtClean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rPr>
            <a:t>CAGR=18% (2018-2023)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0.56725</cdr:x>
      <cdr:y>0.06376</cdr:y>
    </cdr:from>
    <cdr:to>
      <cdr:x>0.92403</cdr:x>
      <cdr:y>0.15593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852607" y="232187"/>
          <a:ext cx="1794195" cy="33565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000" dirty="0" smtClean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rPr>
            <a:t>CAGR=45% (2018-2023)</a:t>
          </a:r>
        </a:p>
      </cdr:txBody>
    </cdr:sp>
  </cdr:relSizeAnchor>
  <cdr:relSizeAnchor xmlns:cdr="http://schemas.openxmlformats.org/drawingml/2006/chartDrawing">
    <cdr:from>
      <cdr:x>0.05273</cdr:x>
      <cdr:y>0.24953</cdr:y>
    </cdr:from>
    <cdr:to>
      <cdr:x>0.65691</cdr:x>
      <cdr:y>0.40166</cdr:y>
    </cdr:to>
    <cdr:sp macro="" textlink="">
      <cdr:nvSpPr>
        <cdr:cNvPr id="3" name="Rectangle 2"/>
        <cdr:cNvSpPr/>
      </cdr:nvSpPr>
      <cdr:spPr>
        <a:xfrm xmlns:a="http://schemas.openxmlformats.org/drawingml/2006/main">
          <a:off x="265176" y="908715"/>
          <a:ext cx="3038332" cy="554016"/>
        </a:xfrm>
        <a:prstGeom xmlns:a="http://schemas.openxmlformats.org/drawingml/2006/main" prst="rect">
          <a:avLst/>
        </a:prstGeom>
        <a:ln xmlns:a="http://schemas.openxmlformats.org/drawingml/2006/main">
          <a:solidFill>
            <a:schemeClr val="bg1"/>
          </a:solidFill>
        </a:ln>
      </cdr:spPr>
      <cdr:txBody>
        <a:bodyPr xmlns:a="http://schemas.openxmlformats.org/drawingml/2006/main" wrap="square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000" dirty="0" smtClean="0">
              <a:solidFill>
                <a:schemeClr val="accent5">
                  <a:lumMod val="60000"/>
                  <a:lumOff val="40000"/>
                </a:schemeClr>
              </a:solidFill>
              <a:latin typeface="Helvetica Neue" charset="0"/>
              <a:ea typeface="Helvetica Neue" charset="0"/>
              <a:cs typeface="Helvetica Neue" charset="0"/>
            </a:rPr>
            <a:t>Definition:</a:t>
          </a:r>
          <a:r>
            <a:rPr lang="en-US" sz="1000" dirty="0" smtClean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rPr>
            <a:t> A logistics robot is a self-guided, self-propelled autonomous unit that moves goods in place of or in concert with a worker.</a:t>
          </a:r>
          <a:endParaRPr lang="en-US" sz="1000" dirty="0">
            <a:solidFill>
              <a:schemeClr val="bg1"/>
            </a:solidFill>
            <a:latin typeface="Helvetica Neue" charset="0"/>
            <a:ea typeface="Helvetica Neue" charset="0"/>
            <a:cs typeface="Helvetica Neue" charset="0"/>
          </a:endParaRP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0.47221</cdr:x>
      <cdr:y>0.05218</cdr:y>
    </cdr:from>
    <cdr:to>
      <cdr:x>0.8176</cdr:x>
      <cdr:y>0.13779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452804" y="204571"/>
          <a:ext cx="1794076" cy="33566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000" dirty="0" smtClean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rPr>
            <a:t>CAGR=42% (2018-2023)</a:t>
          </a:r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0.50978</cdr:x>
      <cdr:y>0.06604</cdr:y>
    </cdr:from>
    <cdr:to>
      <cdr:x>0.85517</cdr:x>
      <cdr:y>0.15821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647950" y="240496"/>
          <a:ext cx="1794076" cy="33566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000" dirty="0" smtClean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rPr>
            <a:t>CAGR=30% (2018-2023)</a:t>
          </a:r>
        </a:p>
      </cdr:txBody>
    </cdr:sp>
  </cdr:relSizeAnchor>
  <cdr:relSizeAnchor xmlns:cdr="http://schemas.openxmlformats.org/drawingml/2006/chartDrawing">
    <cdr:from>
      <cdr:x>0</cdr:x>
      <cdr:y>0.20685</cdr:y>
    </cdr:from>
    <cdr:to>
      <cdr:x>0.63318</cdr:x>
      <cdr:y>0.40123</cdr:y>
    </cdr:to>
    <cdr:sp macro="" textlink="">
      <cdr:nvSpPr>
        <cdr:cNvPr id="3" name="Rectangle 2"/>
        <cdr:cNvSpPr/>
      </cdr:nvSpPr>
      <cdr:spPr>
        <a:xfrm xmlns:a="http://schemas.openxmlformats.org/drawingml/2006/main">
          <a:off x="0" y="753291"/>
          <a:ext cx="3288927" cy="707886"/>
        </a:xfrm>
        <a:prstGeom xmlns:a="http://schemas.openxmlformats.org/drawingml/2006/main" prst="rect">
          <a:avLst/>
        </a:prstGeom>
        <a:ln xmlns:a="http://schemas.openxmlformats.org/drawingml/2006/main">
          <a:solidFill>
            <a:schemeClr val="bg1"/>
          </a:solidFill>
        </a:ln>
      </cdr:spPr>
      <cdr:txBody>
        <a:bodyPr xmlns:a="http://schemas.openxmlformats.org/drawingml/2006/main" wrap="square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000" dirty="0" smtClean="0">
              <a:solidFill>
                <a:schemeClr val="accent5">
                  <a:lumMod val="60000"/>
                  <a:lumOff val="40000"/>
                </a:schemeClr>
              </a:solidFill>
              <a:latin typeface="Helvetica Neue" charset="0"/>
              <a:ea typeface="Helvetica Neue" charset="0"/>
              <a:cs typeface="Helvetica Neue" charset="0"/>
            </a:rPr>
            <a:t>Definition:</a:t>
          </a:r>
          <a:r>
            <a:rPr lang="en-US" sz="1000" dirty="0" smtClean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rPr>
            <a:t> An agricultural sensor is an internet-connected device that provides geolocation data and other information about crops or land to a central platform.</a:t>
          </a:r>
          <a:endParaRPr lang="en-US" sz="1000" dirty="0">
            <a:solidFill>
              <a:schemeClr val="bg1"/>
            </a:solidFill>
            <a:latin typeface="Helvetica Neue" charset="0"/>
            <a:ea typeface="Helvetica Neue" charset="0"/>
            <a:cs typeface="Helvetica Neue" charset="0"/>
          </a:endParaRPr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0.50978</cdr:x>
      <cdr:y>0.06604</cdr:y>
    </cdr:from>
    <cdr:to>
      <cdr:x>0.85517</cdr:x>
      <cdr:y>0.15821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647950" y="240496"/>
          <a:ext cx="1794076" cy="33566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000" dirty="0" smtClean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rPr>
            <a:t>CAGR=43% (2018-2023)</a:t>
          </a:r>
        </a:p>
      </cdr:txBody>
    </cdr:sp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0.50978</cdr:x>
      <cdr:y>0.06604</cdr:y>
    </cdr:from>
    <cdr:to>
      <cdr:x>0.85517</cdr:x>
      <cdr:y>0.15821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647950" y="240496"/>
          <a:ext cx="1794076" cy="33566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000" dirty="0" smtClean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rPr>
            <a:t>CAGR=40</a:t>
          </a:r>
          <a:r>
            <a:rPr lang="en-US" sz="1100" dirty="0" smtClean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rPr>
            <a:t>% (</a:t>
          </a:r>
          <a:r>
            <a:rPr lang="en-US" sz="1000" dirty="0" smtClean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rPr>
            <a:t>2018-2023</a:t>
          </a:r>
          <a:r>
            <a:rPr lang="en-US" sz="1100" dirty="0" smtClean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rPr>
            <a:t>)</a:t>
          </a:r>
        </a:p>
      </cdr:txBody>
    </cdr:sp>
  </cdr:relSizeAnchor>
</c:userShapes>
</file>

<file path=ppt/drawings/drawing8.xml><?xml version="1.0" encoding="utf-8"?>
<c:userShapes xmlns:c="http://schemas.openxmlformats.org/drawingml/2006/chart">
  <cdr:relSizeAnchor xmlns:cdr="http://schemas.openxmlformats.org/drawingml/2006/chartDrawing">
    <cdr:from>
      <cdr:x>0.50978</cdr:x>
      <cdr:y>0.06604</cdr:y>
    </cdr:from>
    <cdr:to>
      <cdr:x>0.85517</cdr:x>
      <cdr:y>0.15821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647950" y="240496"/>
          <a:ext cx="1794076" cy="33566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000" dirty="0" smtClean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rPr>
            <a:t>CAGR=73% (2018-2023)</a:t>
          </a:r>
        </a:p>
      </cdr:txBody>
    </cdr:sp>
  </cdr:relSizeAnchor>
  <cdr:relSizeAnchor xmlns:cdr="http://schemas.openxmlformats.org/drawingml/2006/chartDrawing">
    <cdr:from>
      <cdr:x>0.03087</cdr:x>
      <cdr:y>0.07884</cdr:y>
    </cdr:from>
    <cdr:to>
      <cdr:x>0.50257</cdr:x>
      <cdr:y>0.23458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160337" y="287116"/>
          <a:ext cx="2450176" cy="56716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 smtClean="0"/>
        </a:p>
      </cdr:txBody>
    </cdr:sp>
  </cdr:relSizeAnchor>
</c:userShapes>
</file>

<file path=ppt/drawings/drawing9.xml><?xml version="1.0" encoding="utf-8"?>
<c:userShapes xmlns:c="http://schemas.openxmlformats.org/drawingml/2006/chart">
  <cdr:relSizeAnchor xmlns:cdr="http://schemas.openxmlformats.org/drawingml/2006/chartDrawing">
    <cdr:from>
      <cdr:x>0.50978</cdr:x>
      <cdr:y>0.06604</cdr:y>
    </cdr:from>
    <cdr:to>
      <cdr:x>0.85517</cdr:x>
      <cdr:y>0.15821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647950" y="240496"/>
          <a:ext cx="1794076" cy="33566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000" dirty="0" smtClean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rPr>
            <a:t>CAGR=18% (2018-2023)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0BD2C-AE30-814B-AEE5-AD6201E65AA2}" type="datetimeFigureOut">
              <a:rPr lang="en-US" smtClean="0"/>
              <a:t>2/28/18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38881F-80A7-7745-AD79-26AE2505C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2223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9214B-04F6-124C-8E77-8D925E52DA85}" type="datetimeFigureOut">
              <a:rPr lang="en-US" smtClean="0"/>
              <a:t>2/28/18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4E6AFA-7834-5045-B397-D453270C80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920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36639-476F-124E-A0A1-DC0B984B953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151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E6AFA-7834-5045-B397-D453270C804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323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E6AFA-7834-5045-B397-D453270C804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597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E6AFA-7834-5045-B397-D453270C804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373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E6AFA-7834-5045-B397-D453270C804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467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E6AFA-7834-5045-B397-D453270C804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4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Blue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0"/>
            <a:ext cx="9144000" cy="5143499"/>
          </a:xfrm>
          <a:solidFill>
            <a:schemeClr val="tx2">
              <a:lumMod val="50000"/>
              <a:alpha val="94000"/>
            </a:schemeClr>
          </a:solidFill>
        </p:spPr>
        <p:txBody>
          <a:bodyPr/>
          <a:lstStyle>
            <a:lvl1pPr>
              <a:lnSpc>
                <a:spcPct val="120000"/>
              </a:lnSpc>
              <a:defRPr sz="1000"/>
            </a:lvl1pPr>
          </a:lstStyle>
          <a:p>
            <a:r>
              <a:rPr lang="en-US" spc="200" dirty="0" smtClean="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rPr>
              <a:t>PROVIDING IN-DEPTH INSIGHT, DATA, AND ANALYSIS OF EVERYTHING DIGITAL</a:t>
            </a:r>
          </a:p>
          <a:p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2569464"/>
          </a:xfrm>
          <a:prstGeom prst="rect">
            <a:avLst/>
          </a:prstGeom>
        </p:spPr>
        <p:txBody>
          <a:bodyPr anchor="b"/>
          <a:lstStyle>
            <a:lvl1pPr algn="ctr">
              <a:defRPr sz="2800" b="1" i="0" cap="all" spc="200" baseline="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1pPr>
          </a:lstStyle>
          <a:p>
            <a:r>
              <a:rPr lang="en-US" dirty="0" smtClean="0"/>
              <a:t>Click to insert title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2569464"/>
            <a:ext cx="9144000" cy="9144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 b="1" i="0" cap="all" spc="200" baseline="0">
                <a:solidFill>
                  <a:schemeClr val="accent5"/>
                </a:solidFill>
                <a:latin typeface="Avenir Next Demi Bold" charset="0"/>
                <a:ea typeface="Avenir Next Demi Bold" charset="0"/>
                <a:cs typeface="Avenir Next Demi Bold" charset="0"/>
              </a:defRPr>
            </a:lvl1pPr>
          </a:lstStyle>
          <a:p>
            <a:pPr lvl="0"/>
            <a:r>
              <a:rPr lang="en-US" dirty="0" smtClean="0"/>
              <a:t>Click to insert </a:t>
            </a:r>
            <a:r>
              <a:rPr lang="en-US" dirty="0" err="1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806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- 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7951" y="4693331"/>
            <a:ext cx="9135117" cy="45016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9" name="Content Placeholder 14"/>
          <p:cNvSpPr>
            <a:spLocks noGrp="1"/>
          </p:cNvSpPr>
          <p:nvPr>
            <p:ph sz="quarter" idx="12" hasCustomPrompt="1"/>
          </p:nvPr>
        </p:nvSpPr>
        <p:spPr>
          <a:xfrm>
            <a:off x="89134" y="4786096"/>
            <a:ext cx="3838341" cy="26464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000">
                <a:latin typeface="Avenir Book"/>
                <a:cs typeface="Avenir Book"/>
              </a:defRPr>
            </a:lvl1pPr>
            <a:lvl2pPr>
              <a:defRPr sz="1100">
                <a:latin typeface="Avenir Book"/>
                <a:cs typeface="Avenir Book"/>
              </a:defRPr>
            </a:lvl2pPr>
            <a:lvl3pPr>
              <a:defRPr sz="1100">
                <a:latin typeface="Avenir Book"/>
                <a:cs typeface="Avenir Book"/>
              </a:defRPr>
            </a:lvl3pPr>
            <a:lvl4pPr>
              <a:defRPr sz="1100">
                <a:latin typeface="Avenir Book"/>
                <a:cs typeface="Avenir Book"/>
              </a:defRPr>
            </a:lvl4pPr>
            <a:lvl5pPr>
              <a:defRPr sz="1100">
                <a:latin typeface="Avenir Book"/>
                <a:cs typeface="Avenir Book"/>
              </a:defRPr>
            </a:lvl5pPr>
          </a:lstStyle>
          <a:p>
            <a:pPr lvl="0"/>
            <a:r>
              <a:rPr lang="en-US" dirty="0" smtClean="0"/>
              <a:t>Source: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-1"/>
            <a:ext cx="9135116" cy="4693331"/>
          </a:xfrm>
          <a:prstGeom prst="rect">
            <a:avLst/>
          </a:prstGeom>
          <a:solidFill>
            <a:schemeClr val="tx2">
              <a:lumMod val="75000"/>
              <a:alpha val="75000"/>
            </a:schemeClr>
          </a:solidFill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800" b="1" i="0" cap="all" spc="200" baseline="0">
                <a:latin typeface="Avenir Next Demi Bold" charset="0"/>
                <a:ea typeface="Avenir Next Demi Bold" charset="0"/>
                <a:cs typeface="Avenir Next Demi Bold" charset="0"/>
              </a:defRPr>
            </a:lvl1pPr>
          </a:lstStyle>
          <a:p>
            <a:pPr lvl="0"/>
            <a:r>
              <a:rPr lang="en-US" dirty="0" smtClean="0"/>
              <a:t>Click to insert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1" t="25514" r="6137" b="25626"/>
          <a:stretch/>
        </p:blipFill>
        <p:spPr>
          <a:xfrm>
            <a:off x="7128935" y="4802375"/>
            <a:ext cx="1916111" cy="22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603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4693331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-4442" y="4693333"/>
            <a:ext cx="9139559" cy="45016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9" name="Content Placeholder 14"/>
          <p:cNvSpPr>
            <a:spLocks noGrp="1"/>
          </p:cNvSpPr>
          <p:nvPr>
            <p:ph sz="quarter" idx="12" hasCustomPrompt="1"/>
          </p:nvPr>
        </p:nvSpPr>
        <p:spPr>
          <a:xfrm>
            <a:off x="89134" y="4786096"/>
            <a:ext cx="3838341" cy="26464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000">
                <a:latin typeface="Avenir Book"/>
                <a:cs typeface="Avenir Book"/>
              </a:defRPr>
            </a:lvl1pPr>
            <a:lvl2pPr>
              <a:defRPr sz="1100">
                <a:latin typeface="Avenir Book"/>
                <a:cs typeface="Avenir Book"/>
              </a:defRPr>
            </a:lvl2pPr>
            <a:lvl3pPr>
              <a:defRPr sz="1100">
                <a:latin typeface="Avenir Book"/>
                <a:cs typeface="Avenir Book"/>
              </a:defRPr>
            </a:lvl3pPr>
            <a:lvl4pPr>
              <a:defRPr sz="1100">
                <a:latin typeface="Avenir Book"/>
                <a:cs typeface="Avenir Book"/>
              </a:defRPr>
            </a:lvl4pPr>
            <a:lvl5pPr>
              <a:defRPr sz="1100">
                <a:latin typeface="Avenir Book"/>
                <a:cs typeface="Avenir Book"/>
              </a:defRPr>
            </a:lvl5pPr>
          </a:lstStyle>
          <a:p>
            <a:pPr lvl="0"/>
            <a:r>
              <a:rPr lang="en-US" dirty="0" smtClean="0"/>
              <a:t>Source: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442" y="-1"/>
            <a:ext cx="9135116" cy="4693331"/>
          </a:xfrm>
          <a:prstGeom prst="rect">
            <a:avLst/>
          </a:prstGeom>
          <a:solidFill>
            <a:schemeClr val="tx2">
              <a:lumMod val="75000"/>
              <a:alpha val="75000"/>
            </a:schemeClr>
          </a:solidFill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800" b="1" i="0" cap="all" spc="200" baseline="0">
                <a:latin typeface="Avenir Next Demi Bold" charset="0"/>
                <a:ea typeface="Avenir Next Demi Bold" charset="0"/>
                <a:cs typeface="Avenir Next Demi Bold" charset="0"/>
              </a:defRPr>
            </a:lvl1pPr>
          </a:lstStyle>
          <a:p>
            <a:pPr lvl="0"/>
            <a:r>
              <a:rPr lang="en-US" dirty="0" smtClean="0"/>
              <a:t>Click to insert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1" t="25514" r="6137" b="25626"/>
          <a:stretch/>
        </p:blipFill>
        <p:spPr>
          <a:xfrm>
            <a:off x="7128935" y="4802375"/>
            <a:ext cx="1916111" cy="22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249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">
    <p:bg>
      <p:bgPr>
        <a:solidFill>
          <a:schemeClr val="tx2">
            <a:lumMod val="75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734317" y="0"/>
            <a:ext cx="6400800" cy="4693331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" y="-1"/>
            <a:ext cx="7132320" cy="4695555"/>
          </a:xfrm>
          <a:custGeom>
            <a:avLst/>
            <a:gdLst>
              <a:gd name="connsiteX0" fmla="*/ 0 w 7132320"/>
              <a:gd name="connsiteY0" fmla="*/ 0 h 4693331"/>
              <a:gd name="connsiteX1" fmla="*/ 7132320 w 7132320"/>
              <a:gd name="connsiteY1" fmla="*/ 0 h 4693331"/>
              <a:gd name="connsiteX2" fmla="*/ 7132320 w 7132320"/>
              <a:gd name="connsiteY2" fmla="*/ 4693331 h 4693331"/>
              <a:gd name="connsiteX3" fmla="*/ 0 w 7132320"/>
              <a:gd name="connsiteY3" fmla="*/ 4693331 h 4693331"/>
              <a:gd name="connsiteX4" fmla="*/ 0 w 7132320"/>
              <a:gd name="connsiteY4" fmla="*/ 0 h 4693331"/>
              <a:gd name="connsiteX0" fmla="*/ 0 w 7132320"/>
              <a:gd name="connsiteY0" fmla="*/ 0 h 4714846"/>
              <a:gd name="connsiteX1" fmla="*/ 7132320 w 7132320"/>
              <a:gd name="connsiteY1" fmla="*/ 0 h 4714846"/>
              <a:gd name="connsiteX2" fmla="*/ 3722146 w 7132320"/>
              <a:gd name="connsiteY2" fmla="*/ 4714846 h 4714846"/>
              <a:gd name="connsiteX3" fmla="*/ 0 w 7132320"/>
              <a:gd name="connsiteY3" fmla="*/ 4693331 h 4714846"/>
              <a:gd name="connsiteX4" fmla="*/ 0 w 7132320"/>
              <a:gd name="connsiteY4" fmla="*/ 0 h 4714846"/>
              <a:gd name="connsiteX0" fmla="*/ 0 w 7132320"/>
              <a:gd name="connsiteY0" fmla="*/ 0 h 4695555"/>
              <a:gd name="connsiteX1" fmla="*/ 7132320 w 7132320"/>
              <a:gd name="connsiteY1" fmla="*/ 0 h 4695555"/>
              <a:gd name="connsiteX2" fmla="*/ 2556962 w 7132320"/>
              <a:gd name="connsiteY2" fmla="*/ 4695555 h 4695555"/>
              <a:gd name="connsiteX3" fmla="*/ 0 w 7132320"/>
              <a:gd name="connsiteY3" fmla="*/ 4693331 h 4695555"/>
              <a:gd name="connsiteX4" fmla="*/ 0 w 7132320"/>
              <a:gd name="connsiteY4" fmla="*/ 0 h 4695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32320" h="4695555">
                <a:moveTo>
                  <a:pt x="0" y="0"/>
                </a:moveTo>
                <a:lnTo>
                  <a:pt x="7132320" y="0"/>
                </a:lnTo>
                <a:lnTo>
                  <a:pt x="2556962" y="4695555"/>
                </a:lnTo>
                <a:lnTo>
                  <a:pt x="0" y="4693331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anchor="ctr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 b="1" i="0" cap="all" spc="200" baseline="0">
                <a:latin typeface="Avenir Next Demi Bold" charset="0"/>
                <a:ea typeface="Avenir Next Demi Bold" charset="0"/>
                <a:cs typeface="Avenir Next Demi Bold" charset="0"/>
              </a:defRPr>
            </a:lvl1pPr>
          </a:lstStyle>
          <a:p>
            <a:pPr lvl="0"/>
            <a:r>
              <a:rPr lang="en-US" dirty="0" smtClean="0"/>
              <a:t>Click to insert title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4693333"/>
            <a:ext cx="9135117" cy="45016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9" name="Content Placeholder 14"/>
          <p:cNvSpPr>
            <a:spLocks noGrp="1"/>
          </p:cNvSpPr>
          <p:nvPr>
            <p:ph sz="quarter" idx="12" hasCustomPrompt="1"/>
          </p:nvPr>
        </p:nvSpPr>
        <p:spPr>
          <a:xfrm>
            <a:off x="89134" y="4786096"/>
            <a:ext cx="3838341" cy="26464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000">
                <a:latin typeface="Avenir Book"/>
                <a:cs typeface="Avenir Book"/>
              </a:defRPr>
            </a:lvl1pPr>
            <a:lvl2pPr>
              <a:defRPr sz="1100">
                <a:latin typeface="Avenir Book"/>
                <a:cs typeface="Avenir Book"/>
              </a:defRPr>
            </a:lvl2pPr>
            <a:lvl3pPr>
              <a:defRPr sz="1100">
                <a:latin typeface="Avenir Book"/>
                <a:cs typeface="Avenir Book"/>
              </a:defRPr>
            </a:lvl3pPr>
            <a:lvl4pPr>
              <a:defRPr sz="1100">
                <a:latin typeface="Avenir Book"/>
                <a:cs typeface="Avenir Book"/>
              </a:defRPr>
            </a:lvl4pPr>
            <a:lvl5pPr>
              <a:defRPr sz="1100">
                <a:latin typeface="Avenir Book"/>
                <a:cs typeface="Avenir Book"/>
              </a:defRPr>
            </a:lvl5pPr>
          </a:lstStyle>
          <a:p>
            <a:pPr lvl="0"/>
            <a:r>
              <a:rPr lang="en-US" dirty="0" smtClean="0"/>
              <a:t>Source: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1" t="25514" r="6137" b="25626"/>
          <a:stretch/>
        </p:blipFill>
        <p:spPr>
          <a:xfrm>
            <a:off x="7128935" y="4802375"/>
            <a:ext cx="1916111" cy="22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115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 - Mirrored">
    <p:bg>
      <p:bgPr>
        <a:solidFill>
          <a:schemeClr val="tx2">
            <a:lumMod val="75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1" y="1"/>
            <a:ext cx="5529431" cy="4693331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4693333"/>
            <a:ext cx="9135118" cy="45016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9" name="Content Placeholder 14"/>
          <p:cNvSpPr>
            <a:spLocks noGrp="1"/>
          </p:cNvSpPr>
          <p:nvPr>
            <p:ph sz="quarter" idx="12" hasCustomPrompt="1"/>
          </p:nvPr>
        </p:nvSpPr>
        <p:spPr>
          <a:xfrm>
            <a:off x="89134" y="4786096"/>
            <a:ext cx="3838341" cy="26464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000">
                <a:latin typeface="Avenir Book"/>
                <a:cs typeface="Avenir Book"/>
              </a:defRPr>
            </a:lvl1pPr>
            <a:lvl2pPr>
              <a:defRPr sz="1100">
                <a:latin typeface="Avenir Book"/>
                <a:cs typeface="Avenir Book"/>
              </a:defRPr>
            </a:lvl2pPr>
            <a:lvl3pPr>
              <a:defRPr sz="1100">
                <a:latin typeface="Avenir Book"/>
                <a:cs typeface="Avenir Book"/>
              </a:defRPr>
            </a:lvl3pPr>
            <a:lvl4pPr>
              <a:defRPr sz="1100">
                <a:latin typeface="Avenir Book"/>
                <a:cs typeface="Avenir Book"/>
              </a:defRPr>
            </a:lvl4pPr>
            <a:lvl5pPr>
              <a:defRPr sz="1100">
                <a:latin typeface="Avenir Book"/>
                <a:cs typeface="Avenir Book"/>
              </a:defRPr>
            </a:lvl5pPr>
          </a:lstStyle>
          <a:p>
            <a:pPr lvl="0"/>
            <a:r>
              <a:rPr lang="en-US" dirty="0" smtClean="0"/>
              <a:t>Source: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819917" y="0"/>
            <a:ext cx="7132320" cy="4693331"/>
          </a:xfrm>
          <a:custGeom>
            <a:avLst/>
            <a:gdLst>
              <a:gd name="connsiteX0" fmla="*/ 0 w 7132320"/>
              <a:gd name="connsiteY0" fmla="*/ 0 h 4693331"/>
              <a:gd name="connsiteX1" fmla="*/ 7132320 w 7132320"/>
              <a:gd name="connsiteY1" fmla="*/ 0 h 4693331"/>
              <a:gd name="connsiteX2" fmla="*/ 7132320 w 7132320"/>
              <a:gd name="connsiteY2" fmla="*/ 4693331 h 4693331"/>
              <a:gd name="connsiteX3" fmla="*/ 0 w 7132320"/>
              <a:gd name="connsiteY3" fmla="*/ 4693331 h 4693331"/>
              <a:gd name="connsiteX4" fmla="*/ 0 w 7132320"/>
              <a:gd name="connsiteY4" fmla="*/ 0 h 4693331"/>
              <a:gd name="connsiteX0" fmla="*/ 0 w 7132320"/>
              <a:gd name="connsiteY0" fmla="*/ 0 h 4693331"/>
              <a:gd name="connsiteX1" fmla="*/ 7132320 w 7132320"/>
              <a:gd name="connsiteY1" fmla="*/ 0 h 4693331"/>
              <a:gd name="connsiteX2" fmla="*/ 7132320 w 7132320"/>
              <a:gd name="connsiteY2" fmla="*/ 4693331 h 4693331"/>
              <a:gd name="connsiteX3" fmla="*/ 3715473 w 7132320"/>
              <a:gd name="connsiteY3" fmla="*/ 4693331 h 4693331"/>
              <a:gd name="connsiteX4" fmla="*/ 0 w 7132320"/>
              <a:gd name="connsiteY4" fmla="*/ 0 h 4693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32320" h="4693331">
                <a:moveTo>
                  <a:pt x="0" y="0"/>
                </a:moveTo>
                <a:lnTo>
                  <a:pt x="7132320" y="0"/>
                </a:lnTo>
                <a:lnTo>
                  <a:pt x="7132320" y="4693331"/>
                </a:lnTo>
                <a:lnTo>
                  <a:pt x="3715473" y="4693331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anchor="ctr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2800" b="1" i="0" cap="all" spc="200" baseline="0">
                <a:latin typeface="Avenir Next Demi Bold" charset="0"/>
                <a:ea typeface="Avenir Next Demi Bold" charset="0"/>
                <a:cs typeface="Avenir Next Demi Bold" charset="0"/>
              </a:defRPr>
            </a:lvl1pPr>
          </a:lstStyle>
          <a:p>
            <a:pPr lvl="0"/>
            <a:r>
              <a:rPr lang="en-US" dirty="0" smtClean="0"/>
              <a:t>Click to insert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1" t="25514" r="6137" b="25626"/>
          <a:stretch/>
        </p:blipFill>
        <p:spPr>
          <a:xfrm>
            <a:off x="7128935" y="4802375"/>
            <a:ext cx="1916111" cy="22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796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477517" y="4"/>
            <a:ext cx="3657600" cy="469332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4693332"/>
            <a:ext cx="9135117" cy="45016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9" name="Content Placeholder 14"/>
          <p:cNvSpPr>
            <a:spLocks noGrp="1"/>
          </p:cNvSpPr>
          <p:nvPr>
            <p:ph sz="quarter" idx="12" hasCustomPrompt="1"/>
          </p:nvPr>
        </p:nvSpPr>
        <p:spPr>
          <a:xfrm>
            <a:off x="89134" y="4786096"/>
            <a:ext cx="3482405" cy="26464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000">
                <a:latin typeface="Avenir Book"/>
                <a:cs typeface="Avenir Book"/>
              </a:defRPr>
            </a:lvl1pPr>
            <a:lvl2pPr>
              <a:defRPr sz="1100">
                <a:latin typeface="Avenir Book"/>
                <a:cs typeface="Avenir Book"/>
              </a:defRPr>
            </a:lvl2pPr>
            <a:lvl3pPr>
              <a:defRPr sz="1100">
                <a:latin typeface="Avenir Book"/>
                <a:cs typeface="Avenir Book"/>
              </a:defRPr>
            </a:lvl3pPr>
            <a:lvl4pPr>
              <a:defRPr sz="1100">
                <a:latin typeface="Avenir Book"/>
                <a:cs typeface="Avenir Book"/>
              </a:defRPr>
            </a:lvl4pPr>
            <a:lvl5pPr>
              <a:defRPr sz="1100">
                <a:latin typeface="Avenir Book"/>
                <a:cs typeface="Avenir Book"/>
              </a:defRPr>
            </a:lvl5pPr>
          </a:lstStyle>
          <a:p>
            <a:pPr lvl="0"/>
            <a:r>
              <a:rPr lang="en-US" dirty="0" smtClean="0"/>
              <a:t>Source: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"/>
            <a:ext cx="5486400" cy="469333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800" b="1" i="0" cap="all" spc="200" baseline="0">
                <a:latin typeface="Avenir Next Demi Bold" charset="0"/>
                <a:ea typeface="Avenir Next Demi Bold" charset="0"/>
                <a:cs typeface="Avenir Next Demi Bold" charset="0"/>
              </a:defRPr>
            </a:lvl1pPr>
          </a:lstStyle>
          <a:p>
            <a:pPr lvl="0"/>
            <a:r>
              <a:rPr lang="en-US" dirty="0" smtClean="0"/>
              <a:t>Click to insert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1" t="25514" r="6137" b="25626"/>
          <a:stretch/>
        </p:blipFill>
        <p:spPr>
          <a:xfrm>
            <a:off x="7128935" y="4802375"/>
            <a:ext cx="1916111" cy="22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0616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 - Mirro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3657600" cy="469333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4693333"/>
            <a:ext cx="9135117" cy="45016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9" name="Content Placeholder 14"/>
          <p:cNvSpPr>
            <a:spLocks noGrp="1"/>
          </p:cNvSpPr>
          <p:nvPr>
            <p:ph sz="quarter" idx="12" hasCustomPrompt="1"/>
          </p:nvPr>
        </p:nvSpPr>
        <p:spPr>
          <a:xfrm>
            <a:off x="89134" y="4786096"/>
            <a:ext cx="3482405" cy="26464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000">
                <a:latin typeface="Avenir Book"/>
                <a:cs typeface="Avenir Book"/>
              </a:defRPr>
            </a:lvl1pPr>
            <a:lvl2pPr>
              <a:defRPr sz="1100">
                <a:latin typeface="Avenir Book"/>
                <a:cs typeface="Avenir Book"/>
              </a:defRPr>
            </a:lvl2pPr>
            <a:lvl3pPr>
              <a:defRPr sz="1100">
                <a:latin typeface="Avenir Book"/>
                <a:cs typeface="Avenir Book"/>
              </a:defRPr>
            </a:lvl3pPr>
            <a:lvl4pPr>
              <a:defRPr sz="1100">
                <a:latin typeface="Avenir Book"/>
                <a:cs typeface="Avenir Book"/>
              </a:defRPr>
            </a:lvl4pPr>
            <a:lvl5pPr>
              <a:defRPr sz="1100">
                <a:latin typeface="Avenir Book"/>
                <a:cs typeface="Avenir Book"/>
              </a:defRPr>
            </a:lvl5pPr>
          </a:lstStyle>
          <a:p>
            <a:pPr lvl="0"/>
            <a:r>
              <a:rPr lang="en-US" dirty="0" smtClean="0"/>
              <a:t>Source: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648717" y="0"/>
            <a:ext cx="5486400" cy="469333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800" b="1" i="0" cap="all" spc="200" baseline="0">
                <a:latin typeface="Avenir Next Demi Bold" charset="0"/>
                <a:ea typeface="Avenir Next Demi Bold" charset="0"/>
                <a:cs typeface="Avenir Next Demi Bold" charset="0"/>
              </a:defRPr>
            </a:lvl1pPr>
          </a:lstStyle>
          <a:p>
            <a:pPr lvl="0"/>
            <a:r>
              <a:rPr lang="en-US" dirty="0" smtClean="0"/>
              <a:t>Click to insert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1" t="25514" r="6137" b="25626"/>
          <a:stretch/>
        </p:blipFill>
        <p:spPr>
          <a:xfrm>
            <a:off x="7128935" y="4802375"/>
            <a:ext cx="1916111" cy="22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983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572000" y="0"/>
            <a:ext cx="4572000" cy="4693331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4693331"/>
            <a:ext cx="9144000" cy="45016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9" name="Content Placeholder 14"/>
          <p:cNvSpPr>
            <a:spLocks noGrp="1"/>
          </p:cNvSpPr>
          <p:nvPr>
            <p:ph sz="quarter" idx="12" hasCustomPrompt="1"/>
          </p:nvPr>
        </p:nvSpPr>
        <p:spPr>
          <a:xfrm>
            <a:off x="89134" y="4786096"/>
            <a:ext cx="3838341" cy="26464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000">
                <a:latin typeface="Avenir Book"/>
                <a:cs typeface="Avenir Book"/>
              </a:defRPr>
            </a:lvl1pPr>
            <a:lvl2pPr>
              <a:defRPr sz="1100">
                <a:latin typeface="Avenir Book"/>
                <a:cs typeface="Avenir Book"/>
              </a:defRPr>
            </a:lvl2pPr>
            <a:lvl3pPr>
              <a:defRPr sz="1100">
                <a:latin typeface="Avenir Book"/>
                <a:cs typeface="Avenir Book"/>
              </a:defRPr>
            </a:lvl3pPr>
            <a:lvl4pPr>
              <a:defRPr sz="1100">
                <a:latin typeface="Avenir Book"/>
                <a:cs typeface="Avenir Book"/>
              </a:defRPr>
            </a:lvl4pPr>
            <a:lvl5pPr>
              <a:defRPr sz="1100">
                <a:latin typeface="Avenir Book"/>
                <a:cs typeface="Avenir Book"/>
              </a:defRPr>
            </a:lvl5pPr>
          </a:lstStyle>
          <a:p>
            <a:pPr lvl="0"/>
            <a:r>
              <a:rPr lang="en-US" dirty="0" smtClean="0"/>
              <a:t>Source: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"/>
            <a:ext cx="4572000" cy="469333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800" b="1" i="0" cap="all" spc="200" baseline="0">
                <a:latin typeface="Avenir Next Demi Bold" charset="0"/>
                <a:ea typeface="Avenir Next Demi Bold" charset="0"/>
                <a:cs typeface="Avenir Next Demi Bold" charset="0"/>
              </a:defRPr>
            </a:lvl1pPr>
          </a:lstStyle>
          <a:p>
            <a:pPr lvl="0"/>
            <a:r>
              <a:rPr lang="en-US" dirty="0" smtClean="0"/>
              <a:t>Click to insert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1" t="25514" r="6137" b="25626"/>
          <a:stretch/>
        </p:blipFill>
        <p:spPr>
          <a:xfrm>
            <a:off x="7128935" y="4802375"/>
            <a:ext cx="1916111" cy="22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696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 - Mirro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572000" cy="4693331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4693331"/>
            <a:ext cx="9144000" cy="45016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9" name="Content Placeholder 14"/>
          <p:cNvSpPr>
            <a:spLocks noGrp="1"/>
          </p:cNvSpPr>
          <p:nvPr>
            <p:ph sz="quarter" idx="12" hasCustomPrompt="1"/>
          </p:nvPr>
        </p:nvSpPr>
        <p:spPr>
          <a:xfrm>
            <a:off x="89134" y="4786096"/>
            <a:ext cx="3838341" cy="26464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000">
                <a:latin typeface="Avenir Book"/>
                <a:cs typeface="Avenir Book"/>
              </a:defRPr>
            </a:lvl1pPr>
            <a:lvl2pPr>
              <a:defRPr sz="1100">
                <a:latin typeface="Avenir Book"/>
                <a:cs typeface="Avenir Book"/>
              </a:defRPr>
            </a:lvl2pPr>
            <a:lvl3pPr>
              <a:defRPr sz="1100">
                <a:latin typeface="Avenir Book"/>
                <a:cs typeface="Avenir Book"/>
              </a:defRPr>
            </a:lvl3pPr>
            <a:lvl4pPr>
              <a:defRPr sz="1100">
                <a:latin typeface="Avenir Book"/>
                <a:cs typeface="Avenir Book"/>
              </a:defRPr>
            </a:lvl4pPr>
            <a:lvl5pPr>
              <a:defRPr sz="1100">
                <a:latin typeface="Avenir Book"/>
                <a:cs typeface="Avenir Book"/>
              </a:defRPr>
            </a:lvl5pPr>
          </a:lstStyle>
          <a:p>
            <a:pPr lvl="0"/>
            <a:r>
              <a:rPr lang="en-US" dirty="0" smtClean="0"/>
              <a:t>Source: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0"/>
            <a:ext cx="4572000" cy="469333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800" b="1" i="0" cap="all" spc="200" baseline="0">
                <a:latin typeface="Avenir Next Demi Bold" charset="0"/>
                <a:ea typeface="Avenir Next Demi Bold" charset="0"/>
                <a:cs typeface="Avenir Next Demi Bold" charset="0"/>
              </a:defRPr>
            </a:lvl1pPr>
          </a:lstStyle>
          <a:p>
            <a:pPr lvl="0"/>
            <a:r>
              <a:rPr lang="en-US" dirty="0" smtClean="0"/>
              <a:t>Click to insert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1" t="25514" r="6137" b="25626"/>
          <a:stretch/>
        </p:blipFill>
        <p:spPr>
          <a:xfrm>
            <a:off x="7128935" y="4802375"/>
            <a:ext cx="1916111" cy="22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3142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668357" y="-1"/>
            <a:ext cx="5486400" cy="4693331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4693333"/>
            <a:ext cx="9143999" cy="45016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9" name="Content Placeholder 14"/>
          <p:cNvSpPr>
            <a:spLocks noGrp="1"/>
          </p:cNvSpPr>
          <p:nvPr>
            <p:ph sz="quarter" idx="12" hasCustomPrompt="1"/>
          </p:nvPr>
        </p:nvSpPr>
        <p:spPr>
          <a:xfrm>
            <a:off x="89134" y="4786096"/>
            <a:ext cx="3838341" cy="26464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000">
                <a:latin typeface="Avenir Book"/>
                <a:cs typeface="Avenir Book"/>
              </a:defRPr>
            </a:lvl1pPr>
            <a:lvl2pPr>
              <a:defRPr sz="1100">
                <a:latin typeface="Avenir Book"/>
                <a:cs typeface="Avenir Book"/>
              </a:defRPr>
            </a:lvl2pPr>
            <a:lvl3pPr>
              <a:defRPr sz="1100">
                <a:latin typeface="Avenir Book"/>
                <a:cs typeface="Avenir Book"/>
              </a:defRPr>
            </a:lvl3pPr>
            <a:lvl4pPr>
              <a:defRPr sz="1100">
                <a:latin typeface="Avenir Book"/>
                <a:cs typeface="Avenir Book"/>
              </a:defRPr>
            </a:lvl4pPr>
            <a:lvl5pPr>
              <a:defRPr sz="1100">
                <a:latin typeface="Avenir Book"/>
                <a:cs typeface="Avenir Book"/>
              </a:defRPr>
            </a:lvl5pPr>
          </a:lstStyle>
          <a:p>
            <a:pPr lvl="0"/>
            <a:r>
              <a:rPr lang="en-US" dirty="0" smtClean="0"/>
              <a:t>Source: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"/>
            <a:ext cx="3668357" cy="469333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800" b="1" i="0" cap="all" spc="200" baseline="0">
                <a:latin typeface="Avenir Next Demi Bold" charset="0"/>
                <a:ea typeface="Avenir Next Demi Bold" charset="0"/>
                <a:cs typeface="Avenir Next Demi Bold" charset="0"/>
              </a:defRPr>
            </a:lvl1pPr>
          </a:lstStyle>
          <a:p>
            <a:pPr lvl="0"/>
            <a:r>
              <a:rPr lang="en-US" dirty="0" smtClean="0"/>
              <a:t>Click to insert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1" t="25514" r="6137" b="25626"/>
          <a:stretch/>
        </p:blipFill>
        <p:spPr>
          <a:xfrm>
            <a:off x="7128935" y="4802375"/>
            <a:ext cx="1916111" cy="22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864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D - Mirro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486400" cy="4693331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4693333"/>
            <a:ext cx="9143999" cy="45016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9" name="Content Placeholder 14"/>
          <p:cNvSpPr>
            <a:spLocks noGrp="1"/>
          </p:cNvSpPr>
          <p:nvPr>
            <p:ph sz="quarter" idx="12" hasCustomPrompt="1"/>
          </p:nvPr>
        </p:nvSpPr>
        <p:spPr>
          <a:xfrm>
            <a:off x="89134" y="4786096"/>
            <a:ext cx="3838341" cy="26464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000">
                <a:latin typeface="Avenir Book"/>
                <a:cs typeface="Avenir Book"/>
              </a:defRPr>
            </a:lvl1pPr>
            <a:lvl2pPr>
              <a:defRPr sz="1100">
                <a:latin typeface="Avenir Book"/>
                <a:cs typeface="Avenir Book"/>
              </a:defRPr>
            </a:lvl2pPr>
            <a:lvl3pPr>
              <a:defRPr sz="1100">
                <a:latin typeface="Avenir Book"/>
                <a:cs typeface="Avenir Book"/>
              </a:defRPr>
            </a:lvl3pPr>
            <a:lvl4pPr>
              <a:defRPr sz="1100">
                <a:latin typeface="Avenir Book"/>
                <a:cs typeface="Avenir Book"/>
              </a:defRPr>
            </a:lvl4pPr>
            <a:lvl5pPr>
              <a:defRPr sz="1100">
                <a:latin typeface="Avenir Book"/>
                <a:cs typeface="Avenir Book"/>
              </a:defRPr>
            </a:lvl5pPr>
          </a:lstStyle>
          <a:p>
            <a:pPr lvl="0"/>
            <a:r>
              <a:rPr lang="en-US" dirty="0" smtClean="0"/>
              <a:t>Source: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486399" y="0"/>
            <a:ext cx="3657599" cy="469333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800" b="1" i="0" cap="all" spc="200" baseline="0">
                <a:latin typeface="Avenir Next Demi Bold" charset="0"/>
                <a:ea typeface="Avenir Next Demi Bold" charset="0"/>
                <a:cs typeface="Avenir Next Demi Bold" charset="0"/>
              </a:defRPr>
            </a:lvl1pPr>
          </a:lstStyle>
          <a:p>
            <a:pPr lvl="0"/>
            <a:r>
              <a:rPr lang="en-US" dirty="0" smtClean="0"/>
              <a:t>Click to insert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1" t="25514" r="6137" b="25626"/>
          <a:stretch/>
        </p:blipFill>
        <p:spPr>
          <a:xfrm>
            <a:off x="7128935" y="4802375"/>
            <a:ext cx="1916111" cy="22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371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 -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48640" y="1286460"/>
            <a:ext cx="8046720" cy="32953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40000"/>
              </a:lnSpc>
              <a:spcBef>
                <a:spcPts val="0"/>
              </a:spcBef>
              <a:buNone/>
              <a:defRPr sz="1400" b="0" i="0" spc="100" baseline="0">
                <a:latin typeface="Avenir Next Medium" charset="0"/>
                <a:ea typeface="Avenir Next Medium" charset="0"/>
                <a:cs typeface="Avenir Next Medium" charset="0"/>
              </a:defRPr>
            </a:lvl1pPr>
          </a:lstStyle>
          <a:p>
            <a:pPr lvl="0"/>
            <a:r>
              <a:rPr lang="en-US" dirty="0" smtClean="0"/>
              <a:t>Click to insert text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4693333"/>
            <a:ext cx="9135117" cy="45016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327640"/>
            <a:ext cx="8046720" cy="59306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400" b="1" i="0" cap="all" spc="200" baseline="0">
                <a:latin typeface="Avenir Next Demi Bold" charset="0"/>
                <a:ea typeface="Avenir Next Demi Bold" charset="0"/>
                <a:cs typeface="Avenir Next Demi Bold" charset="0"/>
              </a:defRPr>
            </a:lvl1pPr>
          </a:lstStyle>
          <a:p>
            <a:pPr lvl="0"/>
            <a:r>
              <a:rPr lang="en-US" dirty="0" smtClean="0"/>
              <a:t>Click to insert title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48640" y="920700"/>
            <a:ext cx="8046720" cy="36576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 b="1" i="0" cap="all" spc="200" baseline="0">
                <a:solidFill>
                  <a:schemeClr val="accent5"/>
                </a:solidFill>
                <a:latin typeface="Avenir Next Demi Bold" charset="0"/>
                <a:ea typeface="Avenir Next Demi Bold" charset="0"/>
                <a:cs typeface="Avenir Next Demi Bold" charset="0"/>
              </a:defRPr>
            </a:lvl1pPr>
          </a:lstStyle>
          <a:p>
            <a:pPr lvl="0"/>
            <a:r>
              <a:rPr lang="en-US" dirty="0" smtClean="0"/>
              <a:t>Click to insert </a:t>
            </a:r>
            <a:r>
              <a:rPr lang="en-US" dirty="0" err="1" smtClean="0"/>
              <a:t>SUBtitle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1" t="25514" r="6137" b="25626"/>
          <a:stretch/>
        </p:blipFill>
        <p:spPr>
          <a:xfrm>
            <a:off x="7128935" y="4802375"/>
            <a:ext cx="1916111" cy="22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745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693333"/>
            <a:ext cx="9135117" cy="45016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Content Placeholder 14"/>
          <p:cNvSpPr>
            <a:spLocks noGrp="1"/>
          </p:cNvSpPr>
          <p:nvPr>
            <p:ph sz="quarter" idx="11" hasCustomPrompt="1"/>
          </p:nvPr>
        </p:nvSpPr>
        <p:spPr>
          <a:xfrm>
            <a:off x="89134" y="4786096"/>
            <a:ext cx="3838341" cy="26464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000">
                <a:latin typeface="Avenir Book"/>
                <a:cs typeface="Avenir Book"/>
              </a:defRPr>
            </a:lvl1pPr>
            <a:lvl2pPr>
              <a:defRPr sz="1100">
                <a:latin typeface="Avenir Book"/>
                <a:cs typeface="Avenir Book"/>
              </a:defRPr>
            </a:lvl2pPr>
            <a:lvl3pPr>
              <a:defRPr sz="1100">
                <a:latin typeface="Avenir Book"/>
                <a:cs typeface="Avenir Book"/>
              </a:defRPr>
            </a:lvl3pPr>
            <a:lvl4pPr>
              <a:defRPr sz="1100">
                <a:latin typeface="Avenir Book"/>
                <a:cs typeface="Avenir Book"/>
              </a:defRPr>
            </a:lvl4pPr>
            <a:lvl5pPr>
              <a:defRPr sz="1100">
                <a:latin typeface="Avenir Book"/>
                <a:cs typeface="Avenir Book"/>
              </a:defRPr>
            </a:lvl5pPr>
          </a:lstStyle>
          <a:p>
            <a:pPr lvl="0"/>
            <a:r>
              <a:rPr lang="en-US" dirty="0" smtClean="0"/>
              <a:t>Source: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1" t="25514" r="6137" b="25626"/>
          <a:stretch/>
        </p:blipFill>
        <p:spPr>
          <a:xfrm>
            <a:off x="7128935" y="4802375"/>
            <a:ext cx="1916111" cy="22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782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2">
            <a:lumMod val="50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3697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 -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48640" y="1231409"/>
            <a:ext cx="8046720" cy="335040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40000"/>
              </a:lnSpc>
              <a:spcBef>
                <a:spcPts val="0"/>
              </a:spcBef>
              <a:buNone/>
              <a:defRPr sz="1400" b="0" i="0" spc="100" baseline="0">
                <a:latin typeface="Avenir Next Medium" charset="0"/>
                <a:ea typeface="Avenir Next Medium" charset="0"/>
                <a:cs typeface="Avenir Next Medium" charset="0"/>
              </a:defRPr>
            </a:lvl1pPr>
          </a:lstStyle>
          <a:p>
            <a:pPr lvl="0"/>
            <a:r>
              <a:rPr lang="en-US" dirty="0" smtClean="0"/>
              <a:t>Click to insert text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4693333"/>
            <a:ext cx="9135117" cy="45016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1" t="25514" r="6137" b="25626"/>
          <a:stretch/>
        </p:blipFill>
        <p:spPr>
          <a:xfrm>
            <a:off x="7128935" y="4802375"/>
            <a:ext cx="1916111" cy="225012"/>
          </a:xfrm>
          <a:prstGeom prst="rect">
            <a:avLst/>
          </a:prstGeom>
        </p:spPr>
      </p:pic>
      <p:sp>
        <p:nvSpPr>
          <p:cNvPr id="11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327640"/>
            <a:ext cx="8046720" cy="59306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400" b="1" i="0" cap="all" spc="200" baseline="0">
                <a:latin typeface="Avenir Next Demi Bold" charset="0"/>
                <a:ea typeface="Avenir Next Demi Bold" charset="0"/>
                <a:cs typeface="Avenir Next Demi Bold" charset="0"/>
              </a:defRPr>
            </a:lvl1pPr>
          </a:lstStyle>
          <a:p>
            <a:pPr lvl="0"/>
            <a:r>
              <a:rPr lang="en-US" dirty="0" smtClean="0"/>
              <a:t>Click to insert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126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4"/>
          </p:nvPr>
        </p:nvSpPr>
        <p:spPr>
          <a:xfrm>
            <a:off x="3767328" y="939487"/>
            <a:ext cx="5193792" cy="364232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4693333"/>
            <a:ext cx="9135117" cy="45016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" y="207967"/>
            <a:ext cx="3584448" cy="437384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200" b="1" i="0" cap="all" spc="200" baseline="0">
                <a:latin typeface="Avenir Next Demi Bold" charset="0"/>
                <a:ea typeface="Avenir Next Demi Bold" charset="0"/>
                <a:cs typeface="Avenir Next Demi Bold" charset="0"/>
              </a:defRPr>
            </a:lvl1pPr>
          </a:lstStyle>
          <a:p>
            <a:pPr lvl="0"/>
            <a:r>
              <a:rPr lang="en-US" dirty="0" smtClean="0"/>
              <a:t>Click to insert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767328" y="207967"/>
            <a:ext cx="5193792" cy="73152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200" b="1" i="0" cap="all" spc="200" baseline="0">
                <a:solidFill>
                  <a:schemeClr val="accent5">
                    <a:lumMod val="60000"/>
                    <a:lumOff val="40000"/>
                  </a:schemeClr>
                </a:solidFill>
                <a:latin typeface="Avenir Next Demi Bold" charset="0"/>
                <a:ea typeface="Avenir Next Demi Bold" charset="0"/>
                <a:cs typeface="Avenir Next Demi Bold" charset="0"/>
              </a:defRPr>
            </a:lvl1pPr>
          </a:lstStyle>
          <a:p>
            <a:pPr lvl="0"/>
            <a:r>
              <a:rPr lang="en-US" dirty="0" smtClean="0"/>
              <a:t>Chart title</a:t>
            </a:r>
            <a:endParaRPr lang="en-US" dirty="0"/>
          </a:p>
        </p:txBody>
      </p:sp>
      <p:sp>
        <p:nvSpPr>
          <p:cNvPr id="9" name="Content Placeholder 14"/>
          <p:cNvSpPr>
            <a:spLocks noGrp="1"/>
          </p:cNvSpPr>
          <p:nvPr>
            <p:ph sz="quarter" idx="12" hasCustomPrompt="1"/>
          </p:nvPr>
        </p:nvSpPr>
        <p:spPr>
          <a:xfrm>
            <a:off x="89134" y="4786096"/>
            <a:ext cx="3838341" cy="26464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000">
                <a:latin typeface="Avenir Book"/>
                <a:cs typeface="Avenir Book"/>
              </a:defRPr>
            </a:lvl1pPr>
            <a:lvl2pPr>
              <a:defRPr sz="1100">
                <a:latin typeface="Avenir Book"/>
                <a:cs typeface="Avenir Book"/>
              </a:defRPr>
            </a:lvl2pPr>
            <a:lvl3pPr>
              <a:defRPr sz="1100">
                <a:latin typeface="Avenir Book"/>
                <a:cs typeface="Avenir Book"/>
              </a:defRPr>
            </a:lvl3pPr>
            <a:lvl4pPr>
              <a:defRPr sz="1100">
                <a:latin typeface="Avenir Book"/>
                <a:cs typeface="Avenir Book"/>
              </a:defRPr>
            </a:lvl4pPr>
            <a:lvl5pPr>
              <a:defRPr sz="1100">
                <a:latin typeface="Avenir Book"/>
                <a:cs typeface="Avenir Book"/>
              </a:defRPr>
            </a:lvl5pPr>
          </a:lstStyle>
          <a:p>
            <a:pPr lvl="0"/>
            <a:r>
              <a:rPr lang="en-US" dirty="0" smtClean="0"/>
              <a:t>Source: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1" t="25514" r="6137" b="25626"/>
          <a:stretch/>
        </p:blipFill>
        <p:spPr>
          <a:xfrm>
            <a:off x="7128935" y="4802375"/>
            <a:ext cx="1916111" cy="22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530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 - Mirro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4"/>
          </p:nvPr>
        </p:nvSpPr>
        <p:spPr>
          <a:xfrm>
            <a:off x="182880" y="939487"/>
            <a:ext cx="5193792" cy="364232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4693333"/>
            <a:ext cx="9135117" cy="45016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376672" y="207967"/>
            <a:ext cx="3584448" cy="437384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200" b="1" i="0" cap="all" spc="200" baseline="0">
                <a:latin typeface="Avenir Next Demi Bold" charset="0"/>
                <a:ea typeface="Avenir Next Demi Bold" charset="0"/>
                <a:cs typeface="Avenir Next Demi Bold" charset="0"/>
              </a:defRPr>
            </a:lvl1pPr>
          </a:lstStyle>
          <a:p>
            <a:pPr lvl="0"/>
            <a:r>
              <a:rPr lang="en-US" dirty="0" smtClean="0"/>
              <a:t>Click to insert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182880" y="207967"/>
            <a:ext cx="5193792" cy="73152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200" b="1" i="0" cap="all" spc="200" baseline="0">
                <a:solidFill>
                  <a:schemeClr val="accent5">
                    <a:lumMod val="60000"/>
                    <a:lumOff val="40000"/>
                  </a:schemeClr>
                </a:solidFill>
                <a:latin typeface="Avenir Next Demi Bold" charset="0"/>
                <a:ea typeface="Avenir Next Demi Bold" charset="0"/>
                <a:cs typeface="Avenir Next Demi Bold" charset="0"/>
              </a:defRPr>
            </a:lvl1pPr>
          </a:lstStyle>
          <a:p>
            <a:pPr lvl="0"/>
            <a:r>
              <a:rPr lang="en-US" dirty="0" smtClean="0"/>
              <a:t>Chart title</a:t>
            </a:r>
            <a:endParaRPr lang="en-US" dirty="0"/>
          </a:p>
        </p:txBody>
      </p:sp>
      <p:sp>
        <p:nvSpPr>
          <p:cNvPr id="9" name="Content Placeholder 14"/>
          <p:cNvSpPr>
            <a:spLocks noGrp="1"/>
          </p:cNvSpPr>
          <p:nvPr>
            <p:ph sz="quarter" idx="12" hasCustomPrompt="1"/>
          </p:nvPr>
        </p:nvSpPr>
        <p:spPr>
          <a:xfrm>
            <a:off x="89134" y="4786096"/>
            <a:ext cx="3838341" cy="26464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000">
                <a:latin typeface="Avenir Book"/>
                <a:cs typeface="Avenir Book"/>
              </a:defRPr>
            </a:lvl1pPr>
            <a:lvl2pPr>
              <a:defRPr sz="1100">
                <a:latin typeface="Avenir Book"/>
                <a:cs typeface="Avenir Book"/>
              </a:defRPr>
            </a:lvl2pPr>
            <a:lvl3pPr>
              <a:defRPr sz="1100">
                <a:latin typeface="Avenir Book"/>
                <a:cs typeface="Avenir Book"/>
              </a:defRPr>
            </a:lvl3pPr>
            <a:lvl4pPr>
              <a:defRPr sz="1100">
                <a:latin typeface="Avenir Book"/>
                <a:cs typeface="Avenir Book"/>
              </a:defRPr>
            </a:lvl4pPr>
            <a:lvl5pPr>
              <a:defRPr sz="1100">
                <a:latin typeface="Avenir Book"/>
                <a:cs typeface="Avenir Book"/>
              </a:defRPr>
            </a:lvl5pPr>
          </a:lstStyle>
          <a:p>
            <a:pPr lvl="0"/>
            <a:r>
              <a:rPr lang="en-US" dirty="0" smtClean="0"/>
              <a:t>Source: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1" t="25514" r="6137" b="25626"/>
          <a:stretch/>
        </p:blipFill>
        <p:spPr>
          <a:xfrm>
            <a:off x="7128935" y="4802375"/>
            <a:ext cx="1916111" cy="22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064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4"/>
          </p:nvPr>
        </p:nvSpPr>
        <p:spPr>
          <a:xfrm>
            <a:off x="549910" y="1286460"/>
            <a:ext cx="8045450" cy="329535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4693333"/>
            <a:ext cx="9135117" cy="45016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48640" y="920700"/>
            <a:ext cx="8046720" cy="36576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200" b="1" i="0" cap="all" spc="200" baseline="0">
                <a:solidFill>
                  <a:schemeClr val="accent5">
                    <a:lumMod val="60000"/>
                    <a:lumOff val="40000"/>
                  </a:schemeClr>
                </a:solidFill>
                <a:latin typeface="Avenir Next Demi Bold" charset="0"/>
                <a:ea typeface="Avenir Next Demi Bold" charset="0"/>
                <a:cs typeface="Avenir Next Demi Bold" charset="0"/>
              </a:defRPr>
            </a:lvl1pPr>
          </a:lstStyle>
          <a:p>
            <a:pPr lvl="0"/>
            <a:r>
              <a:rPr lang="en-US" dirty="0" smtClean="0"/>
              <a:t>Chart title</a:t>
            </a:r>
            <a:endParaRPr lang="en-US" dirty="0"/>
          </a:p>
        </p:txBody>
      </p:sp>
      <p:sp>
        <p:nvSpPr>
          <p:cNvPr id="9" name="Content Placeholder 14"/>
          <p:cNvSpPr>
            <a:spLocks noGrp="1"/>
          </p:cNvSpPr>
          <p:nvPr>
            <p:ph sz="quarter" idx="12" hasCustomPrompt="1"/>
          </p:nvPr>
        </p:nvSpPr>
        <p:spPr>
          <a:xfrm>
            <a:off x="89134" y="4786096"/>
            <a:ext cx="3838341" cy="26464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000">
                <a:latin typeface="Avenir Book"/>
                <a:cs typeface="Avenir Book"/>
              </a:defRPr>
            </a:lvl1pPr>
            <a:lvl2pPr>
              <a:defRPr sz="1100">
                <a:latin typeface="Avenir Book"/>
                <a:cs typeface="Avenir Book"/>
              </a:defRPr>
            </a:lvl2pPr>
            <a:lvl3pPr>
              <a:defRPr sz="1100">
                <a:latin typeface="Avenir Book"/>
                <a:cs typeface="Avenir Book"/>
              </a:defRPr>
            </a:lvl3pPr>
            <a:lvl4pPr>
              <a:defRPr sz="1100">
                <a:latin typeface="Avenir Book"/>
                <a:cs typeface="Avenir Book"/>
              </a:defRPr>
            </a:lvl4pPr>
            <a:lvl5pPr>
              <a:defRPr sz="1100">
                <a:latin typeface="Avenir Book"/>
                <a:cs typeface="Avenir Book"/>
              </a:defRPr>
            </a:lvl5pPr>
          </a:lstStyle>
          <a:p>
            <a:pPr lvl="0"/>
            <a:r>
              <a:rPr lang="en-US" dirty="0" smtClean="0"/>
              <a:t>Source: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1" t="25514" r="6137" b="25626"/>
          <a:stretch/>
        </p:blipFill>
        <p:spPr>
          <a:xfrm>
            <a:off x="7128935" y="4802375"/>
            <a:ext cx="1916111" cy="225012"/>
          </a:xfrm>
          <a:prstGeom prst="rect">
            <a:avLst/>
          </a:prstGeom>
        </p:spPr>
      </p:pic>
      <p:sp>
        <p:nvSpPr>
          <p:cNvPr id="1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327640"/>
            <a:ext cx="8046720" cy="59306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400" b="1" i="0" cap="all" spc="200" baseline="0">
                <a:latin typeface="Avenir Next Demi Bold" charset="0"/>
                <a:ea typeface="Avenir Next Demi Bold" charset="0"/>
                <a:cs typeface="Avenir Next Demi Bold" charset="0"/>
              </a:defRPr>
            </a:lvl1pPr>
          </a:lstStyle>
          <a:p>
            <a:pPr lvl="0"/>
            <a:r>
              <a:rPr lang="en-US" dirty="0" smtClean="0"/>
              <a:t>Click to insert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492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B - Two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4"/>
          </p:nvPr>
        </p:nvSpPr>
        <p:spPr>
          <a:xfrm>
            <a:off x="539636" y="1286459"/>
            <a:ext cx="3931920" cy="329535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4693333"/>
            <a:ext cx="9135117" cy="45016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44920" y="920699"/>
            <a:ext cx="3931920" cy="36576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200" b="1" i="0" cap="all" spc="200" baseline="0">
                <a:solidFill>
                  <a:schemeClr val="accent5">
                    <a:lumMod val="60000"/>
                    <a:lumOff val="40000"/>
                  </a:schemeClr>
                </a:solidFill>
                <a:latin typeface="Avenir Next Demi Bold" charset="0"/>
                <a:ea typeface="Avenir Next Demi Bold" charset="0"/>
                <a:cs typeface="Avenir Next Demi Bold" charset="0"/>
              </a:defRPr>
            </a:lvl1pPr>
          </a:lstStyle>
          <a:p>
            <a:pPr lvl="0"/>
            <a:r>
              <a:rPr lang="en-US" dirty="0" smtClean="0"/>
              <a:t>Chart title</a:t>
            </a:r>
            <a:endParaRPr lang="en-US" dirty="0"/>
          </a:p>
        </p:txBody>
      </p:sp>
      <p:sp>
        <p:nvSpPr>
          <p:cNvPr id="7" name="Chart Placeholder 2"/>
          <p:cNvSpPr>
            <a:spLocks noGrp="1"/>
          </p:cNvSpPr>
          <p:nvPr>
            <p:ph type="chart" sz="quarter" idx="16"/>
          </p:nvPr>
        </p:nvSpPr>
        <p:spPr>
          <a:xfrm>
            <a:off x="4662021" y="1286459"/>
            <a:ext cx="3931920" cy="329535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667160" y="920700"/>
            <a:ext cx="3931920" cy="36576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200" b="1" i="0" cap="all" spc="200" baseline="0">
                <a:solidFill>
                  <a:schemeClr val="accent5">
                    <a:lumMod val="60000"/>
                    <a:lumOff val="40000"/>
                  </a:schemeClr>
                </a:solidFill>
                <a:latin typeface="Avenir Next Demi Bold" charset="0"/>
                <a:ea typeface="Avenir Next Demi Bold" charset="0"/>
                <a:cs typeface="Avenir Next Demi Bold" charset="0"/>
              </a:defRPr>
            </a:lvl1pPr>
          </a:lstStyle>
          <a:p>
            <a:pPr lvl="0"/>
            <a:r>
              <a:rPr lang="en-US" dirty="0" smtClean="0"/>
              <a:t>Chart title</a:t>
            </a:r>
            <a:endParaRPr lang="en-US" dirty="0"/>
          </a:p>
        </p:txBody>
      </p:sp>
      <p:sp>
        <p:nvSpPr>
          <p:cNvPr id="11" name="Content Placeholder 14"/>
          <p:cNvSpPr>
            <a:spLocks noGrp="1"/>
          </p:cNvSpPr>
          <p:nvPr>
            <p:ph sz="quarter" idx="12" hasCustomPrompt="1"/>
          </p:nvPr>
        </p:nvSpPr>
        <p:spPr>
          <a:xfrm>
            <a:off x="89134" y="4786096"/>
            <a:ext cx="3838341" cy="26464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000">
                <a:latin typeface="Avenir Book"/>
                <a:cs typeface="Avenir Book"/>
              </a:defRPr>
            </a:lvl1pPr>
            <a:lvl2pPr>
              <a:defRPr sz="1100">
                <a:latin typeface="Avenir Book"/>
                <a:cs typeface="Avenir Book"/>
              </a:defRPr>
            </a:lvl2pPr>
            <a:lvl3pPr>
              <a:defRPr sz="1100">
                <a:latin typeface="Avenir Book"/>
                <a:cs typeface="Avenir Book"/>
              </a:defRPr>
            </a:lvl3pPr>
            <a:lvl4pPr>
              <a:defRPr sz="1100">
                <a:latin typeface="Avenir Book"/>
                <a:cs typeface="Avenir Book"/>
              </a:defRPr>
            </a:lvl4pPr>
            <a:lvl5pPr>
              <a:defRPr sz="1100">
                <a:latin typeface="Avenir Book"/>
                <a:cs typeface="Avenir Book"/>
              </a:defRPr>
            </a:lvl5pPr>
          </a:lstStyle>
          <a:p>
            <a:pPr lvl="0"/>
            <a:r>
              <a:rPr lang="en-US" dirty="0" smtClean="0"/>
              <a:t>Source: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1" t="25514" r="6137" b="25626"/>
          <a:stretch/>
        </p:blipFill>
        <p:spPr>
          <a:xfrm>
            <a:off x="7128935" y="4802375"/>
            <a:ext cx="1916111" cy="225012"/>
          </a:xfrm>
          <a:prstGeom prst="rect">
            <a:avLst/>
          </a:prstGeom>
        </p:spPr>
      </p:pic>
      <p:sp>
        <p:nvSpPr>
          <p:cNvPr id="15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327640"/>
            <a:ext cx="8046720" cy="59306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400" b="1" i="0" cap="all" spc="200" baseline="0">
                <a:latin typeface="Avenir Next Demi Bold" charset="0"/>
                <a:ea typeface="Avenir Next Demi Bold" charset="0"/>
                <a:cs typeface="Avenir Next Demi Bold" charset="0"/>
              </a:defRPr>
            </a:lvl1pPr>
          </a:lstStyle>
          <a:p>
            <a:pPr lvl="0"/>
            <a:r>
              <a:rPr lang="en-US" dirty="0" smtClean="0"/>
              <a:t>Click to insert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494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4"/>
          </p:nvPr>
        </p:nvSpPr>
        <p:spPr>
          <a:xfrm>
            <a:off x="549910" y="920700"/>
            <a:ext cx="8045450" cy="366111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4693332"/>
            <a:ext cx="9139559" cy="45016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Content Placeholder 14"/>
          <p:cNvSpPr>
            <a:spLocks noGrp="1"/>
          </p:cNvSpPr>
          <p:nvPr>
            <p:ph sz="quarter" idx="12" hasCustomPrompt="1"/>
          </p:nvPr>
        </p:nvSpPr>
        <p:spPr>
          <a:xfrm>
            <a:off x="89134" y="4786096"/>
            <a:ext cx="3838341" cy="26464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000">
                <a:latin typeface="Avenir Book"/>
                <a:cs typeface="Avenir Book"/>
              </a:defRPr>
            </a:lvl1pPr>
            <a:lvl2pPr>
              <a:defRPr sz="1100">
                <a:latin typeface="Avenir Book"/>
                <a:cs typeface="Avenir Book"/>
              </a:defRPr>
            </a:lvl2pPr>
            <a:lvl3pPr>
              <a:defRPr sz="1100">
                <a:latin typeface="Avenir Book"/>
                <a:cs typeface="Avenir Book"/>
              </a:defRPr>
            </a:lvl3pPr>
            <a:lvl4pPr>
              <a:defRPr sz="1100">
                <a:latin typeface="Avenir Book"/>
                <a:cs typeface="Avenir Book"/>
              </a:defRPr>
            </a:lvl4pPr>
            <a:lvl5pPr>
              <a:defRPr sz="1100">
                <a:latin typeface="Avenir Book"/>
                <a:cs typeface="Avenir Book"/>
              </a:defRPr>
            </a:lvl5pPr>
          </a:lstStyle>
          <a:p>
            <a:pPr lvl="0"/>
            <a:r>
              <a:rPr lang="en-US" dirty="0" smtClean="0"/>
              <a:t>Source: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1" t="25514" r="6137" b="25626"/>
          <a:stretch/>
        </p:blipFill>
        <p:spPr>
          <a:xfrm>
            <a:off x="7128935" y="4802375"/>
            <a:ext cx="1916111" cy="225012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327640"/>
            <a:ext cx="8046720" cy="59306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400" b="1" i="0" cap="all" spc="200" baseline="0">
                <a:latin typeface="Avenir Next Demi Bold" charset="0"/>
                <a:ea typeface="Avenir Next Demi Bold" charset="0"/>
                <a:cs typeface="Avenir Next Demi Bold" charset="0"/>
              </a:defRPr>
            </a:lvl1pPr>
          </a:lstStyle>
          <a:p>
            <a:pPr lvl="0"/>
            <a:r>
              <a:rPr lang="en-US" dirty="0" smtClean="0"/>
              <a:t>Click to insert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822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C - Two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4"/>
          </p:nvPr>
        </p:nvSpPr>
        <p:spPr>
          <a:xfrm>
            <a:off x="549910" y="986319"/>
            <a:ext cx="3931920" cy="359549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4693333"/>
            <a:ext cx="9135117" cy="45016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Chart Placeholder 2"/>
          <p:cNvSpPr>
            <a:spLocks noGrp="1"/>
          </p:cNvSpPr>
          <p:nvPr>
            <p:ph type="chart" sz="quarter" idx="15"/>
          </p:nvPr>
        </p:nvSpPr>
        <p:spPr>
          <a:xfrm>
            <a:off x="4663440" y="986319"/>
            <a:ext cx="3931920" cy="359549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9" name="Content Placeholder 14"/>
          <p:cNvSpPr>
            <a:spLocks noGrp="1"/>
          </p:cNvSpPr>
          <p:nvPr>
            <p:ph sz="quarter" idx="12" hasCustomPrompt="1"/>
          </p:nvPr>
        </p:nvSpPr>
        <p:spPr>
          <a:xfrm>
            <a:off x="89134" y="4786096"/>
            <a:ext cx="3838341" cy="26464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000">
                <a:latin typeface="Avenir Book"/>
                <a:cs typeface="Avenir Book"/>
              </a:defRPr>
            </a:lvl1pPr>
            <a:lvl2pPr>
              <a:defRPr sz="1100">
                <a:latin typeface="Avenir Book"/>
                <a:cs typeface="Avenir Book"/>
              </a:defRPr>
            </a:lvl2pPr>
            <a:lvl3pPr>
              <a:defRPr sz="1100">
                <a:latin typeface="Avenir Book"/>
                <a:cs typeface="Avenir Book"/>
              </a:defRPr>
            </a:lvl3pPr>
            <a:lvl4pPr>
              <a:defRPr sz="1100">
                <a:latin typeface="Avenir Book"/>
                <a:cs typeface="Avenir Book"/>
              </a:defRPr>
            </a:lvl4pPr>
            <a:lvl5pPr>
              <a:defRPr sz="1100">
                <a:latin typeface="Avenir Book"/>
                <a:cs typeface="Avenir Book"/>
              </a:defRPr>
            </a:lvl5pPr>
          </a:lstStyle>
          <a:p>
            <a:pPr lvl="0"/>
            <a:r>
              <a:rPr lang="en-US" dirty="0" smtClean="0"/>
              <a:t>Source: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1" t="25514" r="6137" b="25626"/>
          <a:stretch/>
        </p:blipFill>
        <p:spPr>
          <a:xfrm>
            <a:off x="7128935" y="4802375"/>
            <a:ext cx="1916111" cy="225012"/>
          </a:xfrm>
          <a:prstGeom prst="rect">
            <a:avLst/>
          </a:prstGeom>
        </p:spPr>
      </p:pic>
      <p:sp>
        <p:nvSpPr>
          <p:cNvPr id="1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327640"/>
            <a:ext cx="8046720" cy="59306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400" b="1" i="0" cap="all" spc="200" baseline="0">
                <a:latin typeface="Avenir Next Demi Bold" charset="0"/>
                <a:ea typeface="Avenir Next Demi Bold" charset="0"/>
                <a:cs typeface="Avenir Next Demi Bold" charset="0"/>
              </a:defRPr>
            </a:lvl1pPr>
          </a:lstStyle>
          <a:p>
            <a:pPr lvl="0"/>
            <a:r>
              <a:rPr lang="en-US" dirty="0" smtClean="0"/>
              <a:t>Click to insert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805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4"/>
          <p:cNvSpPr txBox="1">
            <a:spLocks/>
          </p:cNvSpPr>
          <p:nvPr userDrawn="1"/>
        </p:nvSpPr>
        <p:spPr>
          <a:xfrm>
            <a:off x="5807716" y="4713465"/>
            <a:ext cx="3327400" cy="3667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1100" b="0" kern="1200">
                <a:solidFill>
                  <a:schemeClr val="bg1"/>
                </a:solidFill>
                <a:latin typeface="Avenir Book"/>
                <a:ea typeface="+mn-ea"/>
                <a:cs typeface="Avenir Boo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100" kern="1200">
                <a:solidFill>
                  <a:schemeClr val="bg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100" kern="1200">
                <a:solidFill>
                  <a:schemeClr val="bg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100" kern="1200">
                <a:solidFill>
                  <a:schemeClr val="bg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100" kern="1200">
                <a:solidFill>
                  <a:schemeClr val="bg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1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0" y="0"/>
            <a:ext cx="9135116" cy="5143499"/>
          </a:xfrm>
          <a:prstGeom prst="rect">
            <a:avLst/>
          </a:prstGeom>
          <a:solidFill>
            <a:schemeClr val="tx2">
              <a:alpha val="20000"/>
            </a:schemeClr>
          </a:solidFill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pc="200" dirty="0" smtClean="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rPr>
              <a:t>PROVIDING IN-DEPTH INSIGHT, DATA, AND ANALYSIS OF EVERYTHING DIGITAL.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681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60" r:id="rId2"/>
    <p:sldLayoutId id="2147483688" r:id="rId3"/>
    <p:sldLayoutId id="2147483689" r:id="rId4"/>
    <p:sldLayoutId id="2147483693" r:id="rId5"/>
    <p:sldLayoutId id="2147483692" r:id="rId6"/>
    <p:sldLayoutId id="2147483694" r:id="rId7"/>
    <p:sldLayoutId id="2147483697" r:id="rId8"/>
    <p:sldLayoutId id="2147483698" r:id="rId9"/>
    <p:sldLayoutId id="2147483672" r:id="rId10"/>
    <p:sldLayoutId id="2147483691" r:id="rId11"/>
    <p:sldLayoutId id="2147483673" r:id="rId12"/>
    <p:sldLayoutId id="2147483677" r:id="rId13"/>
    <p:sldLayoutId id="2147483679" r:id="rId14"/>
    <p:sldLayoutId id="2147483675" r:id="rId15"/>
    <p:sldLayoutId id="2147483680" r:id="rId16"/>
    <p:sldLayoutId id="2147483676" r:id="rId17"/>
    <p:sldLayoutId id="2147483681" r:id="rId18"/>
    <p:sldLayoutId id="2147483678" r:id="rId19"/>
    <p:sldLayoutId id="2147483670" r:id="rId20"/>
    <p:sldLayoutId id="2147483699" r:id="rId2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Wingdings" charset="2"/>
        <a:buChar char="§"/>
        <a:defRPr sz="2400" b="0" kern="1200">
          <a:solidFill>
            <a:schemeClr val="bg1"/>
          </a:solidFill>
          <a:latin typeface="Avenir Book"/>
          <a:ea typeface="+mn-ea"/>
          <a:cs typeface="Avenir Book"/>
        </a:defRPr>
      </a:lvl1pPr>
      <a:lvl2pPr marL="742932" indent="-285744" algn="l" defTabSz="457189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bg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bg1"/>
          </a:solidFill>
          <a:latin typeface="Avenir Book"/>
          <a:ea typeface="+mn-ea"/>
          <a:cs typeface="Avenir Book"/>
        </a:defRPr>
      </a:lvl3pPr>
      <a:lvl4pPr marL="1600160" indent="-228594" algn="l" defTabSz="457189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chart" Target="../charts/char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chart" Target="../charts/char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chart" Target="../charts/char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/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126" y="0"/>
            <a:ext cx="5866874" cy="5143500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-14714" y="-12581"/>
            <a:ext cx="3291840" cy="5167563"/>
          </a:xfrm>
        </p:spPr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14713" y="821227"/>
            <a:ext cx="3291838" cy="1749973"/>
          </a:xfrm>
        </p:spPr>
        <p:txBody>
          <a:bodyPr/>
          <a:lstStyle/>
          <a:p>
            <a:r>
              <a:rPr lang="en-US" cap="none" dirty="0" smtClean="0"/>
              <a:t> THE IoT </a:t>
            </a:r>
            <a:r>
              <a:rPr lang="en-US" cap="none" dirty="0"/>
              <a:t>FORECAST </a:t>
            </a:r>
            <a:r>
              <a:rPr lang="en-US" cap="none" dirty="0" smtClean="0"/>
              <a:t>BOOK 2018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-14713" y="2625460"/>
            <a:ext cx="3291838" cy="148324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cap="none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ENTERPRISE </a:t>
            </a:r>
            <a:r>
              <a:rPr lang="en-US" cap="none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IoT </a:t>
            </a:r>
            <a:r>
              <a:rPr lang="en-US" cap="none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FORECASTS</a:t>
            </a:r>
          </a:p>
          <a:p>
            <a:pPr>
              <a:lnSpc>
                <a:spcPct val="100000"/>
              </a:lnSpc>
            </a:pPr>
            <a:endParaRPr lang="en-US" sz="1200" b="0" dirty="0" smtClean="0">
              <a:latin typeface="Avenir Next Medium" charset="0"/>
              <a:ea typeface="Avenir Next Medium" charset="0"/>
              <a:cs typeface="Avenir Next Medium" charset="0"/>
            </a:endParaRPr>
          </a:p>
          <a:p>
            <a:pPr>
              <a:lnSpc>
                <a:spcPct val="100000"/>
              </a:lnSpc>
            </a:pPr>
            <a:r>
              <a:rPr lang="en-US" sz="1200" b="0" dirty="0">
                <a:solidFill>
                  <a:schemeClr val="bg1"/>
                </a:solidFill>
                <a:latin typeface="Avenir Next Medium" charset="0"/>
                <a:ea typeface="Avenir Next Medium" charset="0"/>
                <a:cs typeface="Avenir Next Medium" charset="0"/>
              </a:rPr>
              <a:t>PETER </a:t>
            </a:r>
            <a:r>
              <a:rPr lang="en-US" sz="1200" b="0" dirty="0" smtClean="0">
                <a:solidFill>
                  <a:schemeClr val="bg1"/>
                </a:solidFill>
                <a:latin typeface="Avenir Next Medium" charset="0"/>
                <a:ea typeface="Avenir Next Medium" charset="0"/>
                <a:cs typeface="Avenir Next Medium" charset="0"/>
              </a:rPr>
              <a:t>NEWMAN</a:t>
            </a:r>
          </a:p>
          <a:p>
            <a:pPr>
              <a:lnSpc>
                <a:spcPct val="100000"/>
              </a:lnSpc>
            </a:pPr>
            <a:r>
              <a:rPr lang="en-US" sz="1200" b="0" dirty="0" smtClean="0">
                <a:solidFill>
                  <a:schemeClr val="bg1"/>
                </a:solidFill>
                <a:latin typeface="Avenir Next Medium" charset="0"/>
                <a:ea typeface="Avenir Next Medium" charset="0"/>
                <a:cs typeface="Avenir Next Medium" charset="0"/>
              </a:rPr>
              <a:t>Research Analyst</a:t>
            </a:r>
            <a:endParaRPr lang="en-US" sz="1200" b="0" dirty="0">
              <a:solidFill>
                <a:schemeClr val="bg1"/>
              </a:solidFill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46" y="4203283"/>
            <a:ext cx="2560320" cy="54091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-7356" y="4718473"/>
            <a:ext cx="32771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spc="150" dirty="0">
                <a:solidFill>
                  <a:schemeClr val="bg1">
                    <a:alpha val="9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PROVIDING IN-DEPTH INSIGHT, DATA, AND ANALYSIS OF EVERYTHING DIGITAL</a:t>
            </a:r>
          </a:p>
        </p:txBody>
      </p:sp>
    </p:spTree>
    <p:extLst>
      <p:ext uri="{BB962C8B-B14F-4D97-AF65-F5344CB8AC3E}">
        <p14:creationId xmlns:p14="http://schemas.microsoft.com/office/powerpoint/2010/main" val="176028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Placeholder 5"/>
          <p:cNvGraphicFramePr>
            <a:graphicFrameLocks noGrp="1"/>
          </p:cNvGraphicFramePr>
          <p:nvPr>
            <p:ph type="chart" sz="quarter" idx="14"/>
            <p:extLst>
              <p:ext uri="{D42A27DB-BD31-4B8C-83A1-F6EECF244321}">
                <p14:modId xmlns:p14="http://schemas.microsoft.com/office/powerpoint/2010/main" val="324763920"/>
              </p:ext>
            </p:extLst>
          </p:nvPr>
        </p:nvGraphicFramePr>
        <p:xfrm>
          <a:off x="182563" y="939800"/>
          <a:ext cx="5194300" cy="3641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82880" y="207967"/>
            <a:ext cx="8778240" cy="428641"/>
          </a:xfrm>
        </p:spPr>
        <p:txBody>
          <a:bodyPr/>
          <a:lstStyle/>
          <a:p>
            <a:r>
              <a:rPr lang="en-US" sz="2000" b="0" cap="none" spc="0" dirty="0" smtClean="0">
                <a:latin typeface="Avenir Next Medium" charset="0"/>
                <a:ea typeface="Avenir Next Medium" charset="0"/>
                <a:cs typeface="Avenir Next Medium" charset="0"/>
              </a:rPr>
              <a:t>Annual IoT spending in manufacturing (billions $)</a:t>
            </a:r>
            <a:endParaRPr lang="en-US" sz="2000" b="0" cap="none" spc="0" dirty="0"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89134" y="4840268"/>
            <a:ext cx="4100901" cy="248891"/>
          </a:xfrm>
        </p:spPr>
        <p:txBody>
          <a:bodyPr/>
          <a:lstStyle/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Source: BI Intelligence estimates, 2018; IDC, 2017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376863" y="939800"/>
            <a:ext cx="3584575" cy="3641725"/>
          </a:xfrm>
        </p:spPr>
        <p:txBody>
          <a:bodyPr/>
          <a:lstStyle/>
          <a:p>
            <a:pPr algn="l"/>
            <a:r>
              <a:rPr lang="en-US" sz="1200" dirty="0" smtClean="0"/>
              <a:t>2023 AT A GLANCE:</a:t>
            </a:r>
            <a:r>
              <a:rPr lang="en-US" sz="1200" dirty="0"/>
              <a:t/>
            </a:r>
            <a:br>
              <a:rPr lang="en-US" sz="1200" dirty="0"/>
            </a:br>
            <a:endParaRPr lang="en-US" sz="1000" dirty="0"/>
          </a:p>
          <a:p>
            <a:pPr marL="171450" indent="-171450" algn="l">
              <a:buFont typeface="Arial" charset="0"/>
              <a:buChar char="•"/>
            </a:pPr>
            <a:r>
              <a:rPr lang="en-US" sz="1000" b="0" cap="none" spc="0" dirty="0" smtClean="0">
                <a:latin typeface="Helvetica Neue" charset="0"/>
                <a:ea typeface="Helvetica Neue" charset="0"/>
                <a:cs typeface="Helvetica Neue" charset="0"/>
              </a:rPr>
              <a:t>Manufacturing will be one of the top areas of IoT investment, with the sector pouring more than $400 billion a year into IoT solutions.</a:t>
            </a:r>
            <a:endParaRPr lang="en-US" sz="1000" b="0" cap="none" spc="0"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171450" indent="-171450" algn="l">
              <a:buFont typeface="Arial" charset="0"/>
              <a:buChar char="•"/>
            </a:pPr>
            <a:endParaRPr lang="en-US" sz="1200" cap="none" dirty="0"/>
          </a:p>
          <a:p>
            <a:pPr algn="l"/>
            <a:r>
              <a:rPr lang="en-US" sz="1200" cap="none" dirty="0"/>
              <a:t>HOW WE GET THERE:</a:t>
            </a:r>
            <a:br>
              <a:rPr lang="en-US" sz="1200" cap="none" dirty="0"/>
            </a:br>
            <a:endParaRPr lang="en-US" sz="1000" cap="none" dirty="0"/>
          </a:p>
          <a:p>
            <a:pPr marL="171450" indent="-171450" algn="l">
              <a:buFont typeface="Arial" charset="0"/>
              <a:buChar char="•"/>
            </a:pPr>
            <a:r>
              <a:rPr lang="en-US" sz="1000" b="0" cap="none" spc="0" dirty="0" smtClean="0">
                <a:latin typeface="Helvetica Neue" charset="0"/>
                <a:ea typeface="Helvetica Neue" charset="0"/>
                <a:cs typeface="Helvetica Neue" charset="0"/>
              </a:rPr>
              <a:t>Manufacturers are investing in areas including robotics installations, software services, and asset connectivity devices.</a:t>
            </a:r>
            <a:br>
              <a:rPr lang="en-US" sz="1000" b="0" cap="none" spc="0" dirty="0" smtClean="0">
                <a:latin typeface="Helvetica Neue" charset="0"/>
                <a:ea typeface="Helvetica Neue" charset="0"/>
                <a:cs typeface="Helvetica Neue" charset="0"/>
              </a:rPr>
            </a:br>
            <a:endParaRPr lang="en-US" sz="1000" b="0" cap="none" spc="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marL="171450" indent="-171450" algn="l">
              <a:buFont typeface="Arial" charset="0"/>
              <a:buChar char="•"/>
            </a:pPr>
            <a:r>
              <a:rPr lang="en-US" sz="1000" b="0" cap="none" spc="0" dirty="0" smtClean="0">
                <a:latin typeface="Helvetica Neue" charset="0"/>
                <a:ea typeface="Helvetica Neue" charset="0"/>
                <a:cs typeface="Helvetica Neue" charset="0"/>
              </a:rPr>
              <a:t>These investments will increase as companies look to accelerate output and lower personnel requirements by automating processes.</a:t>
            </a:r>
            <a:endParaRPr lang="en-US" sz="1200" b="0" spc="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4710896"/>
            <a:ext cx="914400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6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Placeholder 5"/>
          <p:cNvGraphicFramePr>
            <a:graphicFrameLocks noGrp="1"/>
          </p:cNvGraphicFramePr>
          <p:nvPr>
            <p:ph type="chart" sz="quarter" idx="14"/>
            <p:extLst>
              <p:ext uri="{D42A27DB-BD31-4B8C-83A1-F6EECF244321}">
                <p14:modId xmlns:p14="http://schemas.microsoft.com/office/powerpoint/2010/main" val="1186090428"/>
              </p:ext>
            </p:extLst>
          </p:nvPr>
        </p:nvGraphicFramePr>
        <p:xfrm>
          <a:off x="3767138" y="939800"/>
          <a:ext cx="5194300" cy="3641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82880" y="207967"/>
            <a:ext cx="8778240" cy="440215"/>
          </a:xfrm>
        </p:spPr>
        <p:txBody>
          <a:bodyPr/>
          <a:lstStyle/>
          <a:p>
            <a:r>
              <a:rPr lang="en-US" sz="2000" b="0" cap="none" spc="0" dirty="0" smtClean="0">
                <a:latin typeface="Avenir Next Medium" charset="0"/>
                <a:ea typeface="Avenir Next Medium" charset="0"/>
                <a:cs typeface="Avenir Next Medium" charset="0"/>
              </a:rPr>
              <a:t>IoT spending in manufacturing, by type (global, billions $)</a:t>
            </a:r>
            <a:endParaRPr lang="en-US" sz="2000" b="0" cap="none" spc="0" dirty="0"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55679" y="4796284"/>
            <a:ext cx="3838341" cy="264642"/>
          </a:xfrm>
        </p:spPr>
        <p:txBody>
          <a:bodyPr/>
          <a:lstStyle/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Source: BI Intelligence estimates, 2018; IDC, 2017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82563" y="939800"/>
            <a:ext cx="3584575" cy="3641725"/>
          </a:xfrm>
        </p:spPr>
        <p:txBody>
          <a:bodyPr/>
          <a:lstStyle/>
          <a:p>
            <a:pPr algn="l"/>
            <a:r>
              <a:rPr lang="en-US" sz="1200" dirty="0" smtClean="0"/>
              <a:t>2023 AT A GLANCE:</a:t>
            </a:r>
            <a:r>
              <a:rPr lang="en-US" sz="1200" dirty="0"/>
              <a:t/>
            </a:r>
            <a:br>
              <a:rPr lang="en-US" sz="1200" dirty="0"/>
            </a:br>
            <a:endParaRPr lang="en-US" sz="1000" dirty="0"/>
          </a:p>
          <a:p>
            <a:pPr marL="171450" indent="-171450" algn="l">
              <a:buFont typeface="Arial" charset="0"/>
              <a:buChar char="•"/>
            </a:pPr>
            <a:r>
              <a:rPr lang="en-US" sz="1000" b="0" cap="none" spc="0" dirty="0" smtClean="0">
                <a:latin typeface="Helvetica Neue" charset="0"/>
                <a:ea typeface="Helvetica Neue" charset="0"/>
                <a:cs typeface="Helvetica Neue" charset="0"/>
              </a:rPr>
              <a:t>Hardware spending at manufacturers will drop from 27% of the sector’s IoT spending in </a:t>
            </a:r>
            <a:r>
              <a:rPr lang="en-US" sz="1000" b="0" cap="none" spc="0" dirty="0">
                <a:latin typeface="Helvetica Neue" charset="0"/>
                <a:ea typeface="Helvetica Neue" charset="0"/>
                <a:cs typeface="Helvetica Neue" charset="0"/>
              </a:rPr>
              <a:t>2018 to 20% by </a:t>
            </a:r>
            <a:r>
              <a:rPr lang="en-US" sz="1000" b="0" cap="none" spc="0" dirty="0" smtClean="0">
                <a:latin typeface="Helvetica Neue" charset="0"/>
                <a:ea typeface="Helvetica Neue" charset="0"/>
                <a:cs typeface="Helvetica Neue" charset="0"/>
              </a:rPr>
              <a:t>2023.</a:t>
            </a:r>
            <a:br>
              <a:rPr lang="en-US" sz="1000" b="0" cap="none" spc="0" dirty="0" smtClean="0">
                <a:latin typeface="Helvetica Neue" charset="0"/>
                <a:ea typeface="Helvetica Neue" charset="0"/>
                <a:cs typeface="Helvetica Neue" charset="0"/>
              </a:rPr>
            </a:br>
            <a:endParaRPr lang="en-US" sz="1000" b="0" cap="none" spc="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marL="171450" indent="-171450" algn="l">
              <a:buFont typeface="Arial" charset="0"/>
              <a:buChar char="•"/>
            </a:pPr>
            <a:r>
              <a:rPr lang="en-US" sz="1000" b="0" cap="none" spc="0" dirty="0" smtClean="0">
                <a:latin typeface="Helvetica Neue" charset="0"/>
                <a:ea typeface="Helvetica Neue" charset="0"/>
                <a:cs typeface="Helvetica Neue" charset="0"/>
              </a:rPr>
              <a:t>In turn, software and services will make up more of the total, at 32% and 31%, respectively. </a:t>
            </a:r>
          </a:p>
          <a:p>
            <a:pPr marL="171450" indent="-171450" algn="l">
              <a:buFont typeface="Arial" charset="0"/>
              <a:buChar char="•"/>
            </a:pPr>
            <a:endParaRPr lang="en-US" sz="1200" cap="none" dirty="0"/>
          </a:p>
          <a:p>
            <a:pPr algn="l"/>
            <a:r>
              <a:rPr lang="en-US" sz="1200" b="0" cap="none" dirty="0"/>
              <a:t>HOW WE GET THERE:</a:t>
            </a:r>
            <a:br>
              <a:rPr lang="en-US" sz="1200" b="0" cap="none" dirty="0"/>
            </a:br>
            <a:endParaRPr lang="en-US" sz="1000" b="0" cap="none" dirty="0"/>
          </a:p>
          <a:p>
            <a:pPr marL="171450" indent="-171450" algn="l">
              <a:buFont typeface="Arial" charset="0"/>
              <a:buChar char="•"/>
            </a:pPr>
            <a:r>
              <a:rPr lang="en-US" sz="1000" b="0" cap="none" spc="0" dirty="0" smtClean="0">
                <a:latin typeface="Helvetica Neue" charset="0"/>
                <a:ea typeface="Helvetica Neue" charset="0"/>
                <a:cs typeface="Helvetica Neue" charset="0"/>
              </a:rPr>
              <a:t>There will be fewer devices that can be connected but aren’t, leading to tapering hardware costs.</a:t>
            </a:r>
            <a:endParaRPr lang="en-US" sz="1000" b="0" cap="none" spc="0"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171450" indent="-171450" algn="l">
              <a:buFont typeface="Arial" charset="0"/>
              <a:buChar char="•"/>
            </a:pPr>
            <a:endParaRPr lang="en-US" sz="1000" b="0" cap="none" spc="0"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171450" indent="-171450" algn="l">
              <a:buFont typeface="Arial" charset="0"/>
              <a:buChar char="•"/>
            </a:pPr>
            <a:r>
              <a:rPr lang="en-US" sz="1000" b="0" cap="none" spc="0" dirty="0">
                <a:latin typeface="Helvetica Neue" charset="0"/>
                <a:ea typeface="Helvetica Neue" charset="0"/>
                <a:cs typeface="Helvetica Neue" charset="0"/>
              </a:rPr>
              <a:t>C</a:t>
            </a:r>
            <a:r>
              <a:rPr lang="en-US" sz="1000" b="0" cap="none" spc="0" dirty="0" smtClean="0">
                <a:latin typeface="Helvetica Neue" charset="0"/>
                <a:ea typeface="Helvetica Neue" charset="0"/>
                <a:cs typeface="Helvetica Neue" charset="0"/>
              </a:rPr>
              <a:t>ompanies will look to make the most of their IoT solutions by leveraging software and services to drive increased efficiency and more streamlined automation.</a:t>
            </a:r>
            <a:endParaRPr lang="en-US" sz="1000" b="0" cap="none" spc="0" dirty="0">
              <a:latin typeface="Helvetica Neue" charset="0"/>
              <a:ea typeface="Helvetica Neue" charset="0"/>
              <a:cs typeface="Helvetica Neue" charset="0"/>
            </a:endParaRPr>
          </a:p>
          <a:p>
            <a:endParaRPr lang="en-US" sz="12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4710896"/>
            <a:ext cx="914400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67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Placeholder 5"/>
          <p:cNvGraphicFramePr>
            <a:graphicFrameLocks noGrp="1"/>
          </p:cNvGraphicFramePr>
          <p:nvPr>
            <p:ph type="chart" sz="quarter" idx="14"/>
            <p:extLst>
              <p:ext uri="{D42A27DB-BD31-4B8C-83A1-F6EECF244321}">
                <p14:modId xmlns:p14="http://schemas.microsoft.com/office/powerpoint/2010/main" val="655495367"/>
              </p:ext>
            </p:extLst>
          </p:nvPr>
        </p:nvGraphicFramePr>
        <p:xfrm>
          <a:off x="3767328" y="787078"/>
          <a:ext cx="5194300" cy="37947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82880" y="671333"/>
            <a:ext cx="3347398" cy="3794737"/>
          </a:xfrm>
        </p:spPr>
        <p:txBody>
          <a:bodyPr/>
          <a:lstStyle/>
          <a:p>
            <a:pPr algn="l"/>
            <a:r>
              <a:rPr lang="en-US" sz="1200" b="0" cap="none" spc="0" dirty="0" smtClean="0"/>
              <a:t>2023 AT A GLANCE:</a:t>
            </a:r>
            <a:r>
              <a:rPr lang="en-US" sz="1200" cap="none" dirty="0" smtClean="0">
                <a:latin typeface="Helvetica Neue" charset="0"/>
                <a:ea typeface="Helvetica Neue" charset="0"/>
                <a:cs typeface="Helvetica Neue" charset="0"/>
              </a:rPr>
              <a:t/>
            </a:r>
            <a:br>
              <a:rPr lang="en-US" sz="1200" cap="none" dirty="0" smtClean="0">
                <a:latin typeface="Helvetica Neue" charset="0"/>
                <a:ea typeface="Helvetica Neue" charset="0"/>
                <a:cs typeface="Helvetica Neue" charset="0"/>
              </a:rPr>
            </a:br>
            <a:endParaRPr lang="en-US" sz="1000" cap="none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marL="171450" indent="-171450" algn="l">
              <a:buFont typeface="Arial" charset="0"/>
              <a:buChar char="•"/>
            </a:pPr>
            <a:r>
              <a:rPr lang="en-US" sz="1000" b="0" cap="none" spc="0" dirty="0" smtClean="0">
                <a:latin typeface="Helvetica Neue" charset="0"/>
                <a:ea typeface="Helvetica Neue" charset="0"/>
                <a:cs typeface="Helvetica Neue" charset="0"/>
              </a:rPr>
              <a:t>The installed base for robotic systems will approach 6 million globally in 2023, with annual shipments surpassing 1 million.</a:t>
            </a:r>
          </a:p>
          <a:p>
            <a:pPr marL="342900" indent="-342900" algn="l">
              <a:buFont typeface="Arial" charset="0"/>
              <a:buChar char="•"/>
            </a:pPr>
            <a:endParaRPr lang="en-US" sz="1200" b="0" cap="none" spc="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l"/>
            <a:r>
              <a:rPr lang="en-US" sz="1200" b="0" cap="none" spc="0" dirty="0" smtClean="0"/>
              <a:t>HOW WE GET THERE: </a:t>
            </a:r>
            <a:r>
              <a:rPr lang="en-US" sz="1000" b="0" cap="none" spc="0" dirty="0" smtClean="0">
                <a:latin typeface="Helvetica Neue" charset="0"/>
                <a:ea typeface="Helvetica Neue" charset="0"/>
                <a:cs typeface="Helvetica Neue" charset="0"/>
              </a:rPr>
              <a:t/>
            </a:r>
            <a:br>
              <a:rPr lang="en-US" sz="1000" b="0" cap="none" spc="0" dirty="0" smtClean="0">
                <a:latin typeface="Helvetica Neue" charset="0"/>
                <a:ea typeface="Helvetica Neue" charset="0"/>
                <a:cs typeface="Helvetica Neue" charset="0"/>
              </a:rPr>
            </a:br>
            <a:endParaRPr lang="en-US" sz="1000" b="0" cap="none" spc="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marL="171450" indent="-171450" algn="l">
              <a:buFont typeface="Arial" charset="0"/>
              <a:buChar char="•"/>
            </a:pPr>
            <a:r>
              <a:rPr lang="en-US" sz="1000" b="0" cap="none" spc="0" dirty="0" smtClean="0">
                <a:latin typeface="Helvetica Neue" charset="0"/>
                <a:ea typeface="Helvetica Neue" charset="0"/>
                <a:cs typeface="Helvetica Neue" charset="0"/>
              </a:rPr>
              <a:t>China, Korea, Japan, and the US will lead adoption, as major manufacturing sites in these countries automate production.</a:t>
            </a:r>
          </a:p>
          <a:p>
            <a:pPr marL="171450" indent="-171450" algn="l">
              <a:buFont typeface="Arial" charset="0"/>
              <a:buChar char="•"/>
            </a:pPr>
            <a:endParaRPr lang="en-US" sz="1000" b="0" cap="none" spc="0"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171450" indent="-171450" algn="l">
              <a:buFont typeface="Arial" charset="0"/>
              <a:buChar char="•"/>
            </a:pPr>
            <a:r>
              <a:rPr lang="en-US" sz="1000" b="0" cap="none" spc="0" dirty="0" smtClean="0">
                <a:latin typeface="Helvetica Neue" charset="0"/>
                <a:ea typeface="Helvetica Neue" charset="0"/>
                <a:cs typeface="Helvetica Neue" charset="0"/>
              </a:rPr>
              <a:t>Demand will be led by industries that involve high volumes and repetitious tasks, such as </a:t>
            </a:r>
            <a:r>
              <a:rPr lang="en-US" sz="1000" b="0" cap="none" spc="0" dirty="0">
                <a:latin typeface="Helvetica Neue" charset="0"/>
                <a:ea typeface="Helvetica Neue" charset="0"/>
                <a:cs typeface="Helvetica Neue" charset="0"/>
              </a:rPr>
              <a:t>automotive </a:t>
            </a:r>
            <a:r>
              <a:rPr lang="en-US" sz="1000" b="0" cap="none" spc="0" dirty="0" smtClean="0">
                <a:latin typeface="Helvetica Neue" charset="0"/>
                <a:ea typeface="Helvetica Neue" charset="0"/>
                <a:cs typeface="Helvetica Neue" charset="0"/>
              </a:rPr>
              <a:t>manufacturing, electronics </a:t>
            </a:r>
            <a:r>
              <a:rPr lang="en-US" sz="1000" b="0" cap="none" spc="0" dirty="0">
                <a:latin typeface="Helvetica Neue" charset="0"/>
                <a:ea typeface="Helvetica Neue" charset="0"/>
                <a:cs typeface="Helvetica Neue" charset="0"/>
              </a:rPr>
              <a:t>manufacturing, and warehouse and logistics management.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82880" y="207967"/>
            <a:ext cx="8778240" cy="463366"/>
          </a:xfrm>
        </p:spPr>
        <p:txBody>
          <a:bodyPr/>
          <a:lstStyle/>
          <a:p>
            <a:r>
              <a:rPr lang="en-US" sz="2000" b="0" cap="none" spc="0" dirty="0" smtClean="0">
                <a:latin typeface="Avenir Next Medium" charset="0"/>
                <a:ea typeface="Avenir Next Medium" charset="0"/>
                <a:cs typeface="Avenir Next Medium" charset="0"/>
              </a:rPr>
              <a:t>Global enterprise robotic systems installed base (millions)</a:t>
            </a:r>
            <a:endParaRPr lang="en-US" sz="2000" b="0" cap="none" spc="0" dirty="0"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92027" y="4855168"/>
            <a:ext cx="4957428" cy="201110"/>
          </a:xfrm>
        </p:spPr>
        <p:txBody>
          <a:bodyPr/>
          <a:lstStyle/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Source: BI Intelligence estimates</a:t>
            </a:r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, 2018; International Federation of Robotics, 2017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4710896"/>
            <a:ext cx="914400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097206" y="1618045"/>
            <a:ext cx="3038354" cy="55399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Definition:</a:t>
            </a:r>
            <a:r>
              <a:rPr lang="en-US" sz="1000" dirty="0" smtClean="0">
                <a:solidFill>
                  <a:srgbClr val="FF0000"/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Our forecast includes machine systems that </a:t>
            </a:r>
            <a:r>
              <a:rPr lang="en-US" sz="100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can be programmed </a:t>
            </a:r>
            <a:r>
              <a:rPr lang="en-US" sz="100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to autonomously carry </a:t>
            </a:r>
            <a:r>
              <a:rPr lang="en-US" sz="100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out a series of </a:t>
            </a:r>
            <a:r>
              <a:rPr lang="en-US" sz="100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actions.</a:t>
            </a:r>
            <a:endParaRPr lang="en-US" sz="10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86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Placeholder 5"/>
          <p:cNvGraphicFramePr>
            <a:graphicFrameLocks noGrp="1"/>
          </p:cNvGraphicFramePr>
          <p:nvPr>
            <p:ph type="chart" sz="quarter" idx="14"/>
            <p:extLst>
              <p:ext uri="{D42A27DB-BD31-4B8C-83A1-F6EECF244321}">
                <p14:modId xmlns:p14="http://schemas.microsoft.com/office/powerpoint/2010/main" val="1982275856"/>
              </p:ext>
            </p:extLst>
          </p:nvPr>
        </p:nvGraphicFramePr>
        <p:xfrm>
          <a:off x="-108382" y="892364"/>
          <a:ext cx="5194300" cy="37365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376672" y="939487"/>
            <a:ext cx="3584448" cy="3642328"/>
          </a:xfrm>
        </p:spPr>
        <p:txBody>
          <a:bodyPr/>
          <a:lstStyle/>
          <a:p>
            <a:pPr algn="l"/>
            <a:r>
              <a:rPr lang="en-US" sz="1200" b="0" spc="0" dirty="0" smtClean="0"/>
              <a:t>2023 AT A GLANCE:</a:t>
            </a:r>
            <a:br>
              <a:rPr lang="en-US" sz="1200" b="0" spc="0" dirty="0" smtClean="0"/>
            </a:br>
            <a:endParaRPr lang="en-US" sz="1000" b="0" spc="0" dirty="0" smtClean="0"/>
          </a:p>
          <a:p>
            <a:pPr marL="171450" indent="-171450" algn="l">
              <a:buFont typeface="Arial" charset="0"/>
              <a:buChar char="•"/>
            </a:pPr>
            <a:r>
              <a:rPr lang="en-US" sz="1000" b="0" cap="none" spc="0" dirty="0" smtClean="0">
                <a:latin typeface="Helvetica Neue" charset="0"/>
                <a:ea typeface="Helvetica Neue" charset="0"/>
                <a:cs typeface="Helvetica Neue" charset="0"/>
              </a:rPr>
              <a:t>Annual spending on robotic systems will reach nearly $30 billion.</a:t>
            </a:r>
          </a:p>
          <a:p>
            <a:pPr marL="171450" indent="-171450" algn="l">
              <a:buFont typeface="Arial" charset="0"/>
              <a:buChar char="•"/>
            </a:pPr>
            <a:endParaRPr lang="en-US" sz="1000" b="0" cap="none" spc="0"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171450" indent="-171450" algn="l">
              <a:buFont typeface="Arial" charset="0"/>
              <a:buChar char="•"/>
            </a:pPr>
            <a:r>
              <a:rPr lang="en-US" sz="1000" b="0" cap="none" spc="0" dirty="0" smtClean="0">
                <a:latin typeface="Helvetica Neue" charset="0"/>
                <a:ea typeface="Helvetica Neue" charset="0"/>
                <a:cs typeface="Helvetica Neue" charset="0"/>
              </a:rPr>
              <a:t>About 7% of manufacturing spending in the IoT will be on robotic systems in 2023.</a:t>
            </a:r>
          </a:p>
          <a:p>
            <a:pPr marL="171450" indent="-171450" algn="l">
              <a:buFont typeface="Arial" charset="0"/>
              <a:buChar char="•"/>
            </a:pPr>
            <a:endParaRPr lang="en-US" sz="1200" dirty="0">
              <a:latin typeface="Helvetica Neue" charset="0"/>
              <a:ea typeface="Helvetica Neue" charset="0"/>
              <a:cs typeface="Helvetica Neue" charset="0"/>
            </a:endParaRPr>
          </a:p>
          <a:p>
            <a:pPr algn="l"/>
            <a:r>
              <a:rPr lang="en-US" sz="1200" b="0" spc="0" dirty="0" smtClean="0"/>
              <a:t>How We get there:</a:t>
            </a:r>
            <a:r>
              <a:rPr lang="en-US" sz="1200" b="0" dirty="0" smtClean="0">
                <a:latin typeface="Helvetica Neue" charset="0"/>
                <a:ea typeface="Helvetica Neue" charset="0"/>
                <a:cs typeface="Helvetica Neue" charset="0"/>
              </a:rPr>
              <a:t/>
            </a:r>
            <a:br>
              <a:rPr lang="en-US" sz="1200" b="0" dirty="0" smtClean="0">
                <a:latin typeface="Helvetica Neue" charset="0"/>
                <a:ea typeface="Helvetica Neue" charset="0"/>
                <a:cs typeface="Helvetica Neue" charset="0"/>
              </a:rPr>
            </a:br>
            <a:endParaRPr lang="en-US" sz="1000" b="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marL="171450" indent="-171450" algn="l">
              <a:buFont typeface="Arial" charset="0"/>
              <a:buChar char="•"/>
            </a:pPr>
            <a:r>
              <a:rPr lang="en-US" sz="1000" b="0" cap="none" spc="0" dirty="0" smtClean="0">
                <a:latin typeface="Helvetica Neue" charset="0"/>
                <a:ea typeface="Helvetica Neue" charset="0"/>
                <a:cs typeface="Helvetica Neue" charset="0"/>
              </a:rPr>
              <a:t>New shipments will push overall spending higher, even as falling per-unit costs push prices down. </a:t>
            </a:r>
            <a:r>
              <a:rPr lang="en-US" sz="1000" b="0" cap="none" spc="0" dirty="0">
                <a:latin typeface="Helvetica Neue" charset="0"/>
                <a:ea typeface="Helvetica Neue" charset="0"/>
                <a:cs typeface="Helvetica Neue" charset="0"/>
              </a:rPr>
              <a:t>A</a:t>
            </a:r>
            <a:r>
              <a:rPr lang="en-US" sz="1000" b="0" cap="none" spc="0" dirty="0" smtClean="0">
                <a:latin typeface="Helvetica Neue" charset="0"/>
                <a:ea typeface="Helvetica Neue" charset="0"/>
                <a:cs typeface="Helvetica Neue" charset="0"/>
              </a:rPr>
              <a:t>verage cost per unit will drop </a:t>
            </a:r>
            <a:r>
              <a:rPr lang="en-US" sz="1000" b="0" cap="none" spc="0" dirty="0">
                <a:latin typeface="Helvetica Neue" charset="0"/>
                <a:ea typeface="Helvetica Neue" charset="0"/>
                <a:cs typeface="Helvetica Neue" charset="0"/>
              </a:rPr>
              <a:t>from $32.5k in </a:t>
            </a:r>
            <a:r>
              <a:rPr lang="en-US" sz="1000" b="0" cap="none" spc="0" dirty="0" smtClean="0">
                <a:latin typeface="Helvetica Neue" charset="0"/>
                <a:ea typeface="Helvetica Neue" charset="0"/>
                <a:cs typeface="Helvetica Neue" charset="0"/>
              </a:rPr>
              <a:t>2018 to $27.5k in 2023</a:t>
            </a:r>
            <a:r>
              <a:rPr lang="en-US" sz="1000" b="0" cap="none" spc="0" dirty="0">
                <a:latin typeface="Helvetica Neue" charset="0"/>
                <a:ea typeface="Helvetica Neue" charset="0"/>
                <a:cs typeface="Helvetica Neue" charset="0"/>
              </a:rPr>
              <a:t>.</a:t>
            </a:r>
            <a:r>
              <a:rPr lang="en-US" sz="1000" b="0" cap="none" spc="0" dirty="0" smtClean="0">
                <a:latin typeface="Helvetica Neue" charset="0"/>
                <a:ea typeface="Helvetica Neue" charset="0"/>
                <a:cs typeface="Helvetica Neue" charset="0"/>
              </a:rPr>
              <a:t/>
            </a:r>
            <a:br>
              <a:rPr lang="en-US" sz="1000" b="0" cap="none" spc="0" dirty="0" smtClean="0">
                <a:latin typeface="Helvetica Neue" charset="0"/>
                <a:ea typeface="Helvetica Neue" charset="0"/>
                <a:cs typeface="Helvetica Neue" charset="0"/>
              </a:rPr>
            </a:br>
            <a:endParaRPr lang="en-US" sz="1000" b="0" cap="none" spc="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marL="171450" indent="-171450" algn="l">
              <a:buFont typeface="Arial" charset="0"/>
              <a:buChar char="•"/>
            </a:pPr>
            <a:r>
              <a:rPr lang="en-US" sz="1000" b="0" cap="none" spc="0" dirty="0" smtClean="0">
                <a:latin typeface="Helvetica Neue" charset="0"/>
                <a:ea typeface="Helvetica Neue" charset="0"/>
                <a:cs typeface="Helvetica Neue" charset="0"/>
              </a:rPr>
              <a:t>Aggregate investment from 2018 to 2023 will be about $185 billion. This will be led by the automotive and electronics industries.</a:t>
            </a:r>
          </a:p>
          <a:p>
            <a:pPr algn="l"/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82880" y="207967"/>
            <a:ext cx="8778240" cy="440215"/>
          </a:xfrm>
        </p:spPr>
        <p:txBody>
          <a:bodyPr/>
          <a:lstStyle/>
          <a:p>
            <a:r>
              <a:rPr lang="en-US" sz="2000" b="0" cap="none" spc="0" dirty="0">
                <a:latin typeface="Avenir Next Medium" charset="0"/>
                <a:ea typeface="Avenir Next Medium" charset="0"/>
                <a:cs typeface="Avenir Next Medium" charset="0"/>
              </a:rPr>
              <a:t>Global spending </a:t>
            </a:r>
            <a:r>
              <a:rPr lang="en-US" sz="2000" b="0" cap="none" spc="0" dirty="0" smtClean="0">
                <a:latin typeface="Avenir Next Medium" charset="0"/>
                <a:ea typeface="Avenir Next Medium" charset="0"/>
                <a:cs typeface="Avenir Next Medium" charset="0"/>
              </a:rPr>
              <a:t>on new </a:t>
            </a:r>
            <a:r>
              <a:rPr lang="en-US" sz="2000" b="0" cap="none" spc="0" dirty="0">
                <a:latin typeface="Avenir Next Medium" charset="0"/>
                <a:ea typeface="Avenir Next Medium" charset="0"/>
                <a:cs typeface="Avenir Next Medium" charset="0"/>
              </a:rPr>
              <a:t>robotic </a:t>
            </a:r>
            <a:r>
              <a:rPr lang="en-US" sz="2000" b="0" cap="none" spc="0" dirty="0" smtClean="0">
                <a:latin typeface="Avenir Next Medium" charset="0"/>
                <a:ea typeface="Avenir Next Medium" charset="0"/>
                <a:cs typeface="Avenir Next Medium" charset="0"/>
              </a:rPr>
              <a:t>systems (billions $)</a:t>
            </a:r>
            <a:endParaRPr lang="en-US" sz="2000" b="0" cap="none" spc="0" dirty="0"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89134" y="4786096"/>
            <a:ext cx="5092466" cy="264642"/>
          </a:xfrm>
        </p:spPr>
        <p:txBody>
          <a:bodyPr/>
          <a:lstStyle/>
          <a:p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Source: BI Intelligence estimates, 2018; International Federation of Robotics, 2017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4710896"/>
            <a:ext cx="914400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49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Placeholder 5"/>
          <p:cNvGraphicFramePr>
            <a:graphicFrameLocks noGrp="1"/>
          </p:cNvGraphicFramePr>
          <p:nvPr>
            <p:ph type="chart" sz="quarter" idx="14"/>
            <p:extLst>
              <p:ext uri="{D42A27DB-BD31-4B8C-83A1-F6EECF244321}">
                <p14:modId xmlns:p14="http://schemas.microsoft.com/office/powerpoint/2010/main" val="1633328956"/>
              </p:ext>
            </p:extLst>
          </p:nvPr>
        </p:nvGraphicFramePr>
        <p:xfrm>
          <a:off x="3932585" y="939800"/>
          <a:ext cx="5028853" cy="3641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82880" y="939487"/>
            <a:ext cx="3749705" cy="3642328"/>
          </a:xfrm>
        </p:spPr>
        <p:txBody>
          <a:bodyPr/>
          <a:lstStyle/>
          <a:p>
            <a:pPr algn="l"/>
            <a:r>
              <a:rPr lang="en-US" sz="1200" dirty="0" smtClean="0"/>
              <a:t>2023 AT A GLANCE: </a:t>
            </a:r>
          </a:p>
          <a:p>
            <a:pPr algn="l"/>
            <a:endParaRPr lang="en-US" sz="100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marL="171450" indent="-171450" algn="l">
              <a:buFont typeface="Arial" charset="0"/>
              <a:buChar char="•"/>
            </a:pPr>
            <a:r>
              <a:rPr lang="en-US" sz="1000" b="0" cap="none" spc="0" dirty="0" smtClean="0">
                <a:latin typeface="Helvetica Neue" charset="0"/>
                <a:ea typeface="Helvetica Neue" charset="0"/>
                <a:cs typeface="Helvetica Neue" charset="0"/>
              </a:rPr>
              <a:t>The installed base for logistics robots will grow quickly, rising from 100,000 in 2018 to over 600,000 in 2023.</a:t>
            </a:r>
          </a:p>
          <a:p>
            <a:pPr marL="171450" indent="-171450" algn="l">
              <a:buFont typeface="Arial" charset="0"/>
              <a:buChar char="•"/>
            </a:pPr>
            <a:endParaRPr lang="en-US" sz="1000" b="0" cap="none" spc="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marL="171450" indent="-171450" algn="l">
              <a:buFont typeface="Arial" charset="0"/>
              <a:buChar char="•"/>
            </a:pPr>
            <a:r>
              <a:rPr lang="en-US" sz="1000" b="0" cap="none" spc="0" dirty="0" smtClean="0">
                <a:latin typeface="Helvetica Neue" charset="0"/>
                <a:ea typeface="Helvetica Neue" charset="0"/>
                <a:cs typeface="Helvetica Neue" charset="0"/>
              </a:rPr>
              <a:t>This will be one of the fastest-growing segments of the robotics market, making up about 10% of total shipments.</a:t>
            </a:r>
          </a:p>
          <a:p>
            <a:pPr algn="l"/>
            <a:endParaRPr lang="en-US" sz="12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l"/>
            <a:r>
              <a:rPr lang="en-US" sz="1200" dirty="0" smtClean="0"/>
              <a:t>How we get there:</a:t>
            </a:r>
          </a:p>
          <a:p>
            <a:pPr algn="l"/>
            <a:endParaRPr lang="en-US" sz="100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marL="171450" indent="-171450" algn="l">
              <a:buFont typeface="Arial" charset="0"/>
              <a:buChar char="•"/>
            </a:pPr>
            <a:r>
              <a:rPr lang="en-US" sz="1000" b="0" cap="none" spc="0" dirty="0" smtClean="0">
                <a:latin typeface="Helvetica Neue" charset="0"/>
                <a:ea typeface="Helvetica Neue" charset="0"/>
                <a:cs typeface="Helvetica Neue" charset="0"/>
              </a:rPr>
              <a:t>Companies in the logistics space like Amazon, UPS, and Alibaba are automating their warehouses to reduce costs and cope with rising e-commerce volumes. </a:t>
            </a:r>
          </a:p>
          <a:p>
            <a:pPr marL="171450" indent="-171450" algn="l">
              <a:buFont typeface="Arial" charset="0"/>
              <a:buChar char="•"/>
            </a:pPr>
            <a:endParaRPr lang="en-US" sz="1000" cap="none" spc="0"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171450" indent="-171450" algn="l">
              <a:buFont typeface="Arial" charset="0"/>
              <a:buChar char="•"/>
            </a:pPr>
            <a:r>
              <a:rPr lang="en-US" sz="1000" b="0" cap="none" spc="0" dirty="0" smtClean="0">
                <a:latin typeface="Helvetica Neue" charset="0"/>
                <a:ea typeface="Helvetica Neue" charset="0"/>
                <a:cs typeface="Helvetica Neue" charset="0"/>
              </a:rPr>
              <a:t>However, these systems will still only feature in fewer than 10% of global warehouses, leaving plenty of room for additional growth.</a:t>
            </a:r>
            <a:endParaRPr lang="en-US" sz="1000" b="0" cap="none" spc="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82880" y="207967"/>
            <a:ext cx="8778240" cy="440215"/>
          </a:xfrm>
        </p:spPr>
        <p:txBody>
          <a:bodyPr/>
          <a:lstStyle/>
          <a:p>
            <a:r>
              <a:rPr lang="en-US" sz="2000" b="0" cap="none" spc="0" dirty="0" smtClean="0">
                <a:latin typeface="Avenir Next Medium" charset="0"/>
                <a:ea typeface="Avenir Next Medium" charset="0"/>
                <a:cs typeface="Avenir Next Medium" charset="0"/>
              </a:rPr>
              <a:t>Global logistics robot shipments (thousands)</a:t>
            </a:r>
            <a:endParaRPr lang="en-US" sz="2000" b="0" cap="none" spc="0" dirty="0"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89134" y="4786096"/>
            <a:ext cx="5023640" cy="264642"/>
          </a:xfrm>
        </p:spPr>
        <p:txBody>
          <a:bodyPr/>
          <a:lstStyle/>
          <a:p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Source: BI Intelligence estimates, 2018; International Federation of Robotics, 2017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4710896"/>
            <a:ext cx="914400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37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Placeholder 5"/>
          <p:cNvGraphicFramePr>
            <a:graphicFrameLocks noGrp="1"/>
          </p:cNvGraphicFramePr>
          <p:nvPr>
            <p:ph type="chart" sz="quarter" idx="14"/>
            <p:extLst>
              <p:ext uri="{D42A27DB-BD31-4B8C-83A1-F6EECF244321}">
                <p14:modId xmlns:p14="http://schemas.microsoft.com/office/powerpoint/2010/main" val="1395235128"/>
              </p:ext>
            </p:extLst>
          </p:nvPr>
        </p:nvGraphicFramePr>
        <p:xfrm>
          <a:off x="182563" y="660668"/>
          <a:ext cx="5194300" cy="39208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376672" y="1113369"/>
            <a:ext cx="3584448" cy="3468445"/>
          </a:xfrm>
        </p:spPr>
        <p:txBody>
          <a:bodyPr/>
          <a:lstStyle/>
          <a:p>
            <a:pPr algn="l"/>
            <a:r>
              <a:rPr lang="en-US" sz="1200" cap="none" dirty="0" smtClean="0"/>
              <a:t>2023 AT A GLANCE:</a:t>
            </a:r>
            <a:r>
              <a:rPr lang="en-US" sz="1200" cap="none" dirty="0" smtClean="0">
                <a:latin typeface="Helvetica Neue" charset="0"/>
                <a:ea typeface="Helvetica Neue" charset="0"/>
                <a:cs typeface="Helvetica Neue" charset="0"/>
              </a:rPr>
              <a:t/>
            </a:r>
            <a:br>
              <a:rPr lang="en-US" sz="1200" cap="none" dirty="0" smtClean="0">
                <a:latin typeface="Helvetica Neue" charset="0"/>
                <a:ea typeface="Helvetica Neue" charset="0"/>
                <a:cs typeface="Helvetica Neue" charset="0"/>
              </a:rPr>
            </a:br>
            <a:endParaRPr lang="en-US" sz="1000" cap="none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marL="171450" indent="-171450" algn="l">
              <a:buFont typeface="Arial" charset="0"/>
              <a:buChar char="•"/>
            </a:pPr>
            <a:r>
              <a:rPr lang="en-US" sz="1000" b="0" cap="none" spc="0" dirty="0" smtClean="0">
                <a:latin typeface="Helvetica Neue" charset="0"/>
                <a:ea typeface="Helvetica Neue" charset="0"/>
                <a:cs typeface="Helvetica Neue" charset="0"/>
              </a:rPr>
              <a:t>Spending on logistics robots will surpass $4.5 billion annually.</a:t>
            </a:r>
          </a:p>
          <a:p>
            <a:pPr algn="l"/>
            <a:endParaRPr lang="en-US" sz="1200" cap="none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algn="l"/>
            <a:r>
              <a:rPr lang="en-US" sz="1200" cap="none" dirty="0" smtClean="0"/>
              <a:t>HOW MUCH IS THIS REALLY? </a:t>
            </a:r>
            <a:r>
              <a:rPr lang="en-US" sz="1200" cap="none" dirty="0" smtClean="0">
                <a:latin typeface="Helvetica Neue" charset="0"/>
                <a:ea typeface="Helvetica Neue" charset="0"/>
                <a:cs typeface="Helvetica Neue" charset="0"/>
              </a:rPr>
              <a:t/>
            </a:r>
            <a:br>
              <a:rPr lang="en-US" sz="1200" cap="none" dirty="0" smtClean="0">
                <a:latin typeface="Helvetica Neue" charset="0"/>
                <a:ea typeface="Helvetica Neue" charset="0"/>
                <a:cs typeface="Helvetica Neue" charset="0"/>
              </a:rPr>
            </a:br>
            <a:endParaRPr lang="en-US" sz="1000" cap="none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marL="171450" indent="-171450" algn="l">
              <a:buFont typeface="Arial" charset="0"/>
              <a:buChar char="•"/>
            </a:pPr>
            <a:r>
              <a:rPr lang="en-US" sz="1000" b="0" cap="none" spc="0" dirty="0" smtClean="0">
                <a:latin typeface="Helvetica Neue" charset="0"/>
                <a:ea typeface="Helvetica Neue" charset="0"/>
                <a:cs typeface="Helvetica Neue" charset="0"/>
              </a:rPr>
              <a:t>Logistics robots will account for about 16% of total robotics spending.</a:t>
            </a:r>
          </a:p>
          <a:p>
            <a:pPr marL="171450" indent="-171450" algn="l">
              <a:buFont typeface="Arial" charset="0"/>
              <a:buChar char="•"/>
            </a:pPr>
            <a:endParaRPr lang="en-US" sz="1000" b="0" cap="none" spc="0"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171450" indent="-171450" algn="l">
              <a:buFont typeface="Arial" charset="0"/>
              <a:buChar char="•"/>
            </a:pPr>
            <a:r>
              <a:rPr lang="en-US" sz="1000" b="0" cap="none" spc="0" dirty="0">
                <a:latin typeface="Helvetica Neue" charset="0"/>
                <a:ea typeface="Helvetica Neue" charset="0"/>
                <a:cs typeface="Helvetica Neue" charset="0"/>
              </a:rPr>
              <a:t>Spending levels will be lower than in other robotics segments because of lower per-unit purchase </a:t>
            </a:r>
            <a:r>
              <a:rPr lang="en-US" sz="1000" b="0" cap="none" spc="0" dirty="0" smtClean="0">
                <a:latin typeface="Helvetica Neue" charset="0"/>
                <a:ea typeface="Helvetica Neue" charset="0"/>
                <a:cs typeface="Helvetica Neue" charset="0"/>
              </a:rPr>
              <a:t>costs, with the average system priced at about $26.5k in 2023.</a:t>
            </a:r>
            <a:endParaRPr lang="en-US" sz="1000" b="0" cap="none" spc="0"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171450" indent="-171450" algn="l">
              <a:buFont typeface="Arial" charset="0"/>
              <a:buChar char="•"/>
            </a:pPr>
            <a:endParaRPr lang="en-US" sz="1000" b="0" cap="none" spc="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marL="171450" indent="-171450" algn="l">
              <a:buFont typeface="Arial" charset="0"/>
              <a:buChar char="•"/>
            </a:pPr>
            <a:endParaRPr lang="en-US" sz="1000" b="0" cap="none" spc="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algn="l"/>
            <a:endParaRPr lang="en-US" sz="1000" b="0" cap="none" spc="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algn="l"/>
            <a:endParaRPr lang="en-US" sz="1000" b="0" cap="none" spc="0" dirty="0" smtClean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82880" y="207967"/>
            <a:ext cx="8778240" cy="452701"/>
          </a:xfrm>
        </p:spPr>
        <p:txBody>
          <a:bodyPr/>
          <a:lstStyle/>
          <a:p>
            <a:r>
              <a:rPr lang="en-US" sz="2000" b="0" cap="none" spc="0" dirty="0" smtClean="0">
                <a:latin typeface="Avenir Next Medium" charset="0"/>
                <a:ea typeface="Avenir Next Medium" charset="0"/>
                <a:cs typeface="Avenir Next Medium" charset="0"/>
              </a:rPr>
              <a:t>Global logistics robot spending (billions $)</a:t>
            </a:r>
            <a:endParaRPr lang="en-US" sz="2000" b="0" cap="none" spc="0" dirty="0"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89134" y="4786096"/>
            <a:ext cx="5092466" cy="264642"/>
          </a:xfrm>
        </p:spPr>
        <p:txBody>
          <a:bodyPr/>
          <a:lstStyle/>
          <a:p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Source: BI Intelligence estimates, 2018; International Federation of Robotics, 2017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4710896"/>
            <a:ext cx="914400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30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Placeholder 5"/>
          <p:cNvGraphicFramePr>
            <a:graphicFrameLocks noGrp="1"/>
          </p:cNvGraphicFramePr>
          <p:nvPr>
            <p:ph type="chart" sz="quarter" idx="14"/>
            <p:extLst>
              <p:ext uri="{D42A27DB-BD31-4B8C-83A1-F6EECF244321}">
                <p14:modId xmlns:p14="http://schemas.microsoft.com/office/powerpoint/2010/main" val="6118216"/>
              </p:ext>
            </p:extLst>
          </p:nvPr>
        </p:nvGraphicFramePr>
        <p:xfrm>
          <a:off x="3767138" y="939800"/>
          <a:ext cx="5194300" cy="3641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82880" y="939487"/>
            <a:ext cx="3584448" cy="3642328"/>
          </a:xfrm>
        </p:spPr>
        <p:txBody>
          <a:bodyPr/>
          <a:lstStyle/>
          <a:p>
            <a:pPr algn="l"/>
            <a:r>
              <a:rPr lang="en-US" sz="1200" dirty="0" smtClean="0"/>
              <a:t>2023 AT A GLANCE:</a:t>
            </a:r>
          </a:p>
          <a:p>
            <a:pPr algn="l"/>
            <a:endParaRPr lang="en-US" sz="1000" spc="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marL="171450" indent="-171450" algn="l">
              <a:buFont typeface="Arial" charset="0"/>
              <a:buChar char="•"/>
            </a:pPr>
            <a:r>
              <a:rPr lang="en-US" sz="1000" b="0" cap="none" spc="0" dirty="0" smtClean="0">
                <a:latin typeface="Helvetica Neue" charset="0"/>
                <a:ea typeface="Helvetica Neue" charset="0"/>
                <a:cs typeface="Helvetica Neue" charset="0"/>
              </a:rPr>
              <a:t>The agriculture sector will install nearly 12 million sensors worldwide.</a:t>
            </a:r>
          </a:p>
          <a:p>
            <a:pPr marL="171450" indent="-171450" algn="l">
              <a:buFont typeface="Arial" charset="0"/>
              <a:buChar char="•"/>
            </a:pPr>
            <a:endParaRPr lang="en-US" sz="1000" b="0" cap="none" spc="0"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171450" indent="-171450" algn="l">
              <a:buFont typeface="Arial" charset="0"/>
              <a:buChar char="•"/>
            </a:pPr>
            <a:r>
              <a:rPr lang="en-US" sz="1000" b="0" cap="none" spc="0" dirty="0" smtClean="0">
                <a:latin typeface="Helvetica Neue" charset="0"/>
                <a:ea typeface="Helvetica Neue" charset="0"/>
                <a:cs typeface="Helvetica Neue" charset="0"/>
              </a:rPr>
              <a:t>However, there will still be fewer than one sensor per 1,000 acres of agricultural land globally, leaving far more room for growth.</a:t>
            </a:r>
          </a:p>
          <a:p>
            <a:pPr marL="171450" indent="-171450" algn="l">
              <a:buFont typeface="Arial" charset="0"/>
              <a:buChar char="•"/>
            </a:pPr>
            <a:endParaRPr lang="en-US" sz="1000" cap="none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algn="l"/>
            <a:r>
              <a:rPr lang="en-US" sz="1200" cap="none" dirty="0" smtClean="0"/>
              <a:t>HOW WE GET THERE:</a:t>
            </a:r>
          </a:p>
          <a:p>
            <a:pPr marL="171450" indent="-171450" algn="l">
              <a:buFont typeface="Arial" charset="0"/>
              <a:buChar char="•"/>
            </a:pPr>
            <a:endParaRPr lang="en-US" sz="1000" b="0" cap="none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marL="171450" indent="-171450" algn="l">
              <a:buFont typeface="Arial" charset="0"/>
              <a:buChar char="•"/>
            </a:pPr>
            <a:r>
              <a:rPr lang="en-US" sz="1000" b="0" cap="none" spc="0" dirty="0">
                <a:latin typeface="Helvetica Neue" charset="0"/>
                <a:ea typeface="Helvetica Neue" charset="0"/>
                <a:cs typeface="Helvetica Neue" charset="0"/>
              </a:rPr>
              <a:t>Farms will install </a:t>
            </a:r>
            <a:r>
              <a:rPr lang="en-US" sz="1000" b="0" cap="none" spc="0" dirty="0" smtClean="0">
                <a:latin typeface="Helvetica Neue" charset="0"/>
                <a:ea typeface="Helvetica Neue" charset="0"/>
                <a:cs typeface="Helvetica Neue" charset="0"/>
              </a:rPr>
              <a:t>sensors to provide new data that can maximize crop output and help head off problems before they occur.</a:t>
            </a:r>
          </a:p>
          <a:p>
            <a:pPr marL="171450" indent="-171450" algn="l">
              <a:buFont typeface="Arial" charset="0"/>
              <a:buChar char="•"/>
            </a:pPr>
            <a:endParaRPr lang="en-US" sz="1000" b="0" cap="none" spc="0"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171450" indent="-171450" algn="l">
              <a:buFont typeface="Arial" charset="0"/>
              <a:buChar char="•"/>
            </a:pPr>
            <a:r>
              <a:rPr lang="en-US" sz="1000" b="0" cap="none" spc="0" dirty="0" smtClean="0">
                <a:latin typeface="Helvetica Neue" charset="0"/>
                <a:ea typeface="Helvetica Neue" charset="0"/>
                <a:cs typeface="Helvetica Neue" charset="0"/>
              </a:rPr>
              <a:t>Dropping hardware prices and expanding coverage networks will allow sensor use to grow rapidly.</a:t>
            </a:r>
            <a:endParaRPr lang="en-US" sz="1000" b="0" cap="none" spc="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82880" y="207967"/>
            <a:ext cx="8778240" cy="428641"/>
          </a:xfrm>
        </p:spPr>
        <p:txBody>
          <a:bodyPr/>
          <a:lstStyle/>
          <a:p>
            <a:r>
              <a:rPr lang="en-US" sz="2000" b="0" cap="none" spc="0" dirty="0" smtClean="0">
                <a:latin typeface="Avenir Next Medium" charset="0"/>
                <a:ea typeface="Avenir Next Medium" charset="0"/>
                <a:cs typeface="Avenir Next Medium" charset="0"/>
              </a:rPr>
              <a:t>Global agricultural sensor installed base (millions)</a:t>
            </a:r>
            <a:endParaRPr lang="en-US" sz="2000" b="0" cap="none" spc="0" dirty="0"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89134" y="4780344"/>
            <a:ext cx="4286096" cy="270394"/>
          </a:xfrm>
        </p:spPr>
        <p:txBody>
          <a:bodyPr/>
          <a:lstStyle/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Source: BI Intelligence estimates, 2018; European GNSS Agency, 2017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4710896"/>
            <a:ext cx="914400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43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Placeholder 5"/>
          <p:cNvGraphicFramePr>
            <a:graphicFrameLocks noGrp="1"/>
          </p:cNvGraphicFramePr>
          <p:nvPr>
            <p:ph type="chart" sz="quarter" idx="14"/>
            <p:extLst>
              <p:ext uri="{D42A27DB-BD31-4B8C-83A1-F6EECF244321}">
                <p14:modId xmlns:p14="http://schemas.microsoft.com/office/powerpoint/2010/main" val="160051528"/>
              </p:ext>
            </p:extLst>
          </p:nvPr>
        </p:nvGraphicFramePr>
        <p:xfrm>
          <a:off x="182563" y="939800"/>
          <a:ext cx="5194300" cy="3641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376672" y="939487"/>
            <a:ext cx="3584448" cy="3642328"/>
          </a:xfrm>
        </p:spPr>
        <p:txBody>
          <a:bodyPr/>
          <a:lstStyle/>
          <a:p>
            <a:pPr algn="l"/>
            <a:r>
              <a:rPr lang="en-US" sz="1200" dirty="0" smtClean="0"/>
              <a:t>2023 AT A GLANCE:</a:t>
            </a:r>
            <a:r>
              <a:rPr lang="en-US" sz="1200" dirty="0" smtClean="0">
                <a:latin typeface="Helvetica Neue" charset="0"/>
                <a:ea typeface="Helvetica Neue" charset="0"/>
                <a:cs typeface="Helvetica Neue" charset="0"/>
              </a:rPr>
              <a:t/>
            </a:r>
            <a:br>
              <a:rPr lang="en-US" sz="1200" dirty="0" smtClean="0">
                <a:latin typeface="Helvetica Neue" charset="0"/>
                <a:ea typeface="Helvetica Neue" charset="0"/>
                <a:cs typeface="Helvetica Neue" charset="0"/>
              </a:rPr>
            </a:br>
            <a:endParaRPr lang="en-US" sz="1000" spc="0"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171450" indent="-171450" algn="l">
              <a:buFont typeface="Arial" charset="0"/>
              <a:buChar char="•"/>
            </a:pPr>
            <a:r>
              <a:rPr lang="en-US" sz="1000" b="0" cap="none" spc="0" dirty="0" smtClean="0">
                <a:latin typeface="Helvetica Neue" charset="0"/>
                <a:ea typeface="Helvetica Neue" charset="0"/>
                <a:cs typeface="Helvetica Neue" charset="0"/>
              </a:rPr>
              <a:t>Retailers will set up and use more than 150 million in-store beacons globally by 2023.</a:t>
            </a:r>
            <a:endParaRPr lang="en-US" sz="1000" b="0" cap="none" spc="0"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171450" indent="-171450" algn="l">
              <a:buFont typeface="Arial" charset="0"/>
              <a:buChar char="•"/>
            </a:pPr>
            <a:endParaRPr lang="en-US" sz="1200" cap="none" dirty="0"/>
          </a:p>
          <a:p>
            <a:pPr algn="l"/>
            <a:r>
              <a:rPr lang="en-US" sz="1200" cap="none" dirty="0"/>
              <a:t>HOW WE GET THERE</a:t>
            </a:r>
            <a:r>
              <a:rPr lang="en-US" sz="1200" cap="none" dirty="0" smtClean="0"/>
              <a:t>:</a:t>
            </a:r>
            <a:r>
              <a:rPr lang="en-US" sz="1200" b="0" cap="none" dirty="0" smtClean="0">
                <a:latin typeface="Helvetica Neue" charset="0"/>
                <a:ea typeface="Helvetica Neue" charset="0"/>
                <a:cs typeface="Helvetica Neue" charset="0"/>
              </a:rPr>
              <a:t/>
            </a:r>
            <a:br>
              <a:rPr lang="en-US" sz="1200" b="0" cap="none" dirty="0" smtClean="0">
                <a:latin typeface="Helvetica Neue" charset="0"/>
                <a:ea typeface="Helvetica Neue" charset="0"/>
                <a:cs typeface="Helvetica Neue" charset="0"/>
              </a:rPr>
            </a:br>
            <a:endParaRPr lang="en-US" sz="1000" b="0" cap="none"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171450" indent="-171450" algn="l">
              <a:buFont typeface="Arial" charset="0"/>
              <a:buChar char="•"/>
            </a:pPr>
            <a:r>
              <a:rPr lang="en-US" sz="1000" b="0" cap="none" spc="0" dirty="0">
                <a:latin typeface="Helvetica Neue" charset="0"/>
                <a:ea typeface="Helvetica Neue" charset="0"/>
                <a:cs typeface="Helvetica Neue" charset="0"/>
              </a:rPr>
              <a:t>R</a:t>
            </a:r>
            <a:r>
              <a:rPr lang="en-US" sz="1000" b="0" cap="none" spc="0" dirty="0" smtClean="0">
                <a:latin typeface="Helvetica Neue" charset="0"/>
                <a:ea typeface="Helvetica Neue" charset="0"/>
                <a:cs typeface="Helvetica Neue" charset="0"/>
              </a:rPr>
              <a:t>etailers will use beacons to open up a new channel for customer engagement — 75% say they’re planning to install them by 2021.</a:t>
            </a:r>
            <a:endParaRPr lang="en-US" sz="1000" b="0" cap="none" spc="0"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171450" indent="-171450" algn="l">
              <a:buFont typeface="Arial" charset="0"/>
              <a:buChar char="•"/>
            </a:pPr>
            <a:endParaRPr lang="en-US" sz="1000" b="0" cap="none" spc="0"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171450" indent="-171450" algn="l">
              <a:buFont typeface="Arial" charset="0"/>
              <a:buChar char="•"/>
            </a:pPr>
            <a:r>
              <a:rPr lang="en-US" sz="1000" b="0" cap="none" spc="0" dirty="0" smtClean="0">
                <a:latin typeface="Helvetica Neue" charset="0"/>
                <a:ea typeface="Helvetica Neue" charset="0"/>
                <a:cs typeface="Helvetica Neue" charset="0"/>
              </a:rPr>
              <a:t>These beacons will let retailers track shoppers in-store, deliver coupons and special offers, and engage in upsells and cross-sells.</a:t>
            </a:r>
            <a:endParaRPr lang="en-US" sz="1000" b="0" cap="none" spc="0" dirty="0">
              <a:latin typeface="Helvetica Neue" charset="0"/>
              <a:ea typeface="Helvetica Neue" charset="0"/>
              <a:cs typeface="Helvetica Neue" charset="0"/>
            </a:endParaRPr>
          </a:p>
          <a:p>
            <a:endParaRPr lang="en-US" sz="1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82880" y="207967"/>
            <a:ext cx="8778240" cy="440215"/>
          </a:xfrm>
        </p:spPr>
        <p:txBody>
          <a:bodyPr/>
          <a:lstStyle/>
          <a:p>
            <a:r>
              <a:rPr lang="en-US" sz="2000" b="0" cap="none" spc="0" dirty="0" smtClean="0">
                <a:latin typeface="Avenir Next Medium" charset="0"/>
                <a:ea typeface="Avenir Next Medium" charset="0"/>
                <a:cs typeface="Avenir Next Medium" charset="0"/>
              </a:rPr>
              <a:t>Global retail beacon install base (millions)</a:t>
            </a:r>
            <a:endParaRPr lang="en-US" sz="2000" b="0" cap="none" spc="0" dirty="0"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89134" y="4815040"/>
            <a:ext cx="5582461" cy="237317"/>
          </a:xfrm>
        </p:spPr>
        <p:txBody>
          <a:bodyPr/>
          <a:lstStyle/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Source: BI Intelligence estimates, 2018; Proximity.directory, 2017; Zebra Technologies, 2017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4710896"/>
            <a:ext cx="914400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41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Placeholder 5"/>
          <p:cNvGraphicFramePr>
            <a:graphicFrameLocks noGrp="1"/>
          </p:cNvGraphicFramePr>
          <p:nvPr>
            <p:ph type="chart" sz="quarter" idx="14"/>
            <p:extLst>
              <p:ext uri="{D42A27DB-BD31-4B8C-83A1-F6EECF244321}">
                <p14:modId xmlns:p14="http://schemas.microsoft.com/office/powerpoint/2010/main" val="1875335928"/>
              </p:ext>
            </p:extLst>
          </p:nvPr>
        </p:nvGraphicFramePr>
        <p:xfrm>
          <a:off x="3767138" y="939800"/>
          <a:ext cx="5194300" cy="3641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82880" y="939487"/>
            <a:ext cx="3584448" cy="3642328"/>
          </a:xfrm>
        </p:spPr>
        <p:txBody>
          <a:bodyPr/>
          <a:lstStyle/>
          <a:p>
            <a:pPr algn="l"/>
            <a:r>
              <a:rPr lang="en-US" sz="1200" dirty="0" smtClean="0"/>
              <a:t>2023 AT A GLANCE:</a:t>
            </a:r>
            <a:r>
              <a:rPr lang="en-US" sz="1200" dirty="0"/>
              <a:t/>
            </a:r>
            <a:br>
              <a:rPr lang="en-US" sz="1200" dirty="0"/>
            </a:br>
            <a:endParaRPr lang="en-US" sz="1000" dirty="0"/>
          </a:p>
          <a:p>
            <a:pPr marL="171450" indent="-171450" algn="l">
              <a:buFont typeface="Arial" charset="0"/>
              <a:buChar char="•"/>
            </a:pPr>
            <a:r>
              <a:rPr lang="en-US" sz="1000" b="0" cap="none" spc="0" dirty="0" smtClean="0">
                <a:latin typeface="Helvetica Neue" charset="0"/>
                <a:ea typeface="Helvetica Neue" charset="0"/>
                <a:cs typeface="Helvetica Neue" charset="0"/>
              </a:rPr>
              <a:t>Companies offering IoT platform software and services will bring in nearly $18 billion annually by 2023.</a:t>
            </a:r>
          </a:p>
          <a:p>
            <a:pPr marL="171450" indent="-171450" algn="l">
              <a:buFont typeface="Arial" charset="0"/>
              <a:buChar char="•"/>
            </a:pPr>
            <a:endParaRPr lang="en-US" sz="1000" b="0" cap="none" spc="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marL="171450" indent="-171450" algn="l">
              <a:buFont typeface="Arial" charset="0"/>
              <a:buChar char="•"/>
            </a:pPr>
            <a:r>
              <a:rPr lang="en-US" sz="1000" b="0" cap="none" spc="0" dirty="0" smtClean="0">
                <a:latin typeface="Helvetica Neue" charset="0"/>
                <a:ea typeface="Helvetica Neue" charset="0"/>
                <a:cs typeface="Helvetica Neue" charset="0"/>
              </a:rPr>
              <a:t>That will translate to $0.44 per IoT </a:t>
            </a:r>
            <a:r>
              <a:rPr lang="en-US" sz="1000" b="0" cap="none" spc="0" dirty="0">
                <a:latin typeface="Helvetica Neue" charset="0"/>
                <a:ea typeface="Helvetica Neue" charset="0"/>
                <a:cs typeface="Helvetica Neue" charset="0"/>
              </a:rPr>
              <a:t>device globally, </a:t>
            </a:r>
            <a:r>
              <a:rPr lang="en-US" sz="1000" b="0" cap="none" spc="0" dirty="0" smtClean="0">
                <a:latin typeface="Helvetica Neue" charset="0"/>
                <a:ea typeface="Helvetica Neue" charset="0"/>
                <a:cs typeface="Helvetica Neue" charset="0"/>
              </a:rPr>
              <a:t>up from $0.32 </a:t>
            </a:r>
            <a:r>
              <a:rPr lang="en-US" sz="1000" b="0" cap="none" spc="0" dirty="0">
                <a:latin typeface="Helvetica Neue" charset="0"/>
                <a:ea typeface="Helvetica Neue" charset="0"/>
                <a:cs typeface="Helvetica Neue" charset="0"/>
              </a:rPr>
              <a:t>per device in </a:t>
            </a:r>
            <a:r>
              <a:rPr lang="en-US" sz="1000" b="0" cap="none" spc="0" dirty="0" smtClean="0">
                <a:latin typeface="Helvetica Neue" charset="0"/>
                <a:ea typeface="Helvetica Neue" charset="0"/>
                <a:cs typeface="Helvetica Neue" charset="0"/>
              </a:rPr>
              <a:t>2018.</a:t>
            </a:r>
          </a:p>
          <a:p>
            <a:pPr algn="l"/>
            <a:endParaRPr lang="en-US" sz="1200" b="0" cap="none" dirty="0">
              <a:latin typeface="Helvetica Neue" charset="0"/>
              <a:ea typeface="Helvetica Neue" charset="0"/>
              <a:cs typeface="Helvetica Neue" charset="0"/>
            </a:endParaRPr>
          </a:p>
          <a:p>
            <a:pPr algn="l"/>
            <a:r>
              <a:rPr lang="en-US" sz="1200" cap="none" dirty="0"/>
              <a:t>HOW WE GET THERE:</a:t>
            </a:r>
            <a:r>
              <a:rPr lang="en-US" sz="1200" cap="none" dirty="0">
                <a:latin typeface="Helvetica Neue" charset="0"/>
                <a:ea typeface="Helvetica Neue" charset="0"/>
                <a:cs typeface="Helvetica Neue" charset="0"/>
              </a:rPr>
              <a:t/>
            </a:r>
            <a:br>
              <a:rPr lang="en-US" sz="1200" cap="none" dirty="0">
                <a:latin typeface="Helvetica Neue" charset="0"/>
                <a:ea typeface="Helvetica Neue" charset="0"/>
                <a:cs typeface="Helvetica Neue" charset="0"/>
              </a:rPr>
            </a:br>
            <a:endParaRPr lang="en-US" sz="1000" cap="none"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171450" indent="-171450" algn="l">
              <a:buFont typeface="Arial" charset="0"/>
              <a:buChar char="•"/>
            </a:pPr>
            <a:r>
              <a:rPr lang="en-US" sz="1000" b="0" cap="none" spc="0" dirty="0" smtClean="0">
                <a:latin typeface="Helvetica Neue" charset="0"/>
                <a:ea typeface="Helvetica Neue" charset="0"/>
                <a:cs typeface="Helvetica Neue" charset="0"/>
              </a:rPr>
              <a:t>As the number of IoT devices continues to rise, demand for software and cloud-based systems to manage them will correspondingly increase.</a:t>
            </a:r>
            <a:endParaRPr lang="en-US" sz="1000" b="0" cap="none" spc="0"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171450" indent="-171450" algn="l">
              <a:buFont typeface="Arial" charset="0"/>
              <a:buChar char="•"/>
            </a:pPr>
            <a:endParaRPr lang="en-US" sz="1000" b="0" cap="none" spc="0"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171450" indent="-171450" algn="l">
              <a:buFont typeface="Arial" charset="0"/>
              <a:buChar char="•"/>
            </a:pPr>
            <a:r>
              <a:rPr lang="en-US" sz="1000" b="0" cap="none" spc="0" dirty="0" smtClean="0">
                <a:latin typeface="Helvetica Neue" charset="0"/>
                <a:ea typeface="Helvetica Neue" charset="0"/>
                <a:cs typeface="Helvetica Neue" charset="0"/>
              </a:rPr>
              <a:t>Leading companies in this fast-growing sector include Amazon, PTC, and IBM, but there are more than 400 platforms in total vying for a share of the market.</a:t>
            </a:r>
            <a:endParaRPr lang="en-US" sz="1000" b="0" cap="none" spc="0" dirty="0">
              <a:latin typeface="Helvetica Neue" charset="0"/>
              <a:ea typeface="Helvetica Neue" charset="0"/>
              <a:cs typeface="Helvetica Neue" charset="0"/>
            </a:endParaRPr>
          </a:p>
          <a:p>
            <a:endParaRPr lang="en-US" sz="1200" b="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82880" y="207967"/>
            <a:ext cx="8778240" cy="440215"/>
          </a:xfrm>
        </p:spPr>
        <p:txBody>
          <a:bodyPr/>
          <a:lstStyle/>
          <a:p>
            <a:r>
              <a:rPr lang="en-US" sz="2000" b="0" cap="none" spc="0" dirty="0" smtClean="0">
                <a:latin typeface="Avenir Next Medium" charset="0"/>
                <a:ea typeface="Avenir Next Medium" charset="0"/>
                <a:cs typeface="Avenir Next Medium" charset="0"/>
              </a:rPr>
              <a:t>IoT software platform annual revenue (billions $)</a:t>
            </a:r>
            <a:endParaRPr lang="en-US" sz="2000" b="0" cap="none" spc="0" dirty="0"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89134" y="4815040"/>
            <a:ext cx="4286096" cy="248891"/>
          </a:xfrm>
        </p:spPr>
        <p:txBody>
          <a:bodyPr/>
          <a:lstStyle/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Source: BI Intelligence estimates, 2018; IDC, 2017; IoT Analytics, 2017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4710896"/>
            <a:ext cx="914400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10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Placeholder 5"/>
          <p:cNvGraphicFramePr>
            <a:graphicFrameLocks noGrp="1"/>
          </p:cNvGraphicFramePr>
          <p:nvPr>
            <p:ph type="chart" sz="quarter" idx="14"/>
            <p:extLst>
              <p:ext uri="{D42A27DB-BD31-4B8C-83A1-F6EECF244321}">
                <p14:modId xmlns:p14="http://schemas.microsoft.com/office/powerpoint/2010/main" val="1143408282"/>
              </p:ext>
            </p:extLst>
          </p:nvPr>
        </p:nvGraphicFramePr>
        <p:xfrm>
          <a:off x="3767138" y="939800"/>
          <a:ext cx="5194300" cy="3641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89134" y="207967"/>
            <a:ext cx="9054866" cy="440215"/>
          </a:xfrm>
        </p:spPr>
        <p:txBody>
          <a:bodyPr/>
          <a:lstStyle/>
          <a:p>
            <a:r>
              <a:rPr lang="en-US" sz="2000" b="0" cap="none" spc="0" dirty="0" smtClean="0">
                <a:latin typeface="Avenir Next Medium" charset="0"/>
                <a:ea typeface="Avenir Next Medium" charset="0"/>
                <a:cs typeface="Avenir Next Medium" charset="0"/>
              </a:rPr>
              <a:t>Global low-power wide-area network connections (billions)</a:t>
            </a:r>
            <a:endParaRPr lang="en-US" sz="2000" b="0" cap="none" spc="0" dirty="0"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89134" y="4828204"/>
            <a:ext cx="3838341" cy="264642"/>
          </a:xfrm>
        </p:spPr>
        <p:txBody>
          <a:bodyPr/>
          <a:lstStyle/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Source: BI Intelligence estimates, 2018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82563" y="939800"/>
            <a:ext cx="3584575" cy="3641725"/>
          </a:xfrm>
        </p:spPr>
        <p:txBody>
          <a:bodyPr/>
          <a:lstStyle/>
          <a:p>
            <a:pPr algn="l"/>
            <a:r>
              <a:rPr lang="en-US" sz="1200" dirty="0" smtClean="0"/>
              <a:t>2023 AT A GLANCE:</a:t>
            </a:r>
            <a:r>
              <a:rPr lang="en-US" sz="1200" dirty="0" smtClean="0">
                <a:latin typeface="Helvetica Neue" charset="0"/>
                <a:ea typeface="Helvetica Neue" charset="0"/>
                <a:cs typeface="Helvetica Neue" charset="0"/>
              </a:rPr>
              <a:t/>
            </a:r>
            <a:br>
              <a:rPr lang="en-US" sz="1200" dirty="0" smtClean="0">
                <a:latin typeface="Helvetica Neue" charset="0"/>
                <a:ea typeface="Helvetica Neue" charset="0"/>
                <a:cs typeface="Helvetica Neue" charset="0"/>
              </a:rPr>
            </a:br>
            <a:endParaRPr lang="en-US" sz="1000" spc="0"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171450" indent="-171450" algn="l">
              <a:buFont typeface="Arial" charset="0"/>
              <a:buChar char="•"/>
            </a:pPr>
            <a:r>
              <a:rPr lang="en-US" sz="1000" b="0" cap="none" spc="0" dirty="0" smtClean="0">
                <a:latin typeface="Helvetica Neue" charset="0"/>
                <a:ea typeface="Helvetica Neue" charset="0"/>
                <a:cs typeface="Helvetica Neue" charset="0"/>
              </a:rPr>
              <a:t>Total low-power wide-area network (LPWAN) connections will rise to more than 2 billion devices.</a:t>
            </a:r>
          </a:p>
          <a:p>
            <a:pPr marL="171450" indent="-171450" algn="l">
              <a:buFont typeface="Arial" charset="0"/>
              <a:buChar char="•"/>
            </a:pPr>
            <a:endParaRPr lang="en-US" sz="1000" b="0" cap="none" spc="0"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171450" indent="-171450" algn="l">
              <a:buFont typeface="Arial" charset="0"/>
              <a:buChar char="•"/>
            </a:pPr>
            <a:r>
              <a:rPr lang="en-US" sz="1000" b="0" cap="none" spc="0" dirty="0" smtClean="0">
                <a:latin typeface="Helvetica Neue" charset="0"/>
                <a:ea typeface="Helvetica Neue" charset="0"/>
                <a:cs typeface="Helvetica Neue" charset="0"/>
              </a:rPr>
              <a:t>About 1 in every 20 IoT devices will connect to an LPWAN.</a:t>
            </a:r>
            <a:endParaRPr lang="en-US" sz="1000" b="0" cap="none" spc="0"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171450" indent="-171450" algn="l">
              <a:buFont typeface="Arial" charset="0"/>
              <a:buChar char="•"/>
            </a:pPr>
            <a:endParaRPr lang="en-US" sz="1200" cap="none" dirty="0">
              <a:latin typeface="Helvetica Neue" charset="0"/>
              <a:ea typeface="Helvetica Neue" charset="0"/>
              <a:cs typeface="Helvetica Neue" charset="0"/>
            </a:endParaRPr>
          </a:p>
          <a:p>
            <a:pPr algn="l"/>
            <a:r>
              <a:rPr lang="en-US" sz="1200" cap="none" dirty="0"/>
              <a:t>HOW WE GET THERE</a:t>
            </a:r>
            <a:r>
              <a:rPr lang="en-US" sz="1200" cap="none" dirty="0" smtClean="0"/>
              <a:t>:</a:t>
            </a:r>
            <a:r>
              <a:rPr lang="en-US" sz="1200" cap="none" dirty="0" smtClean="0">
                <a:latin typeface="Helvetica Neue" charset="0"/>
                <a:ea typeface="Helvetica Neue" charset="0"/>
                <a:cs typeface="Helvetica Neue" charset="0"/>
              </a:rPr>
              <a:t/>
            </a:r>
            <a:br>
              <a:rPr lang="en-US" sz="1200" cap="none" dirty="0" smtClean="0">
                <a:latin typeface="Helvetica Neue" charset="0"/>
                <a:ea typeface="Helvetica Neue" charset="0"/>
                <a:cs typeface="Helvetica Neue" charset="0"/>
              </a:rPr>
            </a:br>
            <a:endParaRPr lang="en-US" sz="1000" cap="none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marL="171450" indent="-171450" algn="l">
              <a:buFont typeface="Arial" charset="0"/>
              <a:buChar char="•"/>
            </a:pPr>
            <a:r>
              <a:rPr lang="en-US" sz="1000" b="0" cap="none" spc="0" dirty="0" smtClean="0">
                <a:latin typeface="Helvetica Neue" charset="0"/>
                <a:ea typeface="Helvetica Neue" charset="0"/>
                <a:cs typeface="Helvetica Neue" charset="0"/>
              </a:rPr>
              <a:t>There will be steady growth across a number of standards, with NB-IoT, LoRaWAN, and Sigfox leading the way.</a:t>
            </a:r>
          </a:p>
          <a:p>
            <a:pPr marL="171450" indent="-171450" algn="l">
              <a:buFont typeface="Arial" charset="0"/>
              <a:buChar char="•"/>
            </a:pPr>
            <a:endParaRPr lang="en-US" sz="1000" b="0" cap="none" spc="0"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171450" indent="-171450" algn="l">
              <a:buFont typeface="Arial" charset="0"/>
              <a:buChar char="•"/>
            </a:pPr>
            <a:r>
              <a:rPr lang="en-US" sz="1000" b="0" cap="none" spc="0" dirty="0" smtClean="0">
                <a:latin typeface="Helvetica Neue" charset="0"/>
                <a:ea typeface="Helvetica Neue" charset="0"/>
                <a:cs typeface="Helvetica Neue" charset="0"/>
              </a:rPr>
              <a:t>Growth will be driven by a network effect; as adoption grows, so will demand for compatible devices.</a:t>
            </a:r>
            <a:endParaRPr lang="en-US" sz="1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4710896"/>
            <a:ext cx="914400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767138" y="1667253"/>
            <a:ext cx="3117693" cy="70788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Definition:</a:t>
            </a:r>
            <a:r>
              <a:rPr lang="en-US" sz="100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 LPWANs are long-range networks that connect </a:t>
            </a:r>
            <a:r>
              <a:rPr lang="en-US" sz="100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devices over large </a:t>
            </a:r>
            <a:r>
              <a:rPr lang="en-US" sz="100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areas, </a:t>
            </a:r>
            <a:r>
              <a:rPr lang="en-US" sz="100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but use less battery and offer </a:t>
            </a:r>
            <a:r>
              <a:rPr lang="en-US" sz="100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lower data </a:t>
            </a:r>
            <a:r>
              <a:rPr lang="en-US" sz="100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costs than cellular networks</a:t>
            </a:r>
            <a:r>
              <a:rPr lang="en-US" sz="100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.</a:t>
            </a:r>
            <a:endParaRPr lang="en-US" sz="10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62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I Intelligence">
      <a:dk1>
        <a:srgbClr val="000000"/>
      </a:dk1>
      <a:lt1>
        <a:srgbClr val="FFFFFF"/>
      </a:lt1>
      <a:dk2>
        <a:srgbClr val="143A57"/>
      </a:dk2>
      <a:lt2>
        <a:srgbClr val="FFFFFF"/>
      </a:lt2>
      <a:accent1>
        <a:srgbClr val="3882B1"/>
      </a:accent1>
      <a:accent2>
        <a:srgbClr val="821B13"/>
      </a:accent2>
      <a:accent3>
        <a:srgbClr val="147E40"/>
      </a:accent3>
      <a:accent4>
        <a:srgbClr val="6B6B6B"/>
      </a:accent4>
      <a:accent5>
        <a:srgbClr val="F34912"/>
      </a:accent5>
      <a:accent6>
        <a:srgbClr val="183042"/>
      </a:accent6>
      <a:hlink>
        <a:srgbClr val="181EFD"/>
      </a:hlink>
      <a:folHlink>
        <a:srgbClr val="6F006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ii crm note - companies list" id="{4CF8B03F-DA63-9E4D-833B-F152F08B4385}" vid="{1D9D2050-803A-4A4E-BE26-82328FCE20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bii powerpoint template</Template>
  <TotalTime>38167</TotalTime>
  <Words>612</Words>
  <Application>Microsoft Macintosh PowerPoint</Application>
  <PresentationFormat>On-screen Show (16:9)</PresentationFormat>
  <Paragraphs>130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Avenir Book</vt:lpstr>
      <vt:lpstr>Avenir Next</vt:lpstr>
      <vt:lpstr>Avenir Next Demi Bold</vt:lpstr>
      <vt:lpstr>Avenir Next Medium</vt:lpstr>
      <vt:lpstr>Calibri</vt:lpstr>
      <vt:lpstr>Helvetica Neue</vt:lpstr>
      <vt:lpstr>Wingdings</vt:lpstr>
      <vt:lpstr>Office Theme</vt:lpstr>
      <vt:lpstr> THE IoT FORECAST BOOK 2018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Newman</dc:creator>
  <cp:lastModifiedBy>Peter Newman</cp:lastModifiedBy>
  <cp:revision>281</cp:revision>
  <cp:lastPrinted>2017-02-24T01:41:01Z</cp:lastPrinted>
  <dcterms:created xsi:type="dcterms:W3CDTF">2018-01-25T18:42:57Z</dcterms:created>
  <dcterms:modified xsi:type="dcterms:W3CDTF">2018-02-28T17:17:26Z</dcterms:modified>
</cp:coreProperties>
</file>