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4.xml" ContentType="application/vnd.openxmlformats-officedocument.drawingml.chartshapes+xml"/>
  <Override PartName="/ppt/notesSlides/notesSlide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5.xml" ContentType="application/vnd.openxmlformats-officedocument.drawingml.chartshapes+xml"/>
  <Override PartName="/ppt/notesSlides/notesSlide8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6.xml" ContentType="application/vnd.openxmlformats-officedocument.drawingml.chartshapes+xml"/>
  <Override PartName="/ppt/notesSlides/notesSlide10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7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3" r:id="rId2"/>
    <p:sldId id="315" r:id="rId3"/>
    <p:sldId id="314" r:id="rId4"/>
    <p:sldId id="309" r:id="rId5"/>
    <p:sldId id="303" r:id="rId6"/>
    <p:sldId id="304" r:id="rId7"/>
    <p:sldId id="305" r:id="rId8"/>
    <p:sldId id="311" r:id="rId9"/>
    <p:sldId id="310" r:id="rId10"/>
    <p:sldId id="308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Heggestuen" initials="JH" lastIdx="35" clrIdx="0">
    <p:extLst/>
  </p:cmAuthor>
  <p:cmAuthor id="2" name="John Heggestuen" initials="JH [2]" lastIdx="1" clrIdx="1">
    <p:extLst/>
  </p:cmAuthor>
  <p:cmAuthor id="3" name="John Heggestuen" initials="JH [3]" lastIdx="1" clrIdx="2">
    <p:extLst/>
  </p:cmAuthor>
  <p:cmAuthor id="4" name="John Heggestuen" initials="JH [4]" lastIdx="1" clrIdx="3">
    <p:extLst/>
  </p:cmAuthor>
  <p:cmAuthor id="5" name="John Heggestuen" initials="JH [5]" lastIdx="1" clrIdx="4">
    <p:extLst/>
  </p:cmAuthor>
  <p:cmAuthor id="6" name="John Heggestuen" initials="JH [6]" lastIdx="1" clrIdx="5">
    <p:extLst/>
  </p:cmAuthor>
  <p:cmAuthor id="7" name="John Heggestuen" initials="JH [7]" lastIdx="1" clrIdx="6">
    <p:extLst/>
  </p:cmAuthor>
  <p:cmAuthor id="8" name="John Heggestuen" initials="JH [8]" lastIdx="1" clrIdx="7">
    <p:extLst/>
  </p:cmAuthor>
  <p:cmAuthor id="9" name="John Heggestuen" initials="JH [9]" lastIdx="1" clrIdx="8">
    <p:extLst/>
  </p:cmAuthor>
  <p:cmAuthor id="10" name="John Heggestuen" initials="JH [10]" lastIdx="1" clrIdx="9">
    <p:extLst/>
  </p:cmAuthor>
  <p:cmAuthor id="11" name="John Heggestuen" initials="JH [11]" lastIdx="1" clrIdx="10">
    <p:extLst/>
  </p:cmAuthor>
  <p:cmAuthor id="12" name="John Heggestuen" initials="JH [12]" lastIdx="1" clrIdx="11">
    <p:extLst/>
  </p:cmAuthor>
  <p:cmAuthor id="13" name="John Heggestuen" initials="JH [13]" lastIdx="1" clrIdx="12">
    <p:extLst/>
  </p:cmAuthor>
  <p:cmAuthor id="14" name="John Heggestuen" initials="JH [14]" lastIdx="1" clrIdx="13">
    <p:extLst/>
  </p:cmAuthor>
  <p:cmAuthor id="15" name="John Heggestuen" initials="JH [15]" lastIdx="1" clrIdx="14">
    <p:extLst/>
  </p:cmAuthor>
  <p:cmAuthor id="16" name="Peter Newman" initials="PN" lastIdx="1" clrIdx="1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271"/>
    <a:srgbClr val="EA4335"/>
    <a:srgbClr val="E8EEF3"/>
    <a:srgbClr val="CED9E4"/>
    <a:srgbClr val="98BDD8"/>
    <a:srgbClr val="8F2E14"/>
    <a:srgbClr val="BFDEED"/>
    <a:srgbClr val="5493C0"/>
    <a:srgbClr val="386F96"/>
    <a:srgbClr val="172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9"/>
    <p:restoredTop sz="91743"/>
  </p:normalViewPr>
  <p:slideViewPr>
    <p:cSldViewPr snapToGrid="0" snapToObjects="1">
      <p:cViewPr>
        <p:scale>
          <a:sx n="154" d="100"/>
          <a:sy n="154" d="100"/>
        </p:scale>
        <p:origin x="160" y="144"/>
      </p:cViewPr>
      <p:guideLst>
        <p:guide orient="horz" pos="1620"/>
        <p:guide pos="2880"/>
      </p:guideLst>
    </p:cSldViewPr>
  </p:slid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4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4" Type="http://schemas.openxmlformats.org/officeDocument/2006/relationships/chartUserShapes" Target="../drawings/drawing1.xm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4" Type="http://schemas.openxmlformats.org/officeDocument/2006/relationships/chartUserShapes" Target="../drawings/drawing2.xml"/><Relationship Id="rId1" Type="http://schemas.microsoft.com/office/2011/relationships/chartStyle" Target="style2.xml"/><Relationship Id="rId2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4" Type="http://schemas.openxmlformats.org/officeDocument/2006/relationships/chartUserShapes" Target="../drawings/drawing3.xml"/><Relationship Id="rId1" Type="http://schemas.microsoft.com/office/2011/relationships/chartStyle" Target="style3.xml"/><Relationship Id="rId2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4" Type="http://schemas.openxmlformats.org/officeDocument/2006/relationships/chartUserShapes" Target="../drawings/drawing4.xml"/><Relationship Id="rId1" Type="http://schemas.microsoft.com/office/2011/relationships/chartStyle" Target="style5.xml"/><Relationship Id="rId2" Type="http://schemas.microsoft.com/office/2011/relationships/chartColorStyle" Target="colors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4" Type="http://schemas.openxmlformats.org/officeDocument/2006/relationships/chartUserShapes" Target="../drawings/drawing5.xml"/><Relationship Id="rId1" Type="http://schemas.microsoft.com/office/2011/relationships/chartStyle" Target="style6.xml"/><Relationship Id="rId2" Type="http://schemas.microsoft.com/office/2011/relationships/chartColorStyle" Target="colors6.xm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4" Type="http://schemas.openxmlformats.org/officeDocument/2006/relationships/chartUserShapes" Target="../drawings/drawing6.xml"/><Relationship Id="rId1" Type="http://schemas.microsoft.com/office/2011/relationships/chartStyle" Target="style8.xml"/><Relationship Id="rId2" Type="http://schemas.microsoft.com/office/2011/relationships/chartColorStyle" Target="colors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4" Type="http://schemas.openxmlformats.org/officeDocument/2006/relationships/chartUserShapes" Target="../drawings/drawing7.xml"/><Relationship Id="rId1" Type="http://schemas.microsoft.com/office/2011/relationships/chartStyle" Target="style9.xml"/><Relationship Id="rId2" Type="http://schemas.microsoft.com/office/2011/relationships/chartColorStyle" Target="colors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474206349206349"/>
          <c:y val="0.0278163276465442"/>
          <c:w val="0.883932867766529"/>
          <c:h val="0.898306539807524"/>
        </c:manualLayout>
      </c:layout>
      <c:areaChart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Amazon Echo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cat>
            <c:strRef>
              <c:f>Sheet1!$B$1:$K$1</c:f>
              <c:strCache>
                <c:ptCount val="10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2017E</c:v>
                </c:pt>
                <c:pt idx="4">
                  <c:v>2018E</c:v>
                </c:pt>
                <c:pt idx="5">
                  <c:v>2019E</c:v>
                </c:pt>
                <c:pt idx="6">
                  <c:v>2020E</c:v>
                </c:pt>
                <c:pt idx="7">
                  <c:v>2021E</c:v>
                </c:pt>
                <c:pt idx="8">
                  <c:v>2022E</c:v>
                </c:pt>
                <c:pt idx="9">
                  <c:v>2023E</c:v>
                </c:pt>
              </c:strCache>
            </c:strRef>
          </c:cat>
          <c:val>
            <c:numRef>
              <c:f>Sheet1!$B$2:$K$2</c:f>
              <c:numCache>
                <c:formatCode>General</c:formatCode>
                <c:ptCount val="10"/>
                <c:pt idx="0">
                  <c:v>0.01</c:v>
                </c:pt>
                <c:pt idx="1">
                  <c:v>2.0</c:v>
                </c:pt>
                <c:pt idx="2">
                  <c:v>11.0</c:v>
                </c:pt>
                <c:pt idx="3" formatCode="0">
                  <c:v>33.33333333333334</c:v>
                </c:pt>
                <c:pt idx="4" formatCode="0">
                  <c:v>55.0</c:v>
                </c:pt>
                <c:pt idx="5" formatCode="0">
                  <c:v>77.0</c:v>
                </c:pt>
                <c:pt idx="6" formatCode="0">
                  <c:v>96.25</c:v>
                </c:pt>
                <c:pt idx="7" formatCode="0">
                  <c:v>115.5</c:v>
                </c:pt>
                <c:pt idx="8" formatCode="0">
                  <c:v>132.825</c:v>
                </c:pt>
                <c:pt idx="9" formatCode="0">
                  <c:v>146.1075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Google Home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strRef>
              <c:f>Sheet1!$B$1:$K$1</c:f>
              <c:strCache>
                <c:ptCount val="10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2017E</c:v>
                </c:pt>
                <c:pt idx="4">
                  <c:v>2018E</c:v>
                </c:pt>
                <c:pt idx="5">
                  <c:v>2019E</c:v>
                </c:pt>
                <c:pt idx="6">
                  <c:v>2020E</c:v>
                </c:pt>
                <c:pt idx="7">
                  <c:v>2021E</c:v>
                </c:pt>
                <c:pt idx="8">
                  <c:v>2022E</c:v>
                </c:pt>
                <c:pt idx="9">
                  <c:v>2023E</c:v>
                </c:pt>
              </c:strCache>
            </c:strRef>
          </c:cat>
          <c:val>
            <c:numRef>
              <c:f>Sheet1!$B$3:$K$3</c:f>
              <c:numCache>
                <c:formatCode>General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4.0</c:v>
                </c:pt>
                <c:pt idx="3" formatCode="0">
                  <c:v>11.66666666666667</c:v>
                </c:pt>
                <c:pt idx="4" formatCode="0">
                  <c:v>20.41666666666666</c:v>
                </c:pt>
                <c:pt idx="5" formatCode="0">
                  <c:v>32.66666666666666</c:v>
                </c:pt>
                <c:pt idx="6" formatCode="0">
                  <c:v>49.0</c:v>
                </c:pt>
                <c:pt idx="7" formatCode="0">
                  <c:v>63.7</c:v>
                </c:pt>
                <c:pt idx="8" formatCode="0">
                  <c:v>76.44</c:v>
                </c:pt>
                <c:pt idx="9" formatCode="0">
                  <c:v>84.084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Other smart speakers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strRef>
              <c:f>Sheet1!$B$1:$K$1</c:f>
              <c:strCache>
                <c:ptCount val="10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2017E</c:v>
                </c:pt>
                <c:pt idx="4">
                  <c:v>2018E</c:v>
                </c:pt>
                <c:pt idx="5">
                  <c:v>2019E</c:v>
                </c:pt>
                <c:pt idx="6">
                  <c:v>2020E</c:v>
                </c:pt>
                <c:pt idx="7">
                  <c:v>2021E</c:v>
                </c:pt>
                <c:pt idx="8">
                  <c:v>2022E</c:v>
                </c:pt>
                <c:pt idx="9">
                  <c:v>2023E</c:v>
                </c:pt>
              </c:strCache>
            </c:strRef>
          </c:cat>
          <c:val>
            <c:numRef>
              <c:f>Sheet1!$B$4:$K$4</c:f>
              <c:numCache>
                <c:formatCode>0.0</c:formatCode>
                <c:ptCount val="10"/>
                <c:pt idx="0" formatCode="General">
                  <c:v>0.0</c:v>
                </c:pt>
                <c:pt idx="1">
                  <c:v>0.05</c:v>
                </c:pt>
                <c:pt idx="2" formatCode="0">
                  <c:v>2.0</c:v>
                </c:pt>
                <c:pt idx="3" formatCode="0">
                  <c:v>5.0</c:v>
                </c:pt>
                <c:pt idx="4" formatCode="0">
                  <c:v>12.5</c:v>
                </c:pt>
                <c:pt idx="5" formatCode="0">
                  <c:v>29.375</c:v>
                </c:pt>
                <c:pt idx="6" formatCode="0">
                  <c:v>58.75</c:v>
                </c:pt>
                <c:pt idx="7" formatCode="0">
                  <c:v>108.6875</c:v>
                </c:pt>
                <c:pt idx="8" formatCode="0">
                  <c:v>179.334375</c:v>
                </c:pt>
                <c:pt idx="9" formatCode="0">
                  <c:v>251.068125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9581744"/>
        <c:axId val="-2049218416"/>
      </c:areaChart>
      <c:catAx>
        <c:axId val="-20495817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pPr>
            <a:endParaRPr lang="en-US"/>
          </a:p>
        </c:txPr>
        <c:crossAx val="-2049218416"/>
        <c:crosses val="autoZero"/>
        <c:auto val="1"/>
        <c:lblAlgn val="ctr"/>
        <c:lblOffset val="100"/>
        <c:noMultiLvlLbl val="0"/>
      </c:catAx>
      <c:valAx>
        <c:axId val="-20492184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pPr>
            <a:endParaRPr lang="en-US"/>
          </a:p>
        </c:txPr>
        <c:crossAx val="-20495817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588934195725534"/>
          <c:y val="0.157026738845144"/>
          <c:w val="0.336730647055426"/>
          <c:h val="0.1998769685039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lnSpc>
              <a:spcPct val="100000"/>
            </a:lnSpc>
            <a:defRPr sz="1000" b="0" i="0" u="none" strike="noStrike" kern="1200" baseline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457854406130268"/>
          <c:y val="0.0241838910761155"/>
          <c:w val="0.887935182671132"/>
          <c:h val="0.905411198600175"/>
        </c:manualLayout>
      </c:layout>
      <c:areaChart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Amazon Echos in the US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cat>
            <c:strRef>
              <c:f>Sheet1!$B$1:$K$1</c:f>
              <c:strCache>
                <c:ptCount val="10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2017E</c:v>
                </c:pt>
                <c:pt idx="4">
                  <c:v>2018E</c:v>
                </c:pt>
                <c:pt idx="5">
                  <c:v>2019E</c:v>
                </c:pt>
                <c:pt idx="6">
                  <c:v>2020E</c:v>
                </c:pt>
                <c:pt idx="7">
                  <c:v>2021E</c:v>
                </c:pt>
                <c:pt idx="8">
                  <c:v>2022E</c:v>
                </c:pt>
                <c:pt idx="9">
                  <c:v>2023E</c:v>
                </c:pt>
              </c:strCache>
            </c:strRef>
          </c:cat>
          <c:val>
            <c:numRef>
              <c:f>Sheet1!$B$2:$K$2</c:f>
              <c:numCache>
                <c:formatCode>General</c:formatCode>
                <c:ptCount val="10"/>
                <c:pt idx="0">
                  <c:v>0.01</c:v>
                </c:pt>
                <c:pt idx="1">
                  <c:v>1.0</c:v>
                </c:pt>
                <c:pt idx="2" formatCode="0">
                  <c:v>10.45</c:v>
                </c:pt>
                <c:pt idx="3" formatCode="0">
                  <c:v>30.0</c:v>
                </c:pt>
                <c:pt idx="4" formatCode="0">
                  <c:v>47.85</c:v>
                </c:pt>
                <c:pt idx="5" formatCode="0">
                  <c:v>64.67999999999999</c:v>
                </c:pt>
                <c:pt idx="6" formatCode="0">
                  <c:v>77.9625</c:v>
                </c:pt>
                <c:pt idx="7" formatCode="0">
                  <c:v>86.625</c:v>
                </c:pt>
                <c:pt idx="8" formatCode="0">
                  <c:v>92.9775</c:v>
                </c:pt>
                <c:pt idx="9" formatCode="0">
                  <c:v>99.3531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Google Homes in the US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strRef>
              <c:f>Sheet1!$B$1:$K$1</c:f>
              <c:strCache>
                <c:ptCount val="10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2017E</c:v>
                </c:pt>
                <c:pt idx="4">
                  <c:v>2018E</c:v>
                </c:pt>
                <c:pt idx="5">
                  <c:v>2019E</c:v>
                </c:pt>
                <c:pt idx="6">
                  <c:v>2020E</c:v>
                </c:pt>
                <c:pt idx="7">
                  <c:v>2021E</c:v>
                </c:pt>
                <c:pt idx="8">
                  <c:v>2022E</c:v>
                </c:pt>
                <c:pt idx="9">
                  <c:v>2023E</c:v>
                </c:pt>
              </c:strCache>
            </c:strRef>
          </c:cat>
          <c:val>
            <c:numRef>
              <c:f>Sheet1!$B$3:$K$3</c:f>
              <c:numCache>
                <c:formatCode>General</c:formatCode>
                <c:ptCount val="10"/>
                <c:pt idx="0">
                  <c:v>0.0</c:v>
                </c:pt>
                <c:pt idx="1">
                  <c:v>0.0</c:v>
                </c:pt>
                <c:pt idx="2" formatCode="0">
                  <c:v>3.8</c:v>
                </c:pt>
                <c:pt idx="3" formatCode="0">
                  <c:v>10.5</c:v>
                </c:pt>
                <c:pt idx="4" formatCode="0">
                  <c:v>17.35416666666666</c:v>
                </c:pt>
                <c:pt idx="5" formatCode="0">
                  <c:v>26.13333333333333</c:v>
                </c:pt>
                <c:pt idx="6" formatCode="0">
                  <c:v>40.67</c:v>
                </c:pt>
                <c:pt idx="7" formatCode="0">
                  <c:v>50.96000000000001</c:v>
                </c:pt>
                <c:pt idx="8" formatCode="0">
                  <c:v>58.0944</c:v>
                </c:pt>
                <c:pt idx="9" formatCode="0">
                  <c:v>62.22216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Other smart speakers in the US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strRef>
              <c:f>Sheet1!$B$1:$K$1</c:f>
              <c:strCache>
                <c:ptCount val="10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2017E</c:v>
                </c:pt>
                <c:pt idx="4">
                  <c:v>2018E</c:v>
                </c:pt>
                <c:pt idx="5">
                  <c:v>2019E</c:v>
                </c:pt>
                <c:pt idx="6">
                  <c:v>2020E</c:v>
                </c:pt>
                <c:pt idx="7">
                  <c:v>2021E</c:v>
                </c:pt>
                <c:pt idx="8">
                  <c:v>2022E</c:v>
                </c:pt>
                <c:pt idx="9">
                  <c:v>2023E</c:v>
                </c:pt>
              </c:strCache>
            </c:strRef>
          </c:cat>
          <c:val>
            <c:numRef>
              <c:f>Sheet1!$B$4:$K$4</c:f>
              <c:numCache>
                <c:formatCode>General</c:formatCode>
                <c:ptCount val="10"/>
                <c:pt idx="0">
                  <c:v>0.0</c:v>
                </c:pt>
                <c:pt idx="1">
                  <c:v>0.025</c:v>
                </c:pt>
                <c:pt idx="2" formatCode="0">
                  <c:v>0.8</c:v>
                </c:pt>
                <c:pt idx="3" formatCode="0">
                  <c:v>1.75</c:v>
                </c:pt>
                <c:pt idx="4" formatCode="0">
                  <c:v>3.75</c:v>
                </c:pt>
                <c:pt idx="5" formatCode="0">
                  <c:v>7.34375</c:v>
                </c:pt>
                <c:pt idx="6" formatCode="0">
                  <c:v>12.836875</c:v>
                </c:pt>
                <c:pt idx="7" formatCode="0">
                  <c:v>18.97625</c:v>
                </c:pt>
                <c:pt idx="8" formatCode="0">
                  <c:v>22.7715</c:v>
                </c:pt>
                <c:pt idx="9" formatCode="0">
                  <c:v>29.7168075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6674400"/>
        <c:axId val="-2046680064"/>
      </c:areaChart>
      <c:catAx>
        <c:axId val="-2046674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pPr>
            <a:endParaRPr lang="en-US"/>
          </a:p>
        </c:txPr>
        <c:crossAx val="-2046680064"/>
        <c:crosses val="autoZero"/>
        <c:auto val="1"/>
        <c:lblAlgn val="ctr"/>
        <c:lblOffset val="100"/>
        <c:noMultiLvlLbl val="0"/>
      </c:catAx>
      <c:valAx>
        <c:axId val="-2046680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pPr>
            <a:endParaRPr lang="en-US"/>
          </a:p>
        </c:txPr>
        <c:crossAx val="-2046674400"/>
        <c:crosses val="autoZero"/>
        <c:crossBetween val="midCat"/>
        <c:majorUnit val="50.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"/>
          <c:y val="0.0626331474190726"/>
          <c:w val="0.482932844601321"/>
          <c:h val="0.2483439960629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bg1"/>
          </a:solidFill>
          <a:latin typeface="Helvetica Neue" charset="0"/>
          <a:ea typeface="Helvetica Neue" charset="0"/>
          <a:cs typeface="Helvetica Neue" charset="0"/>
        </a:defRPr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"/>
          <c:y val="0.03125"/>
          <c:w val="1.0"/>
          <c:h val="0.898345089676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Screen-equipped Amazon Echo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Sheet1!$B$1:$I$1</c:f>
              <c:strCache>
                <c:ptCount val="8"/>
                <c:pt idx="0">
                  <c:v>2016</c:v>
                </c:pt>
                <c:pt idx="1">
                  <c:v>2017E</c:v>
                </c:pt>
                <c:pt idx="2">
                  <c:v>2018E</c:v>
                </c:pt>
                <c:pt idx="3">
                  <c:v>2019E</c:v>
                </c:pt>
                <c:pt idx="4">
                  <c:v>2020E</c:v>
                </c:pt>
                <c:pt idx="5">
                  <c:v>2021E</c:v>
                </c:pt>
                <c:pt idx="6">
                  <c:v>2022E</c:v>
                </c:pt>
                <c:pt idx="7">
                  <c:v>2023E</c:v>
                </c:pt>
              </c:strCache>
            </c:strRef>
          </c:cat>
          <c:val>
            <c:numRef>
              <c:f>Sheet1!$B$2:$I$2</c:f>
              <c:numCache>
                <c:formatCode>General</c:formatCode>
                <c:ptCount val="8"/>
                <c:pt idx="0">
                  <c:v>0.0</c:v>
                </c:pt>
                <c:pt idx="1">
                  <c:v>1.0</c:v>
                </c:pt>
                <c:pt idx="2" formatCode="0.0">
                  <c:v>2.512323</c:v>
                </c:pt>
                <c:pt idx="3" formatCode="0.0">
                  <c:v>2.7994786875</c:v>
                </c:pt>
                <c:pt idx="4" formatCode="0.0">
                  <c:v>3.596067667500001</c:v>
                </c:pt>
                <c:pt idx="5" formatCode="0.0">
                  <c:v>4.113674245312494</c:v>
                </c:pt>
                <c:pt idx="6" formatCode="0.0">
                  <c:v>6.055084096627495</c:v>
                </c:pt>
                <c:pt idx="7" formatCode="0.0">
                  <c:v>10.18865342904749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Screen-equipped Google Home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Sheet1!$B$1:$I$1</c:f>
              <c:strCache>
                <c:ptCount val="8"/>
                <c:pt idx="0">
                  <c:v>2016</c:v>
                </c:pt>
                <c:pt idx="1">
                  <c:v>2017E</c:v>
                </c:pt>
                <c:pt idx="2">
                  <c:v>2018E</c:v>
                </c:pt>
                <c:pt idx="3">
                  <c:v>2019E</c:v>
                </c:pt>
                <c:pt idx="4">
                  <c:v>2020E</c:v>
                </c:pt>
                <c:pt idx="5">
                  <c:v>2021E</c:v>
                </c:pt>
                <c:pt idx="6">
                  <c:v>2022E</c:v>
                </c:pt>
                <c:pt idx="7">
                  <c:v>2023E</c:v>
                </c:pt>
              </c:strCache>
            </c:strRef>
          </c:cat>
          <c:val>
            <c:numRef>
              <c:f>Sheet1!$B$3:$I$3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 formatCode="0.0">
                  <c:v>0.41616</c:v>
                </c:pt>
                <c:pt idx="3" formatCode="0.0">
                  <c:v>1.160979904886897</c:v>
                </c:pt>
                <c:pt idx="4" formatCode="0.0">
                  <c:v>1.968965800465367</c:v>
                </c:pt>
                <c:pt idx="5" formatCode="0.0">
                  <c:v>2.644129787633942</c:v>
                </c:pt>
                <c:pt idx="6" formatCode="0.0">
                  <c:v>3.136005125064812</c:v>
                </c:pt>
                <c:pt idx="7" formatCode="0.0">
                  <c:v>4.756404299176561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-2132878208"/>
        <c:axId val="-2115742224"/>
      </c:barChart>
      <c:catAx>
        <c:axId val="-2132878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pPr>
            <a:endParaRPr lang="en-US"/>
          </a:p>
        </c:txPr>
        <c:crossAx val="-2115742224"/>
        <c:crosses val="autoZero"/>
        <c:auto val="1"/>
        <c:lblAlgn val="ctr"/>
        <c:lblOffset val="100"/>
        <c:noMultiLvlLbl val="0"/>
      </c:catAx>
      <c:valAx>
        <c:axId val="-2115742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132878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"/>
          <c:y val="0.147912018810149"/>
          <c:w val="0.499669963129609"/>
          <c:h val="0.2001845472440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Avenir Next" charset="0"/>
          <a:ea typeface="Avenir Next" charset="0"/>
          <a:cs typeface="Avenir Next" charset="0"/>
        </a:defRPr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49974221972253"/>
          <c:y val="0.031190124671916"/>
          <c:w val="0.841869375703037"/>
          <c:h val="0.898404965004374"/>
        </c:manualLayout>
      </c:layout>
      <c:areaChart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Smart lights (CAGR=34%)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 w="25400">
              <a:noFill/>
            </a:ln>
            <a:effectLst/>
          </c:spPr>
          <c:cat>
            <c:strRef>
              <c:f>Sheet1!$B$1:$G$1</c:f>
              <c:strCache>
                <c:ptCount val="6"/>
                <c:pt idx="0">
                  <c:v>2018E</c:v>
                </c:pt>
                <c:pt idx="1">
                  <c:v>2019E</c:v>
                </c:pt>
                <c:pt idx="2">
                  <c:v>2020E</c:v>
                </c:pt>
                <c:pt idx="3">
                  <c:v>2021E</c:v>
                </c:pt>
                <c:pt idx="4">
                  <c:v>2022E</c:v>
                </c:pt>
                <c:pt idx="5">
                  <c:v>2023E</c:v>
                </c:pt>
              </c:strCache>
            </c:strRef>
          </c:cat>
          <c:val>
            <c:numRef>
              <c:f>Sheet1!$B$2:$G$2</c:f>
              <c:numCache>
                <c:formatCode>_-* #,##0_-;\-* #,##0_-;_-* "-"??_-;_-@_-</c:formatCode>
                <c:ptCount val="6"/>
                <c:pt idx="0">
                  <c:v>9.95644216498196E7</c:v>
                </c:pt>
                <c:pt idx="1">
                  <c:v>1.436927956739E8</c:v>
                </c:pt>
                <c:pt idx="2">
                  <c:v>1.97138532731498E8</c:v>
                </c:pt>
                <c:pt idx="3">
                  <c:v>2.61522185353126E8</c:v>
                </c:pt>
                <c:pt idx="4">
                  <c:v>3.38721522760251E8</c:v>
                </c:pt>
                <c:pt idx="5">
                  <c:v>4.3082282355633E8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Smart appliances (CAGR=37%)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 w="25400">
              <a:noFill/>
            </a:ln>
            <a:effectLst/>
          </c:spPr>
          <c:cat>
            <c:strRef>
              <c:f>Sheet1!$B$1:$G$1</c:f>
              <c:strCache>
                <c:ptCount val="6"/>
                <c:pt idx="0">
                  <c:v>2018E</c:v>
                </c:pt>
                <c:pt idx="1">
                  <c:v>2019E</c:v>
                </c:pt>
                <c:pt idx="2">
                  <c:v>2020E</c:v>
                </c:pt>
                <c:pt idx="3">
                  <c:v>2021E</c:v>
                </c:pt>
                <c:pt idx="4">
                  <c:v>2022E</c:v>
                </c:pt>
                <c:pt idx="5">
                  <c:v>2023E</c:v>
                </c:pt>
              </c:strCache>
            </c:strRef>
          </c:cat>
          <c:val>
            <c:numRef>
              <c:f>Sheet1!$B$3:$G$3</c:f>
              <c:numCache>
                <c:formatCode>_-* #,##0_-;\-* #,##0_-;_-* "-"??_-;_-@_-</c:formatCode>
                <c:ptCount val="6"/>
                <c:pt idx="0">
                  <c:v>2.12725303642503E7</c:v>
                </c:pt>
                <c:pt idx="1">
                  <c:v>3.17582923940484E7</c:v>
                </c:pt>
                <c:pt idx="2">
                  <c:v>4.47618804244912E7</c:v>
                </c:pt>
                <c:pt idx="3">
                  <c:v>6.01739051215466E7</c:v>
                </c:pt>
                <c:pt idx="4">
                  <c:v>7.86901679012605E7</c:v>
                </c:pt>
                <c:pt idx="5">
                  <c:v>1.01198496343071E8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Smart locks (CAGR=12%)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strRef>
              <c:f>Sheet1!$B$1:$G$1</c:f>
              <c:strCache>
                <c:ptCount val="6"/>
                <c:pt idx="0">
                  <c:v>2018E</c:v>
                </c:pt>
                <c:pt idx="1">
                  <c:v>2019E</c:v>
                </c:pt>
                <c:pt idx="2">
                  <c:v>2020E</c:v>
                </c:pt>
                <c:pt idx="3">
                  <c:v>2021E</c:v>
                </c:pt>
                <c:pt idx="4">
                  <c:v>2022E</c:v>
                </c:pt>
                <c:pt idx="5">
                  <c:v>2023E</c:v>
                </c:pt>
              </c:strCache>
            </c:strRef>
          </c:cat>
          <c:val>
            <c:numRef>
              <c:f>Sheet1!$B$4:$G$4</c:f>
              <c:numCache>
                <c:formatCode>_-* #,##0_-;\-* #,##0_-;_-* "-"??_-;_-@_-</c:formatCode>
                <c:ptCount val="6"/>
                <c:pt idx="0">
                  <c:v>1.16434685502457E7</c:v>
                </c:pt>
                <c:pt idx="1">
                  <c:v>1.30697934476508E7</c:v>
                </c:pt>
                <c:pt idx="2">
                  <c:v>1.4670843144988E7</c:v>
                </c:pt>
                <c:pt idx="3">
                  <c:v>1.6468021430249E7</c:v>
                </c:pt>
                <c:pt idx="4">
                  <c:v>1.84853540554545E7</c:v>
                </c:pt>
                <c:pt idx="5">
                  <c:v>2.07456009803932E7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Smart thermostats (CAGR=12%)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 w="25400">
              <a:noFill/>
            </a:ln>
            <a:effectLst/>
          </c:spPr>
          <c:cat>
            <c:strRef>
              <c:f>Sheet1!$B$1:$G$1</c:f>
              <c:strCache>
                <c:ptCount val="6"/>
                <c:pt idx="0">
                  <c:v>2018E</c:v>
                </c:pt>
                <c:pt idx="1">
                  <c:v>2019E</c:v>
                </c:pt>
                <c:pt idx="2">
                  <c:v>2020E</c:v>
                </c:pt>
                <c:pt idx="3">
                  <c:v>2021E</c:v>
                </c:pt>
                <c:pt idx="4">
                  <c:v>2022E</c:v>
                </c:pt>
                <c:pt idx="5">
                  <c:v>2023E</c:v>
                </c:pt>
              </c:strCache>
            </c:strRef>
          </c:cat>
          <c:val>
            <c:numRef>
              <c:f>Sheet1!$B$5:$G$5</c:f>
              <c:numCache>
                <c:formatCode>_-* #,##0_-;\-* #,##0_-;_-* "-"??_-;_-@_-</c:formatCode>
                <c:ptCount val="6"/>
                <c:pt idx="0">
                  <c:v>3.05775473191732E7</c:v>
                </c:pt>
                <c:pt idx="1">
                  <c:v>3.43232968657719E7</c:v>
                </c:pt>
                <c:pt idx="2">
                  <c:v>3.8527900731829E7</c:v>
                </c:pt>
                <c:pt idx="3">
                  <c:v>4.3247568571478E7</c:v>
                </c:pt>
                <c:pt idx="4">
                  <c:v>4.85453957214841E7</c:v>
                </c:pt>
                <c:pt idx="5">
                  <c:v>5.44811533526471E7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Smart home security systems (CAGR=32%)</c:v>
                </c:pt>
              </c:strCache>
            </c:strRef>
          </c:tx>
          <c:spPr>
            <a:solidFill>
              <a:schemeClr val="accent3">
                <a:lumMod val="40000"/>
                <a:lumOff val="60000"/>
              </a:schemeClr>
            </a:solidFill>
            <a:ln w="25400">
              <a:noFill/>
            </a:ln>
            <a:effectLst/>
          </c:spPr>
          <c:cat>
            <c:strRef>
              <c:f>Sheet1!$B$1:$G$1</c:f>
              <c:strCache>
                <c:ptCount val="6"/>
                <c:pt idx="0">
                  <c:v>2018E</c:v>
                </c:pt>
                <c:pt idx="1">
                  <c:v>2019E</c:v>
                </c:pt>
                <c:pt idx="2">
                  <c:v>2020E</c:v>
                </c:pt>
                <c:pt idx="3">
                  <c:v>2021E</c:v>
                </c:pt>
                <c:pt idx="4">
                  <c:v>2022E</c:v>
                </c:pt>
                <c:pt idx="5">
                  <c:v>2023E</c:v>
                </c:pt>
              </c:strCache>
            </c:strRef>
          </c:cat>
          <c:val>
            <c:numRef>
              <c:f>Sheet1!$B$6:$G$6</c:f>
              <c:numCache>
                <c:formatCode>_(* #,##0_);_(* \(#,##0\);_(* "-"??_);_(@_)</c:formatCode>
                <c:ptCount val="6"/>
                <c:pt idx="0">
                  <c:v>5.90245249334074E7</c:v>
                </c:pt>
                <c:pt idx="1">
                  <c:v>8.28187865471872E7</c:v>
                </c:pt>
                <c:pt idx="2">
                  <c:v>1.11556905479061E8</c:v>
                </c:pt>
                <c:pt idx="3">
                  <c:v>1.46093064133621E8</c:v>
                </c:pt>
                <c:pt idx="4">
                  <c:v>1.87416530845702E8</c:v>
                </c:pt>
                <c:pt idx="5" formatCode="_-* #,##0_-;\-* #,##0_-;_-* &quot;-&quot;??_-;_-@_-">
                  <c:v>2.36671937858588E8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Smart speakers (CAGR=23%)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 w="25400">
              <a:noFill/>
            </a:ln>
            <a:effectLst/>
          </c:spPr>
          <c:cat>
            <c:strRef>
              <c:f>Sheet1!$B$1:$G$1</c:f>
              <c:strCache>
                <c:ptCount val="6"/>
                <c:pt idx="0">
                  <c:v>2018E</c:v>
                </c:pt>
                <c:pt idx="1">
                  <c:v>2019E</c:v>
                </c:pt>
                <c:pt idx="2">
                  <c:v>2020E</c:v>
                </c:pt>
                <c:pt idx="3">
                  <c:v>2021E</c:v>
                </c:pt>
                <c:pt idx="4">
                  <c:v>2022E</c:v>
                </c:pt>
                <c:pt idx="5">
                  <c:v>2023E</c:v>
                </c:pt>
              </c:strCache>
            </c:strRef>
          </c:cat>
          <c:val>
            <c:numRef>
              <c:f>Sheet1!$B$7:$G$7</c:f>
              <c:numCache>
                <c:formatCode>_-* #,##0_-;\-* #,##0_-;_-* "-"??_-;_-@_-</c:formatCode>
                <c:ptCount val="6"/>
                <c:pt idx="0">
                  <c:v>6.89541666666667E7</c:v>
                </c:pt>
                <c:pt idx="1">
                  <c:v>9.81570833333333E7</c:v>
                </c:pt>
                <c:pt idx="2">
                  <c:v>1.31469375E8</c:v>
                </c:pt>
                <c:pt idx="3">
                  <c:v>1.5656125E8</c:v>
                </c:pt>
                <c:pt idx="4">
                  <c:v>1.738434E8</c:v>
                </c:pt>
                <c:pt idx="5">
                  <c:v>1.912920675E8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Other smart home devices (CAGR=16%)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cat>
            <c:strRef>
              <c:f>Sheet1!$B$1:$G$1</c:f>
              <c:strCache>
                <c:ptCount val="6"/>
                <c:pt idx="0">
                  <c:v>2018E</c:v>
                </c:pt>
                <c:pt idx="1">
                  <c:v>2019E</c:v>
                </c:pt>
                <c:pt idx="2">
                  <c:v>2020E</c:v>
                </c:pt>
                <c:pt idx="3">
                  <c:v>2021E</c:v>
                </c:pt>
                <c:pt idx="4">
                  <c:v>2022E</c:v>
                </c:pt>
                <c:pt idx="5">
                  <c:v>2023E</c:v>
                </c:pt>
              </c:strCache>
            </c:strRef>
          </c:cat>
          <c:val>
            <c:numRef>
              <c:f>Sheet1!$B$8:$G$8</c:f>
              <c:numCache>
                <c:formatCode>_-* #,##0_-;\-* #,##0_-;_-* "-"??_-;_-@_-</c:formatCode>
                <c:ptCount val="6"/>
                <c:pt idx="0">
                  <c:v>2.04869567038461E7</c:v>
                </c:pt>
                <c:pt idx="1">
                  <c:v>2.40263078060403E7</c:v>
                </c:pt>
                <c:pt idx="2">
                  <c:v>2.7932728030576E7</c:v>
                </c:pt>
                <c:pt idx="3">
                  <c:v>3.24356764286085E7</c:v>
                </c:pt>
                <c:pt idx="4">
                  <c:v>3.76226816841502E7</c:v>
                </c:pt>
                <c:pt idx="5">
                  <c:v>4.35849226821177E7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7302560"/>
        <c:axId val="-2146362416"/>
      </c:areaChart>
      <c:catAx>
        <c:axId val="-21173025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pPr>
            <a:endParaRPr lang="en-US"/>
          </a:p>
        </c:txPr>
        <c:crossAx val="-2146362416"/>
        <c:crosses val="autoZero"/>
        <c:auto val="1"/>
        <c:lblAlgn val="ctr"/>
        <c:lblOffset val="100"/>
        <c:noMultiLvlLbl val="0"/>
      </c:catAx>
      <c:valAx>
        <c:axId val="-2146362416"/>
        <c:scaling>
          <c:orientation val="minMax"/>
          <c:max val="1.2E9"/>
        </c:scaling>
        <c:delete val="0"/>
        <c:axPos val="l"/>
        <c:numFmt formatCode="_-* #,##0_-;\-* #,##0_-;_-* &quot;-&quot;??_-;_-@_-" sourceLinked="1"/>
        <c:majorTickMark val="out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pPr>
            <a:endParaRPr lang="en-US"/>
          </a:p>
        </c:txPr>
        <c:crossAx val="-2117302560"/>
        <c:crosses val="autoZero"/>
        <c:crossBetween val="midCat"/>
        <c:majorUnit val="2.0E8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0173611111111111"/>
          <c:y val="0.000552548118985129"/>
          <c:w val="0.572024590676165"/>
          <c:h val="0.498720472440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Avenir Next" charset="0"/>
          <a:ea typeface="Avenir Next" charset="0"/>
          <a:cs typeface="Avenir Next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30609299520435"/>
          <c:y val="0.0353297244094488"/>
          <c:w val="0.867393459206285"/>
          <c:h val="0.894265365266842"/>
        </c:manualLayout>
      </c:layout>
      <c:area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Smart TVs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cat>
            <c:strRef>
              <c:f>Sheet1!$B$1:$G$1</c:f>
              <c:strCache>
                <c:ptCount val="6"/>
                <c:pt idx="0">
                  <c:v>2018E</c:v>
                </c:pt>
                <c:pt idx="1">
                  <c:v>2019E</c:v>
                </c:pt>
                <c:pt idx="2">
                  <c:v>2020E</c:v>
                </c:pt>
                <c:pt idx="3">
                  <c:v>2021E</c:v>
                </c:pt>
                <c:pt idx="4">
                  <c:v>2022E</c:v>
                </c:pt>
                <c:pt idx="5">
                  <c:v>2023E</c:v>
                </c:pt>
              </c:strCache>
            </c:strRef>
          </c:cat>
          <c:val>
            <c:numRef>
              <c:f>Sheet1!$B$2:$G$2</c:f>
              <c:numCache>
                <c:formatCode>_-* #,##0_-;\-* #,##0_-;_-* "-"??_-;_-@_-</c:formatCode>
                <c:ptCount val="6"/>
                <c:pt idx="0">
                  <c:v>1.51434492E8</c:v>
                </c:pt>
                <c:pt idx="1">
                  <c:v>1.64116957E8</c:v>
                </c:pt>
                <c:pt idx="2">
                  <c:v>1.75390079E8</c:v>
                </c:pt>
                <c:pt idx="3">
                  <c:v>1.85509033E8</c:v>
                </c:pt>
                <c:pt idx="4">
                  <c:v>1.94659392E8</c:v>
                </c:pt>
                <c:pt idx="5">
                  <c:v>2.02982288E8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7625312"/>
        <c:axId val="-2037322544"/>
      </c:areaChart>
      <c:catAx>
        <c:axId val="-2117625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pPr>
            <a:endParaRPr lang="en-US"/>
          </a:p>
        </c:txPr>
        <c:crossAx val="-2037322544"/>
        <c:crosses val="autoZero"/>
        <c:auto val="1"/>
        <c:lblAlgn val="ctr"/>
        <c:lblOffset val="100"/>
        <c:noMultiLvlLbl val="0"/>
      </c:catAx>
      <c:valAx>
        <c:axId val="-2037322544"/>
        <c:scaling>
          <c:orientation val="minMax"/>
          <c:min val="4.0E7"/>
        </c:scaling>
        <c:delete val="0"/>
        <c:axPos val="l"/>
        <c:numFmt formatCode="_-* #,##0_-;\-* #,##0_-;_-* &quot;-&quot;??_-;_-@_-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pPr>
            <a:endParaRPr lang="en-US"/>
          </a:p>
        </c:txPr>
        <c:crossAx val="-2117625312"/>
        <c:crosses val="autoZero"/>
        <c:crossBetween val="midCat"/>
        <c:dispUnits>
          <c:builtInUnit val="millions"/>
        </c:dispUnits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Avenir Next" charset="0"/>
          <a:ea typeface="Avenir Next" charset="0"/>
          <a:cs typeface="Avenir Next" charset="0"/>
        </a:defRPr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31009593628383"/>
          <c:y val="0.0244124562554681"/>
          <c:w val="0.867293420219024"/>
          <c:h val="0.905182633420822"/>
        </c:manualLayout>
      </c:layout>
      <c:area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Health wearables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strRef>
              <c:f>Sheet1!$B$1:$G$1</c:f>
              <c:strCache>
                <c:ptCount val="6"/>
                <c:pt idx="0">
                  <c:v>2018E</c:v>
                </c:pt>
                <c:pt idx="1">
                  <c:v>2019E</c:v>
                </c:pt>
                <c:pt idx="2">
                  <c:v>2020E</c:v>
                </c:pt>
                <c:pt idx="3">
                  <c:v>2021E</c:v>
                </c:pt>
                <c:pt idx="4">
                  <c:v>2022E</c:v>
                </c:pt>
                <c:pt idx="5">
                  <c:v>2023E</c:v>
                </c:pt>
              </c:strCache>
            </c:strRef>
          </c:cat>
          <c:val>
            <c:numRef>
              <c:f>Sheet1!$B$2:$G$2</c:f>
              <c:numCache>
                <c:formatCode>_-* #,##0.00_-;\-* #,##0.00_-;_-* "-"??_-;_-@_-</c:formatCode>
                <c:ptCount val="6"/>
                <c:pt idx="0">
                  <c:v>7.8669559E7</c:v>
                </c:pt>
                <c:pt idx="1">
                  <c:v>8.9869541E7</c:v>
                </c:pt>
                <c:pt idx="2">
                  <c:v>9.99183E7</c:v>
                </c:pt>
                <c:pt idx="3">
                  <c:v>1.09068551E8</c:v>
                </c:pt>
                <c:pt idx="4">
                  <c:v>1.17483864E8</c:v>
                </c:pt>
                <c:pt idx="5">
                  <c:v>1.25280044E8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7522400"/>
        <c:axId val="-2053519024"/>
      </c:areaChart>
      <c:catAx>
        <c:axId val="-2117522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pPr>
            <a:endParaRPr lang="en-US"/>
          </a:p>
        </c:txPr>
        <c:crossAx val="-2053519024"/>
        <c:crosses val="autoZero"/>
        <c:auto val="1"/>
        <c:lblAlgn val="ctr"/>
        <c:lblOffset val="100"/>
        <c:noMultiLvlLbl val="0"/>
      </c:catAx>
      <c:valAx>
        <c:axId val="-2053519024"/>
        <c:scaling>
          <c:orientation val="minMax"/>
          <c:min val="0.0"/>
        </c:scaling>
        <c:delete val="0"/>
        <c:axPos val="l"/>
        <c:numFmt formatCode="_-* #,##0_-;\-* #,##0_-;_-* &quot;-&quot;_-;_-@_-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pPr>
            <a:endParaRPr lang="en-US"/>
          </a:p>
        </c:txPr>
        <c:crossAx val="-2117522400"/>
        <c:crosses val="autoZero"/>
        <c:crossBetween val="midCat"/>
        <c:dispUnits>
          <c:builtInUnit val="millions"/>
        </c:dispUnits>
      </c:valAx>
      <c:spPr>
        <a:noFill/>
        <a:ln w="25400"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bg1"/>
          </a:solidFill>
          <a:latin typeface="Helvetica Neue" charset="0"/>
          <a:ea typeface="Helvetica Neue" charset="0"/>
          <a:cs typeface="Helvetica Neue" charset="0"/>
        </a:defRPr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"/>
          <c:y val="0.128986220472441"/>
          <c:w val="0.931341004249469"/>
          <c:h val="0.80060886920384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Semi- and fully autonomous cars (CAGR=56%)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2018E</c:v>
                </c:pt>
                <c:pt idx="1">
                  <c:v>2019E</c:v>
                </c:pt>
                <c:pt idx="2">
                  <c:v>2020E</c:v>
                </c:pt>
                <c:pt idx="3">
                  <c:v>2021E</c:v>
                </c:pt>
                <c:pt idx="4">
                  <c:v>2022E</c:v>
                </c:pt>
                <c:pt idx="5">
                  <c:v>2023E</c:v>
                </c:pt>
              </c:strCache>
            </c:strRef>
          </c:cat>
          <c:val>
            <c:numRef>
              <c:f>Sheet1!$B$2:$B$7</c:f>
              <c:numCache>
                <c:formatCode>_-* #,##0_-;\-* #,##0_-;_-* "-"??_-;_-@_-</c:formatCode>
                <c:ptCount val="6"/>
                <c:pt idx="0">
                  <c:v>278423.5983354425</c:v>
                </c:pt>
                <c:pt idx="1">
                  <c:v>512852.7930005802</c:v>
                </c:pt>
                <c:pt idx="2">
                  <c:v>901709.6850134734</c:v>
                </c:pt>
                <c:pt idx="3">
                  <c:v>1.59355721816396E6</c:v>
                </c:pt>
                <c:pt idx="4">
                  <c:v>2.15721431479E6</c:v>
                </c:pt>
                <c:pt idx="5">
                  <c:v>2.56216411416538E6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Connected cars (CAGR=5%)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2018E</c:v>
                </c:pt>
                <c:pt idx="1">
                  <c:v>2019E</c:v>
                </c:pt>
                <c:pt idx="2">
                  <c:v>2020E</c:v>
                </c:pt>
                <c:pt idx="3">
                  <c:v>2021E</c:v>
                </c:pt>
                <c:pt idx="4">
                  <c:v>2022E</c:v>
                </c:pt>
                <c:pt idx="5">
                  <c:v>2023E</c:v>
                </c:pt>
              </c:strCache>
            </c:strRef>
          </c:cat>
          <c:val>
            <c:numRef>
              <c:f>Sheet1!$C$2:$C$7</c:f>
              <c:numCache>
                <c:formatCode>_-* #,##0_-;\-* #,##0_-;_-* "-"??_-;_-@_-</c:formatCode>
                <c:ptCount val="6"/>
                <c:pt idx="0">
                  <c:v>1.26787383328068E7</c:v>
                </c:pt>
                <c:pt idx="1">
                  <c:v>1.37671603555459E7</c:v>
                </c:pt>
                <c:pt idx="2">
                  <c:v>1.4627958843078E7</c:v>
                </c:pt>
                <c:pt idx="3">
                  <c:v>1.51111010581156E7</c:v>
                </c:pt>
                <c:pt idx="4">
                  <c:v>1.56463473267559E7</c:v>
                </c:pt>
                <c:pt idx="5">
                  <c:v>1.62628407715642E7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-2133711072"/>
        <c:axId val="2145781472"/>
      </c:barChart>
      <c:catAx>
        <c:axId val="-2133711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pPr>
            <a:endParaRPr lang="en-US"/>
          </a:p>
        </c:txPr>
        <c:crossAx val="2145781472"/>
        <c:crosses val="autoZero"/>
        <c:auto val="1"/>
        <c:lblAlgn val="ctr"/>
        <c:lblOffset val="100"/>
        <c:noMultiLvlLbl val="0"/>
      </c:catAx>
      <c:valAx>
        <c:axId val="2145781472"/>
        <c:scaling>
          <c:orientation val="minMax"/>
        </c:scaling>
        <c:delete val="0"/>
        <c:axPos val="l"/>
        <c:numFmt formatCode="_-* #,##0_-;\-* #,##0_-;_-* &quot;-&quot;??_-;_-@_-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pPr>
            <a:endParaRPr lang="en-US"/>
          </a:p>
        </c:txPr>
        <c:crossAx val="-2133711072"/>
        <c:crosses val="autoZero"/>
        <c:crossBetween val="between"/>
        <c:majorUnit val="4.0E6"/>
        <c:dispUnits>
          <c:builtInUnit val="millions"/>
        </c:dispUnits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0"/>
          <c:y val="0.0785055774278215"/>
          <c:w val="0.572619047619048"/>
          <c:h val="0.1505763342082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Avenir Next" charset="0"/>
          <a:ea typeface="Avenir Next" charset="0"/>
          <a:cs typeface="Avenir Next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48568147731533"/>
          <c:y val="0.111892767400406"/>
          <c:w val="0.890145763029621"/>
          <c:h val="0.817702318460192"/>
        </c:manualLayout>
      </c:layout>
      <c:areaChart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Smartphones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cat>
            <c:strRef>
              <c:f>Sheet1!$B$1:$K$1</c:f>
              <c:strCache>
                <c:ptCount val="10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2017E</c:v>
                </c:pt>
                <c:pt idx="4">
                  <c:v>2018E</c:v>
                </c:pt>
                <c:pt idx="5">
                  <c:v>2019E</c:v>
                </c:pt>
                <c:pt idx="6">
                  <c:v>2020E</c:v>
                </c:pt>
                <c:pt idx="7">
                  <c:v>2021E</c:v>
                </c:pt>
                <c:pt idx="8">
                  <c:v>2022E</c:v>
                </c:pt>
                <c:pt idx="9">
                  <c:v>2023E</c:v>
                </c:pt>
              </c:strCache>
            </c:strRef>
          </c:cat>
          <c:val>
            <c:numRef>
              <c:f>Sheet1!$B$2:$K$2</c:f>
              <c:numCache>
                <c:formatCode>0</c:formatCode>
                <c:ptCount val="10"/>
                <c:pt idx="0">
                  <c:v>299.46</c:v>
                </c:pt>
                <c:pt idx="1">
                  <c:v>967.16205</c:v>
                </c:pt>
                <c:pt idx="2">
                  <c:v>1961.32269</c:v>
                </c:pt>
                <c:pt idx="3">
                  <c:v>3210.12669</c:v>
                </c:pt>
                <c:pt idx="4">
                  <c:v>4635.088505</c:v>
                </c:pt>
                <c:pt idx="5">
                  <c:v>6138.075885</c:v>
                </c:pt>
                <c:pt idx="6">
                  <c:v>7762.883566</c:v>
                </c:pt>
                <c:pt idx="7">
                  <c:v>8343.38343014953</c:v>
                </c:pt>
                <c:pt idx="8">
                  <c:v>8568.650663045841</c:v>
                </c:pt>
                <c:pt idx="9">
                  <c:v>8800.0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Tablets and laptops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strRef>
              <c:f>Sheet1!$B$1:$K$1</c:f>
              <c:strCache>
                <c:ptCount val="10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2017E</c:v>
                </c:pt>
                <c:pt idx="4">
                  <c:v>2018E</c:v>
                </c:pt>
                <c:pt idx="5">
                  <c:v>2019E</c:v>
                </c:pt>
                <c:pt idx="6">
                  <c:v>2020E</c:v>
                </c:pt>
                <c:pt idx="7">
                  <c:v>2021E</c:v>
                </c:pt>
                <c:pt idx="8">
                  <c:v>2022E</c:v>
                </c:pt>
                <c:pt idx="9">
                  <c:v>2023E</c:v>
                </c:pt>
              </c:strCache>
            </c:strRef>
          </c:cat>
          <c:val>
            <c:numRef>
              <c:f>Sheet1!$B$3:$K$3</c:f>
              <c:numCache>
                <c:formatCode>0</c:formatCode>
                <c:ptCount val="10"/>
                <c:pt idx="0">
                  <c:v>0.0</c:v>
                </c:pt>
                <c:pt idx="1">
                  <c:v>117.4563928171005</c:v>
                </c:pt>
                <c:pt idx="2">
                  <c:v>364.0325727399863</c:v>
                </c:pt>
                <c:pt idx="3">
                  <c:v>527.8070803368957</c:v>
                </c:pt>
                <c:pt idx="4">
                  <c:v>646.499406369672</c:v>
                </c:pt>
                <c:pt idx="5">
                  <c:v>816.3310203834701</c:v>
                </c:pt>
                <c:pt idx="6">
                  <c:v>1154.469575172942</c:v>
                </c:pt>
                <c:pt idx="7">
                  <c:v>1499.391753390711</c:v>
                </c:pt>
                <c:pt idx="8">
                  <c:v>1682.90951125464</c:v>
                </c:pt>
                <c:pt idx="9">
                  <c:v>1700.0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Smart speakers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strRef>
              <c:f>Sheet1!$B$1:$K$1</c:f>
              <c:strCache>
                <c:ptCount val="10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2017E</c:v>
                </c:pt>
                <c:pt idx="4">
                  <c:v>2018E</c:v>
                </c:pt>
                <c:pt idx="5">
                  <c:v>2019E</c:v>
                </c:pt>
                <c:pt idx="6">
                  <c:v>2020E</c:v>
                </c:pt>
                <c:pt idx="7">
                  <c:v>2021E</c:v>
                </c:pt>
                <c:pt idx="8">
                  <c:v>2022E</c:v>
                </c:pt>
                <c:pt idx="9">
                  <c:v>2023E</c:v>
                </c:pt>
              </c:strCache>
            </c:strRef>
          </c:cat>
          <c:val>
            <c:numRef>
              <c:f>Sheet1!$B$4:$K$4</c:f>
              <c:numCache>
                <c:formatCode>0</c:formatCode>
                <c:ptCount val="10"/>
                <c:pt idx="0">
                  <c:v>0.01</c:v>
                </c:pt>
                <c:pt idx="1">
                  <c:v>2.05</c:v>
                </c:pt>
                <c:pt idx="2">
                  <c:v>17.0</c:v>
                </c:pt>
                <c:pt idx="3">
                  <c:v>50.0</c:v>
                </c:pt>
                <c:pt idx="4">
                  <c:v>87.91666666666665</c:v>
                </c:pt>
                <c:pt idx="5">
                  <c:v>139.0416666666667</c:v>
                </c:pt>
                <c:pt idx="6">
                  <c:v>204.0</c:v>
                </c:pt>
                <c:pt idx="7">
                  <c:v>287.8875</c:v>
                </c:pt>
                <c:pt idx="8">
                  <c:v>388.599375</c:v>
                </c:pt>
                <c:pt idx="9">
                  <c:v>481.259625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Other connected devices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cat>
            <c:strRef>
              <c:f>Sheet1!$B$1:$K$1</c:f>
              <c:strCache>
                <c:ptCount val="10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2017E</c:v>
                </c:pt>
                <c:pt idx="4">
                  <c:v>2018E</c:v>
                </c:pt>
                <c:pt idx="5">
                  <c:v>2019E</c:v>
                </c:pt>
                <c:pt idx="6">
                  <c:v>2020E</c:v>
                </c:pt>
                <c:pt idx="7">
                  <c:v>2021E</c:v>
                </c:pt>
                <c:pt idx="8">
                  <c:v>2022E</c:v>
                </c:pt>
                <c:pt idx="9">
                  <c:v>2023E</c:v>
                </c:pt>
              </c:strCache>
            </c:strRef>
          </c:cat>
          <c:val>
            <c:numRef>
              <c:f>Sheet1!$B$5:$K$5</c:f>
              <c:numCache>
                <c:formatCode>0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10.1944512672648</c:v>
                </c:pt>
                <c:pt idx="4">
                  <c:v>28.21997493351155</c:v>
                </c:pt>
                <c:pt idx="5">
                  <c:v>39.74988515195054</c:v>
                </c:pt>
                <c:pt idx="6">
                  <c:v>53.83059036583187</c:v>
                </c:pt>
                <c:pt idx="7">
                  <c:v>69.5283569023325</c:v>
                </c:pt>
                <c:pt idx="8">
                  <c:v>85.3690139063379</c:v>
                </c:pt>
                <c:pt idx="9">
                  <c:v>104.3289733885562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4838896"/>
        <c:axId val="-2134194288"/>
      </c:areaChart>
      <c:catAx>
        <c:axId val="2144838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pPr>
            <a:endParaRPr lang="en-US"/>
          </a:p>
        </c:txPr>
        <c:crossAx val="-2134194288"/>
        <c:crosses val="autoZero"/>
        <c:auto val="1"/>
        <c:lblAlgn val="ctr"/>
        <c:lblOffset val="100"/>
        <c:noMultiLvlLbl val="0"/>
      </c:catAx>
      <c:valAx>
        <c:axId val="-2134194288"/>
        <c:scaling>
          <c:orientation val="minMax"/>
          <c:max val="14000.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pPr>
            <a:endParaRPr lang="en-US"/>
          </a:p>
        </c:txPr>
        <c:crossAx val="2144838896"/>
        <c:crosses val="autoZero"/>
        <c:crossBetween val="midCat"/>
        <c:majorUnit val="2000.0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198412698412698"/>
          <c:y val="0.00397692475940507"/>
          <c:w val="0.523760660724255"/>
          <c:h val="0.2518554322245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Avenir Next" charset="0"/>
          <a:ea typeface="Avenir Next" charset="0"/>
          <a:cs typeface="Avenir Next" charset="0"/>
        </a:defRPr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31009593628383"/>
          <c:y val="0.0283852799650044"/>
          <c:w val="0.867293420219024"/>
          <c:h val="0.901209809711286"/>
        </c:manualLayout>
      </c:layout>
      <c:area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Consumer IoT spending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Sheet1!$B$1:$G$1</c:f>
              <c:strCache>
                <c:ptCount val="6"/>
                <c:pt idx="0">
                  <c:v>2018E</c:v>
                </c:pt>
                <c:pt idx="1">
                  <c:v>2019E</c:v>
                </c:pt>
                <c:pt idx="2">
                  <c:v>2020E</c:v>
                </c:pt>
                <c:pt idx="3">
                  <c:v>2021E</c:v>
                </c:pt>
                <c:pt idx="4">
                  <c:v>2022E</c:v>
                </c:pt>
                <c:pt idx="5">
                  <c:v>2023E</c:v>
                </c:pt>
              </c:strCache>
            </c:strRef>
          </c:cat>
          <c:val>
            <c:numRef>
              <c:f>Sheet1!$B$2:$G$2</c:f>
              <c:numCache>
                <c:formatCode>_-"$"* #,##0_-;\-"$"* #,##0_-;_-"$"* "-"??_-;_-@_-</c:formatCode>
                <c:ptCount val="6"/>
                <c:pt idx="0">
                  <c:v>2.48693668846332E10</c:v>
                </c:pt>
                <c:pt idx="1">
                  <c:v>3.46607613884815E10</c:v>
                </c:pt>
                <c:pt idx="2">
                  <c:v>4.66818612835696E10</c:v>
                </c:pt>
                <c:pt idx="3">
                  <c:v>6.01030589510057E10</c:v>
                </c:pt>
                <c:pt idx="4">
                  <c:v>7.39404800881317E10</c:v>
                </c:pt>
                <c:pt idx="5">
                  <c:v>9.05974046151448E10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3544480"/>
        <c:axId val="-2027840272"/>
      </c:areaChart>
      <c:catAx>
        <c:axId val="-213354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pPr>
            <a:endParaRPr lang="en-US"/>
          </a:p>
        </c:txPr>
        <c:crossAx val="-2027840272"/>
        <c:crosses val="autoZero"/>
        <c:auto val="1"/>
        <c:lblAlgn val="ctr"/>
        <c:lblOffset val="100"/>
        <c:noMultiLvlLbl val="0"/>
      </c:catAx>
      <c:valAx>
        <c:axId val="-2027840272"/>
        <c:scaling>
          <c:orientation val="minMax"/>
        </c:scaling>
        <c:delete val="0"/>
        <c:axPos val="l"/>
        <c:numFmt formatCode="_-* #,##0_-;\-* #,##0_-;_-* &quot;-&quot;_-;_-@_-" sourceLinked="0"/>
        <c:majorTickMark val="out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pPr>
            <a:endParaRPr lang="en-US"/>
          </a:p>
        </c:txPr>
        <c:crossAx val="-2133544480"/>
        <c:crosses val="autoZero"/>
        <c:crossBetween val="midCat"/>
        <c:dispUnits>
          <c:builtInUnit val="billions"/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Avenir Next" charset="0"/>
          <a:ea typeface="Avenir Next" charset="0"/>
          <a:cs typeface="Avenir Next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0.61364</cdr:x>
      <cdr:y>0</cdr:y>
    </cdr:from>
    <cdr:to>
      <cdr:x>0.97078</cdr:x>
      <cdr:y>0.1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3142226" y="0"/>
          <a:ext cx="1828785" cy="3657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rot="0" vertOverflow="clip" wrap="square" rtlCol="0"/>
        <a:lstStyle xmlns:a="http://schemas.openxmlformats.org/drawingml/2006/main"/>
        <a:p xmlns:a="http://schemas.openxmlformats.org/drawingml/2006/main">
          <a:r>
            <a:rPr lang="en-US" sz="100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40</a:t>
          </a:r>
          <a:r>
            <a:rPr lang="en-US" sz="100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% </a:t>
          </a:r>
          <a:r>
            <a:rPr lang="en-US" sz="100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CAGR (2018-2023)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0.03744</cdr:x>
      <cdr:y>0.39799</cdr:y>
    </cdr:from>
    <cdr:to>
      <cdr:x>0.93253</cdr:x>
      <cdr:y>0.39799</cdr:y>
    </cdr:to>
    <cdr:cxnSp macro="">
      <cdr:nvCxnSpPr>
        <cdr:cNvPr id="3" name="Straight Connector 2"/>
        <cdr:cNvCxnSpPr/>
      </cdr:nvCxnSpPr>
      <cdr:spPr>
        <a:xfrm xmlns:a="http://schemas.openxmlformats.org/drawingml/2006/main" flipH="1">
          <a:off x="209861" y="1557863"/>
          <a:ext cx="5017223" cy="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bg2">
              <a:lumMod val="85000"/>
            </a:schemeClr>
          </a:solidFill>
          <a:prstDash val="sysDash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0.10788</cdr:x>
      <cdr:y>0.4073</cdr:y>
    </cdr:from>
    <cdr:to>
      <cdr:x>0.14299</cdr:x>
      <cdr:y>0.50464</cdr:y>
    </cdr:to>
    <cdr:cxnSp macro="">
      <cdr:nvCxnSpPr>
        <cdr:cNvPr id="4" name="Straight Arrow Connector 3"/>
        <cdr:cNvCxnSpPr/>
      </cdr:nvCxnSpPr>
      <cdr:spPr>
        <a:xfrm xmlns:a="http://schemas.openxmlformats.org/drawingml/2006/main" flipH="1" flipV="1">
          <a:off x="572120" y="1489740"/>
          <a:ext cx="186206" cy="356031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bg1"/>
          </a:solidFill>
          <a:tailEnd type="triangle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0.0857</cdr:x>
      <cdr:y>0.5</cdr:y>
    </cdr:from>
    <cdr:to>
      <cdr:x>0.36156</cdr:x>
      <cdr:y>0.7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454488" y="1828799"/>
          <a:ext cx="1463040" cy="731520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l"/>
          <a:r>
            <a:rPr lang="en-US" sz="100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Number of households in the US</a:t>
          </a:r>
        </a:p>
      </cdr:txBody>
    </cdr:sp>
  </cdr:relSizeAnchor>
  <cdr:relSizeAnchor xmlns:cdr="http://schemas.openxmlformats.org/drawingml/2006/chartDrawing">
    <cdr:from>
      <cdr:x>0.65692</cdr:x>
      <cdr:y>0.06209</cdr:y>
    </cdr:from>
    <cdr:to>
      <cdr:x>0.98374</cdr:x>
      <cdr:y>0.11898</cdr:y>
    </cdr:to>
    <cdr:sp macro="" textlink="">
      <cdr:nvSpPr>
        <cdr:cNvPr id="11" name="TextBox 10"/>
        <cdr:cNvSpPr txBox="1"/>
      </cdr:nvSpPr>
      <cdr:spPr>
        <a:xfrm xmlns:a="http://schemas.openxmlformats.org/drawingml/2006/main">
          <a:off x="3483987" y="227099"/>
          <a:ext cx="1733296" cy="20808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rot="0" vertOverflow="clip" wrap="square" rtlCol="0"/>
        <a:lstStyle xmlns:a="http://schemas.openxmlformats.org/drawingml/2006/main"/>
        <a:p xmlns:a="http://schemas.openxmlformats.org/drawingml/2006/main">
          <a:r>
            <a:rPr lang="en-US" sz="100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23</a:t>
          </a:r>
          <a:r>
            <a:rPr lang="en-US" sz="100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% </a:t>
          </a:r>
          <a:r>
            <a:rPr lang="en-US" sz="100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CAGR (2018-2023)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0.69671</cdr:x>
      <cdr:y>0</cdr:y>
    </cdr:from>
    <cdr:to>
      <cdr:x>1</cdr:x>
      <cdr:y>0.08708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3567589" y="0"/>
          <a:ext cx="1553051" cy="31850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rot="0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39% CAGR (2018-2023)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0.65841</cdr:x>
      <cdr:y>0.04058</cdr:y>
    </cdr:from>
    <cdr:to>
      <cdr:x>0.96959</cdr:x>
      <cdr:y>0.12767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494499" y="148422"/>
          <a:ext cx="1651594" cy="3185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rot="0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6% CAGR (2018-2023)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0.64744</cdr:x>
      <cdr:y>0.0371</cdr:y>
    </cdr:from>
    <cdr:to>
      <cdr:x>0.98155</cdr:x>
      <cdr:y>0.12439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433697" y="135715"/>
          <a:ext cx="1771959" cy="3192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rot="0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10% CAGR (2018-2023)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0.45954</cdr:x>
      <cdr:y>0.44668</cdr:y>
    </cdr:from>
    <cdr:to>
      <cdr:x>0.64147</cdr:x>
      <cdr:y>0.51573</cdr:y>
    </cdr:to>
    <cdr:cxnSp macro="">
      <cdr:nvCxnSpPr>
        <cdr:cNvPr id="3" name="Straight Arrow Connector 2"/>
        <cdr:cNvCxnSpPr/>
      </cdr:nvCxnSpPr>
      <cdr:spPr>
        <a:xfrm xmlns:a="http://schemas.openxmlformats.org/drawingml/2006/main">
          <a:off x="2353151" y="1633767"/>
          <a:ext cx="931586" cy="252567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bg1"/>
          </a:solidFill>
          <a:tailEnd type="triangle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0.12331</cdr:x>
      <cdr:y>0.32497</cdr:y>
    </cdr:from>
    <cdr:to>
      <cdr:x>0.51246</cdr:x>
      <cdr:y>0.67503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631412" y="1188607"/>
          <a:ext cx="1992716" cy="1280385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l"/>
          <a:r>
            <a:rPr lang="en-US" sz="100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Growth outside the smart speaker levels off around 2020 as smartphones approach global saturation, and older phones that don’t allow voice assistant use get phased out and replaced</a:t>
          </a: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0.64912</cdr:x>
      <cdr:y>0.03005</cdr:y>
    </cdr:from>
    <cdr:to>
      <cdr:x>0.95513</cdr:x>
      <cdr:y>0.11246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442633" y="109922"/>
          <a:ext cx="1622931" cy="3014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rot="0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3</a:t>
          </a:r>
          <a:r>
            <a:rPr lang="en-US" sz="100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rPr>
            <a:t>0% CAGR (2018-2023)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0BD2C-AE30-814B-AEE5-AD6201E65AA2}" type="datetimeFigureOut">
              <a:rPr lang="en-US" smtClean="0"/>
              <a:t>4/2/18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8881F-80A7-7745-AD79-26AE2505C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22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9214B-04F6-124C-8E77-8D925E52DA85}" type="datetimeFigureOut">
              <a:rPr lang="en-US" smtClean="0"/>
              <a:t>4/2/18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E6AFA-7834-5045-B397-D453270C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2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36639-476F-124E-A0A1-DC0B984B953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68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E6AFA-7834-5045-B397-D453270C80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64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E6AFA-7834-5045-B397-D453270C80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06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E6AFA-7834-5045-B397-D453270C80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39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E6AFA-7834-5045-B397-D453270C80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13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E6AFA-7834-5045-B397-D453270C80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22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E6AFA-7834-5045-B397-D453270C80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10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E6AFA-7834-5045-B397-D453270C80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64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E6AFA-7834-5045-B397-D453270C80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66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E6AFA-7834-5045-B397-D453270C80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6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Blu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0"/>
            <a:ext cx="9144000" cy="5143499"/>
          </a:xfrm>
          <a:solidFill>
            <a:schemeClr val="tx2">
              <a:lumMod val="50000"/>
              <a:alpha val="94000"/>
            </a:schemeClr>
          </a:solidFill>
        </p:spPr>
        <p:txBody>
          <a:bodyPr/>
          <a:lstStyle>
            <a:lvl1pPr>
              <a:lnSpc>
                <a:spcPct val="120000"/>
              </a:lnSpc>
              <a:defRPr sz="1000"/>
            </a:lvl1pPr>
          </a:lstStyle>
          <a:p>
            <a:r>
              <a:rPr lang="en-US" spc="200" dirty="0" smtClean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PROVIDING IN-DEPTH INSIGHT, DATA, AND ANALYSIS OF EVERYTHING DIGITAL</a:t>
            </a:r>
          </a:p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2569464"/>
          </a:xfrm>
          <a:prstGeom prst="rect">
            <a:avLst/>
          </a:prstGeom>
        </p:spPr>
        <p:txBody>
          <a:bodyPr anchor="b"/>
          <a:lstStyle>
            <a:lvl1pPr algn="ctr">
              <a:defRPr sz="2800" b="1" i="0" cap="all" spc="200" baseline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 smtClean="0"/>
              <a:t>Click to insert title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569464"/>
            <a:ext cx="91440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 b="1" i="0" cap="all" spc="200" baseline="0">
                <a:solidFill>
                  <a:schemeClr val="accent5"/>
                </a:solidFill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</a:t>
            </a:r>
            <a:r>
              <a:rPr lang="en-US" dirty="0" err="1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0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951" y="4693331"/>
            <a:ext cx="9135117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838341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"/>
            <a:ext cx="9135116" cy="4693331"/>
          </a:xfrm>
          <a:prstGeom prst="rect">
            <a:avLst/>
          </a:prstGeom>
          <a:solidFill>
            <a:schemeClr val="tx2">
              <a:lumMod val="75000"/>
              <a:alpha val="75000"/>
            </a:schemeClr>
          </a:solidFill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8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0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69333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4442" y="4693333"/>
            <a:ext cx="9139559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838341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442" y="-1"/>
            <a:ext cx="9135116" cy="4693331"/>
          </a:xfrm>
          <a:prstGeom prst="rect">
            <a:avLst/>
          </a:prstGeom>
          <a:solidFill>
            <a:schemeClr val="tx2">
              <a:lumMod val="75000"/>
              <a:alpha val="75000"/>
            </a:schemeClr>
          </a:solidFill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8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49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">
    <p:bg>
      <p:bgPr>
        <a:solidFill>
          <a:schemeClr val="tx2">
            <a:lumMod val="7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734317" y="0"/>
            <a:ext cx="6400800" cy="469333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" y="-1"/>
            <a:ext cx="7132320" cy="4695555"/>
          </a:xfrm>
          <a:custGeom>
            <a:avLst/>
            <a:gdLst>
              <a:gd name="connsiteX0" fmla="*/ 0 w 7132320"/>
              <a:gd name="connsiteY0" fmla="*/ 0 h 4693331"/>
              <a:gd name="connsiteX1" fmla="*/ 7132320 w 7132320"/>
              <a:gd name="connsiteY1" fmla="*/ 0 h 4693331"/>
              <a:gd name="connsiteX2" fmla="*/ 7132320 w 7132320"/>
              <a:gd name="connsiteY2" fmla="*/ 4693331 h 4693331"/>
              <a:gd name="connsiteX3" fmla="*/ 0 w 7132320"/>
              <a:gd name="connsiteY3" fmla="*/ 4693331 h 4693331"/>
              <a:gd name="connsiteX4" fmla="*/ 0 w 7132320"/>
              <a:gd name="connsiteY4" fmla="*/ 0 h 4693331"/>
              <a:gd name="connsiteX0" fmla="*/ 0 w 7132320"/>
              <a:gd name="connsiteY0" fmla="*/ 0 h 4714846"/>
              <a:gd name="connsiteX1" fmla="*/ 7132320 w 7132320"/>
              <a:gd name="connsiteY1" fmla="*/ 0 h 4714846"/>
              <a:gd name="connsiteX2" fmla="*/ 3722146 w 7132320"/>
              <a:gd name="connsiteY2" fmla="*/ 4714846 h 4714846"/>
              <a:gd name="connsiteX3" fmla="*/ 0 w 7132320"/>
              <a:gd name="connsiteY3" fmla="*/ 4693331 h 4714846"/>
              <a:gd name="connsiteX4" fmla="*/ 0 w 7132320"/>
              <a:gd name="connsiteY4" fmla="*/ 0 h 4714846"/>
              <a:gd name="connsiteX0" fmla="*/ 0 w 7132320"/>
              <a:gd name="connsiteY0" fmla="*/ 0 h 4695555"/>
              <a:gd name="connsiteX1" fmla="*/ 7132320 w 7132320"/>
              <a:gd name="connsiteY1" fmla="*/ 0 h 4695555"/>
              <a:gd name="connsiteX2" fmla="*/ 2556962 w 7132320"/>
              <a:gd name="connsiteY2" fmla="*/ 4695555 h 4695555"/>
              <a:gd name="connsiteX3" fmla="*/ 0 w 7132320"/>
              <a:gd name="connsiteY3" fmla="*/ 4693331 h 4695555"/>
              <a:gd name="connsiteX4" fmla="*/ 0 w 7132320"/>
              <a:gd name="connsiteY4" fmla="*/ 0 h 469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2320" h="4695555">
                <a:moveTo>
                  <a:pt x="0" y="0"/>
                </a:moveTo>
                <a:lnTo>
                  <a:pt x="7132320" y="0"/>
                </a:lnTo>
                <a:lnTo>
                  <a:pt x="2556962" y="4695555"/>
                </a:lnTo>
                <a:lnTo>
                  <a:pt x="0" y="469333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3"/>
            <a:ext cx="9135117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838341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15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 - Mirrored">
    <p:bg>
      <p:bgPr>
        <a:solidFill>
          <a:schemeClr val="tx2">
            <a:lumMod val="7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5529431" cy="469333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3"/>
            <a:ext cx="9135118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838341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819917" y="0"/>
            <a:ext cx="7132320" cy="4693331"/>
          </a:xfrm>
          <a:custGeom>
            <a:avLst/>
            <a:gdLst>
              <a:gd name="connsiteX0" fmla="*/ 0 w 7132320"/>
              <a:gd name="connsiteY0" fmla="*/ 0 h 4693331"/>
              <a:gd name="connsiteX1" fmla="*/ 7132320 w 7132320"/>
              <a:gd name="connsiteY1" fmla="*/ 0 h 4693331"/>
              <a:gd name="connsiteX2" fmla="*/ 7132320 w 7132320"/>
              <a:gd name="connsiteY2" fmla="*/ 4693331 h 4693331"/>
              <a:gd name="connsiteX3" fmla="*/ 0 w 7132320"/>
              <a:gd name="connsiteY3" fmla="*/ 4693331 h 4693331"/>
              <a:gd name="connsiteX4" fmla="*/ 0 w 7132320"/>
              <a:gd name="connsiteY4" fmla="*/ 0 h 4693331"/>
              <a:gd name="connsiteX0" fmla="*/ 0 w 7132320"/>
              <a:gd name="connsiteY0" fmla="*/ 0 h 4693331"/>
              <a:gd name="connsiteX1" fmla="*/ 7132320 w 7132320"/>
              <a:gd name="connsiteY1" fmla="*/ 0 h 4693331"/>
              <a:gd name="connsiteX2" fmla="*/ 7132320 w 7132320"/>
              <a:gd name="connsiteY2" fmla="*/ 4693331 h 4693331"/>
              <a:gd name="connsiteX3" fmla="*/ 3715473 w 7132320"/>
              <a:gd name="connsiteY3" fmla="*/ 4693331 h 4693331"/>
              <a:gd name="connsiteX4" fmla="*/ 0 w 7132320"/>
              <a:gd name="connsiteY4" fmla="*/ 0 h 469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2320" h="4693331">
                <a:moveTo>
                  <a:pt x="0" y="0"/>
                </a:moveTo>
                <a:lnTo>
                  <a:pt x="7132320" y="0"/>
                </a:lnTo>
                <a:lnTo>
                  <a:pt x="7132320" y="4693331"/>
                </a:lnTo>
                <a:lnTo>
                  <a:pt x="3715473" y="469333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28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9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477517" y="4"/>
            <a:ext cx="3657600" cy="46933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2"/>
            <a:ext cx="9135117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482405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"/>
            <a:ext cx="5486400" cy="469333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8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61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 - Mirr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3657600" cy="469333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3"/>
            <a:ext cx="9135117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482405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48717" y="0"/>
            <a:ext cx="5486400" cy="469333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8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83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469333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1"/>
            <a:ext cx="9144000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838341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"/>
            <a:ext cx="4572000" cy="469333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8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96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 - Mirr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572000" cy="469333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1"/>
            <a:ext cx="9144000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838341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0"/>
            <a:ext cx="4572000" cy="469333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8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14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668357" y="-1"/>
            <a:ext cx="5486400" cy="469333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3"/>
            <a:ext cx="9143999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838341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"/>
            <a:ext cx="3668357" cy="469333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8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6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 - Mirr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486400" cy="469333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3"/>
            <a:ext cx="9143999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838341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486399" y="0"/>
            <a:ext cx="3657599" cy="469333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8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7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1286460"/>
            <a:ext cx="8046720" cy="32953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40000"/>
              </a:lnSpc>
              <a:spcBef>
                <a:spcPts val="0"/>
              </a:spcBef>
              <a:buNone/>
              <a:defRPr sz="1400" b="0" i="0" spc="100" baseline="0">
                <a:latin typeface="Avenir Next Medium" charset="0"/>
                <a:ea typeface="Avenir Next Medium" charset="0"/>
                <a:cs typeface="Avenir Next Medium" charset="0"/>
              </a:defRPr>
            </a:lvl1pPr>
          </a:lstStyle>
          <a:p>
            <a:pPr lvl="0"/>
            <a:r>
              <a:rPr lang="en-US" dirty="0" smtClean="0"/>
              <a:t>Click to insert 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3"/>
            <a:ext cx="9135117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327640"/>
            <a:ext cx="8046720" cy="59306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48640" y="920700"/>
            <a:ext cx="8046720" cy="36576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 b="1" i="0" cap="all" spc="200" baseline="0">
                <a:solidFill>
                  <a:schemeClr val="accent5"/>
                </a:solidFill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</a:t>
            </a:r>
            <a:r>
              <a:rPr lang="en-US" dirty="0" err="1" smtClean="0"/>
              <a:t>SUBtitle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45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693333"/>
            <a:ext cx="9135117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89134" y="4786096"/>
            <a:ext cx="3838341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82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697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1231409"/>
            <a:ext cx="8046720" cy="335040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40000"/>
              </a:lnSpc>
              <a:spcBef>
                <a:spcPts val="0"/>
              </a:spcBef>
              <a:buNone/>
              <a:defRPr sz="1400" b="0" i="0" spc="100" baseline="0">
                <a:latin typeface="Avenir Next Medium" charset="0"/>
                <a:ea typeface="Avenir Next Medium" charset="0"/>
                <a:cs typeface="Avenir Next Medium" charset="0"/>
              </a:defRPr>
            </a:lvl1pPr>
          </a:lstStyle>
          <a:p>
            <a:pPr lvl="0"/>
            <a:r>
              <a:rPr lang="en-US" dirty="0" smtClean="0"/>
              <a:t>Click to insert 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3"/>
            <a:ext cx="9135117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327640"/>
            <a:ext cx="8046720" cy="59306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26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3767328" y="939487"/>
            <a:ext cx="5193792" cy="36423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3"/>
            <a:ext cx="9135117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" y="207967"/>
            <a:ext cx="3584448" cy="437384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2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767328" y="207967"/>
            <a:ext cx="5193792" cy="73152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200" b="1" i="0" cap="all" spc="2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Chart title</a:t>
            </a:r>
            <a:endParaRPr lang="en-US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838341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30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 - Mirr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182880" y="939487"/>
            <a:ext cx="5193792" cy="36423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3"/>
            <a:ext cx="9135117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376672" y="207967"/>
            <a:ext cx="3584448" cy="437384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2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" y="207967"/>
            <a:ext cx="5193792" cy="73152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200" b="1" i="0" cap="all" spc="2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Chart title</a:t>
            </a:r>
            <a:endParaRPr lang="en-US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838341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64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549910" y="1286460"/>
            <a:ext cx="8045450" cy="329535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3"/>
            <a:ext cx="9135117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48640" y="920700"/>
            <a:ext cx="8046720" cy="36576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200" b="1" i="0" cap="all" spc="2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Chart title</a:t>
            </a:r>
            <a:endParaRPr lang="en-US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838341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327640"/>
            <a:ext cx="8046720" cy="59306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92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B - 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539636" y="1286459"/>
            <a:ext cx="3931920" cy="329535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3"/>
            <a:ext cx="9135117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44920" y="920699"/>
            <a:ext cx="3931920" cy="36576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200" b="1" i="0" cap="all" spc="2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Chart title</a:t>
            </a:r>
            <a:endParaRPr lang="en-US" dirty="0"/>
          </a:p>
        </p:txBody>
      </p:sp>
      <p:sp>
        <p:nvSpPr>
          <p:cNvPr id="7" name="Chart Placeholder 2"/>
          <p:cNvSpPr>
            <a:spLocks noGrp="1"/>
          </p:cNvSpPr>
          <p:nvPr>
            <p:ph type="chart" sz="quarter" idx="16"/>
          </p:nvPr>
        </p:nvSpPr>
        <p:spPr>
          <a:xfrm>
            <a:off x="4662021" y="1286459"/>
            <a:ext cx="3931920" cy="329535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67160" y="920700"/>
            <a:ext cx="3931920" cy="36576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200" b="1" i="0" cap="all" spc="2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Chart title</a:t>
            </a:r>
            <a:endParaRPr lang="en-US" dirty="0"/>
          </a:p>
        </p:txBody>
      </p:sp>
      <p:sp>
        <p:nvSpPr>
          <p:cNvPr id="11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838341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327640"/>
            <a:ext cx="8046720" cy="59306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94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549910" y="920700"/>
            <a:ext cx="8045450" cy="366111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2"/>
            <a:ext cx="9139559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838341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327640"/>
            <a:ext cx="8046720" cy="59306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22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 - 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549910" y="986319"/>
            <a:ext cx="3931920" cy="359549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4693333"/>
            <a:ext cx="9135117" cy="45016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Chart Placeholder 2"/>
          <p:cNvSpPr>
            <a:spLocks noGrp="1"/>
          </p:cNvSpPr>
          <p:nvPr>
            <p:ph type="chart" sz="quarter" idx="15"/>
          </p:nvPr>
        </p:nvSpPr>
        <p:spPr>
          <a:xfrm>
            <a:off x="4663440" y="986319"/>
            <a:ext cx="3931920" cy="359549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89134" y="4786096"/>
            <a:ext cx="3838341" cy="26464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000">
                <a:latin typeface="Avenir Book"/>
                <a:cs typeface="Avenir Book"/>
              </a:defRPr>
            </a:lvl1pPr>
            <a:lvl2pPr>
              <a:defRPr sz="1100">
                <a:latin typeface="Avenir Book"/>
                <a:cs typeface="Avenir Book"/>
              </a:defRPr>
            </a:lvl2pPr>
            <a:lvl3pPr>
              <a:defRPr sz="1100">
                <a:latin typeface="Avenir Book"/>
                <a:cs typeface="Avenir Book"/>
              </a:defRPr>
            </a:lvl3pPr>
            <a:lvl4pPr>
              <a:defRPr sz="1100">
                <a:latin typeface="Avenir Book"/>
                <a:cs typeface="Avenir Book"/>
              </a:defRPr>
            </a:lvl4pPr>
            <a:lvl5pPr>
              <a:defRPr sz="11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5514" r="6137" b="25626"/>
          <a:stretch/>
        </p:blipFill>
        <p:spPr>
          <a:xfrm>
            <a:off x="7128935" y="4802375"/>
            <a:ext cx="1916111" cy="225012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327640"/>
            <a:ext cx="8046720" cy="59306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="1" i="0" cap="all" spc="200" baseline="0">
                <a:latin typeface="Avenir Next Demi Bold" charset="0"/>
                <a:ea typeface="Avenir Next Demi Bold" charset="0"/>
                <a:cs typeface="Avenir Next Demi Bold" charset="0"/>
              </a:defRPr>
            </a:lvl1pPr>
          </a:lstStyle>
          <a:p>
            <a:pPr lvl="0"/>
            <a:r>
              <a:rPr lang="en-US" dirty="0" smtClean="0"/>
              <a:t>Click to insert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05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4"/>
          <p:cNvSpPr txBox="1">
            <a:spLocks/>
          </p:cNvSpPr>
          <p:nvPr userDrawn="1"/>
        </p:nvSpPr>
        <p:spPr>
          <a:xfrm>
            <a:off x="5807716" y="4713465"/>
            <a:ext cx="3327400" cy="3667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1100" b="0" kern="1200">
                <a:solidFill>
                  <a:schemeClr val="bg1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100" kern="1200">
                <a:solidFill>
                  <a:schemeClr val="bg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100" kern="1200">
                <a:solidFill>
                  <a:schemeClr val="bg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100" kern="1200">
                <a:solidFill>
                  <a:schemeClr val="bg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100" kern="1200">
                <a:solidFill>
                  <a:schemeClr val="bg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9135116" cy="5143499"/>
          </a:xfrm>
          <a:prstGeom prst="rect">
            <a:avLst/>
          </a:prstGeom>
          <a:solidFill>
            <a:schemeClr val="tx2">
              <a:alpha val="20000"/>
            </a:schemeClr>
          </a:solidFill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pc="200" dirty="0" smtClean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PROVIDING IN-DEPTH INSIGHT, DATA, AND ANALYSIS OF EVERYTHING DIGITAL.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68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60" r:id="rId2"/>
    <p:sldLayoutId id="2147483688" r:id="rId3"/>
    <p:sldLayoutId id="2147483689" r:id="rId4"/>
    <p:sldLayoutId id="2147483693" r:id="rId5"/>
    <p:sldLayoutId id="2147483692" r:id="rId6"/>
    <p:sldLayoutId id="2147483694" r:id="rId7"/>
    <p:sldLayoutId id="2147483697" r:id="rId8"/>
    <p:sldLayoutId id="2147483698" r:id="rId9"/>
    <p:sldLayoutId id="2147483672" r:id="rId10"/>
    <p:sldLayoutId id="2147483691" r:id="rId11"/>
    <p:sldLayoutId id="2147483673" r:id="rId12"/>
    <p:sldLayoutId id="2147483677" r:id="rId13"/>
    <p:sldLayoutId id="2147483679" r:id="rId14"/>
    <p:sldLayoutId id="2147483675" r:id="rId15"/>
    <p:sldLayoutId id="2147483680" r:id="rId16"/>
    <p:sldLayoutId id="2147483676" r:id="rId17"/>
    <p:sldLayoutId id="2147483681" r:id="rId18"/>
    <p:sldLayoutId id="2147483678" r:id="rId19"/>
    <p:sldLayoutId id="2147483670" r:id="rId20"/>
    <p:sldLayoutId id="2147483699" r:id="rId2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Wingdings" charset="2"/>
        <a:buChar char="§"/>
        <a:defRPr sz="2400" b="0" kern="1200">
          <a:solidFill>
            <a:schemeClr val="bg1"/>
          </a:solidFill>
          <a:latin typeface="Avenir Book"/>
          <a:ea typeface="+mn-ea"/>
          <a:cs typeface="Avenir Book"/>
        </a:defRPr>
      </a:lvl1pPr>
      <a:lvl2pPr marL="742932" indent="-285744" algn="l" defTabSz="457189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bg1"/>
          </a:solidFill>
          <a:latin typeface="Avenir Book"/>
          <a:ea typeface="+mn-ea"/>
          <a:cs typeface="Avenir Book"/>
        </a:defRPr>
      </a:lvl3pPr>
      <a:lvl4pPr marL="1600160" indent="-228594" algn="l" defTabSz="457189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807"/>
          <a:stretch/>
        </p:blipFill>
        <p:spPr>
          <a:xfrm>
            <a:off x="3277126" y="0"/>
            <a:ext cx="5866874" cy="5154982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-14714" y="-12581"/>
            <a:ext cx="3291840" cy="5167563"/>
          </a:xfrm>
        </p:spPr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4713" y="821227"/>
            <a:ext cx="3291838" cy="1749973"/>
          </a:xfrm>
        </p:spPr>
        <p:txBody>
          <a:bodyPr/>
          <a:lstStyle/>
          <a:p>
            <a:r>
              <a:rPr lang="en-US" cap="none" dirty="0" smtClean="0"/>
              <a:t> THE IoT </a:t>
            </a:r>
            <a:r>
              <a:rPr lang="en-US" cap="none" dirty="0"/>
              <a:t>FORECAST </a:t>
            </a:r>
            <a:r>
              <a:rPr lang="en-US" cap="none" dirty="0" smtClean="0"/>
              <a:t>BOOK 2018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-14713" y="2625460"/>
            <a:ext cx="3291838" cy="14832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</a:t>
            </a:r>
            <a:r>
              <a:rPr lang="en-US" cap="none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ONSUMER </a:t>
            </a:r>
            <a:r>
              <a:rPr lang="en-US" cap="non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IoT </a:t>
            </a:r>
            <a:r>
              <a:rPr lang="en-US" cap="none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FORECASTS</a:t>
            </a:r>
          </a:p>
          <a:p>
            <a:pPr>
              <a:lnSpc>
                <a:spcPct val="100000"/>
              </a:lnSpc>
            </a:pPr>
            <a:endParaRPr lang="en-US" sz="1200" b="0" dirty="0" smtClean="0">
              <a:latin typeface="Avenir Next Medium" charset="0"/>
              <a:ea typeface="Avenir Next Medium" charset="0"/>
              <a:cs typeface="Avenir Next Medium" charset="0"/>
            </a:endParaRP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PETER </a:t>
            </a:r>
            <a:r>
              <a:rPr lang="en-US" sz="1200" b="0" dirty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NEWMAN</a:t>
            </a:r>
          </a:p>
          <a:p>
            <a:pPr>
              <a:lnSpc>
                <a:spcPct val="100000"/>
              </a:lnSpc>
            </a:pPr>
            <a:r>
              <a:rPr lang="en-US" sz="1200" b="0" dirty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Research Analyst</a:t>
            </a:r>
            <a:endParaRPr lang="en-US" sz="1200" b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6" y="4203283"/>
            <a:ext cx="2560320" cy="5409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7356" y="4718473"/>
            <a:ext cx="32771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spc="150" dirty="0">
                <a:solidFill>
                  <a:schemeClr val="bg1">
                    <a:alpha val="9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PROVIDING IN-DEPTH INSIGHT, DATA, AND ANALYSIS OF EVERYTHING DIGITAL</a:t>
            </a:r>
          </a:p>
        </p:txBody>
      </p:sp>
    </p:spTree>
    <p:extLst>
      <p:ext uri="{BB962C8B-B14F-4D97-AF65-F5344CB8AC3E}">
        <p14:creationId xmlns:p14="http://schemas.microsoft.com/office/powerpoint/2010/main" val="173507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 anchor="ctr"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Source: BI Intelligence estimates, 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2018; Mozilla,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2017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82880" y="853615"/>
            <a:ext cx="3291840" cy="3657600"/>
          </a:xfrm>
        </p:spPr>
        <p:txBody>
          <a:bodyPr/>
          <a:lstStyle/>
          <a:p>
            <a:pPr algn="l"/>
            <a:r>
              <a:rPr lang="en-US" sz="1200" spc="0" dirty="0"/>
              <a:t>2023 at a </a:t>
            </a:r>
            <a:r>
              <a:rPr lang="en-US" sz="1200" spc="0" dirty="0" smtClean="0"/>
              <a:t>glance:</a:t>
            </a:r>
          </a:p>
          <a:p>
            <a:pPr algn="l"/>
            <a:endParaRPr lang="en-US" sz="1000" spc="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Annual spending will rise from about $10 billion in 2018 to $17 billion by 2023.</a:t>
            </a:r>
          </a:p>
          <a:p>
            <a:pPr marL="171450" indent="-171450" algn="l">
              <a:buFont typeface="Arial" charset="0"/>
              <a:buChar char="•"/>
            </a:pPr>
            <a:endParaRPr lang="en-US" sz="1000" b="0" cap="none" spc="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Consumers will spend $90 </a:t>
            </a:r>
            <a:r>
              <a:rPr lang="en-US" sz="1000" b="0" cap="none" spc="0" dirty="0">
                <a:latin typeface="Helvetica Neue" charset="0"/>
                <a:ea typeface="Helvetica Neue" charset="0"/>
                <a:cs typeface="Helvetica Neue" charset="0"/>
              </a:rPr>
              <a:t>billion </a:t>
            </a: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on IoT devices from 2018-2023.</a:t>
            </a:r>
          </a:p>
          <a:p>
            <a:pPr algn="l"/>
            <a:endParaRPr lang="en-US" sz="1000" spc="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l"/>
            <a:r>
              <a:rPr lang="en-US" sz="1200" spc="0" dirty="0" smtClean="0"/>
              <a:t>How much is this really?</a:t>
            </a:r>
          </a:p>
          <a:p>
            <a:pPr algn="l"/>
            <a:endParaRPr lang="en-US" sz="1000" spc="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That equates to $280 per person and $725 per household over the five-year period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182880" y="207967"/>
            <a:ext cx="8778240" cy="463365"/>
          </a:xfrm>
        </p:spPr>
        <p:txBody>
          <a:bodyPr/>
          <a:lstStyle/>
          <a:p>
            <a:r>
              <a:rPr lang="en-US" sz="2000" b="0" cap="none" spc="0" dirty="0">
                <a:latin typeface="Avenir Next Medium" charset="0"/>
                <a:ea typeface="Avenir Next Medium" charset="0"/>
                <a:cs typeface="Avenir Next Medium" charset="0"/>
              </a:rPr>
              <a:t>Total </a:t>
            </a:r>
            <a:r>
              <a:rPr lang="en-US" sz="2000" b="0" cap="none" spc="0" dirty="0" smtClean="0">
                <a:latin typeface="Avenir Next Medium" charset="0"/>
                <a:ea typeface="Avenir Next Medium" charset="0"/>
                <a:cs typeface="Avenir Next Medium" charset="0"/>
              </a:rPr>
              <a:t>consumer IoT spending (US, billions $</a:t>
            </a:r>
            <a:r>
              <a:rPr lang="en-US" sz="2000" b="0" cap="none" spc="0" dirty="0" smtClean="0">
                <a:solidFill>
                  <a:srgbClr val="F89271"/>
                </a:solidFill>
                <a:latin typeface="Avenir Next Medium" charset="0"/>
                <a:ea typeface="Avenir Next Medium" charset="0"/>
                <a:cs typeface="Avenir Next Medium" charset="0"/>
              </a:rPr>
              <a:t>)</a:t>
            </a:r>
            <a:endParaRPr lang="en-US" sz="2000" b="0" cap="none" spc="0" dirty="0">
              <a:solidFill>
                <a:srgbClr val="F8927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graphicFrame>
        <p:nvGraphicFramePr>
          <p:cNvPr id="8" name="Chart Placeholder 7"/>
          <p:cNvGraphicFramePr>
            <a:graphicFrameLocks noGrp="1"/>
          </p:cNvGraphicFramePr>
          <p:nvPr>
            <p:ph type="chart" sz="quarter" idx="14"/>
            <p:extLst>
              <p:ext uri="{D42A27DB-BD31-4B8C-83A1-F6EECF244321}">
                <p14:modId xmlns:p14="http://schemas.microsoft.com/office/powerpoint/2010/main" val="1676073182"/>
              </p:ext>
            </p:extLst>
          </p:nvPr>
        </p:nvGraphicFramePr>
        <p:xfrm>
          <a:off x="3657600" y="853615"/>
          <a:ext cx="530352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4693499"/>
            <a:ext cx="9144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38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Placeholder 7"/>
          <p:cNvGraphicFramePr>
            <a:graphicFrameLocks noGrp="1"/>
          </p:cNvGraphicFramePr>
          <p:nvPr>
            <p:ph type="chart" sz="quarter" idx="14"/>
            <p:extLst>
              <p:ext uri="{D42A27DB-BD31-4B8C-83A1-F6EECF244321}">
                <p14:modId xmlns:p14="http://schemas.microsoft.com/office/powerpoint/2010/main" val="278450030"/>
              </p:ext>
            </p:extLst>
          </p:nvPr>
        </p:nvGraphicFramePr>
        <p:xfrm>
          <a:off x="182880" y="859403"/>
          <a:ext cx="512064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669280" y="859403"/>
            <a:ext cx="3291840" cy="3657600"/>
          </a:xfrm>
        </p:spPr>
        <p:txBody>
          <a:bodyPr anchor="ctr"/>
          <a:lstStyle/>
          <a:p>
            <a:pPr algn="l"/>
            <a:r>
              <a:rPr lang="en-US" sz="1200" cap="none" spc="0" dirty="0" smtClean="0"/>
              <a:t>2023 AT A GLANCE: </a:t>
            </a:r>
          </a:p>
          <a:p>
            <a:pPr algn="l"/>
            <a:endParaRPr lang="en-US" sz="1000" b="0" cap="none" spc="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>
                <a:latin typeface="Helvetica Neue" charset="0"/>
                <a:ea typeface="Helvetica Neue" charset="0"/>
                <a:cs typeface="Helvetica Neue" charset="0"/>
              </a:rPr>
              <a:t>There will be nearly </a:t>
            </a: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500 </a:t>
            </a:r>
            <a:r>
              <a:rPr lang="en-US" sz="1000" b="0" cap="none" spc="0" dirty="0">
                <a:latin typeface="Helvetica Neue" charset="0"/>
                <a:ea typeface="Helvetica Neue" charset="0"/>
                <a:cs typeface="Helvetica Neue" charset="0"/>
              </a:rPr>
              <a:t>million smart speakers active globally by </a:t>
            </a: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2023, or about one for every </a:t>
            </a: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16 </a:t>
            </a: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people.</a:t>
            </a:r>
          </a:p>
          <a:p>
            <a:pPr marL="285750" indent="-285750" algn="l">
              <a:buFont typeface="Arial" charset="0"/>
              <a:buChar char="•"/>
            </a:pPr>
            <a:endParaRPr lang="en-US" sz="1000" b="0" cap="none" spc="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l"/>
            <a:r>
              <a:rPr lang="en-US" sz="1200" cap="none" spc="0" dirty="0" smtClean="0"/>
              <a:t>HOW WE GET THERE:</a:t>
            </a:r>
          </a:p>
          <a:p>
            <a:pPr algn="l"/>
            <a:endParaRPr lang="en-US" sz="1000" cap="none" spc="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Growth will be led by the massive but largely untapped APAC market, due to greater fixed broadband inclusion and falling device prices.</a:t>
            </a:r>
            <a:b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</a:br>
            <a:endParaRPr lang="en-US" sz="1000" b="0" cap="none" spc="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Amazon and Google dominate now, but local device makers, especially in China, will win market share with better native language offerings.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182880" y="207967"/>
            <a:ext cx="8778240" cy="474940"/>
          </a:xfrm>
        </p:spPr>
        <p:txBody>
          <a:bodyPr/>
          <a:lstStyle/>
          <a:p>
            <a:pPr>
              <a:defRPr sz="1862" b="0" i="0" u="none" strike="noStrike" kern="1200" spc="0" baseline="0">
                <a:solidFill>
                  <a:srgbClr val="FFFFFF">
                    <a:lumMod val="8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2000" cap="none" dirty="0" smtClean="0">
                <a:solidFill>
                  <a:srgbClr val="F89271"/>
                </a:solidFill>
                <a:latin typeface="Avenir Next Medium" charset="0"/>
                <a:ea typeface="Avenir Next Medium" charset="0"/>
                <a:cs typeface="Avenir Next Medium" charset="0"/>
              </a:rPr>
              <a:t>Global </a:t>
            </a:r>
            <a:r>
              <a:rPr lang="en-US" sz="2000" cap="none" dirty="0" smtClean="0">
                <a:solidFill>
                  <a:srgbClr val="F89271"/>
                </a:solidFill>
                <a:latin typeface="Avenir Next Medium" charset="0"/>
                <a:ea typeface="Avenir Next Medium" charset="0"/>
                <a:cs typeface="Avenir Next Medium" charset="0"/>
              </a:rPr>
              <a:t>smart speaker installed base (millions)</a:t>
            </a:r>
            <a:endParaRPr lang="en-US" sz="2000" cap="none" dirty="0">
              <a:solidFill>
                <a:srgbClr val="F8927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/>
        <p:txBody>
          <a:bodyPr anchor="ctr"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Source: BI Intelligence exclusive data, 2017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693499"/>
            <a:ext cx="9144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9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 anchor="ctr"/>
          <a:lstStyle/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Source: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BI 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Intelligence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exclusive 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data,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2017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182880" y="207967"/>
            <a:ext cx="8778240" cy="468911"/>
          </a:xfrm>
        </p:spPr>
        <p:txBody>
          <a:bodyPr/>
          <a:lstStyle/>
          <a:p>
            <a:pPr>
              <a:defRPr sz="1860" b="0" i="0" u="none" strike="noStrike" kern="1200" spc="0" baseline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defRPr>
            </a:pPr>
            <a:r>
              <a:rPr lang="en-US" sz="2000" b="0" cap="none" dirty="0" smtClean="0">
                <a:solidFill>
                  <a:srgbClr val="F89271"/>
                </a:solidFill>
                <a:latin typeface="Avenir Next Medium" charset="0"/>
                <a:ea typeface="Avenir Next Medium" charset="0"/>
                <a:cs typeface="Avenir Next Medium" charset="0"/>
              </a:rPr>
              <a:t>Smart speaker installed base (US, millions)</a:t>
            </a:r>
            <a:endParaRPr lang="en-US" sz="2000" b="0" cap="none" dirty="0">
              <a:solidFill>
                <a:srgbClr val="F8927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graphicFrame>
        <p:nvGraphicFramePr>
          <p:cNvPr id="8" name="Chart Placeholder 7"/>
          <p:cNvGraphicFramePr>
            <a:graphicFrameLocks noGrp="1"/>
          </p:cNvGraphicFramePr>
          <p:nvPr>
            <p:ph type="chart" sz="quarter" idx="14"/>
            <p:extLst>
              <p:ext uri="{D42A27DB-BD31-4B8C-83A1-F6EECF244321}">
                <p14:modId xmlns:p14="http://schemas.microsoft.com/office/powerpoint/2010/main" val="331016259"/>
              </p:ext>
            </p:extLst>
          </p:nvPr>
        </p:nvGraphicFramePr>
        <p:xfrm>
          <a:off x="3657600" y="856388"/>
          <a:ext cx="530352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 Placeholder 8"/>
          <p:cNvSpPr txBox="1">
            <a:spLocks noGrp="1"/>
          </p:cNvSpPr>
          <p:nvPr>
            <p:ph type="body" sz="quarter" idx="13"/>
          </p:nvPr>
        </p:nvSpPr>
        <p:spPr>
          <a:xfrm>
            <a:off x="182880" y="1226102"/>
            <a:ext cx="3291840" cy="2918171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l"/>
            <a:r>
              <a:rPr lang="en-US" sz="1200" spc="0" dirty="0" smtClean="0"/>
              <a:t>2023 at a glance:</a:t>
            </a:r>
          </a:p>
          <a:p>
            <a:pPr algn="l"/>
            <a:r>
              <a:rPr lang="en-US" sz="1000" spc="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endParaRPr lang="en-US" sz="1000" b="0" spc="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Over</a:t>
            </a: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 190 </a:t>
            </a:r>
            <a:r>
              <a:rPr lang="en-US" sz="1000" b="0" cap="none" spc="0" dirty="0">
                <a:latin typeface="Helvetica Neue" charset="0"/>
                <a:ea typeface="Helvetica Neue" charset="0"/>
                <a:cs typeface="Helvetica Neue" charset="0"/>
              </a:rPr>
              <a:t>million smart speakers will be installed in the US through </a:t>
            </a: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2023. </a:t>
            </a:r>
          </a:p>
          <a:p>
            <a:pPr marL="171450" indent="-171450" algn="l">
              <a:buFont typeface="Arial" charset="0"/>
              <a:buChar char="•"/>
            </a:pPr>
            <a:endParaRPr lang="en-US" sz="1000" cap="none" spc="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That’s</a:t>
            </a:r>
            <a:r>
              <a:rPr lang="en-US" sz="1000" cap="none" spc="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more than one for each household and every two people in the US.</a:t>
            </a:r>
          </a:p>
          <a:p>
            <a:pPr marL="285750" indent="-285750" algn="l">
              <a:buFont typeface="Arial" charset="0"/>
              <a:buChar char="•"/>
            </a:pPr>
            <a:endParaRPr lang="en-US" sz="1000" spc="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l"/>
            <a:r>
              <a:rPr lang="en-US" sz="1200" spc="0" dirty="0" smtClean="0"/>
              <a:t>How we get there: </a:t>
            </a:r>
          </a:p>
          <a:p>
            <a:pPr algn="l"/>
            <a:endParaRPr lang="en-US" sz="1000" spc="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Amazon and Google will benefit from their early mover advantage, selling about 2 in 3 speakers.</a:t>
            </a:r>
            <a:b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</a:br>
            <a:endParaRPr lang="en-US" sz="1000" b="0" cap="none" spc="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Third-parties will grow their share by licensing Alexa and Google Assistant to power their devices.</a:t>
            </a:r>
            <a:endParaRPr lang="en-US" sz="1000" b="0" spc="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693499"/>
            <a:ext cx="9144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5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669280" y="853615"/>
            <a:ext cx="3291840" cy="3657600"/>
          </a:xfrm>
        </p:spPr>
        <p:txBody>
          <a:bodyPr anchor="ctr"/>
          <a:lstStyle/>
          <a:p>
            <a:pPr algn="l"/>
            <a:r>
              <a:rPr lang="en-US" sz="1200" spc="0" dirty="0" smtClean="0"/>
              <a:t>2023 at a glance:</a:t>
            </a:r>
          </a:p>
          <a:p>
            <a:pPr algn="l"/>
            <a:endParaRPr lang="en-US" sz="1000" spc="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Screen-equipped devices will make up nearly 10% of total smart speakers in the US.</a:t>
            </a:r>
          </a:p>
          <a:p>
            <a:pPr marL="285750" indent="-285750" algn="l">
              <a:buFont typeface="Arial" charset="0"/>
              <a:buChar char="•"/>
            </a:pPr>
            <a:endParaRPr lang="en-US" sz="1000" spc="0" dirty="0">
              <a:latin typeface="Helvetica Neue" charset="0"/>
              <a:ea typeface="Helvetica Neue" charset="0"/>
              <a:cs typeface="Helvetica Neue" charset="0"/>
            </a:endParaRPr>
          </a:p>
          <a:p>
            <a:pPr algn="l"/>
            <a:r>
              <a:rPr lang="en-US" sz="1200" spc="0" dirty="0" smtClean="0"/>
              <a:t>How we get there:</a:t>
            </a:r>
          </a:p>
          <a:p>
            <a:pPr algn="l"/>
            <a:endParaRPr lang="en-US" sz="1000" spc="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The success of Amazon’s screen-equipped smart speakers will push competitors to introduce screens to their own devices.</a:t>
            </a:r>
            <a:r>
              <a:rPr lang="en-US" sz="1000" cap="none" spc="0" dirty="0" smtClean="0"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en-US" sz="1000" cap="none" spc="0" dirty="0" smtClean="0">
                <a:latin typeface="Helvetica Neue" charset="0"/>
                <a:ea typeface="Helvetica Neue" charset="0"/>
                <a:cs typeface="Helvetica Neue" charset="0"/>
              </a:rPr>
            </a:br>
            <a:endParaRPr lang="en-US" sz="1000" b="0" cap="none" spc="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onsumers will opt for devices with screens because screens improve users’ ability to monitor their homes, get responses to queries, and consume media.</a:t>
            </a:r>
            <a:endParaRPr lang="en-US" sz="1000" b="0" spc="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82880" y="207967"/>
            <a:ext cx="8778240" cy="463365"/>
          </a:xfrm>
        </p:spPr>
        <p:txBody>
          <a:bodyPr/>
          <a:lstStyle/>
          <a:p>
            <a:pPr>
              <a:defRPr sz="1862" b="0" i="0" u="none" strike="noStrike" kern="1200" spc="0" baseline="0">
                <a:solidFill>
                  <a:srgbClr val="F34912">
                    <a:lumMod val="60000"/>
                    <a:lumOff val="40000"/>
                  </a:srgbClr>
                </a:solidFill>
                <a:latin typeface="Avenir Next" charset="0"/>
                <a:ea typeface="Avenir Next" charset="0"/>
                <a:cs typeface="Avenir Next" charset="0"/>
              </a:defRPr>
            </a:pPr>
            <a:r>
              <a:rPr lang="en-US" sz="2000" b="0" cap="none" dirty="0" smtClean="0">
                <a:latin typeface="Avenir Next Medium" charset="0"/>
                <a:ea typeface="Avenir Next Medium" charset="0"/>
                <a:cs typeface="Avenir Next Medium" charset="0"/>
              </a:rPr>
              <a:t>Annual screen-equipped smart speaker shipments (US, millions</a:t>
            </a:r>
            <a:r>
              <a:rPr lang="en-US" sz="2000" b="0" cap="none" dirty="0" smtClean="0">
                <a:solidFill>
                  <a:srgbClr val="F89271"/>
                </a:solidFill>
                <a:latin typeface="Avenir Next Medium" charset="0"/>
                <a:ea typeface="Avenir Next Medium" charset="0"/>
                <a:cs typeface="Avenir Next Medium" charset="0"/>
              </a:rPr>
              <a:t>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/>
        <p:txBody>
          <a:bodyPr anchor="ctr"/>
          <a:lstStyle/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Source: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BI 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Intelligence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exclusive 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data,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2017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12" name="Chart Placeholder 11"/>
          <p:cNvGraphicFramePr>
            <a:graphicFrameLocks noGrp="1"/>
          </p:cNvGraphicFramePr>
          <p:nvPr>
            <p:ph type="chart" sz="quarter" idx="14"/>
            <p:extLst>
              <p:ext uri="{D42A27DB-BD31-4B8C-83A1-F6EECF244321}">
                <p14:modId xmlns:p14="http://schemas.microsoft.com/office/powerpoint/2010/main" val="69662137"/>
              </p:ext>
            </p:extLst>
          </p:nvPr>
        </p:nvGraphicFramePr>
        <p:xfrm>
          <a:off x="182880" y="853615"/>
          <a:ext cx="512064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4693499"/>
            <a:ext cx="9144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88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 anchor="ctr"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Source: 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BI Intelligence estimates,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2018; 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Mozilla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, 2017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669280" y="846891"/>
            <a:ext cx="3291840" cy="3657600"/>
          </a:xfrm>
        </p:spPr>
        <p:txBody>
          <a:bodyPr anchor="ctr"/>
          <a:lstStyle/>
          <a:p>
            <a:pPr algn="l"/>
            <a:r>
              <a:rPr lang="en-US" sz="1200" spc="0" dirty="0">
                <a:solidFill>
                  <a:schemeClr val="bg2">
                    <a:lumMod val="85000"/>
                  </a:schemeClr>
                </a:solidFill>
              </a:rPr>
              <a:t>2023 at </a:t>
            </a:r>
            <a:r>
              <a:rPr lang="en-US" sz="1200" spc="0" dirty="0" smtClean="0">
                <a:solidFill>
                  <a:schemeClr val="bg2">
                    <a:lumMod val="85000"/>
                  </a:schemeClr>
                </a:solidFill>
              </a:rPr>
              <a:t>a glance:</a:t>
            </a:r>
          </a:p>
          <a:p>
            <a:pPr algn="l"/>
            <a:endParaRPr lang="en-US" sz="1000" spc="0" dirty="0" smtClean="0">
              <a:solidFill>
                <a:schemeClr val="bg2">
                  <a:lumMod val="8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There </a:t>
            </a:r>
            <a:r>
              <a:rPr lang="en-US" sz="1000" b="0" cap="none" spc="0" dirty="0">
                <a:latin typeface="Helvetica Neue" charset="0"/>
                <a:ea typeface="Helvetica Neue" charset="0"/>
                <a:cs typeface="Helvetica Neue" charset="0"/>
              </a:rPr>
              <a:t>will </a:t>
            </a: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be more than 1 billion smart home devices in the US. </a:t>
            </a:r>
          </a:p>
          <a:p>
            <a:pPr marL="171450" indent="-171450" algn="l">
              <a:buFont typeface="Arial" charset="0"/>
              <a:buChar char="•"/>
            </a:pPr>
            <a:endParaRPr lang="en-US" sz="1000" b="0" cap="none" spc="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That’s three per person and nine </a:t>
            </a:r>
            <a:r>
              <a:rPr lang="en-US" sz="1000" b="0" cap="none" spc="0" dirty="0">
                <a:latin typeface="Helvetica Neue" charset="0"/>
                <a:ea typeface="Helvetica Neue" charset="0"/>
                <a:cs typeface="Helvetica Neue" charset="0"/>
              </a:rPr>
              <a:t>per </a:t>
            </a: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household.</a:t>
            </a:r>
          </a:p>
          <a:p>
            <a:pPr algn="l"/>
            <a:endParaRPr lang="en-US" sz="1000" spc="0" dirty="0">
              <a:latin typeface="Helvetica Neue" charset="0"/>
              <a:ea typeface="Helvetica Neue" charset="0"/>
              <a:cs typeface="Helvetica Neue" charset="0"/>
            </a:endParaRPr>
          </a:p>
          <a:p>
            <a:pPr algn="l"/>
            <a:r>
              <a:rPr lang="en-US" sz="1200" spc="0" dirty="0" smtClean="0"/>
              <a:t>How we get there: </a:t>
            </a:r>
          </a:p>
          <a:p>
            <a:pPr algn="l"/>
            <a:endParaRPr lang="en-US" sz="1000" b="0" cap="none" spc="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Positive early experiences will push consumers to further connect their homes by buying more device types.</a:t>
            </a:r>
          </a:p>
          <a:p>
            <a:pPr marL="171450" indent="-171450" algn="l">
              <a:buFont typeface="Arial" charset="0"/>
              <a:buChar char="•"/>
            </a:pPr>
            <a:endParaRPr lang="en-US" sz="1000" b="0" cap="none" spc="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Smart lights (41%) and connected security systems (23%) will account for the majority of devices in use.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182880" y="205647"/>
            <a:ext cx="8778240" cy="462423"/>
          </a:xfrm>
          <a:ln>
            <a:noFill/>
          </a:ln>
        </p:spPr>
        <p:txBody>
          <a:bodyPr/>
          <a:lstStyle/>
          <a:p>
            <a:pPr>
              <a:defRPr sz="1862" b="0" i="0" u="none" strike="noStrike" kern="1200" spc="0" baseline="0">
                <a:solidFill>
                  <a:srgbClr val="F34912">
                    <a:lumMod val="60000"/>
                    <a:lumOff val="40000"/>
                  </a:srgbClr>
                </a:solidFill>
                <a:latin typeface="Avenir Next" charset="0"/>
                <a:ea typeface="Avenir Next" charset="0"/>
                <a:cs typeface="Avenir Next" charset="0"/>
              </a:defRPr>
            </a:pPr>
            <a:r>
              <a:rPr lang="en-US" sz="2000" b="0" cap="none" dirty="0" smtClean="0">
                <a:latin typeface="Avenir Next Medium" charset="0"/>
                <a:ea typeface="Avenir Next Medium" charset="0"/>
                <a:cs typeface="Avenir Next Medium" charset="0"/>
              </a:rPr>
              <a:t>Total smart home device installed base (US, millions)</a:t>
            </a:r>
            <a:endParaRPr lang="en-US" sz="2000" b="0" cap="none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graphicFrame>
        <p:nvGraphicFramePr>
          <p:cNvPr id="8" name="Chart Placeholder 7"/>
          <p:cNvGraphicFramePr>
            <a:graphicFrameLocks noGrp="1"/>
          </p:cNvGraphicFramePr>
          <p:nvPr>
            <p:ph type="chart" sz="quarter" idx="14"/>
            <p:extLst>
              <p:ext uri="{D42A27DB-BD31-4B8C-83A1-F6EECF244321}">
                <p14:modId xmlns:p14="http://schemas.microsoft.com/office/powerpoint/2010/main" val="532495011"/>
              </p:ext>
            </p:extLst>
          </p:nvPr>
        </p:nvGraphicFramePr>
        <p:xfrm>
          <a:off x="182626" y="846891"/>
          <a:ext cx="512064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0" y="4693499"/>
            <a:ext cx="9144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09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82880" y="849714"/>
            <a:ext cx="3291840" cy="3657600"/>
          </a:xfrm>
        </p:spPr>
        <p:txBody>
          <a:bodyPr anchor="ctr"/>
          <a:lstStyle/>
          <a:p>
            <a:pPr algn="l"/>
            <a:r>
              <a:rPr lang="en-US" sz="1200" spc="0" dirty="0"/>
              <a:t>2023 at a </a:t>
            </a:r>
            <a:r>
              <a:rPr lang="en-US" sz="1200" spc="0" dirty="0" smtClean="0"/>
              <a:t>glance:</a:t>
            </a:r>
          </a:p>
          <a:p>
            <a:pPr algn="l"/>
            <a:endParaRPr lang="en-US" sz="1000" spc="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>
                <a:latin typeface="Helvetica Neue" charset="0"/>
                <a:ea typeface="Helvetica Neue" charset="0"/>
                <a:cs typeface="Helvetica Neue" charset="0"/>
              </a:rPr>
              <a:t>Smart TVs will grow to account for 69% of all TVs in the US, up from 53% in 2018. The total TV market will remain flat</a:t>
            </a: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.</a:t>
            </a:r>
          </a:p>
          <a:p>
            <a:pPr algn="l"/>
            <a:endParaRPr lang="en-US" sz="1000" spc="0" dirty="0">
              <a:latin typeface="Helvetica Neue" charset="0"/>
              <a:ea typeface="Helvetica Neue" charset="0"/>
              <a:cs typeface="Helvetica Neue" charset="0"/>
            </a:endParaRPr>
          </a:p>
          <a:p>
            <a:pPr algn="l"/>
            <a:r>
              <a:rPr lang="en-US" sz="1200" spc="0" dirty="0" smtClean="0"/>
              <a:t>How we get there: </a:t>
            </a:r>
          </a:p>
          <a:p>
            <a:pPr algn="l"/>
            <a:endParaRPr lang="en-US" sz="1000" spc="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Manufacturers like </a:t>
            </a:r>
            <a:r>
              <a:rPr lang="en-US" sz="1000" b="0" cap="none" spc="0" dirty="0">
                <a:latin typeface="Helvetica Neue" charset="0"/>
                <a:ea typeface="Helvetica Neue" charset="0"/>
                <a:cs typeface="Helvetica Neue" charset="0"/>
              </a:rPr>
              <a:t>S</a:t>
            </a: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amsung will increasingly build connectivity into TVs, in part to create a home for their voice assistants.</a:t>
            </a:r>
          </a:p>
          <a:p>
            <a:pPr marL="171450" indent="-171450" algn="l">
              <a:buFont typeface="Arial" charset="0"/>
              <a:buChar char="•"/>
            </a:pPr>
            <a:endParaRPr lang="en-US" sz="1000" b="0" cap="none" spc="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Smart TVs won’t cost much more than traditional models, which will help drive adoption.</a:t>
            </a:r>
            <a:endParaRPr lang="en-US" sz="1000" b="0" cap="none" spc="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182880" y="207967"/>
            <a:ext cx="8778240" cy="455562"/>
          </a:xfrm>
        </p:spPr>
        <p:txBody>
          <a:bodyPr/>
          <a:lstStyle/>
          <a:p>
            <a:r>
              <a:rPr lang="en-US" sz="2000" b="0" cap="none" spc="0" dirty="0" smtClean="0">
                <a:latin typeface="Avenir Next Medium" charset="0"/>
                <a:ea typeface="Avenir Next Medium" charset="0"/>
                <a:cs typeface="Avenir Next Medium" charset="0"/>
              </a:rPr>
              <a:t>Total smart TV installed base (US, millions</a:t>
            </a:r>
            <a:r>
              <a:rPr lang="en-US" sz="2000" b="0" cap="none" spc="0" dirty="0" smtClean="0">
                <a:solidFill>
                  <a:srgbClr val="F89271"/>
                </a:solidFill>
                <a:latin typeface="Avenir Next Medium" charset="0"/>
                <a:ea typeface="Avenir Next Medium" charset="0"/>
                <a:cs typeface="Avenir Next Medium" charset="0"/>
              </a:rPr>
              <a:t>)</a:t>
            </a:r>
            <a:endParaRPr lang="en-US" sz="2000" b="0" cap="none" spc="0" dirty="0">
              <a:solidFill>
                <a:srgbClr val="F8927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graphicFrame>
        <p:nvGraphicFramePr>
          <p:cNvPr id="8" name="Chart Placeholder 7"/>
          <p:cNvGraphicFramePr>
            <a:graphicFrameLocks noGrp="1"/>
          </p:cNvGraphicFramePr>
          <p:nvPr>
            <p:ph type="chart" sz="quarter" idx="14"/>
            <p:extLst>
              <p:ext uri="{D42A27DB-BD31-4B8C-83A1-F6EECF244321}">
                <p14:modId xmlns:p14="http://schemas.microsoft.com/office/powerpoint/2010/main" val="2138320591"/>
              </p:ext>
            </p:extLst>
          </p:nvPr>
        </p:nvGraphicFramePr>
        <p:xfrm>
          <a:off x="3653599" y="775503"/>
          <a:ext cx="5307521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/>
        <p:txBody>
          <a:bodyPr anchor="ctr"/>
          <a:lstStyle/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Source: BI Intelligence estimates,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2018; 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Mozilla,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2017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4693499"/>
            <a:ext cx="9144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89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 anchor="ctr"/>
          <a:lstStyle/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Source: BI Intelligence estimates, 2018; Mozilla, 2017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2880" y="855113"/>
            <a:ext cx="3291840" cy="3657600"/>
          </a:xfrm>
        </p:spPr>
        <p:txBody>
          <a:bodyPr anchor="ctr"/>
          <a:lstStyle/>
          <a:p>
            <a:pPr algn="l"/>
            <a:r>
              <a:rPr lang="en-US" sz="1200" spc="0" dirty="0"/>
              <a:t>2023 at a </a:t>
            </a:r>
            <a:r>
              <a:rPr lang="en-US" sz="1200" spc="0" dirty="0" smtClean="0"/>
              <a:t>glance:</a:t>
            </a:r>
          </a:p>
          <a:p>
            <a:pPr algn="l"/>
            <a:endParaRPr lang="en-US" sz="1000" spc="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Total fitness wearables and health devices in the US will surpass 120 million.</a:t>
            </a:r>
          </a:p>
          <a:p>
            <a:pPr marL="285750" indent="-285750" algn="l">
              <a:buFont typeface="Arial" charset="0"/>
              <a:buChar char="•"/>
            </a:pPr>
            <a:endParaRPr lang="en-US" sz="1000" spc="0" dirty="0">
              <a:latin typeface="Helvetica Neue" charset="0"/>
              <a:ea typeface="Helvetica Neue" charset="0"/>
              <a:cs typeface="Helvetica Neue" charset="0"/>
            </a:endParaRPr>
          </a:p>
          <a:p>
            <a:pPr algn="l"/>
            <a:r>
              <a:rPr lang="en-US" sz="1200" spc="0" dirty="0" smtClean="0"/>
              <a:t>How we get there: </a:t>
            </a:r>
          </a:p>
          <a:p>
            <a:pPr algn="l"/>
            <a:endParaRPr lang="en-US" sz="1000" spc="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Much of this growth will come from specialized devices that can collect targeted health data, like vital signs or blood sugar levels. </a:t>
            </a:r>
          </a:p>
          <a:p>
            <a:pPr marL="171450" indent="-171450" algn="l">
              <a:buFont typeface="Arial" charset="0"/>
              <a:buChar char="•"/>
            </a:pPr>
            <a:endParaRPr lang="en-US" sz="1000" b="0" cap="none" spc="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Demand for these devices as a means for monitoring chronic conditions like diabetes will push health wearable shipments higher, even as fitness trackers lose steam.</a:t>
            </a:r>
            <a:endParaRPr lang="en-US" sz="1000" b="0" spc="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182880" y="188655"/>
            <a:ext cx="8778240" cy="489447"/>
          </a:xfrm>
        </p:spPr>
        <p:txBody>
          <a:bodyPr/>
          <a:lstStyle/>
          <a:p>
            <a:r>
              <a:rPr lang="en-US" sz="2000" b="0" cap="none" spc="0" dirty="0" smtClean="0">
                <a:latin typeface="Avenir Next Medium" charset="0"/>
                <a:ea typeface="Avenir Next Medium" charset="0"/>
                <a:cs typeface="Avenir Next Medium" charset="0"/>
              </a:rPr>
              <a:t>Fitness tracker and health-based wearable installed </a:t>
            </a:r>
            <a:r>
              <a:rPr lang="en-US" sz="2000" b="0" cap="none" spc="0" dirty="0">
                <a:latin typeface="Avenir Next Medium" charset="0"/>
                <a:ea typeface="Avenir Next Medium" charset="0"/>
                <a:cs typeface="Avenir Next Medium" charset="0"/>
              </a:rPr>
              <a:t>base (US, millions</a:t>
            </a:r>
            <a:r>
              <a:rPr lang="en-US" sz="2000" b="0" cap="none" spc="0" dirty="0">
                <a:solidFill>
                  <a:srgbClr val="F89271"/>
                </a:solidFill>
                <a:latin typeface="Avenir Next Medium" charset="0"/>
                <a:ea typeface="Avenir Next Medium" charset="0"/>
                <a:cs typeface="Avenir Next Medium" charset="0"/>
              </a:rPr>
              <a:t>)</a:t>
            </a:r>
          </a:p>
        </p:txBody>
      </p:sp>
      <p:graphicFrame>
        <p:nvGraphicFramePr>
          <p:cNvPr id="9" name="Chart Placeholder 8"/>
          <p:cNvGraphicFramePr>
            <a:graphicFrameLocks noGrp="1"/>
          </p:cNvGraphicFramePr>
          <p:nvPr>
            <p:ph type="chart" sz="quarter" idx="14"/>
            <p:extLst>
              <p:ext uri="{D42A27DB-BD31-4B8C-83A1-F6EECF244321}">
                <p14:modId xmlns:p14="http://schemas.microsoft.com/office/powerpoint/2010/main" val="116126889"/>
              </p:ext>
            </p:extLst>
          </p:nvPr>
        </p:nvGraphicFramePr>
        <p:xfrm>
          <a:off x="3657600" y="855113"/>
          <a:ext cx="530352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0" y="4693499"/>
            <a:ext cx="9144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94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Placeholder 5"/>
          <p:cNvGraphicFramePr>
            <a:graphicFrameLocks noGrp="1"/>
          </p:cNvGraphicFramePr>
          <p:nvPr>
            <p:ph type="chart" sz="quarter" idx="14"/>
            <p:extLst>
              <p:ext uri="{D42A27DB-BD31-4B8C-83A1-F6EECF244321}">
                <p14:modId xmlns:p14="http://schemas.microsoft.com/office/powerpoint/2010/main" val="1560080942"/>
              </p:ext>
            </p:extLst>
          </p:nvPr>
        </p:nvGraphicFramePr>
        <p:xfrm>
          <a:off x="182880" y="826115"/>
          <a:ext cx="512064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669280" y="826115"/>
            <a:ext cx="3291840" cy="3657600"/>
          </a:xfrm>
        </p:spPr>
        <p:txBody>
          <a:bodyPr/>
          <a:lstStyle/>
          <a:p>
            <a:pPr algn="l"/>
            <a:r>
              <a:rPr lang="en-US" sz="1200" spc="0" dirty="0" smtClean="0"/>
              <a:t>2023 at a glance: </a:t>
            </a:r>
          </a:p>
          <a:p>
            <a:pPr algn="l"/>
            <a:endParaRPr lang="en-US" sz="1000" spc="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Nearly all new cars in the US will be connected by 2023, and 1 in 7 will have autonomous features. </a:t>
            </a:r>
          </a:p>
          <a:p>
            <a:pPr marL="171450" indent="-171450" algn="l">
              <a:buFont typeface="Arial" charset="0"/>
              <a:buChar char="•"/>
            </a:pPr>
            <a:endParaRPr lang="en-US" sz="1000" b="0" cap="none" spc="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There will be over 2.5 million </a:t>
            </a:r>
            <a:r>
              <a:rPr lang="en-US" sz="1000" b="0" cap="none" spc="0" dirty="0">
                <a:latin typeface="Helvetica Neue" charset="0"/>
                <a:ea typeface="Helvetica Neue" charset="0"/>
                <a:cs typeface="Helvetica Neue" charset="0"/>
              </a:rPr>
              <a:t>semi- or fully autonomous cars </a:t>
            </a: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on US roads.</a:t>
            </a:r>
            <a:r>
              <a:rPr lang="en-US" sz="1000" spc="0" dirty="0" smtClean="0"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en-US" sz="1000" spc="0" dirty="0" smtClean="0">
                <a:latin typeface="Helvetica Neue" charset="0"/>
                <a:ea typeface="Helvetica Neue" charset="0"/>
                <a:cs typeface="Helvetica Neue" charset="0"/>
              </a:rPr>
            </a:br>
            <a:endParaRPr lang="en-US" sz="1000" spc="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l"/>
            <a:r>
              <a:rPr lang="en-US" sz="1200" spc="0" dirty="0" smtClean="0"/>
              <a:t>How we get there:</a:t>
            </a:r>
          </a:p>
          <a:p>
            <a:pPr algn="l"/>
            <a:endParaRPr lang="en-US" sz="1000" spc="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Automakers and telecoms are connecting vehicles in order to gather data and offer consumers new services.</a:t>
            </a:r>
          </a:p>
          <a:p>
            <a:pPr marL="171450" indent="-171450" algn="l">
              <a:buFont typeface="Arial" charset="0"/>
              <a:buChar char="•"/>
            </a:pPr>
            <a:endParaRPr lang="en-US" sz="1000" b="0" cap="none" spc="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Connectivity will become a necessity as autonomous cars come onto roads.</a:t>
            </a:r>
            <a:endParaRPr lang="en-US" sz="1000" spc="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82880" y="0"/>
            <a:ext cx="8778240" cy="619557"/>
          </a:xfrm>
        </p:spPr>
        <p:txBody>
          <a:bodyPr/>
          <a:lstStyle/>
          <a:p>
            <a:r>
              <a:rPr lang="en-US" sz="2000" b="0" cap="none" spc="0" dirty="0" smtClean="0">
                <a:latin typeface="Avenir Next Medium" charset="0"/>
                <a:ea typeface="Avenir Next Medium" charset="0"/>
                <a:cs typeface="Avenir Next Medium" charset="0"/>
              </a:rPr>
              <a:t>Connected and autonomous vehicle shipments (US, </a:t>
            </a:r>
            <a:r>
              <a:rPr lang="en-US" sz="2000" b="0" cap="none" spc="0" dirty="0">
                <a:latin typeface="Avenir Next Medium" charset="0"/>
                <a:ea typeface="Avenir Next Medium" charset="0"/>
                <a:cs typeface="Avenir Next Medium" charset="0"/>
              </a:rPr>
              <a:t>millions</a:t>
            </a:r>
            <a:r>
              <a:rPr lang="en-US" sz="2000" b="0" cap="none" spc="0" dirty="0">
                <a:solidFill>
                  <a:srgbClr val="F89271"/>
                </a:solidFill>
                <a:latin typeface="Avenir Next Medium" charset="0"/>
                <a:ea typeface="Avenir Next Medium" charset="0"/>
                <a:cs typeface="Avenir Next Medium" charset="0"/>
              </a:rPr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 anchor="ctr"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Source: BI Intelligence exclusive data, 2018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693499"/>
            <a:ext cx="9144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86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 anchor="ctr"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Source: BI Intelligence exclusive data, 2017; Ericsson, 2017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669280" y="859402"/>
            <a:ext cx="3291840" cy="3657600"/>
          </a:xfrm>
        </p:spPr>
        <p:txBody>
          <a:bodyPr/>
          <a:lstStyle/>
          <a:p>
            <a:pPr algn="l"/>
            <a:r>
              <a:rPr lang="en-US" sz="1200" spc="0" dirty="0"/>
              <a:t>2023 at a </a:t>
            </a:r>
            <a:r>
              <a:rPr lang="en-US" sz="1200" spc="0" dirty="0" smtClean="0"/>
              <a:t>glance:</a:t>
            </a:r>
          </a:p>
          <a:p>
            <a:pPr algn="l"/>
            <a:endParaRPr lang="en-US" sz="1000" spc="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More than 10 billion devices, including nearly every mobile device, will feature a voice assistant</a:t>
            </a:r>
            <a:r>
              <a:rPr lang="en-US" sz="1000" b="0" cap="none" spc="0" dirty="0">
                <a:latin typeface="Helvetica Neue" charset="0"/>
                <a:ea typeface="Helvetica Neue" charset="0"/>
                <a:cs typeface="Helvetica Neue" charset="0"/>
              </a:rPr>
              <a:t>.</a:t>
            </a: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</a:p>
          <a:p>
            <a:pPr marL="171450" indent="-171450" algn="l">
              <a:buFont typeface="Arial" charset="0"/>
              <a:buChar char="•"/>
            </a:pPr>
            <a:endParaRPr lang="en-US" sz="1000" b="0" cap="none" spc="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Total voice assistant-enabled devices will grow at a 16% five-year CAGR through 2023. </a:t>
            </a:r>
          </a:p>
          <a:p>
            <a:pPr marL="171450" indent="-171450" algn="l">
              <a:buFont typeface="Arial" charset="0"/>
              <a:buChar char="•"/>
            </a:pPr>
            <a:endParaRPr lang="en-US" sz="1000" b="0" spc="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l"/>
            <a:r>
              <a:rPr lang="en-US" sz="1200" spc="0" dirty="0" smtClean="0"/>
              <a:t>How we get there: </a:t>
            </a:r>
          </a:p>
          <a:p>
            <a:pPr algn="l"/>
            <a:endParaRPr lang="en-US" sz="1000" b="0" cap="none" spc="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Voice integration into smartphones will drive growth. These devices will account for 77% of voice assistant-enabled devices in 2023. </a:t>
            </a:r>
          </a:p>
          <a:p>
            <a:pPr marL="171450" indent="-171450" algn="l">
              <a:buFont typeface="Arial" charset="0"/>
              <a:buChar char="•"/>
            </a:pPr>
            <a:endParaRPr lang="en-US" sz="1000" b="0" cap="none" spc="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000" b="0" cap="none" spc="0" dirty="0">
                <a:latin typeface="Helvetica Neue" charset="0"/>
                <a:ea typeface="Helvetica Neue" charset="0"/>
                <a:cs typeface="Helvetica Neue" charset="0"/>
              </a:rPr>
              <a:t>S</a:t>
            </a: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mart speakers will also have a notable impact, growing from nothing </a:t>
            </a: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to 5% </a:t>
            </a:r>
            <a:r>
              <a:rPr lang="en-US" sz="1000" b="0" cap="none" spc="0" dirty="0" smtClean="0">
                <a:latin typeface="Helvetica Neue" charset="0"/>
                <a:ea typeface="Helvetica Neue" charset="0"/>
                <a:cs typeface="Helvetica Neue" charset="0"/>
              </a:rPr>
              <a:t>of the market.</a:t>
            </a:r>
            <a:endParaRPr lang="en-US" sz="1000" spc="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182880" y="207967"/>
            <a:ext cx="8778240" cy="474939"/>
          </a:xfrm>
        </p:spPr>
        <p:txBody>
          <a:bodyPr/>
          <a:lstStyle/>
          <a:p>
            <a:r>
              <a:rPr lang="en-US" sz="2000" b="0" cap="none" spc="0" dirty="0" smtClean="0">
                <a:latin typeface="Avenir Next Medium" charset="0"/>
                <a:ea typeface="Avenir Next Medium" charset="0"/>
                <a:cs typeface="Avenir Next Medium" charset="0"/>
              </a:rPr>
              <a:t>Total global voice assistant-enabled devices (billions</a:t>
            </a:r>
            <a:r>
              <a:rPr lang="en-US" sz="2000" b="0" cap="none" spc="0" dirty="0">
                <a:solidFill>
                  <a:srgbClr val="F89271"/>
                </a:solidFill>
                <a:latin typeface="Avenir Next Medium" charset="0"/>
                <a:ea typeface="Avenir Next Medium" charset="0"/>
                <a:cs typeface="Avenir Next Medium" charset="0"/>
              </a:rPr>
              <a:t>)</a:t>
            </a:r>
          </a:p>
        </p:txBody>
      </p:sp>
      <p:graphicFrame>
        <p:nvGraphicFramePr>
          <p:cNvPr id="8" name="Chart Placeholder 7"/>
          <p:cNvGraphicFramePr>
            <a:graphicFrameLocks noGrp="1"/>
          </p:cNvGraphicFramePr>
          <p:nvPr>
            <p:ph type="chart" sz="quarter" idx="14"/>
            <p:extLst>
              <p:ext uri="{D42A27DB-BD31-4B8C-83A1-F6EECF244321}">
                <p14:modId xmlns:p14="http://schemas.microsoft.com/office/powerpoint/2010/main" val="2107654819"/>
              </p:ext>
            </p:extLst>
          </p:nvPr>
        </p:nvGraphicFramePr>
        <p:xfrm>
          <a:off x="182880" y="859402"/>
          <a:ext cx="512064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4693499"/>
            <a:ext cx="9144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5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I Intelligence">
      <a:dk1>
        <a:srgbClr val="000000"/>
      </a:dk1>
      <a:lt1>
        <a:srgbClr val="FFFFFF"/>
      </a:lt1>
      <a:dk2>
        <a:srgbClr val="143A57"/>
      </a:dk2>
      <a:lt2>
        <a:srgbClr val="FFFFFF"/>
      </a:lt2>
      <a:accent1>
        <a:srgbClr val="3882B1"/>
      </a:accent1>
      <a:accent2>
        <a:srgbClr val="821B13"/>
      </a:accent2>
      <a:accent3>
        <a:srgbClr val="147E40"/>
      </a:accent3>
      <a:accent4>
        <a:srgbClr val="6B6B6B"/>
      </a:accent4>
      <a:accent5>
        <a:srgbClr val="F34912"/>
      </a:accent5>
      <a:accent6>
        <a:srgbClr val="183042"/>
      </a:accent6>
      <a:hlink>
        <a:srgbClr val="181EFD"/>
      </a:hlink>
      <a:folHlink>
        <a:srgbClr val="6F006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ii crm note - companies list" id="{4CF8B03F-DA63-9E4D-833B-F152F08B4385}" vid="{1D9D2050-803A-4A4E-BE26-82328FCE20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bii powerpoint template</Template>
  <TotalTime>31071</TotalTime>
  <Words>846</Words>
  <Application>Microsoft Macintosh PowerPoint</Application>
  <PresentationFormat>On-screen Show (16:9)</PresentationFormat>
  <Paragraphs>128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Avenir Book</vt:lpstr>
      <vt:lpstr>Avenir Next</vt:lpstr>
      <vt:lpstr>Avenir Next Demi Bold</vt:lpstr>
      <vt:lpstr>Avenir Next Medium</vt:lpstr>
      <vt:lpstr>Calibri</vt:lpstr>
      <vt:lpstr>Helvetica Neue</vt:lpstr>
      <vt:lpstr>Wingdings</vt:lpstr>
      <vt:lpstr>Arial</vt:lpstr>
      <vt:lpstr>Office Theme</vt:lpstr>
      <vt:lpstr> THE IoT FORECAST BOOK 2018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Newman</dc:creator>
  <cp:lastModifiedBy>Kevin Gallagher</cp:lastModifiedBy>
  <cp:revision>280</cp:revision>
  <cp:lastPrinted>2017-02-24T01:41:01Z</cp:lastPrinted>
  <dcterms:created xsi:type="dcterms:W3CDTF">2018-01-25T18:42:57Z</dcterms:created>
  <dcterms:modified xsi:type="dcterms:W3CDTF">2018-04-03T18:41:37Z</dcterms:modified>
</cp:coreProperties>
</file>