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8" r:id="rId2"/>
    <p:sldId id="414" r:id="rId3"/>
    <p:sldId id="415" r:id="rId4"/>
    <p:sldId id="381" r:id="rId5"/>
    <p:sldId id="404" r:id="rId6"/>
    <p:sldId id="384" r:id="rId7"/>
    <p:sldId id="402" r:id="rId8"/>
    <p:sldId id="397" r:id="rId9"/>
    <p:sldId id="416" r:id="rId10"/>
    <p:sldId id="393" r:id="rId11"/>
    <p:sldId id="405" r:id="rId12"/>
    <p:sldId id="419" r:id="rId13"/>
    <p:sldId id="34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Heggestuen" initials="JH" lastIdx="16" clrIdx="0">
    <p:extLst/>
  </p:cmAuthor>
  <p:cmAuthor id="2" name="John Heggestuen" initials="JH [2]" lastIdx="1" clrIdx="1">
    <p:extLst/>
  </p:cmAuthor>
  <p:cmAuthor id="3" name="John Heggestuen" initials="JH [3]" lastIdx="1" clrIdx="2">
    <p:extLst/>
  </p:cmAuthor>
  <p:cmAuthor id="4" name="John Heggestuen" initials="JH [4]" lastIdx="1" clrIdx="3">
    <p:extLst/>
  </p:cmAuthor>
  <p:cmAuthor id="5" name="John Heggestuen" initials="JH [5]" lastIdx="1" clrIdx="4">
    <p:extLst/>
  </p:cmAuthor>
  <p:cmAuthor id="6" name="John Heggestuen" initials="JH [6]" lastIdx="1" clrIdx="5">
    <p:extLst/>
  </p:cmAuthor>
  <p:cmAuthor id="7" name="John Heggestuen" initials="JH [7]" lastIdx="1" clrIdx="6">
    <p:extLst/>
  </p:cmAuthor>
  <p:cmAuthor id="8" name="John Heggestuen" initials="JH [8]" lastIdx="1" clrIdx="7">
    <p:extLst/>
  </p:cmAuthor>
  <p:cmAuthor id="9" name="John Heggestuen" initials="JH [9]" lastIdx="1" clrIdx="8">
    <p:extLst/>
  </p:cmAuthor>
  <p:cmAuthor id="10" name="John Heggestuen" initials="JH [10]" lastIdx="1" clrIdx="9">
    <p:extLst/>
  </p:cmAuthor>
  <p:cmAuthor id="11" name="John Heggestuen" initials="JH [11]" lastIdx="1" clrIdx="10">
    <p:extLst/>
  </p:cmAuthor>
  <p:cmAuthor id="12" name="John Heggestuen" initials="JH [12]" lastIdx="1" clrIdx="11">
    <p:extLst/>
  </p:cmAuthor>
  <p:cmAuthor id="13" name="John Heggestuen" initials="JH [13]" lastIdx="1" clrIdx="12">
    <p:extLst/>
  </p:cmAuthor>
  <p:cmAuthor id="14" name="John Heggestuen" initials="JH [14]" lastIdx="1" clrIdx="13">
    <p:extLst/>
  </p:cmAuthor>
  <p:cmAuthor id="15" name="John Heggestuen" initials="JH [15]" lastIdx="1" clrIdx="14">
    <p:extLst/>
  </p:cmAuthor>
  <p:cmAuthor id="16" name="Peter Newman" initials="PN" lastIdx="1" clrIdx="15">
    <p:extLst/>
  </p:cmAuthor>
  <p:cmAuthor id="17" name="Peter Newman" initials="PN [2]" lastIdx="1" clrIdx="16">
    <p:extLst/>
  </p:cmAuthor>
  <p:cmAuthor id="18" name="Peter Newman" initials="PN [3]" lastIdx="1" clrIdx="17">
    <p:extLst/>
  </p:cmAuthor>
  <p:cmAuthor id="19" name="Peter Newman" initials="PN [4]" lastIdx="0" clrIdx="18">
    <p:extLst/>
  </p:cmAuthor>
  <p:cmAuthor id="20" name="Peter Newman" initials="PN [5]" lastIdx="1" clrIdx="19">
    <p:extLst/>
  </p:cmAuthor>
  <p:cmAuthor id="21" name="Peter Newman" initials="PN [6]" lastIdx="1" clrIdx="20">
    <p:extLst/>
  </p:cmAuthor>
  <p:cmAuthor id="22" name="Peter Newman" initials="PN [7]" lastIdx="1" clrIdx="21">
    <p:extLst/>
  </p:cmAuthor>
  <p:cmAuthor id="23" name="Peter Newman" initials="PN [8]" lastIdx="1" clrIdx="22">
    <p:extLst/>
  </p:cmAuthor>
  <p:cmAuthor id="24" name="Peter Newman" initials="PN [9]" lastIdx="1" clrIdx="23">
    <p:extLst/>
  </p:cmAuthor>
  <p:cmAuthor id="25" name="Peter Newman" initials="PN [10]" lastIdx="1" clrIdx="24">
    <p:extLst/>
  </p:cmAuthor>
  <p:cmAuthor id="26" name="Peter Newman" initials="PN [11]" lastIdx="1" clrIdx="25">
    <p:extLst/>
  </p:cmAuthor>
  <p:cmAuthor id="27" name="Peter Newman" initials="PN [12]" lastIdx="1" clrIdx="26">
    <p:extLst/>
  </p:cmAuthor>
  <p:cmAuthor id="28" name="Peter Newman" initials="PN [13]" lastIdx="1" clrIdx="27">
    <p:extLst/>
  </p:cmAuthor>
  <p:cmAuthor id="29" name="Peter Newman" initials="PN [14]" lastIdx="1" clrIdx="28">
    <p:extLst/>
  </p:cmAuthor>
  <p:cmAuthor id="30" name="Peter Newman" initials="PN [15]" lastIdx="1" clrIdx="29">
    <p:extLst/>
  </p:cmAuthor>
  <p:cmAuthor id="31" name="Peter Newman" initials="PN [16]" lastIdx="1" clrIdx="30">
    <p:extLst/>
  </p:cmAuthor>
  <p:cmAuthor id="32" name="Peter Newman" initials="PN [17]" lastIdx="1" clrIdx="31">
    <p:extLst/>
  </p:cmAuthor>
  <p:cmAuthor id="33" name="Peter Newman" initials="PN [18]" lastIdx="1" clrIdx="32">
    <p:extLst/>
  </p:cmAuthor>
  <p:cmAuthor id="34" name="Peter Newman" initials="PN [19]" lastIdx="1" clrIdx="33">
    <p:extLst/>
  </p:cmAuthor>
  <p:cmAuthor id="35" name="Kate Drew" initials="KD" lastIdx="7" clrIdx="3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EC"/>
    <a:srgbClr val="A8526E"/>
    <a:srgbClr val="BC5AA5"/>
    <a:srgbClr val="C88C96"/>
    <a:srgbClr val="FC8771"/>
    <a:srgbClr val="D8969F"/>
    <a:srgbClr val="A84B6B"/>
    <a:srgbClr val="C24754"/>
    <a:srgbClr val="AE3D75"/>
    <a:srgbClr val="E2A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2873"/>
  </p:normalViewPr>
  <p:slideViewPr>
    <p:cSldViewPr snapToGrid="0" snapToObjects="1">
      <p:cViewPr>
        <p:scale>
          <a:sx n="112" d="100"/>
          <a:sy n="112" d="100"/>
        </p:scale>
        <p:origin x="1248" y="600"/>
      </p:cViewPr>
      <p:guideLst>
        <p:guide orient="horz" pos="162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4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4" Type="http://schemas.openxmlformats.org/officeDocument/2006/relationships/chartUserShapes" Target="../drawings/drawing2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4" Type="http://schemas.openxmlformats.org/officeDocument/2006/relationships/chartUserShapes" Target="../drawings/drawing3.xm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4" Type="http://schemas.openxmlformats.org/officeDocument/2006/relationships/chartUserShapes" Target="../drawings/drawing4.xml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4" Type="http://schemas.openxmlformats.org/officeDocument/2006/relationships/chartUserShapes" Target="../drawings/drawing5.xml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dirty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US Connected And Autonomous Vehicle Shipments (Millions)</a:t>
            </a:r>
            <a:endParaRPr lang="en-US" sz="2000" b="1" i="0" dirty="0">
              <a:solidFill>
                <a:schemeClr val="tx1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c:rich>
      </c:tx>
      <c:layout>
        <c:manualLayout>
          <c:xMode val="edge"/>
          <c:yMode val="edge"/>
          <c:x val="0.104338910761155"/>
          <c:y val="0.03069602410809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57045056867891"/>
          <c:y val="0.241163021289006"/>
          <c:w val="0.843863626421697"/>
          <c:h val="0.5489719062894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Semi- and fully autonomous cars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805555555555555"/>
                  <c:y val="-0.0419753086419753"/>
                </c:manualLayout>
              </c:layout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75"/>
                  <c:y val="-0.0370370370370372"/>
                </c:manualLayout>
              </c:layout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0.278424</c:v>
                </c:pt>
                <c:pt idx="1">
                  <c:v>0.512853</c:v>
                </c:pt>
                <c:pt idx="2">
                  <c:v>0.90171</c:v>
                </c:pt>
                <c:pt idx="3">
                  <c:v>1.593557</c:v>
                </c:pt>
                <c:pt idx="4">
                  <c:v>2.157214</c:v>
                </c:pt>
                <c:pt idx="5">
                  <c:v>2.562164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Connected cars</c:v>
                </c:pt>
              </c:strCache>
            </c:strRef>
          </c:tx>
          <c:spPr>
            <a:solidFill>
              <a:schemeClr val="tx2">
                <a:lumMod val="60000"/>
                <a:lumOff val="40000"/>
                <a:alpha val="80000"/>
              </a:schemeClr>
            </a:solidFill>
            <a:ln w="635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6038932633421"/>
                  <c:y val="0.005756391562165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31492782152231"/>
                  <c:y val="-0.006589287450179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327843394575678"/>
                  <c:y val="-0.006589287450179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77777777777778"/>
                  <c:y val="-0.006589287450179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163112423447079"/>
                  <c:y val="-0.004257801108194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88954505686789"/>
                  <c:y val="-0.00398250218722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12.678738</c:v>
                </c:pt>
                <c:pt idx="1">
                  <c:v>13.76716</c:v>
                </c:pt>
                <c:pt idx="2">
                  <c:v>14.627959</c:v>
                </c:pt>
                <c:pt idx="3">
                  <c:v>15.111101</c:v>
                </c:pt>
                <c:pt idx="4">
                  <c:v>15.646347</c:v>
                </c:pt>
                <c:pt idx="5">
                  <c:v>16.262841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100"/>
        <c:axId val="1836480960"/>
        <c:axId val="2091728368"/>
      </c:barChart>
      <c:catAx>
        <c:axId val="183648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728368"/>
        <c:crosses val="autoZero"/>
        <c:auto val="1"/>
        <c:lblAlgn val="ctr"/>
        <c:lblOffset val="100"/>
        <c:noMultiLvlLbl val="0"/>
      </c:catAx>
      <c:valAx>
        <c:axId val="2091728368"/>
        <c:scaling>
          <c:orientation val="minMax"/>
          <c:max val="18.0"/>
          <c:min val="0.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648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4722222222222"/>
          <c:y val="0.129128220083601"/>
          <c:w val="0.433208442694663"/>
          <c:h val="0.05556430446194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128" b="1" i="0" u="none" strike="noStrike" kern="1200" baseline="0">
                <a:solidFill>
                  <a:schemeClr val="tx2"/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pPr>
            <a:r>
              <a:rPr lang="en-US" sz="2000" b="1" i="0" baseline="0" dirty="0" smtClean="0">
                <a:solidFill>
                  <a:schemeClr val="tx1"/>
                </a:solidFill>
                <a:effectLst/>
                <a:latin typeface="Avenir Next Demi Bold" charset="0"/>
                <a:ea typeface="Avenir Next Demi Bold" charset="0"/>
                <a:cs typeface="Avenir Next Demi Bold" charset="0"/>
              </a:rPr>
              <a:t>On-Demand Mobility Services' Share Of Miles Driven In US</a:t>
            </a:r>
            <a:endParaRPr lang="en-US" sz="2400" b="1" i="0" dirty="0">
              <a:solidFill>
                <a:schemeClr val="tx1"/>
              </a:solidFill>
              <a:effectLst/>
              <a:latin typeface="Avenir Next Demi Bold" charset="0"/>
              <a:ea typeface="Avenir Next Demi Bold" charset="0"/>
              <a:cs typeface="Avenir Next Demi Bold" charset="0"/>
            </a:endParaRPr>
          </a:p>
        </c:rich>
      </c:tx>
      <c:layout>
        <c:manualLayout>
          <c:xMode val="edge"/>
          <c:yMode val="edge"/>
          <c:x val="0.118425087489064"/>
          <c:y val="0.04716535433070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128" b="1" i="0" u="none" strike="noStrike" kern="1200" baseline="0">
              <a:solidFill>
                <a:schemeClr val="tx2"/>
              </a:solidFill>
              <a:latin typeface="Avenir Next Demi Bold" charset="0"/>
              <a:ea typeface="Avenir Next Demi Bold" charset="0"/>
              <a:cs typeface="Avenir Next Demi Bold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57361111111111"/>
          <c:y val="0.292452415670263"/>
          <c:w val="0.862613407699037"/>
          <c:h val="0.5246427529892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Manually driven vehicles</c:v>
                </c:pt>
              </c:strCache>
            </c:strRef>
          </c:tx>
          <c:spPr>
            <a:gradFill flip="none" rotWithShape="1">
              <a:gsLst>
                <a:gs pos="6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strRef>
              <c:f>Sheet1!$A$2:$A$14</c:f>
              <c:strCache>
                <c:ptCount val="13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  <c:pt idx="7">
                  <c:v>2025E</c:v>
                </c:pt>
                <c:pt idx="8">
                  <c:v>2026E</c:v>
                </c:pt>
                <c:pt idx="9">
                  <c:v>2027E</c:v>
                </c:pt>
                <c:pt idx="10">
                  <c:v>2028E</c:v>
                </c:pt>
                <c:pt idx="11">
                  <c:v>2029E</c:v>
                </c:pt>
                <c:pt idx="12">
                  <c:v>2030E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0.0200406033070661</c:v>
                </c:pt>
                <c:pt idx="1">
                  <c:v>0.02434095641886</c:v>
                </c:pt>
                <c:pt idx="2">
                  <c:v>0.0295640879821188</c:v>
                </c:pt>
                <c:pt idx="3">
                  <c:v>0.0359080096596875</c:v>
                </c:pt>
                <c:pt idx="4">
                  <c:v>0.0436132228567332</c:v>
                </c:pt>
                <c:pt idx="5">
                  <c:v>0.0529718362554218</c:v>
                </c:pt>
                <c:pt idx="6">
                  <c:v>0.0643386398085923</c:v>
                </c:pt>
                <c:pt idx="7">
                  <c:v>0.078</c:v>
                </c:pt>
                <c:pt idx="8">
                  <c:v>0.095</c:v>
                </c:pt>
                <c:pt idx="9">
                  <c:v>0.11073864620231</c:v>
                </c:pt>
                <c:pt idx="10">
                  <c:v>0.122</c:v>
                </c:pt>
                <c:pt idx="11">
                  <c:v>0.1305</c:v>
                </c:pt>
                <c:pt idx="12">
                  <c:v>0.13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Autonomous vehicles</c:v>
                </c:pt>
              </c:strCache>
            </c:strRef>
          </c:tx>
          <c:spPr>
            <a:gradFill flip="none" rotWithShape="1">
              <a:gsLst>
                <a:gs pos="36000">
                  <a:schemeClr val="tx2">
                    <a:lumMod val="40000"/>
                    <a:lumOff val="60000"/>
                  </a:schemeClr>
                </a:gs>
                <a:gs pos="76000">
                  <a:schemeClr val="tx2">
                    <a:lumMod val="20000"/>
                    <a:lumOff val="80000"/>
                  </a:schemeClr>
                </a:gs>
                <a:gs pos="12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7200000" scaled="0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cat>
            <c:strRef>
              <c:f>Sheet1!$A$2:$A$14</c:f>
              <c:strCache>
                <c:ptCount val="13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  <c:pt idx="7">
                  <c:v>2025E</c:v>
                </c:pt>
                <c:pt idx="8">
                  <c:v>2026E</c:v>
                </c:pt>
                <c:pt idx="9">
                  <c:v>2027E</c:v>
                </c:pt>
                <c:pt idx="10">
                  <c:v>2028E</c:v>
                </c:pt>
                <c:pt idx="11">
                  <c:v>2029E</c:v>
                </c:pt>
                <c:pt idx="12">
                  <c:v>2030E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0.0001</c:v>
                </c:pt>
                <c:pt idx="1">
                  <c:v>0.00018493112</c:v>
                </c:pt>
                <c:pt idx="2">
                  <c:v>0.000341995191444544</c:v>
                </c:pt>
                <c:pt idx="3">
                  <c:v>0.000632455537884539</c:v>
                </c:pt>
                <c:pt idx="4">
                  <c:v>0.0011696071097119</c:v>
                </c:pt>
                <c:pt idx="5">
                  <c:v>0.00216296752758985</c:v>
                </c:pt>
                <c:pt idx="6">
                  <c:v>0.00400000007400822</c:v>
                </c:pt>
                <c:pt idx="7">
                  <c:v>0.00739724493686423</c:v>
                </c:pt>
                <c:pt idx="8">
                  <c:v>0.0136798079108863</c:v>
                </c:pt>
                <c:pt idx="9">
                  <c:v>0.0252982219834507</c:v>
                </c:pt>
                <c:pt idx="10">
                  <c:v>0.0467842852540815</c:v>
                </c:pt>
                <c:pt idx="11">
                  <c:v>0.0865187027043678</c:v>
                </c:pt>
                <c:pt idx="12">
                  <c:v>0.160000005920658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3071760"/>
        <c:axId val="-2024955392"/>
      </c:areaChart>
      <c:catAx>
        <c:axId val="1953071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4955392"/>
        <c:crosses val="autoZero"/>
        <c:auto val="1"/>
        <c:lblAlgn val="ctr"/>
        <c:lblOffset val="100"/>
        <c:noMultiLvlLbl val="0"/>
      </c:catAx>
      <c:valAx>
        <c:axId val="-20249553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3071760"/>
        <c:crosses val="max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87751312335958"/>
          <c:y val="0.139851851851852"/>
          <c:w val="0.423108486439195"/>
          <c:h val="0.07037911927675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dirty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Annual US Volumes Of Data Generated By Connected,</a:t>
            </a:r>
            <a:r>
              <a:rPr lang="en-US" sz="2000" b="1" i="0" baseline="0" dirty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 Semi- Autonomous, and Fully Autonomous Cars (ZBs)</a:t>
            </a:r>
            <a:endParaRPr lang="en-US" sz="2000" b="1" i="0" dirty="0">
              <a:solidFill>
                <a:schemeClr val="tx1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c:rich>
      </c:tx>
      <c:layout>
        <c:manualLayout>
          <c:xMode val="edge"/>
          <c:yMode val="edge"/>
          <c:x val="0.108505577427822"/>
          <c:y val="0.04797997472538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54267317239415"/>
          <c:y val="0.152274132400117"/>
          <c:w val="0.863308070866142"/>
          <c:h val="0.6378607951783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(ZB)</c:v>
                </c:pt>
              </c:strCache>
            </c:strRef>
          </c:tx>
          <c:spPr>
            <a:gradFill>
              <a:gsLst>
                <a:gs pos="74000">
                  <a:schemeClr val="tx2">
                    <a:lumMod val="40000"/>
                    <a:lumOff val="60000"/>
                  </a:schemeClr>
                </a:gs>
                <a:gs pos="27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7800000" scaled="0"/>
            </a:gra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Sheet1!$B$2:$B$7</c:f>
              <c:numCache>
                <c:formatCode>0</c:formatCode>
                <c:ptCount val="6"/>
                <c:pt idx="0">
                  <c:v>0.76</c:v>
                </c:pt>
                <c:pt idx="1">
                  <c:v>1.319</c:v>
                </c:pt>
                <c:pt idx="2">
                  <c:v>2.301</c:v>
                </c:pt>
                <c:pt idx="3">
                  <c:v>3.692</c:v>
                </c:pt>
                <c:pt idx="4">
                  <c:v>5.666999999999997</c:v>
                </c:pt>
                <c:pt idx="5">
                  <c:v>7.92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477664"/>
        <c:axId val="1799121088"/>
      </c:areaChart>
      <c:valAx>
        <c:axId val="1799121088"/>
        <c:scaling>
          <c:orientation val="minMax"/>
          <c:max val="10.0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77664"/>
        <c:crosses val="max"/>
        <c:crossBetween val="midCat"/>
      </c:valAx>
      <c:catAx>
        <c:axId val="-2081477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121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dirty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Global Enterprise Drone </a:t>
            </a:r>
            <a:r>
              <a:rPr lang="en-US" sz="2000" b="1" i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Shipments (Thousands)</a:t>
            </a:r>
            <a:endParaRPr lang="en-US" sz="2000" b="1" i="0" dirty="0">
              <a:solidFill>
                <a:schemeClr val="tx1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c:rich>
      </c:tx>
      <c:layout>
        <c:manualLayout>
          <c:xMode val="edge"/>
          <c:yMode val="edge"/>
          <c:x val="0.187672244094488"/>
          <c:y val="0.04797997472538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93156167979003"/>
          <c:y val="0.310298823758141"/>
          <c:w val="0.820252515310586"/>
          <c:h val="0.4798361038203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Rest of world</c:v>
                </c:pt>
              </c:strCache>
            </c:strRef>
          </c:tx>
          <c:spPr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0597222222222222"/>
                  <c:y val="-0.0074074074074075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527777777777778"/>
                  <c:y val="-0.0074074074074075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</c:strCache>
            </c:strRef>
          </c:cat>
          <c:val>
            <c:numRef>
              <c:f>Sheet1!$B$2:$B$8</c:f>
              <c:numCache>
                <c:formatCode>0</c:formatCode>
                <c:ptCount val="7"/>
                <c:pt idx="0">
                  <c:v>64.332</c:v>
                </c:pt>
                <c:pt idx="1">
                  <c:v>82.82899999999998</c:v>
                </c:pt>
                <c:pt idx="2">
                  <c:v>114.258</c:v>
                </c:pt>
                <c:pt idx="3">
                  <c:v>193.406</c:v>
                </c:pt>
                <c:pt idx="4">
                  <c:v>310.445</c:v>
                </c:pt>
                <c:pt idx="5">
                  <c:v>541.073</c:v>
                </c:pt>
                <c:pt idx="6">
                  <c:v>957.273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chemeClr val="tx2">
                <a:lumMod val="60000"/>
                <a:lumOff val="40000"/>
                <a:alpha val="80000"/>
              </a:schemeClr>
            </a:solidFill>
            <a:ln w="635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600937226596675"/>
                  <c:y val="-0.03128064547487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649548337707786"/>
                  <c:y val="-0.0308214250996404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77708880139982"/>
                      <c:h val="0.0295851074171284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31492782152231"/>
                  <c:y val="-0.006589287450179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327843394575678"/>
                  <c:y val="-0.006589287450179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77777777777778"/>
                  <c:y val="-0.006589287450179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63112423447079"/>
                  <c:y val="-0.004257801108194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188954505686789"/>
                  <c:y val="-0.00398250218722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</c:strCache>
            </c:strRef>
          </c:cat>
          <c:val>
            <c:numRef>
              <c:f>Sheet1!$C$2:$C$8</c:f>
              <c:numCache>
                <c:formatCode>0</c:formatCode>
                <c:ptCount val="7"/>
                <c:pt idx="0">
                  <c:v>83.568</c:v>
                </c:pt>
                <c:pt idx="1">
                  <c:v>104.829</c:v>
                </c:pt>
                <c:pt idx="2">
                  <c:v>139.956</c:v>
                </c:pt>
                <c:pt idx="3">
                  <c:v>224.819</c:v>
                </c:pt>
                <c:pt idx="4">
                  <c:v>391.44</c:v>
                </c:pt>
                <c:pt idx="5">
                  <c:v>745.244</c:v>
                </c:pt>
                <c:pt idx="6">
                  <c:v>1465.255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34340464"/>
        <c:axId val="1994856800"/>
      </c:barChart>
      <c:catAx>
        <c:axId val="213434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856800"/>
        <c:crosses val="autoZero"/>
        <c:auto val="1"/>
        <c:lblAlgn val="ctr"/>
        <c:lblOffset val="100"/>
        <c:noMultiLvlLbl val="0"/>
      </c:catAx>
      <c:valAx>
        <c:axId val="1994856800"/>
        <c:scaling>
          <c:orientation val="minMax"/>
          <c:max val="2500.0"/>
          <c:min val="0.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34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6388888888889"/>
          <c:y val="0.15875784971323"/>
          <c:w val="0.342636264216973"/>
          <c:h val="0.05556430446194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dirty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Global Logistics Robot Shipments (Thousands)</a:t>
            </a:r>
            <a:endParaRPr lang="en-US" sz="2000" b="1" i="0" dirty="0">
              <a:solidFill>
                <a:schemeClr val="tx1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c:rich>
      </c:tx>
      <c:layout>
        <c:manualLayout>
          <c:xMode val="edge"/>
          <c:yMode val="edge"/>
          <c:x val="0.198783355205599"/>
          <c:y val="0.04797997472538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54267317239415"/>
          <c:y val="0.152274132400117"/>
          <c:w val="0.863308070866142"/>
          <c:h val="0.6378607951783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Logistics robotic units (thousands)</c:v>
                </c:pt>
              </c:strCache>
            </c:strRef>
          </c:tx>
          <c:spPr>
            <a:gradFill>
              <a:gsLst>
                <a:gs pos="68000">
                  <a:schemeClr val="tx2">
                    <a:lumMod val="40000"/>
                    <a:lumOff val="60000"/>
                  </a:schemeClr>
                </a:gs>
                <a:gs pos="26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  <c:pt idx="6">
                  <c:v>2021E</c:v>
                </c:pt>
                <c:pt idx="7">
                  <c:v>2022E</c:v>
                </c:pt>
                <c:pt idx="8">
                  <c:v>2023E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19.0</c:v>
                </c:pt>
                <c:pt idx="1">
                  <c:v>44.4</c:v>
                </c:pt>
                <c:pt idx="2">
                  <c:v>64.38</c:v>
                </c:pt>
                <c:pt idx="3">
                  <c:v>93.35099999999998</c:v>
                </c:pt>
                <c:pt idx="4">
                  <c:v>135.35895</c:v>
                </c:pt>
                <c:pt idx="5">
                  <c:v>196.2704775</c:v>
                </c:pt>
                <c:pt idx="6">
                  <c:v>284.5921923749999</c:v>
                </c:pt>
                <c:pt idx="7">
                  <c:v>412.65867894375</c:v>
                </c:pt>
                <c:pt idx="8">
                  <c:v>598.3550844684373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8939616"/>
        <c:axId val="-2071062656"/>
      </c:areaChart>
      <c:valAx>
        <c:axId val="-2071062656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939616"/>
        <c:crosses val="max"/>
        <c:crossBetween val="midCat"/>
      </c:valAx>
      <c:catAx>
        <c:axId val="1828939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10626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dirty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Global Logistics</a:t>
            </a:r>
            <a:r>
              <a:rPr lang="en-US" sz="2000" b="1" i="0" baseline="0" dirty="0" smtClean="0">
                <a:solidFill>
                  <a:schemeClr val="tx1"/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 Robot Spending (Billions $)</a:t>
            </a:r>
            <a:endParaRPr lang="en-US" sz="2000" b="1" i="0" dirty="0">
              <a:solidFill>
                <a:schemeClr val="tx1"/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c:rich>
      </c:tx>
      <c:layout>
        <c:manualLayout>
          <c:xMode val="edge"/>
          <c:yMode val="edge"/>
          <c:x val="0.215450021872266"/>
          <c:y val="0.0485094052861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57045056867891"/>
          <c:y val="0.241163021289006"/>
          <c:w val="0.843863626421697"/>
          <c:h val="0.5489719062894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Spending (billions)</c:v>
                </c:pt>
              </c:strCache>
            </c:strRef>
          </c:tx>
          <c:spPr>
            <a:gradFill flip="none" rotWithShape="1">
              <a:gsLst>
                <a:gs pos="67000">
                  <a:schemeClr val="tx2">
                    <a:lumMod val="40000"/>
                    <a:lumOff val="60000"/>
                  </a:schemeClr>
                </a:gs>
                <a:gs pos="85000">
                  <a:schemeClr val="tx2">
                    <a:lumMod val="20000"/>
                    <a:lumOff val="80000"/>
                  </a:schemeClr>
                </a:gs>
                <a:gs pos="32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5400000" scaled="0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100000">
                    <a:schemeClr val="tx2">
                      <a:lumMod val="40000"/>
                      <a:lumOff val="60000"/>
                    </a:schemeClr>
                  </a:gs>
                  <a:gs pos="98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flip="none" rotWithShape="1">
                <a:gsLst>
                  <a:gs pos="100000">
                    <a:schemeClr val="tx2">
                      <a:lumMod val="40000"/>
                      <a:lumOff val="60000"/>
                    </a:schemeClr>
                  </a:gs>
                  <a:gs pos="98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  <a:effectLst/>
            </c:spPr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</c:strCache>
            </c:strRef>
          </c:cat>
          <c:val>
            <c:numRef>
              <c:f>Sheet1!$B$2:$B$8</c:f>
              <c:numCache>
                <c:formatCode>0.00</c:formatCode>
                <c:ptCount val="7"/>
                <c:pt idx="0">
                  <c:v>0.55722</c:v>
                </c:pt>
                <c:pt idx="1">
                  <c:v>0.793484</c:v>
                </c:pt>
                <c:pt idx="2">
                  <c:v>1.129547</c:v>
                </c:pt>
                <c:pt idx="3">
                  <c:v>1.607388</c:v>
                </c:pt>
                <c:pt idx="4">
                  <c:v>2.286551</c:v>
                </c:pt>
                <c:pt idx="5">
                  <c:v>3.251466</c:v>
                </c:pt>
                <c:pt idx="6">
                  <c:v>4.621777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3"/>
        <c:overlap val="100"/>
        <c:axId val="2131034352"/>
        <c:axId val="1995196272"/>
      </c:barChart>
      <c:catAx>
        <c:axId val="213103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196272"/>
        <c:crosses val="autoZero"/>
        <c:auto val="1"/>
        <c:lblAlgn val="ctr"/>
        <c:lblOffset val="100"/>
        <c:noMultiLvlLbl val="0"/>
      </c:catAx>
      <c:valAx>
        <c:axId val="1995196272"/>
        <c:scaling>
          <c:orientation val="minMax"/>
          <c:max val="5.0"/>
          <c:min val="0.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3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0.00875</cdr:x>
      <cdr:y>0.92539</cdr:y>
    </cdr:from>
    <cdr:to>
      <cdr:x>0.69407</cdr:x>
      <cdr:y>0.9725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0010" y="4759744"/>
          <a:ext cx="6266566" cy="2423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dirty="0" smtClean="0">
              <a:latin typeface="Helvetica Neue" charset="0"/>
              <a:ea typeface="Helvetica Neue" charset="0"/>
              <a:cs typeface="Helvetica Neue" charset="0"/>
            </a:rPr>
            <a:t>Source: Business Insider Intelligence estimates</a:t>
          </a:r>
        </a:p>
      </cdr:txBody>
    </cdr:sp>
  </cdr:relSizeAnchor>
  <cdr:relSizeAnchor xmlns:cdr="http://schemas.openxmlformats.org/drawingml/2006/chartDrawing">
    <cdr:from>
      <cdr:x>0.765</cdr:x>
      <cdr:y>0.9132</cdr:y>
    </cdr:from>
    <cdr:to>
      <cdr:x>1</cdr:x>
      <cdr:y>1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995160" y="4697061"/>
          <a:ext cx="2148840" cy="446439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0.765</cdr:x>
      <cdr:y>0.9132</cdr:y>
    </cdr:from>
    <cdr:to>
      <cdr:x>1</cdr:x>
      <cdr:y>1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995160" y="4697061"/>
          <a:ext cx="2148840" cy="446439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0.765</cdr:x>
      <cdr:y>0.9132</cdr:y>
    </cdr:from>
    <cdr:to>
      <cdr:x>1</cdr:x>
      <cdr:y>1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995160" y="4697061"/>
          <a:ext cx="2148840" cy="44643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0.93229</cdr:y>
    </cdr:from>
    <cdr:to>
      <cdr:x>0.55886</cdr:x>
      <cdr:y>0.98016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0" y="4795246"/>
          <a:ext cx="5110216" cy="2462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latin typeface="Helvetica Neue" charset="0"/>
              <a:ea typeface="Helvetica Neue" charset="0"/>
              <a:cs typeface="Helvetica Neue" charset="0"/>
            </a:rPr>
            <a:t>Source</a:t>
          </a:r>
          <a:r>
            <a:rPr lang="en-US" sz="1000" dirty="0">
              <a:latin typeface="Helvetica Neue" charset="0"/>
              <a:ea typeface="Helvetica Neue" charset="0"/>
              <a:cs typeface="Helvetica Neue" charset="0"/>
            </a:rPr>
            <a:t>: </a:t>
          </a:r>
          <a:r>
            <a:rPr lang="en-US" sz="1000" dirty="0" smtClean="0">
              <a:latin typeface="Helvetica Neue" charset="0"/>
              <a:ea typeface="Helvetica Neue" charset="0"/>
              <a:cs typeface="Helvetica Neue" charset="0"/>
            </a:rPr>
            <a:t>Business Insider Intelligence estimates</a:t>
          </a:r>
          <a:endParaRPr lang="en-US" sz="1000" dirty="0">
            <a:latin typeface="Helvetica Neue" charset="0"/>
            <a:ea typeface="Helvetica Neue" charset="0"/>
            <a:cs typeface="Helvetica Neue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0.765</cdr:x>
      <cdr:y>0.9132</cdr:y>
    </cdr:from>
    <cdr:to>
      <cdr:x>1</cdr:x>
      <cdr:y>1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995160" y="4697061"/>
          <a:ext cx="2148840" cy="446439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0.01</cdr:x>
      <cdr:y>0.91498</cdr:y>
    </cdr:from>
    <cdr:to>
      <cdr:x>0.69532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1440" y="4790906"/>
          <a:ext cx="6266566" cy="4451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dirty="0" smtClean="0">
              <a:latin typeface="Helvetica Neue" charset="0"/>
              <a:ea typeface="Helvetica Neue" charset="0"/>
              <a:cs typeface="Helvetica Neue" charset="0"/>
            </a:rPr>
            <a:t>Note: The 2018 to 2023 CAGR is 42.3%.</a:t>
          </a:r>
        </a:p>
        <a:p xmlns:a="http://schemas.openxmlformats.org/drawingml/2006/main">
          <a:r>
            <a:rPr lang="en-US" sz="1000" dirty="0" smtClean="0">
              <a:latin typeface="Helvetica Neue" charset="0"/>
              <a:ea typeface="Helvetica Neue" charset="0"/>
              <a:cs typeface="Helvetica Neue" charset="0"/>
            </a:rPr>
            <a:t>Source: Business Insider Intelligence estimates, International Federation of Robotics</a:t>
          </a:r>
        </a:p>
      </cdr:txBody>
    </cdr:sp>
  </cdr:relSizeAnchor>
  <cdr:relSizeAnchor xmlns:cdr="http://schemas.openxmlformats.org/drawingml/2006/chartDrawing">
    <cdr:from>
      <cdr:x>0.765</cdr:x>
      <cdr:y>0.9132</cdr:y>
    </cdr:from>
    <cdr:to>
      <cdr:x>1</cdr:x>
      <cdr:y>1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995160" y="4697061"/>
          <a:ext cx="2148840" cy="446439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0BD2C-AE30-814B-AEE5-AD6201E65AA2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8881F-80A7-7745-AD79-26AE2505C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2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9214B-04F6-124C-8E77-8D925E52DA85}" type="datetimeFigureOut">
              <a:rPr lang="en-US" smtClean="0"/>
              <a:t>4/20/18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E6AFA-7834-5045-B397-D453270C80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36639-476F-124E-A0A1-DC0B984B95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8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77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0"/>
            <a:ext cx="9144000" cy="5143499"/>
          </a:xfrm>
          <a:solidFill>
            <a:schemeClr val="tx2">
              <a:lumMod val="50000"/>
              <a:alpha val="94000"/>
            </a:schemeClr>
          </a:solidFill>
        </p:spPr>
        <p:txBody>
          <a:bodyPr/>
          <a:lstStyle>
            <a:lvl1pPr>
              <a:lnSpc>
                <a:spcPct val="120000"/>
              </a:lnSpc>
              <a:defRPr sz="1000"/>
            </a:lvl1pPr>
          </a:lstStyle>
          <a:p>
            <a:r>
              <a:rPr lang="en-US" spc="200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PROVIDING IN-DEPTH INSIGHT, DATA, AND ANALYSIS OF EVERYTHING DIGITAL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2569464"/>
          </a:xfrm>
          <a:prstGeom prst="rect">
            <a:avLst/>
          </a:prstGeom>
        </p:spPr>
        <p:txBody>
          <a:bodyPr anchor="b"/>
          <a:lstStyle>
            <a:lvl1pPr algn="ctr">
              <a:defRPr sz="2800" b="1" i="0" cap="all" spc="200" baseline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69464"/>
            <a:ext cx="91440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 i="0" cap="all" spc="200" baseline="0">
                <a:solidFill>
                  <a:schemeClr val="accent5"/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</a:t>
            </a:r>
            <a:r>
              <a:rPr lang="en-US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951" y="4693331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35116" cy="4693331"/>
          </a:xfrm>
          <a:prstGeom prst="rect">
            <a:avLst/>
          </a:prstGeom>
          <a:solidFill>
            <a:schemeClr val="tx2">
              <a:lumMod val="75000"/>
              <a:alpha val="75000"/>
            </a:schemeClr>
          </a:solidFill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0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4442" y="4693333"/>
            <a:ext cx="913955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42" y="-1"/>
            <a:ext cx="9135116" cy="4693331"/>
          </a:xfrm>
          <a:prstGeom prst="rect">
            <a:avLst/>
          </a:prstGeom>
          <a:solidFill>
            <a:schemeClr val="tx2">
              <a:lumMod val="75000"/>
              <a:alpha val="75000"/>
            </a:schemeClr>
          </a:solidFill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">
    <p:bg>
      <p:bgPr>
        <a:solidFill>
          <a:srgbClr val="0A1D2C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4317" y="0"/>
            <a:ext cx="6400800" cy="4693331"/>
          </a:xfrm>
          <a:prstGeom prst="rect">
            <a:avLst/>
          </a:prstGeom>
          <a:solidFill>
            <a:srgbClr val="0A1D2C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-1"/>
            <a:ext cx="7132320" cy="4695555"/>
          </a:xfrm>
          <a:custGeom>
            <a:avLst/>
            <a:gdLst>
              <a:gd name="connsiteX0" fmla="*/ 0 w 7132320"/>
              <a:gd name="connsiteY0" fmla="*/ 0 h 4693331"/>
              <a:gd name="connsiteX1" fmla="*/ 7132320 w 7132320"/>
              <a:gd name="connsiteY1" fmla="*/ 0 h 4693331"/>
              <a:gd name="connsiteX2" fmla="*/ 7132320 w 7132320"/>
              <a:gd name="connsiteY2" fmla="*/ 4693331 h 4693331"/>
              <a:gd name="connsiteX3" fmla="*/ 0 w 7132320"/>
              <a:gd name="connsiteY3" fmla="*/ 4693331 h 4693331"/>
              <a:gd name="connsiteX4" fmla="*/ 0 w 7132320"/>
              <a:gd name="connsiteY4" fmla="*/ 0 h 4693331"/>
              <a:gd name="connsiteX0" fmla="*/ 0 w 7132320"/>
              <a:gd name="connsiteY0" fmla="*/ 0 h 4714846"/>
              <a:gd name="connsiteX1" fmla="*/ 7132320 w 7132320"/>
              <a:gd name="connsiteY1" fmla="*/ 0 h 4714846"/>
              <a:gd name="connsiteX2" fmla="*/ 3722146 w 7132320"/>
              <a:gd name="connsiteY2" fmla="*/ 4714846 h 4714846"/>
              <a:gd name="connsiteX3" fmla="*/ 0 w 7132320"/>
              <a:gd name="connsiteY3" fmla="*/ 4693331 h 4714846"/>
              <a:gd name="connsiteX4" fmla="*/ 0 w 7132320"/>
              <a:gd name="connsiteY4" fmla="*/ 0 h 4714846"/>
              <a:gd name="connsiteX0" fmla="*/ 0 w 7132320"/>
              <a:gd name="connsiteY0" fmla="*/ 0 h 4695555"/>
              <a:gd name="connsiteX1" fmla="*/ 7132320 w 7132320"/>
              <a:gd name="connsiteY1" fmla="*/ 0 h 4695555"/>
              <a:gd name="connsiteX2" fmla="*/ 2556962 w 7132320"/>
              <a:gd name="connsiteY2" fmla="*/ 4695555 h 4695555"/>
              <a:gd name="connsiteX3" fmla="*/ 0 w 7132320"/>
              <a:gd name="connsiteY3" fmla="*/ 4693331 h 4695555"/>
              <a:gd name="connsiteX4" fmla="*/ 0 w 7132320"/>
              <a:gd name="connsiteY4" fmla="*/ 0 h 469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2320" h="4695555">
                <a:moveTo>
                  <a:pt x="0" y="0"/>
                </a:moveTo>
                <a:lnTo>
                  <a:pt x="7132320" y="0"/>
                </a:lnTo>
                <a:lnTo>
                  <a:pt x="2556962" y="4695555"/>
                </a:lnTo>
                <a:lnTo>
                  <a:pt x="0" y="4693331"/>
                </a:lnTo>
                <a:lnTo>
                  <a:pt x="0" y="0"/>
                </a:lnTo>
                <a:close/>
              </a:path>
            </a:pathLst>
          </a:custGeom>
          <a:solidFill>
            <a:srgbClr val="0A1D2C"/>
          </a:solidFill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 - Mirrored">
    <p:bg>
      <p:bgPr>
        <a:solidFill>
          <a:schemeClr val="tx2">
            <a:lumMod val="7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5529431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8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19917" y="0"/>
            <a:ext cx="7132320" cy="4693331"/>
          </a:xfrm>
          <a:custGeom>
            <a:avLst/>
            <a:gdLst>
              <a:gd name="connsiteX0" fmla="*/ 0 w 7132320"/>
              <a:gd name="connsiteY0" fmla="*/ 0 h 4693331"/>
              <a:gd name="connsiteX1" fmla="*/ 7132320 w 7132320"/>
              <a:gd name="connsiteY1" fmla="*/ 0 h 4693331"/>
              <a:gd name="connsiteX2" fmla="*/ 7132320 w 7132320"/>
              <a:gd name="connsiteY2" fmla="*/ 4693331 h 4693331"/>
              <a:gd name="connsiteX3" fmla="*/ 0 w 7132320"/>
              <a:gd name="connsiteY3" fmla="*/ 4693331 h 4693331"/>
              <a:gd name="connsiteX4" fmla="*/ 0 w 7132320"/>
              <a:gd name="connsiteY4" fmla="*/ 0 h 4693331"/>
              <a:gd name="connsiteX0" fmla="*/ 0 w 7132320"/>
              <a:gd name="connsiteY0" fmla="*/ 0 h 4693331"/>
              <a:gd name="connsiteX1" fmla="*/ 7132320 w 7132320"/>
              <a:gd name="connsiteY1" fmla="*/ 0 h 4693331"/>
              <a:gd name="connsiteX2" fmla="*/ 7132320 w 7132320"/>
              <a:gd name="connsiteY2" fmla="*/ 4693331 h 4693331"/>
              <a:gd name="connsiteX3" fmla="*/ 3715473 w 7132320"/>
              <a:gd name="connsiteY3" fmla="*/ 4693331 h 4693331"/>
              <a:gd name="connsiteX4" fmla="*/ 0 w 7132320"/>
              <a:gd name="connsiteY4" fmla="*/ 0 h 469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2320" h="4693331">
                <a:moveTo>
                  <a:pt x="0" y="0"/>
                </a:moveTo>
                <a:lnTo>
                  <a:pt x="7132320" y="0"/>
                </a:lnTo>
                <a:lnTo>
                  <a:pt x="7132320" y="4693331"/>
                </a:lnTo>
                <a:lnTo>
                  <a:pt x="3715473" y="469333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77517" y="4"/>
            <a:ext cx="3657600" cy="469332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2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482405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"/>
            <a:ext cx="54864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3657600" cy="469333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482405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48717" y="0"/>
            <a:ext cx="54864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1"/>
            <a:ext cx="9144000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"/>
            <a:ext cx="45720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1"/>
            <a:ext cx="9144000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0"/>
            <a:ext cx="45720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1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68357" y="-1"/>
            <a:ext cx="5486400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4399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"/>
            <a:ext cx="3668357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86400" cy="46933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4399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399" y="0"/>
            <a:ext cx="3657599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1286460"/>
            <a:ext cx="8046720" cy="32953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400" b="0" i="0" spc="100" baseline="0">
                <a:latin typeface="Avenir Next Medium" charset="0"/>
                <a:ea typeface="Avenir Next Medium" charset="0"/>
                <a:cs typeface="Avenir Next Medium" charset="0"/>
              </a:defRPr>
            </a:lvl1pPr>
          </a:lstStyle>
          <a:p>
            <a:pPr lvl="0"/>
            <a:r>
              <a:rPr lang="en-US" dirty="0" smtClean="0"/>
              <a:t>Click to insert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920700"/>
            <a:ext cx="8046720" cy="3657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 i="0" cap="all" spc="200" baseline="0">
                <a:solidFill>
                  <a:schemeClr val="accent5"/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</a:t>
            </a:r>
            <a:r>
              <a:rPr lang="en-US" dirty="0" err="1" smtClean="0"/>
              <a:t>SUBtitle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6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1231409"/>
            <a:ext cx="8046720" cy="3350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400" b="0" i="0" spc="100" baseline="0">
                <a:latin typeface="Avenir Next Medium" charset="0"/>
                <a:ea typeface="Avenir Next Medium" charset="0"/>
                <a:cs typeface="Avenir Next Medium" charset="0"/>
              </a:defRPr>
            </a:lvl1pPr>
          </a:lstStyle>
          <a:p>
            <a:pPr lvl="0"/>
            <a:r>
              <a:rPr lang="en-US" dirty="0" smtClean="0"/>
              <a:t>Click to insert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767328" y="939487"/>
            <a:ext cx="5193792" cy="364232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07967"/>
            <a:ext cx="3584448" cy="43738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2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767328" y="207967"/>
            <a:ext cx="5193792" cy="73152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182880" y="939487"/>
            <a:ext cx="5193792" cy="364232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76672" y="207967"/>
            <a:ext cx="3584448" cy="43738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2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" y="207967"/>
            <a:ext cx="5193792" cy="73152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49910" y="1286460"/>
            <a:ext cx="8045450" cy="32953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920700"/>
            <a:ext cx="8046720" cy="36576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9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 -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39636" y="1286459"/>
            <a:ext cx="3931920" cy="32953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44920" y="920699"/>
            <a:ext cx="3931920" cy="36576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7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4662021" y="1286459"/>
            <a:ext cx="3931920" cy="32953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67160" y="920700"/>
            <a:ext cx="3931920" cy="36576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9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49910" y="920700"/>
            <a:ext cx="8045450" cy="36611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2"/>
            <a:ext cx="913955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 -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49910" y="986319"/>
            <a:ext cx="3931920" cy="35954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4663440" y="986319"/>
            <a:ext cx="3931920" cy="35954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4"/>
          <p:cNvSpPr txBox="1">
            <a:spLocks/>
          </p:cNvSpPr>
          <p:nvPr userDrawn="1"/>
        </p:nvSpPr>
        <p:spPr>
          <a:xfrm>
            <a:off x="5807716" y="4713465"/>
            <a:ext cx="3327400" cy="3667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1100" b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9135116" cy="5143499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PROVIDING IN-DEPTH INSIGHT, DATA, AND ANALYSIS OF EVERYTHING DIGITAL.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8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60" r:id="rId2"/>
    <p:sldLayoutId id="2147483688" r:id="rId3"/>
    <p:sldLayoutId id="2147483689" r:id="rId4"/>
    <p:sldLayoutId id="2147483693" r:id="rId5"/>
    <p:sldLayoutId id="2147483692" r:id="rId6"/>
    <p:sldLayoutId id="2147483694" r:id="rId7"/>
    <p:sldLayoutId id="2147483697" r:id="rId8"/>
    <p:sldLayoutId id="2147483698" r:id="rId9"/>
    <p:sldLayoutId id="2147483672" r:id="rId10"/>
    <p:sldLayoutId id="2147483691" r:id="rId11"/>
    <p:sldLayoutId id="2147483673" r:id="rId12"/>
    <p:sldLayoutId id="2147483677" r:id="rId13"/>
    <p:sldLayoutId id="2147483679" r:id="rId14"/>
    <p:sldLayoutId id="2147483675" r:id="rId15"/>
    <p:sldLayoutId id="2147483680" r:id="rId16"/>
    <p:sldLayoutId id="2147483676" r:id="rId17"/>
    <p:sldLayoutId id="2147483681" r:id="rId18"/>
    <p:sldLayoutId id="2147483678" r:id="rId19"/>
    <p:sldLayoutId id="2147483670" r:id="rId20"/>
    <p:sldLayoutId id="2147483699" r:id="rId21"/>
    <p:sldLayoutId id="2147483700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Wingdings" charset="2"/>
        <a:buChar char="§"/>
        <a:defRPr sz="2400" b="0" kern="1200">
          <a:solidFill>
            <a:schemeClr val="bg1"/>
          </a:solidFill>
          <a:latin typeface="Avenir Book"/>
          <a:ea typeface="+mn-ea"/>
          <a:cs typeface="Avenir Book"/>
        </a:defRPr>
      </a:lvl1pPr>
      <a:lvl2pPr marL="742932" indent="-285744" algn="l" defTabSz="457189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/>
          </a:solidFill>
          <a:latin typeface="Avenir Book"/>
          <a:ea typeface="+mn-ea"/>
          <a:cs typeface="Avenir Book"/>
        </a:defRPr>
      </a:lvl3pPr>
      <a:lvl4pPr marL="1600160" indent="-228594" algn="l" defTabSz="457189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chart" Target="../charts/chart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2893" y="-2007606"/>
            <a:ext cx="5143500" cy="915871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-22072" y="0"/>
            <a:ext cx="3291840" cy="5143500"/>
          </a:xfrm>
        </p:spPr>
        <p:txBody>
          <a:bodyPr/>
          <a:lstStyle/>
          <a:p>
            <a:r>
              <a:rPr lang="en-US" dirty="0" smtClean="0">
                <a:solidFill>
                  <a:srgbClr val="000000">
                    <a:tint val="75000"/>
                  </a:srgbClr>
                </a:solidFill>
              </a:rPr>
              <a:t> 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19711" y="405499"/>
            <a:ext cx="3487118" cy="1749973"/>
          </a:xfrm>
        </p:spPr>
        <p:txBody>
          <a:bodyPr/>
          <a:lstStyle/>
          <a:p>
            <a:r>
              <a:rPr lang="en-US" sz="2400" cap="none" dirty="0" smtClean="0"/>
              <a:t> </a:t>
            </a:r>
            <a:r>
              <a:rPr lang="en-US" sz="2400" cap="none" dirty="0"/>
              <a:t> THE TRANSPORTATION </a:t>
            </a:r>
            <a:r>
              <a:rPr lang="en-US" sz="2400" cap="none" dirty="0" smtClean="0"/>
              <a:t>AND LOGISTICS FORECAST </a:t>
            </a:r>
            <a:r>
              <a:rPr lang="en-US" sz="2400" cap="none" dirty="0"/>
              <a:t>BOOK 2018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6" y="4203283"/>
            <a:ext cx="2560320" cy="54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7356" y="4718473"/>
            <a:ext cx="3277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spc="150" dirty="0">
                <a:solidFill>
                  <a:schemeClr val="bg1">
                    <a:alpha val="9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PROVIDING IN-DEPTH INSIGHT, DATA, AND ANALYSIS OF EVERYTHING DIGITAL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68" y="0"/>
            <a:ext cx="5862802" cy="5143500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798" y="2256634"/>
            <a:ext cx="3086100" cy="16338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cap="non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DRONE, ROBOT, &amp; AUTONOMOUS VEHICLE</a:t>
            </a:r>
          </a:p>
          <a:p>
            <a:pPr>
              <a:lnSpc>
                <a:spcPct val="100000"/>
              </a:lnSpc>
            </a:pPr>
            <a:r>
              <a:rPr lang="en-US" cap="non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FORECASTS</a:t>
            </a:r>
          </a:p>
          <a:p>
            <a:pPr>
              <a:lnSpc>
                <a:spcPct val="100000"/>
              </a:lnSpc>
            </a:pPr>
            <a:endParaRPr lang="en-US" sz="1200" b="0" dirty="0" smtClean="0">
              <a:latin typeface="Avenir Next Medium" charset="0"/>
              <a:ea typeface="Avenir Next Medium" charset="0"/>
              <a:cs typeface="Avenir Next Medium" charset="0"/>
            </a:endParaRP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Jonathan Camhi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Senior Research Analyst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Ayoub Aouad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RESEARCH Analyst</a:t>
            </a:r>
          </a:p>
          <a:p>
            <a:pPr>
              <a:lnSpc>
                <a:spcPct val="100000"/>
              </a:lnSpc>
            </a:pPr>
            <a:endParaRPr lang="en-US" sz="1200" b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025100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4736554"/>
            <a:ext cx="5110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Note: The 2018 to 2023 CAGR is 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45.1%.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Source: 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Business Insider Intelligence estimates, International </a:t>
            </a:r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Federation of 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Robotics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9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573" y="1898875"/>
            <a:ext cx="3667092" cy="2884158"/>
          </a:xfrm>
        </p:spPr>
        <p:txBody>
          <a:bodyPr anchor="t"/>
          <a:lstStyle/>
          <a:p>
            <a:r>
              <a:rPr lang="en-US" sz="1600" b="0" cap="none" spc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2023 AT A GLANCE</a:t>
            </a:r>
            <a:r>
              <a:rPr lang="en-US" sz="1600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600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cap="none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>
                <a:latin typeface="Helvetica Neue" charset="0"/>
                <a:ea typeface="Helvetica Neue" charset="0"/>
                <a:cs typeface="Helvetica Neue" charset="0"/>
              </a:rPr>
              <a:t>The installed base for logistics robots will grow quickly, rising from 100,000 in 2018 to over 600,000 in 2023</a:t>
            </a: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11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>
                <a:latin typeface="Helvetica Neue" charset="0"/>
                <a:ea typeface="Helvetica Neue" charset="0"/>
                <a:cs typeface="Helvetica Neue" charset="0"/>
              </a:rPr>
              <a:t>This will be one of the fastest-growing segments of the robotics market, making up about 10% of total </a:t>
            </a: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shipments.</a:t>
            </a:r>
            <a:endParaRPr lang="en-US" sz="1200" b="0" cap="none" spc="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185389"/>
            <a:ext cx="8778240" cy="463366"/>
          </a:xfrm>
        </p:spPr>
        <p:txBody>
          <a:bodyPr/>
          <a:lstStyle/>
          <a:p>
            <a:r>
              <a:rPr lang="en-US" sz="2000" cap="none" spc="0" dirty="0" smtClean="0">
                <a:solidFill>
                  <a:schemeClr val="bg1"/>
                </a:solidFill>
              </a:rPr>
              <a:t>Global Logistics Robot Shipments</a:t>
            </a:r>
            <a:endParaRPr lang="en-US" sz="2000" cap="none" spc="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709160" y="1898875"/>
            <a:ext cx="3694176" cy="209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189">
              <a:lnSpc>
                <a:spcPct val="120000"/>
              </a:lnSpc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HOW WE GET THERE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Global </a:t>
            </a:r>
            <a:r>
              <a:rPr lang="en-US" sz="11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logistics robot shipments </a:t>
            </a:r>
            <a:r>
              <a:rPr lang="en-US" sz="1100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will grow at a </a:t>
            </a:r>
            <a:r>
              <a:rPr lang="en-US" sz="11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45.1% </a:t>
            </a:r>
            <a:r>
              <a:rPr lang="en-US" sz="1100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CAGR from 2018 to 2023.</a:t>
            </a:r>
            <a:endParaRPr lang="en-US" sz="11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Companies </a:t>
            </a: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 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logistics like </a:t>
            </a: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Amazon, UPS, and Alibaba are automating their warehouses to reduce costs and cope with rising e-commerce volumes. 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However, these systems will still only feature in fewer than 10% of global warehouses, leaving plenty of room for additional growth.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550" y="974597"/>
            <a:ext cx="7200900" cy="62101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Definition: </a:t>
            </a:r>
            <a:r>
              <a:rPr lang="en-US" sz="1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 logistics robot is a self-guided, self-propelled autonomous unit that moves goods in place of or in concert with a worker.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80010" y="4832533"/>
            <a:ext cx="50812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Source</a:t>
            </a:r>
            <a:r>
              <a:rPr lang="en-US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US" sz="1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Business Insider Intelligence estimates, International </a:t>
            </a:r>
            <a:r>
              <a:rPr lang="en-US" sz="10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Federation of </a:t>
            </a:r>
            <a:r>
              <a:rPr lang="en-US" sz="1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Robotics</a:t>
            </a:r>
            <a:endParaRPr lang="en-US" sz="1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771789"/>
              </p:ext>
            </p:extLst>
          </p:nvPr>
        </p:nvGraphicFramePr>
        <p:xfrm>
          <a:off x="0" y="0"/>
          <a:ext cx="9144000" cy="5236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479090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65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573" y="936216"/>
            <a:ext cx="3667092" cy="2884158"/>
          </a:xfrm>
        </p:spPr>
        <p:txBody>
          <a:bodyPr anchor="t"/>
          <a:lstStyle/>
          <a:p>
            <a:r>
              <a:rPr lang="en-US" sz="1600" b="0" cap="none" spc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2023 AT A GLANCE</a:t>
            </a:r>
            <a:r>
              <a:rPr lang="en-US" sz="1600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600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b="0" cap="none" spc="0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>
                <a:latin typeface="Helvetica Neue" charset="0"/>
                <a:ea typeface="Helvetica Neue" charset="0"/>
                <a:cs typeface="Helvetica Neue" charset="0"/>
              </a:rPr>
              <a:t>Spending on logistics robots will surpass $</a:t>
            </a: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4.6 </a:t>
            </a:r>
            <a:r>
              <a:rPr lang="en-US" sz="1100" b="0" cap="none" spc="0" dirty="0">
                <a:latin typeface="Helvetica Neue" charset="0"/>
                <a:ea typeface="Helvetica Neue" charset="0"/>
                <a:cs typeface="Helvetica Neue" charset="0"/>
              </a:rPr>
              <a:t>billion annually</a:t>
            </a: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>
                <a:latin typeface="Helvetica Neue" charset="0"/>
                <a:ea typeface="Helvetica Neue" charset="0"/>
                <a:cs typeface="Helvetica Neue" charset="0"/>
              </a:rPr>
              <a:t>Logistics robots will account for about 16% of total robotics spending.</a:t>
            </a: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endParaRPr lang="en-US" sz="11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200" b="0" cap="none" spc="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63366"/>
          </a:xfrm>
        </p:spPr>
        <p:txBody>
          <a:bodyPr/>
          <a:lstStyle/>
          <a:p>
            <a:r>
              <a:rPr lang="en-US" sz="2000" cap="none" spc="0" dirty="0" smtClean="0">
                <a:solidFill>
                  <a:schemeClr val="bg1"/>
                </a:solidFill>
              </a:rPr>
              <a:t>Global Logistics Robot Spending</a:t>
            </a:r>
            <a:endParaRPr lang="en-US" sz="2000" cap="none" spc="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709160" y="936216"/>
            <a:ext cx="3694176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189">
              <a:lnSpc>
                <a:spcPct val="120000"/>
              </a:lnSpc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HOW WE GET THERE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Global logistics robot </a:t>
            </a:r>
            <a:r>
              <a:rPr lang="en-US" sz="11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spending will </a:t>
            </a:r>
            <a:r>
              <a:rPr lang="en-US" sz="1100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grow at a </a:t>
            </a:r>
            <a:r>
              <a:rPr lang="en-US" sz="11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42.3% </a:t>
            </a:r>
            <a:r>
              <a:rPr lang="en-US" sz="1100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CAGR from 2018 to 2023.</a:t>
            </a:r>
            <a:endParaRPr lang="en-US" sz="11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1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Spending levels will be lower than in other robotics segments because of lower per-unit purchase costs, with the average system priced at about $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26.5k.</a:t>
            </a:r>
            <a:endParaRPr lang="en-US" sz="11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80010" y="4420544"/>
            <a:ext cx="5127585" cy="798468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Business Insider Intelligence estimates, International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Federation of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Robotics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704567"/>
              </p:ext>
            </p:extLst>
          </p:nvPr>
        </p:nvGraphicFramePr>
        <p:xfrm>
          <a:off x="0" y="92598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63290" y="973722"/>
            <a:ext cx="948690" cy="28222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56.8% </a:t>
            </a:r>
            <a:r>
              <a:rPr lang="en-US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0361" y="973722"/>
            <a:ext cx="877569" cy="28222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5.1% </a:t>
            </a:r>
            <a:r>
              <a:rPr lang="en-US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CAGR</a:t>
            </a:r>
          </a:p>
        </p:txBody>
      </p:sp>
    </p:spTree>
    <p:extLst>
      <p:ext uri="{BB962C8B-B14F-4D97-AF65-F5344CB8AC3E}">
        <p14:creationId xmlns:p14="http://schemas.microsoft.com/office/powerpoint/2010/main" val="60619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573" y="1898875"/>
            <a:ext cx="3667092" cy="2884158"/>
          </a:xfrm>
        </p:spPr>
        <p:txBody>
          <a:bodyPr anchor="t"/>
          <a:lstStyle/>
          <a:p>
            <a:r>
              <a:rPr lang="en-US" sz="1600" b="0" cap="none" spc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2023 AT A GLANCE</a:t>
            </a:r>
            <a:r>
              <a:rPr lang="en-US" sz="1600" cap="none" dirty="0" smtClean="0">
                <a:solidFill>
                  <a:srgbClr val="A79AC9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600" cap="none" dirty="0" smtClean="0">
                <a:solidFill>
                  <a:srgbClr val="A79AC9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cap="none" dirty="0" smtClean="0">
              <a:solidFill>
                <a:srgbClr val="A79AC9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>
                <a:latin typeface="Helvetica Neue" charset="0"/>
                <a:ea typeface="Helvetica Neue" charset="0"/>
                <a:cs typeface="Helvetica Neue" charset="0"/>
              </a:rPr>
              <a:t>Nearly all new cars in the US will be connected by 2023, and 1 in 7 will have autonomous features. </a:t>
            </a: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>
                <a:latin typeface="Helvetica Neue" charset="0"/>
                <a:ea typeface="Helvetica Neue" charset="0"/>
                <a:cs typeface="Helvetica Neue" charset="0"/>
              </a:rPr>
              <a:t>There will be over 2.5 million semi- or fully autonomous cars on US roads.</a:t>
            </a:r>
            <a:endParaRPr lang="en-US" sz="1200" b="0" cap="none" spc="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185389"/>
            <a:ext cx="8778240" cy="463366"/>
          </a:xfrm>
        </p:spPr>
        <p:txBody>
          <a:bodyPr/>
          <a:lstStyle/>
          <a:p>
            <a:r>
              <a:rPr lang="en-US" sz="2000" cap="none" spc="0" dirty="0" smtClean="0">
                <a:solidFill>
                  <a:schemeClr val="bg1"/>
                </a:solidFill>
              </a:rPr>
              <a:t>US Connected And Autonomous Vehicle Shipments</a:t>
            </a:r>
            <a:endParaRPr lang="en-US" sz="2000" cap="none" spc="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92027" y="4855168"/>
            <a:ext cx="4957428" cy="201110"/>
          </a:xfrm>
        </p:spPr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Source: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Business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Insider Intelligence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estimates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709160" y="1898875"/>
            <a:ext cx="3694176" cy="216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189">
              <a:lnSpc>
                <a:spcPct val="120000"/>
              </a:lnSpc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HOW WE GET THERE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Connected car shipments will advance at a 5.1% CAGR from 2018 to 2023, while semi- and fully autonomous cars will deploy at a 56.8% growth rate.</a:t>
            </a: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Automakers </a:t>
            </a: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 telecoms are connecting vehicles 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to </a:t>
            </a: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gather data and offer consumers new services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11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Connectivity will become a necessity as autonomous cars come onto 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US roads</a:t>
            </a: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48690" y="702386"/>
            <a:ext cx="7200900" cy="110584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189">
              <a:lnSpc>
                <a:spcPct val="120000"/>
              </a:lnSpc>
            </a:pPr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Definition: Connected vehicles have internet access to transmit and gather data. Semi-autonomous vehicles have some level of autonomy but need a human driver behind the wheel, while fully autonomous cars don’t need a human driver and can drive in any conditions. </a:t>
            </a: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94147127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4630787"/>
            <a:ext cx="2148840" cy="5127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4721641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4811416"/>
            <a:ext cx="6266566" cy="24231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Source: Business Insider Intelligence estimates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0410" y="973722"/>
            <a:ext cx="948690" cy="28222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16</a:t>
            </a:r>
            <a:r>
              <a:rPr lang="en-US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.9% </a:t>
            </a:r>
            <a:r>
              <a:rPr lang="en-US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2070" y="973722"/>
            <a:ext cx="948690" cy="28222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84.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9</a:t>
            </a:r>
            <a:r>
              <a:rPr lang="en-US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% </a:t>
            </a:r>
            <a:r>
              <a:rPr lang="en-US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CAGR</a:t>
            </a:r>
          </a:p>
        </p:txBody>
      </p:sp>
    </p:spTree>
    <p:extLst>
      <p:ext uri="{BB962C8B-B14F-4D97-AF65-F5344CB8AC3E}">
        <p14:creationId xmlns:p14="http://schemas.microsoft.com/office/powerpoint/2010/main" val="68107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573" y="1898875"/>
            <a:ext cx="3667092" cy="2884158"/>
          </a:xfrm>
        </p:spPr>
        <p:txBody>
          <a:bodyPr anchor="t"/>
          <a:lstStyle/>
          <a:p>
            <a:r>
              <a:rPr lang="en-US" sz="1600" b="0" cap="none" spc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2030 AT A GLANCE</a:t>
            </a:r>
            <a:r>
              <a:rPr lang="en-US" sz="1600" cap="none" dirty="0" smtClean="0">
                <a:solidFill>
                  <a:srgbClr val="A79AC9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600" cap="none" dirty="0" smtClean="0">
                <a:solidFill>
                  <a:srgbClr val="A79AC9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cap="none" dirty="0" smtClean="0">
              <a:solidFill>
                <a:srgbClr val="A79AC9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Autonomous cars used for on-demand mobility services will account for 16% of total miles driven in the US, compared with 13% for manually driven vehicles.</a:t>
            </a: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>
                <a:latin typeface="Helvetica Neue" charset="0"/>
                <a:ea typeface="Helvetica Neue" charset="0"/>
                <a:cs typeface="Helvetica Neue" charset="0"/>
              </a:rPr>
              <a:t>O</a:t>
            </a: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n-demand mobility services will account for 29</a:t>
            </a:r>
            <a:r>
              <a:rPr lang="en-US" sz="1100" b="0" cap="none" spc="0" dirty="0">
                <a:latin typeface="Helvetica Neue" charset="0"/>
                <a:ea typeface="Helvetica Neue" charset="0"/>
                <a:cs typeface="Helvetica Neue" charset="0"/>
              </a:rPr>
              <a:t>% </a:t>
            </a: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1100" b="0" cap="none" spc="0" dirty="0">
                <a:latin typeface="Helvetica Neue" charset="0"/>
                <a:ea typeface="Helvetica Neue" charset="0"/>
                <a:cs typeface="Helvetica Neue" charset="0"/>
              </a:rPr>
              <a:t>miles driven in the US </a:t>
            </a: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— autonomous cars will drive 640 billion miles, while manually driven cars will account for </a:t>
            </a: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520 </a:t>
            </a: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billion miles.  </a:t>
            </a:r>
            <a:endParaRPr lang="en-US" sz="1100" b="0" cap="none" spc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185389"/>
            <a:ext cx="8778240" cy="463366"/>
          </a:xfrm>
        </p:spPr>
        <p:txBody>
          <a:bodyPr/>
          <a:lstStyle/>
          <a:p>
            <a:r>
              <a:rPr lang="en-US" sz="2000" cap="none" spc="0" dirty="0">
                <a:solidFill>
                  <a:schemeClr val="bg1"/>
                </a:solidFill>
              </a:rPr>
              <a:t>On-Demand Mobility Services' Share Of Miles Driven In 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92027" y="4855168"/>
            <a:ext cx="4957428" cy="201110"/>
          </a:xfrm>
        </p:spPr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Source: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Business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Insider Intelligence estimates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72000" y="1904108"/>
            <a:ext cx="4157048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189">
              <a:lnSpc>
                <a:spcPct val="120000"/>
              </a:lnSpc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HOW WE GET THERE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lvl="0" indent="-171450" defTabSz="457189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1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Autonomous services will begin to take off in 2025 as consumers become more trusting of the technology.</a:t>
            </a:r>
          </a:p>
          <a:p>
            <a:pPr marL="171450" lvl="0" indent="-171450" defTabSz="457189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1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Cost savings will also be a selling point — 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on-demand </a:t>
            </a: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rides 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 autonomous </a:t>
            </a: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vehicles will cost around 25 cents per mile, less than half the cost of car 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ownership. </a:t>
            </a:r>
          </a:p>
          <a:p>
            <a:pPr marL="171450" lvl="0" indent="-171450" defTabSz="457189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Waymo, Uber, Lyft, and several major automakers will expand their autonomous on-demand ride services across the country. In turn, manually driven miles will cap off 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at 13% of </a:t>
            </a: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total miles driven in 2029.</a:t>
            </a:r>
            <a:endParaRPr lang="en-US" sz="1100" dirty="0" smtClean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550" y="897136"/>
            <a:ext cx="7200900" cy="78000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189">
              <a:lnSpc>
                <a:spcPct val="120000"/>
              </a:lnSpc>
            </a:pPr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Definition: On-demand mobility services are nonuser-owned forms of automobile transportation that can be accessed through a mobile app for timely travel. </a:t>
            </a:r>
            <a:r>
              <a:rPr lang="en-US" sz="1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his includes ride-hailing, ride-sharing, and car-sharing services.   </a:t>
            </a: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635674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4736554"/>
            <a:ext cx="5110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Note: The 2018 to 2023 CAGR is 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59.8%.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Source: 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Business Insider Intelligence estimates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573" y="1898875"/>
            <a:ext cx="3667092" cy="2884158"/>
          </a:xfrm>
        </p:spPr>
        <p:txBody>
          <a:bodyPr anchor="t"/>
          <a:lstStyle/>
          <a:p>
            <a:r>
              <a:rPr lang="en-US" sz="1600" b="0" cap="none" spc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2023 AT A GLANCE</a:t>
            </a:r>
            <a:r>
              <a:rPr lang="en-US" sz="1600" cap="none" dirty="0" smtClean="0">
                <a:solidFill>
                  <a:srgbClr val="A79AC9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600" cap="none" dirty="0" smtClean="0">
                <a:solidFill>
                  <a:srgbClr val="A79AC9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cap="none" dirty="0" smtClean="0">
              <a:solidFill>
                <a:srgbClr val="A79AC9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Total data generated in the US </a:t>
            </a:r>
            <a:r>
              <a:rPr lang="en-US" sz="1100" b="0" cap="none" spc="0" dirty="0">
                <a:latin typeface="Helvetica Neue" charset="0"/>
                <a:ea typeface="Helvetica Neue" charset="0"/>
                <a:cs typeface="Helvetica Neue" charset="0"/>
              </a:rPr>
              <a:t>will </a:t>
            </a: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approach 8 zettabytes (ZBs), up from 0.72 ZBs in 2018. </a:t>
            </a: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Semi-autonomous cars will make up nearly 80% of total data generated, or 6.3 ZBs.</a:t>
            </a:r>
          </a:p>
          <a:p>
            <a:pPr marL="342900" indent="-342900" algn="l">
              <a:buFont typeface="Arial" charset="0"/>
              <a:buChar char="•"/>
            </a:pPr>
            <a:endParaRPr lang="en-US" sz="1200" b="0" cap="none" spc="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488015"/>
            <a:ext cx="8778240" cy="463366"/>
          </a:xfrm>
        </p:spPr>
        <p:txBody>
          <a:bodyPr/>
          <a:lstStyle/>
          <a:p>
            <a:r>
              <a:rPr lang="en-US" sz="2000" cap="none" spc="0" dirty="0">
                <a:solidFill>
                  <a:schemeClr val="bg1"/>
                </a:solidFill>
              </a:rPr>
              <a:t>Annual US Volumes Of Data Generated By Connected, Semi- Autonomous, and Fully Autonomous </a:t>
            </a:r>
            <a:r>
              <a:rPr lang="en-US" sz="2000" cap="none" spc="0" dirty="0" smtClean="0">
                <a:solidFill>
                  <a:schemeClr val="bg1"/>
                </a:solidFill>
              </a:rPr>
              <a:t>Cars</a:t>
            </a:r>
            <a:endParaRPr lang="en-US" sz="2000" cap="none" spc="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92027" y="4855168"/>
            <a:ext cx="4957428" cy="201110"/>
          </a:xfrm>
        </p:spPr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Source: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Business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Insider Intelligence estimates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709160" y="1898875"/>
            <a:ext cx="3856106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189">
              <a:lnSpc>
                <a:spcPct val="120000"/>
              </a:lnSpc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HOW WE GET THERE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lvl="0" indent="-171450" defTabSz="457189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1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Data generated by connected, semi-autonomous, and fully autonomous cars is expected to grow at a 59.8% CAGR from 2018 to 2023. </a:t>
            </a:r>
          </a:p>
          <a:p>
            <a:pPr marL="171450" indent="-171450" defTabSz="457189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Connected car shipments will help drive the amount of data being generated — 16.2 million </a:t>
            </a: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cars 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will be shipped </a:t>
            </a: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 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2023, compared with 12.6 million in 2018. </a:t>
            </a:r>
          </a:p>
          <a:p>
            <a:pPr marL="171450" indent="-171450" defTabSz="457189">
              <a:lnSpc>
                <a:spcPct val="120000"/>
              </a:lnSpc>
              <a:buFont typeface="Arial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emi-autonomous cars will drive data generation, producing 2,500 MBs per day, compared with only 25 MBs for connected cars.  </a:t>
            </a:r>
            <a:endParaRPr lang="en-US" sz="11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lvl="0" indent="-171450" defTabSz="457189">
              <a:lnSpc>
                <a:spcPct val="120000"/>
              </a:lnSpc>
              <a:buFont typeface="Arial" charset="0"/>
              <a:buChar char="•"/>
            </a:pPr>
            <a:endParaRPr lang="en-US" sz="11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550" y="1133590"/>
            <a:ext cx="7200900" cy="62101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189">
              <a:lnSpc>
                <a:spcPct val="120000"/>
              </a:lnSpc>
            </a:pPr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Definition: Data generated includes any data that is being produced by a vehicle and its riders while the car is moving or stationary.</a:t>
            </a:r>
            <a:endParaRPr lang="en-US" sz="1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9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350885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60125" y="949948"/>
            <a:ext cx="1174044" cy="28222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16874" y="1034298"/>
            <a:ext cx="1008961" cy="28222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63.1% CAGR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1712" y="1034298"/>
            <a:ext cx="1174044" cy="28222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69.4% CAGR</a:t>
            </a:r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573" y="1898875"/>
            <a:ext cx="3667092" cy="2884158"/>
          </a:xfrm>
        </p:spPr>
        <p:txBody>
          <a:bodyPr anchor="t"/>
          <a:lstStyle/>
          <a:p>
            <a:r>
              <a:rPr lang="en-US" sz="1600" b="0" cap="none" spc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2023 AT A GLANCE</a:t>
            </a:r>
            <a:r>
              <a:rPr lang="en-US" sz="1600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600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cap="none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2.42 million enterprise drones will ship globally.</a:t>
            </a:r>
          </a:p>
          <a:p>
            <a:pPr marL="171450" indent="-171450" algn="l">
              <a:spcAft>
                <a:spcPts val="600"/>
              </a:spcAft>
              <a:buFont typeface="Arial" charset="0"/>
              <a:buChar char="•"/>
            </a:pP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 US will account for 58% of enterprise drone shipments. 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1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 majority of enterprise drones shipped elsewhere in the world will go to APAC markets, followed by Europe. </a:t>
            </a:r>
            <a:endParaRPr lang="en-US" sz="1200" b="0" cap="none" spc="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63366"/>
          </a:xfrm>
        </p:spPr>
        <p:txBody>
          <a:bodyPr/>
          <a:lstStyle/>
          <a:p>
            <a:r>
              <a:rPr lang="en-US" sz="2000" cap="none" spc="0" dirty="0" smtClean="0">
                <a:solidFill>
                  <a:schemeClr val="bg1"/>
                </a:solidFill>
              </a:rPr>
              <a:t>Global Enterprise Drone Shipments</a:t>
            </a:r>
            <a:endParaRPr lang="en-US" sz="2000" cap="none" spc="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92027" y="4855168"/>
            <a:ext cx="4957428" cy="201110"/>
          </a:xfrm>
        </p:spPr>
        <p:txBody>
          <a:bodyPr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Source: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Business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Insider Intelligence estimates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7108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709160" y="1898875"/>
            <a:ext cx="3694176" cy="260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189">
              <a:lnSpc>
                <a:spcPct val="120000"/>
              </a:lnSpc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HOW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WE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GET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THERE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Global enterprise shipments will grow </a:t>
            </a:r>
            <a:r>
              <a:rPr lang="en-US" sz="1100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at a </a:t>
            </a:r>
            <a:r>
              <a:rPr lang="en-US" sz="11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66.8% </a:t>
            </a:r>
            <a:r>
              <a:rPr lang="en-US" sz="1100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CAGR from 2018 to </a:t>
            </a:r>
            <a:r>
              <a:rPr lang="en-US" sz="1100" dirty="0" smtClean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2023. Growth will be led by the US, which will see a CAGR of 69.4% and account for the majority of shipments. </a:t>
            </a:r>
            <a:endParaRPr lang="en-US" sz="11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More exemptions to the Federal Aviation Administration's line-of-sight rule and ban on flying over humans will spur accelerated shipment growth in the US from 2019 onward.</a:t>
            </a:r>
          </a:p>
          <a:p>
            <a:pPr marL="171450" lvl="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 favorable regulatory environment and digital savvy consumer base will lead to APAC being the </a:t>
            </a:r>
            <a:r>
              <a:rPr lang="en-US" sz="11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fastest-growing </a:t>
            </a:r>
            <a:r>
              <a:rPr lang="en-US" sz="11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region.  </a:t>
            </a:r>
            <a:endParaRPr lang="en-US" sz="1100" dirty="0" smtClean="0">
              <a:solidFill>
                <a:srgbClr val="FFFFF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400" y="815605"/>
            <a:ext cx="7200900" cy="72744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189">
              <a:lnSpc>
                <a:spcPct val="120000"/>
              </a:lnSpc>
            </a:pPr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Definition: </a:t>
            </a:r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Business Insider Intelligence 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defines </a:t>
            </a:r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enterprise 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drone shipments </a:t>
            </a:r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as all unmanned aerial vehicles (UAVs) sold directly to a business for use in its operations. </a:t>
            </a:r>
            <a:endParaRPr lang="en-US" sz="1200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I Intelligence">
      <a:dk1>
        <a:srgbClr val="000000"/>
      </a:dk1>
      <a:lt1>
        <a:srgbClr val="FFFFFF"/>
      </a:lt1>
      <a:dk2>
        <a:srgbClr val="143A57"/>
      </a:dk2>
      <a:lt2>
        <a:srgbClr val="FFFFFF"/>
      </a:lt2>
      <a:accent1>
        <a:srgbClr val="3882B1"/>
      </a:accent1>
      <a:accent2>
        <a:srgbClr val="821B13"/>
      </a:accent2>
      <a:accent3>
        <a:srgbClr val="147E40"/>
      </a:accent3>
      <a:accent4>
        <a:srgbClr val="6B6B6B"/>
      </a:accent4>
      <a:accent5>
        <a:srgbClr val="F34912"/>
      </a:accent5>
      <a:accent6>
        <a:srgbClr val="183042"/>
      </a:accent6>
      <a:hlink>
        <a:srgbClr val="181EFD"/>
      </a:hlink>
      <a:folHlink>
        <a:srgbClr val="6F006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ii crm note - companies list" id="{4CF8B03F-DA63-9E4D-833B-F152F08B4385}" vid="{1D9D2050-803A-4A4E-BE26-82328FCE20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bii powerpoint template</Template>
  <TotalTime>80046</TotalTime>
  <Words>511</Words>
  <Application>Microsoft Macintosh PowerPoint</Application>
  <PresentationFormat>On-screen Show (16:9)</PresentationFormat>
  <Paragraphs>119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Avenir Book</vt:lpstr>
      <vt:lpstr>Avenir Next</vt:lpstr>
      <vt:lpstr>Avenir Next Demi Bold</vt:lpstr>
      <vt:lpstr>Avenir Next Medium</vt:lpstr>
      <vt:lpstr>Calibri</vt:lpstr>
      <vt:lpstr>Helvetica Neue</vt:lpstr>
      <vt:lpstr>Wingdings</vt:lpstr>
      <vt:lpstr>Arial</vt:lpstr>
      <vt:lpstr>Office Theme</vt:lpstr>
      <vt:lpstr>  THE TRANSPORTATION AND LOGISTICS FORECAST BOOK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Newman</dc:creator>
  <cp:lastModifiedBy>Ayoub Aouad</cp:lastModifiedBy>
  <cp:revision>731</cp:revision>
  <cp:lastPrinted>2017-02-24T01:41:01Z</cp:lastPrinted>
  <dcterms:created xsi:type="dcterms:W3CDTF">2018-01-25T18:42:57Z</dcterms:created>
  <dcterms:modified xsi:type="dcterms:W3CDTF">2018-04-20T18:40:23Z</dcterms:modified>
</cp:coreProperties>
</file>