
<file path=[Content_Types].xml><?xml version="1.0" encoding="utf-8"?>
<Types xmlns="http://schemas.openxmlformats.org/package/2006/content-types">
  <Default Extension="html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75" r:id="rId5"/>
    <p:sldId id="258" r:id="rId6"/>
    <p:sldId id="263" r:id="rId7"/>
    <p:sldId id="273" r:id="rId8"/>
    <p:sldId id="284" r:id="rId9"/>
    <p:sldId id="285" r:id="rId10"/>
    <p:sldId id="272" r:id="rId11"/>
    <p:sldId id="267" r:id="rId12"/>
    <p:sldId id="283" r:id="rId13"/>
    <p:sldId id="279" r:id="rId14"/>
    <p:sldId id="280" r:id="rId15"/>
    <p:sldId id="281" r:id="rId16"/>
    <p:sldId id="282" r:id="rId17"/>
    <p:sldId id="28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E39A39"/>
    <a:srgbClr val="6C1A00"/>
    <a:srgbClr val="FE9202"/>
    <a:srgbClr val="1D3A00"/>
    <a:srgbClr val="007033"/>
    <a:srgbClr val="E7FF01"/>
    <a:srgbClr val="990099"/>
    <a:srgbClr val="CC0099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AE543-C2AC-447D-9010-5B608D3E9581}" v="39" dt="2022-01-18T18:43:09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>
      <p:cViewPr varScale="1">
        <p:scale>
          <a:sx n="90" d="100"/>
          <a:sy n="90" d="100"/>
        </p:scale>
        <p:origin x="84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inputs &amp; 2 outputs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4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7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apotato/womens-ecommerce-clothing-reviews" TargetMode="External"/><Relationship Id="rId2" Type="http://schemas.openxmlformats.org/officeDocument/2006/relationships/image" Target="../media/image20.ht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834" y="1808225"/>
            <a:ext cx="6260905" cy="1832460"/>
          </a:xfrm>
        </p:spPr>
        <p:txBody>
          <a:bodyPr>
            <a:normAutofit/>
          </a:bodyPr>
          <a:lstStyle/>
          <a:p>
            <a:r>
              <a:rPr lang="en-US" dirty="0"/>
              <a:t>Introduction to NLP	                                                                </a:t>
            </a:r>
            <a:br>
              <a:rPr lang="en-US" dirty="0"/>
            </a:br>
            <a:r>
              <a:rPr lang="en-US" dirty="0"/>
              <a:t>with Sentiment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660" cy="763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Isuru Alagiyawanna</a:t>
            </a:r>
          </a:p>
          <a:p>
            <a:r>
              <a:rPr lang="en-US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205979"/>
            <a:ext cx="8543245" cy="85725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                   4. Recurrent Neural Networks </a:t>
            </a:r>
            <a:br>
              <a:rPr lang="en-US" sz="36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                    &amp; It’s use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B1F67-1D14-4A7A-B516-B3A4632C3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9" t="3658" r="7070"/>
          <a:stretch/>
        </p:blipFill>
        <p:spPr>
          <a:xfrm>
            <a:off x="2744601" y="1226147"/>
            <a:ext cx="2911146" cy="353402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62B45-D7C6-414A-BCDA-EB3D328C97EF}"/>
              </a:ext>
            </a:extLst>
          </p:cNvPr>
          <p:cNvSpPr txBox="1"/>
          <p:nvPr/>
        </p:nvSpPr>
        <p:spPr>
          <a:xfrm>
            <a:off x="2011103" y="4558216"/>
            <a:ext cx="519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Structure of RNN cell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2BF37-4C8B-4F3C-A012-F5EC8A9CDC69}"/>
              </a:ext>
            </a:extLst>
          </p:cNvPr>
          <p:cNvSpPr txBox="1"/>
          <p:nvPr/>
        </p:nvSpPr>
        <p:spPr>
          <a:xfrm>
            <a:off x="5661" y="2583349"/>
            <a:ext cx="273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5EEC3C"/>
                </a:highlight>
              </a:rPr>
              <a:t>Hidden State at time, </a:t>
            </a:r>
            <a:r>
              <a:rPr lang="en-US" b="1" dirty="0">
                <a:highlight>
                  <a:srgbClr val="5EEC3C"/>
                </a:highlight>
              </a:rPr>
              <a:t>t-1</a:t>
            </a:r>
          </a:p>
          <a:p>
            <a:r>
              <a:rPr lang="en-US" dirty="0"/>
              <a:t>      </a:t>
            </a:r>
            <a:r>
              <a:rPr lang="en-US" dirty="0">
                <a:highlight>
                  <a:srgbClr val="5EEC3C"/>
                </a:highlight>
              </a:rPr>
              <a:t> (Previous State)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7FF56-184B-45B4-8360-92FF5FCC2844}"/>
              </a:ext>
            </a:extLst>
          </p:cNvPr>
          <p:cNvSpPr txBox="1"/>
          <p:nvPr/>
        </p:nvSpPr>
        <p:spPr>
          <a:xfrm>
            <a:off x="5870536" y="2571750"/>
            <a:ext cx="273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5EEC3C"/>
                </a:highlight>
              </a:rPr>
              <a:t>Hidden State at time, t</a:t>
            </a:r>
          </a:p>
          <a:p>
            <a:r>
              <a:rPr lang="en-US" dirty="0"/>
              <a:t>       </a:t>
            </a:r>
            <a:r>
              <a:rPr lang="en-US" dirty="0">
                <a:highlight>
                  <a:srgbClr val="5EEC3C"/>
                </a:highlight>
              </a:rPr>
              <a:t>(Current State)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D3398-C12C-4BD5-8608-DDA32DB3F6EF}"/>
              </a:ext>
            </a:extLst>
          </p:cNvPr>
          <p:cNvSpPr txBox="1"/>
          <p:nvPr/>
        </p:nvSpPr>
        <p:spPr>
          <a:xfrm>
            <a:off x="4526232" y="3966943"/>
            <a:ext cx="34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5EEC3C"/>
                </a:highlight>
              </a:rPr>
              <a:t>Input Tensor at time, </a:t>
            </a:r>
            <a:r>
              <a:rPr lang="en-US" b="1" dirty="0">
                <a:highlight>
                  <a:srgbClr val="5EEC3C"/>
                </a:highlight>
              </a:rPr>
              <a:t>t</a:t>
            </a:r>
            <a:r>
              <a:rPr lang="en-US" dirty="0">
                <a:highlight>
                  <a:srgbClr val="5EEC3C"/>
                </a:highlight>
              </a:rPr>
              <a:t> (Optional)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97082-502C-4678-85D9-B8E85210220A}"/>
              </a:ext>
            </a:extLst>
          </p:cNvPr>
          <p:cNvSpPr txBox="1"/>
          <p:nvPr/>
        </p:nvSpPr>
        <p:spPr>
          <a:xfrm>
            <a:off x="4482186" y="1263491"/>
            <a:ext cx="37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5EEC3C"/>
                </a:highlight>
              </a:rPr>
              <a:t>Output  Tensor at time, </a:t>
            </a:r>
            <a:r>
              <a:rPr lang="en-US" b="1" dirty="0">
                <a:highlight>
                  <a:srgbClr val="5EEC3C"/>
                </a:highlight>
              </a:rPr>
              <a:t>t </a:t>
            </a:r>
            <a:r>
              <a:rPr lang="en-US" dirty="0">
                <a:highlight>
                  <a:srgbClr val="5EEC3C"/>
                </a:highlight>
              </a:rPr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228816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68212"/>
            <a:ext cx="8246070" cy="763525"/>
          </a:xfrm>
        </p:spPr>
        <p:txBody>
          <a:bodyPr anchor="ctr">
            <a:normAutofit/>
          </a:bodyPr>
          <a:lstStyle/>
          <a:p>
            <a:r>
              <a:rPr lang="en-US" dirty="0"/>
              <a:t>4.1 RNN Explained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80D703-9C6B-4981-B111-A0FDF123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75" y="1273683"/>
            <a:ext cx="7858504" cy="320461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5DB6DB-CB8E-4463-9D43-9288670ED487}"/>
              </a:ext>
            </a:extLst>
          </p:cNvPr>
          <p:cNvSpPr txBox="1"/>
          <p:nvPr/>
        </p:nvSpPr>
        <p:spPr>
          <a:xfrm>
            <a:off x="1823310" y="4427854"/>
            <a:ext cx="7746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Unfold Recurrent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382197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803-78CD-4EB7-9F46-AA150CD7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1"/>
            <a:ext cx="8246070" cy="1209226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                            4.2 Types of RNN Architectures</a:t>
            </a:r>
            <a:br>
              <a:rPr lang="en-US" sz="3200" dirty="0"/>
            </a:br>
            <a:r>
              <a:rPr lang="en-US" sz="3200" dirty="0"/>
              <a:t>	                      based on Operation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8161666-65B5-4A5B-8652-6F8F51FAED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3"/>
          <a:stretch/>
        </p:blipFill>
        <p:spPr>
          <a:xfrm>
            <a:off x="2850790" y="1695597"/>
            <a:ext cx="3164151" cy="2073858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D68A95F-830B-4A49-980F-6071A7885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51670" b="2354"/>
          <a:stretch/>
        </p:blipFill>
        <p:spPr>
          <a:xfrm>
            <a:off x="10226" y="1233440"/>
            <a:ext cx="2892245" cy="2998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C560D9-CB80-4DFA-B749-DB4873EF347E}"/>
              </a:ext>
            </a:extLst>
          </p:cNvPr>
          <p:cNvSpPr txBox="1"/>
          <p:nvPr/>
        </p:nvSpPr>
        <p:spPr>
          <a:xfrm>
            <a:off x="162931" y="4135945"/>
            <a:ext cx="883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sz="3200" dirty="0"/>
              <a:t>Vanilla RNN                LSTM                          GRU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EB91136-300B-40BA-B6CA-71562428F5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9" r="19033" b="9865"/>
          <a:stretch/>
        </p:blipFill>
        <p:spPr>
          <a:xfrm>
            <a:off x="6099050" y="1575717"/>
            <a:ext cx="2892245" cy="20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0"/>
            <a:ext cx="7940660" cy="13501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        4.3 Types of RNN Architectures</a:t>
            </a:r>
            <a:br>
              <a:rPr lang="en-US" dirty="0"/>
            </a:br>
            <a:r>
              <a:rPr lang="en-US" dirty="0"/>
              <a:t>	                  based on Relationship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0861D-39E0-48C2-97EF-30D3C2252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919"/>
            <a:ext cx="9144000" cy="34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63984"/>
            <a:ext cx="8229600" cy="85725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 Sentiment</a:t>
            </a:r>
            <a:r>
              <a:rPr lang="en-US" sz="1800" dirty="0"/>
              <a:t> </a:t>
            </a:r>
            <a:r>
              <a:rPr lang="en-US" sz="36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Analysis </a:t>
            </a:r>
            <a:br>
              <a:rPr lang="en-US" sz="36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as an Application</a:t>
            </a:r>
            <a:br>
              <a:rPr lang="en-US" sz="36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3600" dirty="0"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 descr="A picture containing text, toiletry&#10;&#10;Description automatically generated">
            <a:extLst>
              <a:ext uri="{FF2B5EF4-FFF2-40B4-BE49-F238E27FC236}">
                <a16:creationId xmlns:a16="http://schemas.microsoft.com/office/drawing/2014/main" id="{6070BAE6-38B5-45B3-97D0-0A310A42D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273517"/>
            <a:ext cx="4428445" cy="29559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08AEE-B909-449A-A678-B5D7CD1AA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5554" y="1273517"/>
            <a:ext cx="4428446" cy="2955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F87B8-A3F7-4C19-B371-AF0A64A040CD}"/>
              </a:ext>
            </a:extLst>
          </p:cNvPr>
          <p:cNvSpPr txBox="1"/>
          <p:nvPr/>
        </p:nvSpPr>
        <p:spPr>
          <a:xfrm>
            <a:off x="1365195" y="4404210"/>
            <a:ext cx="702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Overview of Sentiment Analysis Application</a:t>
            </a:r>
          </a:p>
        </p:txBody>
      </p:sp>
    </p:spTree>
    <p:extLst>
      <p:ext uri="{BB962C8B-B14F-4D97-AF65-F5344CB8AC3E}">
        <p14:creationId xmlns:p14="http://schemas.microsoft.com/office/powerpoint/2010/main" val="207331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5.1 Model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3B89D-76D3-4D3B-94B1-254633DA4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r="1389"/>
          <a:stretch/>
        </p:blipFill>
        <p:spPr>
          <a:xfrm>
            <a:off x="143555" y="1350110"/>
            <a:ext cx="8856890" cy="2873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6E428-9ED5-47E5-ABDD-46FEF86F26E4}"/>
              </a:ext>
            </a:extLst>
          </p:cNvPr>
          <p:cNvSpPr txBox="1"/>
          <p:nvPr/>
        </p:nvSpPr>
        <p:spPr>
          <a:xfrm>
            <a:off x="1670605" y="4339105"/>
            <a:ext cx="671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Many-to-One Relationship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132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 anchor="ctr">
            <a:normAutofit/>
          </a:bodyPr>
          <a:lstStyle/>
          <a:p>
            <a:r>
              <a:rPr lang="en-US" dirty="0"/>
              <a:t>6. Sentiment Analysis Demo</a:t>
            </a:r>
          </a:p>
        </p:txBody>
      </p:sp>
      <p:pic>
        <p:nvPicPr>
          <p:cNvPr id="6" name="Picture 5" descr="A picture containing rack, clothes&#10;&#10;Description automatically generated">
            <a:extLst>
              <a:ext uri="{FF2B5EF4-FFF2-40B4-BE49-F238E27FC236}">
                <a16:creationId xmlns:a16="http://schemas.microsoft.com/office/drawing/2014/main" id="{E2AEAFC2-EC54-4CDB-9A66-07F86E21A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2" r="-1" b="25108"/>
          <a:stretch/>
        </p:blipFill>
        <p:spPr>
          <a:xfrm>
            <a:off x="1059784" y="1350110"/>
            <a:ext cx="7024431" cy="286180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95C1D-352B-43D6-BF29-0BA9E2DBDA4D}"/>
              </a:ext>
            </a:extLst>
          </p:cNvPr>
          <p:cNvSpPr txBox="1"/>
          <p:nvPr/>
        </p:nvSpPr>
        <p:spPr>
          <a:xfrm>
            <a:off x="1212490" y="4492993"/>
            <a:ext cx="85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find the dataset of </a:t>
            </a:r>
            <a:r>
              <a:rPr lang="en-US" b="1" dirty="0"/>
              <a:t>Women's E-Commerce Clothing Reviews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3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0146A33-6465-44DE-B828-173B2AC001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9" b="1874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445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197405"/>
            <a:ext cx="7177135" cy="3511061"/>
          </a:xfrm>
        </p:spPr>
        <p:txBody>
          <a:bodyPr>
            <a:normAutofit/>
          </a:bodyPr>
          <a:lstStyle/>
          <a:p>
            <a:r>
              <a:rPr lang="en-US" dirty="0"/>
              <a:t>Introduction to NLP</a:t>
            </a:r>
          </a:p>
          <a:p>
            <a:r>
              <a:rPr lang="en-US" dirty="0"/>
              <a:t>Classical Machine Learning vs Deep Learning</a:t>
            </a:r>
          </a:p>
          <a:p>
            <a:r>
              <a:rPr lang="en-US" dirty="0"/>
              <a:t>How do we preprocess &amp; Extract Text Features? </a:t>
            </a:r>
          </a:p>
          <a:p>
            <a:r>
              <a:rPr lang="en-US" dirty="0"/>
              <a:t>Recurrent Neural Networks &amp; It’s use cases</a:t>
            </a:r>
          </a:p>
          <a:p>
            <a:r>
              <a:rPr lang="en-US" dirty="0"/>
              <a:t>Sentiment Analysis as an Application</a:t>
            </a:r>
          </a:p>
          <a:p>
            <a:r>
              <a:rPr lang="en-US" dirty="0"/>
              <a:t>Sentiment Analysis Demo</a:t>
            </a:r>
          </a:p>
        </p:txBody>
      </p:sp>
    </p:spTree>
    <p:extLst>
      <p:ext uri="{BB962C8B-B14F-4D97-AF65-F5344CB8AC3E}">
        <p14:creationId xmlns:p14="http://schemas.microsoft.com/office/powerpoint/2010/main" val="235345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sz="4400" dirty="0"/>
              <a:t>Introduction</a:t>
            </a:r>
            <a:r>
              <a:rPr lang="en-US" dirty="0"/>
              <a:t> to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73133"/>
            <a:ext cx="8246070" cy="335951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Natural Language Processing (NLP) is a </a:t>
            </a:r>
            <a:r>
              <a:rPr lang="en-US" b="1" dirty="0"/>
              <a:t>Domain of artificial intelligence</a:t>
            </a:r>
            <a:r>
              <a:rPr lang="en-US" dirty="0"/>
              <a:t> that deals with </a:t>
            </a:r>
            <a:r>
              <a:rPr lang="en-US" b="1" dirty="0"/>
              <a:t>analyzing, understanding and generating</a:t>
            </a:r>
            <a:r>
              <a:rPr lang="en-US" dirty="0"/>
              <a:t> the languages that humans use naturally in order to interface with computers in both </a:t>
            </a:r>
            <a:r>
              <a:rPr lang="en-US" b="1" dirty="0"/>
              <a:t>written and spoken contexts </a:t>
            </a:r>
            <a:r>
              <a:rPr lang="en-US" dirty="0"/>
              <a:t>using human languages instead of computer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</a:t>
            </a:r>
            <a:r>
              <a:rPr lang="en-US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 NLP vs NLU vs NLG</a:t>
            </a:r>
          </a:p>
        </p:txBody>
      </p:sp>
      <p:pic>
        <p:nvPicPr>
          <p:cNvPr id="9" name="Picture 8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1F2DBDE5-BD1E-4872-8D8A-B6537579C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t="9560" b="7065"/>
          <a:stretch/>
        </p:blipFill>
        <p:spPr>
          <a:xfrm>
            <a:off x="143555" y="1350110"/>
            <a:ext cx="6082322" cy="2915412"/>
          </a:xfrm>
          <a:prstGeom prst="rect">
            <a:avLst/>
          </a:prstGeom>
        </p:spPr>
      </p:pic>
      <p:pic>
        <p:nvPicPr>
          <p:cNvPr id="11" name="Picture 10" descr="A picture containing text, compact disk&#10;&#10;Description automatically generated">
            <a:extLst>
              <a:ext uri="{FF2B5EF4-FFF2-40B4-BE49-F238E27FC236}">
                <a16:creationId xmlns:a16="http://schemas.microsoft.com/office/drawing/2014/main" id="{BDDCBB51-7CC8-4471-B7B2-BA0F7DA7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" r="7590" b="-2151"/>
          <a:stretch/>
        </p:blipFill>
        <p:spPr>
          <a:xfrm>
            <a:off x="6112013" y="1765303"/>
            <a:ext cx="3061676" cy="2085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03534E-0422-4F93-919E-873F3A64C59B}"/>
              </a:ext>
            </a:extLst>
          </p:cNvPr>
          <p:cNvSpPr txBox="1"/>
          <p:nvPr/>
        </p:nvSpPr>
        <p:spPr>
          <a:xfrm>
            <a:off x="2892245" y="4326772"/>
            <a:ext cx="732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NLP &gt; NLU , NLG</a:t>
            </a:r>
          </a:p>
        </p:txBody>
      </p:sp>
    </p:spTree>
    <p:extLst>
      <p:ext uri="{BB962C8B-B14F-4D97-AF65-F5344CB8AC3E}">
        <p14:creationId xmlns:p14="http://schemas.microsoft.com/office/powerpoint/2010/main" val="345230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1.2 Applications of NLP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B1D6D51-49DD-4A9B-B922-4B554123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080" y="1211346"/>
            <a:ext cx="4581150" cy="36509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Sentiment Analysis</a:t>
            </a:r>
          </a:p>
          <a:p>
            <a:pPr algn="l"/>
            <a:r>
              <a:rPr lang="en-US" dirty="0"/>
              <a:t>Neural Machine Translation</a:t>
            </a:r>
          </a:p>
          <a:p>
            <a:pPr algn="l"/>
            <a:r>
              <a:rPr lang="en-US" dirty="0"/>
              <a:t>POS Tagging / NER</a:t>
            </a:r>
          </a:p>
          <a:p>
            <a:pPr algn="l"/>
            <a:r>
              <a:rPr lang="en-US" dirty="0"/>
              <a:t>Image Captioning</a:t>
            </a:r>
          </a:p>
          <a:p>
            <a:pPr algn="l"/>
            <a:r>
              <a:rPr lang="en-US" dirty="0"/>
              <a:t>Web Search Engines</a:t>
            </a:r>
          </a:p>
          <a:p>
            <a:pPr algn="l"/>
            <a:r>
              <a:rPr lang="en-US" dirty="0"/>
              <a:t>Chatbots / Voice Assistants</a:t>
            </a:r>
          </a:p>
          <a:p>
            <a:pPr algn="l"/>
            <a:r>
              <a:rPr lang="en-US" dirty="0"/>
              <a:t>Recommendation Systems</a:t>
            </a:r>
          </a:p>
          <a:p>
            <a:pPr algn="l"/>
            <a:r>
              <a:rPr lang="en-US" dirty="0"/>
              <a:t>Text Summarization</a:t>
            </a:r>
          </a:p>
          <a:p>
            <a:pPr algn="l"/>
            <a:r>
              <a:rPr lang="en-US" dirty="0"/>
              <a:t>Spam Filters (Ex : Email)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C7554B1-DBDC-4011-816D-8ACC255DC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" b="7412"/>
          <a:stretch/>
        </p:blipFill>
        <p:spPr>
          <a:xfrm>
            <a:off x="5335525" y="1364051"/>
            <a:ext cx="2748690" cy="37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8020" y="433880"/>
            <a:ext cx="8229600" cy="85725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          2. Classical Machine Learning </a:t>
            </a:r>
            <a:br>
              <a:rPr lang="en-US" sz="32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               vs Deep Learning</a:t>
            </a:r>
            <a:br>
              <a:rPr lang="en-US" sz="32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3200" dirty="0"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21C356-AFD1-48E0-89C7-68F4B45F7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4940"/>
              </p:ext>
            </p:extLst>
          </p:nvPr>
        </p:nvGraphicFramePr>
        <p:xfrm>
          <a:off x="135767" y="2240740"/>
          <a:ext cx="883483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418">
                  <a:extLst>
                    <a:ext uri="{9D8B030D-6E8A-4147-A177-3AD203B41FA5}">
                      <a16:colId xmlns:a16="http://schemas.microsoft.com/office/drawing/2014/main" val="3008980959"/>
                    </a:ext>
                  </a:extLst>
                </a:gridCol>
                <a:gridCol w="4417418">
                  <a:extLst>
                    <a:ext uri="{9D8B030D-6E8A-4147-A177-3AD203B41FA5}">
                      <a16:colId xmlns:a16="http://schemas.microsoft.com/office/drawing/2014/main" val="1885193856"/>
                    </a:ext>
                  </a:extLst>
                </a:gridCol>
              </a:tblGrid>
              <a:tr h="31526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                   Deep Learning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          Classical Machine Learning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67277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5EEC3C"/>
                          </a:highlight>
                          <a:latin typeface="+mn-lt"/>
                          <a:ea typeface="+mn-ea"/>
                          <a:cs typeface="+mn-cs"/>
                        </a:rPr>
                        <a:t>Superior performance in Complex Tasks</a:t>
                      </a:r>
                      <a:endParaRPr lang="en-US" dirty="0">
                        <a:highlight>
                          <a:srgbClr val="5EEC3C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Inability to handle complex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49517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5EEC3C"/>
                          </a:highlight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en-US" baseline="0" dirty="0">
                          <a:highlight>
                            <a:srgbClr val="5EEC3C"/>
                          </a:highlight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5EEC3C"/>
                          </a:highlight>
                          <a:latin typeface="+mn-lt"/>
                          <a:ea typeface="+mn-ea"/>
                          <a:cs typeface="+mn-cs"/>
                        </a:rPr>
                        <a:t>Scales effectively with data</a:t>
                      </a:r>
                      <a:endParaRPr lang="en-US" dirty="0">
                        <a:highlight>
                          <a:srgbClr val="5EEC3C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Less Effective / Infeasible for 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48405"/>
                  </a:ext>
                </a:extLst>
              </a:tr>
              <a:tr h="551708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5EEC3C"/>
                          </a:highlight>
                          <a:latin typeface="+mn-lt"/>
                          <a:ea typeface="+mn-ea"/>
                          <a:cs typeface="+mn-cs"/>
                        </a:rPr>
                        <a:t>End-to-End Processing Capabilities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5EEC3C"/>
                          </a:highlight>
                          <a:latin typeface="+mn-lt"/>
                          <a:ea typeface="+mn-ea"/>
                          <a:cs typeface="+mn-cs"/>
                        </a:rPr>
                        <a:t>(Specially for Unstructured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Need Separate Models for Feature</a:t>
                      </a:r>
                    </a:p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Extraction &amp;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32913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5EEC3C"/>
                          </a:highlight>
                          <a:latin typeface="+mn-lt"/>
                          <a:ea typeface="+mn-ea"/>
                          <a:cs typeface="+mn-cs"/>
                        </a:rPr>
                        <a:t>Transferable Modeling         </a:t>
                      </a:r>
                      <a:endParaRPr lang="en-US" dirty="0">
                        <a:highlight>
                          <a:srgbClr val="5EEC3C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Training should be done from the scratch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52512"/>
                  </a:ext>
                </a:extLst>
              </a:tr>
              <a:tr h="136957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Need Bigger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5EEC3C"/>
                          </a:highlight>
                          <a:latin typeface="+mn-lt"/>
                          <a:ea typeface="+mn-ea"/>
                          <a:cs typeface="+mn-cs"/>
                        </a:rPr>
                        <a:t>Works better on small data</a:t>
                      </a:r>
                      <a:endParaRPr lang="en-US" dirty="0">
                        <a:highlight>
                          <a:srgbClr val="5EEC3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376"/>
                  </a:ext>
                </a:extLst>
              </a:tr>
              <a:tr h="13695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Computationally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5EEC3C"/>
                          </a:highlight>
                          <a:latin typeface="+mn-lt"/>
                          <a:ea typeface="+mn-ea"/>
                          <a:cs typeface="+mn-cs"/>
                        </a:rPr>
                        <a:t>computationally cheap</a:t>
                      </a:r>
                      <a:endParaRPr lang="en-US" dirty="0">
                        <a:highlight>
                          <a:srgbClr val="5EEC3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1613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C8CC4F0-62A8-42A8-AA88-B8A6016F4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16"/>
          <a:stretch/>
        </p:blipFill>
        <p:spPr>
          <a:xfrm>
            <a:off x="4572000" y="1197404"/>
            <a:ext cx="4396107" cy="1043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A25ABB-B2E2-4C01-B74D-FD87C098A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3"/>
          <a:stretch/>
        </p:blipFill>
        <p:spPr>
          <a:xfrm>
            <a:off x="175893" y="1044701"/>
            <a:ext cx="4243401" cy="11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0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1797368"/>
            <a:ext cx="5274789" cy="3709898"/>
          </a:xfrm>
        </p:spPr>
        <p:txBody>
          <a:bodyPr>
            <a:normAutofit/>
          </a:bodyPr>
          <a:lstStyle/>
          <a:p>
            <a:pPr algn="l" fontAlgn="base"/>
            <a:r>
              <a:rPr lang="en-US" b="1" dirty="0"/>
              <a:t>Tokenization</a:t>
            </a:r>
          </a:p>
          <a:p>
            <a:pPr algn="l" fontAlgn="base"/>
            <a:r>
              <a:rPr lang="en-US" b="1" dirty="0"/>
              <a:t>Lower Casing</a:t>
            </a:r>
          </a:p>
          <a:p>
            <a:pPr algn="l" fontAlgn="base"/>
            <a:r>
              <a:rPr lang="en-US" b="1" dirty="0"/>
              <a:t>Removing Stop Words</a:t>
            </a:r>
          </a:p>
          <a:p>
            <a:pPr algn="l" fontAlgn="base"/>
            <a:r>
              <a:rPr lang="en-US" b="1" dirty="0"/>
              <a:t>Removing Numbers (optional)</a:t>
            </a:r>
          </a:p>
          <a:p>
            <a:pPr algn="l"/>
            <a:r>
              <a:rPr lang="en-US" b="1" dirty="0"/>
              <a:t>Lemmatization</a:t>
            </a:r>
          </a:p>
          <a:p>
            <a:pPr algn="l"/>
            <a:r>
              <a:rPr lang="en-US" b="1" dirty="0"/>
              <a:t>Padding</a:t>
            </a:r>
          </a:p>
          <a:p>
            <a:pPr marL="0" indent="0" algn="l">
              <a:buNone/>
            </a:pPr>
            <a:r>
              <a:rPr lang="en-US" b="1" dirty="0"/>
              <a:t>          </a:t>
            </a:r>
            <a:endParaRPr lang="en-US" dirty="0"/>
          </a:p>
          <a:p>
            <a:pPr marL="0" indent="0" algn="l">
              <a:buNone/>
            </a:pPr>
            <a:endParaRPr lang="en-US" b="1" dirty="0"/>
          </a:p>
          <a:p>
            <a:pPr algn="l"/>
            <a:endParaRPr lang="en-US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C4B0414-C0C0-42A4-9F50-1A57CADAB577}"/>
              </a:ext>
            </a:extLst>
          </p:cNvPr>
          <p:cNvSpPr txBox="1">
            <a:spLocks/>
          </p:cNvSpPr>
          <p:nvPr/>
        </p:nvSpPr>
        <p:spPr>
          <a:xfrm>
            <a:off x="4724705" y="1808225"/>
            <a:ext cx="5274789" cy="370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Bag-of-Words (BoW)</a:t>
            </a:r>
          </a:p>
          <a:p>
            <a:pPr algn="l"/>
            <a:r>
              <a:rPr lang="en-US" b="1" dirty="0"/>
              <a:t>TF-IDF Vectorizer</a:t>
            </a:r>
          </a:p>
          <a:p>
            <a:pPr algn="l"/>
            <a:r>
              <a:rPr lang="en-US" b="1" dirty="0"/>
              <a:t>Word Embedding</a:t>
            </a:r>
          </a:p>
          <a:p>
            <a:pPr marL="0" indent="0" algn="l">
              <a:buNone/>
            </a:pPr>
            <a:r>
              <a:rPr lang="en-US" b="1" dirty="0"/>
              <a:t>          - Embedding Layer</a:t>
            </a:r>
          </a:p>
          <a:p>
            <a:pPr marL="0" indent="0" algn="l">
              <a:buFont typeface="Arial" pitchFamily="34" charset="0"/>
              <a:buNone/>
            </a:pPr>
            <a:r>
              <a:rPr lang="en-US" b="1" dirty="0"/>
              <a:t>          - Word2Vec</a:t>
            </a:r>
          </a:p>
          <a:p>
            <a:pPr marL="0" indent="0" algn="l">
              <a:buFont typeface="Arial" pitchFamily="34" charset="0"/>
              <a:buNone/>
            </a:pPr>
            <a:r>
              <a:rPr lang="en-US" b="1" dirty="0"/>
              <a:t>          - GloVe Embedding</a:t>
            </a:r>
          </a:p>
          <a:p>
            <a:pPr marL="0" indent="0" algn="l">
              <a:buFont typeface="Arial" pitchFamily="34" charset="0"/>
              <a:buNone/>
            </a:pPr>
            <a:r>
              <a:rPr lang="en-US" b="1" dirty="0"/>
              <a:t>	</a:t>
            </a:r>
          </a:p>
          <a:p>
            <a:pPr marL="0" indent="0" algn="l">
              <a:buFont typeface="Arial" pitchFamily="34" charset="0"/>
              <a:buNone/>
            </a:pPr>
            <a:r>
              <a:rPr lang="en-US" b="1" dirty="0"/>
              <a:t>          </a:t>
            </a:r>
            <a:endParaRPr lang="en-US" dirty="0"/>
          </a:p>
          <a:p>
            <a:pPr marL="0" indent="0" algn="l">
              <a:buFont typeface="Arial" pitchFamily="34" charset="0"/>
              <a:buNone/>
            </a:pPr>
            <a:endParaRPr lang="en-US" b="1" dirty="0"/>
          </a:p>
          <a:p>
            <a:pPr algn="l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547F8-F99D-42FE-AEB7-8E96A7FE94ED}"/>
              </a:ext>
            </a:extLst>
          </p:cNvPr>
          <p:cNvSpPr txBox="1"/>
          <p:nvPr/>
        </p:nvSpPr>
        <p:spPr>
          <a:xfrm>
            <a:off x="254267" y="1249467"/>
            <a:ext cx="426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 Preprocessing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67C50-4B9B-4531-82CC-6C1F16F7EA93}"/>
              </a:ext>
            </a:extLst>
          </p:cNvPr>
          <p:cNvSpPr txBox="1"/>
          <p:nvPr/>
        </p:nvSpPr>
        <p:spPr>
          <a:xfrm>
            <a:off x="4533130" y="1260324"/>
            <a:ext cx="426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Extraction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9356E-E206-4A4C-9856-5D47297A3112}"/>
              </a:ext>
            </a:extLst>
          </p:cNvPr>
          <p:cNvSpPr txBox="1"/>
          <p:nvPr/>
        </p:nvSpPr>
        <p:spPr>
          <a:xfrm>
            <a:off x="4520857" y="68524"/>
            <a:ext cx="70244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3. How do we Preprocess </a:t>
            </a:r>
            <a:br>
              <a:rPr lang="en-US" sz="29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9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&amp; Extract Text Features? </a:t>
            </a:r>
          </a:p>
        </p:txBody>
      </p:sp>
    </p:spTree>
    <p:extLst>
      <p:ext uri="{BB962C8B-B14F-4D97-AF65-F5344CB8AC3E}">
        <p14:creationId xmlns:p14="http://schemas.microsoft.com/office/powerpoint/2010/main" val="338204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D9356E-E206-4A4C-9856-5D47297A3112}"/>
              </a:ext>
            </a:extLst>
          </p:cNvPr>
          <p:cNvSpPr txBox="1"/>
          <p:nvPr/>
        </p:nvSpPr>
        <p:spPr>
          <a:xfrm>
            <a:off x="4266590" y="281175"/>
            <a:ext cx="70244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3.1 Bag of Words (BoW)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A1265A7-3A75-4CF8-BC8A-6DB689A30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/>
          <a:stretch/>
        </p:blipFill>
        <p:spPr>
          <a:xfrm>
            <a:off x="448965" y="1808225"/>
            <a:ext cx="3359509" cy="763525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E0D34020-741B-4D88-9BD2-31078FB93C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4"/>
          <a:stretch/>
        </p:blipFill>
        <p:spPr>
          <a:xfrm>
            <a:off x="3808474" y="1197405"/>
            <a:ext cx="5335525" cy="15594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1F7956-2AA9-4AF2-B1B8-5B4375E61530}"/>
              </a:ext>
            </a:extLst>
          </p:cNvPr>
          <p:cNvSpPr txBox="1"/>
          <p:nvPr/>
        </p:nvSpPr>
        <p:spPr>
          <a:xfrm>
            <a:off x="601669" y="1425953"/>
            <a:ext cx="3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Reviews (Data Corpus)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E7C98-B8C5-4779-825D-2FFA30CD83C3}"/>
              </a:ext>
            </a:extLst>
          </p:cNvPr>
          <p:cNvSpPr txBox="1"/>
          <p:nvPr/>
        </p:nvSpPr>
        <p:spPr>
          <a:xfrm>
            <a:off x="463440" y="2719355"/>
            <a:ext cx="839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Drawbacks of BoW</a:t>
            </a:r>
          </a:p>
          <a:p>
            <a:r>
              <a:rPr lang="en-US" dirty="0"/>
              <a:t>	1.  Size of the Vector increases with the size of Vocabulary</a:t>
            </a:r>
          </a:p>
          <a:p>
            <a:r>
              <a:rPr lang="en-US" dirty="0"/>
              <a:t>	2.  High Sparsity of the Feature Matrix	</a:t>
            </a:r>
          </a:p>
          <a:p>
            <a:pPr algn="ctr"/>
            <a:r>
              <a:rPr lang="en-US" dirty="0"/>
              <a:t>       3.  Retaining no information on the grammar of the sentences nor on the                 </a:t>
            </a:r>
          </a:p>
          <a:p>
            <a:r>
              <a:rPr lang="en-US" dirty="0"/>
              <a:t>                       ordering of the words in the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09100-1362-400B-B6DF-2A56009382D7}"/>
              </a:ext>
            </a:extLst>
          </p:cNvPr>
          <p:cNvSpPr txBox="1"/>
          <p:nvPr/>
        </p:nvSpPr>
        <p:spPr>
          <a:xfrm>
            <a:off x="310734" y="4404210"/>
            <a:ext cx="87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One problem that encounters in the BoW approach is that it treats every word equally.  Using TF-IDF we can overcome this &amp; assign more weight for words with high frequency.</a:t>
            </a:r>
          </a:p>
        </p:txBody>
      </p:sp>
    </p:spTree>
    <p:extLst>
      <p:ext uri="{BB962C8B-B14F-4D97-AF65-F5344CB8AC3E}">
        <p14:creationId xmlns:p14="http://schemas.microsoft.com/office/powerpoint/2010/main" val="187540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D9356E-E206-4A4C-9856-5D47297A3112}"/>
              </a:ext>
            </a:extLst>
          </p:cNvPr>
          <p:cNvSpPr txBox="1"/>
          <p:nvPr/>
        </p:nvSpPr>
        <p:spPr>
          <a:xfrm>
            <a:off x="4266590" y="281175"/>
            <a:ext cx="70244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3.2 Word Embedding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F76168-1AF3-403E-B1E8-594F49B2D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69051"/>
              </p:ext>
            </p:extLst>
          </p:nvPr>
        </p:nvGraphicFramePr>
        <p:xfrm>
          <a:off x="219907" y="1197405"/>
          <a:ext cx="87041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401">
                  <a:extLst>
                    <a:ext uri="{9D8B030D-6E8A-4147-A177-3AD203B41FA5}">
                      <a16:colId xmlns:a16="http://schemas.microsoft.com/office/drawing/2014/main" val="3477803436"/>
                    </a:ext>
                  </a:extLst>
                </a:gridCol>
                <a:gridCol w="6523784">
                  <a:extLst>
                    <a:ext uri="{9D8B030D-6E8A-4147-A177-3AD203B41FA5}">
                      <a16:colId xmlns:a16="http://schemas.microsoft.com/office/drawing/2014/main" val="3675649850"/>
                    </a:ext>
                  </a:extLst>
                </a:gridCol>
              </a:tblGrid>
              <a:tr h="334734">
                <a:tc>
                  <a:txBody>
                    <a:bodyPr/>
                    <a:lstStyle/>
                    <a:p>
                      <a:r>
                        <a:rPr lang="en-US" dirty="0"/>
                        <a:t>         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Embedding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learned jointly with a neural network model on a specific NLP task, such as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 Analysis or Neural Machine 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2-layer Unsupervised NN with 2 different learning techniques (CBOW &amp;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 </a:t>
                      </a:r>
                      <a:r>
                        <a:rPr lang="en-US" dirty="0"/>
                        <a:t>Skip-Gram).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1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 NN &amp; used combined approach of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 factorization techniques &amp; context-based learning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668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EE6031-F56B-413D-AD57-F51D1417BDEB}"/>
              </a:ext>
            </a:extLst>
          </p:cNvPr>
          <p:cNvSpPr txBox="1"/>
          <p:nvPr/>
        </p:nvSpPr>
        <p:spPr>
          <a:xfrm>
            <a:off x="462290" y="3661996"/>
            <a:ext cx="870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Word Embedding</a:t>
            </a:r>
          </a:p>
          <a:p>
            <a:r>
              <a:rPr lang="en-US" dirty="0"/>
              <a:t> 	1. Capability of Predetermine the Size of Word Vectors.</a:t>
            </a:r>
          </a:p>
          <a:p>
            <a:r>
              <a:rPr lang="en-US" dirty="0"/>
              <a:t>                 2. Reduce the Sparsity of the Feature Matrix.	</a:t>
            </a:r>
          </a:p>
          <a:p>
            <a:r>
              <a:rPr lang="en-US" dirty="0"/>
              <a:t>                 3. Use information like Word Ordering &amp; Frequency when designing.</a:t>
            </a:r>
          </a:p>
        </p:txBody>
      </p:sp>
    </p:spTree>
    <p:extLst>
      <p:ext uri="{BB962C8B-B14F-4D97-AF65-F5344CB8AC3E}">
        <p14:creationId xmlns:p14="http://schemas.microsoft.com/office/powerpoint/2010/main" val="16454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On-screen Show (16:9)</PresentationFormat>
  <Paragraphs>109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Introduction to NLP                                                                  with Sentiment Analysis </vt:lpstr>
      <vt:lpstr>Agenda</vt:lpstr>
      <vt:lpstr>1. Introduction to NLP</vt:lpstr>
      <vt:lpstr>                       1.1 NLP vs NLU vs NLG</vt:lpstr>
      <vt:lpstr>1.2 Applications of NLP</vt:lpstr>
      <vt:lpstr>                  2. Classical Machine Learning                         vs Deep Learning </vt:lpstr>
      <vt:lpstr>PowerPoint Presentation</vt:lpstr>
      <vt:lpstr>PowerPoint Presentation</vt:lpstr>
      <vt:lpstr>PowerPoint Presentation</vt:lpstr>
      <vt:lpstr>                           4. Recurrent Neural Networks                              &amp; It’s use cases</vt:lpstr>
      <vt:lpstr>4.1 RNN Explained</vt:lpstr>
      <vt:lpstr>                            4.2 Types of RNN Architectures                        based on Operation</vt:lpstr>
      <vt:lpstr>                          4.3 Types of RNN Architectures                    based on Relationship  </vt:lpstr>
      <vt:lpstr>5. Sentiment Analysis      as an Application </vt:lpstr>
      <vt:lpstr>5.1 Model Architecture</vt:lpstr>
      <vt:lpstr>6. Sentiment Analysis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2022-01-23T12:26:54Z</dcterms:created>
  <dcterms:modified xsi:type="dcterms:W3CDTF">2022-01-23T12:27:07Z</dcterms:modified>
</cp:coreProperties>
</file>