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61" r:id="rId2"/>
    <p:sldId id="350" r:id="rId3"/>
    <p:sldId id="466" r:id="rId4"/>
    <p:sldId id="373" r:id="rId5"/>
    <p:sldId id="367" r:id="rId6"/>
    <p:sldId id="403" r:id="rId7"/>
    <p:sldId id="369" r:id="rId8"/>
    <p:sldId id="374" r:id="rId9"/>
    <p:sldId id="370" r:id="rId10"/>
    <p:sldId id="375" r:id="rId11"/>
    <p:sldId id="376" r:id="rId12"/>
    <p:sldId id="455" r:id="rId13"/>
    <p:sldId id="407" r:id="rId14"/>
    <p:sldId id="465" r:id="rId15"/>
    <p:sldId id="464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279" r:id="rId25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B35F5"/>
    <a:srgbClr val="F4F4F4"/>
    <a:srgbClr val="2B56F5"/>
    <a:srgbClr val="1F4E79"/>
    <a:srgbClr val="170A8E"/>
    <a:srgbClr val="3D74A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82165" autoAdjust="0"/>
  </p:normalViewPr>
  <p:slideViewPr>
    <p:cSldViewPr snapToGrid="0">
      <p:cViewPr varScale="1">
        <p:scale>
          <a:sx n="82" d="100"/>
          <a:sy n="82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43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45915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39170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25505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0018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8829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1214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0951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6058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5859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06965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628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47986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63077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07407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08088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8169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51451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14425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12049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50507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05221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57989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9606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1990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3784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3742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6768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138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905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50663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2631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2426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5538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7349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03629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1.jpe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淘宝网chenying0907出品 3"/>
          <p:cNvSpPr/>
          <p:nvPr>
            <p:custDataLst>
              <p:tags r:id="rId1"/>
            </p:custDataLst>
          </p:nvPr>
        </p:nvSpPr>
        <p:spPr>
          <a:xfrm>
            <a:off x="-6341" y="2742619"/>
            <a:ext cx="233314" cy="21597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PA_淘宝网chenying0907出品 4"/>
          <p:cNvSpPr/>
          <p:nvPr>
            <p:custDataLst>
              <p:tags r:id="rId2"/>
            </p:custDataLst>
          </p:nvPr>
        </p:nvSpPr>
        <p:spPr>
          <a:xfrm>
            <a:off x="5785252" y="2742619"/>
            <a:ext cx="233314" cy="21597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PA_淘宝网chenying0907出品 7"/>
          <p:cNvSpPr/>
          <p:nvPr>
            <p:custDataLst>
              <p:tags r:id="rId3"/>
            </p:custDataLst>
          </p:nvPr>
        </p:nvSpPr>
        <p:spPr>
          <a:xfrm>
            <a:off x="6040366" y="3403244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PA_直接连接符 9"/>
          <p:cNvCxnSpPr/>
          <p:nvPr>
            <p:custDataLst>
              <p:tags r:id="rId4"/>
            </p:custDataLst>
          </p:nvPr>
        </p:nvCxnSpPr>
        <p:spPr>
          <a:xfrm>
            <a:off x="6018567" y="4902386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淘宝网chenying0907出品 10"/>
          <p:cNvSpPr/>
          <p:nvPr>
            <p:custDataLst>
              <p:tags r:id="rId5"/>
            </p:custDataLst>
          </p:nvPr>
        </p:nvSpPr>
        <p:spPr>
          <a:xfrm>
            <a:off x="6344378" y="3457244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PA_淘宝网chenying0907出品 11"/>
          <p:cNvSpPr/>
          <p:nvPr>
            <p:custDataLst>
              <p:tags r:id="rId6"/>
            </p:custDataLst>
          </p:nvPr>
        </p:nvSpPr>
        <p:spPr>
          <a:xfrm>
            <a:off x="6654397" y="3457244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PA_淘宝网chenying0907出品 12"/>
          <p:cNvSpPr/>
          <p:nvPr>
            <p:custDataLst>
              <p:tags r:id="rId7"/>
            </p:custDataLst>
          </p:nvPr>
        </p:nvSpPr>
        <p:spPr>
          <a:xfrm>
            <a:off x="6958960" y="3484244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PA_淘宝网chenying0907出品 13"/>
          <p:cNvSpPr/>
          <p:nvPr>
            <p:custDataLst>
              <p:tags r:id="rId8"/>
            </p:custDataLst>
          </p:nvPr>
        </p:nvSpPr>
        <p:spPr>
          <a:xfrm>
            <a:off x="7278212" y="3511244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PA_淘宝网chenying0907出品 14"/>
          <p:cNvSpPr/>
          <p:nvPr>
            <p:custDataLst>
              <p:tags r:id="rId9"/>
            </p:custDataLst>
          </p:nvPr>
        </p:nvSpPr>
        <p:spPr>
          <a:xfrm>
            <a:off x="7595156" y="3538244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PA_淘宝网chenying0907出品 15"/>
          <p:cNvSpPr/>
          <p:nvPr>
            <p:custDataLst>
              <p:tags r:id="rId10"/>
            </p:custDataLst>
          </p:nvPr>
        </p:nvSpPr>
        <p:spPr>
          <a:xfrm rot="20959521">
            <a:off x="8002553" y="3576611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PA_淘宝网chenying0907出品 16"/>
          <p:cNvSpPr/>
          <p:nvPr>
            <p:custDataLst>
              <p:tags r:id="rId11"/>
            </p:custDataLst>
          </p:nvPr>
        </p:nvSpPr>
        <p:spPr>
          <a:xfrm rot="19779136">
            <a:off x="8512972" y="3607808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PA_直接连接符 17"/>
          <p:cNvCxnSpPr/>
          <p:nvPr>
            <p:custDataLst>
              <p:tags r:id="rId12"/>
            </p:custDataLst>
          </p:nvPr>
        </p:nvCxnSpPr>
        <p:spPr>
          <a:xfrm>
            <a:off x="226974" y="4902386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A_直接连接符 19"/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226973" y="2742619"/>
            <a:ext cx="555828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A_直接连接符 20"/>
          <p:cNvCxnSpPr/>
          <p:nvPr>
            <p:custDataLst>
              <p:tags r:id="rId14"/>
            </p:custDataLst>
          </p:nvPr>
        </p:nvCxnSpPr>
        <p:spPr>
          <a:xfrm>
            <a:off x="226973" y="4352096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A_淘宝网chenying0907出品 21"/>
          <p:cNvSpPr txBox="1"/>
          <p:nvPr>
            <p:custDataLst>
              <p:tags r:id="rId15"/>
            </p:custDataLst>
          </p:nvPr>
        </p:nvSpPr>
        <p:spPr>
          <a:xfrm>
            <a:off x="358814" y="3174851"/>
            <a:ext cx="5393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第一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数字系统设计概述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PA_淘宝网chenying0907出品 23"/>
          <p:cNvSpPr txBox="1"/>
          <p:nvPr>
            <p:custDataLst>
              <p:tags r:id="rId16"/>
            </p:custDataLst>
          </p:nvPr>
        </p:nvSpPr>
        <p:spPr>
          <a:xfrm>
            <a:off x="1065893" y="4454820"/>
            <a:ext cx="226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武汉大学计算机学院</a:t>
            </a:r>
          </a:p>
        </p:txBody>
      </p:sp>
      <p:sp>
        <p:nvSpPr>
          <p:cNvPr id="26" name="PA_淘宝网chenying0907出品 25"/>
          <p:cNvSpPr txBox="1"/>
          <p:nvPr>
            <p:custDataLst>
              <p:tags r:id="rId17"/>
            </p:custDataLst>
          </p:nvPr>
        </p:nvSpPr>
        <p:spPr>
          <a:xfrm>
            <a:off x="920433" y="265886"/>
            <a:ext cx="20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行楷" pitchFamily="2" charset="-122"/>
                <a:ea typeface="华文行楷" pitchFamily="2" charset="-122"/>
              </a:rPr>
              <a:t>     武汉大学</a:t>
            </a:r>
            <a:endParaRPr lang="en-US" altLang="zh-CN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b="1" dirty="0">
                <a:latin typeface="华文行楷" pitchFamily="2" charset="-122"/>
                <a:ea typeface="华文行楷" pitchFamily="2" charset="-122"/>
              </a:rPr>
              <a:t>   Wuhan University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F9670B1-CE8E-482C-9228-D6509B7A715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0433" cy="9204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200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C6168107-508A-4DE6-8AC6-F0307C33E59B}"/>
              </a:ext>
            </a:extLst>
          </p:cNvPr>
          <p:cNvGrpSpPr/>
          <p:nvPr/>
        </p:nvGrpSpPr>
        <p:grpSpPr>
          <a:xfrm>
            <a:off x="450125" y="1614910"/>
            <a:ext cx="2851813" cy="1938992"/>
            <a:chOff x="606581" y="1193830"/>
            <a:chExt cx="3802418" cy="2585320"/>
          </a:xfrm>
        </p:grpSpPr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27286FF4-8CA9-471A-BADF-E9ECDE4BCDD9}"/>
                </a:ext>
              </a:extLst>
            </p:cNvPr>
            <p:cNvSpPr txBox="1"/>
            <p:nvPr/>
          </p:nvSpPr>
          <p:spPr>
            <a:xfrm>
              <a:off x="606581" y="1919305"/>
              <a:ext cx="1644927" cy="1107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按照规模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分为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左大括号 16">
              <a:extLst>
                <a:ext uri="{FF2B5EF4-FFF2-40B4-BE49-F238E27FC236}">
                  <a16:creationId xmlns="" xmlns:a16="http://schemas.microsoft.com/office/drawing/2014/main" id="{1612B398-3D2F-416D-9986-822B7ADF8DB5}"/>
                </a:ext>
              </a:extLst>
            </p:cNvPr>
            <p:cNvSpPr/>
            <p:nvPr/>
          </p:nvSpPr>
          <p:spPr>
            <a:xfrm>
              <a:off x="2100963" y="1389885"/>
              <a:ext cx="339988" cy="2252310"/>
            </a:xfrm>
            <a:prstGeom prst="leftBrac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="" xmlns:a16="http://schemas.microsoft.com/office/drawing/2014/main" id="{A9B29A94-82E1-444B-A9FB-A98F06F6B1E8}"/>
                </a:ext>
              </a:extLst>
            </p:cNvPr>
            <p:cNvSpPr txBox="1"/>
            <p:nvPr/>
          </p:nvSpPr>
          <p:spPr>
            <a:xfrm>
              <a:off x="2540443" y="1193830"/>
              <a:ext cx="1868556" cy="2585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2B56F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小规模</a:t>
              </a:r>
              <a:endParaRPr lang="en-US" altLang="zh-CN" sz="20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2000" b="1" dirty="0">
                  <a:solidFill>
                    <a:srgbClr val="2B56F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中规模</a:t>
              </a:r>
              <a:endParaRPr lang="en-US" altLang="zh-CN" sz="20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2000" b="1" dirty="0">
                  <a:solidFill>
                    <a:srgbClr val="2B56F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大规模</a:t>
              </a:r>
              <a:endParaRPr lang="en-US" altLang="zh-CN" sz="20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2000" b="1" dirty="0">
                  <a:solidFill>
                    <a:srgbClr val="2B56F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超大规模</a:t>
              </a:r>
              <a:endParaRPr lang="en-US" altLang="zh-CN" sz="20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2000" b="1" dirty="0">
                  <a:solidFill>
                    <a:srgbClr val="2B56F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甚大规模</a:t>
              </a:r>
              <a:endParaRPr lang="en-US" altLang="zh-CN" sz="20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2000" b="1" dirty="0">
                  <a:solidFill>
                    <a:srgbClr val="2B56F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巨大规模</a:t>
              </a:r>
              <a:endParaRPr lang="en-US" altLang="zh-CN" sz="20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CA921C2A-A59A-40C4-BD46-ADA82527E775}"/>
              </a:ext>
            </a:extLst>
          </p:cNvPr>
          <p:cNvGrpSpPr/>
          <p:nvPr/>
        </p:nvGrpSpPr>
        <p:grpSpPr>
          <a:xfrm>
            <a:off x="293671" y="4169584"/>
            <a:ext cx="8556758" cy="2585323"/>
            <a:chOff x="548653" y="3809402"/>
            <a:chExt cx="11409010" cy="3447098"/>
          </a:xfrm>
        </p:grpSpPr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3255A3A5-D436-4F87-9142-816AA13BDD17}"/>
                </a:ext>
              </a:extLst>
            </p:cNvPr>
            <p:cNvSpPr txBox="1"/>
            <p:nvPr/>
          </p:nvSpPr>
          <p:spPr>
            <a:xfrm>
              <a:off x="548653" y="4388510"/>
              <a:ext cx="1111483" cy="2092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</a:lstStyle>
            <a:p>
              <a:r>
                <a:rPr lang="zh-CN" altLang="en-US" dirty="0"/>
                <a:t>按照制造工艺</a:t>
              </a:r>
              <a:r>
                <a:rPr lang="zh-CN" altLang="en-US" dirty="0" smtClean="0"/>
                <a:t>分为</a:t>
              </a:r>
              <a:endParaRPr lang="zh-CN" altLang="en-US" dirty="0"/>
            </a:p>
          </p:txBody>
        </p:sp>
        <p:sp>
          <p:nvSpPr>
            <p:cNvPr id="25" name="左大括号 24">
              <a:extLst>
                <a:ext uri="{FF2B5EF4-FFF2-40B4-BE49-F238E27FC236}">
                  <a16:creationId xmlns="" xmlns:a16="http://schemas.microsoft.com/office/drawing/2014/main" id="{75A4238D-6179-455F-B6F5-E14E1C5352E1}"/>
                </a:ext>
              </a:extLst>
            </p:cNvPr>
            <p:cNvSpPr/>
            <p:nvPr/>
          </p:nvSpPr>
          <p:spPr>
            <a:xfrm>
              <a:off x="1660136" y="4204614"/>
              <a:ext cx="505428" cy="2560319"/>
            </a:xfrm>
            <a:prstGeom prst="leftBrac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43923A6B-0C88-4272-ACA9-52BBAB288756}"/>
                </a:ext>
              </a:extLst>
            </p:cNvPr>
            <p:cNvSpPr txBox="1"/>
            <p:nvPr/>
          </p:nvSpPr>
          <p:spPr>
            <a:xfrm>
              <a:off x="2324581" y="3809402"/>
              <a:ext cx="9633082" cy="3447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TTL</a:t>
              </a:r>
              <a:r>
                <a:rPr lang="zh-CN" altLang="en-US" b="1" dirty="0">
                  <a:solidFill>
                    <a:srgbClr val="C00000"/>
                  </a:solidFill>
                </a:rPr>
                <a:t>型</a:t>
              </a:r>
              <a:r>
                <a:rPr lang="zh-CN" altLang="en-US" b="1" dirty="0"/>
                <a:t>：</a:t>
              </a:r>
              <a:r>
                <a:rPr lang="en-US" altLang="zh-CN" b="1" dirty="0"/>
                <a:t>Transistor-Transistor-Logic</a:t>
              </a:r>
              <a:r>
                <a:rPr lang="zh-CN" altLang="en-US" b="1" dirty="0"/>
                <a:t>，晶体管</a:t>
              </a:r>
              <a:r>
                <a:rPr lang="en-US" altLang="zh-CN" b="1" dirty="0"/>
                <a:t>-</a:t>
              </a:r>
              <a:r>
                <a:rPr lang="zh-CN" altLang="en-US" b="1" dirty="0"/>
                <a:t>晶体管逻辑电路，又称</a:t>
              </a:r>
              <a:r>
                <a:rPr lang="zh-CN" altLang="en-US" b="1" dirty="0">
                  <a:solidFill>
                    <a:srgbClr val="2B56F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双极型集成电路</a:t>
              </a:r>
              <a:endParaRPr lang="en-US" altLang="zh-CN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b="1" dirty="0"/>
                <a:t>特点：速度高（开关速度快），驱动能力强；但其功耗较大，集成度相对较低</a:t>
              </a:r>
              <a:endParaRPr lang="en-US" altLang="zh-CN" b="1" dirty="0"/>
            </a:p>
            <a:p>
              <a:endParaRPr lang="en-US" altLang="zh-CN" b="1" dirty="0"/>
            </a:p>
            <a:p>
              <a:r>
                <a:rPr lang="en-US" altLang="zh-CN" b="1" dirty="0">
                  <a:solidFill>
                    <a:srgbClr val="C00000"/>
                  </a:solidFill>
                </a:rPr>
                <a:t>CMOS</a:t>
              </a:r>
              <a:r>
                <a:rPr lang="zh-CN" altLang="en-US" b="1" dirty="0">
                  <a:solidFill>
                    <a:srgbClr val="C00000"/>
                  </a:solidFill>
                </a:rPr>
                <a:t>型</a:t>
              </a:r>
              <a:r>
                <a:rPr lang="zh-CN" altLang="en-US" b="1" dirty="0"/>
                <a:t>：</a:t>
              </a:r>
              <a:r>
                <a:rPr lang="en-US" altLang="zh-CN" b="1" dirty="0"/>
                <a:t>Complementary Metal-Oxide-Semiconductor</a:t>
              </a:r>
              <a:r>
                <a:rPr lang="zh-CN" altLang="en-US" b="1" dirty="0"/>
                <a:t>，互补型金属氧化物半导体电路，又称</a:t>
              </a:r>
              <a:r>
                <a:rPr lang="zh-CN" altLang="en-US" b="1" dirty="0">
                  <a:solidFill>
                    <a:srgbClr val="2B56F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场效应集成电路</a:t>
              </a:r>
              <a:endParaRPr lang="en-US" altLang="zh-CN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b="1" dirty="0"/>
                <a:t>特点：输入阻抗高、功耗低、抗干扰能力强且适合大规模集成，已逐渐成为主流的数字电路形式</a:t>
              </a:r>
              <a:endParaRPr lang="en-US" altLang="zh-CN" b="1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8627913B-01AE-47FD-99AE-0BECE0BDBD17}"/>
              </a:ext>
            </a:extLst>
          </p:cNvPr>
          <p:cNvGrpSpPr/>
          <p:nvPr/>
        </p:nvGrpSpPr>
        <p:grpSpPr>
          <a:xfrm>
            <a:off x="3888632" y="1452406"/>
            <a:ext cx="4693128" cy="2308324"/>
            <a:chOff x="4783309" y="1167304"/>
            <a:chExt cx="6257504" cy="3077763"/>
          </a:xfrm>
        </p:grpSpPr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EE293FAE-C641-49BC-8875-7ADB55583A62}"/>
                </a:ext>
              </a:extLst>
            </p:cNvPr>
            <p:cNvSpPr txBox="1"/>
            <p:nvPr/>
          </p:nvSpPr>
          <p:spPr>
            <a:xfrm>
              <a:off x="4783309" y="1516105"/>
              <a:ext cx="1644927" cy="2092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400"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</a:lstStyle>
            <a:p>
              <a:r>
                <a:rPr lang="zh-CN" altLang="en-US" dirty="0"/>
                <a:t>按照电路有无记忆功能</a:t>
              </a:r>
              <a:r>
                <a:rPr lang="zh-CN" altLang="en-US" dirty="0" smtClean="0"/>
                <a:t>分为</a:t>
              </a:r>
              <a:endParaRPr lang="zh-CN" altLang="en-US" dirty="0"/>
            </a:p>
          </p:txBody>
        </p:sp>
        <p:sp>
          <p:nvSpPr>
            <p:cNvPr id="28" name="左大括号 27">
              <a:extLst>
                <a:ext uri="{FF2B5EF4-FFF2-40B4-BE49-F238E27FC236}">
                  <a16:creationId xmlns="" xmlns:a16="http://schemas.microsoft.com/office/drawing/2014/main" id="{5F4A3F23-80DA-4E4B-93D4-F51EFE48F525}"/>
                </a:ext>
              </a:extLst>
            </p:cNvPr>
            <p:cNvSpPr/>
            <p:nvPr/>
          </p:nvSpPr>
          <p:spPr>
            <a:xfrm>
              <a:off x="6145398" y="1444643"/>
              <a:ext cx="380416" cy="2387698"/>
            </a:xfrm>
            <a:prstGeom prst="leftBrac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E4D2B51C-F8E1-433A-A1AA-3249C4FEB147}"/>
                </a:ext>
              </a:extLst>
            </p:cNvPr>
            <p:cNvSpPr txBox="1"/>
            <p:nvPr/>
          </p:nvSpPr>
          <p:spPr>
            <a:xfrm>
              <a:off x="6625281" y="1167304"/>
              <a:ext cx="4415532" cy="3077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2B56F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组合逻辑电路：</a:t>
              </a:r>
              <a:r>
                <a:rPr lang="zh-CN" altLang="en-US" b="1" dirty="0"/>
                <a:t>任意时刻的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输出仅仅取决于该时刻的输入</a:t>
              </a:r>
              <a:r>
                <a:rPr lang="zh-CN" altLang="en-US" b="1" dirty="0"/>
                <a:t>，与电路原来的状态无关</a:t>
              </a:r>
              <a:endParaRPr lang="en-US" altLang="zh-CN" b="1" dirty="0"/>
            </a:p>
            <a:p>
              <a:endParaRPr lang="en-US" altLang="zh-CN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b="1" dirty="0">
                  <a:solidFill>
                    <a:srgbClr val="2B56F5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时序逻辑电路：</a:t>
              </a:r>
              <a:r>
                <a:rPr lang="zh-CN" altLang="en-US" b="1" dirty="0"/>
                <a:t>任意时刻的</a:t>
              </a:r>
              <a:r>
                <a:rPr lang="zh-CN" altLang="en-US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输出不仅取决于当时的输入信号，而且还取决于电路原来的状态</a:t>
              </a:r>
              <a:r>
                <a:rPr lang="zh-CN" altLang="en-US" b="1" dirty="0"/>
                <a:t>，或者说，还与以前的输入有关</a:t>
              </a:r>
              <a:endParaRPr lang="en-US" altLang="zh-CN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27" y="855545"/>
            <a:ext cx="4745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170A8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二、数字电路</a:t>
            </a:r>
            <a:r>
              <a:rPr lang="en-US" altLang="zh-CN" sz="28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en-US" sz="2800" dirty="0">
              <a:solidFill>
                <a:srgbClr val="170A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5724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 descr="1-1-2">
            <a:extLst>
              <a:ext uri="{FF2B5EF4-FFF2-40B4-BE49-F238E27FC236}">
                <a16:creationId xmlns="" xmlns:a16="http://schemas.microsoft.com/office/drawing/2014/main" id="{F877A791-B15E-4DCD-AE27-D344BADDA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808" y="3331541"/>
            <a:ext cx="3317938" cy="18952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8309A9E-5483-4B41-A257-718B3B1858CE}"/>
              </a:ext>
            </a:extLst>
          </p:cNvPr>
          <p:cNvSpPr/>
          <p:nvPr/>
        </p:nvSpPr>
        <p:spPr>
          <a:xfrm>
            <a:off x="292614" y="1565696"/>
            <a:ext cx="85341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：将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多个数字电路的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功能模块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有机地组织成一个电子系统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，在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控制电路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的统一协调指挥下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，完成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对数字信息的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、传输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和处理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等操作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，这样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的系统称为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数字系统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762C107A-509A-4759-83D0-682A2B05C861}"/>
              </a:ext>
            </a:extLst>
          </p:cNvPr>
          <p:cNvSpPr txBox="1"/>
          <p:nvPr/>
        </p:nvSpPr>
        <p:spPr>
          <a:xfrm>
            <a:off x="164527" y="4189920"/>
            <a:ext cx="525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组成</a:t>
            </a:r>
            <a:endParaRPr lang="zh-CN" altLang="en-US" sz="2400" b="1" dirty="0"/>
          </a:p>
        </p:txBody>
      </p:sp>
      <p:sp>
        <p:nvSpPr>
          <p:cNvPr id="4" name="左大括号 3">
            <a:extLst>
              <a:ext uri="{FF2B5EF4-FFF2-40B4-BE49-F238E27FC236}">
                <a16:creationId xmlns="" xmlns:a16="http://schemas.microsoft.com/office/drawing/2014/main" id="{DD16F10E-2A4A-41AF-B9A8-DB6788AF0D21}"/>
              </a:ext>
            </a:extLst>
          </p:cNvPr>
          <p:cNvSpPr/>
          <p:nvPr/>
        </p:nvSpPr>
        <p:spPr>
          <a:xfrm>
            <a:off x="645993" y="3228737"/>
            <a:ext cx="292470" cy="2753364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3583F9E1-8742-4D6E-BAB7-602DBC6F7DDA}"/>
              </a:ext>
            </a:extLst>
          </p:cNvPr>
          <p:cNvSpPr txBox="1"/>
          <p:nvPr/>
        </p:nvSpPr>
        <p:spPr>
          <a:xfrm>
            <a:off x="897621" y="3015369"/>
            <a:ext cx="4688189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输入电路</a:t>
            </a:r>
            <a:r>
              <a:rPr lang="zh-CN" altLang="en-US" sz="2000" b="1" dirty="0"/>
              <a:t>：引入外部信号，如开关、按键的状态等</a:t>
            </a:r>
            <a:endParaRPr lang="en-US" altLang="zh-CN" sz="2000" b="1" dirty="0"/>
          </a:p>
          <a:p>
            <a:pPr>
              <a:spcAft>
                <a:spcPts val="600"/>
              </a:spcAft>
            </a:pPr>
            <a:r>
              <a:rPr lang="zh-CN" altLang="en-US" sz="2000" b="1" dirty="0" smtClean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功能</a:t>
            </a:r>
            <a:r>
              <a:rPr lang="zh-CN" altLang="en-US" sz="20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单元电路</a:t>
            </a:r>
            <a:r>
              <a:rPr lang="zh-CN" altLang="en-US" sz="2000" b="1" dirty="0"/>
              <a:t>：按照系统设计要求完成对数据信息的加工处理，通常包括存储和运算电路</a:t>
            </a:r>
            <a:endParaRPr lang="en-US" altLang="zh-CN" sz="2000" b="1" dirty="0"/>
          </a:p>
          <a:p>
            <a:pPr>
              <a:spcAft>
                <a:spcPts val="600"/>
              </a:spcAft>
            </a:pPr>
            <a:r>
              <a:rPr lang="zh-CN" altLang="en-US" sz="2000" b="1" dirty="0" smtClean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输出电路</a:t>
            </a:r>
            <a:r>
              <a:rPr lang="zh-CN" altLang="en-US" sz="2000" b="1" dirty="0"/>
              <a:t>：送出数字系统的处理结果</a:t>
            </a:r>
            <a:endParaRPr lang="en-US" altLang="zh-CN" sz="2000" b="1" dirty="0"/>
          </a:p>
          <a:p>
            <a:pPr>
              <a:spcAft>
                <a:spcPts val="600"/>
              </a:spcAft>
            </a:pPr>
            <a:r>
              <a:rPr lang="zh-CN" altLang="en-US" sz="2000" b="1" dirty="0" smtClean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时基电路</a:t>
            </a:r>
            <a:r>
              <a:rPr lang="zh-CN" altLang="en-US" sz="2000" b="1" dirty="0"/>
              <a:t>：用于产生定时信号</a:t>
            </a:r>
            <a:endParaRPr lang="en-US" altLang="zh-CN" sz="2000" b="1" dirty="0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33C1DB33-AE81-4FAF-A085-C013E67B506E}"/>
              </a:ext>
            </a:extLst>
          </p:cNvPr>
          <p:cNvSpPr/>
          <p:nvPr/>
        </p:nvSpPr>
        <p:spPr>
          <a:xfrm>
            <a:off x="897621" y="5528357"/>
            <a:ext cx="75394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控制电路</a:t>
            </a:r>
            <a:r>
              <a:rPr lang="zh-CN" altLang="en-US" sz="2000" b="1" dirty="0"/>
              <a:t>：在定时信号的作用下， 按照数字系统设计的算法流程进行状态转移， 在不同的状态条件下产生不同的用于控制其他各部件的控制信号， 协调各部件的动作， 实现自动连续的处理过程。 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27" y="855545"/>
            <a:ext cx="4745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170A8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三、数字系统</a:t>
            </a:r>
            <a:endParaRPr lang="zh-CN" altLang="en-US" sz="2800" dirty="0">
              <a:solidFill>
                <a:srgbClr val="170A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782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806050" y="3019923"/>
            <a:ext cx="21927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3012099" y="0"/>
            <a:ext cx="61186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012099" y="6153"/>
            <a:ext cx="2742043" cy="1700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6444114" y="4809439"/>
            <a:ext cx="2699887" cy="20485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4228834" y="2349163"/>
            <a:ext cx="380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基本概念</a:t>
            </a: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4228834" y="3238884"/>
            <a:ext cx="3524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数字系统的设计</a:t>
            </a:r>
            <a:r>
              <a:rPr lang="zh-CN" altLang="en-US" dirty="0"/>
              <a:t>方法</a:t>
            </a:r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4228835" y="4128606"/>
            <a:ext cx="447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 smtClean="0"/>
              <a:t>EDA</a:t>
            </a:r>
            <a:r>
              <a:rPr lang="zh-CN" altLang="en-US" sz="2800" dirty="0" smtClean="0"/>
              <a:t>技术基础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86693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4" y="684372"/>
            <a:ext cx="4745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170A8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一、常用芯片</a:t>
            </a:r>
            <a:endParaRPr lang="zh-CN" altLang="en-US" sz="2800" dirty="0">
              <a:solidFill>
                <a:srgbClr val="170A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淘宝网chenying0907出品 6"/>
          <p:cNvSpPr txBox="1"/>
          <p:nvPr/>
        </p:nvSpPr>
        <p:spPr>
          <a:xfrm>
            <a:off x="1549721" y="4826"/>
            <a:ext cx="547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数字系统的设计方法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8309A9E-5483-4B41-A257-718B3B1858CE}"/>
              </a:ext>
            </a:extLst>
          </p:cNvPr>
          <p:cNvSpPr/>
          <p:nvPr/>
        </p:nvSpPr>
        <p:spPr>
          <a:xfrm>
            <a:off x="173732" y="1313454"/>
            <a:ext cx="63766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标准芯片：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具有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通用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固定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逻辑功能的集成电路芯片。遵循统一的命名规则，相同编号的芯片具有相同的逻辑功能和引脚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排列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05213" y="4411546"/>
            <a:ext cx="8005908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kumimoji="0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所需要的芯片个数</a:t>
            </a:r>
            <a:r>
              <a:rPr kumimoji="0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多，占用</a:t>
            </a:r>
            <a:r>
              <a:rPr kumimoji="0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电路板体积</a:t>
            </a:r>
            <a:r>
              <a:rPr kumimoji="0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大，功耗大，可靠性差，难以实现</a:t>
            </a:r>
            <a:r>
              <a:rPr kumimoji="0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复杂的逻辑</a:t>
            </a:r>
            <a:r>
              <a:rPr kumimoji="0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功能。</a:t>
            </a:r>
            <a:endParaRPr kumimoji="0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②逻辑功能固定，一旦完成设计，很难再进行</a:t>
            </a:r>
            <a:r>
              <a:rPr kumimoji="0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更改。</a:t>
            </a:r>
            <a:endParaRPr kumimoji="0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22766" y="2873893"/>
            <a:ext cx="8135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r>
              <a:rPr kumimoji="0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：先选择芯片，依据芯片功能特点进行设计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22766" y="3869185"/>
            <a:ext cx="8135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</a:t>
            </a:r>
            <a:r>
              <a:rPr kumimoji="0" lang="zh-CN" altLang="en-US" sz="2400" b="1" dirty="0">
                <a:solidFill>
                  <a:srgbClr val="04040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22765" y="3370904"/>
            <a:ext cx="8135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</a:t>
            </a:r>
            <a:r>
              <a:rPr kumimoji="0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：符合工程人员设计习惯</a:t>
            </a:r>
          </a:p>
        </p:txBody>
      </p:sp>
      <p:sp>
        <p:nvSpPr>
          <p:cNvPr id="2" name="矩形 1"/>
          <p:cNvSpPr/>
          <p:nvPr/>
        </p:nvSpPr>
        <p:spPr>
          <a:xfrm>
            <a:off x="1844734" y="6048659"/>
            <a:ext cx="3900427" cy="5355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/>
              <a:t>主要用于</a:t>
            </a:r>
            <a:r>
              <a:rPr lang="en-US" altLang="zh-CN" sz="2400" b="1" dirty="0"/>
              <a:t>20</a:t>
            </a:r>
            <a:r>
              <a:rPr lang="zh-CN" altLang="en-US" sz="2400" b="1" dirty="0"/>
              <a:t>世纪</a:t>
            </a:r>
            <a:r>
              <a:rPr lang="en-US" altLang="zh-CN" sz="2400" b="1" dirty="0"/>
              <a:t>80</a:t>
            </a:r>
            <a:r>
              <a:rPr lang="zh-CN" altLang="en-US" sz="2400" b="1" dirty="0"/>
              <a:t>年代之前</a:t>
            </a:r>
          </a:p>
        </p:txBody>
      </p:sp>
      <p:pic>
        <p:nvPicPr>
          <p:cNvPr id="13" name="Picture 4" descr="http://www.mrshuhua.net/tushuJDEwLmFsaWNkbi5jb20vdGZzY29tL2kyL1RCMVBXTkdHViQ2WFBhcCQ1JD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429" y="746294"/>
            <a:ext cx="2261062" cy="22610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5313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uiExpand="1" build="p" autoUpdateAnimBg="0"/>
      <p:bldP spid="10" grpId="0"/>
      <p:bldP spid="11" grpId="0"/>
      <p:bldP spid="12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4" y="684372"/>
            <a:ext cx="4745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170A8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一、常用芯片</a:t>
            </a:r>
            <a:endParaRPr lang="zh-CN" altLang="en-US" sz="2800" dirty="0">
              <a:solidFill>
                <a:srgbClr val="170A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淘宝网chenying0907出品 6"/>
          <p:cNvSpPr txBox="1"/>
          <p:nvPr/>
        </p:nvSpPr>
        <p:spPr>
          <a:xfrm>
            <a:off x="1549721" y="4826"/>
            <a:ext cx="547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数字系统的设计方法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3CDF9D5B-8A53-4CE9-AD6C-01FA78604291}"/>
              </a:ext>
            </a:extLst>
          </p:cNvPr>
          <p:cNvSpPr/>
          <p:nvPr/>
        </p:nvSpPr>
        <p:spPr>
          <a:xfrm>
            <a:off x="168190" y="1391537"/>
            <a:ext cx="625789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spcAft>
                <a:spcPts val="1200"/>
              </a:spcAft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可编程逻辑器件</a:t>
            </a:r>
            <a:r>
              <a:rPr lang="en-US" altLang="zh-CN" sz="24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24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Programmable Logic Device</a:t>
            </a:r>
            <a:r>
              <a:rPr lang="zh-CN" altLang="en-US" sz="24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4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是一种通用集成电路，其内部包含大量的可编程开关，用户编程配置这些开关为不同的状态，就能实现不同的逻辑功能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。编程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配置过程可以由最终的电路产品用户借助编程工具实现，而不必由芯片制造厂商来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完成。 </a:t>
            </a:r>
            <a:endParaRPr lang="zh-CN" altLang="en-US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4371" y="4262351"/>
            <a:ext cx="8391898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可批量生产，成本低；又可编程实现不同的电路</a:t>
            </a:r>
            <a:endParaRPr lang="en-US" altLang="zh-CN" sz="2200" b="1" dirty="0">
              <a:solidFill>
                <a:srgbClr val="2B56F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大多数</a:t>
            </a:r>
            <a:r>
              <a:rPr lang="en-US" altLang="zh-CN" sz="22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22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允许多次编程，便于系统修改、升级和维护</a:t>
            </a:r>
            <a:endParaRPr lang="en-US" altLang="zh-CN" sz="2200" b="1" dirty="0">
              <a:solidFill>
                <a:srgbClr val="2B56F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集成度高，可实现高复杂度的逻辑电路</a:t>
            </a:r>
            <a:endParaRPr lang="en-US" altLang="zh-CN" sz="2200" b="1" dirty="0">
              <a:solidFill>
                <a:srgbClr val="2B56F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2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2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22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设计的电路具有功耗低、体积小、可靠性高等优点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68190" y="3760696"/>
            <a:ext cx="8135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</a:t>
            </a:r>
            <a:r>
              <a:rPr kumimoji="0" lang="zh-CN" altLang="en-US" sz="2400" b="1" dirty="0" smtClean="0">
                <a:solidFill>
                  <a:srgbClr val="04040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0" lang="zh-CN" altLang="en-US" sz="2400" b="1" dirty="0">
              <a:solidFill>
                <a:srgbClr val="04040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24742" y="6187086"/>
            <a:ext cx="6279875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/>
              <a:t>PLD</a:t>
            </a:r>
            <a:r>
              <a:rPr lang="zh-CN" altLang="en-US" sz="2400" b="1" dirty="0" smtClean="0"/>
              <a:t>器件已成为设计</a:t>
            </a:r>
            <a:r>
              <a:rPr lang="zh-CN" altLang="en-US" sz="2400" b="1" dirty="0"/>
              <a:t>数字系统的一类主流器件。</a:t>
            </a:r>
            <a:endParaRPr lang="zh-CN" altLang="en-US" sz="2400" dirty="0"/>
          </a:p>
        </p:txBody>
      </p:sp>
      <p:pic>
        <p:nvPicPr>
          <p:cNvPr id="11" name="Picture 2" descr="http://www.xinsihui.com/images/products/digisml/altera%20photos/544-cyclone%20ii%20896-fbga_sm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409" y="1521192"/>
            <a:ext cx="2076704" cy="207670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9631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utoUpdateAnimBg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4" y="684372"/>
            <a:ext cx="4745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170A8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一、常用芯片</a:t>
            </a:r>
            <a:endParaRPr lang="zh-CN" altLang="en-US" sz="2800" dirty="0">
              <a:solidFill>
                <a:srgbClr val="170A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淘宝网chenying0907出品 6"/>
          <p:cNvSpPr txBox="1"/>
          <p:nvPr/>
        </p:nvSpPr>
        <p:spPr>
          <a:xfrm>
            <a:off x="1549721" y="4826"/>
            <a:ext cx="547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数字系统的设计方法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68309A9E-5483-4B41-A257-718B3B1858CE}"/>
              </a:ext>
            </a:extLst>
          </p:cNvPr>
          <p:cNvSpPr/>
          <p:nvPr/>
        </p:nvSpPr>
        <p:spPr>
          <a:xfrm>
            <a:off x="194475" y="1368079"/>
            <a:ext cx="8769927" cy="1908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08" indent="-214308">
              <a:lnSpc>
                <a:spcPct val="11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定制芯片：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根据用户的要求生产的、满足特定性能指标的芯片</a:t>
            </a:r>
            <a:endParaRPr lang="en-US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57199" lvl="1" indent="-214308">
              <a:lnSpc>
                <a:spcPct val="110000"/>
              </a:lnSpc>
              <a:buSzPct val="50000"/>
              <a:buFont typeface="Wingdings" panose="05000000000000000000" pitchFamily="2" charset="2"/>
              <a:buChar char="p"/>
            </a:pP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全定制芯片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：设计者（用户）完全决定芯片内的晶体管数量、晶体管的放置位置以及相互间的连接方式等</a:t>
            </a:r>
            <a:endParaRPr lang="en-US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57199" lvl="1" indent="-214308">
              <a:lnSpc>
                <a:spcPct val="110000"/>
              </a:lnSpc>
              <a:buSzPct val="50000"/>
              <a:buFont typeface="Wingdings" panose="05000000000000000000" pitchFamily="2" charset="2"/>
              <a:buChar char="p"/>
            </a:pP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半定制芯片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：在芯片生产厂商构建的一些电路的基础上，由用户设计版图，再交付生产厂商进行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生产</a:t>
            </a:r>
          </a:p>
        </p:txBody>
      </p:sp>
      <p:sp>
        <p:nvSpPr>
          <p:cNvPr id="3" name="矩形 2"/>
          <p:cNvSpPr/>
          <p:nvPr/>
        </p:nvSpPr>
        <p:spPr>
          <a:xfrm>
            <a:off x="-12370" y="3659824"/>
            <a:ext cx="7102402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</a:t>
            </a:r>
            <a:r>
              <a:rPr lang="zh-CN" altLang="en-US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2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能够根据特定的任务进行</a:t>
            </a:r>
            <a:r>
              <a:rPr lang="zh-CN" altLang="en-US" sz="2200" b="1" dirty="0" smtClean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</a:t>
            </a:r>
            <a:endParaRPr lang="en-US" altLang="zh-CN" sz="2200" b="1" dirty="0">
              <a:solidFill>
                <a:srgbClr val="2B56F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" y="4216259"/>
            <a:ext cx="5062346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20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</a:t>
            </a:r>
            <a:r>
              <a:rPr lang="zh-CN" altLang="en-US" sz="22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200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00091" lvl="2" indent="-214308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设计和开发周期长，产品投放市场时间长</a:t>
            </a:r>
            <a:endParaRPr lang="en-US" altLang="zh-CN" sz="2200" b="1" dirty="0">
              <a:solidFill>
                <a:srgbClr val="2B56F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00091" lvl="2" indent="-214308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需要反复尝试，成本高，风险大</a:t>
            </a:r>
            <a:endParaRPr lang="en-US" altLang="zh-CN" sz="2200" b="1" dirty="0">
              <a:solidFill>
                <a:srgbClr val="2B56F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4" descr="http://www.sjweixiu.org/zb_users/upload/iphone5%E4%B8%BB%E6%9D%BF%E5%89%8D%E9%83%A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740" y="4120506"/>
            <a:ext cx="3823030" cy="165664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65941" y="6237835"/>
            <a:ext cx="594781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/>
              <a:t>通常用于微处理器、信号处理等大规模专用集成电路</a:t>
            </a:r>
            <a:r>
              <a:rPr lang="zh-CN" altLang="en-US" b="1" dirty="0" smtClean="0"/>
              <a:t>设计</a:t>
            </a:r>
            <a:r>
              <a:rPr lang="zh-CN" altLang="en-US" b="1" dirty="0"/>
              <a:t>。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9743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4" y="684372"/>
            <a:ext cx="4745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170A8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数字系统的设计过程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淘宝网chenying0907出品 6"/>
          <p:cNvSpPr txBox="1"/>
          <p:nvPr/>
        </p:nvSpPr>
        <p:spPr>
          <a:xfrm>
            <a:off x="1549721" y="4826"/>
            <a:ext cx="547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数字系统的设计方法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8309A9E-5483-4B41-A257-718B3B1858CE}"/>
              </a:ext>
            </a:extLst>
          </p:cNvPr>
          <p:cNvSpPr/>
          <p:nvPr/>
        </p:nvSpPr>
        <p:spPr>
          <a:xfrm>
            <a:off x="228140" y="1179486"/>
            <a:ext cx="2193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08" indent="-214308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en-US" altLang="zh-CN" sz="28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BF827C5-A897-452A-B35E-410A3B559F0D}"/>
              </a:ext>
            </a:extLst>
          </p:cNvPr>
          <p:cNvSpPr txBox="1"/>
          <p:nvPr/>
        </p:nvSpPr>
        <p:spPr>
          <a:xfrm>
            <a:off x="1246793" y="5804432"/>
            <a:ext cx="1491672" cy="46166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自底向上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09EBF2B9-FD15-4C73-86B1-71D4FAC4B81D}"/>
              </a:ext>
            </a:extLst>
          </p:cNvPr>
          <p:cNvSpPr/>
          <p:nvPr/>
        </p:nvSpPr>
        <p:spPr>
          <a:xfrm>
            <a:off x="909553" y="4799587"/>
            <a:ext cx="2166155" cy="617568"/>
          </a:xfrm>
          <a:prstGeom prst="rect">
            <a:avLst/>
          </a:prstGeom>
          <a:solidFill>
            <a:srgbClr val="2B3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选择元器件</a:t>
            </a:r>
          </a:p>
        </p:txBody>
      </p:sp>
      <p:sp>
        <p:nvSpPr>
          <p:cNvPr id="11" name="箭头: 上 4">
            <a:extLst>
              <a:ext uri="{FF2B5EF4-FFF2-40B4-BE49-F238E27FC236}">
                <a16:creationId xmlns="" xmlns:a16="http://schemas.microsoft.com/office/drawing/2014/main" id="{763ECBA2-7910-46FA-AF6C-1614106A0235}"/>
              </a:ext>
            </a:extLst>
          </p:cNvPr>
          <p:cNvSpPr/>
          <p:nvPr/>
        </p:nvSpPr>
        <p:spPr>
          <a:xfrm>
            <a:off x="1895916" y="4433939"/>
            <a:ext cx="193427" cy="2948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45202EB6-B1BB-4B9C-B238-2BCFCF37284E}"/>
              </a:ext>
            </a:extLst>
          </p:cNvPr>
          <p:cNvSpPr/>
          <p:nvPr/>
        </p:nvSpPr>
        <p:spPr>
          <a:xfrm>
            <a:off x="909553" y="3500610"/>
            <a:ext cx="2166156" cy="868217"/>
          </a:xfrm>
          <a:prstGeom prst="rect">
            <a:avLst/>
          </a:prstGeom>
          <a:solidFill>
            <a:srgbClr val="2B3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设计独立的电路模块</a:t>
            </a:r>
          </a:p>
        </p:txBody>
      </p:sp>
      <p:sp>
        <p:nvSpPr>
          <p:cNvPr id="13" name="箭头: 上 9">
            <a:extLst>
              <a:ext uri="{FF2B5EF4-FFF2-40B4-BE49-F238E27FC236}">
                <a16:creationId xmlns="" xmlns:a16="http://schemas.microsoft.com/office/drawing/2014/main" id="{801ECCAB-56E2-468D-9D15-D1E9A984F111}"/>
              </a:ext>
            </a:extLst>
          </p:cNvPr>
          <p:cNvSpPr/>
          <p:nvPr/>
        </p:nvSpPr>
        <p:spPr>
          <a:xfrm>
            <a:off x="1863436" y="3188529"/>
            <a:ext cx="198581" cy="2606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143FD418-4581-4944-BC1C-DCD338BE91E3}"/>
              </a:ext>
            </a:extLst>
          </p:cNvPr>
          <p:cNvSpPr/>
          <p:nvPr/>
        </p:nvSpPr>
        <p:spPr>
          <a:xfrm>
            <a:off x="909553" y="2189343"/>
            <a:ext cx="2166156" cy="947741"/>
          </a:xfrm>
          <a:prstGeom prst="rect">
            <a:avLst/>
          </a:prstGeom>
          <a:solidFill>
            <a:srgbClr val="2B3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连接各个模块，形成完整系统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23B59896-FCC8-45D0-83E1-F323CDA34F4E}"/>
              </a:ext>
            </a:extLst>
          </p:cNvPr>
          <p:cNvSpPr txBox="1"/>
          <p:nvPr/>
        </p:nvSpPr>
        <p:spPr>
          <a:xfrm>
            <a:off x="4143452" y="1741782"/>
            <a:ext cx="47142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优点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57199" lvl="1" indent="-21430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符合硬件工程师的设计习惯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57199" lvl="1" indent="-21430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采用标准单元，较为经济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4308" lvl="1" indent="-214308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缺点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57199" lvl="2" indent="-21430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系统整体性能不易把握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57199" lvl="2" indent="-214308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只有在系统设计完成后，才能进行整体测试，一旦发现问题，修改起来非常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困难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3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4" y="684372"/>
            <a:ext cx="4745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170A8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数字系统的设计过程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淘宝网chenying0907出品 6"/>
          <p:cNvSpPr txBox="1"/>
          <p:nvPr/>
        </p:nvSpPr>
        <p:spPr>
          <a:xfrm>
            <a:off x="1549721" y="4826"/>
            <a:ext cx="547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数字系统的设计方法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8309A9E-5483-4B41-A257-718B3B1858CE}"/>
              </a:ext>
            </a:extLst>
          </p:cNvPr>
          <p:cNvSpPr/>
          <p:nvPr/>
        </p:nvSpPr>
        <p:spPr>
          <a:xfrm>
            <a:off x="228140" y="1179486"/>
            <a:ext cx="2193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08" indent="-214308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设计方法</a:t>
            </a:r>
            <a:endParaRPr lang="en-US" altLang="zh-CN" sz="28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BEC55BA2-4D3C-49D6-880F-049841B22712}"/>
              </a:ext>
            </a:extLst>
          </p:cNvPr>
          <p:cNvSpPr txBox="1"/>
          <p:nvPr/>
        </p:nvSpPr>
        <p:spPr>
          <a:xfrm>
            <a:off x="589470" y="2090098"/>
            <a:ext cx="1687564" cy="461665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自顶向下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="" xmlns:a16="http://schemas.microsoft.com/office/drawing/2014/main" id="{A662BBC1-39C8-4CAC-AF07-667FEDED8D5A}"/>
              </a:ext>
            </a:extLst>
          </p:cNvPr>
          <p:cNvSpPr/>
          <p:nvPr/>
        </p:nvSpPr>
        <p:spPr>
          <a:xfrm>
            <a:off x="329172" y="2975644"/>
            <a:ext cx="2378363" cy="1159023"/>
          </a:xfrm>
          <a:prstGeom prst="rect">
            <a:avLst/>
          </a:prstGeom>
          <a:solidFill>
            <a:srgbClr val="2B3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系统设计：描述并定义系统行为特征，仿真测试</a:t>
            </a:r>
          </a:p>
        </p:txBody>
      </p:sp>
      <p:sp>
        <p:nvSpPr>
          <p:cNvPr id="22" name="箭头: 下 13">
            <a:extLst>
              <a:ext uri="{FF2B5EF4-FFF2-40B4-BE49-F238E27FC236}">
                <a16:creationId xmlns="" xmlns:a16="http://schemas.microsoft.com/office/drawing/2014/main" id="{011FE0AE-6BF4-4647-A567-ABFCCDB200DA}"/>
              </a:ext>
            </a:extLst>
          </p:cNvPr>
          <p:cNvSpPr/>
          <p:nvPr/>
        </p:nvSpPr>
        <p:spPr>
          <a:xfrm>
            <a:off x="1332216" y="4213649"/>
            <a:ext cx="185766" cy="2968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03A5EDBD-A0DA-47F8-A2A2-A2505B4F90CA}"/>
              </a:ext>
            </a:extLst>
          </p:cNvPr>
          <p:cNvSpPr/>
          <p:nvPr/>
        </p:nvSpPr>
        <p:spPr>
          <a:xfrm>
            <a:off x="329172" y="4589458"/>
            <a:ext cx="2378363" cy="564236"/>
          </a:xfrm>
          <a:prstGeom prst="rect">
            <a:avLst/>
          </a:prstGeom>
          <a:solidFill>
            <a:srgbClr val="2B3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划分子系统</a:t>
            </a:r>
          </a:p>
        </p:txBody>
      </p:sp>
      <p:sp>
        <p:nvSpPr>
          <p:cNvPr id="24" name="箭头: 下 15">
            <a:extLst>
              <a:ext uri="{FF2B5EF4-FFF2-40B4-BE49-F238E27FC236}">
                <a16:creationId xmlns="" xmlns:a16="http://schemas.microsoft.com/office/drawing/2014/main" id="{F100FE32-887E-444B-B563-89E1C2EAA8E2}"/>
              </a:ext>
            </a:extLst>
          </p:cNvPr>
          <p:cNvSpPr/>
          <p:nvPr/>
        </p:nvSpPr>
        <p:spPr>
          <a:xfrm>
            <a:off x="1332216" y="5208676"/>
            <a:ext cx="198392" cy="305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584AD21B-B34E-44D4-BCFB-7BCB2289A8ED}"/>
              </a:ext>
            </a:extLst>
          </p:cNvPr>
          <p:cNvSpPr/>
          <p:nvPr/>
        </p:nvSpPr>
        <p:spPr>
          <a:xfrm>
            <a:off x="329172" y="5568903"/>
            <a:ext cx="2332181" cy="806761"/>
          </a:xfrm>
          <a:prstGeom prst="rect">
            <a:avLst/>
          </a:prstGeom>
          <a:solidFill>
            <a:srgbClr val="2B3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划分并实现基本模块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087EC837-2319-4822-B5A9-A3A15F8C1032}"/>
              </a:ext>
            </a:extLst>
          </p:cNvPr>
          <p:cNvSpPr txBox="1"/>
          <p:nvPr/>
        </p:nvSpPr>
        <p:spPr>
          <a:xfrm>
            <a:off x="3168073" y="1796327"/>
            <a:ext cx="5989782" cy="136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基本模块的划分原则：</a:t>
            </a:r>
            <a:endParaRPr lang="en-US" altLang="zh-CN" sz="2400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4308" indent="-214308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各模块相对独立，功能集中，易于实现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14308" indent="-214308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模块间逻辑关系明确，接口简单，连线少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="" xmlns:a16="http://schemas.microsoft.com/office/drawing/2014/main" id="{106A4C9B-182F-4D21-A52B-487B3C28814D}"/>
              </a:ext>
            </a:extLst>
          </p:cNvPr>
          <p:cNvSpPr txBox="1"/>
          <p:nvPr/>
        </p:nvSpPr>
        <p:spPr>
          <a:xfrm>
            <a:off x="3094183" y="3317370"/>
            <a:ext cx="5892800" cy="279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08" indent="-214308" algn="just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优点</a:t>
            </a:r>
            <a:endParaRPr lang="en-US" altLang="zh-CN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57199" lvl="1" indent="-214308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由整体到局部，由高层模块定义下层模块的功能和接口，易于对系统的整体结构和行为特征进行控制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57199" lvl="1" indent="-214308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划分后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的模块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相对独立，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可采用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系统工程方法同时进行设计；若要修改某个模块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只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保持模块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间的接口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不变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，就不会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影响其它模块的设计与实现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4308" lvl="1" indent="-214308" algn="just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缺点</a:t>
            </a:r>
            <a:endParaRPr lang="en-US" altLang="zh-CN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57199" lvl="1" indent="-214308" algn="just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划分后的基本模块往往不标准，制造成本可能很高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="" xmlns:a16="http://schemas.microsoft.com/office/drawing/2014/main" id="{083E3B8E-2FA1-482E-AEF4-3595E1D03230}"/>
              </a:ext>
            </a:extLst>
          </p:cNvPr>
          <p:cNvSpPr txBox="1"/>
          <p:nvPr/>
        </p:nvSpPr>
        <p:spPr>
          <a:xfrm>
            <a:off x="3168073" y="1304350"/>
            <a:ext cx="5116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模块的合理划分是设计的核心所在</a:t>
            </a:r>
          </a:p>
        </p:txBody>
      </p:sp>
    </p:spTree>
    <p:extLst>
      <p:ext uri="{BB962C8B-B14F-4D97-AF65-F5344CB8AC3E}">
        <p14:creationId xmlns="" xmlns:p14="http://schemas.microsoft.com/office/powerpoint/2010/main" val="58720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4" y="684372"/>
            <a:ext cx="4745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170A8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2800" dirty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数字系统的设计过程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淘宝网chenying0907出品 6"/>
          <p:cNvSpPr txBox="1"/>
          <p:nvPr/>
        </p:nvSpPr>
        <p:spPr>
          <a:xfrm>
            <a:off x="1549721" y="4826"/>
            <a:ext cx="547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数字系统的设计方法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68309A9E-5483-4B41-A257-718B3B1858CE}"/>
              </a:ext>
            </a:extLst>
          </p:cNvPr>
          <p:cNvSpPr/>
          <p:nvPr/>
        </p:nvSpPr>
        <p:spPr>
          <a:xfrm>
            <a:off x="228140" y="1179486"/>
            <a:ext cx="2193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08" indent="-214308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28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流程</a:t>
            </a:r>
            <a:endParaRPr lang="en-US" altLang="zh-CN" sz="28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箭头: 下 13">
            <a:extLst>
              <a:ext uri="{FF2B5EF4-FFF2-40B4-BE49-F238E27FC236}">
                <a16:creationId xmlns="" xmlns:a16="http://schemas.microsoft.com/office/drawing/2014/main" id="{011FE0AE-6BF4-4647-A567-ABFCCDB200DA}"/>
              </a:ext>
            </a:extLst>
          </p:cNvPr>
          <p:cNvSpPr/>
          <p:nvPr/>
        </p:nvSpPr>
        <p:spPr>
          <a:xfrm>
            <a:off x="1839708" y="2718122"/>
            <a:ext cx="178436" cy="296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01EFEC5F-96D8-4157-A967-86015D1590AE}"/>
              </a:ext>
            </a:extLst>
          </p:cNvPr>
          <p:cNvSpPr txBox="1"/>
          <p:nvPr/>
        </p:nvSpPr>
        <p:spPr>
          <a:xfrm>
            <a:off x="728737" y="3094196"/>
            <a:ext cx="2337643" cy="40011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划分子系统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模块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444B2189-DDFF-45DA-96D9-101391CC4054}"/>
              </a:ext>
            </a:extLst>
          </p:cNvPr>
          <p:cNvSpPr txBox="1"/>
          <p:nvPr/>
        </p:nvSpPr>
        <p:spPr>
          <a:xfrm>
            <a:off x="728736" y="1931180"/>
            <a:ext cx="2337643" cy="707886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明确要求，确定整体方案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10A6BF61-9484-417D-9CAD-4B0B076C94FF}"/>
              </a:ext>
            </a:extLst>
          </p:cNvPr>
          <p:cNvSpPr txBox="1"/>
          <p:nvPr/>
        </p:nvSpPr>
        <p:spPr>
          <a:xfrm>
            <a:off x="728736" y="3949436"/>
            <a:ext cx="2305071" cy="707886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选择芯片，设计子系统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模块</a:t>
            </a:r>
          </a:p>
        </p:txBody>
      </p:sp>
      <p:sp>
        <p:nvSpPr>
          <p:cNvPr id="33" name="箭头: 下 24">
            <a:extLst>
              <a:ext uri="{FF2B5EF4-FFF2-40B4-BE49-F238E27FC236}">
                <a16:creationId xmlns="" xmlns:a16="http://schemas.microsoft.com/office/drawing/2014/main" id="{BAF349F4-B956-4F49-8357-949CD3E8B918}"/>
              </a:ext>
            </a:extLst>
          </p:cNvPr>
          <p:cNvSpPr/>
          <p:nvPr/>
        </p:nvSpPr>
        <p:spPr>
          <a:xfrm>
            <a:off x="1838234" y="3576154"/>
            <a:ext cx="179910" cy="305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文本框 33">
            <a:extLst>
              <a:ext uri="{FF2B5EF4-FFF2-40B4-BE49-F238E27FC236}">
                <a16:creationId xmlns="" xmlns:a16="http://schemas.microsoft.com/office/drawing/2014/main" id="{71D401B1-ED08-415F-9D4D-5214658AC4CB}"/>
              </a:ext>
            </a:extLst>
          </p:cNvPr>
          <p:cNvSpPr txBox="1"/>
          <p:nvPr/>
        </p:nvSpPr>
        <p:spPr>
          <a:xfrm>
            <a:off x="725618" y="5076995"/>
            <a:ext cx="2305071" cy="1015663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定义子系统</a:t>
            </a:r>
            <a:r>
              <a:rPr lang="en-US" altLang="zh-CN" sz="2000" b="1" dirty="0"/>
              <a:t>/</a:t>
            </a:r>
            <a:r>
              <a:rPr lang="zh-CN" altLang="en-US" sz="2000" b="1" dirty="0"/>
              <a:t>模块间的互连线路，组合所有模块</a:t>
            </a:r>
          </a:p>
        </p:txBody>
      </p:sp>
      <p:sp>
        <p:nvSpPr>
          <p:cNvPr id="35" name="箭头: 下 26">
            <a:extLst>
              <a:ext uri="{FF2B5EF4-FFF2-40B4-BE49-F238E27FC236}">
                <a16:creationId xmlns="" xmlns:a16="http://schemas.microsoft.com/office/drawing/2014/main" id="{1F9CC6E8-E829-4784-99BB-55499D96DED5}"/>
              </a:ext>
            </a:extLst>
          </p:cNvPr>
          <p:cNvSpPr/>
          <p:nvPr/>
        </p:nvSpPr>
        <p:spPr>
          <a:xfrm>
            <a:off x="1838235" y="4725542"/>
            <a:ext cx="179909" cy="283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6" name="箭头: 右 21">
            <a:extLst>
              <a:ext uri="{FF2B5EF4-FFF2-40B4-BE49-F238E27FC236}">
                <a16:creationId xmlns="" xmlns:a16="http://schemas.microsoft.com/office/drawing/2014/main" id="{6C2C9EEF-D5D6-44B4-8B61-ACFC4F425DAE}"/>
              </a:ext>
            </a:extLst>
          </p:cNvPr>
          <p:cNvSpPr/>
          <p:nvPr/>
        </p:nvSpPr>
        <p:spPr>
          <a:xfrm>
            <a:off x="3150944" y="5516145"/>
            <a:ext cx="812524" cy="205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7" name="文本框 36">
            <a:extLst>
              <a:ext uri="{FF2B5EF4-FFF2-40B4-BE49-F238E27FC236}">
                <a16:creationId xmlns="" xmlns:a16="http://schemas.microsoft.com/office/drawing/2014/main" id="{F174AA94-8EBB-4995-8AA5-4B96286EA8C0}"/>
              </a:ext>
            </a:extLst>
          </p:cNvPr>
          <p:cNvSpPr txBox="1"/>
          <p:nvPr/>
        </p:nvSpPr>
        <p:spPr>
          <a:xfrm>
            <a:off x="4153040" y="5427840"/>
            <a:ext cx="2305071" cy="40011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功能仿真和检测</a:t>
            </a:r>
          </a:p>
        </p:txBody>
      </p:sp>
      <p:sp>
        <p:nvSpPr>
          <p:cNvPr id="38" name="箭头: 上 27">
            <a:extLst>
              <a:ext uri="{FF2B5EF4-FFF2-40B4-BE49-F238E27FC236}">
                <a16:creationId xmlns="" xmlns:a16="http://schemas.microsoft.com/office/drawing/2014/main" id="{B0817267-6C25-440D-874B-978B5DE6348D}"/>
              </a:ext>
            </a:extLst>
          </p:cNvPr>
          <p:cNvSpPr/>
          <p:nvPr/>
        </p:nvSpPr>
        <p:spPr>
          <a:xfrm>
            <a:off x="5371174" y="4790067"/>
            <a:ext cx="166254" cy="5109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9" name="文本框 38">
            <a:extLst>
              <a:ext uri="{FF2B5EF4-FFF2-40B4-BE49-F238E27FC236}">
                <a16:creationId xmlns="" xmlns:a16="http://schemas.microsoft.com/office/drawing/2014/main" id="{ACEEC807-C5FF-452B-A658-087E29FDA633}"/>
              </a:ext>
            </a:extLst>
          </p:cNvPr>
          <p:cNvSpPr txBox="1"/>
          <p:nvPr/>
        </p:nvSpPr>
        <p:spPr>
          <a:xfrm>
            <a:off x="4153040" y="4297767"/>
            <a:ext cx="2305071" cy="40011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电路板物理设计</a:t>
            </a:r>
          </a:p>
        </p:txBody>
      </p:sp>
      <p:sp>
        <p:nvSpPr>
          <p:cNvPr id="40" name="箭头: 上 31">
            <a:extLst>
              <a:ext uri="{FF2B5EF4-FFF2-40B4-BE49-F238E27FC236}">
                <a16:creationId xmlns="" xmlns:a16="http://schemas.microsoft.com/office/drawing/2014/main" id="{5FD8DA39-D535-4E3D-90C0-9EA1B17F500A}"/>
              </a:ext>
            </a:extLst>
          </p:cNvPr>
          <p:cNvSpPr/>
          <p:nvPr/>
        </p:nvSpPr>
        <p:spPr>
          <a:xfrm>
            <a:off x="5348705" y="3585390"/>
            <a:ext cx="188723" cy="49628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5B44E65B-CB9F-4726-A70C-EF8617528EB8}"/>
              </a:ext>
            </a:extLst>
          </p:cNvPr>
          <p:cNvSpPr txBox="1"/>
          <p:nvPr/>
        </p:nvSpPr>
        <p:spPr>
          <a:xfrm>
            <a:off x="4153040" y="3121151"/>
            <a:ext cx="2337643" cy="40011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电路时序仿真</a:t>
            </a:r>
          </a:p>
        </p:txBody>
      </p:sp>
      <p:sp>
        <p:nvSpPr>
          <p:cNvPr id="42" name="对话气泡: 椭圆形 29">
            <a:extLst>
              <a:ext uri="{FF2B5EF4-FFF2-40B4-BE49-F238E27FC236}">
                <a16:creationId xmlns="" xmlns:a16="http://schemas.microsoft.com/office/drawing/2014/main" id="{E5D0AF23-137E-4847-AE41-16BDD1DF6B3A}"/>
              </a:ext>
            </a:extLst>
          </p:cNvPr>
          <p:cNvSpPr/>
          <p:nvPr/>
        </p:nvSpPr>
        <p:spPr>
          <a:xfrm>
            <a:off x="6922655" y="5181600"/>
            <a:ext cx="1537854" cy="1103745"/>
          </a:xfrm>
          <a:prstGeom prst="wedgeEllipseCallout">
            <a:avLst>
              <a:gd name="adj1" fmla="val -81692"/>
              <a:gd name="adj2" fmla="val -300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检测电路的逻辑设计</a:t>
            </a:r>
          </a:p>
        </p:txBody>
      </p:sp>
      <p:sp>
        <p:nvSpPr>
          <p:cNvPr id="43" name="对话气泡: 椭圆形 33">
            <a:extLst>
              <a:ext uri="{FF2B5EF4-FFF2-40B4-BE49-F238E27FC236}">
                <a16:creationId xmlns="" xmlns:a16="http://schemas.microsoft.com/office/drawing/2014/main" id="{2B53F708-A8EA-46C1-8773-CA42FF5B1A11}"/>
              </a:ext>
            </a:extLst>
          </p:cNvPr>
          <p:cNvSpPr/>
          <p:nvPr/>
        </p:nvSpPr>
        <p:spPr>
          <a:xfrm>
            <a:off x="6649037" y="2161309"/>
            <a:ext cx="2259436" cy="1565792"/>
          </a:xfrm>
          <a:prstGeom prst="wedgeEllipseCallout">
            <a:avLst>
              <a:gd name="adj1" fmla="val -60643"/>
              <a:gd name="adj2" fmla="val 2706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对综合了物理特性的电路进一步进行仿真测试</a:t>
            </a:r>
          </a:p>
        </p:txBody>
      </p:sp>
      <p:sp>
        <p:nvSpPr>
          <p:cNvPr id="44" name="箭头: 上 35">
            <a:extLst>
              <a:ext uri="{FF2B5EF4-FFF2-40B4-BE49-F238E27FC236}">
                <a16:creationId xmlns="" xmlns:a16="http://schemas.microsoft.com/office/drawing/2014/main" id="{D248F043-A20F-4020-B924-F1253C41EAF0}"/>
              </a:ext>
            </a:extLst>
          </p:cNvPr>
          <p:cNvSpPr/>
          <p:nvPr/>
        </p:nvSpPr>
        <p:spPr>
          <a:xfrm>
            <a:off x="5288046" y="2653290"/>
            <a:ext cx="187921" cy="3602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5" name="文本框 44">
            <a:extLst>
              <a:ext uri="{FF2B5EF4-FFF2-40B4-BE49-F238E27FC236}">
                <a16:creationId xmlns="" xmlns:a16="http://schemas.microsoft.com/office/drawing/2014/main" id="{5D23DD07-CA3F-4684-8FE2-8733BFF7BC56}"/>
              </a:ext>
            </a:extLst>
          </p:cNvPr>
          <p:cNvSpPr txBox="1"/>
          <p:nvPr/>
        </p:nvSpPr>
        <p:spPr>
          <a:xfrm>
            <a:off x="4153041" y="1885613"/>
            <a:ext cx="2337643" cy="707886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制作原型版、测试及投产</a:t>
            </a:r>
          </a:p>
        </p:txBody>
      </p:sp>
    </p:spTree>
    <p:extLst>
      <p:ext uri="{BB962C8B-B14F-4D97-AF65-F5344CB8AC3E}">
        <p14:creationId xmlns="" xmlns:p14="http://schemas.microsoft.com/office/powerpoint/2010/main" val="14537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806050" y="3019923"/>
            <a:ext cx="21927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3012099" y="0"/>
            <a:ext cx="61186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012099" y="6153"/>
            <a:ext cx="2742043" cy="1700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6444114" y="4809439"/>
            <a:ext cx="2699887" cy="20485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4228834" y="2349163"/>
            <a:ext cx="380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基本概念</a:t>
            </a: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4228834" y="3238884"/>
            <a:ext cx="3524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数字系统的设计方法</a:t>
            </a:r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4228835" y="4128606"/>
            <a:ext cx="447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EDA</a:t>
            </a:r>
            <a:r>
              <a:rPr lang="zh-CN" altLang="en-US" dirty="0"/>
              <a:t>技术基础</a:t>
            </a:r>
          </a:p>
        </p:txBody>
      </p:sp>
    </p:spTree>
    <p:extLst>
      <p:ext uri="{BB962C8B-B14F-4D97-AF65-F5344CB8AC3E}">
        <p14:creationId xmlns="" xmlns:p14="http://schemas.microsoft.com/office/powerpoint/2010/main" val="352840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806050" y="3019923"/>
            <a:ext cx="21927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3012099" y="0"/>
            <a:ext cx="61186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012099" y="6153"/>
            <a:ext cx="2742043" cy="17002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6444114" y="4809439"/>
            <a:ext cx="2699887" cy="204856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4228834" y="2349163"/>
            <a:ext cx="3808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endParaRPr lang="zh-CN" altLang="en-US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4228834" y="3238884"/>
            <a:ext cx="3524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chemeClr val="bg1">
                    <a:lumMod val="65000"/>
                  </a:schemeClr>
                </a:solidFill>
              </a:rPr>
              <a:t>数字系统的设计方法</a:t>
            </a:r>
            <a:endParaRPr lang="zh-CN" altLang="en-US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4228835" y="4128606"/>
            <a:ext cx="447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 smtClean="0"/>
              <a:t>EDA</a:t>
            </a:r>
            <a:r>
              <a:rPr lang="zh-CN" altLang="en-US" sz="2800" dirty="0" smtClean="0"/>
              <a:t>技术基础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882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4" y="684372"/>
            <a:ext cx="4745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170A8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sz="28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EDA</a:t>
            </a:r>
            <a:r>
              <a:rPr lang="zh-CN" altLang="en-US" sz="28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2800" dirty="0">
              <a:solidFill>
                <a:srgbClr val="170A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淘宝网chenying0907出品 6"/>
          <p:cNvSpPr txBox="1"/>
          <p:nvPr/>
        </p:nvSpPr>
        <p:spPr>
          <a:xfrm>
            <a:off x="1549721" y="4826"/>
            <a:ext cx="547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EDA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技术基础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C29A7A48-C9BC-471B-889F-AD5E2F502324}"/>
              </a:ext>
            </a:extLst>
          </p:cNvPr>
          <p:cNvSpPr txBox="1"/>
          <p:nvPr/>
        </p:nvSpPr>
        <p:spPr>
          <a:xfrm>
            <a:off x="311996" y="1275934"/>
            <a:ext cx="7884609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900"/>
              </a:spcAft>
            </a:pPr>
            <a:r>
              <a:rPr lang="zh-CN" altLang="en-US" sz="24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电子设计自动化</a:t>
            </a:r>
            <a:r>
              <a:rPr lang="en-US" altLang="zh-CN" sz="24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EDA</a:t>
            </a:r>
            <a:r>
              <a:rPr lang="zh-CN" altLang="en-US" sz="24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Electronics Design Automation</a:t>
            </a:r>
            <a:r>
              <a:rPr lang="zh-CN" altLang="en-US" sz="24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b="1" dirty="0">
              <a:solidFill>
                <a:srgbClr val="2B56F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20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工具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，用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硬件描述语言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Verilog HDL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完成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文件，然后由计算机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自动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地完成逻辑编译、化简、分割、综合、优化、布局、布线和仿真，直至对于特定目标芯片的适配编译、逻辑映射和编程下载等工作，最终形成</a:t>
            </a:r>
            <a:r>
              <a:rPr lang="zh-CN" altLang="en-US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集成电子系统或芯片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000" b="1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="" xmlns:a16="http://schemas.microsoft.com/office/drawing/2014/main" id="{65434D44-9589-4B0C-9C72-92502CC6B293}"/>
              </a:ext>
            </a:extLst>
          </p:cNvPr>
          <p:cNvSpPr/>
          <p:nvPr/>
        </p:nvSpPr>
        <p:spPr>
          <a:xfrm>
            <a:off x="311996" y="3377934"/>
            <a:ext cx="26763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EDA</a:t>
            </a:r>
            <a:r>
              <a:rPr lang="zh-CN" altLang="en-US" sz="24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技术的要素：</a:t>
            </a:r>
            <a:endParaRPr lang="en-US" altLang="zh-CN" sz="2400" b="1" dirty="0">
              <a:solidFill>
                <a:srgbClr val="2B56F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3CAD4450-8DB7-433C-827A-1CB421256DFB}"/>
              </a:ext>
            </a:extLst>
          </p:cNvPr>
          <p:cNvSpPr/>
          <p:nvPr/>
        </p:nvSpPr>
        <p:spPr>
          <a:xfrm>
            <a:off x="3134328" y="3406687"/>
            <a:ext cx="3431441" cy="548433"/>
          </a:xfrm>
          <a:prstGeom prst="rect">
            <a:avLst/>
          </a:prstGeom>
          <a:solidFill>
            <a:srgbClr val="2B3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大规模可编程逻辑器件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6549D280-D7B7-438A-B4AD-741BE34B80A0}"/>
              </a:ext>
            </a:extLst>
          </p:cNvPr>
          <p:cNvSpPr/>
          <p:nvPr/>
        </p:nvSpPr>
        <p:spPr>
          <a:xfrm>
            <a:off x="3134327" y="4636331"/>
            <a:ext cx="3431441" cy="499620"/>
          </a:xfrm>
          <a:prstGeom prst="rect">
            <a:avLst/>
          </a:prstGeom>
          <a:solidFill>
            <a:srgbClr val="2B3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硬件描述语言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="" xmlns:a16="http://schemas.microsoft.com/office/drawing/2014/main" id="{03E43E5D-9E51-49B4-BA43-3B2BF10834C9}"/>
              </a:ext>
            </a:extLst>
          </p:cNvPr>
          <p:cNvSpPr/>
          <p:nvPr/>
        </p:nvSpPr>
        <p:spPr>
          <a:xfrm>
            <a:off x="3134327" y="5833214"/>
            <a:ext cx="3431441" cy="843642"/>
          </a:xfrm>
          <a:prstGeom prst="rect">
            <a:avLst/>
          </a:prstGeom>
          <a:solidFill>
            <a:srgbClr val="2B3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EDA</a:t>
            </a:r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软件开发工具和实验开发系统</a:t>
            </a:r>
          </a:p>
        </p:txBody>
      </p:sp>
      <p:sp>
        <p:nvSpPr>
          <p:cNvPr id="46" name="箭头: 下 9">
            <a:extLst>
              <a:ext uri="{FF2B5EF4-FFF2-40B4-BE49-F238E27FC236}">
                <a16:creationId xmlns="" xmlns:a16="http://schemas.microsoft.com/office/drawing/2014/main" id="{CE03015A-51EB-483D-BE0A-56827C8CDAEA}"/>
              </a:ext>
            </a:extLst>
          </p:cNvPr>
          <p:cNvSpPr/>
          <p:nvPr/>
        </p:nvSpPr>
        <p:spPr>
          <a:xfrm>
            <a:off x="4553146" y="5154803"/>
            <a:ext cx="241550" cy="66575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7" name="箭头: 上 10">
            <a:extLst>
              <a:ext uri="{FF2B5EF4-FFF2-40B4-BE49-F238E27FC236}">
                <a16:creationId xmlns="" xmlns:a16="http://schemas.microsoft.com/office/drawing/2014/main" id="{BFD3E6E7-6D22-4CE3-ADC6-EF7C0CB5A9DA}"/>
              </a:ext>
            </a:extLst>
          </p:cNvPr>
          <p:cNvSpPr/>
          <p:nvPr/>
        </p:nvSpPr>
        <p:spPr>
          <a:xfrm>
            <a:off x="4553146" y="3975216"/>
            <a:ext cx="241550" cy="641665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8" name="文本框 47">
            <a:extLst>
              <a:ext uri="{FF2B5EF4-FFF2-40B4-BE49-F238E27FC236}">
                <a16:creationId xmlns="" xmlns:a16="http://schemas.microsoft.com/office/drawing/2014/main" id="{019A9006-65EE-4BA6-BDED-E7FF05A897C2}"/>
              </a:ext>
            </a:extLst>
          </p:cNvPr>
          <p:cNvSpPr txBox="1"/>
          <p:nvPr/>
        </p:nvSpPr>
        <p:spPr>
          <a:xfrm>
            <a:off x="4794696" y="4095610"/>
            <a:ext cx="3877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通过编程来实现不同的逻辑功能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8FA71942-DE1E-4A9B-92FA-519D3FC851EC}"/>
              </a:ext>
            </a:extLst>
          </p:cNvPr>
          <p:cNvSpPr txBox="1"/>
          <p:nvPr/>
        </p:nvSpPr>
        <p:spPr>
          <a:xfrm>
            <a:off x="4794695" y="5260987"/>
            <a:ext cx="3143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借助软件工具来进行编程</a:t>
            </a:r>
          </a:p>
        </p:txBody>
      </p:sp>
    </p:spTree>
    <p:extLst>
      <p:ext uri="{BB962C8B-B14F-4D97-AF65-F5344CB8AC3E}">
        <p14:creationId xmlns="" xmlns:p14="http://schemas.microsoft.com/office/powerpoint/2010/main" val="27646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 animBg="1"/>
      <p:bldP spid="27" grpId="0" animBg="1"/>
      <p:bldP spid="28" grpId="0" animBg="1"/>
      <p:bldP spid="46" grpId="0" animBg="1"/>
      <p:bldP spid="47" grpId="0" animBg="1"/>
      <p:bldP spid="48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4" y="684372"/>
            <a:ext cx="4745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170A8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二、硬件描述语言</a:t>
            </a:r>
            <a:r>
              <a:rPr lang="en-US" altLang="zh-CN" sz="28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HDL</a:t>
            </a:r>
            <a:endParaRPr lang="zh-CN" altLang="en-US" sz="2800" dirty="0">
              <a:solidFill>
                <a:srgbClr val="170A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淘宝网chenying0907出品 6"/>
          <p:cNvSpPr txBox="1"/>
          <p:nvPr/>
        </p:nvSpPr>
        <p:spPr>
          <a:xfrm>
            <a:off x="1549721" y="4826"/>
            <a:ext cx="547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EDA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技术基础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C29A7A48-C9BC-471B-889F-AD5E2F502324}"/>
              </a:ext>
            </a:extLst>
          </p:cNvPr>
          <p:cNvSpPr txBox="1"/>
          <p:nvPr/>
        </p:nvSpPr>
        <p:spPr>
          <a:xfrm>
            <a:off x="539276" y="1423326"/>
            <a:ext cx="769462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4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硬件描述语言</a:t>
            </a:r>
            <a:r>
              <a:rPr lang="en-US" altLang="zh-CN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HDL</a:t>
            </a:r>
            <a:r>
              <a:rPr lang="zh-CN" altLang="en-US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Hardware Description Language</a:t>
            </a:r>
            <a:r>
              <a:rPr lang="zh-CN" altLang="en-US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b="1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Aft>
                <a:spcPts val="900"/>
              </a:spcAft>
            </a:pP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概念</a:t>
            </a:r>
            <a:r>
              <a:rPr lang="zh-CN" altLang="en-US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HDL</a:t>
            </a:r>
            <a:r>
              <a:rPr lang="zh-CN" altLang="en-US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是一种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描述数字电路和数字系统的语言</a:t>
            </a:r>
            <a:endParaRPr lang="en-US" altLang="zh-CN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4308" indent="-214308">
              <a:lnSpc>
                <a:spcPct val="120000"/>
              </a:lnSpc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HDL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用软件方法描述硬件</a:t>
            </a:r>
            <a:r>
              <a:rPr lang="zh-CN" altLang="en-US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（数字电路和系统），允许设计者从系统整体结构和行为描述开始，逐层分解设计和描述，每一层都可利用</a:t>
            </a:r>
            <a:r>
              <a:rPr lang="en-US" altLang="zh-CN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EDA</a:t>
            </a:r>
            <a:r>
              <a:rPr lang="zh-CN" altLang="en-US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工具进行仿真验证。可有效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降低设计成本，缩短设计周期</a:t>
            </a:r>
            <a:r>
              <a:rPr lang="zh-CN" altLang="en-US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214308" indent="-214308"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HDL</a:t>
            </a:r>
            <a:r>
              <a:rPr lang="zh-CN" altLang="en-US" sz="20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即可用于数字系统的行为描述，也可用于逻辑电路的结构描述。</a:t>
            </a:r>
            <a:endParaRPr lang="en-US" altLang="zh-CN" sz="2000" b="1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57199" lvl="1" indent="-214308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行为描述</a:t>
            </a:r>
            <a:r>
              <a:rPr lang="zh-CN" altLang="en-US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：数字系统的行为，表示系统输出与输入之间的数学和物理关系</a:t>
            </a:r>
            <a:endParaRPr lang="en-US" altLang="zh-CN" sz="2000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57199" lvl="1" indent="-214308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结构描述</a:t>
            </a:r>
            <a:r>
              <a:rPr lang="zh-CN" altLang="en-US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：规定了集成电路系统的组成和电路结构</a:t>
            </a:r>
            <a:endParaRPr lang="en-US" altLang="zh-CN" sz="2000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00091" lvl="2" indent="-214308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寄存器传输级机构</a:t>
            </a:r>
            <a:endParaRPr lang="en-US" altLang="zh-CN" sz="20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00091" lvl="2" indent="-214308"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门电路级结构</a:t>
            </a:r>
            <a:endParaRPr lang="en-US" altLang="zh-CN" sz="20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610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4" y="684372"/>
            <a:ext cx="4745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 smtClean="0">
                <a:solidFill>
                  <a:srgbClr val="170A8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二、硬件描述语言</a:t>
            </a:r>
            <a:r>
              <a:rPr lang="en-US" altLang="zh-CN" sz="28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HDL</a:t>
            </a:r>
            <a:endParaRPr lang="zh-CN" altLang="en-US" sz="2800" dirty="0">
              <a:solidFill>
                <a:srgbClr val="170A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淘宝网chenying0907出品 6"/>
          <p:cNvSpPr txBox="1"/>
          <p:nvPr/>
        </p:nvSpPr>
        <p:spPr>
          <a:xfrm>
            <a:off x="1549721" y="4826"/>
            <a:ext cx="547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EDA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技术基础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29A7A48-C9BC-471B-889F-AD5E2F502324}"/>
              </a:ext>
            </a:extLst>
          </p:cNvPr>
          <p:cNvSpPr txBox="1"/>
          <p:nvPr/>
        </p:nvSpPr>
        <p:spPr>
          <a:xfrm>
            <a:off x="352355" y="1364194"/>
            <a:ext cx="115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zh-CN" altLang="en-US" sz="2800" b="1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分类：</a:t>
            </a:r>
            <a:endParaRPr lang="en-US" altLang="zh-CN" sz="2400" b="1" dirty="0">
              <a:solidFill>
                <a:srgbClr val="2B35F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="" xmlns:a16="http://schemas.microsoft.com/office/drawing/2014/main" id="{A71C09BF-FF52-4C64-80AA-FD5A4024E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41" y="2267621"/>
            <a:ext cx="908943" cy="461665"/>
          </a:xfrm>
          <a:prstGeom prst="rect">
            <a:avLst/>
          </a:prstGeom>
          <a:noFill/>
          <a:ln w="38100" algn="ctr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1F4E79"/>
                </a:solidFill>
                <a:ea typeface="幼圆" panose="02010509060101010101" pitchFamily="49" charset="-122"/>
              </a:rPr>
              <a:t>VHDL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="" xmlns:a16="http://schemas.microsoft.com/office/drawing/2014/main" id="{0B7EEC5C-D1CA-44F6-86BE-F53C43459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791" y="3299213"/>
            <a:ext cx="1664495" cy="461665"/>
          </a:xfrm>
          <a:prstGeom prst="rect">
            <a:avLst/>
          </a:prstGeom>
          <a:noFill/>
          <a:ln w="38100" algn="ctr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 dirty="0">
                <a:solidFill>
                  <a:srgbClr val="1F4E79"/>
                </a:solidFill>
                <a:ea typeface="幼圆" panose="02010509060101010101" pitchFamily="49" charset="-122"/>
              </a:rPr>
              <a:t>Verilog HDL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="" xmlns:a16="http://schemas.microsoft.com/office/drawing/2014/main" id="{915C202B-3EB8-4804-BC60-81CAD2857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3968" y="2100613"/>
            <a:ext cx="7253917" cy="80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ea typeface="幼圆" panose="02010509060101010101" pitchFamily="49" charset="-122"/>
              </a:rPr>
              <a:t>V</a:t>
            </a:r>
            <a:r>
              <a:rPr lang="en-US" altLang="zh-CN" sz="2000" b="1" dirty="0">
                <a:ea typeface="幼圆" panose="02010509060101010101" pitchFamily="49" charset="-122"/>
              </a:rPr>
              <a:t>ery High Speed Integrated Circuit </a:t>
            </a:r>
            <a:r>
              <a:rPr lang="en-US" altLang="zh-CN" sz="2000" b="1" dirty="0">
                <a:solidFill>
                  <a:srgbClr val="FF0000"/>
                </a:solidFill>
                <a:ea typeface="幼圆" panose="02010509060101010101" pitchFamily="49" charset="-122"/>
              </a:rPr>
              <a:t>H</a:t>
            </a:r>
            <a:r>
              <a:rPr lang="en-US" altLang="zh-CN" sz="2000" b="1" dirty="0">
                <a:ea typeface="幼圆" panose="02010509060101010101" pitchFamily="49" charset="-122"/>
              </a:rPr>
              <a:t>ardware </a:t>
            </a:r>
            <a:r>
              <a:rPr lang="en-US" altLang="zh-CN" sz="2000" b="1" dirty="0">
                <a:solidFill>
                  <a:srgbClr val="FF0000"/>
                </a:solidFill>
                <a:ea typeface="幼圆" panose="02010509060101010101" pitchFamily="49" charset="-122"/>
              </a:rPr>
              <a:t>D</a:t>
            </a:r>
            <a:r>
              <a:rPr lang="en-US" altLang="zh-CN" sz="2000" b="1" dirty="0">
                <a:ea typeface="幼圆" panose="02010509060101010101" pitchFamily="49" charset="-122"/>
              </a:rPr>
              <a:t>escription </a:t>
            </a:r>
            <a:r>
              <a:rPr lang="en-US" altLang="zh-CN" sz="2000" b="1" dirty="0">
                <a:solidFill>
                  <a:srgbClr val="FF0000"/>
                </a:solidFill>
                <a:ea typeface="幼圆" panose="02010509060101010101" pitchFamily="49" charset="-122"/>
              </a:rPr>
              <a:t>L</a:t>
            </a:r>
            <a:r>
              <a:rPr lang="en-US" altLang="zh-CN" sz="2000" b="1" dirty="0">
                <a:ea typeface="幼圆" panose="02010509060101010101" pitchFamily="49" charset="-122"/>
              </a:rPr>
              <a:t>anguage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000" b="1" dirty="0">
                <a:ea typeface="幼圆" panose="02010509060101010101" pitchFamily="49" charset="-122"/>
              </a:rPr>
              <a:t>超高速集成电路硬件描述语言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="" xmlns:a16="http://schemas.microsoft.com/office/drawing/2014/main" id="{8AFAEA26-D1F4-45DE-A78A-6D5B32628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153" y="3145326"/>
            <a:ext cx="5369760" cy="80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ea typeface="幼圆" panose="02010509060101010101" pitchFamily="49" charset="-122"/>
              </a:rPr>
              <a:t>Verilog</a:t>
            </a:r>
            <a:r>
              <a:rPr lang="en-US" altLang="zh-CN" sz="2000" b="1" dirty="0">
                <a:ea typeface="幼圆" panose="02010509060101010101" pitchFamily="49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a typeface="幼圆" panose="02010509060101010101" pitchFamily="49" charset="-122"/>
              </a:rPr>
              <a:t>H</a:t>
            </a:r>
            <a:r>
              <a:rPr lang="en-US" altLang="zh-CN" sz="2000" b="1" dirty="0">
                <a:ea typeface="幼圆" panose="02010509060101010101" pitchFamily="49" charset="-122"/>
              </a:rPr>
              <a:t>ardware </a:t>
            </a:r>
            <a:r>
              <a:rPr lang="en-US" altLang="zh-CN" sz="2000" b="1" dirty="0">
                <a:solidFill>
                  <a:srgbClr val="FF0000"/>
                </a:solidFill>
                <a:ea typeface="幼圆" panose="02010509060101010101" pitchFamily="49" charset="-122"/>
              </a:rPr>
              <a:t>D</a:t>
            </a:r>
            <a:r>
              <a:rPr lang="en-US" altLang="zh-CN" sz="2000" b="1" dirty="0">
                <a:ea typeface="幼圆" panose="02010509060101010101" pitchFamily="49" charset="-122"/>
              </a:rPr>
              <a:t>escription </a:t>
            </a:r>
            <a:r>
              <a:rPr lang="en-US" altLang="zh-CN" sz="2000" b="1" dirty="0">
                <a:solidFill>
                  <a:srgbClr val="FF0000"/>
                </a:solidFill>
                <a:ea typeface="幼圆" panose="02010509060101010101" pitchFamily="49" charset="-122"/>
              </a:rPr>
              <a:t>L</a:t>
            </a:r>
            <a:r>
              <a:rPr lang="en-US" altLang="zh-CN" sz="2000" b="1" dirty="0">
                <a:ea typeface="幼圆" panose="02010509060101010101" pitchFamily="49" charset="-122"/>
              </a:rPr>
              <a:t>anguage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000" b="1" dirty="0">
                <a:ea typeface="幼圆" panose="02010509060101010101" pitchFamily="49" charset="-122"/>
              </a:rPr>
              <a:t>Verilog</a:t>
            </a:r>
            <a:r>
              <a:rPr lang="zh-CN" altLang="en-US" sz="2000" b="1" dirty="0">
                <a:ea typeface="幼圆" panose="02010509060101010101" pitchFamily="49" charset="-122"/>
              </a:rPr>
              <a:t>硬件描述语言</a:t>
            </a:r>
          </a:p>
        </p:txBody>
      </p:sp>
      <p:sp>
        <p:nvSpPr>
          <p:cNvPr id="12" name="AutoShape 8">
            <a:extLst>
              <a:ext uri="{FF2B5EF4-FFF2-40B4-BE49-F238E27FC236}">
                <a16:creationId xmlns="" xmlns:a16="http://schemas.microsoft.com/office/drawing/2014/main" id="{C83E9630-F8DD-4BA0-AFA9-BFC0F5DDC1ED}"/>
              </a:ext>
            </a:extLst>
          </p:cNvPr>
          <p:cNvSpPr>
            <a:spLocks/>
          </p:cNvSpPr>
          <p:nvPr/>
        </p:nvSpPr>
        <p:spPr bwMode="auto">
          <a:xfrm>
            <a:off x="352355" y="2491226"/>
            <a:ext cx="250961" cy="1028826"/>
          </a:xfrm>
          <a:prstGeom prst="leftBrace">
            <a:avLst>
              <a:gd name="adj1" fmla="val 45650"/>
              <a:gd name="adj2" fmla="val 50000"/>
            </a:avLst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solidFill>
                <a:srgbClr val="1F4E79"/>
              </a:solidFill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="" xmlns:a16="http://schemas.microsoft.com/office/drawing/2014/main" id="{3664B9D8-E300-4518-B97F-B952A2683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355" y="4235018"/>
            <a:ext cx="8560688" cy="180049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57168" indent="-257168">
              <a:spcAft>
                <a:spcPts val="9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zh-CN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分别在</a:t>
            </a:r>
            <a:r>
              <a:rPr lang="en-US" altLang="zh-CN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1987</a:t>
            </a:r>
            <a:r>
              <a:rPr lang="zh-CN" altLang="zh-CN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年和</a:t>
            </a:r>
            <a:r>
              <a:rPr lang="en-US" altLang="zh-CN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1995</a:t>
            </a:r>
            <a:r>
              <a:rPr lang="zh-CN" altLang="zh-CN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年被采纳为</a:t>
            </a:r>
            <a:r>
              <a:rPr lang="en-US" altLang="zh-CN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IEEE</a:t>
            </a:r>
            <a:r>
              <a:rPr lang="zh-CN" altLang="zh-CN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国际标准，广泛用于数字集成电路的设计和验证领域</a:t>
            </a:r>
            <a:endParaRPr lang="zh-CN" altLang="en-US" sz="2400" b="1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68" indent="-257168">
              <a:spcAft>
                <a:spcPts val="9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从使用者数量来看，目前两种语言平分秋色</a:t>
            </a:r>
          </a:p>
          <a:p>
            <a:pPr marL="257168" indent="-257168">
              <a:spcAft>
                <a:spcPts val="9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类似于</a:t>
            </a:r>
            <a:r>
              <a:rPr lang="en-US" altLang="zh-CN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语言，更容易学习和掌握</a:t>
            </a:r>
          </a:p>
        </p:txBody>
      </p:sp>
    </p:spTree>
    <p:extLst>
      <p:ext uri="{BB962C8B-B14F-4D97-AF65-F5344CB8AC3E}">
        <p14:creationId xmlns="" xmlns:p14="http://schemas.microsoft.com/office/powerpoint/2010/main" val="14384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1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连接符 16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淘宝网chenying0907出品 6"/>
          <p:cNvSpPr txBox="1"/>
          <p:nvPr/>
        </p:nvSpPr>
        <p:spPr>
          <a:xfrm>
            <a:off x="1549721" y="4826"/>
            <a:ext cx="547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 EDA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技术基础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00" y="687477"/>
            <a:ext cx="373173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1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100" dirty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sz="2100" dirty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EDA</a:t>
            </a:r>
            <a:r>
              <a:rPr lang="zh-CN" altLang="en-US" sz="2100" dirty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芯片设计开发流程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="" xmlns:a16="http://schemas.microsoft.com/office/drawing/2014/main" id="{9AF50791-F5A9-454A-86BD-D9F03FE2B58D}"/>
              </a:ext>
            </a:extLst>
          </p:cNvPr>
          <p:cNvGrpSpPr/>
          <p:nvPr/>
        </p:nvGrpSpPr>
        <p:grpSpPr>
          <a:xfrm>
            <a:off x="266232" y="1283235"/>
            <a:ext cx="3465070" cy="5030782"/>
            <a:chOff x="2030251" y="1692590"/>
            <a:chExt cx="3330541" cy="4958060"/>
          </a:xfrm>
        </p:grpSpPr>
        <p:sp>
          <p:nvSpPr>
            <p:cNvPr id="20" name="椭圆 19">
              <a:extLst>
                <a:ext uri="{FF2B5EF4-FFF2-40B4-BE49-F238E27FC236}">
                  <a16:creationId xmlns="" xmlns:a16="http://schemas.microsoft.com/office/drawing/2014/main" id="{B73160ED-996E-4491-A540-B65730DA120D}"/>
                </a:ext>
              </a:extLst>
            </p:cNvPr>
            <p:cNvSpPr/>
            <p:nvPr/>
          </p:nvSpPr>
          <p:spPr>
            <a:xfrm>
              <a:off x="3765669" y="1692590"/>
              <a:ext cx="1414991" cy="25262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概念设计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="" xmlns:a16="http://schemas.microsoft.com/office/drawing/2014/main" id="{2F4E65BE-8E83-406E-9E92-5C9187A92AE9}"/>
                </a:ext>
              </a:extLst>
            </p:cNvPr>
            <p:cNvSpPr/>
            <p:nvPr/>
          </p:nvSpPr>
          <p:spPr>
            <a:xfrm>
              <a:off x="3818617" y="2193388"/>
              <a:ext cx="1325570" cy="2244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设计输入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="" xmlns:a16="http://schemas.microsoft.com/office/drawing/2014/main" id="{21769940-2718-4FC5-882D-7D26504B6D5E}"/>
                </a:ext>
              </a:extLst>
            </p:cNvPr>
            <p:cNvSpPr/>
            <p:nvPr/>
          </p:nvSpPr>
          <p:spPr>
            <a:xfrm>
              <a:off x="3825157" y="2750602"/>
              <a:ext cx="1325570" cy="2244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综合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="" xmlns:a16="http://schemas.microsoft.com/office/drawing/2014/main" id="{2C85485A-1E0E-47A2-B465-CA1551FF1CEB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>
              <a:off x="4473165" y="1945211"/>
              <a:ext cx="8238" cy="2481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="" xmlns:a16="http://schemas.microsoft.com/office/drawing/2014/main" id="{ACB8168E-5182-4878-A144-2272A266E861}"/>
                </a:ext>
              </a:extLst>
            </p:cNvPr>
            <p:cNvCxnSpPr>
              <a:stCxn id="21" idx="2"/>
              <a:endCxn id="22" idx="0"/>
            </p:cNvCxnSpPr>
            <p:nvPr/>
          </p:nvCxnSpPr>
          <p:spPr>
            <a:xfrm>
              <a:off x="4481402" y="2417871"/>
              <a:ext cx="6540" cy="3327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="" xmlns:a16="http://schemas.microsoft.com/office/drawing/2014/main" id="{5E077EA2-E65E-423E-8FFF-0F0B9F65C67A}"/>
                </a:ext>
              </a:extLst>
            </p:cNvPr>
            <p:cNvSpPr/>
            <p:nvPr/>
          </p:nvSpPr>
          <p:spPr>
            <a:xfrm>
              <a:off x="3818617" y="3296378"/>
              <a:ext cx="1325570" cy="2244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功能仿真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="" xmlns:a16="http://schemas.microsoft.com/office/drawing/2014/main" id="{5B6B3222-26E2-417A-98E1-51DFBF15B178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 flipH="1">
              <a:off x="4481402" y="2975085"/>
              <a:ext cx="6540" cy="3212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流程图: 决策 26">
              <a:extLst>
                <a:ext uri="{FF2B5EF4-FFF2-40B4-BE49-F238E27FC236}">
                  <a16:creationId xmlns="" xmlns:a16="http://schemas.microsoft.com/office/drawing/2014/main" id="{16E360FC-FF09-4A80-B7D7-009D42CF1108}"/>
                </a:ext>
              </a:extLst>
            </p:cNvPr>
            <p:cNvSpPr/>
            <p:nvPr/>
          </p:nvSpPr>
          <p:spPr>
            <a:xfrm>
              <a:off x="3812599" y="3711439"/>
              <a:ext cx="1325569" cy="448963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设计正确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?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="" xmlns:a16="http://schemas.microsoft.com/office/drawing/2014/main" id="{85F23D1D-5920-4DED-967D-3DFE044B664B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4468843" y="3514449"/>
              <a:ext cx="6541" cy="1969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="" xmlns:a16="http://schemas.microsoft.com/office/drawing/2014/main" id="{03D05406-EECA-4F1E-BBAB-20BAA60E6062}"/>
                </a:ext>
              </a:extLst>
            </p:cNvPr>
            <p:cNvSpPr/>
            <p:nvPr/>
          </p:nvSpPr>
          <p:spPr>
            <a:xfrm>
              <a:off x="3812599" y="4569665"/>
              <a:ext cx="1325570" cy="3407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布局布线</a:t>
              </a:r>
              <a:r>
                <a:rPr lang="en-US" altLang="zh-CN" sz="1400" b="1" dirty="0">
                  <a:solidFill>
                    <a:schemeClr val="tx1"/>
                  </a:solidFill>
                </a:rPr>
                <a:t>/</a:t>
              </a:r>
              <a:r>
                <a:rPr lang="zh-CN" altLang="en-US" sz="1400" b="1" dirty="0">
                  <a:solidFill>
                    <a:schemeClr val="tx1"/>
                  </a:solidFill>
                </a:rPr>
                <a:t>适配</a:t>
              </a: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="" xmlns:a16="http://schemas.microsoft.com/office/drawing/2014/main" id="{FDCF7CAE-E2B0-421C-8D81-502E8995F65F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>
              <a:off x="4475384" y="4160402"/>
              <a:ext cx="1" cy="4092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="" xmlns:a16="http://schemas.microsoft.com/office/drawing/2014/main" id="{E6F60A37-1ACC-400E-A276-8B486C898D68}"/>
                </a:ext>
              </a:extLst>
            </p:cNvPr>
            <p:cNvSpPr/>
            <p:nvPr/>
          </p:nvSpPr>
          <p:spPr>
            <a:xfrm>
              <a:off x="3813867" y="5260468"/>
              <a:ext cx="1325570" cy="2244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时序仿真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="" xmlns:a16="http://schemas.microsoft.com/office/drawing/2014/main" id="{8F847912-CD36-499A-9A37-0D3B00A612AD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>
              <a:off x="4475385" y="4910427"/>
              <a:ext cx="1268" cy="3500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流程图: 决策 32">
              <a:extLst>
                <a:ext uri="{FF2B5EF4-FFF2-40B4-BE49-F238E27FC236}">
                  <a16:creationId xmlns="" xmlns:a16="http://schemas.microsoft.com/office/drawing/2014/main" id="{DEA5B4E1-1157-40C3-A89C-C33FCCD27CC7}"/>
                </a:ext>
              </a:extLst>
            </p:cNvPr>
            <p:cNvSpPr/>
            <p:nvPr/>
          </p:nvSpPr>
          <p:spPr>
            <a:xfrm>
              <a:off x="3593776" y="5722976"/>
              <a:ext cx="1767016" cy="448963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满足时序要求</a:t>
              </a:r>
              <a:r>
                <a:rPr lang="en-US" altLang="zh-CN" sz="1400" b="1" dirty="0">
                  <a:solidFill>
                    <a:schemeClr val="tx1"/>
                  </a:solidFill>
                </a:rPr>
                <a:t>?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="" xmlns:a16="http://schemas.microsoft.com/office/drawing/2014/main" id="{2F813512-D327-430C-97D2-8061D12E0280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4473165" y="5495684"/>
              <a:ext cx="4119" cy="2272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="" xmlns:a16="http://schemas.microsoft.com/office/drawing/2014/main" id="{7C802DFD-41C1-49A8-80B1-21A057489B24}"/>
                </a:ext>
              </a:extLst>
            </p:cNvPr>
            <p:cNvSpPr/>
            <p:nvPr/>
          </p:nvSpPr>
          <p:spPr>
            <a:xfrm>
              <a:off x="3825157" y="6426167"/>
              <a:ext cx="1325570" cy="2244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编程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/</a:t>
              </a:r>
              <a:r>
                <a:rPr lang="zh-CN" altLang="en-US" sz="1600" b="1" dirty="0">
                  <a:solidFill>
                    <a:schemeClr val="tx1"/>
                  </a:solidFill>
                </a:rPr>
                <a:t>下载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="" xmlns:a16="http://schemas.microsoft.com/office/drawing/2014/main" id="{F838569B-83EC-44BD-B5C7-2CA7E14BAA37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4477284" y="6182826"/>
              <a:ext cx="10658" cy="243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="" xmlns:a16="http://schemas.microsoft.com/office/drawing/2014/main" id="{1ABAC76A-74C2-4025-A7CC-1DCDFAD7D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2559" y="4408467"/>
              <a:ext cx="10995" cy="15382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="" xmlns:a16="http://schemas.microsoft.com/office/drawing/2014/main" id="{F3FE8888-3A47-4B59-907C-1FE7F6EF2E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0168" y="2052414"/>
              <a:ext cx="6605" cy="38950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="" xmlns:a16="http://schemas.microsoft.com/office/drawing/2014/main" id="{BE773F53-7D24-4DAC-B151-DF8A978B63BF}"/>
                </a:ext>
              </a:extLst>
            </p:cNvPr>
            <p:cNvSpPr txBox="1"/>
            <p:nvPr/>
          </p:nvSpPr>
          <p:spPr>
            <a:xfrm>
              <a:off x="4472342" y="6105877"/>
              <a:ext cx="280087" cy="363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="" xmlns:a16="http://schemas.microsoft.com/office/drawing/2014/main" id="{EEA902F9-2E01-4D81-8F4E-E8B7613E77E9}"/>
                </a:ext>
              </a:extLst>
            </p:cNvPr>
            <p:cNvSpPr txBox="1"/>
            <p:nvPr/>
          </p:nvSpPr>
          <p:spPr>
            <a:xfrm>
              <a:off x="3257206" y="5656470"/>
              <a:ext cx="411496" cy="363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="" xmlns:a16="http://schemas.microsoft.com/office/drawing/2014/main" id="{874B6543-D39B-4650-A764-542CFAC9C9F5}"/>
                </a:ext>
              </a:extLst>
            </p:cNvPr>
            <p:cNvSpPr txBox="1"/>
            <p:nvPr/>
          </p:nvSpPr>
          <p:spPr>
            <a:xfrm>
              <a:off x="2034370" y="5938434"/>
              <a:ext cx="1400307" cy="576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/>
                <a:t>根据问题返回不同的环节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="" xmlns:a16="http://schemas.microsoft.com/office/drawing/2014/main" id="{134304EB-97C0-4D35-BF61-826647526B72}"/>
                </a:ext>
              </a:extLst>
            </p:cNvPr>
            <p:cNvSpPr txBox="1"/>
            <p:nvPr/>
          </p:nvSpPr>
          <p:spPr>
            <a:xfrm>
              <a:off x="4449529" y="4201731"/>
              <a:ext cx="280087" cy="363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="" xmlns:a16="http://schemas.microsoft.com/office/drawing/2014/main" id="{17129EEC-2258-4EA3-89D3-D0A4B4652A01}"/>
                </a:ext>
              </a:extLst>
            </p:cNvPr>
            <p:cNvSpPr txBox="1"/>
            <p:nvPr/>
          </p:nvSpPr>
          <p:spPr>
            <a:xfrm>
              <a:off x="3523478" y="3653957"/>
              <a:ext cx="411496" cy="363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</a:t>
              </a:r>
              <a:endParaRPr lang="zh-CN" altLang="en-US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="" xmlns:a16="http://schemas.microsoft.com/office/drawing/2014/main" id="{A0E217F8-DADB-4CA5-A7B7-79D2E936268A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>
              <a:off x="2030251" y="5947458"/>
              <a:ext cx="1563525" cy="45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="" xmlns:a16="http://schemas.microsoft.com/office/drawing/2014/main" id="{6C8BD7DE-6678-4B2F-B2DA-49FBE091CE0C}"/>
                </a:ext>
              </a:extLst>
            </p:cNvPr>
            <p:cNvCxnSpPr>
              <a:cxnSpLocks/>
            </p:cNvCxnSpPr>
            <p:nvPr/>
          </p:nvCxnSpPr>
          <p:spPr>
            <a:xfrm>
              <a:off x="2981778" y="4398687"/>
              <a:ext cx="150289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="" xmlns:a16="http://schemas.microsoft.com/office/drawing/2014/main" id="{78F23CE3-CC19-4519-96EB-261DB913BB15}"/>
                </a:ext>
              </a:extLst>
            </p:cNvPr>
            <p:cNvCxnSpPr>
              <a:cxnSpLocks/>
            </p:cNvCxnSpPr>
            <p:nvPr/>
          </p:nvCxnSpPr>
          <p:spPr>
            <a:xfrm>
              <a:off x="2066773" y="2052414"/>
              <a:ext cx="2421168" cy="301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="" xmlns:a16="http://schemas.microsoft.com/office/drawing/2014/main" id="{693219FD-1BA8-4110-9256-879B4BD26F27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2047675" y="3935664"/>
              <a:ext cx="1764924" cy="25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箭头: 右 86">
            <a:extLst>
              <a:ext uri="{FF2B5EF4-FFF2-40B4-BE49-F238E27FC236}">
                <a16:creationId xmlns="" xmlns:a16="http://schemas.microsoft.com/office/drawing/2014/main" id="{91E52AB0-D0E4-4BFD-87A7-58484DEC5877}"/>
              </a:ext>
            </a:extLst>
          </p:cNvPr>
          <p:cNvSpPr/>
          <p:nvPr/>
        </p:nvSpPr>
        <p:spPr>
          <a:xfrm>
            <a:off x="3543895" y="1833316"/>
            <a:ext cx="1073914" cy="112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9" name="文本框 48">
            <a:extLst>
              <a:ext uri="{FF2B5EF4-FFF2-40B4-BE49-F238E27FC236}">
                <a16:creationId xmlns="" xmlns:a16="http://schemas.microsoft.com/office/drawing/2014/main" id="{FB700E5F-1DEE-41E0-B50A-E02E7DF39831}"/>
              </a:ext>
            </a:extLst>
          </p:cNvPr>
          <p:cNvSpPr txBox="1"/>
          <p:nvPr/>
        </p:nvSpPr>
        <p:spPr>
          <a:xfrm>
            <a:off x="4666801" y="2161147"/>
            <a:ext cx="4173367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综合与优化工具</a:t>
            </a:r>
            <a:r>
              <a:rPr lang="zh-CN" altLang="en-US" sz="1400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1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将输入的原理图或者源代码转化为一系列的</a:t>
            </a:r>
            <a:r>
              <a:rPr lang="zh-CN" altLang="en-US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</a:t>
            </a:r>
            <a:r>
              <a:rPr lang="zh-CN" altLang="en-US" sz="1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单元及单元</a:t>
            </a:r>
            <a:r>
              <a:rPr lang="zh-CN" altLang="en-US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之间的互连结构</a:t>
            </a:r>
          </a:p>
        </p:txBody>
      </p:sp>
      <p:sp>
        <p:nvSpPr>
          <p:cNvPr id="50" name="箭头: 右 42">
            <a:extLst>
              <a:ext uri="{FF2B5EF4-FFF2-40B4-BE49-F238E27FC236}">
                <a16:creationId xmlns="" xmlns:a16="http://schemas.microsoft.com/office/drawing/2014/main" id="{9BFF4A6D-8B40-457D-8E8C-8DCD81B0FF89}"/>
              </a:ext>
            </a:extLst>
          </p:cNvPr>
          <p:cNvSpPr/>
          <p:nvPr/>
        </p:nvSpPr>
        <p:spPr>
          <a:xfrm>
            <a:off x="3543895" y="2415491"/>
            <a:ext cx="1073914" cy="107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1" name="文本框 50">
            <a:extLst>
              <a:ext uri="{FF2B5EF4-FFF2-40B4-BE49-F238E27FC236}">
                <a16:creationId xmlns="" xmlns:a16="http://schemas.microsoft.com/office/drawing/2014/main" id="{5DF381C6-CE06-4E54-833E-476CC49D6CCB}"/>
              </a:ext>
            </a:extLst>
          </p:cNvPr>
          <p:cNvSpPr txBox="1"/>
          <p:nvPr/>
        </p:nvSpPr>
        <p:spPr>
          <a:xfrm>
            <a:off x="4655754" y="1445280"/>
            <a:ext cx="4173367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输入工具</a:t>
            </a:r>
            <a:r>
              <a:rPr lang="zh-CN" altLang="en-US" sz="1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：将数字电路或系统的概念设计输入计算机，输入方式分为</a:t>
            </a:r>
            <a:r>
              <a:rPr lang="zh-CN" altLang="en-US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原理图输入</a:t>
            </a:r>
            <a:r>
              <a:rPr lang="zh-CN" altLang="en-US" sz="1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HDL</a:t>
            </a:r>
            <a:r>
              <a:rPr lang="zh-CN" altLang="en-US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源代码输入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="" xmlns:a16="http://schemas.microsoft.com/office/drawing/2014/main" id="{2BBFBEBB-DE12-4986-9628-8275BAAAD047}"/>
              </a:ext>
            </a:extLst>
          </p:cNvPr>
          <p:cNvSpPr txBox="1"/>
          <p:nvPr/>
        </p:nvSpPr>
        <p:spPr>
          <a:xfrm>
            <a:off x="649684" y="1958290"/>
            <a:ext cx="2344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原理图或文本源码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="" xmlns:a16="http://schemas.microsoft.com/office/drawing/2014/main" id="{4F0740A7-3F4D-48D6-ACAC-7BF2405C97BB}"/>
              </a:ext>
            </a:extLst>
          </p:cNvPr>
          <p:cNvSpPr txBox="1"/>
          <p:nvPr/>
        </p:nvSpPr>
        <p:spPr>
          <a:xfrm>
            <a:off x="2729706" y="2537271"/>
            <a:ext cx="121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网表文件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="" xmlns:a16="http://schemas.microsoft.com/office/drawing/2014/main" id="{9384C42F-BC91-4530-B74A-D2B37B0E4BFC}"/>
              </a:ext>
            </a:extLst>
          </p:cNvPr>
          <p:cNvSpPr txBox="1"/>
          <p:nvPr/>
        </p:nvSpPr>
        <p:spPr>
          <a:xfrm>
            <a:off x="4666801" y="2874462"/>
            <a:ext cx="4162319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功能仿真工具</a:t>
            </a:r>
            <a:r>
              <a:rPr lang="zh-CN" altLang="en-US" sz="1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：测试电路或系统设计的功能是否与预期相同</a:t>
            </a:r>
          </a:p>
        </p:txBody>
      </p:sp>
      <p:sp>
        <p:nvSpPr>
          <p:cNvPr id="55" name="箭头: 右 67">
            <a:extLst>
              <a:ext uri="{FF2B5EF4-FFF2-40B4-BE49-F238E27FC236}">
                <a16:creationId xmlns="" xmlns:a16="http://schemas.microsoft.com/office/drawing/2014/main" id="{ECC6A323-DC6D-41FD-AB9E-447EA72BF01D}"/>
              </a:ext>
            </a:extLst>
          </p:cNvPr>
          <p:cNvSpPr/>
          <p:nvPr/>
        </p:nvSpPr>
        <p:spPr>
          <a:xfrm>
            <a:off x="3543894" y="2973187"/>
            <a:ext cx="1092243" cy="1217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6" name="文本框 55">
            <a:extLst>
              <a:ext uri="{FF2B5EF4-FFF2-40B4-BE49-F238E27FC236}">
                <a16:creationId xmlns="" xmlns:a16="http://schemas.microsoft.com/office/drawing/2014/main" id="{4F2A00F2-EB4B-4075-B917-E022C7252DC1}"/>
              </a:ext>
            </a:extLst>
          </p:cNvPr>
          <p:cNvSpPr txBox="1"/>
          <p:nvPr/>
        </p:nvSpPr>
        <p:spPr>
          <a:xfrm>
            <a:off x="4666801" y="3562595"/>
            <a:ext cx="4162320" cy="123110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布局布线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适配工具</a:t>
            </a:r>
            <a:r>
              <a:rPr lang="zh-CN" altLang="en-US" sz="1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：精确定义如何在一个给定的目标芯片上实现</a:t>
            </a:r>
            <a:r>
              <a:rPr lang="zh-CN" altLang="en-US" sz="1400" b="1" dirty="0" smtClean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</a:t>
            </a:r>
            <a:r>
              <a:rPr lang="zh-CN" altLang="en-US" sz="1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1400" b="1" dirty="0" smtClean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1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电路或系统。</a:t>
            </a:r>
            <a:endParaRPr lang="en-US" altLang="zh-CN" sz="1400" b="1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布局</a:t>
            </a:r>
            <a:r>
              <a:rPr lang="zh-CN" altLang="en-US" sz="1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：为网表文件中的各个逻辑功能块选择</a:t>
            </a:r>
            <a:r>
              <a:rPr lang="en-US" altLang="zh-CN" sz="1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PLD</a:t>
            </a:r>
            <a:r>
              <a:rPr lang="zh-CN" altLang="en-US" sz="1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芯片中适当位置的模块去实现。</a:t>
            </a:r>
            <a:r>
              <a:rPr lang="zh-CN" altLang="en-US" sz="1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布线</a:t>
            </a:r>
            <a:r>
              <a:rPr lang="zh-CN" altLang="en-US" sz="1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：利用芯片中的互连线路连接各个布局后的逻辑功能块。</a:t>
            </a:r>
          </a:p>
        </p:txBody>
      </p:sp>
      <p:sp>
        <p:nvSpPr>
          <p:cNvPr id="57" name="箭头: 右 70">
            <a:extLst>
              <a:ext uri="{FF2B5EF4-FFF2-40B4-BE49-F238E27FC236}">
                <a16:creationId xmlns="" xmlns:a16="http://schemas.microsoft.com/office/drawing/2014/main" id="{DC089BC8-EE20-4A9B-839E-DD9FB8B14B16}"/>
              </a:ext>
            </a:extLst>
          </p:cNvPr>
          <p:cNvSpPr/>
          <p:nvPr/>
        </p:nvSpPr>
        <p:spPr>
          <a:xfrm>
            <a:off x="3543894" y="4311033"/>
            <a:ext cx="1092243" cy="129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8" name="文本框 57">
            <a:extLst>
              <a:ext uri="{FF2B5EF4-FFF2-40B4-BE49-F238E27FC236}">
                <a16:creationId xmlns="" xmlns:a16="http://schemas.microsoft.com/office/drawing/2014/main" id="{B26118F9-4DAF-4833-8B88-86D72F64B85E}"/>
              </a:ext>
            </a:extLst>
          </p:cNvPr>
          <p:cNvSpPr txBox="1"/>
          <p:nvPr/>
        </p:nvSpPr>
        <p:spPr>
          <a:xfrm>
            <a:off x="2722447" y="4534112"/>
            <a:ext cx="121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配置文件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="" xmlns:a16="http://schemas.microsoft.com/office/drawing/2014/main" id="{4AF2B82C-1551-4B15-870A-5F867F7B731D}"/>
              </a:ext>
            </a:extLst>
          </p:cNvPr>
          <p:cNvSpPr txBox="1"/>
          <p:nvPr/>
        </p:nvSpPr>
        <p:spPr>
          <a:xfrm>
            <a:off x="4666801" y="4886039"/>
            <a:ext cx="4173367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时序仿真工具</a:t>
            </a:r>
            <a:r>
              <a:rPr lang="zh-CN" altLang="en-US" sz="16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：测试和评估电路或系统的时间延迟特性</a:t>
            </a:r>
          </a:p>
        </p:txBody>
      </p:sp>
      <p:sp>
        <p:nvSpPr>
          <p:cNvPr id="60" name="箭头: 右 89">
            <a:extLst>
              <a:ext uri="{FF2B5EF4-FFF2-40B4-BE49-F238E27FC236}">
                <a16:creationId xmlns="" xmlns:a16="http://schemas.microsoft.com/office/drawing/2014/main" id="{B3C8C52F-5AA0-415E-9947-85806C8E48D1}"/>
              </a:ext>
            </a:extLst>
          </p:cNvPr>
          <p:cNvSpPr/>
          <p:nvPr/>
        </p:nvSpPr>
        <p:spPr>
          <a:xfrm>
            <a:off x="3543894" y="4956004"/>
            <a:ext cx="1092243" cy="1160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1" name="文本框 60">
            <a:extLst>
              <a:ext uri="{FF2B5EF4-FFF2-40B4-BE49-F238E27FC236}">
                <a16:creationId xmlns="" xmlns:a16="http://schemas.microsoft.com/office/drawing/2014/main" id="{3E8D83AD-52BD-48AD-9F87-C23CE08F5157}"/>
              </a:ext>
            </a:extLst>
          </p:cNvPr>
          <p:cNvSpPr txBox="1"/>
          <p:nvPr/>
        </p:nvSpPr>
        <p:spPr>
          <a:xfrm>
            <a:off x="4666801" y="5904897"/>
            <a:ext cx="4173367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编程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下载工具</a:t>
            </a:r>
            <a:r>
              <a:rPr lang="zh-CN" altLang="en-US" sz="16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：将配置文件下载到目标芯片中，完成设计电路或系统的物理实现</a:t>
            </a:r>
          </a:p>
        </p:txBody>
      </p:sp>
      <p:sp>
        <p:nvSpPr>
          <p:cNvPr id="62" name="箭头: 右 92">
            <a:extLst>
              <a:ext uri="{FF2B5EF4-FFF2-40B4-BE49-F238E27FC236}">
                <a16:creationId xmlns="" xmlns:a16="http://schemas.microsoft.com/office/drawing/2014/main" id="{CCAD470B-7B83-46E9-99E6-1CF036C589DC}"/>
              </a:ext>
            </a:extLst>
          </p:cNvPr>
          <p:cNvSpPr/>
          <p:nvPr/>
        </p:nvSpPr>
        <p:spPr>
          <a:xfrm>
            <a:off x="3543894" y="6128958"/>
            <a:ext cx="1092243" cy="118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3" name="Text Box 3">
            <a:extLst>
              <a:ext uri="{FF2B5EF4-FFF2-40B4-BE49-F238E27FC236}">
                <a16:creationId xmlns="" xmlns:a16="http://schemas.microsoft.com/office/drawing/2014/main" id="{341D818B-4D1E-4768-BF2C-09619EDA4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4977" y="685391"/>
            <a:ext cx="373173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1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100" dirty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2100" dirty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100" dirty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EDA</a:t>
            </a:r>
            <a:r>
              <a:rPr lang="zh-CN" altLang="en-US" sz="2100" dirty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软件开发工具</a:t>
            </a:r>
          </a:p>
        </p:txBody>
      </p:sp>
    </p:spTree>
    <p:extLst>
      <p:ext uri="{BB962C8B-B14F-4D97-AF65-F5344CB8AC3E}">
        <p14:creationId xmlns="" xmlns:p14="http://schemas.microsoft.com/office/powerpoint/2010/main" val="419346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/>
      <p:bldP spid="59" grpId="0" animBg="1"/>
      <p:bldP spid="60" grpId="0" animBg="1"/>
      <p:bldP spid="61" grpId="0" animBg="1"/>
      <p:bldP spid="6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40592" y="4194738"/>
            <a:ext cx="5813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783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www.1ppt.com/hangye/ </a:t>
            </a:r>
          </a:p>
          <a:p>
            <a:pPr defTabSz="685783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www.1ppt.com/sucai/</a:t>
            </a:r>
          </a:p>
          <a:p>
            <a:pPr defTabSz="685783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www.1ppt.com/tubiao/      </a:t>
            </a:r>
          </a:p>
          <a:p>
            <a:pPr defTabSz="685783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www.1ppt.com/powerpoint/      </a:t>
            </a:r>
          </a:p>
          <a:p>
            <a:pPr defTabSz="685783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www.1ppt.com/excel/  </a:t>
            </a:r>
          </a:p>
          <a:p>
            <a:pPr defTabSz="685783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www.1ppt.com/kejian/ </a:t>
            </a:r>
          </a:p>
          <a:p>
            <a:pPr defTabSz="685783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www.1ppt.com/shiti/  </a:t>
            </a:r>
          </a:p>
          <a:p>
            <a:pPr defTabSz="685783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www.1ppt.com/jiaoan/        </a:t>
            </a:r>
          </a:p>
          <a:p>
            <a:pPr defTabSz="685783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字体下载：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www.1ppt.com/ziti/</a:t>
            </a:r>
          </a:p>
          <a:p>
            <a:pPr defTabSz="685783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 </a:t>
            </a:r>
            <a:endParaRPr lang="zh-CN" altLang="en-US" sz="100" kern="0" dirty="0">
              <a:solidFill>
                <a:prstClr val="white"/>
              </a:solidFill>
            </a:endParaRPr>
          </a:p>
        </p:txBody>
      </p:sp>
      <p:sp>
        <p:nvSpPr>
          <p:cNvPr id="4" name="淘宝网chenying0907出品 3"/>
          <p:cNvSpPr/>
          <p:nvPr/>
        </p:nvSpPr>
        <p:spPr>
          <a:xfrm>
            <a:off x="0" y="2836880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淘宝网chenying0907出品 4"/>
          <p:cNvSpPr/>
          <p:nvPr/>
        </p:nvSpPr>
        <p:spPr>
          <a:xfrm>
            <a:off x="5791593" y="2836880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淘宝网chenying0907出品 7"/>
          <p:cNvSpPr/>
          <p:nvPr/>
        </p:nvSpPr>
        <p:spPr>
          <a:xfrm>
            <a:off x="6046707" y="3246665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/>
        </p:nvCxnSpPr>
        <p:spPr>
          <a:xfrm>
            <a:off x="6024908" y="4745807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10"/>
          <p:cNvSpPr/>
          <p:nvPr/>
        </p:nvSpPr>
        <p:spPr>
          <a:xfrm>
            <a:off x="6350719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淘宝网chenying0907出品 11"/>
          <p:cNvSpPr/>
          <p:nvPr/>
        </p:nvSpPr>
        <p:spPr>
          <a:xfrm>
            <a:off x="6676528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淘宝网chenying0907出品 12"/>
          <p:cNvSpPr/>
          <p:nvPr/>
        </p:nvSpPr>
        <p:spPr>
          <a:xfrm>
            <a:off x="6980541" y="3327665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淘宝网chenying0907出品 13"/>
          <p:cNvSpPr/>
          <p:nvPr/>
        </p:nvSpPr>
        <p:spPr>
          <a:xfrm>
            <a:off x="7284553" y="3354665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淘宝网chenying0907出品 14"/>
          <p:cNvSpPr/>
          <p:nvPr/>
        </p:nvSpPr>
        <p:spPr>
          <a:xfrm>
            <a:off x="7601497" y="3381665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淘宝网chenying0907出品 15"/>
          <p:cNvSpPr/>
          <p:nvPr/>
        </p:nvSpPr>
        <p:spPr>
          <a:xfrm rot="20959521">
            <a:off x="8008894" y="3420032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淘宝网chenying0907出品 16"/>
          <p:cNvSpPr/>
          <p:nvPr/>
        </p:nvSpPr>
        <p:spPr>
          <a:xfrm rot="19779136">
            <a:off x="8519313" y="3451229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直接连接符 17"/>
          <p:cNvCxnSpPr/>
          <p:nvPr/>
        </p:nvCxnSpPr>
        <p:spPr>
          <a:xfrm>
            <a:off x="233315" y="474580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33315" y="285101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33314" y="419551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淘宝网chenying0907出品 21"/>
          <p:cNvSpPr txBox="1"/>
          <p:nvPr/>
        </p:nvSpPr>
        <p:spPr>
          <a:xfrm>
            <a:off x="1550955" y="3076801"/>
            <a:ext cx="2882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3" name="淘宝网chenying0907出品 22"/>
          <p:cNvSpPr txBox="1"/>
          <p:nvPr/>
        </p:nvSpPr>
        <p:spPr>
          <a:xfrm>
            <a:off x="651868" y="4297538"/>
            <a:ext cx="182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2871046" y="4297538"/>
            <a:ext cx="27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2021.2.26.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969040" y="301685"/>
            <a:ext cx="20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行楷" pitchFamily="2" charset="-122"/>
                <a:ea typeface="华文行楷" pitchFamily="2" charset="-122"/>
              </a:rPr>
              <a:t>武汉大学</a:t>
            </a:r>
            <a:endParaRPr lang="en-US" altLang="zh-CN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b="1" dirty="0">
                <a:latin typeface="华文行楷" pitchFamily="2" charset="-122"/>
                <a:ea typeface="华文行楷" pitchFamily="2" charset="-122"/>
              </a:rPr>
              <a:t>    Wuhan University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BEECB36B-F7A9-4774-8B70-28201D5D2E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7" y="35799"/>
            <a:ext cx="920433" cy="920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608882"/>
            <a:ext cx="7886700" cy="787078"/>
          </a:xfrm>
        </p:spPr>
        <p:txBody>
          <a:bodyPr>
            <a:normAutofit fontScale="90000"/>
          </a:bodyPr>
          <a:lstStyle/>
          <a:p>
            <a:r>
              <a:rPr kumimoji="1" lang="en-US" altLang="zh-CN" sz="2000" b="1" dirty="0" smtClean="0">
                <a:solidFill>
                  <a:srgbClr val="0070C0"/>
                </a:solidFill>
                <a:latin typeface="宋体" charset="-122"/>
                <a:ea typeface="+mn-ea"/>
                <a:cs typeface="Times New Roman" pitchFamily="18" charset="0"/>
              </a:rPr>
              <a:t/>
            </a:r>
            <a:br>
              <a:rPr kumimoji="1" lang="en-US" altLang="zh-CN" sz="2000" b="1" dirty="0" smtClean="0">
                <a:solidFill>
                  <a:srgbClr val="0070C0"/>
                </a:solidFill>
                <a:latin typeface="宋体" charset="-122"/>
                <a:ea typeface="+mn-ea"/>
                <a:cs typeface="Times New Roman" pitchFamily="18" charset="0"/>
              </a:rPr>
            </a:br>
            <a:r>
              <a:rPr kumimoji="1" lang="en-US" altLang="zh-CN" sz="2000" b="1" dirty="0" smtClean="0">
                <a:solidFill>
                  <a:srgbClr val="0070C0"/>
                </a:solidFill>
                <a:latin typeface="宋体" charset="-122"/>
                <a:ea typeface="+mn-ea"/>
                <a:cs typeface="Times New Roman" pitchFamily="18" charset="0"/>
              </a:rPr>
              <a:t/>
            </a:r>
            <a:br>
              <a:rPr kumimoji="1" lang="en-US" altLang="zh-CN" sz="2000" b="1" dirty="0" smtClean="0">
                <a:solidFill>
                  <a:srgbClr val="0070C0"/>
                </a:solidFill>
                <a:latin typeface="宋体" charset="-122"/>
                <a:ea typeface="+mn-ea"/>
                <a:cs typeface="Times New Roman" pitchFamily="18" charset="0"/>
              </a:rPr>
            </a:br>
            <a:r>
              <a:rPr kumimoji="1" lang="zh-CN" altLang="en-US" sz="2000" b="1" dirty="0" smtClean="0">
                <a:solidFill>
                  <a:srgbClr val="0070C0"/>
                </a:solidFill>
                <a:latin typeface="宋体" charset="-122"/>
                <a:ea typeface="+mn-ea"/>
                <a:cs typeface="Times New Roman" pitchFamily="18" charset="0"/>
              </a:rPr>
              <a:t>众所周知</a:t>
            </a:r>
            <a:r>
              <a:rPr kumimoji="1" lang="zh-CN" altLang="en-US" sz="2000" b="1" dirty="0" smtClean="0">
                <a:solidFill>
                  <a:srgbClr val="0070C0"/>
                </a:solidFill>
                <a:latin typeface="宋体" charset="-122"/>
                <a:cs typeface="Times New Roman" pitchFamily="18" charset="0"/>
              </a:rPr>
              <a:t>，我们现在处在一个信息的时代！请问：信息的概念是什么</a:t>
            </a:r>
            <a:r>
              <a:rPr kumimoji="1" lang="zh-CN" altLang="en-US" sz="2000" b="1" dirty="0" smtClean="0">
                <a:solidFill>
                  <a:srgbClr val="0070C0"/>
                </a:solidFill>
                <a:latin typeface="宋体" charset="-122"/>
                <a:cs typeface="Times New Roman" pitchFamily="18" charset="0"/>
              </a:rPr>
              <a:t>？</a:t>
            </a:r>
            <a:endParaRPr kumimoji="1" lang="zh-CN" altLang="en-US" sz="2000" b="1" dirty="0">
              <a:solidFill>
                <a:srgbClr val="0070C0"/>
              </a:solidFill>
              <a:latin typeface="宋体" charset="-122"/>
              <a:ea typeface="宋体" charset="-122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604305"/>
            <a:ext cx="7886700" cy="3572658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 dirty="0" smtClean="0">
                <a:solidFill>
                  <a:srgbClr val="FF0033"/>
                </a:solidFill>
                <a:latin typeface="宋体" charset="-122"/>
                <a:cs typeface="Times New Roman" pitchFamily="18" charset="0"/>
              </a:rPr>
              <a:t>信息</a:t>
            </a:r>
            <a:r>
              <a:rPr kumimoji="1" lang="zh-CN" altLang="en-US" sz="2000" b="1" dirty="0" smtClean="0">
                <a:solidFill>
                  <a:srgbClr val="FF0033"/>
                </a:solidFill>
                <a:latin typeface="宋体" charset="-122"/>
                <a:cs typeface="Times New Roman" pitchFamily="18" charset="0"/>
              </a:rPr>
              <a:t>的概念</a:t>
            </a:r>
            <a:r>
              <a:rPr kumimoji="1" lang="zh-CN" altLang="en-US" sz="2000" b="1" dirty="0" smtClean="0">
                <a:solidFill>
                  <a:srgbClr val="FF0033"/>
                </a:solidFill>
                <a:latin typeface="宋体" charset="-122"/>
                <a:cs typeface="Times New Roman" pitchFamily="18" charset="0"/>
              </a:rPr>
              <a:t>：</a:t>
            </a:r>
            <a:r>
              <a:rPr kumimoji="1" lang="zh-CN" altLang="en-US" sz="2000" b="1" dirty="0" smtClean="0">
                <a:solidFill>
                  <a:srgbClr val="0070C0"/>
                </a:solidFill>
                <a:latin typeface="宋体" charset="-122"/>
                <a:cs typeface="Times New Roman" pitchFamily="18" charset="0"/>
              </a:rPr>
              <a:t>人们</a:t>
            </a:r>
            <a:r>
              <a:rPr kumimoji="1" lang="zh-CN" altLang="en-US" sz="2000" b="1" dirty="0" smtClean="0">
                <a:solidFill>
                  <a:srgbClr val="0070C0"/>
                </a:solidFill>
                <a:latin typeface="宋体" charset="-122"/>
                <a:cs typeface="Times New Roman" pitchFamily="18" charset="0"/>
              </a:rPr>
              <a:t>站在不同的角度，对“信息”给出了不同的解释。诸如，“信息是表征物理量数值特征的量”，“信息是物质的反映”，“信息是人类交流的依据”，</a:t>
            </a:r>
            <a:r>
              <a:rPr kumimoji="1" lang="en-US" altLang="zh-CN" sz="2000" b="1" dirty="0" smtClean="0">
                <a:solidFill>
                  <a:srgbClr val="0070C0"/>
                </a:solidFill>
                <a:latin typeface="宋体" charset="-122"/>
                <a:cs typeface="Times New Roman" pitchFamily="18" charset="0"/>
              </a:rPr>
              <a:t>…</a:t>
            </a:r>
            <a:r>
              <a:rPr kumimoji="1" lang="zh-CN" altLang="en-US" sz="2000" b="1" dirty="0" smtClean="0">
                <a:solidFill>
                  <a:srgbClr val="0070C0"/>
                </a:solidFill>
                <a:latin typeface="宋体" charset="-122"/>
                <a:cs typeface="Times New Roman" pitchFamily="18" charset="0"/>
              </a:rPr>
              <a:t>，</a:t>
            </a:r>
          </a:p>
          <a:p>
            <a:pPr>
              <a:spcBef>
                <a:spcPct val="50000"/>
              </a:spcBef>
            </a:pPr>
            <a:r>
              <a:rPr kumimoji="1" lang="zh-CN" altLang="en-US" sz="2000" b="1" dirty="0" smtClean="0">
                <a:solidFill>
                  <a:srgbClr val="0070C0"/>
                </a:solidFill>
                <a:latin typeface="宋体" charset="-122"/>
                <a:cs typeface="Times New Roman" pitchFamily="18" charset="0"/>
              </a:rPr>
              <a:t> </a:t>
            </a:r>
            <a:r>
              <a:rPr kumimoji="1" lang="zh-CN" altLang="en-US" sz="2000" b="1" dirty="0" smtClean="0">
                <a:solidFill>
                  <a:srgbClr val="0070C0"/>
                </a:solidFill>
                <a:latin typeface="宋体" charset="-122"/>
                <a:cs typeface="Times New Roman" pitchFamily="18" charset="0"/>
              </a:rPr>
              <a:t>广义</a:t>
            </a:r>
            <a:r>
              <a:rPr kumimoji="1" lang="zh-CN" altLang="en-US" sz="2000" b="1" dirty="0" smtClean="0">
                <a:solidFill>
                  <a:srgbClr val="0070C0"/>
                </a:solidFill>
                <a:latin typeface="宋体" charset="-122"/>
                <a:cs typeface="Times New Roman" pitchFamily="18" charset="0"/>
              </a:rPr>
              <a:t>的说，“信息是对社会、自然界的事物特征、现象、本质及规律的描述”。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000" b="1" dirty="0" smtClean="0">
                <a:solidFill>
                  <a:srgbClr val="0070C0"/>
                </a:solidFill>
                <a:latin typeface="宋体" charset="-122"/>
                <a:cs typeface="Times New Roman" pitchFamily="18" charset="0"/>
              </a:rPr>
              <a:t> </a:t>
            </a:r>
            <a:r>
              <a:rPr kumimoji="1" lang="zh-CN" altLang="en-US" sz="2000" b="1" dirty="0" smtClean="0">
                <a:solidFill>
                  <a:srgbClr val="0070C0"/>
                </a:solidFill>
                <a:latin typeface="宋体" charset="-122"/>
                <a:cs typeface="Times New Roman" pitchFamily="18" charset="0"/>
              </a:rPr>
              <a:t>信息</a:t>
            </a:r>
            <a:r>
              <a:rPr kumimoji="1" lang="zh-CN" altLang="en-US" sz="2000" b="1" dirty="0" smtClean="0">
                <a:solidFill>
                  <a:srgbClr val="0070C0"/>
                </a:solidFill>
                <a:latin typeface="宋体" charset="-122"/>
                <a:cs typeface="Times New Roman" pitchFamily="18" charset="0"/>
              </a:rPr>
              <a:t>所描述的内容能通过某种载体如符号、声音、文字、数字、图像等来表征和传播。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000" b="1" dirty="0" smtClean="0">
                <a:solidFill>
                  <a:srgbClr val="0070C0"/>
                </a:solidFill>
                <a:latin typeface="宋体" charset="-122"/>
                <a:cs typeface="Times New Roman" pitchFamily="18" charset="0"/>
              </a:rPr>
              <a:t> 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宋体" charset="-122"/>
                <a:cs typeface="Times New Roman" pitchFamily="18" charset="0"/>
              </a:rPr>
              <a:t>表达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宋体" charset="-122"/>
                <a:cs typeface="Times New Roman" pitchFamily="18" charset="0"/>
              </a:rPr>
              <a:t>信息的最佳形式是“数字”。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000" b="1" dirty="0">
              <a:solidFill>
                <a:srgbClr val="0070C0"/>
              </a:solidFill>
              <a:latin typeface="宋体" charset="-122"/>
              <a:ea typeface="宋体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5261" y="821803"/>
            <a:ext cx="5497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                   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信息与数字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78" y="886340"/>
            <a:ext cx="4745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170A8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一、模拟信号和数字信号</a:t>
            </a:r>
          </a:p>
        </p:txBody>
      </p:sp>
      <p:sp>
        <p:nvSpPr>
          <p:cNvPr id="84" name="Text Box 8">
            <a:extLst>
              <a:ext uri="{FF2B5EF4-FFF2-40B4-BE49-F238E27FC236}">
                <a16:creationId xmlns="" xmlns:a16="http://schemas.microsoft.com/office/drawing/2014/main" id="{E2F708F1-2DFE-43CA-A087-3C52A2E9B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131" y="2851729"/>
            <a:ext cx="61525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57168" indent="-257168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kumimoji="1" lang="zh-CN" altLang="en-US" sz="2400" dirty="0" smtClean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模拟信号</a:t>
            </a:r>
            <a:r>
              <a:rPr kumimoji="1" lang="zh-CN" altLang="en-US" sz="2400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：幅度随时间</a:t>
            </a: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连续变化</a:t>
            </a:r>
            <a:r>
              <a:rPr kumimoji="1" lang="zh-CN" altLang="en-US" sz="2400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的信号</a:t>
            </a:r>
            <a:endParaRPr kumimoji="1" lang="en-US" altLang="zh-CN" sz="2400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="" xmlns:a16="http://schemas.microsoft.com/office/drawing/2014/main" id="{5B5050D2-78BD-4D68-83F0-DE3C5D8D8E76}"/>
              </a:ext>
            </a:extLst>
          </p:cNvPr>
          <p:cNvSpPr txBox="1"/>
          <p:nvPr/>
        </p:nvSpPr>
        <p:spPr>
          <a:xfrm>
            <a:off x="161178" y="6244724"/>
            <a:ext cx="876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模拟电路中的电信号表示传输的“实际”（</a:t>
            </a:r>
            <a:r>
              <a:rPr lang="en-US" altLang="zh-CN" b="1" dirty="0">
                <a:solidFill>
                  <a:srgbClr val="C00000"/>
                </a:solidFill>
              </a:rPr>
              <a:t>Actual</a:t>
            </a:r>
            <a:r>
              <a:rPr lang="zh-CN" altLang="en-US" b="1" dirty="0">
                <a:solidFill>
                  <a:srgbClr val="C00000"/>
                </a:solidFill>
              </a:rPr>
              <a:t>）信息，故称为模拟信号（</a:t>
            </a:r>
            <a:r>
              <a:rPr lang="en-US" altLang="zh-CN" b="1" dirty="0">
                <a:solidFill>
                  <a:srgbClr val="C00000"/>
                </a:solidFill>
              </a:rPr>
              <a:t>Analog</a:t>
            </a:r>
            <a:r>
              <a:rPr lang="zh-CN" altLang="en-US" b="1" dirty="0">
                <a:solidFill>
                  <a:srgbClr val="C00000"/>
                </a:solidFill>
              </a:rPr>
              <a:t>）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="" xmlns:a16="http://schemas.microsoft.com/office/drawing/2014/main" id="{E22127C6-13A4-423B-92F6-7EEFBBF086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8149" y="4161326"/>
            <a:ext cx="3275794" cy="1827093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="" xmlns:a16="http://schemas.microsoft.com/office/drawing/2014/main" id="{D1F9A424-8683-481A-BB3B-274053D68653}"/>
              </a:ext>
            </a:extLst>
          </p:cNvPr>
          <p:cNvSpPr txBox="1"/>
          <p:nvPr/>
        </p:nvSpPr>
        <p:spPr>
          <a:xfrm>
            <a:off x="202131" y="1734450"/>
            <a:ext cx="8441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  <a:r>
              <a:rPr lang="zh-CN" altLang="en-US" sz="2400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信息的载体，是用于传输信息的方式。模拟信号和数字信号都是用于传输信息的电信号。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AFD076B2-3711-4927-9360-D2FDC024F425}"/>
              </a:ext>
            </a:extLst>
          </p:cNvPr>
          <p:cNvGrpSpPr/>
          <p:nvPr/>
        </p:nvGrpSpPr>
        <p:grpSpPr>
          <a:xfrm>
            <a:off x="342308" y="4161326"/>
            <a:ext cx="4593417" cy="1835730"/>
            <a:chOff x="468313" y="2997200"/>
            <a:chExt cx="8342312" cy="3579969"/>
          </a:xfrm>
        </p:grpSpPr>
        <p:pic>
          <p:nvPicPr>
            <p:cNvPr id="29" name="Picture 116" descr="fg01_00300">
              <a:extLst>
                <a:ext uri="{FF2B5EF4-FFF2-40B4-BE49-F238E27FC236}">
                  <a16:creationId xmlns="" xmlns:a16="http://schemas.microsoft.com/office/drawing/2014/main" id="{F4E82EB2-5336-4F74-8B15-6583DD1B52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313" y="2997200"/>
              <a:ext cx="8342312" cy="3565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1" name="Text Box 117">
              <a:extLst>
                <a:ext uri="{FF2B5EF4-FFF2-40B4-BE49-F238E27FC236}">
                  <a16:creationId xmlns="" xmlns:a16="http://schemas.microsoft.com/office/drawing/2014/main" id="{CF937737-1DD5-4CC4-8CAA-C04A65081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975" y="4797426"/>
              <a:ext cx="1674584" cy="917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mpd="tri" algn="ctr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05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线性放大器</a:t>
              </a:r>
            </a:p>
          </p:txBody>
        </p:sp>
        <p:sp>
          <p:nvSpPr>
            <p:cNvPr id="32" name="Text Box 118">
              <a:extLst>
                <a:ext uri="{FF2B5EF4-FFF2-40B4-BE49-F238E27FC236}">
                  <a16:creationId xmlns="" xmlns:a16="http://schemas.microsoft.com/office/drawing/2014/main" id="{AA6DD4C5-D790-4C57-A11B-8200B1354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350" y="3068639"/>
              <a:ext cx="1944687" cy="611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mpd="tri" algn="ctr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2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原始声音</a:t>
              </a:r>
            </a:p>
          </p:txBody>
        </p:sp>
        <p:sp>
          <p:nvSpPr>
            <p:cNvPr id="33" name="Text Box 119">
              <a:extLst>
                <a:ext uri="{FF2B5EF4-FFF2-40B4-BE49-F238E27FC236}">
                  <a16:creationId xmlns="" xmlns:a16="http://schemas.microsoft.com/office/drawing/2014/main" id="{7BD061C2-05C3-4736-8B88-8A752FCCF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2988" y="3789363"/>
              <a:ext cx="1944687" cy="6115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mpd="tri" algn="ctr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2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麦克风</a:t>
              </a:r>
            </a:p>
          </p:txBody>
        </p:sp>
        <p:sp>
          <p:nvSpPr>
            <p:cNvPr id="34" name="Text Box 120">
              <a:extLst>
                <a:ext uri="{FF2B5EF4-FFF2-40B4-BE49-F238E27FC236}">
                  <a16:creationId xmlns="" xmlns:a16="http://schemas.microsoft.com/office/drawing/2014/main" id="{7CBC3AC5-4FC7-4C82-B266-EE63F8B9F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50" y="5229225"/>
              <a:ext cx="1439863" cy="560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mpd="tri" algn="ctr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05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音频信号</a:t>
              </a:r>
            </a:p>
          </p:txBody>
        </p:sp>
        <p:sp>
          <p:nvSpPr>
            <p:cNvPr id="35" name="Text Box 121">
              <a:extLst>
                <a:ext uri="{FF2B5EF4-FFF2-40B4-BE49-F238E27FC236}">
                  <a16:creationId xmlns="" xmlns:a16="http://schemas.microsoft.com/office/drawing/2014/main" id="{3C19EADA-0920-4441-80DD-588B44347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398" y="6016617"/>
              <a:ext cx="2592390" cy="560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mpd="tri" algn="ctr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05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放大的音频信号</a:t>
              </a:r>
            </a:p>
          </p:txBody>
        </p:sp>
        <p:sp>
          <p:nvSpPr>
            <p:cNvPr id="36" name="Text Box 122">
              <a:extLst>
                <a:ext uri="{FF2B5EF4-FFF2-40B4-BE49-F238E27FC236}">
                  <a16:creationId xmlns="" xmlns:a16="http://schemas.microsoft.com/office/drawing/2014/main" id="{189C27ED-C66A-4E78-B46D-836CDA031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7442" y="5646181"/>
              <a:ext cx="1157901" cy="560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mpd="tri" algn="ctr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05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扬声器</a:t>
              </a:r>
            </a:p>
          </p:txBody>
        </p:sp>
        <p:sp>
          <p:nvSpPr>
            <p:cNvPr id="37" name="Text Box 123">
              <a:extLst>
                <a:ext uri="{FF2B5EF4-FFF2-40B4-BE49-F238E27FC236}">
                  <a16:creationId xmlns="" xmlns:a16="http://schemas.microsoft.com/office/drawing/2014/main" id="{3484D4A8-14C6-47C1-98C4-F8802ED55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3752" y="3804304"/>
              <a:ext cx="1803475" cy="5605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mpd="tri" algn="ctr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339975" algn="l"/>
                  <a:tab pos="4968875" algn="r"/>
                  <a:tab pos="522128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105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还原的声音</a:t>
              </a:r>
              <a:endParaRPr lang="en-US" altLang="zh-CN" sz="1050" dirty="0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6D12C8FE-EC08-49DD-AB44-E17EB4E40480}"/>
              </a:ext>
            </a:extLst>
          </p:cNvPr>
          <p:cNvSpPr/>
          <p:nvPr/>
        </p:nvSpPr>
        <p:spPr>
          <a:xfrm>
            <a:off x="342308" y="3633649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1"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例如：扩音系统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5372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utoUpdateAnimBg="0"/>
      <p:bldP spid="71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10">
            <a:extLst>
              <a:ext uri="{FF2B5EF4-FFF2-40B4-BE49-F238E27FC236}">
                <a16:creationId xmlns="" xmlns:a16="http://schemas.microsoft.com/office/drawing/2014/main" id="{28DDF6F9-C1EA-4346-B401-0BB83C0B0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806" y="2491545"/>
            <a:ext cx="78786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892" indent="-342892" eaLnBrk="1" hangingPunct="1"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kumimoji="1" lang="zh-CN" altLang="en-US" sz="2800" dirty="0">
                <a:solidFill>
                  <a:srgbClr val="2B35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数字信号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kumimoji="1" lang="zh-CN" altLang="en-US" sz="2800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幅度和时间都是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非连续</a:t>
            </a:r>
            <a:r>
              <a:rPr kumimoji="1" lang="zh-CN" altLang="en-US" sz="2800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变化的信号。</a:t>
            </a:r>
            <a:endParaRPr kumimoji="1" lang="en-US" altLang="zh-CN" sz="2800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82D6F933-BB63-48C6-B393-56DB996EB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06" y="3882338"/>
            <a:ext cx="5149505" cy="166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ctr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257168" indent="-257168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时间上离散</a:t>
            </a:r>
            <a:r>
              <a:rPr lang="zh-CN" altLang="en-US" sz="2400" b="1" dirty="0">
                <a:latin typeface="黑体" panose="02010609060101010101" pitchFamily="49" charset="-122"/>
              </a:rPr>
              <a:t>：只在某些时刻有定义</a:t>
            </a:r>
          </a:p>
          <a:p>
            <a:pPr marL="257168" indent="-257168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数值上离散</a:t>
            </a:r>
            <a:r>
              <a:rPr lang="zh-CN" altLang="en-US" sz="2400" b="1" dirty="0">
                <a:latin typeface="黑体" panose="02010609060101010101" pitchFamily="49" charset="-122"/>
              </a:rPr>
              <a:t>：变量只能在有限集合中取值，常用</a:t>
            </a:r>
            <a:r>
              <a:rPr lang="en-US" altLang="zh-CN" sz="2400" b="1" dirty="0">
                <a:latin typeface="黑体" panose="02010609060101010101" pitchFamily="49" charset="-122"/>
              </a:rPr>
              <a:t>0</a:t>
            </a:r>
            <a:r>
              <a:rPr lang="zh-CN" altLang="en-US" sz="2400" b="1" dirty="0">
                <a:latin typeface="黑体" panose="02010609060101010101" pitchFamily="49" charset="-122"/>
              </a:rPr>
              <a:t>、</a:t>
            </a:r>
            <a:r>
              <a:rPr lang="en-US" altLang="zh-CN" sz="2400" b="1" dirty="0">
                <a:latin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</a:rPr>
              <a:t>二进制数表示    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="" xmlns:a16="http://schemas.microsoft.com/office/drawing/2014/main" id="{4ED9BDE0-FCA8-46AA-9979-2CCC89F245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030947491"/>
              </p:ext>
            </p:extLst>
          </p:nvPr>
        </p:nvGraphicFramePr>
        <p:xfrm>
          <a:off x="5785828" y="3738655"/>
          <a:ext cx="2645745" cy="1883069"/>
        </p:xfrm>
        <a:graphic>
          <a:graphicData uri="http://schemas.openxmlformats.org/presentationml/2006/ole">
            <p:oleObj spid="_x0000_s1267" r:id="rId4" imgW="2381582" imgH="1695687" progId="PBrush">
              <p:embed/>
            </p:oleObj>
          </a:graphicData>
        </a:graphic>
      </p:graphicFrame>
      <p:sp>
        <p:nvSpPr>
          <p:cNvPr id="10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844" y="1100752"/>
            <a:ext cx="4745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170A8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一、模拟信号和数字信号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989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utoUpdateAnimBg="0"/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099EC192-0B35-4FA6-976E-070963426C05}"/>
              </a:ext>
            </a:extLst>
          </p:cNvPr>
          <p:cNvSpPr txBox="1"/>
          <p:nvPr/>
        </p:nvSpPr>
        <p:spPr>
          <a:xfrm>
            <a:off x="1179706" y="5016720"/>
            <a:ext cx="6624425" cy="830997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数字信号不是实际信息的直接表达，而是信息的一种“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形式。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5D42908-9F9C-4C2D-ABC5-6D41FC66300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41542" y="2204879"/>
            <a:ext cx="3613644" cy="2030237"/>
          </a:xfrm>
          <a:prstGeom prst="rect">
            <a:avLst/>
          </a:prstGeom>
        </p:spPr>
      </p:pic>
      <p:pic>
        <p:nvPicPr>
          <p:cNvPr id="10" name="Picture 8" descr="MyCatch">
            <a:extLst>
              <a:ext uri="{FF2B5EF4-FFF2-40B4-BE49-F238E27FC236}">
                <a16:creationId xmlns="" xmlns:a16="http://schemas.microsoft.com/office/drawing/2014/main" id="{3C52BD3A-E7FF-4C32-B44F-D4F67E2AD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30" y="2208682"/>
            <a:ext cx="4883437" cy="20264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68" y="1004120"/>
            <a:ext cx="4745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170A8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一、模拟信号和数字信号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019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">
            <a:extLst>
              <a:ext uri="{FF2B5EF4-FFF2-40B4-BE49-F238E27FC236}">
                <a16:creationId xmlns="" xmlns:a16="http://schemas.microsoft.com/office/drawing/2014/main" id="{8F44710C-7EC7-44DB-B4F6-302ECC6E9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688" y="1768317"/>
            <a:ext cx="7470322" cy="182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2B35F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数字信号的</a:t>
            </a:r>
            <a:r>
              <a:rPr lang="zh-CN" altLang="en-US" sz="2800" dirty="0" smtClean="0">
                <a:solidFill>
                  <a:srgbClr val="2B35F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特点：</a:t>
            </a:r>
            <a:endParaRPr lang="en-US" altLang="zh-CN" sz="1600" dirty="0">
              <a:solidFill>
                <a:srgbClr val="2B35F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2" indent="-342892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zh-CN" altLang="en-US" sz="2400" dirty="0" smtClean="0">
                <a:latin typeface="Times New Roman" panose="02020603050405020304" pitchFamily="18" charset="0"/>
              </a:rPr>
              <a:t>数字信号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在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时间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和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数值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上都是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离散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</a:t>
            </a:r>
          </a:p>
          <a:p>
            <a:pPr marL="342892" indent="-342892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zh-CN" altLang="en-US" sz="2400" dirty="0" smtClean="0">
                <a:latin typeface="Times New Roman" panose="02020603050405020304" pitchFamily="18" charset="0"/>
              </a:rPr>
              <a:t>数字信号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在电路中常表现为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突变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的电压或电流</a:t>
            </a:r>
          </a:p>
        </p:txBody>
      </p:sp>
      <p:pic>
        <p:nvPicPr>
          <p:cNvPr id="59" name="Picture 5" descr="1-1-1">
            <a:extLst>
              <a:ext uri="{FF2B5EF4-FFF2-40B4-BE49-F238E27FC236}">
                <a16:creationId xmlns="" xmlns:a16="http://schemas.microsoft.com/office/drawing/2014/main" id="{DC8747EA-D37E-4F0D-A359-32C4AC6AD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869" y="4213912"/>
            <a:ext cx="3521720" cy="10564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49A5A697-F797-4166-BAF9-4392A2B7BA1F}"/>
              </a:ext>
            </a:extLst>
          </p:cNvPr>
          <p:cNvSpPr txBox="1"/>
          <p:nvPr/>
        </p:nvSpPr>
        <p:spPr>
          <a:xfrm>
            <a:off x="5787190" y="5557404"/>
            <a:ext cx="272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数字信号的两种表达方式</a:t>
            </a:r>
            <a:endParaRPr lang="zh-CN" altLang="en-US" b="1" dirty="0">
              <a:solidFill>
                <a:srgbClr val="2B56F5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9674DC03-A338-4D71-BAD4-7C0BFC8C7CFD}"/>
              </a:ext>
            </a:extLst>
          </p:cNvPr>
          <p:cNvSpPr/>
          <p:nvPr/>
        </p:nvSpPr>
        <p:spPr>
          <a:xfrm>
            <a:off x="280982" y="4007291"/>
            <a:ext cx="480274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68" indent="-257168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数字信号在数字系统中只采用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两种数码表示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，因为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只有两种取值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，所以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二进制数</a:t>
            </a:r>
            <a:endParaRPr lang="en-US" altLang="zh-CN" sz="2000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68" indent="-257168" algn="just"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两种数码的两种不同状态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，可以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低电平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高电平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），也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可以是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无脉冲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有脉冲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）等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33" y="958031"/>
            <a:ext cx="4745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170A8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一、模拟信号和数字信号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3516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utoUpdateAnimBg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">
            <a:extLst>
              <a:ext uri="{FF2B5EF4-FFF2-40B4-BE49-F238E27FC236}">
                <a16:creationId xmlns="" xmlns:a16="http://schemas.microsoft.com/office/drawing/2014/main" id="{8F44710C-7EC7-44DB-B4F6-302ECC6E9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5" y="1594109"/>
            <a:ext cx="5363296" cy="385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>
              <a:spcAft>
                <a:spcPts val="900"/>
              </a:spcAft>
            </a:pPr>
            <a:r>
              <a:rPr lang="zh-CN" altLang="en-US" sz="2600" dirty="0">
                <a:solidFill>
                  <a:srgbClr val="2B35F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数字信号相对于模拟信号的优势</a:t>
            </a:r>
            <a:endParaRPr lang="en-US" altLang="zh-CN" sz="2600" dirty="0">
              <a:solidFill>
                <a:srgbClr val="2B35F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892" indent="-342892" algn="just" eaLnBrk="1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kumimoji="1" lang="zh-CN" altLang="en-US" sz="2400" dirty="0">
                <a:solidFill>
                  <a:srgbClr val="3D74A7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数字信号的抗噪声干扰能力优于模拟信号</a:t>
            </a:r>
            <a:endParaRPr kumimoji="1" lang="en-US" altLang="zh-CN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404990" lvl="1" indent="-161996" algn="just" eaLnBrk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模拟信号是对传输的物理量的直接表达，作用于模拟信号上的噪声也就相当于是作用在实际物理量上</a:t>
            </a:r>
            <a:endParaRPr kumimoji="1"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04990" lvl="1" indent="-161996" algn="just" eaLnBrk="1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对于数字信号，当噪声幅度不超过一定的阈值时，不会改变系统对数字信号的</a:t>
            </a:r>
            <a:r>
              <a:rPr kumimoji="1"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译码</a:t>
            </a:r>
            <a:endParaRPr kumimoji="1"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892" indent="-342892" algn="just" eaLnBrk="1"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kumimoji="1" lang="zh-CN" altLang="en-US" sz="2400" dirty="0" smtClean="0">
                <a:solidFill>
                  <a:srgbClr val="3D74A7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数字电路比模拟电路简单</a:t>
            </a:r>
            <a:endParaRPr kumimoji="1" lang="en-US" altLang="zh-CN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404990" lvl="1" indent="-161996" algn="just" eaLnBrk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模拟电路要产生与实际物理量严格对应的电信号，电路非常复杂</a:t>
            </a:r>
            <a:endParaRPr kumimoji="1"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04990" lvl="1" indent="-161996" algn="just" eaLnBrk="1">
              <a:buFont typeface="Wingdings" panose="05000000000000000000" pitchFamily="2" charset="2"/>
              <a:buChar char="ü"/>
            </a:pP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数字电路只需要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个简单的电子开关，就可以产生“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”和“</a:t>
            </a:r>
            <a:r>
              <a:rPr kumimoji="1"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kumimoji="1"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0B715449-3FFB-4566-A415-356B19AC9B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6568" y="2276821"/>
            <a:ext cx="3200724" cy="17406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C27928E0-1CA6-42F9-A73D-BB3D09E13CF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6568" y="4826189"/>
            <a:ext cx="3343397" cy="1371564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31" y="799252"/>
            <a:ext cx="4745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170A8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一、模拟信号和数字信号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504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340B33A1-9114-4FB4-AB0E-DAE22B92FB5B}"/>
              </a:ext>
            </a:extLst>
          </p:cNvPr>
          <p:cNvSpPr txBox="1"/>
          <p:nvPr/>
        </p:nvSpPr>
        <p:spPr>
          <a:xfrm>
            <a:off x="454579" y="1548608"/>
            <a:ext cx="793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2B56F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用于处理数字信号</a:t>
            </a:r>
            <a:r>
              <a:rPr lang="zh-CN" altLang="en-US" sz="2400" b="1" dirty="0">
                <a:solidFill>
                  <a:srgbClr val="2B56F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的电路称为数字电路，也称为逻辑电路。</a:t>
            </a:r>
            <a:endParaRPr lang="en-US" altLang="zh-CN" sz="2400" b="1" dirty="0">
              <a:solidFill>
                <a:srgbClr val="2B56F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597B2E9D-7F6F-4F02-BCE4-56C007FE2309}"/>
              </a:ext>
            </a:extLst>
          </p:cNvPr>
          <p:cNvSpPr txBox="1"/>
          <p:nvPr/>
        </p:nvSpPr>
        <p:spPr>
          <a:xfrm>
            <a:off x="455809" y="2132299"/>
            <a:ext cx="2645625" cy="132343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数字电路中的电信号强度级别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 algn="ctr"/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0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4E089DDE-3397-4165-AAEE-C04420CF3287}"/>
              </a:ext>
            </a:extLst>
          </p:cNvPr>
          <p:cNvSpPr txBox="1"/>
          <p:nvPr/>
        </p:nvSpPr>
        <p:spPr>
          <a:xfrm>
            <a:off x="4380828" y="2129883"/>
            <a:ext cx="1391617" cy="132343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两种逻辑状态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真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假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="" xmlns:a16="http://schemas.microsoft.com/office/drawing/2014/main" id="{292D9A33-5E92-41CA-BACC-17EA4D675236}"/>
              </a:ext>
            </a:extLst>
          </p:cNvPr>
          <p:cNvSpPr/>
          <p:nvPr/>
        </p:nvSpPr>
        <p:spPr>
          <a:xfrm>
            <a:off x="3173727" y="2723111"/>
            <a:ext cx="1143000" cy="146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0829584D-9CFF-4B73-845C-3C21108687A6}"/>
              </a:ext>
            </a:extLst>
          </p:cNvPr>
          <p:cNvSpPr txBox="1"/>
          <p:nvPr/>
        </p:nvSpPr>
        <p:spPr>
          <a:xfrm>
            <a:off x="161925" y="3881809"/>
            <a:ext cx="416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逻辑电路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="" xmlns:a16="http://schemas.microsoft.com/office/drawing/2014/main" id="{7F28B37F-C3C3-434F-A8CB-44929F862A1F}"/>
              </a:ext>
            </a:extLst>
          </p:cNvPr>
          <p:cNvSpPr/>
          <p:nvPr/>
        </p:nvSpPr>
        <p:spPr>
          <a:xfrm>
            <a:off x="5846095" y="2684197"/>
            <a:ext cx="1024973" cy="145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9FB851E7-5E6F-45D5-B948-DC8620CCCFD4}"/>
              </a:ext>
            </a:extLst>
          </p:cNvPr>
          <p:cNvSpPr txBox="1"/>
          <p:nvPr/>
        </p:nvSpPr>
        <p:spPr>
          <a:xfrm>
            <a:off x="7051839" y="2257933"/>
            <a:ext cx="1337665" cy="1015663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逻辑运算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="" xmlns:a16="http://schemas.microsoft.com/office/drawing/2014/main" id="{C2979DF5-267B-499F-BF35-2A026444CC5E}"/>
              </a:ext>
            </a:extLst>
          </p:cNvPr>
          <p:cNvSpPr/>
          <p:nvPr/>
        </p:nvSpPr>
        <p:spPr>
          <a:xfrm>
            <a:off x="662873" y="3929164"/>
            <a:ext cx="327991" cy="1389135"/>
          </a:xfrm>
          <a:prstGeom prst="lef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20AB279C-1189-44F0-B5EE-5CEDD18CB16E}"/>
              </a:ext>
            </a:extLst>
          </p:cNvPr>
          <p:cNvSpPr txBox="1"/>
          <p:nvPr/>
        </p:nvSpPr>
        <p:spPr>
          <a:xfrm>
            <a:off x="1165811" y="3833535"/>
            <a:ext cx="3744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</a:rPr>
              <a:t>门电路</a:t>
            </a:r>
            <a:r>
              <a:rPr lang="en-US" altLang="zh-CN" sz="1600" b="1" dirty="0"/>
              <a:t>——</a:t>
            </a:r>
            <a:r>
              <a:rPr lang="zh-CN" altLang="en-US" sz="1600" b="1" dirty="0"/>
              <a:t>实现基本逻辑运算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62B6B1AA-B0CA-4C4E-9EAB-BC2F871485F7}"/>
              </a:ext>
            </a:extLst>
          </p:cNvPr>
          <p:cNvSpPr txBox="1"/>
          <p:nvPr/>
        </p:nvSpPr>
        <p:spPr>
          <a:xfrm>
            <a:off x="1165811" y="4461215"/>
            <a:ext cx="6292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</a:rPr>
              <a:t>触发器</a:t>
            </a:r>
            <a:r>
              <a:rPr lang="en-US" altLang="zh-CN" sz="1600" b="1" dirty="0"/>
              <a:t>——</a:t>
            </a:r>
            <a:r>
              <a:rPr lang="zh-CN" altLang="en-US" sz="1600" b="1" dirty="0"/>
              <a:t>由门电路构成的、能存储并记忆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位二进制数的逻辑部件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12D179C-E373-4FC5-8E1C-4D0BC8CED933}"/>
              </a:ext>
            </a:extLst>
          </p:cNvPr>
          <p:cNvSpPr txBox="1"/>
          <p:nvPr/>
        </p:nvSpPr>
        <p:spPr>
          <a:xfrm>
            <a:off x="1110193" y="5085000"/>
            <a:ext cx="7185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</a:rPr>
              <a:t>集成电路</a:t>
            </a:r>
            <a:r>
              <a:rPr lang="en-US" altLang="zh-CN" sz="1600" b="1" dirty="0"/>
              <a:t>——</a:t>
            </a:r>
            <a:r>
              <a:rPr lang="zh-CN" altLang="en-US" sz="1600" b="1" dirty="0"/>
              <a:t>将构成门电路和触发器的电子电路制作于一块半导体芯片中</a:t>
            </a:r>
          </a:p>
        </p:txBody>
      </p:sp>
      <p:sp>
        <p:nvSpPr>
          <p:cNvPr id="18" name="右大括号 17">
            <a:extLst>
              <a:ext uri="{FF2B5EF4-FFF2-40B4-BE49-F238E27FC236}">
                <a16:creationId xmlns="" xmlns:a16="http://schemas.microsoft.com/office/drawing/2014/main" id="{1DB7EBBF-6ADE-4A89-BD80-5864A1DB5A1A}"/>
              </a:ext>
            </a:extLst>
          </p:cNvPr>
          <p:cNvSpPr/>
          <p:nvPr/>
        </p:nvSpPr>
        <p:spPr>
          <a:xfrm>
            <a:off x="7278201" y="3881808"/>
            <a:ext cx="207557" cy="780045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17D887CB-0306-4F6D-A404-481CA1E9F0B7}"/>
              </a:ext>
            </a:extLst>
          </p:cNvPr>
          <p:cNvSpPr txBox="1"/>
          <p:nvPr/>
        </p:nvSpPr>
        <p:spPr>
          <a:xfrm>
            <a:off x="7485758" y="3947236"/>
            <a:ext cx="1426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数字电路最基本的电路单元</a:t>
            </a:r>
          </a:p>
        </p:txBody>
      </p:sp>
      <p:sp>
        <p:nvSpPr>
          <p:cNvPr id="22" name="Text Box 3">
            <a:extLst>
              <a:ext uri="{FF2B5EF4-FFF2-40B4-BE49-F238E27FC236}">
                <a16:creationId xmlns="" xmlns:a16="http://schemas.microsoft.com/office/drawing/2014/main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27" y="855545"/>
            <a:ext cx="4745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170A8E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二、数字电路</a:t>
            </a:r>
            <a:r>
              <a:rPr lang="en-US" altLang="zh-CN" sz="28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2800" dirty="0">
              <a:solidFill>
                <a:srgbClr val="170A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淘宝网chenying0907出品 6"/>
          <p:cNvSpPr txBox="1"/>
          <p:nvPr/>
        </p:nvSpPr>
        <p:spPr>
          <a:xfrm>
            <a:off x="1549721" y="4826"/>
            <a:ext cx="467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1.1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9919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/>
      <p:bldP spid="10" grpId="0" animBg="1"/>
      <p:bldP spid="11" grpId="0" animBg="1"/>
      <p:bldP spid="12" grpId="0" animBg="1"/>
      <p:bldP spid="13" grpId="0"/>
      <p:bldP spid="14" grpId="0"/>
      <p:bldP spid="15" grpId="0"/>
      <p:bldP spid="18" grpId="0" animBg="1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34616</TotalTime>
  <Words>2222</Words>
  <Application>Microsoft Office PowerPoint</Application>
  <PresentationFormat>全屏显示(4:3)</PresentationFormat>
  <Paragraphs>271</Paragraphs>
  <Slides>24</Slides>
  <Notes>23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第一PPT，www.1ppt.com</vt:lpstr>
      <vt:lpstr>幻灯片 1</vt:lpstr>
      <vt:lpstr>幻灯片 2</vt:lpstr>
      <vt:lpstr>  众所周知，我们现在处在一个信息的时代！请问：信息的概念是什么？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公开课开题报告</dc:title>
  <dc:creator>第一PPT模板网-WWW.1PPT.COM</dc:creator>
  <cp:keywords>第一PPT模板网-WWW.1PPT.COM</cp:keywords>
  <cp:lastModifiedBy>Lenovo</cp:lastModifiedBy>
  <cp:revision>915</cp:revision>
  <dcterms:created xsi:type="dcterms:W3CDTF">2016-04-09T13:02:00Z</dcterms:created>
  <dcterms:modified xsi:type="dcterms:W3CDTF">2022-02-17T13:08:24Z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