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86" r:id="rId2"/>
    <p:sldId id="571" r:id="rId3"/>
    <p:sldId id="699" r:id="rId4"/>
    <p:sldId id="660" r:id="rId5"/>
    <p:sldId id="661" r:id="rId6"/>
    <p:sldId id="673" r:id="rId7"/>
    <p:sldId id="676" r:id="rId8"/>
    <p:sldId id="677" r:id="rId9"/>
    <p:sldId id="678" r:id="rId10"/>
    <p:sldId id="679" r:id="rId11"/>
    <p:sldId id="680" r:id="rId12"/>
    <p:sldId id="696" r:id="rId13"/>
    <p:sldId id="683" r:id="rId14"/>
    <p:sldId id="688" r:id="rId15"/>
    <p:sldId id="684" r:id="rId16"/>
    <p:sldId id="697" r:id="rId17"/>
    <p:sldId id="685" r:id="rId18"/>
    <p:sldId id="687" r:id="rId19"/>
    <p:sldId id="698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718" r:id="rId39"/>
    <p:sldId id="719" r:id="rId40"/>
    <p:sldId id="720" r:id="rId41"/>
    <p:sldId id="721" r:id="rId42"/>
    <p:sldId id="722" r:id="rId43"/>
    <p:sldId id="723" r:id="rId44"/>
    <p:sldId id="724" r:id="rId45"/>
    <p:sldId id="725" r:id="rId46"/>
    <p:sldId id="726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279" r:id="rId57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0000FF"/>
    <a:srgbClr val="1F4E79"/>
    <a:srgbClr val="170A8E"/>
    <a:srgbClr val="3CB871"/>
    <a:srgbClr val="2B56F5"/>
    <a:srgbClr val="CC9900"/>
    <a:srgbClr val="3D74A7"/>
    <a:srgbClr val="5B9BD5"/>
    <a:srgbClr val="EAE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6279" autoAdjust="0"/>
  </p:normalViewPr>
  <p:slideViewPr>
    <p:cSldViewPr snapToGrid="0">
      <p:cViewPr varScale="1">
        <p:scale>
          <a:sx n="82" d="100"/>
          <a:sy n="82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49.wmf"/><Relationship Id="rId6" Type="http://schemas.openxmlformats.org/officeDocument/2006/relationships/image" Target="../media/image52.wmf"/><Relationship Id="rId5" Type="http://schemas.openxmlformats.org/officeDocument/2006/relationships/image" Target="../media/image50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0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0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62.wmf"/><Relationship Id="rId5" Type="http://schemas.openxmlformats.org/officeDocument/2006/relationships/image" Target="../media/image63.wmf"/><Relationship Id="rId4" Type="http://schemas.openxmlformats.org/officeDocument/2006/relationships/image" Target="../media/image5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223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63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63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98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563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15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42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22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25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22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24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55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039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168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048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976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477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449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066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339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20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171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289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73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2153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4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11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67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643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292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28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19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7148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400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1594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1773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21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153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138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342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386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530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43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73335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450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2319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1544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4010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92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9139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3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36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71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0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4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5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6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6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526587"/>
            <a:ext cx="299814" cy="3327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818666" y="2526587"/>
            <a:ext cx="206243" cy="3327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8" y="4355029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11" y="5854171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4409029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9" y="4409029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2" y="4436029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4463029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500" y="4490029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4528396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4" y="4559593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6" y="5854171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99814" y="2526587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5" y="5303881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653260" y="2646471"/>
            <a:ext cx="45295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第五章  </a:t>
            </a:r>
            <a:endParaRPr lang="en-US" altLang="zh-CN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时序</a:t>
            </a:r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逻辑电路</a:t>
            </a:r>
            <a:endParaRPr lang="en-US" altLang="zh-CN" sz="45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常用时序逻辑电路及其应用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75493" y="5423765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055997" y="471140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50" y="46445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B84790A-B90C-4864-B42A-694BC966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1" y="1254550"/>
            <a:ext cx="4016509" cy="238744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同步清零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当计数器处于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M-1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状态时，产生同步清零信号，在下一个时钟脉冲使芯片转换到零状态。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BA41CAB-C7A0-42C0-AB94-885A82C90243}"/>
              </a:ext>
            </a:extLst>
          </p:cNvPr>
          <p:cNvSpPr txBox="1"/>
          <p:nvPr/>
        </p:nvSpPr>
        <p:spPr>
          <a:xfrm>
            <a:off x="570313" y="4075400"/>
            <a:ext cx="7537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步骤：</a:t>
            </a:r>
            <a:endParaRPr lang="en-US" altLang="zh-CN" sz="2800" b="1" dirty="0"/>
          </a:p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）写出状态</a:t>
            </a:r>
            <a:r>
              <a:rPr lang="en-US" altLang="zh-CN" sz="2800" b="1" dirty="0"/>
              <a:t>S</a:t>
            </a:r>
            <a:r>
              <a:rPr lang="en-US" altLang="zh-CN" sz="2800" b="1" baseline="-25000" dirty="0"/>
              <a:t>M-1</a:t>
            </a:r>
            <a:r>
              <a:rPr lang="zh-CN" altLang="en-US" sz="2800" b="1" dirty="0"/>
              <a:t>的二进制代码</a:t>
            </a:r>
            <a:endParaRPr lang="en-US" altLang="zh-CN" sz="2800" b="1" dirty="0"/>
          </a:p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）求归零逻辑：</a:t>
            </a:r>
            <a:r>
              <a:rPr lang="en-US" altLang="zh-CN" sz="2800" b="1" dirty="0"/>
              <a:t>S</a:t>
            </a:r>
            <a:r>
              <a:rPr lang="en-US" altLang="zh-CN" sz="2800" b="1" baseline="-25000" dirty="0"/>
              <a:t>M-1</a:t>
            </a:r>
            <a:r>
              <a:rPr lang="zh-CN" altLang="en-US" sz="2800" b="1" dirty="0"/>
              <a:t>中所有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/>
              <a:t>对应的端口</a:t>
            </a:r>
            <a:r>
              <a:rPr lang="zh-CN" altLang="en-US" sz="2800" b="1" dirty="0" smtClean="0"/>
              <a:t>求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高电平有效</a:t>
            </a:r>
            <a:r>
              <a:rPr lang="zh-CN" altLang="en-US" sz="2800" b="1" dirty="0"/>
              <a:t>）或者</a:t>
            </a:r>
            <a:r>
              <a:rPr lang="zh-CN" altLang="en-US" sz="2800" b="1" dirty="0" smtClean="0"/>
              <a:t>是求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</a:rPr>
              <a:t>非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0000FF"/>
                </a:solidFill>
              </a:rPr>
              <a:t>低电平有效</a:t>
            </a:r>
            <a:r>
              <a:rPr lang="zh-CN" altLang="en-US" sz="2800" b="1" dirty="0"/>
              <a:t>）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）画出电路连线图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BE372CB-BF2E-4B4E-A8A2-AD757AAE68E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022966"/>
            <a:ext cx="4141048" cy="28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8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108CEF7-7F15-4302-ACEE-EF160137D908}"/>
              </a:ext>
            </a:extLst>
          </p:cNvPr>
          <p:cNvSpPr txBox="1"/>
          <p:nvPr/>
        </p:nvSpPr>
        <p:spPr>
          <a:xfrm>
            <a:off x="497306" y="707426"/>
            <a:ext cx="684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用</a:t>
            </a: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构成</a:t>
            </a:r>
            <a:r>
              <a:rPr lang="zh-CN" altLang="en-US" sz="2800" b="1" dirty="0"/>
              <a:t>一个十二进制计数器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96A1E80-20CD-4ECD-8C4C-88C0D8561A94}"/>
              </a:ext>
            </a:extLst>
          </p:cNvPr>
          <p:cNvSpPr txBox="1"/>
          <p:nvPr/>
        </p:nvSpPr>
        <p:spPr>
          <a:xfrm>
            <a:off x="296779" y="1262016"/>
            <a:ext cx="8365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分析：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是</a:t>
            </a:r>
            <a:r>
              <a:rPr lang="zh-CN" altLang="en-US" sz="2800" b="1" dirty="0">
                <a:solidFill>
                  <a:srgbClr val="C00000"/>
                </a:solidFill>
              </a:rPr>
              <a:t>十六</a:t>
            </a:r>
            <a:r>
              <a:rPr lang="zh-CN" altLang="en-US" sz="2800" b="1" dirty="0"/>
              <a:t>进制计数器，要构成</a:t>
            </a:r>
            <a:r>
              <a:rPr lang="zh-CN" altLang="en-US" sz="2800" b="1" dirty="0">
                <a:solidFill>
                  <a:srgbClr val="C00000"/>
                </a:solidFill>
              </a:rPr>
              <a:t>十二</a:t>
            </a:r>
            <a:r>
              <a:rPr lang="zh-CN" altLang="en-US" sz="2800" b="1" dirty="0"/>
              <a:t>进制计数器，可采用反馈清零法。</a:t>
            </a:r>
            <a:endParaRPr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C01B98C-3012-47DE-83FA-654744E0CC17}"/>
              </a:ext>
            </a:extLst>
          </p:cNvPr>
          <p:cNvSpPr txBox="1"/>
          <p:nvPr/>
        </p:nvSpPr>
        <p:spPr>
          <a:xfrm>
            <a:off x="264697" y="2831487"/>
            <a:ext cx="400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异步清零端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4697" y="3472022"/>
            <a:ext cx="4584032" cy="3210751"/>
            <a:chOff x="264697" y="3472022"/>
            <a:chExt cx="4584032" cy="3210751"/>
          </a:xfrm>
        </p:grpSpPr>
        <p:sp>
          <p:nvSpPr>
            <p:cNvPr id="12" name="文本框 11">
              <a:extLst>
                <a:ext uri="{FF2B5EF4-FFF2-40B4-BE49-F238E27FC236}">
                  <a16:creationId xmlns:mc="http://schemas.openxmlformats.org/markup-compatibility/2006" xmlns:a14="http://schemas.microsoft.com/office/drawing/2010/main" xmlns="" xmlns:a16="http://schemas.microsoft.com/office/drawing/2014/main" id="{2E2CEB2A-6EAE-404A-8B22-8C91AC5EBD8A}"/>
                </a:ext>
              </a:extLst>
            </p:cNvPr>
            <p:cNvSpPr txBox="1"/>
            <p:nvPr/>
          </p:nvSpPr>
          <p:spPr>
            <a:xfrm>
              <a:off x="264697" y="3472022"/>
              <a:ext cx="4584032" cy="321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步骤：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/>
                <a:t>（</a:t>
              </a:r>
              <a:r>
                <a:rPr lang="en-US" altLang="zh-CN" sz="2800" b="1" dirty="0"/>
                <a:t>1</a:t>
              </a:r>
              <a:r>
                <a:rPr lang="zh-CN" altLang="en-US" sz="2800" b="1" dirty="0"/>
                <a:t>）写出</a:t>
              </a:r>
              <a:r>
                <a:rPr lang="en-US" altLang="zh-CN" sz="2800" b="1" dirty="0"/>
                <a:t>S</a:t>
              </a:r>
              <a:r>
                <a:rPr lang="en-US" altLang="zh-CN" sz="2800" b="1" baseline="-25000" dirty="0"/>
                <a:t>M</a:t>
              </a:r>
              <a:r>
                <a:rPr lang="zh-CN" altLang="en-US" sz="2800" b="1" dirty="0"/>
                <a:t>的二进制编码：</a:t>
              </a:r>
              <a:endParaRPr lang="en-US" altLang="zh-CN" sz="2800" b="1" dirty="0"/>
            </a:p>
            <a:p>
              <a:pPr>
                <a:lnSpc>
                  <a:spcPct val="120000"/>
                </a:lnSpc>
              </a:pPr>
              <a:r>
                <a:rPr lang="en-US" altLang="zh-CN" sz="2800" b="1" dirty="0"/>
                <a:t>              S</a:t>
              </a:r>
              <a:r>
                <a:rPr lang="en-US" altLang="zh-CN" sz="2800" b="1" baseline="-25000" dirty="0"/>
                <a:t>M</a:t>
              </a:r>
              <a:r>
                <a:rPr lang="en-US" altLang="zh-CN" sz="2800" b="1" dirty="0"/>
                <a:t>=S</a:t>
              </a:r>
              <a:r>
                <a:rPr lang="en-US" altLang="zh-CN" sz="2800" b="1" baseline="-25000" dirty="0"/>
                <a:t>12</a:t>
              </a:r>
              <a:r>
                <a:rPr lang="en-US" altLang="zh-CN" sz="2800" b="1" dirty="0"/>
                <a:t>=1100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800" b="1" dirty="0"/>
                <a:t>（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）求归零逻辑：</a:t>
              </a:r>
              <a:endParaRPr lang="en-US" altLang="zh-CN" sz="2800" b="1" dirty="0"/>
            </a:p>
            <a:p>
              <a:pPr>
                <a:lnSpc>
                  <a:spcPct val="120000"/>
                </a:lnSpc>
              </a:pPr>
              <a:r>
                <a:rPr lang="en-US" altLang="zh-CN" sz="2800" b="1" dirty="0"/>
                <a:t>               </a:t>
              </a:r>
              <a:r>
                <a:rPr lang="zh-CN" altLang="en-US" sz="2800" dirty="0"/>
                <a:t> </a:t>
              </a:r>
              <a:endParaRPr lang="en-US" altLang="zh-CN" sz="2800" b="1" dirty="0"/>
            </a:p>
            <a:p>
              <a:pPr>
                <a:lnSpc>
                  <a:spcPct val="120000"/>
                </a:lnSpc>
              </a:pPr>
              <a:r>
                <a:rPr lang="zh-CN" altLang="en-US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en-US" sz="2800" b="1" dirty="0"/>
                <a:t>）画出电路图</a:t>
              </a:r>
              <a:endParaRPr lang="en-US" altLang="zh-CN" sz="2800" b="1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3862869"/>
                </p:ext>
              </p:extLst>
            </p:nvPr>
          </p:nvGraphicFramePr>
          <p:xfrm>
            <a:off x="1435166" y="5570871"/>
            <a:ext cx="1658513" cy="552838"/>
          </p:xfrm>
          <a:graphic>
            <a:graphicData uri="http://schemas.openxmlformats.org/presentationml/2006/ole">
              <p:oleObj spid="_x0000_s12362" name="Equation" r:id="rId5" imgW="723600" imgH="241200" progId="Equation.DSMT4">
                <p:embed/>
              </p:oleObj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206242" y="3307956"/>
            <a:ext cx="4170822" cy="2884334"/>
            <a:chOff x="4206242" y="3307956"/>
            <a:chExt cx="4170822" cy="2884334"/>
          </a:xfrm>
        </p:grpSpPr>
        <p:grpSp>
          <p:nvGrpSpPr>
            <p:cNvPr id="53" name="组合 52"/>
            <p:cNvGrpSpPr/>
            <p:nvPr/>
          </p:nvGrpSpPr>
          <p:grpSpPr>
            <a:xfrm>
              <a:off x="4206242" y="3307956"/>
              <a:ext cx="4170822" cy="2884334"/>
              <a:chOff x="4206242" y="3307956"/>
              <a:chExt cx="4170822" cy="288433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062302" y="4067695"/>
                <a:ext cx="3314762" cy="2124595"/>
                <a:chOff x="5062302" y="4067695"/>
                <a:chExt cx="3314762" cy="2124595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062302" y="4067695"/>
                  <a:ext cx="3314762" cy="2124595"/>
                </a:xfrm>
                <a:prstGeom prst="rect">
                  <a:avLst/>
                </a:prstGeom>
              </p:spPr>
            </p:pic>
            <p:sp>
              <p:nvSpPr>
                <p:cNvPr id="11" name="文本框 10"/>
                <p:cNvSpPr txBox="1"/>
                <p:nvPr/>
              </p:nvSpPr>
              <p:spPr>
                <a:xfrm>
                  <a:off x="5799484" y="4434214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Q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552906" y="4628184"/>
                  <a:ext cx="65393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785658" y="5294671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D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396373" y="4592162"/>
                  <a:ext cx="6539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</a:t>
                  </a: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</a:t>
                  </a:r>
                  <a:endParaRPr lang="en-US" altLang="zh-CN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7491278" y="4642538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7502362" y="4938200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7491278" y="5203204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>
              <a:xfrm flipV="1">
                <a:off x="4666211" y="5043056"/>
                <a:ext cx="515389" cy="55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4206242" y="4839866"/>
                <a:ext cx="5799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2065" y="3307956"/>
                <a:ext cx="432261" cy="499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00FF"/>
                    </a:solidFill>
                  </a:rPr>
                  <a:t>&amp;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5874326" y="3698815"/>
                <a:ext cx="1019696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866312" y="3674225"/>
                <a:ext cx="0" cy="493222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874326" y="3459727"/>
                <a:ext cx="1464938" cy="12295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7306887" y="3472022"/>
                <a:ext cx="2772" cy="720015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5126182" y="3557592"/>
                <a:ext cx="0" cy="1186204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36" idx="1"/>
              </p:cNvCxnSpPr>
              <p:nvPr/>
            </p:nvCxnSpPr>
            <p:spPr>
              <a:xfrm>
                <a:off x="5126182" y="3557592"/>
                <a:ext cx="315883" cy="1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接连接符 53"/>
            <p:cNvCxnSpPr/>
            <p:nvPr/>
          </p:nvCxnSpPr>
          <p:spPr>
            <a:xfrm>
              <a:off x="5507077" y="4972522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518160" y="5061190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501534" y="5256446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512617" y="5339572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82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97306" y="731882"/>
            <a:ext cx="4170822" cy="2884334"/>
            <a:chOff x="4206242" y="3307956"/>
            <a:chExt cx="4170822" cy="2884334"/>
          </a:xfrm>
        </p:grpSpPr>
        <p:grpSp>
          <p:nvGrpSpPr>
            <p:cNvPr id="21" name="组合 20"/>
            <p:cNvGrpSpPr/>
            <p:nvPr/>
          </p:nvGrpSpPr>
          <p:grpSpPr>
            <a:xfrm>
              <a:off x="5062302" y="4067695"/>
              <a:ext cx="3314762" cy="2124595"/>
              <a:chOff x="5062302" y="4067695"/>
              <a:chExt cx="3314762" cy="212459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62302" y="4067695"/>
                <a:ext cx="3314762" cy="2124595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799484" y="4434214"/>
                <a:ext cx="19044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Q 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536398" y="4653718"/>
                <a:ext cx="65393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</a:t>
                </a:r>
              </a:p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en-US" altLang="zh-CN" sz="1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en-US" altLang="zh-CN" sz="1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785658" y="5283587"/>
                <a:ext cx="19044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 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altLang="zh-CN" sz="20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396373" y="4592162"/>
                <a:ext cx="653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</a:t>
                </a: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endPara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7491278" y="4642538"/>
                <a:ext cx="307319" cy="55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7502362" y="4938200"/>
                <a:ext cx="307319" cy="55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7491278" y="5203204"/>
                <a:ext cx="307319" cy="55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/>
            <p:cNvCxnSpPr/>
            <p:nvPr/>
          </p:nvCxnSpPr>
          <p:spPr>
            <a:xfrm flipV="1">
              <a:off x="4666211" y="5043056"/>
              <a:ext cx="515389" cy="55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06242" y="4839866"/>
              <a:ext cx="579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42065" y="3307956"/>
              <a:ext cx="432261" cy="499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&amp;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874326" y="3698815"/>
              <a:ext cx="1019696" cy="0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866312" y="3674225"/>
              <a:ext cx="0" cy="493222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874326" y="3459727"/>
              <a:ext cx="1464938" cy="12295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306887" y="3472022"/>
              <a:ext cx="2772" cy="720015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5126182" y="3557592"/>
              <a:ext cx="0" cy="118620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36" idx="1"/>
            </p:cNvCxnSpPr>
            <p:nvPr/>
          </p:nvCxnSpPr>
          <p:spPr>
            <a:xfrm>
              <a:off x="5126182" y="3557592"/>
              <a:ext cx="315883" cy="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7540377"/>
              </p:ext>
            </p:extLst>
          </p:nvPr>
        </p:nvGraphicFramePr>
        <p:xfrm>
          <a:off x="5282802" y="1858140"/>
          <a:ext cx="1658513" cy="552838"/>
        </p:xfrm>
        <a:graphic>
          <a:graphicData uri="http://schemas.openxmlformats.org/presentationml/2006/ole">
            <p:oleObj spid="_x0000_s13386" name="Equation" r:id="rId6" imgW="723600" imgH="241200" progId="Equation.DSMT4">
              <p:embed/>
            </p:oleObj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1789799" y="2417695"/>
            <a:ext cx="138545" cy="88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800882" y="2506363"/>
            <a:ext cx="127462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784256" y="2701619"/>
            <a:ext cx="138545" cy="88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1795339" y="2784745"/>
            <a:ext cx="127462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组合 263"/>
          <p:cNvGrpSpPr/>
          <p:nvPr/>
        </p:nvGrpSpPr>
        <p:grpSpPr>
          <a:xfrm>
            <a:off x="1083643" y="3777817"/>
            <a:ext cx="7528342" cy="3080183"/>
            <a:chOff x="1083643" y="3777817"/>
            <a:chExt cx="7528342" cy="3080183"/>
          </a:xfrm>
        </p:grpSpPr>
        <p:grpSp>
          <p:nvGrpSpPr>
            <p:cNvPr id="32" name="组合 31"/>
            <p:cNvGrpSpPr/>
            <p:nvPr/>
          </p:nvGrpSpPr>
          <p:grpSpPr>
            <a:xfrm>
              <a:off x="1121467" y="3777817"/>
              <a:ext cx="7448853" cy="356900"/>
              <a:chOff x="615142" y="4042307"/>
              <a:chExt cx="7448853" cy="3569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615142" y="4389783"/>
                <a:ext cx="286050" cy="38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901192" y="406669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901192" y="4066697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152152" y="406669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152152" y="4393665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/>
              <p:cNvGrpSpPr/>
              <p:nvPr/>
            </p:nvGrpSpPr>
            <p:grpSpPr>
              <a:xfrm>
                <a:off x="1410178" y="4060044"/>
                <a:ext cx="516054" cy="332510"/>
                <a:chOff x="1053592" y="4042756"/>
                <a:chExt cx="516054" cy="332510"/>
              </a:xfrm>
            </p:grpSpPr>
            <p:cxnSp>
              <p:nvCxnSpPr>
                <p:cNvPr id="42" name="直接连接符 41"/>
                <p:cNvCxnSpPr/>
                <p:nvPr/>
              </p:nvCxnSpPr>
              <p:spPr>
                <a:xfrm flipV="1">
                  <a:off x="105359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1053592" y="4042756"/>
                  <a:ext cx="25096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flipV="1">
                  <a:off x="130455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1304552" y="4369724"/>
                  <a:ext cx="265094" cy="55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>
              <a:xfrm flipV="1">
                <a:off x="1926231" y="4057273"/>
                <a:ext cx="0" cy="32696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926231" y="4057273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2177191" y="4057273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2177191" y="4384241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2442284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2442284" y="405339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693244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2693244" y="438035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2954385" y="404230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2954385" y="4042307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205345" y="404230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V="1">
                <a:off x="3205345" y="4369275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3455997" y="405007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455997" y="405007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3706957" y="405007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3706957" y="437703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/>
              <p:cNvGrpSpPr/>
              <p:nvPr/>
            </p:nvGrpSpPr>
            <p:grpSpPr>
              <a:xfrm>
                <a:off x="3964983" y="4043418"/>
                <a:ext cx="516054" cy="332510"/>
                <a:chOff x="1053592" y="4042756"/>
                <a:chExt cx="516054" cy="332510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 flipV="1">
                  <a:off x="105359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1053592" y="4042756"/>
                  <a:ext cx="25096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V="1">
                  <a:off x="130455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1304552" y="4369724"/>
                  <a:ext cx="265094" cy="55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直接连接符 72"/>
              <p:cNvCxnSpPr/>
              <p:nvPr/>
            </p:nvCxnSpPr>
            <p:spPr>
              <a:xfrm flipV="1">
                <a:off x="4481036" y="4057273"/>
                <a:ext cx="0" cy="32696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481036" y="4057273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4731996" y="4057273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4731996" y="4384241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4997089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997089" y="405339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5248049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5248049" y="438035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V="1">
                <a:off x="5509190" y="4064475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5509190" y="4064475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5760150" y="4064475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5760150" y="4374817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组合 84"/>
              <p:cNvGrpSpPr/>
              <p:nvPr/>
            </p:nvGrpSpPr>
            <p:grpSpPr>
              <a:xfrm>
                <a:off x="6003734" y="4062573"/>
                <a:ext cx="516054" cy="332510"/>
                <a:chOff x="1053592" y="4081550"/>
                <a:chExt cx="516054" cy="332510"/>
              </a:xfrm>
            </p:grpSpPr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1053592" y="4081550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1053592" y="4081550"/>
                  <a:ext cx="25096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1304552" y="4081550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1304552" y="4408518"/>
                  <a:ext cx="265094" cy="55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连接符 89"/>
              <p:cNvCxnSpPr/>
              <p:nvPr/>
            </p:nvCxnSpPr>
            <p:spPr>
              <a:xfrm flipV="1">
                <a:off x="6519787" y="4059802"/>
                <a:ext cx="0" cy="32696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519787" y="4059802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V="1">
                <a:off x="6770747" y="4059802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6770747" y="4386770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7035840" y="4067004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7035840" y="4055920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7286800" y="4055920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7286800" y="4382888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7547941" y="4044836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7547941" y="4044836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7798901" y="4044836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7798901" y="4371804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 flipV="1">
              <a:off x="1090920" y="4733010"/>
              <a:ext cx="30932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1410753" y="4114807"/>
              <a:ext cx="286" cy="273294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912341" y="4125051"/>
              <a:ext cx="5212" cy="273294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425282" y="4131946"/>
              <a:ext cx="10193" cy="272605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2945461" y="4131946"/>
              <a:ext cx="5763" cy="272605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454530" y="4140565"/>
              <a:ext cx="23916" cy="271743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951222" y="4110085"/>
              <a:ext cx="16231" cy="274791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471099" y="4104785"/>
              <a:ext cx="3639" cy="275321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980085" y="4111438"/>
              <a:ext cx="25010" cy="274656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502941" y="4118091"/>
              <a:ext cx="21300" cy="273990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6011821" y="4131946"/>
              <a:ext cx="34747" cy="272605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510146" y="4126953"/>
              <a:ext cx="24002" cy="273104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032387" y="4118091"/>
              <a:ext cx="24777" cy="272966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541267" y="4140565"/>
              <a:ext cx="56566" cy="269803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1099750" y="5133392"/>
              <a:ext cx="805060" cy="10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083643" y="5579523"/>
              <a:ext cx="1844460" cy="1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083643" y="6068593"/>
              <a:ext cx="3921059" cy="1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417246" y="4435766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1435167" y="4448375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914535" y="4871108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1926914" y="4882190"/>
              <a:ext cx="1018911" cy="6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1917259" y="4435766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V="1">
              <a:off x="1931754" y="4716663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V="1">
              <a:off x="2434637" y="442633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2441474" y="4433397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2934650" y="442633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2935161" y="5300376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2934670" y="5312399"/>
              <a:ext cx="2050223" cy="4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4471099" y="438946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2947534" y="4876958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962029" y="5156962"/>
              <a:ext cx="990242" cy="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2937449" y="4703929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3458067" y="438946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3455771" y="4396532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954489" y="4391229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38895" y="4703871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3964703" y="4874334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962407" y="4886357"/>
              <a:ext cx="1022486" cy="2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4494760" y="4392956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4993478" y="4387653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5007056" y="5766609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5006257" y="5753449"/>
              <a:ext cx="2135551" cy="216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983953" y="5616787"/>
              <a:ext cx="2079485" cy="20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V="1">
              <a:off x="5004755" y="5316589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5003548" y="489721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V="1">
              <a:off x="5018043" y="5177215"/>
              <a:ext cx="990242" cy="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V="1">
              <a:off x="5511184" y="439791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V="1">
              <a:off x="4978980" y="4712317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V="1">
              <a:off x="5512670" y="4406922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6011388" y="4401619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V="1">
              <a:off x="6024383" y="488261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6022087" y="4894633"/>
              <a:ext cx="1022486" cy="2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V="1">
              <a:off x="6527308" y="4407212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5995104" y="4721618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V="1">
              <a:off x="6528326" y="4425448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7032586" y="4420145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7057164" y="5316589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7030860" y="5292094"/>
              <a:ext cx="110948" cy="43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V="1">
              <a:off x="7044573" y="487997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V="1">
              <a:off x="7042116" y="5163903"/>
              <a:ext cx="99692" cy="104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7024644" y="4728587"/>
              <a:ext cx="117164" cy="129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1103634" y="6611101"/>
              <a:ext cx="5953530" cy="47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7055567" y="632558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7141808" y="4448375"/>
              <a:ext cx="0" cy="1952425"/>
            </a:xfrm>
            <a:prstGeom prst="line">
              <a:avLst/>
            </a:prstGeom>
            <a:ln w="254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7141808" y="4721618"/>
              <a:ext cx="413595" cy="6969"/>
            </a:xfrm>
            <a:prstGeom prst="line">
              <a:avLst/>
            </a:prstGeom>
            <a:ln w="412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7151537" y="5161852"/>
              <a:ext cx="413595" cy="6969"/>
            </a:xfrm>
            <a:prstGeom prst="line">
              <a:avLst/>
            </a:prstGeom>
            <a:ln w="412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7151537" y="5597620"/>
              <a:ext cx="413595" cy="6969"/>
            </a:xfrm>
            <a:prstGeom prst="line">
              <a:avLst/>
            </a:prstGeom>
            <a:ln w="412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141808" y="5292094"/>
              <a:ext cx="9729" cy="31249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7058678" y="6325580"/>
              <a:ext cx="90265" cy="0"/>
            </a:xfrm>
            <a:prstGeom prst="line">
              <a:avLst/>
            </a:prstGeom>
            <a:ln w="412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V="1">
              <a:off x="7152800" y="6617330"/>
              <a:ext cx="1459185" cy="5494"/>
            </a:xfrm>
            <a:prstGeom prst="line">
              <a:avLst/>
            </a:prstGeom>
            <a:ln w="412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7151192" y="6325580"/>
              <a:ext cx="5229" cy="28552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7141808" y="5747214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7151537" y="6096928"/>
              <a:ext cx="1460448" cy="1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049235" y="4141047"/>
              <a:ext cx="56566" cy="269803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7564751" y="442255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7566237" y="4431566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7569026" y="5595580"/>
              <a:ext cx="1001294" cy="69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7566236" y="5157360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8060837" y="489152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8058541" y="4902670"/>
              <a:ext cx="531363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8065519" y="4427212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8049235" y="4747211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矩形 265"/>
          <p:cNvSpPr/>
          <p:nvPr/>
        </p:nvSpPr>
        <p:spPr>
          <a:xfrm>
            <a:off x="458741" y="3735026"/>
            <a:ext cx="5950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267" name="矩形 266"/>
          <p:cNvSpPr/>
          <p:nvPr/>
        </p:nvSpPr>
        <p:spPr>
          <a:xfrm>
            <a:off x="471814" y="5713644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65340" y="4768971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71814" y="5216777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451592" y="4239933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1" name="矩形 270"/>
          <p:cNvSpPr/>
          <p:nvPr/>
        </p:nvSpPr>
        <p:spPr>
          <a:xfrm>
            <a:off x="439892" y="6312225"/>
            <a:ext cx="630301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6" name="组合 305"/>
          <p:cNvGrpSpPr/>
          <p:nvPr/>
        </p:nvGrpSpPr>
        <p:grpSpPr>
          <a:xfrm>
            <a:off x="1478151" y="4323412"/>
            <a:ext cx="344939" cy="1867925"/>
            <a:chOff x="1478151" y="4323412"/>
            <a:chExt cx="344939" cy="1867925"/>
          </a:xfrm>
        </p:grpSpPr>
        <p:sp>
          <p:nvSpPr>
            <p:cNvPr id="273" name="矩形 272"/>
            <p:cNvSpPr/>
            <p:nvPr/>
          </p:nvSpPr>
          <p:spPr>
            <a:xfrm>
              <a:off x="1484536" y="5655806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1481767" y="5154274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1480316" y="4716105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478151" y="432341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1074101" y="4323835"/>
            <a:ext cx="352299" cy="1867925"/>
            <a:chOff x="1074101" y="4323835"/>
            <a:chExt cx="352299" cy="1867925"/>
          </a:xfrm>
        </p:grpSpPr>
        <p:sp>
          <p:nvSpPr>
            <p:cNvPr id="277" name="矩形 276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1074101" y="5154697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1087846" y="4716528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6656829" y="4333880"/>
            <a:ext cx="344939" cy="1829261"/>
            <a:chOff x="6656829" y="4333880"/>
            <a:chExt cx="344939" cy="1829261"/>
          </a:xfrm>
        </p:grpSpPr>
        <p:sp>
          <p:nvSpPr>
            <p:cNvPr id="281" name="矩形 280"/>
            <p:cNvSpPr/>
            <p:nvPr/>
          </p:nvSpPr>
          <p:spPr>
            <a:xfrm>
              <a:off x="6663214" y="56662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6660445" y="5164742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6658994" y="4748741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6656829" y="4333880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6941315" y="4327756"/>
            <a:ext cx="352411" cy="1829261"/>
            <a:chOff x="6941315" y="4327756"/>
            <a:chExt cx="352411" cy="1829261"/>
          </a:xfrm>
        </p:grpSpPr>
        <p:sp>
          <p:nvSpPr>
            <p:cNvPr id="285" name="矩形 284"/>
            <p:cNvSpPr/>
            <p:nvPr/>
          </p:nvSpPr>
          <p:spPr>
            <a:xfrm>
              <a:off x="6941315" y="5660150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6955172" y="5158618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953721" y="472044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951556" y="4327756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7248347" y="4323412"/>
            <a:ext cx="344939" cy="1829261"/>
            <a:chOff x="7248347" y="4323412"/>
            <a:chExt cx="344939" cy="1829261"/>
          </a:xfrm>
        </p:grpSpPr>
        <p:sp>
          <p:nvSpPr>
            <p:cNvPr id="297" name="矩形 296"/>
            <p:cNvSpPr/>
            <p:nvPr/>
          </p:nvSpPr>
          <p:spPr>
            <a:xfrm>
              <a:off x="7254732" y="5655806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7251963" y="51542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7250512" y="471610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7248347" y="432341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矩形标注 300"/>
          <p:cNvSpPr/>
          <p:nvPr/>
        </p:nvSpPr>
        <p:spPr>
          <a:xfrm>
            <a:off x="7465790" y="2580750"/>
            <a:ext cx="1639417" cy="611313"/>
          </a:xfrm>
          <a:prstGeom prst="wedgeRectCallout">
            <a:avLst>
              <a:gd name="adj1" fmla="val -49200"/>
              <a:gd name="adj2" fmla="val 3483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异步清零</a:t>
            </a:r>
            <a:endParaRPr lang="zh-CN" altLang="en-US" sz="2800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4" name="矩形标注 303"/>
          <p:cNvSpPr/>
          <p:nvPr/>
        </p:nvSpPr>
        <p:spPr>
          <a:xfrm>
            <a:off x="7997292" y="6163141"/>
            <a:ext cx="1146708" cy="389020"/>
          </a:xfrm>
          <a:prstGeom prst="wedgeRectCallout">
            <a:avLst>
              <a:gd name="adj1" fmla="val -127245"/>
              <a:gd name="adj2" fmla="val 5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清零有效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938260" y="2744973"/>
            <a:ext cx="1079259" cy="447090"/>
          </a:xfrm>
          <a:prstGeom prst="wedgeRectCallout">
            <a:avLst>
              <a:gd name="adj1" fmla="val 56362"/>
              <a:gd name="adj2" fmla="val 356686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暂态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4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49" name="Text Box 4">
            <a:extLst>
              <a:ext uri="{FF2B5EF4-FFF2-40B4-BE49-F238E27FC236}">
                <a16:creationId xmlns="" xmlns:a16="http://schemas.microsoft.com/office/drawing/2014/main" id="{86E2C13B-FD11-402C-A7AA-AE61F52F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731624"/>
            <a:ext cx="8153400" cy="28007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defTabSz="914400" fontAlgn="base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中，计数器每次都是从全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开始计数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 defTabSz="914400" fontAlgn="base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置数法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可以通过预置功能使计数器从某个预置状态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800" b="1" i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开始计数，计满</a:t>
            </a:r>
            <a:r>
              <a:rPr kumimoji="1" lang="en-US" altLang="zh-CN" sz="2800" b="1" i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kumimoji="1" lang="zh-CN" altLang="en-US" sz="2800" b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状态后产生置数信号，使计数器又进入预置状态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800" b="1" i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，然后再重复上述过程。</a:t>
            </a:r>
          </a:p>
        </p:txBody>
      </p:sp>
    </p:spTree>
    <p:extLst>
      <p:ext uri="{BB962C8B-B14F-4D97-AF65-F5344CB8AC3E}">
        <p14:creationId xmlns:p14="http://schemas.microsoft.com/office/powerpoint/2010/main" xmlns="" val="3817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4E292FAB-60D7-4417-B575-687FDA1F8C09}"/>
              </a:ext>
            </a:extLst>
          </p:cNvPr>
          <p:cNvSpPr/>
          <p:nvPr/>
        </p:nvSpPr>
        <p:spPr>
          <a:xfrm>
            <a:off x="3887768" y="1518761"/>
            <a:ext cx="452523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置数：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在暂态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800" b="1" i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i+M</a:t>
            </a:r>
            <a:r>
              <a:rPr kumimoji="1" lang="en-US" altLang="zh-CN" sz="2800" b="1" i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信号，并马上将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预置数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置于计数器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置数：在状态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i+M-1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信号，要等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下一个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 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到来时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，才将预置数置入计数器，故无暂态</a:t>
            </a:r>
            <a:endParaRPr kumimoji="1"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7F872472-9571-455C-BEEA-43B7B23F4AC9}"/>
              </a:ext>
            </a:extLst>
          </p:cNvPr>
          <p:cNvGrpSpPr/>
          <p:nvPr/>
        </p:nvGrpSpPr>
        <p:grpSpPr>
          <a:xfrm>
            <a:off x="408409" y="1893382"/>
            <a:ext cx="3286125" cy="3059112"/>
            <a:chOff x="769720" y="3054734"/>
            <a:chExt cx="3286125" cy="3059112"/>
          </a:xfrm>
        </p:grpSpPr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B69CC342-42BE-4C16-96B5-9E8200F63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b="8224"/>
            <a:stretch>
              <a:fillRect/>
            </a:stretch>
          </p:blipFill>
          <p:spPr bwMode="auto">
            <a:xfrm>
              <a:off x="769720" y="3054734"/>
              <a:ext cx="3286125" cy="305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接箭头连接符 3">
              <a:extLst>
                <a:ext uri="{FF2B5EF4-FFF2-40B4-BE49-F238E27FC236}">
                  <a16:creationId xmlns="" xmlns:a16="http://schemas.microsoft.com/office/drawing/2014/main" id="{016E566C-A4F6-48B8-8C97-BDC03FFAB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0685" y="3493468"/>
              <a:ext cx="1920452" cy="191272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C1E0B5D7-DAC9-4DE0-9629-CA9F463DB41C}"/>
                </a:ext>
              </a:extLst>
            </p:cNvPr>
            <p:cNvSpPr txBox="1"/>
            <p:nvPr/>
          </p:nvSpPr>
          <p:spPr>
            <a:xfrm rot="18911043">
              <a:off x="1770648" y="3986464"/>
              <a:ext cx="1423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异步置数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3AE6D4FD-1D84-4E39-B763-2FA62D7046B7}"/>
                </a:ext>
              </a:extLst>
            </p:cNvPr>
            <p:cNvCxnSpPr/>
            <p:nvPr/>
          </p:nvCxnSpPr>
          <p:spPr>
            <a:xfrm flipV="1">
              <a:off x="2582779" y="3661611"/>
              <a:ext cx="1042737" cy="1688431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图片 51">
              <a:extLst>
                <a:ext uri="{FF2B5EF4-FFF2-40B4-BE49-F238E27FC236}">
                  <a16:creationId xmlns="" xmlns:a16="http://schemas.microsoft.com/office/drawing/2014/main" id="{77B88837-9616-4CDD-9F44-E73A9F8A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80403" flipH="1">
              <a:off x="2931751" y="3938791"/>
              <a:ext cx="245886" cy="546092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7200CC80-C7BE-4628-8042-EC9079008487}"/>
                </a:ext>
              </a:extLst>
            </p:cNvPr>
            <p:cNvSpPr txBox="1"/>
            <p:nvPr/>
          </p:nvSpPr>
          <p:spPr>
            <a:xfrm rot="18091738">
              <a:off x="2173779" y="4307307"/>
              <a:ext cx="1423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同步置数</a:t>
              </a:r>
            </a:p>
          </p:txBody>
        </p:sp>
      </p:grpSp>
      <p:sp>
        <p:nvSpPr>
          <p:cNvPr id="56" name="对话气泡: 矩形 55">
            <a:extLst>
              <a:ext uri="{FF2B5EF4-FFF2-40B4-BE49-F238E27FC236}">
                <a16:creationId xmlns="" xmlns:a16="http://schemas.microsoft.com/office/drawing/2014/main" id="{EC9A41AA-3846-484C-9B61-B7E7D45B69BB}"/>
              </a:ext>
            </a:extLst>
          </p:cNvPr>
          <p:cNvSpPr/>
          <p:nvPr/>
        </p:nvSpPr>
        <p:spPr>
          <a:xfrm>
            <a:off x="408409" y="5222535"/>
            <a:ext cx="1079133" cy="557463"/>
          </a:xfrm>
          <a:prstGeom prst="wedgeRectCallout">
            <a:avLst>
              <a:gd name="adj1" fmla="val 15610"/>
              <a:gd name="adj2" fmla="val -122392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暂态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1A841D4C-3ABD-48D3-9F60-1878C4E50D23}"/>
              </a:ext>
            </a:extLst>
          </p:cNvPr>
          <p:cNvSpPr txBox="1"/>
          <p:nvPr/>
        </p:nvSpPr>
        <p:spPr>
          <a:xfrm>
            <a:off x="2788885" y="5392066"/>
            <a:ext cx="5916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置数完成后，计数器从被置入的状态重新开始计数</a:t>
            </a:r>
          </a:p>
        </p:txBody>
      </p:sp>
      <p:sp>
        <p:nvSpPr>
          <p:cNvPr id="58" name="对话气泡: 矩形 57">
            <a:extLst>
              <a:ext uri="{FF2B5EF4-FFF2-40B4-BE49-F238E27FC236}">
                <a16:creationId xmlns="" xmlns:a16="http://schemas.microsoft.com/office/drawing/2014/main" id="{221D05AC-1AD5-4A25-873E-600280518F27}"/>
              </a:ext>
            </a:extLst>
          </p:cNvPr>
          <p:cNvSpPr/>
          <p:nvPr/>
        </p:nvSpPr>
        <p:spPr>
          <a:xfrm>
            <a:off x="5232643" y="843332"/>
            <a:ext cx="2637468" cy="511085"/>
          </a:xfrm>
          <a:prstGeom prst="wedgeRectCallout">
            <a:avLst>
              <a:gd name="adj1" fmla="val -15620"/>
              <a:gd name="adj2" fmla="val 2834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0000FF"/>
                </a:solidFill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</a:rPr>
              <a:t>的二进制代码</a:t>
            </a:r>
          </a:p>
        </p:txBody>
      </p:sp>
    </p:spTree>
    <p:extLst>
      <p:ext uri="{BB962C8B-B14F-4D97-AF65-F5344CB8AC3E}">
        <p14:creationId xmlns:p14="http://schemas.microsoft.com/office/powerpoint/2010/main" xmlns="" val="11138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4DFB6EF-ACD4-4DEB-8BC2-F2D28F573212}"/>
              </a:ext>
            </a:extLst>
          </p:cNvPr>
          <p:cNvSpPr txBox="1"/>
          <p:nvPr/>
        </p:nvSpPr>
        <p:spPr>
          <a:xfrm>
            <a:off x="114300" y="631821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采用反馈置数法，用</a:t>
            </a: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构成</a:t>
            </a:r>
            <a:r>
              <a:rPr lang="zh-CN" altLang="en-US" sz="2800" b="1" dirty="0"/>
              <a:t>一个十进制计数器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DE78C562-9F9B-4066-BF1A-7557FE46524D}"/>
              </a:ext>
            </a:extLst>
          </p:cNvPr>
          <p:cNvSpPr txBox="1"/>
          <p:nvPr/>
        </p:nvSpPr>
        <p:spPr>
          <a:xfrm>
            <a:off x="171665" y="1121940"/>
            <a:ext cx="8365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分析：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异步置</a:t>
            </a:r>
            <a:r>
              <a:rPr lang="zh-CN" altLang="en-US" sz="2800" b="1" dirty="0">
                <a:solidFill>
                  <a:srgbClr val="FF0000"/>
                </a:solidFill>
              </a:rPr>
              <a:t>数</a:t>
            </a:r>
            <a:r>
              <a:rPr lang="zh-CN" altLang="en-US" sz="2800" b="1" dirty="0"/>
              <a:t>计数器，共有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/>
              <a:t>个状态，要构成十进制计数器，可从中选取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  <a:r>
              <a:rPr lang="zh-CN" altLang="en-US" sz="2800" b="1" dirty="0"/>
              <a:t>个</a:t>
            </a:r>
            <a:r>
              <a:rPr lang="zh-CN" altLang="en-US" sz="2800" b="1" dirty="0">
                <a:solidFill>
                  <a:srgbClr val="FF0000"/>
                </a:solidFill>
              </a:rPr>
              <a:t>连续的</a:t>
            </a:r>
            <a:r>
              <a:rPr lang="zh-CN" altLang="en-US" sz="2800" b="1" dirty="0"/>
              <a:t>状态。</a:t>
            </a:r>
            <a:endParaRPr lang="en-US" altLang="zh-CN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E36FEF5-A22E-4E44-B519-56A994914667}"/>
              </a:ext>
            </a:extLst>
          </p:cNvPr>
          <p:cNvSpPr/>
          <p:nvPr/>
        </p:nvSpPr>
        <p:spPr>
          <a:xfrm>
            <a:off x="50023" y="2783999"/>
            <a:ext cx="4571026" cy="371178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选定十个状态</a:t>
            </a:r>
            <a:r>
              <a:rPr lang="en-US" altLang="zh-CN" sz="2800" b="1" i="1" dirty="0">
                <a:solidFill>
                  <a:srgbClr val="170A8E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170A8E"/>
                </a:solidFill>
              </a:rPr>
              <a:t>3</a:t>
            </a:r>
            <a:r>
              <a:rPr lang="en-US" altLang="zh-CN" sz="2800" b="1" i="1" dirty="0">
                <a:solidFill>
                  <a:srgbClr val="170A8E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170A8E"/>
                </a:solidFill>
              </a:rPr>
              <a:t>2</a:t>
            </a:r>
            <a:r>
              <a:rPr lang="en-US" altLang="zh-CN" sz="2800" b="1" i="1" dirty="0">
                <a:solidFill>
                  <a:srgbClr val="170A8E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170A8E"/>
                </a:solidFill>
              </a:rPr>
              <a:t>1</a:t>
            </a:r>
            <a:r>
              <a:rPr lang="en-US" altLang="zh-CN" sz="2800" b="1" i="1" dirty="0">
                <a:solidFill>
                  <a:srgbClr val="170A8E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170A8E"/>
                </a:solidFill>
              </a:rPr>
              <a:t>0</a:t>
            </a:r>
            <a:r>
              <a:rPr lang="zh-CN" altLang="en-US" sz="2800" b="1" dirty="0">
                <a:solidFill>
                  <a:srgbClr val="170A8E"/>
                </a:solidFill>
              </a:rPr>
              <a:t>为：</a:t>
            </a:r>
            <a:r>
              <a:rPr lang="en-US" altLang="zh-CN" sz="2800" b="1" dirty="0">
                <a:solidFill>
                  <a:srgbClr val="FF0000"/>
                </a:solidFill>
              </a:rPr>
              <a:t>0011→1100  </a:t>
            </a: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 err="1">
                <a:solidFill>
                  <a:srgbClr val="FF33CC"/>
                </a:solidFill>
              </a:rPr>
              <a:t>i</a:t>
            </a:r>
            <a:r>
              <a:rPr lang="en-US" altLang="zh-CN" sz="2800" b="1" dirty="0">
                <a:solidFill>
                  <a:srgbClr val="FF33CC"/>
                </a:solidFill>
              </a:rPr>
              <a:t>=3, M=10</a:t>
            </a:r>
            <a:r>
              <a:rPr lang="zh-CN" altLang="en-US" sz="2800" b="1" dirty="0">
                <a:solidFill>
                  <a:srgbClr val="FF33CC"/>
                </a:solidFill>
              </a:rPr>
              <a:t>）</a:t>
            </a:r>
            <a:endParaRPr lang="en-US" altLang="zh-CN" sz="2800" b="1" dirty="0">
              <a:solidFill>
                <a:srgbClr val="FF33CC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写出反馈态</a:t>
            </a:r>
            <a:r>
              <a:rPr lang="en-US" altLang="zh-CN" sz="2800" b="1" dirty="0" err="1" smtClean="0">
                <a:solidFill>
                  <a:srgbClr val="170A8E"/>
                </a:solidFill>
              </a:rPr>
              <a:t>S</a:t>
            </a:r>
            <a:r>
              <a:rPr lang="en-US" altLang="zh-CN" sz="2800" b="1" i="1" baseline="-25000" dirty="0" err="1" smtClean="0">
                <a:solidFill>
                  <a:srgbClr val="170A8E"/>
                </a:solidFill>
              </a:rPr>
              <a:t>i+M</a:t>
            </a:r>
            <a:r>
              <a:rPr lang="zh-CN" altLang="en-US" sz="2800" b="1" dirty="0" smtClean="0">
                <a:solidFill>
                  <a:srgbClr val="170A8E"/>
                </a:solidFill>
              </a:rPr>
              <a:t>的</a:t>
            </a:r>
            <a:r>
              <a:rPr lang="zh-CN" altLang="en-US" sz="2800" b="1" dirty="0">
                <a:solidFill>
                  <a:srgbClr val="170A8E"/>
                </a:solidFill>
              </a:rPr>
              <a:t>二进制代码， 即</a:t>
            </a:r>
            <a:r>
              <a:rPr lang="en-US" altLang="zh-CN" sz="2800" b="1" dirty="0" err="1" smtClean="0">
                <a:solidFill>
                  <a:srgbClr val="170A8E"/>
                </a:solidFill>
              </a:rPr>
              <a:t>S</a:t>
            </a:r>
            <a:r>
              <a:rPr lang="en-US" altLang="zh-CN" sz="2800" b="1" i="1" baseline="-25000" dirty="0" err="1" smtClean="0">
                <a:solidFill>
                  <a:srgbClr val="170A8E"/>
                </a:solidFill>
              </a:rPr>
              <a:t>i+M</a:t>
            </a:r>
            <a:r>
              <a:rPr lang="en-US" altLang="zh-CN" sz="2800" b="1" dirty="0" smtClean="0">
                <a:solidFill>
                  <a:srgbClr val="170A8E"/>
                </a:solidFill>
              </a:rPr>
              <a:t>=1101</a:t>
            </a:r>
            <a:r>
              <a:rPr lang="zh-CN" altLang="en-US" sz="2800" b="1" dirty="0" smtClean="0">
                <a:solidFill>
                  <a:srgbClr val="170A8E"/>
                </a:solidFill>
              </a:rPr>
              <a:t>。</a:t>
            </a:r>
            <a:endParaRPr lang="en-US" altLang="zh-CN" sz="2800" b="1" dirty="0">
              <a:solidFill>
                <a:srgbClr val="170A8E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求置数逻辑：</a:t>
            </a:r>
            <a:endParaRPr lang="en-US" altLang="zh-CN" sz="2800" b="1" dirty="0">
              <a:solidFill>
                <a:srgbClr val="170A8E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预置态</a:t>
            </a:r>
            <a:r>
              <a:rPr lang="en-US" altLang="zh-CN" sz="2800" b="1" dirty="0">
                <a:solidFill>
                  <a:srgbClr val="170A8E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170A8E"/>
                </a:solidFill>
              </a:rPr>
              <a:t>i</a:t>
            </a:r>
            <a:r>
              <a:rPr lang="en-US" altLang="zh-CN" sz="2800" b="1" dirty="0">
                <a:solidFill>
                  <a:srgbClr val="170A8E"/>
                </a:solidFill>
              </a:rPr>
              <a:t>=0011</a:t>
            </a:r>
            <a:r>
              <a:rPr lang="zh-CN" altLang="en-US" sz="2800" b="1" dirty="0">
                <a:solidFill>
                  <a:srgbClr val="170A8E"/>
                </a:solidFill>
              </a:rPr>
              <a:t>， 画出电路图</a:t>
            </a:r>
          </a:p>
        </p:txBody>
      </p:sp>
      <p:graphicFrame>
        <p:nvGraphicFramePr>
          <p:cNvPr id="20" name="Object 4">
            <a:extLst>
              <a:ext uri="{FF2B5EF4-FFF2-40B4-BE49-F238E27FC236}">
                <a16:creationId xmlns="" xmlns:a16="http://schemas.microsoft.com/office/drawing/2014/main" id="{B017FDD2-0FF1-4761-9F54-45F3D4945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6102597"/>
              </p:ext>
            </p:extLst>
          </p:nvPr>
        </p:nvGraphicFramePr>
        <p:xfrm>
          <a:off x="2513013" y="4944350"/>
          <a:ext cx="1574800" cy="466725"/>
        </p:xfrm>
        <a:graphic>
          <a:graphicData uri="http://schemas.openxmlformats.org/presentationml/2006/ole">
            <p:oleObj spid="_x0000_s11582" name="Equation" r:id="rId5" imgW="736560" imgH="215640" progId="Equation.DSMT4">
              <p:embed/>
            </p:oleObj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4742500" y="2783999"/>
            <a:ext cx="4292409" cy="3766779"/>
            <a:chOff x="4742500" y="2783999"/>
            <a:chExt cx="4292409" cy="3766779"/>
          </a:xfrm>
        </p:grpSpPr>
        <p:grpSp>
          <p:nvGrpSpPr>
            <p:cNvPr id="24" name="组合 23"/>
            <p:cNvGrpSpPr/>
            <p:nvPr/>
          </p:nvGrpSpPr>
          <p:grpSpPr>
            <a:xfrm>
              <a:off x="4742500" y="2783999"/>
              <a:ext cx="4292409" cy="2868999"/>
              <a:chOff x="4206242" y="3323291"/>
              <a:chExt cx="4292409" cy="286899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5062302" y="4067695"/>
                <a:ext cx="3314762" cy="2124595"/>
                <a:chOff x="5062302" y="4067695"/>
                <a:chExt cx="3314762" cy="2124595"/>
              </a:xfrm>
            </p:grpSpPr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062302" y="4067695"/>
                  <a:ext cx="3314762" cy="2124595"/>
                </a:xfrm>
                <a:prstGeom prst="rect">
                  <a:avLst/>
                </a:prstGeom>
              </p:spPr>
            </p:pic>
            <p:sp>
              <p:nvSpPr>
                <p:cNvPr id="38" name="文本框 37"/>
                <p:cNvSpPr txBox="1"/>
                <p:nvPr/>
              </p:nvSpPr>
              <p:spPr>
                <a:xfrm>
                  <a:off x="5799484" y="4434214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Q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5536398" y="4653718"/>
                  <a:ext cx="65393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5785658" y="5283587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D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7396373" y="4592162"/>
                  <a:ext cx="6539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</a:t>
                  </a: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</a:t>
                  </a:r>
                  <a:endParaRPr lang="en-US" altLang="zh-CN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flipV="1">
                  <a:off x="7491278" y="4642538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7502362" y="4938200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7491278" y="5203204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 flipV="1">
                <a:off x="4823118" y="5048287"/>
                <a:ext cx="515389" cy="55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4206242" y="4839866"/>
                <a:ext cx="5799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595828" y="3323291"/>
                <a:ext cx="405537" cy="499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00FF"/>
                    </a:solidFill>
                  </a:rPr>
                  <a:t>&amp;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8481060" y="3601070"/>
                <a:ext cx="12382" cy="175656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8082839" y="3584571"/>
                <a:ext cx="415812" cy="1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>
              <a:off x="6012821" y="4451291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023904" y="4539959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007278" y="4735215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018361" y="4818341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>
              <a:extLst>
                <a:ext uri="{FF2B5EF4-FFF2-40B4-BE49-F238E27FC236}">
                  <a16:creationId xmlns="" xmlns:a16="http://schemas.microsoft.com/office/drawing/2014/main" id="{56968360-03AA-4FBC-94BE-F8DC8FF4B93F}"/>
                </a:ext>
              </a:extLst>
            </p:cNvPr>
            <p:cNvSpPr/>
            <p:nvPr/>
          </p:nvSpPr>
          <p:spPr>
            <a:xfrm>
              <a:off x="5929745" y="5427950"/>
              <a:ext cx="2607878" cy="571086"/>
            </a:xfrm>
            <a:prstGeom prst="ellipse">
              <a:avLst/>
            </a:prstGeom>
            <a:noFill/>
            <a:ln w="349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0  0</a:t>
              </a:r>
              <a:endPara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0BC14678-092C-44ED-BE28-08029F4508A2}"/>
                </a:ext>
              </a:extLst>
            </p:cNvPr>
            <p:cNvSpPr txBox="1"/>
            <p:nvPr/>
          </p:nvSpPr>
          <p:spPr>
            <a:xfrm>
              <a:off x="6532002" y="6089113"/>
              <a:ext cx="1511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预置数据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6DB0111E-4AC1-4936-827F-36971D5982D1}"/>
                </a:ext>
              </a:extLst>
            </p:cNvPr>
            <p:cNvCxnSpPr/>
            <p:nvPr/>
          </p:nvCxnSpPr>
          <p:spPr>
            <a:xfrm flipV="1">
              <a:off x="7402930" y="3045280"/>
              <a:ext cx="0" cy="6096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F6EF4641-99E4-4A8E-9C67-C12C42E20775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7402930" y="3033635"/>
              <a:ext cx="729156" cy="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56EDFA8A-56AD-4BA5-94A0-388EB38C907D}"/>
                </a:ext>
              </a:extLst>
            </p:cNvPr>
            <p:cNvCxnSpPr/>
            <p:nvPr/>
          </p:nvCxnSpPr>
          <p:spPr>
            <a:xfrm flipV="1">
              <a:off x="7834172" y="3157451"/>
              <a:ext cx="0" cy="48527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DC9B8D2C-B026-4B68-AF8F-4DC2118EE02D}"/>
                </a:ext>
              </a:extLst>
            </p:cNvPr>
            <p:cNvCxnSpPr/>
            <p:nvPr/>
          </p:nvCxnSpPr>
          <p:spPr>
            <a:xfrm>
              <a:off x="7834172" y="3157451"/>
              <a:ext cx="276726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F6EF4641-99E4-4A8E-9C67-C12C42E20775}"/>
                </a:ext>
              </a:extLst>
            </p:cNvPr>
            <p:cNvCxnSpPr/>
            <p:nvPr/>
          </p:nvCxnSpPr>
          <p:spPr>
            <a:xfrm flipV="1">
              <a:off x="6456218" y="2885819"/>
              <a:ext cx="1675868" cy="939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6DB0111E-4AC1-4936-827F-36971D5982D1}"/>
                </a:ext>
              </a:extLst>
            </p:cNvPr>
            <p:cNvCxnSpPr/>
            <p:nvPr/>
          </p:nvCxnSpPr>
          <p:spPr>
            <a:xfrm flipV="1">
              <a:off x="6500554" y="2907159"/>
              <a:ext cx="0" cy="7042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8537623" y="3003665"/>
              <a:ext cx="103996" cy="985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8739447" y="4817546"/>
              <a:ext cx="277871" cy="7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59376" y="3986320"/>
              <a:ext cx="337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45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264" name="组合 263"/>
          <p:cNvGrpSpPr/>
          <p:nvPr/>
        </p:nvGrpSpPr>
        <p:grpSpPr>
          <a:xfrm>
            <a:off x="1231409" y="3761871"/>
            <a:ext cx="6666570" cy="3080183"/>
            <a:chOff x="2406675" y="3777817"/>
            <a:chExt cx="6666570" cy="3080183"/>
          </a:xfrm>
        </p:grpSpPr>
        <p:grpSp>
          <p:nvGrpSpPr>
            <p:cNvPr id="32" name="组合 31"/>
            <p:cNvGrpSpPr/>
            <p:nvPr/>
          </p:nvGrpSpPr>
          <p:grpSpPr>
            <a:xfrm>
              <a:off x="2432556" y="3777817"/>
              <a:ext cx="6137764" cy="352776"/>
              <a:chOff x="1926231" y="4042307"/>
              <a:chExt cx="6137764" cy="352776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1926231" y="4057273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2177191" y="4057273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2177191" y="4384241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2442284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2442284" y="405339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693244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2693244" y="438035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2954385" y="404230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2954385" y="4042307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205345" y="4042307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V="1">
                <a:off x="3205345" y="4369275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3455997" y="405007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455997" y="405007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3706957" y="405007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3706957" y="437703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/>
              <p:cNvGrpSpPr/>
              <p:nvPr/>
            </p:nvGrpSpPr>
            <p:grpSpPr>
              <a:xfrm>
                <a:off x="3964983" y="4043418"/>
                <a:ext cx="516054" cy="332510"/>
                <a:chOff x="1053592" y="4042756"/>
                <a:chExt cx="516054" cy="332510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 flipV="1">
                  <a:off x="105359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1053592" y="4042756"/>
                  <a:ext cx="25096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V="1">
                  <a:off x="1304552" y="4042756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1304552" y="4369724"/>
                  <a:ext cx="265094" cy="55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直接连接符 72"/>
              <p:cNvCxnSpPr/>
              <p:nvPr/>
            </p:nvCxnSpPr>
            <p:spPr>
              <a:xfrm flipV="1">
                <a:off x="4481036" y="4057273"/>
                <a:ext cx="0" cy="32696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481036" y="4057273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4731996" y="4057273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4731996" y="4384241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4997089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997089" y="4053391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5248049" y="4053391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5248049" y="4380359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V="1">
                <a:off x="5509190" y="4064475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5509190" y="4064475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5760150" y="4064475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5760150" y="4374817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组合 84"/>
              <p:cNvGrpSpPr/>
              <p:nvPr/>
            </p:nvGrpSpPr>
            <p:grpSpPr>
              <a:xfrm>
                <a:off x="6003734" y="4062573"/>
                <a:ext cx="516054" cy="332510"/>
                <a:chOff x="1053592" y="4081550"/>
                <a:chExt cx="516054" cy="332510"/>
              </a:xfrm>
            </p:grpSpPr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1053592" y="4081550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1053592" y="4081550"/>
                  <a:ext cx="25096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1304552" y="4081550"/>
                  <a:ext cx="0" cy="326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1304552" y="4408518"/>
                  <a:ext cx="265094" cy="55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连接符 89"/>
              <p:cNvCxnSpPr/>
              <p:nvPr/>
            </p:nvCxnSpPr>
            <p:spPr>
              <a:xfrm flipV="1">
                <a:off x="6519787" y="4059802"/>
                <a:ext cx="0" cy="32696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519787" y="4059802"/>
                <a:ext cx="25096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V="1">
                <a:off x="6770747" y="4059802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6770747" y="4386770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7035840" y="4067004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7035840" y="4055920"/>
                <a:ext cx="2509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7286800" y="4055920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7286800" y="4382888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7547941" y="4044836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7547941" y="4044836"/>
                <a:ext cx="250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7798901" y="4044836"/>
                <a:ext cx="0" cy="326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7798901" y="4371804"/>
                <a:ext cx="265094" cy="554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>
              <a:off x="2945461" y="4131946"/>
              <a:ext cx="5763" cy="272605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454530" y="4140565"/>
              <a:ext cx="23916" cy="271743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951222" y="4110085"/>
              <a:ext cx="16231" cy="274791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471099" y="4104785"/>
              <a:ext cx="3639" cy="275321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980085" y="4111438"/>
              <a:ext cx="25010" cy="274656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502941" y="4118091"/>
              <a:ext cx="21300" cy="273990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6011821" y="4131946"/>
              <a:ext cx="34747" cy="272605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510146" y="4126953"/>
              <a:ext cx="24002" cy="273104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032387" y="4118091"/>
              <a:ext cx="24777" cy="272966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541267" y="4140565"/>
              <a:ext cx="56566" cy="269803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2464298" y="5579524"/>
              <a:ext cx="463805" cy="13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2439277" y="6069977"/>
              <a:ext cx="2565425" cy="126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2425282" y="4882190"/>
              <a:ext cx="520543" cy="106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2441474" y="4433397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2934650" y="442633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2935161" y="5300376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2934670" y="5289648"/>
              <a:ext cx="2060138" cy="22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4471099" y="438946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2947534" y="4876958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962029" y="5156962"/>
              <a:ext cx="990242" cy="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2937449" y="4703929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3458067" y="438946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3455771" y="4396532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954489" y="4391229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38895" y="4703871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3964703" y="4874334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962407" y="4886357"/>
              <a:ext cx="1022486" cy="2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4494760" y="4392956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4993478" y="4387653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5007056" y="5766609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5006257" y="5765461"/>
              <a:ext cx="2725468" cy="9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983953" y="5616787"/>
              <a:ext cx="2079485" cy="20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V="1">
              <a:off x="5003548" y="528909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5003548" y="489721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V="1">
              <a:off x="5018043" y="5177215"/>
              <a:ext cx="990242" cy="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V="1">
              <a:off x="5511184" y="439791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V="1">
              <a:off x="4978980" y="4712317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V="1">
              <a:off x="5512670" y="4406922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6011388" y="4401619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V="1">
              <a:off x="6024383" y="488261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6022087" y="4894633"/>
              <a:ext cx="1022486" cy="2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V="1">
              <a:off x="6527308" y="4407212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5995104" y="4721618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V="1">
              <a:off x="6528326" y="4425448"/>
              <a:ext cx="489193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7032586" y="4420145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7057164" y="5316589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7030860" y="5284758"/>
              <a:ext cx="709861" cy="117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V="1">
              <a:off x="7044573" y="487997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V="1">
              <a:off x="7042116" y="5166489"/>
              <a:ext cx="707627" cy="7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7024644" y="4732051"/>
              <a:ext cx="544906" cy="9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2406675" y="6339161"/>
              <a:ext cx="5158307" cy="27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7588345" y="632817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7747645" y="4268424"/>
              <a:ext cx="0" cy="1952425"/>
            </a:xfrm>
            <a:prstGeom prst="line">
              <a:avLst/>
            </a:prstGeom>
            <a:ln w="254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7723635" y="6328171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065147" y="4138983"/>
              <a:ext cx="56566" cy="269803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7564751" y="4422555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7566237" y="4433397"/>
              <a:ext cx="181408" cy="3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7567720" y="6597712"/>
              <a:ext cx="164005" cy="47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7731875" y="6326231"/>
              <a:ext cx="1225369" cy="11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8088547" y="4891520"/>
              <a:ext cx="0" cy="2972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8102217" y="6003530"/>
              <a:ext cx="971028" cy="147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8082145" y="4427212"/>
              <a:ext cx="0" cy="32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8049235" y="4747211"/>
              <a:ext cx="538112" cy="4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矩形 265"/>
          <p:cNvSpPr/>
          <p:nvPr/>
        </p:nvSpPr>
        <p:spPr>
          <a:xfrm>
            <a:off x="458741" y="3735026"/>
            <a:ext cx="5950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267" name="矩形 266"/>
          <p:cNvSpPr/>
          <p:nvPr/>
        </p:nvSpPr>
        <p:spPr>
          <a:xfrm>
            <a:off x="471814" y="5713644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65340" y="4768971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71814" y="5216777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451592" y="4239933"/>
            <a:ext cx="52610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1" name="矩形 270"/>
          <p:cNvSpPr/>
          <p:nvPr/>
        </p:nvSpPr>
        <p:spPr>
          <a:xfrm>
            <a:off x="439892" y="6312225"/>
            <a:ext cx="61266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6" name="组合 305"/>
          <p:cNvGrpSpPr/>
          <p:nvPr/>
        </p:nvGrpSpPr>
        <p:grpSpPr>
          <a:xfrm>
            <a:off x="1346712" y="4283898"/>
            <a:ext cx="344939" cy="1867925"/>
            <a:chOff x="1478151" y="4323412"/>
            <a:chExt cx="344939" cy="1867925"/>
          </a:xfrm>
        </p:grpSpPr>
        <p:sp>
          <p:nvSpPr>
            <p:cNvPr id="273" name="矩形 272"/>
            <p:cNvSpPr/>
            <p:nvPr/>
          </p:nvSpPr>
          <p:spPr>
            <a:xfrm>
              <a:off x="1484536" y="5655806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1481767" y="5154274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1479602" y="4771338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478151" y="432341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2361322" y="4303065"/>
            <a:ext cx="352537" cy="1867925"/>
            <a:chOff x="1073863" y="4323835"/>
            <a:chExt cx="352537" cy="1867925"/>
          </a:xfrm>
        </p:grpSpPr>
        <p:sp>
          <p:nvSpPr>
            <p:cNvPr id="277" name="矩形 276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1087846" y="4716528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6301029" y="4319973"/>
            <a:ext cx="344939" cy="1829261"/>
            <a:chOff x="6656829" y="4333880"/>
            <a:chExt cx="344939" cy="1829261"/>
          </a:xfrm>
        </p:grpSpPr>
        <p:sp>
          <p:nvSpPr>
            <p:cNvPr id="281" name="矩形 280"/>
            <p:cNvSpPr/>
            <p:nvPr/>
          </p:nvSpPr>
          <p:spPr>
            <a:xfrm>
              <a:off x="6663214" y="56662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6660445" y="516474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6658994" y="4748741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6656829" y="4333880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6588397" y="4313861"/>
            <a:ext cx="349247" cy="1784445"/>
            <a:chOff x="6930622" y="4372572"/>
            <a:chExt cx="349247" cy="1784445"/>
          </a:xfrm>
        </p:grpSpPr>
        <p:sp>
          <p:nvSpPr>
            <p:cNvPr id="285" name="矩形 284"/>
            <p:cNvSpPr/>
            <p:nvPr/>
          </p:nvSpPr>
          <p:spPr>
            <a:xfrm>
              <a:off x="6941315" y="5660150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6933598" y="518566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930622" y="481433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940698" y="4372572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矩形标注 300"/>
          <p:cNvSpPr/>
          <p:nvPr/>
        </p:nvSpPr>
        <p:spPr>
          <a:xfrm>
            <a:off x="6671809" y="2110371"/>
            <a:ext cx="1639417" cy="611313"/>
          </a:xfrm>
          <a:prstGeom prst="wedgeRectCallout">
            <a:avLst>
              <a:gd name="adj1" fmla="val -49200"/>
              <a:gd name="adj2" fmla="val 3483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异步置</a:t>
            </a:r>
            <a:r>
              <a:rPr lang="zh-CN" altLang="en-US" sz="28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</a:p>
        </p:txBody>
      </p:sp>
      <p:sp>
        <p:nvSpPr>
          <p:cNvPr id="304" name="矩形标注 303"/>
          <p:cNvSpPr/>
          <p:nvPr/>
        </p:nvSpPr>
        <p:spPr>
          <a:xfrm>
            <a:off x="7997292" y="6163141"/>
            <a:ext cx="1146708" cy="389020"/>
          </a:xfrm>
          <a:prstGeom prst="wedgeRectCallout">
            <a:avLst>
              <a:gd name="adj1" fmla="val -181373"/>
              <a:gd name="adj2" fmla="val 394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324894" y="33467"/>
            <a:ext cx="4292409" cy="3215037"/>
            <a:chOff x="4742500" y="2783999"/>
            <a:chExt cx="4292409" cy="3215037"/>
          </a:xfrm>
        </p:grpSpPr>
        <p:grpSp>
          <p:nvGrpSpPr>
            <p:cNvPr id="211" name="组合 210"/>
            <p:cNvGrpSpPr/>
            <p:nvPr/>
          </p:nvGrpSpPr>
          <p:grpSpPr>
            <a:xfrm>
              <a:off x="4742500" y="2783999"/>
              <a:ext cx="4292409" cy="2868999"/>
              <a:chOff x="4206242" y="3323291"/>
              <a:chExt cx="4292409" cy="2868999"/>
            </a:xfrm>
          </p:grpSpPr>
          <p:grpSp>
            <p:nvGrpSpPr>
              <p:cNvPr id="233" name="组合 232"/>
              <p:cNvGrpSpPr/>
              <p:nvPr/>
            </p:nvGrpSpPr>
            <p:grpSpPr>
              <a:xfrm>
                <a:off x="5062302" y="4067695"/>
                <a:ext cx="3314762" cy="2124595"/>
                <a:chOff x="5062302" y="4067695"/>
                <a:chExt cx="3314762" cy="2124595"/>
              </a:xfrm>
            </p:grpSpPr>
            <p:pic>
              <p:nvPicPr>
                <p:cNvPr id="246" name="图片 24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062302" y="4067695"/>
                  <a:ext cx="3314762" cy="2124595"/>
                </a:xfrm>
                <a:prstGeom prst="rect">
                  <a:avLst/>
                </a:prstGeom>
              </p:spPr>
            </p:pic>
            <p:sp>
              <p:nvSpPr>
                <p:cNvPr id="249" name="文本框 248"/>
                <p:cNvSpPr txBox="1"/>
                <p:nvPr/>
              </p:nvSpPr>
              <p:spPr>
                <a:xfrm>
                  <a:off x="5799484" y="4434214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Q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5536398" y="4653718"/>
                  <a:ext cx="65393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</a:p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r>
                    <a:rPr lang="en-US" altLang="zh-CN" sz="16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5785658" y="5283587"/>
                  <a:ext cx="19044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D 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</a:t>
                  </a:r>
                  <a:r>
                    <a:rPr lang="en-US" altLang="zh-CN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文本框 256"/>
                <p:cNvSpPr txBox="1"/>
                <p:nvPr/>
              </p:nvSpPr>
              <p:spPr>
                <a:xfrm>
                  <a:off x="7396373" y="4592162"/>
                  <a:ext cx="6539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</a:t>
                  </a: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</a:t>
                  </a:r>
                  <a:endParaRPr lang="en-US" altLang="zh-CN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0" name="直接连接符 259"/>
                <p:cNvCxnSpPr/>
                <p:nvPr/>
              </p:nvCxnSpPr>
              <p:spPr>
                <a:xfrm flipV="1">
                  <a:off x="7491278" y="4642538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 flipV="1">
                  <a:off x="7502362" y="4938200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/>
                <p:cNvCxnSpPr/>
                <p:nvPr/>
              </p:nvCxnSpPr>
              <p:spPr>
                <a:xfrm flipV="1">
                  <a:off x="7491278" y="5203204"/>
                  <a:ext cx="307319" cy="5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直接连接符 234"/>
              <p:cNvCxnSpPr/>
              <p:nvPr/>
            </p:nvCxnSpPr>
            <p:spPr>
              <a:xfrm flipV="1">
                <a:off x="4823118" y="5048287"/>
                <a:ext cx="515389" cy="55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4206242" y="4839866"/>
                <a:ext cx="5799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7595828" y="3323291"/>
                <a:ext cx="405537" cy="499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00FF"/>
                    </a:solidFill>
                  </a:rPr>
                  <a:t>&amp;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44" name="直接连接符 243"/>
              <p:cNvCxnSpPr/>
              <p:nvPr/>
            </p:nvCxnSpPr>
            <p:spPr>
              <a:xfrm flipH="1" flipV="1">
                <a:off x="8481060" y="3601070"/>
                <a:ext cx="12382" cy="175656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8082839" y="3584571"/>
                <a:ext cx="415812" cy="1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直接连接符 211"/>
            <p:cNvCxnSpPr/>
            <p:nvPr/>
          </p:nvCxnSpPr>
          <p:spPr>
            <a:xfrm>
              <a:off x="6012821" y="4451291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6023904" y="4539959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6007278" y="4735215"/>
              <a:ext cx="138545" cy="886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6018361" y="4818341"/>
              <a:ext cx="127462" cy="60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椭圆 220">
              <a:extLst>
                <a:ext uri="{FF2B5EF4-FFF2-40B4-BE49-F238E27FC236}">
                  <a16:creationId xmlns="" xmlns:a16="http://schemas.microsoft.com/office/drawing/2014/main" id="{56968360-03AA-4FBC-94BE-F8DC8FF4B93F}"/>
                </a:ext>
              </a:extLst>
            </p:cNvPr>
            <p:cNvSpPr/>
            <p:nvPr/>
          </p:nvSpPr>
          <p:spPr>
            <a:xfrm>
              <a:off x="5929745" y="5427950"/>
              <a:ext cx="2607878" cy="571086"/>
            </a:xfrm>
            <a:prstGeom prst="ellipse">
              <a:avLst/>
            </a:prstGeom>
            <a:noFill/>
            <a:ln w="349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1  1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  </a:t>
              </a:r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23" name="直接连接符 222">
              <a:extLst>
                <a:ext uri="{FF2B5EF4-FFF2-40B4-BE49-F238E27FC236}">
                  <a16:creationId xmlns="" xmlns:a16="http://schemas.microsoft.com/office/drawing/2014/main" id="{6DB0111E-4AC1-4936-827F-36971D5982D1}"/>
                </a:ext>
              </a:extLst>
            </p:cNvPr>
            <p:cNvCxnSpPr/>
            <p:nvPr/>
          </p:nvCxnSpPr>
          <p:spPr>
            <a:xfrm flipV="1">
              <a:off x="7402930" y="3045280"/>
              <a:ext cx="0" cy="6096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="" xmlns:a16="http://schemas.microsoft.com/office/drawing/2014/main" id="{F6EF4641-99E4-4A8E-9C67-C12C42E20775}"/>
                </a:ext>
              </a:extLst>
            </p:cNvPr>
            <p:cNvCxnSpPr>
              <a:endCxn id="240" idx="1"/>
            </p:cNvCxnSpPr>
            <p:nvPr/>
          </p:nvCxnSpPr>
          <p:spPr>
            <a:xfrm>
              <a:off x="7402930" y="3033635"/>
              <a:ext cx="729156" cy="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="" xmlns:a16="http://schemas.microsoft.com/office/drawing/2014/main" id="{56EDFA8A-56AD-4BA5-94A0-388EB38C907D}"/>
                </a:ext>
              </a:extLst>
            </p:cNvPr>
            <p:cNvCxnSpPr/>
            <p:nvPr/>
          </p:nvCxnSpPr>
          <p:spPr>
            <a:xfrm flipV="1">
              <a:off x="7834172" y="3157451"/>
              <a:ext cx="0" cy="48527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="" xmlns:a16="http://schemas.microsoft.com/office/drawing/2014/main" id="{DC9B8D2C-B026-4B68-AF8F-4DC2118EE02D}"/>
                </a:ext>
              </a:extLst>
            </p:cNvPr>
            <p:cNvCxnSpPr/>
            <p:nvPr/>
          </p:nvCxnSpPr>
          <p:spPr>
            <a:xfrm>
              <a:off x="7834172" y="3157451"/>
              <a:ext cx="276726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="" xmlns:a16="http://schemas.microsoft.com/office/drawing/2014/main" id="{F6EF4641-99E4-4A8E-9C67-C12C42E20775}"/>
                </a:ext>
              </a:extLst>
            </p:cNvPr>
            <p:cNvCxnSpPr/>
            <p:nvPr/>
          </p:nvCxnSpPr>
          <p:spPr>
            <a:xfrm flipV="1">
              <a:off x="6456218" y="2885819"/>
              <a:ext cx="1675868" cy="939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="" xmlns:a16="http://schemas.microsoft.com/office/drawing/2014/main" id="{6DB0111E-4AC1-4936-827F-36971D5982D1}"/>
                </a:ext>
              </a:extLst>
            </p:cNvPr>
            <p:cNvCxnSpPr/>
            <p:nvPr/>
          </p:nvCxnSpPr>
          <p:spPr>
            <a:xfrm flipV="1">
              <a:off x="6500554" y="2907159"/>
              <a:ext cx="0" cy="7042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/>
            <p:cNvSpPr/>
            <p:nvPr/>
          </p:nvSpPr>
          <p:spPr>
            <a:xfrm>
              <a:off x="8537623" y="3003665"/>
              <a:ext cx="103996" cy="985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0" name="直接连接符 229"/>
            <p:cNvCxnSpPr/>
            <p:nvPr/>
          </p:nvCxnSpPr>
          <p:spPr>
            <a:xfrm flipV="1">
              <a:off x="8739447" y="4817546"/>
              <a:ext cx="277871" cy="7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5359376" y="3986320"/>
              <a:ext cx="337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2" name="Object 4">
            <a:extLst>
              <a:ext uri="{FF2B5EF4-FFF2-40B4-BE49-F238E27FC236}">
                <a16:creationId xmlns="" xmlns:a16="http://schemas.microsoft.com/office/drawing/2014/main" id="{B017FDD2-0FF1-4761-9F54-45F3D4945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0055014"/>
              </p:ext>
            </p:extLst>
          </p:nvPr>
        </p:nvGraphicFramePr>
        <p:xfrm>
          <a:off x="7134839" y="1316679"/>
          <a:ext cx="1574800" cy="466725"/>
        </p:xfrm>
        <a:graphic>
          <a:graphicData uri="http://schemas.openxmlformats.org/presentationml/2006/ole">
            <p:oleObj spid="_x0000_s14390" name="Equation" r:id="rId6" imgW="736560" imgH="215640" progId="Equation.DSMT4">
              <p:embed/>
            </p:oleObj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554175" y="6424095"/>
            <a:ext cx="368998" cy="55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组合 288"/>
          <p:cNvGrpSpPr/>
          <p:nvPr/>
        </p:nvGrpSpPr>
        <p:grpSpPr>
          <a:xfrm>
            <a:off x="1859792" y="4278123"/>
            <a:ext cx="352537" cy="1867925"/>
            <a:chOff x="1073863" y="4323835"/>
            <a:chExt cx="352537" cy="1867925"/>
          </a:xfrm>
        </p:grpSpPr>
        <p:sp>
          <p:nvSpPr>
            <p:cNvPr id="290" name="矩形 289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87846" y="4716528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2857087" y="4278123"/>
            <a:ext cx="350372" cy="1867925"/>
            <a:chOff x="1073863" y="4323835"/>
            <a:chExt cx="350372" cy="1867925"/>
          </a:xfrm>
        </p:grpSpPr>
        <p:sp>
          <p:nvSpPr>
            <p:cNvPr id="295" name="矩形 294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1082912" y="4804886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373414" y="4324389"/>
            <a:ext cx="350372" cy="1823570"/>
            <a:chOff x="1073863" y="4323835"/>
            <a:chExt cx="350372" cy="1823570"/>
          </a:xfrm>
        </p:grpSpPr>
        <p:sp>
          <p:nvSpPr>
            <p:cNvPr id="311" name="矩形 310"/>
            <p:cNvSpPr/>
            <p:nvPr/>
          </p:nvSpPr>
          <p:spPr>
            <a:xfrm>
              <a:off x="1082569" y="5611874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1076680" y="47550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931851" y="4283144"/>
            <a:ext cx="350372" cy="1858696"/>
            <a:chOff x="1073863" y="4323835"/>
            <a:chExt cx="350372" cy="1858696"/>
          </a:xfrm>
        </p:grpSpPr>
        <p:sp>
          <p:nvSpPr>
            <p:cNvPr id="316" name="矩形 315"/>
            <p:cNvSpPr/>
            <p:nvPr/>
          </p:nvSpPr>
          <p:spPr>
            <a:xfrm>
              <a:off x="1077067" y="568566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1076680" y="47550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38636" y="4278123"/>
            <a:ext cx="350372" cy="1858696"/>
            <a:chOff x="1073863" y="4323835"/>
            <a:chExt cx="350372" cy="1858696"/>
          </a:xfrm>
        </p:grpSpPr>
        <p:sp>
          <p:nvSpPr>
            <p:cNvPr id="321" name="矩形 320"/>
            <p:cNvSpPr/>
            <p:nvPr/>
          </p:nvSpPr>
          <p:spPr>
            <a:xfrm>
              <a:off x="1077067" y="568566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1076680" y="47550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4918206" y="4293420"/>
            <a:ext cx="350372" cy="1835706"/>
            <a:chOff x="1073863" y="4323835"/>
            <a:chExt cx="350372" cy="1835706"/>
          </a:xfrm>
        </p:grpSpPr>
        <p:sp>
          <p:nvSpPr>
            <p:cNvPr id="326" name="矩形 325"/>
            <p:cNvSpPr/>
            <p:nvPr/>
          </p:nvSpPr>
          <p:spPr>
            <a:xfrm>
              <a:off x="1079209" y="56626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1082146" y="47940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5414362" y="4295119"/>
            <a:ext cx="350372" cy="1835706"/>
            <a:chOff x="1073863" y="4323835"/>
            <a:chExt cx="350372" cy="1835706"/>
          </a:xfrm>
        </p:grpSpPr>
        <p:sp>
          <p:nvSpPr>
            <p:cNvPr id="331" name="矩形 330"/>
            <p:cNvSpPr/>
            <p:nvPr/>
          </p:nvSpPr>
          <p:spPr>
            <a:xfrm>
              <a:off x="1079209" y="566267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1082146" y="47940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943034" y="4273962"/>
            <a:ext cx="360076" cy="1873756"/>
            <a:chOff x="1073863" y="4411364"/>
            <a:chExt cx="360076" cy="1873756"/>
          </a:xfrm>
        </p:grpSpPr>
        <p:sp>
          <p:nvSpPr>
            <p:cNvPr id="336" name="矩形 335"/>
            <p:cNvSpPr/>
            <p:nvPr/>
          </p:nvSpPr>
          <p:spPr>
            <a:xfrm>
              <a:off x="1079697" y="5788253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1095385" y="5298871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1081569" y="4850043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1073863" y="4411364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0" name="直接连接符 339"/>
          <p:cNvCxnSpPr/>
          <p:nvPr/>
        </p:nvCxnSpPr>
        <p:spPr>
          <a:xfrm flipH="1" flipV="1">
            <a:off x="6548369" y="5724838"/>
            <a:ext cx="8090" cy="279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6550181" y="5570388"/>
            <a:ext cx="367983" cy="49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 flipV="1">
            <a:off x="6548369" y="5266334"/>
            <a:ext cx="0" cy="2972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 flipV="1">
            <a:off x="6559459" y="6004508"/>
            <a:ext cx="367983" cy="49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/>
        </p:nvCxnSpPr>
        <p:spPr>
          <a:xfrm flipV="1">
            <a:off x="6574477" y="4876226"/>
            <a:ext cx="0" cy="2972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V="1">
            <a:off x="6568414" y="4892234"/>
            <a:ext cx="367983" cy="49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 flipV="1">
            <a:off x="6554278" y="4410641"/>
            <a:ext cx="333438" cy="79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 flipV="1">
            <a:off x="6906879" y="5266334"/>
            <a:ext cx="0" cy="2972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 flipV="1">
            <a:off x="6898727" y="5268812"/>
            <a:ext cx="999252" cy="7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/>
        </p:nvCxnSpPr>
        <p:spPr>
          <a:xfrm flipV="1">
            <a:off x="6921304" y="5142586"/>
            <a:ext cx="988676" cy="11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>
            <a:off x="7365712" y="4077838"/>
            <a:ext cx="24002" cy="27310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 flipV="1">
            <a:off x="7384871" y="3779366"/>
            <a:ext cx="0" cy="3269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/>
          <p:nvPr/>
        </p:nvCxnSpPr>
        <p:spPr>
          <a:xfrm>
            <a:off x="7384871" y="3779366"/>
            <a:ext cx="250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/>
          <p:nvPr/>
        </p:nvCxnSpPr>
        <p:spPr>
          <a:xfrm flipV="1">
            <a:off x="7635831" y="3779366"/>
            <a:ext cx="0" cy="3269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/>
          <p:nvPr/>
        </p:nvCxnSpPr>
        <p:spPr>
          <a:xfrm flipV="1">
            <a:off x="7635831" y="4106334"/>
            <a:ext cx="265094" cy="55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7885978" y="4113503"/>
            <a:ext cx="24002" cy="27310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组合 355"/>
          <p:cNvGrpSpPr/>
          <p:nvPr/>
        </p:nvGrpSpPr>
        <p:grpSpPr>
          <a:xfrm>
            <a:off x="6994192" y="4293420"/>
            <a:ext cx="352537" cy="1867925"/>
            <a:chOff x="1073863" y="4323835"/>
            <a:chExt cx="352537" cy="1867925"/>
          </a:xfrm>
        </p:grpSpPr>
        <p:sp>
          <p:nvSpPr>
            <p:cNvPr id="357" name="矩形 356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1087846" y="4716528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1" name="直接连接符 360"/>
          <p:cNvCxnSpPr/>
          <p:nvPr/>
        </p:nvCxnSpPr>
        <p:spPr>
          <a:xfrm flipV="1">
            <a:off x="7364632" y="4405706"/>
            <a:ext cx="0" cy="3269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/>
        </p:nvCxnSpPr>
        <p:spPr>
          <a:xfrm flipV="1">
            <a:off x="7338726" y="4424080"/>
            <a:ext cx="538112" cy="4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组合 362"/>
          <p:cNvGrpSpPr/>
          <p:nvPr/>
        </p:nvGrpSpPr>
        <p:grpSpPr>
          <a:xfrm>
            <a:off x="7451620" y="4278123"/>
            <a:ext cx="352537" cy="1867925"/>
            <a:chOff x="1073863" y="4323835"/>
            <a:chExt cx="352537" cy="1867925"/>
          </a:xfrm>
        </p:grpSpPr>
        <p:sp>
          <p:nvSpPr>
            <p:cNvPr id="364" name="矩形 363"/>
            <p:cNvSpPr/>
            <p:nvPr/>
          </p:nvSpPr>
          <p:spPr>
            <a:xfrm>
              <a:off x="1076870" y="5656229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>
              <a:off x="1073863" y="5215699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矩形 365"/>
            <p:cNvSpPr/>
            <p:nvPr/>
          </p:nvSpPr>
          <p:spPr>
            <a:xfrm>
              <a:off x="1087846" y="4716528"/>
              <a:ext cx="33855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1085681" y="4323835"/>
              <a:ext cx="338554" cy="496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215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多个芯片级联（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M&gt;N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A214A01C-F603-4F0F-845F-155AD46D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0" y="890994"/>
            <a:ext cx="86346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若要求实现的计数器计数值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超过单片计数器的计数范围，则必须将多片计数器级联。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4266442-C5E1-431D-95F8-7152D7EEB2A3}"/>
              </a:ext>
            </a:extLst>
          </p:cNvPr>
          <p:cNvSpPr/>
          <p:nvPr/>
        </p:nvSpPr>
        <p:spPr>
          <a:xfrm>
            <a:off x="285657" y="2204837"/>
            <a:ext cx="8572685" cy="43140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方法（一） 分解法</a:t>
            </a:r>
            <a:endParaRPr kumimoji="1"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914400" fontAlgn="base">
              <a:lnSpc>
                <a:spcPct val="120000"/>
              </a:lnSpc>
              <a:spcAft>
                <a:spcPts val="1200"/>
              </a:spcAft>
              <a:defRPr/>
            </a:pP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×…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i="1" baseline="-25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，则用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片计数器分别组成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800" b="1" baseline="30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 baseline="30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进制计数器，然后再将它们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而成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9144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级联方法：</a:t>
            </a:r>
            <a:endParaRPr kumimoji="1"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9144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并行进位法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：所有芯片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共用一个时钟信号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，低位芯片的进位输出控制相邻高位芯片的使能端（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同步方式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9144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串行进位法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：低位芯片的进位输出作为相邻高位芯片的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异步方式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5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多个芯片级联（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M&gt;N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A214A01C-F603-4F0F-845F-155AD46D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38" y="762701"/>
            <a:ext cx="86346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若要求实现的计数器计数值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超过单片计数器的计数范围，则必须将多片计数器级联。</a:t>
            </a:r>
            <a:endParaRPr kumimoji="1" lang="en-US" altLang="zh-CN" sz="2800" b="1" dirty="0">
              <a:solidFill>
                <a:srgbClr val="3333CC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6DE5343-E8CC-433C-87C3-2453AE5DE28B}"/>
              </a:ext>
            </a:extLst>
          </p:cNvPr>
          <p:cNvSpPr/>
          <p:nvPr/>
        </p:nvSpPr>
        <p:spPr>
          <a:xfrm>
            <a:off x="743770" y="2397624"/>
            <a:ext cx="6781435" cy="25766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方法（二）扩展法</a:t>
            </a:r>
            <a:endParaRPr kumimoji="1"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先将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片计数器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组成最大计数值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的计数器，然后采用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整体清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整体置数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的方法实现模</a:t>
            </a:r>
            <a:r>
              <a:rPr kumimoji="1" lang="en-US" altLang="zh-CN" sz="2800" b="1" i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计数器。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8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多个芯片级联（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M&gt;N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A214A01C-F603-4F0F-845F-155AD46D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09" y="657912"/>
            <a:ext cx="85894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spcAft>
                <a:spcPct val="0"/>
              </a:spcAft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en-US" altLang="zh-CN" sz="2800" b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r>
              <a:rPr kumimoji="1" lang="zh-CN" altLang="en-US" sz="2800" b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zh-CN" altLang="en-US" sz="2800" b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r>
              <a:rPr kumimoji="1" lang="zh-CN" altLang="en-US" sz="2800" b="1" dirty="0" smtClean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的计数器</a:t>
            </a:r>
            <a:r>
              <a:rPr kumimoji="1" lang="zh-CN" altLang="en-US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en-US" altLang="zh-CN" sz="2800" b="1" dirty="0">
                <a:solidFill>
                  <a:srgbClr val="3333CC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23E02949-0E1B-4908-A460-C566AEA2A062}"/>
              </a:ext>
            </a:extLst>
          </p:cNvPr>
          <p:cNvSpPr txBox="1"/>
          <p:nvPr/>
        </p:nvSpPr>
        <p:spPr>
          <a:xfrm>
            <a:off x="266309" y="1153332"/>
            <a:ext cx="8157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分析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16</a:t>
            </a:r>
            <a:r>
              <a:rPr lang="zh-CN" altLang="en-US" sz="2800" b="1" dirty="0"/>
              <a:t>进制计数器，两片</a:t>
            </a:r>
            <a:r>
              <a:rPr lang="en-US" altLang="zh-CN" sz="2800" b="1" dirty="0" smtClean="0"/>
              <a:t>74LS193</a:t>
            </a:r>
            <a:r>
              <a:rPr lang="zh-CN" altLang="en-US" sz="2800" b="1" dirty="0" smtClean="0"/>
              <a:t>级</a:t>
            </a:r>
            <a:r>
              <a:rPr lang="zh-CN" altLang="en-US" sz="2800" b="1" dirty="0"/>
              <a:t>联可以实现</a:t>
            </a:r>
            <a:r>
              <a:rPr lang="en-US" altLang="zh-CN" sz="2800" b="1" dirty="0"/>
              <a:t>256</a:t>
            </a:r>
            <a:r>
              <a:rPr lang="zh-CN" altLang="en-US" sz="2800" b="1" dirty="0"/>
              <a:t>进制</a:t>
            </a:r>
            <a:r>
              <a:rPr lang="zh-CN" altLang="en-US" sz="2800" b="1" dirty="0" smtClean="0"/>
              <a:t>计数器。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446074" y="2268942"/>
            <a:ext cx="6412551" cy="2602884"/>
            <a:chOff x="1446074" y="2268942"/>
            <a:chExt cx="6412551" cy="2602884"/>
          </a:xfrm>
        </p:grpSpPr>
        <p:grpSp>
          <p:nvGrpSpPr>
            <p:cNvPr id="20" name="组合 19"/>
            <p:cNvGrpSpPr/>
            <p:nvPr/>
          </p:nvGrpSpPr>
          <p:grpSpPr>
            <a:xfrm>
              <a:off x="1446074" y="3027150"/>
              <a:ext cx="6412551" cy="1844676"/>
              <a:chOff x="1446074" y="3027150"/>
              <a:chExt cx="6412551" cy="1844676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0072" y="3027150"/>
                <a:ext cx="2928553" cy="1844676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6074" y="3027150"/>
                <a:ext cx="2906393" cy="1830717"/>
              </a:xfrm>
              <a:prstGeom prst="rect">
                <a:avLst/>
              </a:prstGeom>
            </p:spPr>
          </p:pic>
        </p:grp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6983CDA-5BA0-405E-9A82-C5DE3BF23672}"/>
                </a:ext>
              </a:extLst>
            </p:cNvPr>
            <p:cNvSpPr txBox="1"/>
            <p:nvPr/>
          </p:nvSpPr>
          <p:spPr>
            <a:xfrm>
              <a:off x="1908912" y="2268942"/>
              <a:ext cx="1684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低位输出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408BDD9-A195-4AFA-B0B7-C93B7E0124AA}"/>
                </a:ext>
              </a:extLst>
            </p:cNvPr>
            <p:cNvSpPr txBox="1"/>
            <p:nvPr/>
          </p:nvSpPr>
          <p:spPr>
            <a:xfrm>
              <a:off x="5718807" y="2431086"/>
              <a:ext cx="1684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高位输出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10E51B48-F26C-4F46-B4E8-F9EF1767B6F1}"/>
              </a:ext>
            </a:extLst>
          </p:cNvPr>
          <p:cNvCxnSpPr/>
          <p:nvPr/>
        </p:nvCxnSpPr>
        <p:spPr>
          <a:xfrm>
            <a:off x="3840974" y="3893967"/>
            <a:ext cx="153025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对话气泡: 矩形 27">
            <a:extLst>
              <a:ext uri="{FF2B5EF4-FFF2-40B4-BE49-F238E27FC236}">
                <a16:creationId xmlns="" xmlns:a16="http://schemas.microsoft.com/office/drawing/2014/main" id="{A1AF941A-C576-4562-A621-7474C5EE6E51}"/>
              </a:ext>
            </a:extLst>
          </p:cNvPr>
          <p:cNvSpPr/>
          <p:nvPr/>
        </p:nvSpPr>
        <p:spPr>
          <a:xfrm>
            <a:off x="3643078" y="2100843"/>
            <a:ext cx="2017296" cy="949319"/>
          </a:xfrm>
          <a:prstGeom prst="wedgeRectCallout">
            <a:avLst>
              <a:gd name="adj1" fmla="val -2663"/>
              <a:gd name="adj2" fmla="val 134749"/>
            </a:avLst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33CC"/>
                </a:solidFill>
              </a:rPr>
              <a:t>低位计数器的进位输出端接到高位计数器</a:t>
            </a:r>
            <a:r>
              <a:rPr lang="zh-CN" altLang="en-US" b="1" dirty="0" smtClean="0">
                <a:solidFill>
                  <a:srgbClr val="FF33CC"/>
                </a:solidFill>
              </a:rPr>
              <a:t>的时钟端</a:t>
            </a:r>
            <a:endParaRPr lang="zh-CN" altLang="en-US" b="1" dirty="0">
              <a:solidFill>
                <a:srgbClr val="FF33CC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6725" y="3889957"/>
            <a:ext cx="1038858" cy="869784"/>
            <a:chOff x="856725" y="3889957"/>
            <a:chExt cx="1038858" cy="869784"/>
          </a:xfrm>
        </p:grpSpPr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FAC38AAE-963E-490E-9AE1-4C713605BF60}"/>
                </a:ext>
              </a:extLst>
            </p:cNvPr>
            <p:cNvCxnSpPr/>
            <p:nvPr/>
          </p:nvCxnSpPr>
          <p:spPr>
            <a:xfrm flipV="1">
              <a:off x="1177999" y="3889957"/>
              <a:ext cx="717584" cy="401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98A33FA5-1CD3-413C-904D-75F8AD14D7E6}"/>
                </a:ext>
              </a:extLst>
            </p:cNvPr>
            <p:cNvCxnSpPr/>
            <p:nvPr/>
          </p:nvCxnSpPr>
          <p:spPr>
            <a:xfrm>
              <a:off x="1178000" y="3889957"/>
              <a:ext cx="0" cy="46522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856725" y="4298076"/>
              <a:ext cx="697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52110" y="3348725"/>
            <a:ext cx="3883670" cy="536658"/>
            <a:chOff x="1252110" y="3348725"/>
            <a:chExt cx="3883670" cy="536658"/>
          </a:xfrm>
        </p:grpSpPr>
        <p:sp>
          <p:nvSpPr>
            <p:cNvPr id="13" name="文本框 12"/>
            <p:cNvSpPr txBox="1"/>
            <p:nvPr/>
          </p:nvSpPr>
          <p:spPr>
            <a:xfrm>
              <a:off x="1252110" y="3348725"/>
              <a:ext cx="387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47852" y="3423718"/>
              <a:ext cx="387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B7C61CA6-2DA2-4154-9A69-1D19D42E11D3}"/>
              </a:ext>
            </a:extLst>
          </p:cNvPr>
          <p:cNvSpPr txBox="1"/>
          <p:nvPr/>
        </p:nvSpPr>
        <p:spPr>
          <a:xfrm>
            <a:off x="376060" y="5084684"/>
            <a:ext cx="822592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当低位计数器计数为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1111</a:t>
            </a:r>
            <a:r>
              <a:rPr lang="zh-CN" altLang="en-US" sz="2400" b="1" dirty="0" smtClean="0"/>
              <a:t>时，低位计数器的进位输出端产生一个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低电平脉冲</a:t>
            </a:r>
            <a:r>
              <a:rPr lang="zh-CN" altLang="en-US" sz="2400" b="1" dirty="0" smtClean="0"/>
              <a:t>信号；当下一个时钟脉冲</a:t>
            </a:r>
            <a:r>
              <a:rPr lang="zh-CN" altLang="en-US" sz="2400" b="1" dirty="0"/>
              <a:t>上升沿到来时</a:t>
            </a:r>
            <a:r>
              <a:rPr lang="zh-CN" altLang="en-US" sz="2400" b="1" dirty="0" smtClean="0"/>
              <a:t>，低位计数器的进位输出端变为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高电平</a:t>
            </a:r>
            <a:r>
              <a:rPr lang="zh-CN" altLang="en-US" sz="2400" b="1" dirty="0" smtClean="0"/>
              <a:t>值，相当于高位计数器的时钟端有一个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上升沿</a:t>
            </a:r>
            <a:r>
              <a:rPr lang="zh-CN" altLang="en-US" sz="2400" b="1" dirty="0" smtClean="0"/>
              <a:t>，高位计数器计数增加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542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1958322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405821" y="2578212"/>
            <a:ext cx="37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集成触发器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1" y="31857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时序逻辑电路的分析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405821" y="38284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时序逻辑电路的设计</a:t>
            </a:r>
          </a:p>
        </p:txBody>
      </p:sp>
      <p:sp>
        <p:nvSpPr>
          <p:cNvPr id="18" name="淘宝网chenying0907出品 29">
            <a:extLst>
              <a:ext uri="{FF2B5EF4-FFF2-40B4-BE49-F238E27FC236}">
                <a16:creationId xmlns="" xmlns:a16="http://schemas.microsoft.com/office/drawing/2014/main" id="{AEE16EF7-D81C-4C82-B775-756588433B80}"/>
              </a:ext>
            </a:extLst>
          </p:cNvPr>
          <p:cNvSpPr txBox="1"/>
          <p:nvPr/>
        </p:nvSpPr>
        <p:spPr>
          <a:xfrm>
            <a:off x="4405821" y="4455665"/>
            <a:ext cx="434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常用时序电路及其应用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4271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579095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617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5.5   </a:t>
            </a:r>
            <a:r>
              <a:rPr lang="zh-CN" altLang="en-US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常用时序逻辑电路及其应用</a:t>
            </a:r>
            <a:endParaRPr lang="zh-CN" altLang="en-US" sz="32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淘宝网chenying0907出品 29"/>
          <p:cNvSpPr txBox="1"/>
          <p:nvPr/>
        </p:nvSpPr>
        <p:spPr>
          <a:xfrm>
            <a:off x="2408579" y="2126947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计数器</a:t>
            </a:r>
          </a:p>
        </p:txBody>
      </p:sp>
      <p:sp>
        <p:nvSpPr>
          <p:cNvPr id="11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2408579" y="329101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tx1"/>
                </a:solidFill>
              </a:rPr>
              <a:t>寄存器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94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5.5.2 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5415C03-3C7D-43C6-96D6-2A8CDF07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037524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把二进制数据或代码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暂时存储</a:t>
            </a:r>
            <a:endParaRPr lang="zh-CN" altLang="en-US" sz="28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2A521E9B-78C7-45C8-87DF-6BD30FBD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49" y="1637419"/>
            <a:ext cx="8604919" cy="100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功能特点：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暂存数据或代码，一般不对存储内容进行处理</a:t>
            </a:r>
            <a:endParaRPr lang="zh-CN" altLang="en-US" sz="28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C5408D09-824A-484C-8106-5FDF61EC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581286"/>
            <a:ext cx="10559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分类</a:t>
            </a:r>
            <a:endParaRPr lang="zh-CN" altLang="en-US" sz="3200" b="1" dirty="0">
              <a:solidFill>
                <a:srgbClr val="C000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="" xmlns:a16="http://schemas.microsoft.com/office/drawing/2014/main" id="{E9B1348D-C555-42D5-87C0-2F1441B567D1}"/>
              </a:ext>
            </a:extLst>
          </p:cNvPr>
          <p:cNvSpPr>
            <a:spLocks/>
          </p:cNvSpPr>
          <p:nvPr/>
        </p:nvSpPr>
        <p:spPr bwMode="auto">
          <a:xfrm>
            <a:off x="1278188" y="3547937"/>
            <a:ext cx="252413" cy="742162"/>
          </a:xfrm>
          <a:prstGeom prst="leftBrace">
            <a:avLst>
              <a:gd name="adj1" fmla="val 1936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="" xmlns:a16="http://schemas.microsoft.com/office/drawing/2014/main" id="{347EE022-8B06-4977-A132-E1EE3FF9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328" y="3319676"/>
            <a:ext cx="5690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基本寄存器（数码寄存器）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="" xmlns:a16="http://schemas.microsoft.com/office/drawing/2014/main" id="{CE5638CF-582A-4CDD-AB77-EB5A6E62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327" y="3928376"/>
            <a:ext cx="3472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26E31EE2-1F50-41E7-B10D-3F7D76E0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693541"/>
            <a:ext cx="786247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结构特点：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通常由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触发器构成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="" xmlns:a16="http://schemas.microsoft.com/office/drawing/2014/main" id="{3646DF03-BC5F-4774-856E-5669BB2A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872" y="472714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并行方式</a:t>
            </a:r>
            <a:r>
              <a:rPr lang="en-US" altLang="zh-CN" sz="24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="" xmlns:a16="http://schemas.microsoft.com/office/drawing/2014/main" id="{F780796E-6EFC-4693-B03E-9E658FF0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622" y="563837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u="sng">
                <a:solidFill>
                  <a:srgbClr val="0000FF"/>
                </a:solidFill>
                <a:ea typeface="黑体" panose="02010609060101010101" pitchFamily="49" charset="-122"/>
              </a:rPr>
              <a:t>串行方式</a:t>
            </a:r>
            <a:r>
              <a:rPr lang="en-US" altLang="zh-CN" sz="2400" b="1" u="sng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2" name="AutoShape 19">
            <a:extLst>
              <a:ext uri="{FF2B5EF4-FFF2-40B4-BE49-F238E27FC236}">
                <a16:creationId xmlns="" xmlns:a16="http://schemas.microsoft.com/office/drawing/2014/main" id="{24B603BE-479B-4D8D-96A9-C697C5E1082F}"/>
              </a:ext>
            </a:extLst>
          </p:cNvPr>
          <p:cNvSpPr>
            <a:spLocks/>
          </p:cNvSpPr>
          <p:nvPr/>
        </p:nvSpPr>
        <p:spPr bwMode="auto">
          <a:xfrm>
            <a:off x="1519972" y="4927170"/>
            <a:ext cx="215900" cy="1092200"/>
          </a:xfrm>
          <a:prstGeom prst="leftBrace">
            <a:avLst>
              <a:gd name="adj1" fmla="val 4215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="" xmlns:a16="http://schemas.microsoft.com/office/drawing/2014/main" id="{D421B2E4-E214-467A-AA1F-2EE0A6C9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022501"/>
            <a:ext cx="13684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输入输出方式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="" xmlns:a16="http://schemas.microsoft.com/office/drawing/2014/main" id="{947FFD57-BA76-4A2C-9CB3-57F1E3D44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93" y="4586074"/>
            <a:ext cx="579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每一位数据对应一个输入端（输出端）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作用下，各位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输入（输出）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="" xmlns:a16="http://schemas.microsoft.com/office/drawing/2014/main" id="{7E092621-A948-4049-90EC-DE2330E8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93" y="5481424"/>
            <a:ext cx="5724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只有一个输入端（输出端）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作用下，各数码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逐位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输入（输出）</a:t>
            </a:r>
          </a:p>
        </p:txBody>
      </p:sp>
    </p:spTree>
    <p:extLst>
      <p:ext uri="{BB962C8B-B14F-4D97-AF65-F5344CB8AC3E}">
        <p14:creationId xmlns:p14="http://schemas.microsoft.com/office/powerpoint/2010/main" xmlns="" val="40602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 animBg="1"/>
      <p:bldP spid="15" grpId="0"/>
      <p:bldP spid="17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5415C03-3C7D-43C6-96D6-2A8CDF07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83" name="Object 4">
            <a:extLst>
              <a:ext uri="{FF2B5EF4-FFF2-40B4-BE49-F238E27FC236}">
                <a16:creationId xmlns="" xmlns:a16="http://schemas.microsoft.com/office/drawing/2014/main" id="{A800AE4F-138F-4507-B815-AFF2B3B468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5665" y="1399942"/>
          <a:ext cx="7674626" cy="3213069"/>
        </p:xfrm>
        <a:graphic>
          <a:graphicData uri="http://schemas.openxmlformats.org/presentationml/2006/ole">
            <p:oleObj spid="_x0000_s15424" name="图片" r:id="rId5" imgW="2752725" imgH="1152525" progId="Word.Picture.8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BC754CA-86B9-4923-A7C5-F8C9F91CB814}"/>
              </a:ext>
            </a:extLst>
          </p:cNvPr>
          <p:cNvSpPr/>
          <p:nvPr/>
        </p:nvSpPr>
        <p:spPr>
          <a:xfrm>
            <a:off x="810554" y="4866098"/>
            <a:ext cx="7612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时钟脉冲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上升沿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到来，加在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数据输入端的数据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就立即被送到触发器输出端：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84" name="Object 6">
            <a:extLst>
              <a:ext uri="{FF2B5EF4-FFF2-40B4-BE49-F238E27FC236}">
                <a16:creationId xmlns="" xmlns:a16="http://schemas.microsoft.com/office/drawing/2014/main" id="{DE0DAFF9-0653-4C08-8CDB-3416CAB31B7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28574" y="5948782"/>
          <a:ext cx="5207054" cy="664127"/>
        </p:xfrm>
        <a:graphic>
          <a:graphicData uri="http://schemas.openxmlformats.org/presentationml/2006/ole">
            <p:oleObj spid="_x0000_s15425" name="公式" r:id="rId6" imgW="1879600" imgH="241300" progId="">
              <p:embed/>
            </p:oleObj>
          </a:graphicData>
        </a:graphic>
      </p:graphicFrame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DD90996-F180-4CFC-94A3-E7714666D878}"/>
              </a:ext>
            </a:extLst>
          </p:cNvPr>
          <p:cNvSpPr txBox="1"/>
          <p:nvPr/>
        </p:nvSpPr>
        <p:spPr>
          <a:xfrm>
            <a:off x="503139" y="74814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39928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DBC754CA-86B9-4923-A7C5-F8C9F91CB814}"/>
                  </a:ext>
                </a:extLst>
              </p:cNvPr>
              <p:cNvSpPr/>
              <p:nvPr/>
            </p:nvSpPr>
            <p:spPr>
              <a:xfrm>
                <a:off x="160998" y="4570721"/>
                <a:ext cx="7144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𝑪𝑹</m:t>
                        </m:r>
                      </m:e>
                    </m:acc>
                    <m:r>
                      <a:rPr lang="zh-CN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</a:rPr>
                  <a:t>时，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时钟上升沿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，寄存器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置数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：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BC754CA-86B9-4923-A7C5-F8C9F91CB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8" y="4570721"/>
                <a:ext cx="7144168" cy="52322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70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Object 6">
            <a:extLst>
              <a:ext uri="{FF2B5EF4-FFF2-40B4-BE49-F238E27FC236}">
                <a16:creationId xmlns="" xmlns:a16="http://schemas.microsoft.com/office/drawing/2014/main" id="{DE0DAFF9-0653-4C08-8CDB-3416CAB31B7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51688" y="5027837"/>
          <a:ext cx="5207054" cy="664127"/>
        </p:xfrm>
        <a:graphic>
          <a:graphicData uri="http://schemas.openxmlformats.org/presentationml/2006/ole">
            <p:oleObj spid="_x0000_s16450" name="公式" r:id="rId6" imgW="1879600" imgH="241300" progId="">
              <p:embed/>
            </p:oleObj>
          </a:graphicData>
        </a:graphic>
      </p:graphicFrame>
      <p:pic>
        <p:nvPicPr>
          <p:cNvPr id="11" name="Picture 5" descr="5-5-30">
            <a:extLst>
              <a:ext uri="{FF2B5EF4-FFF2-40B4-BE49-F238E27FC236}">
                <a16:creationId xmlns="" xmlns:a16="http://schemas.microsoft.com/office/drawing/2014/main" id="{0F7DE224-DBC7-4B22-A3A4-8B1E30ED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514" y="1144798"/>
            <a:ext cx="8414972" cy="21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6A6EB1A-1DF2-48F2-A5ED-2C482F6259AB}"/>
              </a:ext>
            </a:extLst>
          </p:cNvPr>
          <p:cNvSpPr txBox="1"/>
          <p:nvPr/>
        </p:nvSpPr>
        <p:spPr>
          <a:xfrm>
            <a:off x="2568195" y="3359298"/>
            <a:ext cx="426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70A8E"/>
                </a:solidFill>
              </a:rPr>
              <a:t>具有</a:t>
            </a:r>
            <a:r>
              <a:rPr lang="zh-CN" altLang="en-US" sz="2400" b="1" dirty="0">
                <a:solidFill>
                  <a:srgbClr val="FF0000"/>
                </a:solidFill>
              </a:rPr>
              <a:t>异步清零端</a:t>
            </a:r>
            <a:r>
              <a:rPr lang="zh-CN" altLang="en-US" sz="2400" b="1" dirty="0">
                <a:solidFill>
                  <a:srgbClr val="170A8E"/>
                </a:solidFill>
              </a:rPr>
              <a:t>的基本寄存器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="" xmlns:a16="http://schemas.microsoft.com/office/drawing/2014/main" id="{9915A331-C62F-4995-946B-8A978447BD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37580" y="3845010"/>
          <a:ext cx="4221162" cy="663575"/>
        </p:xfrm>
        <a:graphic>
          <a:graphicData uri="http://schemas.openxmlformats.org/presentationml/2006/ole">
            <p:oleObj spid="_x0000_s16451" name="Equation" r:id="rId8" imgW="1523880" imgH="2412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F698A579-0DDC-4944-AEC2-B557934BE96D}"/>
                  </a:ext>
                </a:extLst>
              </p:cNvPr>
              <p:cNvSpPr/>
              <p:nvPr/>
            </p:nvSpPr>
            <p:spPr>
              <a:xfrm>
                <a:off x="160998" y="3944338"/>
                <a:ext cx="4613620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𝑪𝑹</m:t>
                        </m:r>
                      </m:e>
                    </m:acc>
                    <m:r>
                      <a:rPr lang="zh-CN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</a:rPr>
                  <a:t>时，寄存器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清零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:</a:t>
                </a:r>
                <a:endParaRPr lang="zh-CN" alt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F698A579-0DDC-4944-AEC2-B557934BE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8" y="3944338"/>
                <a:ext cx="4613620" cy="524118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2642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57247DAC-79CF-445E-83A5-1559292956E8}"/>
                  </a:ext>
                </a:extLst>
              </p:cNvPr>
              <p:cNvSpPr/>
              <p:nvPr/>
            </p:nvSpPr>
            <p:spPr>
              <a:xfrm>
                <a:off x="160997" y="5784532"/>
                <a:ext cx="8847373" cy="955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𝑪𝑹</m:t>
                        </m:r>
                      </m:e>
                    </m:acc>
                    <m:r>
                      <a:rPr lang="zh-CN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</a:rPr>
                  <a:t>时，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除了时钟上升沿之外的其它时间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，寄存器状态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保持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不变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57247DAC-79CF-445E-83A5-155929295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7" y="5784532"/>
                <a:ext cx="8847373" cy="95500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377" t="-7006" r="-482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364514" y="625546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6725A483-1872-4D25-A922-D22DC61F1955}"/>
              </a:ext>
            </a:extLst>
          </p:cNvPr>
          <p:cNvSpPr/>
          <p:nvPr/>
        </p:nvSpPr>
        <p:spPr>
          <a:xfrm>
            <a:off x="276726" y="2739189"/>
            <a:ext cx="457200" cy="320843"/>
          </a:xfrm>
          <a:prstGeom prst="ellipse">
            <a:avLst/>
          </a:prstGeom>
          <a:noFill/>
          <a:ln w="412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87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62086" y="59966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sp>
        <p:nvSpPr>
          <p:cNvPr id="117" name="Rectangle 3">
            <a:extLst>
              <a:ext uri="{FF2B5EF4-FFF2-40B4-BE49-F238E27FC236}">
                <a16:creationId xmlns="" xmlns:a16="http://schemas.microsoft.com/office/drawing/2014/main" id="{773E6EEA-608C-4893-85DA-6C124AA8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4" y="3695255"/>
            <a:ext cx="4362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lnSpc>
                <a:spcPct val="131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80000"/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：并行数据输入端</a:t>
            </a:r>
          </a:p>
        </p:txBody>
      </p:sp>
      <p:sp>
        <p:nvSpPr>
          <p:cNvPr id="118" name="Rectangle 4">
            <a:extLst>
              <a:ext uri="{FF2B5EF4-FFF2-40B4-BE49-F238E27FC236}">
                <a16:creationId xmlns="" xmlns:a16="http://schemas.microsoft.com/office/drawing/2014/main" id="{C1FBD11B-DF06-4A6E-A439-0187922B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4" y="4681488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lnSpc>
                <a:spcPct val="131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80000"/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：并行数据输出端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46FB4F4A-9D4B-4D10-AE1A-D7E07198C3F5}"/>
              </a:ext>
            </a:extLst>
          </p:cNvPr>
          <p:cNvGrpSpPr/>
          <p:nvPr/>
        </p:nvGrpSpPr>
        <p:grpSpPr>
          <a:xfrm>
            <a:off x="4572000" y="1995962"/>
            <a:ext cx="4468755" cy="4711093"/>
            <a:chOff x="4559300" y="1423130"/>
            <a:chExt cx="4362450" cy="4712083"/>
          </a:xfrm>
        </p:grpSpPr>
        <p:pic>
          <p:nvPicPr>
            <p:cNvPr id="216" name="Picture 7" descr="t211">
              <a:extLst>
                <a:ext uri="{FF2B5EF4-FFF2-40B4-BE49-F238E27FC236}">
                  <a16:creationId xmlns="" xmlns:a16="http://schemas.microsoft.com/office/drawing/2014/main" id="{F7EBE215-A2DB-4119-899C-52B933E95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300" y="1423130"/>
              <a:ext cx="4362450" cy="471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7382011C-35C5-4845-859B-174346AE4BD6}"/>
                </a:ext>
              </a:extLst>
            </p:cNvPr>
            <p:cNvSpPr txBox="1"/>
            <p:nvPr/>
          </p:nvSpPr>
          <p:spPr>
            <a:xfrm>
              <a:off x="6162233" y="3198167"/>
              <a:ext cx="1239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74LS175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F4B80FCA-928F-4BD1-A9DD-C5B4F93A7D24}"/>
              </a:ext>
            </a:extLst>
          </p:cNvPr>
          <p:cNvSpPr txBox="1"/>
          <p:nvPr/>
        </p:nvSpPr>
        <p:spPr>
          <a:xfrm>
            <a:off x="41533" y="1878148"/>
            <a:ext cx="499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</a:rPr>
              <a:t>位上升沿集成触发器</a:t>
            </a:r>
            <a:r>
              <a:rPr lang="en-US" altLang="zh-CN" sz="2800" b="1" dirty="0">
                <a:solidFill>
                  <a:srgbClr val="C00000"/>
                </a:solidFill>
              </a:rPr>
              <a:t>74LS175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E7BF902-9934-4CC6-BF93-86B661193A02}"/>
              </a:ext>
            </a:extLst>
          </p:cNvPr>
          <p:cNvSpPr txBox="1"/>
          <p:nvPr/>
        </p:nvSpPr>
        <p:spPr>
          <a:xfrm>
            <a:off x="162086" y="1200481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由多个边沿</a:t>
            </a:r>
            <a:r>
              <a:rPr lang="en-US" altLang="zh-CN" sz="2800" b="1" dirty="0">
                <a:solidFill>
                  <a:srgbClr val="0000FF"/>
                </a:solidFill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</a:rPr>
              <a:t>触发器组成的集成寄存器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78641448-A96F-49B1-969D-9BFBBDAFFE87}"/>
              </a:ext>
            </a:extLst>
          </p:cNvPr>
          <p:cNvCxnSpPr/>
          <p:nvPr/>
        </p:nvCxnSpPr>
        <p:spPr>
          <a:xfrm>
            <a:off x="4920912" y="2277979"/>
            <a:ext cx="301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AA93250-08AA-4CB0-8872-386E38774D3C}"/>
              </a:ext>
            </a:extLst>
          </p:cNvPr>
          <p:cNvGrpSpPr/>
          <p:nvPr/>
        </p:nvGrpSpPr>
        <p:grpSpPr>
          <a:xfrm>
            <a:off x="255264" y="2736994"/>
            <a:ext cx="3684971" cy="533400"/>
            <a:chOff x="255264" y="2736994"/>
            <a:chExt cx="3684971" cy="533400"/>
          </a:xfrm>
        </p:grpSpPr>
        <p:sp>
          <p:nvSpPr>
            <p:cNvPr id="145" name="Rectangle 31">
              <a:extLst>
                <a:ext uri="{FF2B5EF4-FFF2-40B4-BE49-F238E27FC236}">
                  <a16:creationId xmlns="" xmlns:a16="http://schemas.microsoft.com/office/drawing/2014/main" id="{7C8E8A01-2C19-4EEB-93A6-DBE229F4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64" y="2736994"/>
              <a:ext cx="368497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fontAlgn="base" hangingPunct="1">
                <a:lnSpc>
                  <a:spcPct val="131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SzPct val="80000"/>
                <a:buFont typeface="Monotype Sorts" pitchFamily="2" charset="2"/>
                <a:buNone/>
              </a:pP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：异步清零控制端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A85AF8BE-723F-48DE-8A31-F7470EAA544E}"/>
                </a:ext>
              </a:extLst>
            </p:cNvPr>
            <p:cNvCxnSpPr/>
            <p:nvPr/>
          </p:nvCxnSpPr>
          <p:spPr>
            <a:xfrm>
              <a:off x="336884" y="2915653"/>
              <a:ext cx="301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739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45321" y="617009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grpSp>
        <p:nvGrpSpPr>
          <p:cNvPr id="119" name="Group 5">
            <a:extLst>
              <a:ext uri="{FF2B5EF4-FFF2-40B4-BE49-F238E27FC236}">
                <a16:creationId xmlns="" xmlns:a16="http://schemas.microsoft.com/office/drawing/2014/main" id="{40901E5A-A054-4C50-98F9-277C2F70B194}"/>
              </a:ext>
            </a:extLst>
          </p:cNvPr>
          <p:cNvGrpSpPr>
            <a:grpSpLocks/>
          </p:cNvGrpSpPr>
          <p:nvPr/>
        </p:nvGrpSpPr>
        <p:grpSpPr bwMode="auto">
          <a:xfrm>
            <a:off x="266001" y="2026308"/>
            <a:ext cx="8624242" cy="3793898"/>
            <a:chOff x="528" y="1789"/>
            <a:chExt cx="4992" cy="1758"/>
          </a:xfrm>
        </p:grpSpPr>
        <p:sp>
          <p:nvSpPr>
            <p:cNvPr id="120" name="Rectangle 6">
              <a:extLst>
                <a:ext uri="{FF2B5EF4-FFF2-40B4-BE49-F238E27FC236}">
                  <a16:creationId xmlns="" xmlns:a16="http://schemas.microsoft.com/office/drawing/2014/main" id="{58C6D265-3514-49E1-BA7E-1553A7C10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2551"/>
              <a:ext cx="713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" name="Rectangle 7">
              <a:extLst>
                <a:ext uri="{FF2B5EF4-FFF2-40B4-BE49-F238E27FC236}">
                  <a16:creationId xmlns="" xmlns:a16="http://schemas.microsoft.com/office/drawing/2014/main" id="{1C6BD4EF-8BB7-4E91-93C5-E6F6AE11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83"/>
              <a:ext cx="7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2" name="Rectangle 8">
              <a:extLst>
                <a:ext uri="{FF2B5EF4-FFF2-40B4-BE49-F238E27FC236}">
                  <a16:creationId xmlns="" xmlns:a16="http://schemas.microsoft.com/office/drawing/2014/main" id="{E76360EB-A208-42D4-BCEE-6E8BC3E0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64"/>
              <a:ext cx="71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清零</a:t>
              </a:r>
            </a:p>
          </p:txBody>
        </p:sp>
        <p:sp>
          <p:nvSpPr>
            <p:cNvPr id="123" name="Rectangle 9">
              <a:extLst>
                <a:ext uri="{FF2B5EF4-FFF2-40B4-BE49-F238E27FC236}">
                  <a16:creationId xmlns="" xmlns:a16="http://schemas.microsoft.com/office/drawing/2014/main" id="{E9A50C56-6955-47A3-874D-E30ADF07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45"/>
              <a:ext cx="714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4" name="Rectangle 10">
              <a:extLst>
                <a:ext uri="{FF2B5EF4-FFF2-40B4-BE49-F238E27FC236}">
                  <a16:creationId xmlns="" xmlns:a16="http://schemas.microsoft.com/office/drawing/2014/main" id="{C5B0E10D-3561-426A-BF04-34A1AAFB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274"/>
              <a:ext cx="7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25" name="Rectangle 11">
              <a:extLst>
                <a:ext uri="{FF2B5EF4-FFF2-40B4-BE49-F238E27FC236}">
                  <a16:creationId xmlns="" xmlns:a16="http://schemas.microsoft.com/office/drawing/2014/main" id="{24A6CDFD-2B4A-40B5-905E-39BBE41B4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064"/>
              <a:ext cx="71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时钟</a:t>
              </a:r>
            </a:p>
          </p:txBody>
        </p:sp>
        <p:sp>
          <p:nvSpPr>
            <p:cNvPr id="126" name="Rectangle 12">
              <a:extLst>
                <a:ext uri="{FF2B5EF4-FFF2-40B4-BE49-F238E27FC236}">
                  <a16:creationId xmlns="" xmlns:a16="http://schemas.microsoft.com/office/drawing/2014/main" id="{B1A50264-3273-477B-81C5-5923DB1D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544"/>
              <a:ext cx="1382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  ×  ×  ×</a:t>
              </a:r>
              <a:endPara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 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  ×  ×  ×</a:t>
              </a: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  ×  ×  ×</a:t>
              </a:r>
            </a:p>
          </p:txBody>
        </p:sp>
        <p:sp>
          <p:nvSpPr>
            <p:cNvPr id="127" name="Rectangle 13">
              <a:extLst>
                <a:ext uri="{FF2B5EF4-FFF2-40B4-BE49-F238E27FC236}">
                  <a16:creationId xmlns="" xmlns:a16="http://schemas.microsoft.com/office/drawing/2014/main" id="{002F8190-E3CD-4110-91AA-5BCD0D82D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2262"/>
              <a:ext cx="13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8" name="Rectangle 14">
              <a:extLst>
                <a:ext uri="{FF2B5EF4-FFF2-40B4-BE49-F238E27FC236}">
                  <a16:creationId xmlns="" xmlns:a16="http://schemas.microsoft.com/office/drawing/2014/main" id="{12563D59-4D16-4E3C-9253-38438F0AE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2064"/>
              <a:ext cx="13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输      入</a:t>
              </a:r>
            </a:p>
          </p:txBody>
        </p:sp>
        <p:sp>
          <p:nvSpPr>
            <p:cNvPr id="129" name="Rectangle 15">
              <a:extLst>
                <a:ext uri="{FF2B5EF4-FFF2-40B4-BE49-F238E27FC236}">
                  <a16:creationId xmlns="" xmlns:a16="http://schemas.microsoft.com/office/drawing/2014/main" id="{B484E778-82DD-4DE7-AD69-8C627D54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543"/>
              <a:ext cx="1225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0   0    0    0</a:t>
              </a: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   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保  持</a:t>
              </a:r>
            </a:p>
            <a:p>
              <a:pPr marL="0" indent="0" algn="just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保  持</a:t>
              </a:r>
              <a:endParaRPr kumimoji="1"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16">
              <a:extLst>
                <a:ext uri="{FF2B5EF4-FFF2-40B4-BE49-F238E27FC236}">
                  <a16:creationId xmlns="" xmlns:a16="http://schemas.microsoft.com/office/drawing/2014/main" id="{A00B9BED-E873-40C0-A91A-E2281C44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256"/>
              <a:ext cx="122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   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1" name="Rectangle 17">
              <a:extLst>
                <a:ext uri="{FF2B5EF4-FFF2-40B4-BE49-F238E27FC236}">
                  <a16:creationId xmlns="" xmlns:a16="http://schemas.microsoft.com/office/drawing/2014/main" id="{6F3128AA-F3E8-4C89-9396-EF32B03C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064"/>
              <a:ext cx="12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输    出</a:t>
              </a:r>
            </a:p>
          </p:txBody>
        </p:sp>
        <p:sp>
          <p:nvSpPr>
            <p:cNvPr id="132" name="Rectangle 18">
              <a:extLst>
                <a:ext uri="{FF2B5EF4-FFF2-40B4-BE49-F238E27FC236}">
                  <a16:creationId xmlns="" xmlns:a16="http://schemas.microsoft.com/office/drawing/2014/main" id="{56A04C1C-F321-4177-A7D0-3C9AD376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064"/>
              <a:ext cx="959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工作模式</a:t>
              </a:r>
              <a:endParaRPr kumimoji="1" lang="zh-CN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Rectangle 19">
              <a:extLst>
                <a:ext uri="{FF2B5EF4-FFF2-40B4-BE49-F238E27FC236}">
                  <a16:creationId xmlns="" xmlns:a16="http://schemas.microsoft.com/office/drawing/2014/main" id="{28087198-877D-4B58-B041-AB9A87AF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2520"/>
              <a:ext cx="959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异步清零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数码寄存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数据保持</a:t>
              </a:r>
            </a:p>
            <a:p>
              <a:pPr algn="ctr" defTabSz="914400" eaLnBrk="1" fontAlgn="base" hangingPunct="1">
                <a:spcAft>
                  <a:spcPts val="60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数据保持</a:t>
              </a:r>
            </a:p>
          </p:txBody>
        </p:sp>
        <p:sp>
          <p:nvSpPr>
            <p:cNvPr id="134" name="Line 20">
              <a:extLst>
                <a:ext uri="{FF2B5EF4-FFF2-40B4-BE49-F238E27FC236}">
                  <a16:creationId xmlns="" xmlns:a16="http://schemas.microsoft.com/office/drawing/2014/main" id="{8C0831AE-70DC-4006-9CFA-A4AC3C3B0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06"/>
              <a:ext cx="499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21">
              <a:extLst>
                <a:ext uri="{FF2B5EF4-FFF2-40B4-BE49-F238E27FC236}">
                  <a16:creationId xmlns="" xmlns:a16="http://schemas.microsoft.com/office/drawing/2014/main" id="{0BE40F3D-4650-4F59-BEEB-DAA0AD597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64"/>
              <a:ext cx="0" cy="144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22">
              <a:extLst>
                <a:ext uri="{FF2B5EF4-FFF2-40B4-BE49-F238E27FC236}">
                  <a16:creationId xmlns="" xmlns:a16="http://schemas.microsoft.com/office/drawing/2014/main" id="{D2AF1E3C-07A8-4121-9145-A3DB6150D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2064"/>
              <a:ext cx="0" cy="144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23">
              <a:extLst>
                <a:ext uri="{FF2B5EF4-FFF2-40B4-BE49-F238E27FC236}">
                  <a16:creationId xmlns="" xmlns:a16="http://schemas.microsoft.com/office/drawing/2014/main" id="{A7644E6B-F859-4738-A408-83CBA5F7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64"/>
              <a:ext cx="499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24">
              <a:extLst>
                <a:ext uri="{FF2B5EF4-FFF2-40B4-BE49-F238E27FC236}">
                  <a16:creationId xmlns="" xmlns:a16="http://schemas.microsoft.com/office/drawing/2014/main" id="{96F5860F-7C06-44E1-B709-0ABC2FAD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515"/>
              <a:ext cx="4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25">
              <a:extLst>
                <a:ext uri="{FF2B5EF4-FFF2-40B4-BE49-F238E27FC236}">
                  <a16:creationId xmlns="" xmlns:a16="http://schemas.microsoft.com/office/drawing/2014/main" id="{7C9D33D7-8175-4C6B-8A16-278461628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94"/>
              <a:ext cx="40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26">
              <a:extLst>
                <a:ext uri="{FF2B5EF4-FFF2-40B4-BE49-F238E27FC236}">
                  <a16:creationId xmlns="" xmlns:a16="http://schemas.microsoft.com/office/drawing/2014/main" id="{2C9882B0-CA8F-4E4F-A21D-DF92C9D22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064"/>
              <a:ext cx="0" cy="14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27">
              <a:extLst>
                <a:ext uri="{FF2B5EF4-FFF2-40B4-BE49-F238E27FC236}">
                  <a16:creationId xmlns="" xmlns:a16="http://schemas.microsoft.com/office/drawing/2014/main" id="{049F26F5-7652-4F0E-9A29-9008D5AA6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064"/>
              <a:ext cx="0" cy="14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28">
              <a:extLst>
                <a:ext uri="{FF2B5EF4-FFF2-40B4-BE49-F238E27FC236}">
                  <a16:creationId xmlns="" xmlns:a16="http://schemas.microsoft.com/office/drawing/2014/main" id="{A6A8D54C-705C-4054-8E56-2D802ECF3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064"/>
              <a:ext cx="0" cy="14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29">
              <a:extLst>
                <a:ext uri="{FF2B5EF4-FFF2-40B4-BE49-F238E27FC236}">
                  <a16:creationId xmlns="" xmlns:a16="http://schemas.microsoft.com/office/drawing/2014/main" id="{00618BDE-5B71-4B3F-8D3B-6CA3E2223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2064"/>
              <a:ext cx="0" cy="14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="" xmlns:a16="http://schemas.microsoft.com/office/drawing/2014/main" id="{454CDA73-31ED-4494-951F-CC6B6430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89"/>
              <a:ext cx="190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dirty="0">
                  <a:solidFill>
                    <a:srgbClr val="0000FF"/>
                  </a:solidFill>
                  <a:latin typeface="宋体" panose="02010600030101010101" pitchFamily="2" charset="-122"/>
                </a:rPr>
                <a:t>74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宋体" panose="02010600030101010101" pitchFamily="2" charset="-122"/>
                </a:rPr>
                <a:t>175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宋体" panose="02010600030101010101" pitchFamily="2" charset="-122"/>
                </a:rPr>
                <a:t>的功能表</a:t>
              </a:r>
              <a:endParaRPr lang="zh-CN" altLang="en-US" sz="2800" b="1" i="1" kern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6" name="Text Box 7">
            <a:extLst>
              <a:ext uri="{FF2B5EF4-FFF2-40B4-BE49-F238E27FC236}">
                <a16:creationId xmlns="" xmlns:a16="http://schemas.microsoft.com/office/drawing/2014/main" id="{B22CE248-0D82-481A-8E99-82776A3A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429" y="5919791"/>
            <a:ext cx="4017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上升沿送数、异步清零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5D5D78D-7ACA-45FC-9E9B-DAFE9581F667}"/>
              </a:ext>
            </a:extLst>
          </p:cNvPr>
          <p:cNvSpPr txBox="1"/>
          <p:nvPr/>
        </p:nvSpPr>
        <p:spPr>
          <a:xfrm>
            <a:off x="153029" y="1235119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由多个边沿</a:t>
            </a:r>
            <a:r>
              <a:rPr lang="en-US" altLang="zh-CN" sz="2800" b="1" dirty="0">
                <a:solidFill>
                  <a:srgbClr val="0000FF"/>
                </a:solidFill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</a:rPr>
              <a:t>触发器组成的集成寄存器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64CE913-3901-4198-AD2A-E79DD2AAB65D}"/>
              </a:ext>
            </a:extLst>
          </p:cNvPr>
          <p:cNvCxnSpPr/>
          <p:nvPr/>
        </p:nvCxnSpPr>
        <p:spPr>
          <a:xfrm>
            <a:off x="717583" y="3188369"/>
            <a:ext cx="301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72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45321" y="617009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5D5D78D-7ACA-45FC-9E9B-DAFE9581F667}"/>
              </a:ext>
            </a:extLst>
          </p:cNvPr>
          <p:cNvSpPr txBox="1"/>
          <p:nvPr/>
        </p:nvSpPr>
        <p:spPr>
          <a:xfrm>
            <a:off x="153029" y="1235119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</a:rPr>
              <a:t>具有输入使能功能的锁存型寄存器</a:t>
            </a:r>
          </a:p>
        </p:txBody>
      </p:sp>
      <p:pic>
        <p:nvPicPr>
          <p:cNvPr id="36" name="Picture 5" descr="5-5-33">
            <a:extLst>
              <a:ext uri="{FF2B5EF4-FFF2-40B4-BE49-F238E27FC236}">
                <a16:creationId xmlns="" xmlns:a16="http://schemas.microsoft.com/office/drawing/2014/main" id="{0817B178-DA62-435C-9ECA-91597666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177" y="1955663"/>
            <a:ext cx="7149653" cy="455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CD57BFE-28FD-437F-8DB0-7BF08525CC3F}"/>
              </a:ext>
            </a:extLst>
          </p:cNvPr>
          <p:cNvSpPr txBox="1"/>
          <p:nvPr/>
        </p:nvSpPr>
        <p:spPr>
          <a:xfrm>
            <a:off x="7302073" y="3862130"/>
            <a:ext cx="12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清零端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8E18A2A-3C69-4E8B-9234-1D575F79AF6D}"/>
              </a:ext>
            </a:extLst>
          </p:cNvPr>
          <p:cNvSpPr txBox="1"/>
          <p:nvPr/>
        </p:nvSpPr>
        <p:spPr>
          <a:xfrm>
            <a:off x="7302072" y="4521119"/>
            <a:ext cx="1738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锁存控制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端（使能端）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8E8B8B9-F649-40BE-A41E-8F845AEA266C}"/>
              </a:ext>
            </a:extLst>
          </p:cNvPr>
          <p:cNvSpPr txBox="1"/>
          <p:nvPr/>
        </p:nvSpPr>
        <p:spPr>
          <a:xfrm>
            <a:off x="6602056" y="3831352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F4922C66-F92D-4A6B-8E62-C2F618C0AA4E}"/>
              </a:ext>
            </a:extLst>
          </p:cNvPr>
          <p:cNvSpPr txBox="1"/>
          <p:nvPr/>
        </p:nvSpPr>
        <p:spPr>
          <a:xfrm>
            <a:off x="6798207" y="4739928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CC"/>
                </a:solidFill>
              </a:rPr>
              <a:t>0</a:t>
            </a:r>
            <a:endParaRPr lang="zh-CN" altLang="en-US" sz="3200" b="1" dirty="0">
              <a:solidFill>
                <a:srgbClr val="FF33CC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C8F0058E-8C6A-4EF2-988B-EE1651D6105E}"/>
              </a:ext>
            </a:extLst>
          </p:cNvPr>
          <p:cNvSpPr txBox="1"/>
          <p:nvPr/>
        </p:nvSpPr>
        <p:spPr>
          <a:xfrm>
            <a:off x="6413196" y="5820205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CC"/>
                </a:solidFill>
              </a:rPr>
              <a:t>1</a:t>
            </a:r>
            <a:endParaRPr lang="zh-CN" altLang="en-US" sz="3200" b="1" dirty="0">
              <a:solidFill>
                <a:srgbClr val="FF33CC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11F504B-4BA1-49B0-BF59-380053096378}"/>
              </a:ext>
            </a:extLst>
          </p:cNvPr>
          <p:cNvSpPr txBox="1"/>
          <p:nvPr/>
        </p:nvSpPr>
        <p:spPr>
          <a:xfrm>
            <a:off x="5613279" y="3560484"/>
            <a:ext cx="72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3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76AEE0CE-402E-4D98-AF63-0CE19D668BB6}"/>
              </a:ext>
            </a:extLst>
          </p:cNvPr>
          <p:cNvSpPr txBox="1"/>
          <p:nvPr/>
        </p:nvSpPr>
        <p:spPr>
          <a:xfrm>
            <a:off x="4055741" y="3560484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EAFEB00A-62B4-441C-A3DC-45862B40BE59}"/>
              </a:ext>
            </a:extLst>
          </p:cNvPr>
          <p:cNvSpPr txBox="1"/>
          <p:nvPr/>
        </p:nvSpPr>
        <p:spPr>
          <a:xfrm>
            <a:off x="2385382" y="356974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124DB0CB-2619-4A59-A04A-EC34DA8B3BE0}"/>
              </a:ext>
            </a:extLst>
          </p:cNvPr>
          <p:cNvSpPr txBox="1"/>
          <p:nvPr/>
        </p:nvSpPr>
        <p:spPr>
          <a:xfrm>
            <a:off x="765764" y="3600520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BD8E1D4A-58E6-47BD-BE9E-3A3CBF74E2B5}"/>
              </a:ext>
            </a:extLst>
          </p:cNvPr>
          <p:cNvCxnSpPr>
            <a:cxnSpLocks/>
          </p:cNvCxnSpPr>
          <p:nvPr/>
        </p:nvCxnSpPr>
        <p:spPr>
          <a:xfrm flipV="1">
            <a:off x="6570700" y="3189463"/>
            <a:ext cx="0" cy="455012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FFE00504-C515-4D5C-B990-5385B5DF3F1F}"/>
              </a:ext>
            </a:extLst>
          </p:cNvPr>
          <p:cNvSpPr txBox="1"/>
          <p:nvPr/>
        </p:nvSpPr>
        <p:spPr>
          <a:xfrm>
            <a:off x="5963290" y="17627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3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84E9D885-9216-4CFF-A6D4-A679D26B1979}"/>
              </a:ext>
            </a:extLst>
          </p:cNvPr>
          <p:cNvSpPr txBox="1"/>
          <p:nvPr/>
        </p:nvSpPr>
        <p:spPr>
          <a:xfrm>
            <a:off x="4361998" y="17627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E4869B70-7CB3-469B-BAC8-C9A08F5DAD5C}"/>
              </a:ext>
            </a:extLst>
          </p:cNvPr>
          <p:cNvSpPr txBox="1"/>
          <p:nvPr/>
        </p:nvSpPr>
        <p:spPr>
          <a:xfrm>
            <a:off x="2691639" y="17627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2B6B2AFE-866B-449B-9FFC-944A080F5888}"/>
              </a:ext>
            </a:extLst>
          </p:cNvPr>
          <p:cNvSpPr txBox="1"/>
          <p:nvPr/>
        </p:nvSpPr>
        <p:spPr>
          <a:xfrm>
            <a:off x="1072021" y="1793540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E3E597F-0B4B-4F10-A7C5-AEF65B03195A}"/>
              </a:ext>
            </a:extLst>
          </p:cNvPr>
          <p:cNvSpPr txBox="1"/>
          <p:nvPr/>
        </p:nvSpPr>
        <p:spPr>
          <a:xfrm>
            <a:off x="6844302" y="1228465"/>
            <a:ext cx="2123685" cy="9541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在时钟上升沿锁存数据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2268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45321" y="617009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5D5D78D-7ACA-45FC-9E9B-DAFE9581F667}"/>
              </a:ext>
            </a:extLst>
          </p:cNvPr>
          <p:cNvSpPr txBox="1"/>
          <p:nvPr/>
        </p:nvSpPr>
        <p:spPr>
          <a:xfrm>
            <a:off x="153029" y="1235119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</a:rPr>
              <a:t>具有输入使能功能的锁存型寄存器</a:t>
            </a:r>
          </a:p>
        </p:txBody>
      </p:sp>
      <p:pic>
        <p:nvPicPr>
          <p:cNvPr id="36" name="Picture 5" descr="5-5-33">
            <a:extLst>
              <a:ext uri="{FF2B5EF4-FFF2-40B4-BE49-F238E27FC236}">
                <a16:creationId xmlns="" xmlns:a16="http://schemas.microsoft.com/office/drawing/2014/main" id="{0817B178-DA62-435C-9ECA-91597666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177" y="1955663"/>
            <a:ext cx="7149653" cy="455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CD57BFE-28FD-437F-8DB0-7BF08525CC3F}"/>
              </a:ext>
            </a:extLst>
          </p:cNvPr>
          <p:cNvSpPr txBox="1"/>
          <p:nvPr/>
        </p:nvSpPr>
        <p:spPr>
          <a:xfrm>
            <a:off x="7302073" y="3862130"/>
            <a:ext cx="12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清零端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8E18A2A-3C69-4E8B-9234-1D575F79AF6D}"/>
              </a:ext>
            </a:extLst>
          </p:cNvPr>
          <p:cNvSpPr txBox="1"/>
          <p:nvPr/>
        </p:nvSpPr>
        <p:spPr>
          <a:xfrm>
            <a:off x="7302072" y="4521119"/>
            <a:ext cx="178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锁存控制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端（使能端）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8E8B8B9-F649-40BE-A41E-8F845AEA266C}"/>
              </a:ext>
            </a:extLst>
          </p:cNvPr>
          <p:cNvSpPr txBox="1"/>
          <p:nvPr/>
        </p:nvSpPr>
        <p:spPr>
          <a:xfrm>
            <a:off x="6602056" y="3831352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F4922C66-F92D-4A6B-8E62-C2F618C0AA4E}"/>
              </a:ext>
            </a:extLst>
          </p:cNvPr>
          <p:cNvSpPr txBox="1"/>
          <p:nvPr/>
        </p:nvSpPr>
        <p:spPr>
          <a:xfrm>
            <a:off x="6798207" y="4739928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70A8E"/>
                </a:solidFill>
              </a:rPr>
              <a:t>1</a:t>
            </a:r>
            <a:endParaRPr lang="zh-CN" altLang="en-US" sz="3200" b="1" dirty="0">
              <a:solidFill>
                <a:srgbClr val="170A8E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C8F0058E-8C6A-4EF2-988B-EE1651D6105E}"/>
              </a:ext>
            </a:extLst>
          </p:cNvPr>
          <p:cNvSpPr txBox="1"/>
          <p:nvPr/>
        </p:nvSpPr>
        <p:spPr>
          <a:xfrm>
            <a:off x="6413196" y="5820205"/>
            <a:ext cx="31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70A8E"/>
                </a:solidFill>
              </a:rPr>
              <a:t>0</a:t>
            </a:r>
            <a:endParaRPr lang="zh-CN" altLang="en-US" sz="3200" b="1" dirty="0">
              <a:solidFill>
                <a:srgbClr val="170A8E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11F504B-4BA1-49B0-BF59-380053096378}"/>
              </a:ext>
            </a:extLst>
          </p:cNvPr>
          <p:cNvSpPr txBox="1"/>
          <p:nvPr/>
        </p:nvSpPr>
        <p:spPr>
          <a:xfrm>
            <a:off x="5613279" y="3560484"/>
            <a:ext cx="72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3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76AEE0CE-402E-4D98-AF63-0CE19D668BB6}"/>
              </a:ext>
            </a:extLst>
          </p:cNvPr>
          <p:cNvSpPr txBox="1"/>
          <p:nvPr/>
        </p:nvSpPr>
        <p:spPr>
          <a:xfrm>
            <a:off x="4055741" y="3560484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EAFEB00A-62B4-441C-A3DC-45862B40BE59}"/>
              </a:ext>
            </a:extLst>
          </p:cNvPr>
          <p:cNvSpPr txBox="1"/>
          <p:nvPr/>
        </p:nvSpPr>
        <p:spPr>
          <a:xfrm>
            <a:off x="2385382" y="3560484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124DB0CB-2619-4A59-A04A-EC34DA8B3BE0}"/>
              </a:ext>
            </a:extLst>
          </p:cNvPr>
          <p:cNvSpPr txBox="1"/>
          <p:nvPr/>
        </p:nvSpPr>
        <p:spPr>
          <a:xfrm>
            <a:off x="765764" y="35912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BD8E1D4A-58E6-47BD-BE9E-3A3CBF74E2B5}"/>
              </a:ext>
            </a:extLst>
          </p:cNvPr>
          <p:cNvCxnSpPr>
            <a:cxnSpLocks/>
          </p:cNvCxnSpPr>
          <p:nvPr/>
        </p:nvCxnSpPr>
        <p:spPr>
          <a:xfrm flipV="1">
            <a:off x="6570700" y="3189463"/>
            <a:ext cx="0" cy="455012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FFE00504-C515-4D5C-B990-5385B5DF3F1F}"/>
              </a:ext>
            </a:extLst>
          </p:cNvPr>
          <p:cNvSpPr txBox="1"/>
          <p:nvPr/>
        </p:nvSpPr>
        <p:spPr>
          <a:xfrm>
            <a:off x="5963290" y="17627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3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84E9D885-9216-4CFF-A6D4-A679D26B1979}"/>
              </a:ext>
            </a:extLst>
          </p:cNvPr>
          <p:cNvSpPr txBox="1"/>
          <p:nvPr/>
        </p:nvSpPr>
        <p:spPr>
          <a:xfrm>
            <a:off x="4361998" y="1762762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E4869B70-7CB3-469B-BAC8-C9A08F5DAD5C}"/>
              </a:ext>
            </a:extLst>
          </p:cNvPr>
          <p:cNvSpPr txBox="1"/>
          <p:nvPr/>
        </p:nvSpPr>
        <p:spPr>
          <a:xfrm>
            <a:off x="2691639" y="1750703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2B6B2AFE-866B-449B-9FFC-944A080F5888}"/>
              </a:ext>
            </a:extLst>
          </p:cNvPr>
          <p:cNvSpPr txBox="1"/>
          <p:nvPr/>
        </p:nvSpPr>
        <p:spPr>
          <a:xfrm>
            <a:off x="1072021" y="1781481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C369217A-1DDA-4422-9025-F3174B8ECEB9}"/>
              </a:ext>
            </a:extLst>
          </p:cNvPr>
          <p:cNvSpPr txBox="1"/>
          <p:nvPr/>
        </p:nvSpPr>
        <p:spPr>
          <a:xfrm>
            <a:off x="4979714" y="4640409"/>
            <a:ext cx="72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3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F016AA07-D2D6-4C0B-8DFA-32742F5F7FD4}"/>
              </a:ext>
            </a:extLst>
          </p:cNvPr>
          <p:cNvSpPr txBox="1"/>
          <p:nvPr/>
        </p:nvSpPr>
        <p:spPr>
          <a:xfrm>
            <a:off x="3422176" y="4640409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44A35EFB-399D-4885-84F0-FB714DAAA3FA}"/>
              </a:ext>
            </a:extLst>
          </p:cNvPr>
          <p:cNvSpPr txBox="1"/>
          <p:nvPr/>
        </p:nvSpPr>
        <p:spPr>
          <a:xfrm>
            <a:off x="1751817" y="4640409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BDB8CAC0-0471-4066-81C8-A5A0392EE228}"/>
              </a:ext>
            </a:extLst>
          </p:cNvPr>
          <p:cNvSpPr txBox="1"/>
          <p:nvPr/>
        </p:nvSpPr>
        <p:spPr>
          <a:xfrm>
            <a:off x="132199" y="4671187"/>
            <a:ext cx="6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0F16092-6868-4E07-B611-9F019E498303}"/>
              </a:ext>
            </a:extLst>
          </p:cNvPr>
          <p:cNvSpPr txBox="1"/>
          <p:nvPr/>
        </p:nvSpPr>
        <p:spPr>
          <a:xfrm>
            <a:off x="6844303" y="1228465"/>
            <a:ext cx="1623406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保存数据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32350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45321" y="617009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5D5D78D-7ACA-45FC-9E9B-DAFE9581F667}"/>
              </a:ext>
            </a:extLst>
          </p:cNvPr>
          <p:cNvSpPr txBox="1"/>
          <p:nvPr/>
        </p:nvSpPr>
        <p:spPr>
          <a:xfrm>
            <a:off x="145321" y="1321862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</a:rPr>
              <a:t>具有输入使能功能的锁存型寄存器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="" xmlns:a16="http://schemas.microsoft.com/office/drawing/2014/main" id="{E122EA2E-5DBA-44F9-B270-937BC74D424B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2435180"/>
            <a:ext cx="9039225" cy="3187700"/>
            <a:chOff x="165" y="715"/>
            <a:chExt cx="5694" cy="2008"/>
          </a:xfrm>
        </p:grpSpPr>
        <p:sp>
          <p:nvSpPr>
            <p:cNvPr id="28" name="Rectangle 4">
              <a:extLst>
                <a:ext uri="{FF2B5EF4-FFF2-40B4-BE49-F238E27FC236}">
                  <a16:creationId xmlns="" xmlns:a16="http://schemas.microsoft.com/office/drawing/2014/main" id="{97582900-7F50-44D3-A204-D99363FF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715"/>
              <a:ext cx="329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具有锁存功能的寄存器的功能表</a:t>
              </a:r>
            </a:p>
          </p:txBody>
        </p:sp>
        <p:pic>
          <p:nvPicPr>
            <p:cNvPr id="29" name="Picture 5" descr="B5-5-7">
              <a:extLst>
                <a:ext uri="{FF2B5EF4-FFF2-40B4-BE49-F238E27FC236}">
                  <a16:creationId xmlns="" xmlns:a16="http://schemas.microsoft.com/office/drawing/2014/main" id="{03087D8E-E681-459F-AB07-C93673076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143"/>
              <a:ext cx="5694" cy="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3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145321" y="617009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二、集成的基本寄存器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5D5D78D-7ACA-45FC-9E9B-DAFE9581F667}"/>
              </a:ext>
            </a:extLst>
          </p:cNvPr>
          <p:cNvSpPr txBox="1"/>
          <p:nvPr/>
        </p:nvSpPr>
        <p:spPr>
          <a:xfrm>
            <a:off x="145321" y="1210166"/>
            <a:ext cx="71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</a:rPr>
              <a:t>具有输出缓冲功能的寄存器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F9EA877-D1BE-4D7B-B0F6-9E5B6AF4A53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624" y="1665450"/>
            <a:ext cx="6768798" cy="51693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093DCB0-E75F-46DC-A827-B7E123AEC343}"/>
              </a:ext>
            </a:extLst>
          </p:cNvPr>
          <p:cNvSpPr txBox="1"/>
          <p:nvPr/>
        </p:nvSpPr>
        <p:spPr>
          <a:xfrm>
            <a:off x="7190591" y="1932777"/>
            <a:ext cx="149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三态门输出控制端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EE8DD49-CAA3-4ABC-A448-9F78B2E6A078}"/>
              </a:ext>
            </a:extLst>
          </p:cNvPr>
          <p:cNvCxnSpPr>
            <a:cxnSpLocks/>
          </p:cNvCxnSpPr>
          <p:nvPr/>
        </p:nvCxnSpPr>
        <p:spPr>
          <a:xfrm>
            <a:off x="155723" y="2763256"/>
            <a:ext cx="7183003" cy="0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>
            <a:extLst>
              <a:ext uri="{FF2B5EF4-FFF2-40B4-BE49-F238E27FC236}">
                <a16:creationId xmlns="" xmlns:a16="http://schemas.microsoft.com/office/drawing/2014/main" id="{CAF38817-4FC8-477C-AAE3-8252D7284BBB}"/>
              </a:ext>
            </a:extLst>
          </p:cNvPr>
          <p:cNvSpPr/>
          <p:nvPr/>
        </p:nvSpPr>
        <p:spPr>
          <a:xfrm>
            <a:off x="7126422" y="2875552"/>
            <a:ext cx="336884" cy="389021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9517D0E6-3B1C-4A56-8D72-4DAEA99DE471}"/>
              </a:ext>
            </a:extLst>
          </p:cNvPr>
          <p:cNvSpPr txBox="1"/>
          <p:nvPr/>
        </p:nvSpPr>
        <p:spPr>
          <a:xfrm>
            <a:off x="7463306" y="4405158"/>
            <a:ext cx="12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锁存型寄存器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0FA7F04E-D72C-450E-B283-6DC4C7BE8D32}"/>
              </a:ext>
            </a:extLst>
          </p:cNvPr>
          <p:cNvGrpSpPr/>
          <p:nvPr/>
        </p:nvGrpSpPr>
        <p:grpSpPr>
          <a:xfrm>
            <a:off x="5975401" y="570418"/>
            <a:ext cx="2975810" cy="1384995"/>
            <a:chOff x="5975401" y="570418"/>
            <a:chExt cx="2975810" cy="1384995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6B03BDC3-5CF8-4D8D-8323-5FF4761582A6}"/>
                </a:ext>
              </a:extLst>
            </p:cNvPr>
            <p:cNvSpPr txBox="1"/>
            <p:nvPr/>
          </p:nvSpPr>
          <p:spPr>
            <a:xfrm>
              <a:off x="5975401" y="570418"/>
              <a:ext cx="2975810" cy="1384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当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OE=0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时，锁存在触发器的数据才会传到输出端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181CB039-4517-4376-A5A4-8BE288961A97}"/>
                </a:ext>
              </a:extLst>
            </p:cNvPr>
            <p:cNvCxnSpPr>
              <a:cxnSpLocks/>
            </p:cNvCxnSpPr>
            <p:nvPr/>
          </p:nvCxnSpPr>
          <p:spPr>
            <a:xfrm>
              <a:off x="6440176" y="686895"/>
              <a:ext cx="3937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761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579095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617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5.5   </a:t>
            </a:r>
            <a:r>
              <a:rPr lang="zh-CN" altLang="en-US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常用时序逻辑电路及其应用</a:t>
            </a:r>
            <a:endParaRPr lang="zh-CN" altLang="en-US" sz="32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淘宝网chenying0907出品 29"/>
          <p:cNvSpPr txBox="1"/>
          <p:nvPr/>
        </p:nvSpPr>
        <p:spPr>
          <a:xfrm>
            <a:off x="2408579" y="2126947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1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2408579" y="329101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寄存器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839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35" name="AutoShape 3">
            <a:extLst>
              <a:ext uri="{FF2B5EF4-FFF2-40B4-BE49-F238E27FC236}">
                <a16:creationId xmlns="" xmlns:a16="http://schemas.microsoft.com/office/drawing/2014/main" id="{1E9ECF37-364F-4AD8-9370-73287FA9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141" y="4824913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3333FF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AutoShape 4">
            <a:extLst>
              <a:ext uri="{FF2B5EF4-FFF2-40B4-BE49-F238E27FC236}">
                <a16:creationId xmlns="" xmlns:a16="http://schemas.microsoft.com/office/drawing/2014/main" id="{46A4F15E-0B25-409E-85E5-495B8C2C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1" y="4820150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3333FF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7" name="Group 5">
            <a:extLst>
              <a:ext uri="{FF2B5EF4-FFF2-40B4-BE49-F238E27FC236}">
                <a16:creationId xmlns="" xmlns:a16="http://schemas.microsoft.com/office/drawing/2014/main" id="{5D3088CB-0644-4F83-AB81-3BB854212319}"/>
              </a:ext>
            </a:extLst>
          </p:cNvPr>
          <p:cNvGrpSpPr>
            <a:grpSpLocks/>
          </p:cNvGrpSpPr>
          <p:nvPr/>
        </p:nvGrpSpPr>
        <p:grpSpPr bwMode="auto">
          <a:xfrm>
            <a:off x="1155616" y="4310563"/>
            <a:ext cx="1168400" cy="1793875"/>
            <a:chOff x="966" y="2416"/>
            <a:chExt cx="736" cy="1608"/>
          </a:xfrm>
        </p:grpSpPr>
        <p:sp>
          <p:nvSpPr>
            <p:cNvPr id="38" name="Rectangle 6">
              <a:extLst>
                <a:ext uri="{FF2B5EF4-FFF2-40B4-BE49-F238E27FC236}">
                  <a16:creationId xmlns="" xmlns:a16="http://schemas.microsoft.com/office/drawing/2014/main" id="{E6FF51D9-A645-4361-8621-CDAC599D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416"/>
              <a:ext cx="709" cy="1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 Box 7">
              <a:extLst>
                <a:ext uri="{FF2B5EF4-FFF2-40B4-BE49-F238E27FC236}">
                  <a16:creationId xmlns="" xmlns:a16="http://schemas.microsoft.com/office/drawing/2014/main" id="{E6A4C13B-6572-41CE-ADB2-1FC0E25F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" y="2999"/>
              <a:ext cx="736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寄存器</a:t>
              </a:r>
            </a:p>
          </p:txBody>
        </p:sp>
        <p:sp>
          <p:nvSpPr>
            <p:cNvPr id="40" name="Text Box 8">
              <a:extLst>
                <a:ext uri="{FF2B5EF4-FFF2-40B4-BE49-F238E27FC236}">
                  <a16:creationId xmlns="" xmlns:a16="http://schemas.microsoft.com/office/drawing/2014/main" id="{FBF0695D-56A8-4F46-988B-1C2442EA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2709"/>
              <a:ext cx="600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  <p:sp>
          <p:nvSpPr>
            <p:cNvPr id="41" name="Text Box 9">
              <a:extLst>
                <a:ext uri="{FF2B5EF4-FFF2-40B4-BE49-F238E27FC236}">
                  <a16:creationId xmlns="" xmlns:a16="http://schemas.microsoft.com/office/drawing/2014/main" id="{4386D1B1-D8D0-4941-8337-7CD15DECC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3614"/>
              <a:ext cx="454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(a)</a:t>
              </a:r>
            </a:p>
          </p:txBody>
        </p:sp>
      </p:grpSp>
      <p:sp>
        <p:nvSpPr>
          <p:cNvPr id="42" name="AutoShape 10">
            <a:extLst>
              <a:ext uri="{FF2B5EF4-FFF2-40B4-BE49-F238E27FC236}">
                <a16:creationId xmlns="" xmlns:a16="http://schemas.microsoft.com/office/drawing/2014/main" id="{984E4B3F-B632-4F5C-9A96-5AD08734C4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32266" y="4820150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009900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AutoShape 11">
            <a:extLst>
              <a:ext uri="{FF2B5EF4-FFF2-40B4-BE49-F238E27FC236}">
                <a16:creationId xmlns="" xmlns:a16="http://schemas.microsoft.com/office/drawing/2014/main" id="{4AAC7763-0CFD-4106-B60E-ED221B6058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41591" y="4815388"/>
            <a:ext cx="461962" cy="346075"/>
          </a:xfrm>
          <a:prstGeom prst="leftArrow">
            <a:avLst>
              <a:gd name="adj1" fmla="val 50000"/>
              <a:gd name="adj2" fmla="val 33372"/>
            </a:avLst>
          </a:prstGeom>
          <a:solidFill>
            <a:srgbClr val="009900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="" xmlns:a16="http://schemas.microsoft.com/office/drawing/2014/main" id="{AC62DEEF-CA60-4284-81B3-4A4A831AA1A1}"/>
              </a:ext>
            </a:extLst>
          </p:cNvPr>
          <p:cNvGrpSpPr>
            <a:grpSpLocks/>
          </p:cNvGrpSpPr>
          <p:nvPr/>
        </p:nvGrpSpPr>
        <p:grpSpPr bwMode="auto">
          <a:xfrm>
            <a:off x="3708316" y="4310563"/>
            <a:ext cx="1168400" cy="1795462"/>
            <a:chOff x="2574" y="2413"/>
            <a:chExt cx="736" cy="1621"/>
          </a:xfrm>
        </p:grpSpPr>
        <p:sp>
          <p:nvSpPr>
            <p:cNvPr id="45" name="Rectangle 13">
              <a:extLst>
                <a:ext uri="{FF2B5EF4-FFF2-40B4-BE49-F238E27FC236}">
                  <a16:creationId xmlns="" xmlns:a16="http://schemas.microsoft.com/office/drawing/2014/main" id="{C70A8D30-8D98-4392-BC40-F8C9A87D3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413"/>
              <a:ext cx="709" cy="1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Text Box 14">
              <a:extLst>
                <a:ext uri="{FF2B5EF4-FFF2-40B4-BE49-F238E27FC236}">
                  <a16:creationId xmlns="" xmlns:a16="http://schemas.microsoft.com/office/drawing/2014/main" id="{47490792-EC64-4E07-8038-888E3EE1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996"/>
              <a:ext cx="73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寄存器</a:t>
              </a:r>
              <a:endPara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="" xmlns:a16="http://schemas.microsoft.com/office/drawing/2014/main" id="{C96BA139-9933-46B8-9458-D28771BE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705"/>
              <a:ext cx="60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  <a:endPara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="" xmlns:a16="http://schemas.microsoft.com/office/drawing/2014/main" id="{B50B3D77-C09C-4B5A-9185-281AF76D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" y="3621"/>
              <a:ext cx="45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(b)</a:t>
              </a:r>
            </a:p>
          </p:txBody>
        </p:sp>
      </p:grpSp>
      <p:grpSp>
        <p:nvGrpSpPr>
          <p:cNvPr id="49" name="Group 17">
            <a:extLst>
              <a:ext uri="{FF2B5EF4-FFF2-40B4-BE49-F238E27FC236}">
                <a16:creationId xmlns="" xmlns:a16="http://schemas.microsoft.com/office/drawing/2014/main" id="{ABE671ED-0288-46A0-A09F-5873D9FED7C4}"/>
              </a:ext>
            </a:extLst>
          </p:cNvPr>
          <p:cNvGrpSpPr>
            <a:grpSpLocks/>
          </p:cNvGrpSpPr>
          <p:nvPr/>
        </p:nvGrpSpPr>
        <p:grpSpPr bwMode="auto">
          <a:xfrm>
            <a:off x="6318166" y="4320088"/>
            <a:ext cx="1168400" cy="1841500"/>
            <a:chOff x="4218" y="2419"/>
            <a:chExt cx="736" cy="1606"/>
          </a:xfrm>
        </p:grpSpPr>
        <p:sp>
          <p:nvSpPr>
            <p:cNvPr id="50" name="Rectangle 18">
              <a:extLst>
                <a:ext uri="{FF2B5EF4-FFF2-40B4-BE49-F238E27FC236}">
                  <a16:creationId xmlns="" xmlns:a16="http://schemas.microsoft.com/office/drawing/2014/main" id="{1C8F9795-3491-4FD6-B3A2-632C9AE2C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419"/>
              <a:ext cx="709" cy="1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19">
              <a:extLst>
                <a:ext uri="{FF2B5EF4-FFF2-40B4-BE49-F238E27FC236}">
                  <a16:creationId xmlns="" xmlns:a16="http://schemas.microsoft.com/office/drawing/2014/main" id="{F289C4F7-D676-4DF4-AE30-650D969BE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8" y="3084"/>
              <a:ext cx="73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寄存器</a:t>
              </a:r>
              <a:endPara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" name="Text Box 20">
              <a:extLst>
                <a:ext uri="{FF2B5EF4-FFF2-40B4-BE49-F238E27FC236}">
                  <a16:creationId xmlns="" xmlns:a16="http://schemas.microsoft.com/office/drawing/2014/main" id="{42F169E8-C970-4BA9-B7BB-05B492006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613"/>
              <a:ext cx="60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双向</a:t>
              </a:r>
              <a:endPara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" name="Text Box 21">
              <a:extLst>
                <a:ext uri="{FF2B5EF4-FFF2-40B4-BE49-F238E27FC236}">
                  <a16:creationId xmlns="" xmlns:a16="http://schemas.microsoft.com/office/drawing/2014/main" id="{BB271E3B-B5A0-4316-A55A-5E6B6290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" y="2844"/>
              <a:ext cx="56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移位</a:t>
              </a:r>
              <a:endPara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4" name="Text Box 22">
              <a:extLst>
                <a:ext uri="{FF2B5EF4-FFF2-40B4-BE49-F238E27FC236}">
                  <a16:creationId xmlns="" xmlns:a16="http://schemas.microsoft.com/office/drawing/2014/main" id="{37DA2115-1D86-42FE-858B-6D71DCF23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3627"/>
              <a:ext cx="45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(c)</a:t>
              </a:r>
            </a:p>
          </p:txBody>
        </p:sp>
      </p:grpSp>
      <p:sp>
        <p:nvSpPr>
          <p:cNvPr id="55" name="Text Box 23">
            <a:extLst>
              <a:ext uri="{FF2B5EF4-FFF2-40B4-BE49-F238E27FC236}">
                <a16:creationId xmlns="" xmlns:a16="http://schemas.microsoft.com/office/drawing/2014/main" id="{76C248EF-6501-4CC6-B2D2-A0AF71E7A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96" y="126571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移位：</a:t>
            </a:r>
          </a:p>
        </p:txBody>
      </p:sp>
      <p:sp>
        <p:nvSpPr>
          <p:cNvPr id="56" name="Text Box 24">
            <a:extLst>
              <a:ext uri="{FF2B5EF4-FFF2-40B4-BE49-F238E27FC236}">
                <a16:creationId xmlns="" xmlns:a16="http://schemas.microsoft.com/office/drawing/2014/main" id="{4E4B4399-1D55-479D-B69D-27F02D91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143" y="1224561"/>
            <a:ext cx="68054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将寄存器所存储的各位数据，在每个移位脉冲的作用下，</a:t>
            </a:r>
            <a:r>
              <a:rPr kumimoji="1" lang="zh-CN" altLang="en-US" sz="2800" b="1" dirty="0">
                <a:solidFill>
                  <a:prstClr val="black"/>
                </a:solidFill>
                <a:ea typeface="黑体" panose="02010609060101010101" pitchFamily="49" charset="-122"/>
              </a:rPr>
              <a:t>向左或向右移动一位</a:t>
            </a:r>
            <a:endParaRPr kumimoji="1"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Text Box 26">
            <a:extLst>
              <a:ext uri="{FF2B5EF4-FFF2-40B4-BE49-F238E27FC236}">
                <a16:creationId xmlns="" xmlns:a16="http://schemas.microsoft.com/office/drawing/2014/main" id="{A032154C-0660-4599-855F-DB503B6A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94" y="2855073"/>
            <a:ext cx="77894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根据移位的方向，分成：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右移</a:t>
            </a:r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</a:t>
            </a:r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</a:p>
        </p:txBody>
      </p:sp>
      <p:sp>
        <p:nvSpPr>
          <p:cNvPr id="60" name="AutoShape 28">
            <a:extLst>
              <a:ext uri="{FF2B5EF4-FFF2-40B4-BE49-F238E27FC236}">
                <a16:creationId xmlns="" xmlns:a16="http://schemas.microsoft.com/office/drawing/2014/main" id="{1AECB6C4-7EA5-4FDB-BC07-75BD1F0C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991" y="4599488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3333FF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AutoShape 29">
            <a:extLst>
              <a:ext uri="{FF2B5EF4-FFF2-40B4-BE49-F238E27FC236}">
                <a16:creationId xmlns="" xmlns:a16="http://schemas.microsoft.com/office/drawing/2014/main" id="{75464D65-F39B-49D4-9E05-D8DB1274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741" y="4594725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3333FF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AutoShape 30">
            <a:extLst>
              <a:ext uri="{FF2B5EF4-FFF2-40B4-BE49-F238E27FC236}">
                <a16:creationId xmlns="" xmlns:a16="http://schemas.microsoft.com/office/drawing/2014/main" id="{33479E6C-5565-41FB-B82E-F6DE34A481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57991" y="5247188"/>
            <a:ext cx="461962" cy="317500"/>
          </a:xfrm>
          <a:prstGeom prst="leftArrow">
            <a:avLst>
              <a:gd name="adj1" fmla="val 50000"/>
              <a:gd name="adj2" fmla="val 36375"/>
            </a:avLst>
          </a:prstGeom>
          <a:solidFill>
            <a:srgbClr val="009900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AutoShape 31">
            <a:extLst>
              <a:ext uri="{FF2B5EF4-FFF2-40B4-BE49-F238E27FC236}">
                <a16:creationId xmlns="" xmlns:a16="http://schemas.microsoft.com/office/drawing/2014/main" id="{19C15517-C5D7-458D-A592-87900672AF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7316" y="5242425"/>
            <a:ext cx="461962" cy="346075"/>
          </a:xfrm>
          <a:prstGeom prst="leftArrow">
            <a:avLst>
              <a:gd name="adj1" fmla="val 50000"/>
              <a:gd name="adj2" fmla="val 33372"/>
            </a:avLst>
          </a:prstGeom>
          <a:solidFill>
            <a:srgbClr val="009900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1BC3480-4F1F-4753-ABA7-4D3408AD69A8}"/>
              </a:ext>
            </a:extLst>
          </p:cNvPr>
          <p:cNvSpPr txBox="1"/>
          <p:nvPr/>
        </p:nvSpPr>
        <p:spPr>
          <a:xfrm>
            <a:off x="167994" y="1200048"/>
            <a:ext cx="671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）单向移位寄存器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="" xmlns:a16="http://schemas.microsoft.com/office/drawing/2014/main" id="{096A2BB9-BCA7-4DCC-9722-A1AB51D36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" y="1871622"/>
            <a:ext cx="8437562" cy="138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defTabSz="914400" eaLnBrk="1" fontAlgn="base" hangingPunct="1">
              <a:spcAft>
                <a:spcPts val="60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i="1" kern="0" dirty="0">
                <a:solidFill>
                  <a:srgbClr val="000099"/>
                </a:solidFill>
              </a:rPr>
              <a:t>D</a:t>
            </a:r>
            <a:r>
              <a:rPr kumimoji="0" lang="en-US" altLang="zh-CN" kern="0" baseline="-25000" dirty="0">
                <a:solidFill>
                  <a:srgbClr val="000099"/>
                </a:solidFill>
              </a:rPr>
              <a:t>I </a:t>
            </a:r>
            <a:r>
              <a:rPr kumimoji="0" lang="zh-CN" altLang="en-US" kern="0" dirty="0">
                <a:solidFill>
                  <a:srgbClr val="000099"/>
                </a:solidFill>
              </a:rPr>
              <a:t>：串行数据输入端      </a:t>
            </a:r>
            <a:r>
              <a:rPr kumimoji="0" lang="en-US" altLang="zh-CN" i="1" kern="0" dirty="0">
                <a:solidFill>
                  <a:srgbClr val="000099"/>
                </a:solidFill>
              </a:rPr>
              <a:t>D</a:t>
            </a:r>
            <a:r>
              <a:rPr kumimoji="0" lang="en-US" altLang="zh-CN" kern="0" baseline="-25000" dirty="0">
                <a:solidFill>
                  <a:srgbClr val="000099"/>
                </a:solidFill>
              </a:rPr>
              <a:t>O</a:t>
            </a:r>
            <a:r>
              <a:rPr kumimoji="0" lang="zh-CN" altLang="en-US" kern="0" dirty="0">
                <a:solidFill>
                  <a:srgbClr val="000099"/>
                </a:solidFill>
              </a:rPr>
              <a:t>：串行数据输出端；</a:t>
            </a:r>
          </a:p>
          <a:p>
            <a:pPr lvl="1" defTabSz="914400" eaLnBrk="1" fontAlgn="base" hangingPunct="1">
              <a:spcAft>
                <a:spcPts val="60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i="1" kern="0" dirty="0">
                <a:solidFill>
                  <a:srgbClr val="000099"/>
                </a:solidFill>
              </a:rPr>
              <a:t>Q</a:t>
            </a:r>
            <a:r>
              <a:rPr kumimoji="0" lang="en-US" altLang="zh-CN" kern="0" baseline="-25000" dirty="0">
                <a:solidFill>
                  <a:srgbClr val="000099"/>
                </a:solidFill>
              </a:rPr>
              <a:t>0 </a:t>
            </a:r>
            <a:r>
              <a:rPr kumimoji="0" lang="en-US" altLang="zh-CN" kern="0" dirty="0">
                <a:solidFill>
                  <a:srgbClr val="000099"/>
                </a:solidFill>
              </a:rPr>
              <a:t>~ </a:t>
            </a:r>
            <a:r>
              <a:rPr kumimoji="0" lang="en-US" altLang="zh-CN" i="1" kern="0" dirty="0">
                <a:solidFill>
                  <a:srgbClr val="000099"/>
                </a:solidFill>
              </a:rPr>
              <a:t>Q</a:t>
            </a:r>
            <a:r>
              <a:rPr kumimoji="0" lang="en-US" altLang="zh-CN" kern="0" baseline="-25000" dirty="0">
                <a:solidFill>
                  <a:srgbClr val="000099"/>
                </a:solidFill>
              </a:rPr>
              <a:t>3</a:t>
            </a:r>
            <a:r>
              <a:rPr kumimoji="0" lang="zh-CN" altLang="en-US" kern="0" dirty="0">
                <a:solidFill>
                  <a:srgbClr val="000099"/>
                </a:solidFill>
              </a:rPr>
              <a:t>：并行数据输出端</a:t>
            </a:r>
          </a:p>
          <a:p>
            <a:pPr lvl="1" defTabSz="914400" eaLnBrk="1" fontAlgn="base" hangingPunct="1">
              <a:spcAft>
                <a:spcPts val="60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i="1" kern="0" dirty="0">
                <a:solidFill>
                  <a:srgbClr val="000099"/>
                </a:solidFill>
              </a:rPr>
              <a:t>CP</a:t>
            </a:r>
            <a:r>
              <a:rPr kumimoji="0" lang="zh-CN" altLang="en-US" kern="0" dirty="0">
                <a:solidFill>
                  <a:srgbClr val="000099"/>
                </a:solidFill>
              </a:rPr>
              <a:t>：时钟端</a:t>
            </a:r>
            <a:endParaRPr kumimoji="0" lang="zh-CN" altLang="en-US" kern="0" dirty="0">
              <a:solidFill>
                <a:srgbClr val="000099"/>
              </a:solidFill>
              <a:latin typeface="楷体_GB2312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C2F0ABEC-E611-4A11-B1E7-784E98C639BC}"/>
              </a:ext>
            </a:extLst>
          </p:cNvPr>
          <p:cNvGrpSpPr/>
          <p:nvPr/>
        </p:nvGrpSpPr>
        <p:grpSpPr>
          <a:xfrm>
            <a:off x="504031" y="3265772"/>
            <a:ext cx="8135937" cy="3240088"/>
            <a:chOff x="504031" y="3265772"/>
            <a:chExt cx="8135937" cy="3240088"/>
          </a:xfrm>
        </p:grpSpPr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C706986D-A6B2-4506-924D-4E7390E2EDAE}"/>
                </a:ext>
              </a:extLst>
            </p:cNvPr>
            <p:cNvGrpSpPr/>
            <p:nvPr/>
          </p:nvGrpSpPr>
          <p:grpSpPr>
            <a:xfrm>
              <a:off x="504031" y="3265772"/>
              <a:ext cx="8135937" cy="3240088"/>
              <a:chOff x="568576" y="3521115"/>
              <a:chExt cx="8135937" cy="3240088"/>
            </a:xfrm>
          </p:grpSpPr>
          <p:pic>
            <p:nvPicPr>
              <p:cNvPr id="63" name="Picture 5" descr="6-3-3">
                <a:extLst>
                  <a:ext uri="{FF2B5EF4-FFF2-40B4-BE49-F238E27FC236}">
                    <a16:creationId xmlns="" xmlns:a16="http://schemas.microsoft.com/office/drawing/2014/main" id="{A41D9DC2-C6DB-475D-9CE5-9C7FF2FA7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938" y="3521115"/>
                <a:ext cx="7775575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4" name="Group 29">
                <a:extLst>
                  <a:ext uri="{FF2B5EF4-FFF2-40B4-BE49-F238E27FC236}">
                    <a16:creationId xmlns="" xmlns:a16="http://schemas.microsoft.com/office/drawing/2014/main" id="{B7351112-0D30-4F03-800D-87488D8CBE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576" y="5305465"/>
                <a:ext cx="6653212" cy="1455738"/>
                <a:chOff x="204" y="3239"/>
                <a:chExt cx="4191" cy="917"/>
              </a:xfrm>
            </p:grpSpPr>
            <p:sp>
              <p:nvSpPr>
                <p:cNvPr id="65" name="Line 6">
                  <a:extLst>
                    <a:ext uri="{FF2B5EF4-FFF2-40B4-BE49-F238E27FC236}">
                      <a16:creationId xmlns="" xmlns:a16="http://schemas.microsoft.com/office/drawing/2014/main" id="{F30A5939-F2C6-445A-BB77-B3D5ECA71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5" y="4063"/>
                  <a:ext cx="306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5F5F5F"/>
                    </a:buClr>
                    <a:buSzPct val="65000"/>
                    <a:buFont typeface="Wingdings" panose="05000000000000000000" pitchFamily="2" charset="2"/>
                    <a:buChar char="­"/>
                    <a:defRPr/>
                  </a:pPr>
                  <a:endParaRPr kumimoji="1" lang="zh-CN" altLang="en-US" sz="2400" b="1" kern="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66" name="AutoShape 7">
                  <a:extLst>
                    <a:ext uri="{FF2B5EF4-FFF2-40B4-BE49-F238E27FC236}">
                      <a16:creationId xmlns="" xmlns:a16="http://schemas.microsoft.com/office/drawing/2014/main" id="{CF8789CE-7925-47A2-8DE5-3492085AE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" y="3929"/>
                  <a:ext cx="544" cy="227"/>
                </a:xfrm>
                <a:prstGeom prst="flowChartProcess">
                  <a:avLst/>
                </a:prstGeom>
                <a:solidFill>
                  <a:srgbClr val="FFFFFF">
                    <a:alpha val="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342900" indent="-3429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­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­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­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­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defTabSz="914400" eaLnBrk="1" fontAlgn="base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5F5F5F"/>
                    </a:buClr>
                    <a:buSzPct val="65000"/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kern="0" dirty="0">
                      <a:solidFill>
                        <a:srgbClr val="CC0000"/>
                      </a:solidFill>
                      <a:ea typeface="宋体-18030" pitchFamily="49" charset="-122"/>
                    </a:rPr>
                    <a:t>异步清零</a:t>
                  </a:r>
                </a:p>
              </p:txBody>
            </p:sp>
            <p:grpSp>
              <p:nvGrpSpPr>
                <p:cNvPr id="69" name="Group 16">
                  <a:extLst>
                    <a:ext uri="{FF2B5EF4-FFF2-40B4-BE49-F238E27FC236}">
                      <a16:creationId xmlns="" xmlns:a16="http://schemas.microsoft.com/office/drawing/2014/main" id="{143AA77B-1E81-4F99-B661-542326E11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56" y="3249"/>
                  <a:ext cx="390" cy="813"/>
                  <a:chOff x="1356" y="3249"/>
                  <a:chExt cx="390" cy="813"/>
                </a:xfrm>
              </p:grpSpPr>
              <p:sp>
                <p:nvSpPr>
                  <p:cNvPr id="82" name="Line 13">
                    <a:extLst>
                      <a:ext uri="{FF2B5EF4-FFF2-40B4-BE49-F238E27FC236}">
                        <a16:creationId xmlns="" xmlns:a16="http://schemas.microsoft.com/office/drawing/2014/main" id="{2011DA30-BF55-41FB-A5A8-C1C310680C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03" y="3710"/>
                    <a:ext cx="70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="" xmlns:a16="http://schemas.microsoft.com/office/drawing/2014/main" id="{6C00E5E8-A5CD-4727-816D-5C43DE30F6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56" y="3357"/>
                    <a:ext cx="7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4" name="AutoShape 15">
                    <a:extLst>
                      <a:ext uri="{FF2B5EF4-FFF2-40B4-BE49-F238E27FC236}">
                        <a16:creationId xmlns="" xmlns:a16="http://schemas.microsoft.com/office/drawing/2014/main" id="{8BD02745-3D13-462E-9332-15B5E36BD1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8" y="3249"/>
                    <a:ext cx="318" cy="227"/>
                  </a:xfrm>
                  <a:prstGeom prst="flowChartProcess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342900" indent="-3429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defTabSz="914400" eaLnBrk="1" fontAlgn="base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zh-CN" sz="2000" kern="0" dirty="0">
                        <a:solidFill>
                          <a:srgbClr val="CC0000"/>
                        </a:solidFill>
                        <a:ea typeface="宋体" panose="02010600030101010101" pitchFamily="2" charset="-122"/>
                      </a:rPr>
                      <a:t>R</a:t>
                    </a:r>
                    <a:endParaRPr lang="en-US" altLang="zh-CN" sz="2000" kern="0" baseline="-25000" dirty="0">
                      <a:solidFill>
                        <a:srgbClr val="CC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0" name="Group 17">
                  <a:extLst>
                    <a:ext uri="{FF2B5EF4-FFF2-40B4-BE49-F238E27FC236}">
                      <a16:creationId xmlns="" xmlns:a16="http://schemas.microsoft.com/office/drawing/2014/main" id="{18C276DA-249E-4ADE-AC03-4EA4E8621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9" y="3239"/>
                  <a:ext cx="390" cy="813"/>
                  <a:chOff x="1356" y="3249"/>
                  <a:chExt cx="390" cy="813"/>
                </a:xfrm>
              </p:grpSpPr>
              <p:sp>
                <p:nvSpPr>
                  <p:cNvPr id="79" name="Line 18">
                    <a:extLst>
                      <a:ext uri="{FF2B5EF4-FFF2-40B4-BE49-F238E27FC236}">
                        <a16:creationId xmlns="" xmlns:a16="http://schemas.microsoft.com/office/drawing/2014/main" id="{3CF2311E-D07A-42AC-92A8-2F798768A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03" y="3710"/>
                    <a:ext cx="70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0" name="Line 19">
                    <a:extLst>
                      <a:ext uri="{FF2B5EF4-FFF2-40B4-BE49-F238E27FC236}">
                        <a16:creationId xmlns="" xmlns:a16="http://schemas.microsoft.com/office/drawing/2014/main" id="{2B9D30D8-3810-4FEA-81EC-1F8489A92F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56" y="3357"/>
                    <a:ext cx="7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" name="AutoShape 20">
                    <a:extLst>
                      <a:ext uri="{FF2B5EF4-FFF2-40B4-BE49-F238E27FC236}">
                        <a16:creationId xmlns="" xmlns:a16="http://schemas.microsoft.com/office/drawing/2014/main" id="{B9357772-F692-41F4-A02A-73AB0F5947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8" y="3249"/>
                    <a:ext cx="318" cy="227"/>
                  </a:xfrm>
                  <a:prstGeom prst="flowChartProcess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342900" indent="-3429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defTabSz="914400" eaLnBrk="1" fontAlgn="base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zh-CN" sz="2000" kern="0">
                        <a:solidFill>
                          <a:srgbClr val="CC0000"/>
                        </a:solidFill>
                        <a:ea typeface="宋体" panose="02010600030101010101" pitchFamily="2" charset="-122"/>
                      </a:rPr>
                      <a:t>R</a:t>
                    </a:r>
                    <a:endParaRPr lang="en-US" altLang="zh-CN" sz="2000" kern="0" baseline="-25000">
                      <a:solidFill>
                        <a:srgbClr val="CC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1" name="Group 21">
                  <a:extLst>
                    <a:ext uri="{FF2B5EF4-FFF2-40B4-BE49-F238E27FC236}">
                      <a16:creationId xmlns="" xmlns:a16="http://schemas.microsoft.com/office/drawing/2014/main" id="{8F10C66D-21B6-4280-BD73-390C003A33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0" y="3252"/>
                  <a:ext cx="390" cy="813"/>
                  <a:chOff x="1356" y="3249"/>
                  <a:chExt cx="390" cy="813"/>
                </a:xfrm>
              </p:grpSpPr>
              <p:sp>
                <p:nvSpPr>
                  <p:cNvPr id="76" name="Line 22">
                    <a:extLst>
                      <a:ext uri="{FF2B5EF4-FFF2-40B4-BE49-F238E27FC236}">
                        <a16:creationId xmlns="" xmlns:a16="http://schemas.microsoft.com/office/drawing/2014/main" id="{8BFDFDD9-6BDE-4499-8B4D-3F04B67792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03" y="3710"/>
                    <a:ext cx="70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7" name="Line 23">
                    <a:extLst>
                      <a:ext uri="{FF2B5EF4-FFF2-40B4-BE49-F238E27FC236}">
                        <a16:creationId xmlns="" xmlns:a16="http://schemas.microsoft.com/office/drawing/2014/main" id="{C10506FF-B3C7-4BD4-9526-3C0E9A918E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56" y="3357"/>
                    <a:ext cx="7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8" name="AutoShape 24">
                    <a:extLst>
                      <a:ext uri="{FF2B5EF4-FFF2-40B4-BE49-F238E27FC236}">
                        <a16:creationId xmlns="" xmlns:a16="http://schemas.microsoft.com/office/drawing/2014/main" id="{D1552ECA-7928-4324-87AF-D3BAD8E5DC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8" y="3249"/>
                    <a:ext cx="318" cy="227"/>
                  </a:xfrm>
                  <a:prstGeom prst="flowChartProcess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342900" indent="-3429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defTabSz="914400" eaLnBrk="1" fontAlgn="base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zh-CN" sz="2000" kern="0">
                        <a:solidFill>
                          <a:srgbClr val="CC0000"/>
                        </a:solidFill>
                        <a:ea typeface="宋体" panose="02010600030101010101" pitchFamily="2" charset="-122"/>
                      </a:rPr>
                      <a:t>R</a:t>
                    </a:r>
                    <a:endParaRPr lang="en-US" altLang="zh-CN" sz="2000" kern="0" baseline="-25000">
                      <a:solidFill>
                        <a:srgbClr val="CC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2" name="Group 25">
                  <a:extLst>
                    <a:ext uri="{FF2B5EF4-FFF2-40B4-BE49-F238E27FC236}">
                      <a16:creationId xmlns="" xmlns:a16="http://schemas.microsoft.com/office/drawing/2014/main" id="{57AD419D-0F93-4AF7-B7BC-3CA25DB3A7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9" y="3249"/>
                  <a:ext cx="426" cy="813"/>
                  <a:chOff x="1356" y="3249"/>
                  <a:chExt cx="390" cy="813"/>
                </a:xfrm>
              </p:grpSpPr>
              <p:sp>
                <p:nvSpPr>
                  <p:cNvPr id="73" name="Line 26">
                    <a:extLst>
                      <a:ext uri="{FF2B5EF4-FFF2-40B4-BE49-F238E27FC236}">
                        <a16:creationId xmlns="" xmlns:a16="http://schemas.microsoft.com/office/drawing/2014/main" id="{FFC21E84-FCCE-474C-BEC7-797BB30E6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03" y="3710"/>
                    <a:ext cx="70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4" name="Line 27">
                    <a:extLst>
                      <a:ext uri="{FF2B5EF4-FFF2-40B4-BE49-F238E27FC236}">
                        <a16:creationId xmlns="" xmlns:a16="http://schemas.microsoft.com/office/drawing/2014/main" id="{3E684EEF-B278-467A-B0C5-B462957D45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56" y="3357"/>
                    <a:ext cx="7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5" name="AutoShape 28">
                    <a:extLst>
                      <a:ext uri="{FF2B5EF4-FFF2-40B4-BE49-F238E27FC236}">
                        <a16:creationId xmlns="" xmlns:a16="http://schemas.microsoft.com/office/drawing/2014/main" id="{5B83B9D7-15C7-4D19-B424-F1ACBCAD63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8" y="3249"/>
                    <a:ext cx="318" cy="227"/>
                  </a:xfrm>
                  <a:prstGeom prst="flowChartProcess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342900" indent="-3429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defTabSz="914400" eaLnBrk="1" fontAlgn="base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zh-CN" sz="2000" kern="0">
                        <a:solidFill>
                          <a:srgbClr val="CC0000"/>
                        </a:solidFill>
                        <a:ea typeface="宋体" panose="02010600030101010101" pitchFamily="2" charset="-122"/>
                      </a:rPr>
                      <a:t>R</a:t>
                    </a:r>
                    <a:endParaRPr lang="en-US" altLang="zh-CN" sz="2000" kern="0" baseline="-25000">
                      <a:solidFill>
                        <a:srgbClr val="CC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85740BE-EC3A-47CD-934D-91F63BE37FB0}"/>
                </a:ext>
              </a:extLst>
            </p:cNvPr>
            <p:cNvSpPr txBox="1"/>
            <p:nvPr/>
          </p:nvSpPr>
          <p:spPr>
            <a:xfrm>
              <a:off x="1539875" y="5338072"/>
              <a:ext cx="57751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="" id="{F5DB971D-185A-4939-8756-2C8503BF54FF}"/>
                  </a:ext>
                </a:extLst>
              </p:cNvPr>
              <p:cNvSpPr/>
              <p:nvPr/>
            </p:nvSpPr>
            <p:spPr>
              <a:xfrm>
                <a:off x="1640921" y="6066921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F5DB971D-185A-4939-8756-2C8503BF5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1" y="6066921"/>
                <a:ext cx="375423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0BC9FE2A-D18B-43C1-8221-C5188407E66D}"/>
              </a:ext>
            </a:extLst>
          </p:cNvPr>
          <p:cNvCxnSpPr/>
          <p:nvPr/>
        </p:nvCxnSpPr>
        <p:spPr>
          <a:xfrm>
            <a:off x="3867606" y="5100997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BAE950B6-0272-4B90-95D6-001160E98BC2}"/>
              </a:ext>
            </a:extLst>
          </p:cNvPr>
          <p:cNvCxnSpPr/>
          <p:nvPr/>
        </p:nvCxnSpPr>
        <p:spPr>
          <a:xfrm>
            <a:off x="2523715" y="5113786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A7D57AC9-24A8-4E81-BA53-9D0BB27ACCDF}"/>
              </a:ext>
            </a:extLst>
          </p:cNvPr>
          <p:cNvCxnSpPr/>
          <p:nvPr/>
        </p:nvCxnSpPr>
        <p:spPr>
          <a:xfrm>
            <a:off x="5243665" y="5113786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64C28829-31C3-447A-9E4F-965E136C9C52}"/>
              </a:ext>
            </a:extLst>
          </p:cNvPr>
          <p:cNvCxnSpPr/>
          <p:nvPr/>
        </p:nvCxnSpPr>
        <p:spPr>
          <a:xfrm>
            <a:off x="6672058" y="5109747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04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1BC3480-4F1F-4753-ABA7-4D3408AD69A8}"/>
              </a:ext>
            </a:extLst>
          </p:cNvPr>
          <p:cNvSpPr txBox="1"/>
          <p:nvPr/>
        </p:nvSpPr>
        <p:spPr>
          <a:xfrm>
            <a:off x="166444" y="1091969"/>
            <a:ext cx="671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）单向移位寄存器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DEAE1FC-E3EE-4DA4-9E04-97A38052F0B0}"/>
              </a:ext>
            </a:extLst>
          </p:cNvPr>
          <p:cNvGrpSpPr/>
          <p:nvPr/>
        </p:nvGrpSpPr>
        <p:grpSpPr>
          <a:xfrm>
            <a:off x="810320" y="1627392"/>
            <a:ext cx="7257402" cy="2281947"/>
            <a:chOff x="310356" y="1970736"/>
            <a:chExt cx="8300290" cy="3255963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C2F0ABEC-E611-4A11-B1E7-784E98C639BC}"/>
                </a:ext>
              </a:extLst>
            </p:cNvPr>
            <p:cNvGrpSpPr/>
            <p:nvPr/>
          </p:nvGrpSpPr>
          <p:grpSpPr>
            <a:xfrm>
              <a:off x="310356" y="1970736"/>
              <a:ext cx="8300290" cy="3255963"/>
              <a:chOff x="310356" y="3265772"/>
              <a:chExt cx="8300290" cy="3255963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C706986D-A6B2-4506-924D-4E7390E2EDAE}"/>
                  </a:ext>
                </a:extLst>
              </p:cNvPr>
              <p:cNvGrpSpPr/>
              <p:nvPr/>
            </p:nvGrpSpPr>
            <p:grpSpPr>
              <a:xfrm>
                <a:off x="310356" y="3265772"/>
                <a:ext cx="8300290" cy="3255963"/>
                <a:chOff x="374901" y="3521115"/>
                <a:chExt cx="8300290" cy="3255963"/>
              </a:xfrm>
            </p:grpSpPr>
            <p:pic>
              <p:nvPicPr>
                <p:cNvPr id="63" name="Picture 5" descr="6-3-3">
                  <a:extLst>
                    <a:ext uri="{FF2B5EF4-FFF2-40B4-BE49-F238E27FC236}">
                      <a16:creationId xmlns="" xmlns:a16="http://schemas.microsoft.com/office/drawing/2014/main" id="{A41D9DC2-C6DB-475D-9CE5-9C7FF2FA75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616" y="3521115"/>
                  <a:ext cx="7775575" cy="284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4" name="Group 29">
                  <a:extLst>
                    <a:ext uri="{FF2B5EF4-FFF2-40B4-BE49-F238E27FC236}">
                      <a16:creationId xmlns="" xmlns:a16="http://schemas.microsoft.com/office/drawing/2014/main" id="{B7351112-0D30-4F03-800D-87488D8CBE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901" y="5305465"/>
                  <a:ext cx="6846887" cy="1471613"/>
                  <a:chOff x="82" y="3239"/>
                  <a:chExt cx="4313" cy="927"/>
                </a:xfrm>
              </p:grpSpPr>
              <p:sp>
                <p:nvSpPr>
                  <p:cNvPr id="65" name="Line 6">
                    <a:extLst>
                      <a:ext uri="{FF2B5EF4-FFF2-40B4-BE49-F238E27FC236}">
                        <a16:creationId xmlns="" xmlns:a16="http://schemas.microsoft.com/office/drawing/2014/main" id="{F30A5939-F2C6-445A-BB77-B3D5ECA71E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4065"/>
                    <a:ext cx="306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Char char="­"/>
                      <a:defRPr/>
                    </a:pPr>
                    <a:endParaRPr kumimoji="1" lang="zh-CN" altLang="en-US" sz="2400" b="1" kern="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66" name="AutoShape 7">
                    <a:extLst>
                      <a:ext uri="{FF2B5EF4-FFF2-40B4-BE49-F238E27FC236}">
                        <a16:creationId xmlns="" xmlns:a16="http://schemas.microsoft.com/office/drawing/2014/main" id="{CF8789CE-7925-47A2-8DE5-3492085AEF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" y="3939"/>
                    <a:ext cx="544" cy="227"/>
                  </a:xfrm>
                  <a:prstGeom prst="flowChartProcess">
                    <a:avLst/>
                  </a:prstGeom>
                  <a:solidFill>
                    <a:srgbClr val="FFFF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342900" indent="-3429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­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defTabSz="914400" eaLnBrk="1" fontAlgn="base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5F5F5F"/>
                      </a:buClr>
                      <a:buSzPct val="65000"/>
                      <a:buFont typeface="Wingdings" panose="05000000000000000000" pitchFamily="2" charset="2"/>
                      <a:buNone/>
                      <a:defRPr/>
                    </a:pPr>
                    <a:r>
                      <a:rPr lang="zh-CN" altLang="en-US" kern="0" dirty="0">
                        <a:solidFill>
                          <a:srgbClr val="CC0000"/>
                        </a:solidFill>
                        <a:ea typeface="宋体-18030" pitchFamily="49" charset="-122"/>
                      </a:rPr>
                      <a:t>异步清零</a:t>
                    </a:r>
                  </a:p>
                </p:txBody>
              </p:sp>
              <p:grpSp>
                <p:nvGrpSpPr>
                  <p:cNvPr id="69" name="Group 16">
                    <a:extLst>
                      <a:ext uri="{FF2B5EF4-FFF2-40B4-BE49-F238E27FC236}">
                        <a16:creationId xmlns="" xmlns:a16="http://schemas.microsoft.com/office/drawing/2014/main" id="{143AA77B-1E81-4F99-B661-542326E119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56" y="3249"/>
                    <a:ext cx="390" cy="813"/>
                    <a:chOff x="1356" y="3249"/>
                    <a:chExt cx="390" cy="813"/>
                  </a:xfrm>
                </p:grpSpPr>
                <p:sp>
                  <p:nvSpPr>
                    <p:cNvPr id="82" name="Line 13">
                      <a:extLst>
                        <a:ext uri="{FF2B5EF4-FFF2-40B4-BE49-F238E27FC236}">
                          <a16:creationId xmlns="" xmlns:a16="http://schemas.microsoft.com/office/drawing/2014/main" id="{2011DA30-BF55-41FB-A5A8-C1C310680C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003" y="3710"/>
                      <a:ext cx="70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3" name="Line 14">
                      <a:extLst>
                        <a:ext uri="{FF2B5EF4-FFF2-40B4-BE49-F238E27FC236}">
                          <a16:creationId xmlns="" xmlns:a16="http://schemas.microsoft.com/office/drawing/2014/main" id="{6C00E5E8-A5CD-4727-816D-5C43DE30F6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6" y="3357"/>
                      <a:ext cx="7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4" name="AutoShape 15">
                      <a:extLst>
                        <a:ext uri="{FF2B5EF4-FFF2-40B4-BE49-F238E27FC236}">
                          <a16:creationId xmlns="" xmlns:a16="http://schemas.microsoft.com/office/drawing/2014/main" id="{8BD02745-3D13-462E-9332-15B5E36BD1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8" y="3249"/>
                      <a:ext cx="318" cy="227"/>
                    </a:xfrm>
                    <a:prstGeom prst="flowChartProcess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marL="342900" indent="-3429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defTabSz="914400" eaLnBrk="1" fontAlgn="base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kern="0">
                          <a:solidFill>
                            <a:srgbClr val="CC0000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2000" kern="0" baseline="-25000">
                        <a:solidFill>
                          <a:srgbClr val="CC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70" name="Group 17">
                    <a:extLst>
                      <a:ext uri="{FF2B5EF4-FFF2-40B4-BE49-F238E27FC236}">
                        <a16:creationId xmlns="" xmlns:a16="http://schemas.microsoft.com/office/drawing/2014/main" id="{18C276DA-249E-4ADE-AC03-4EA4E8621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9" y="3239"/>
                    <a:ext cx="390" cy="813"/>
                    <a:chOff x="1356" y="3249"/>
                    <a:chExt cx="390" cy="813"/>
                  </a:xfrm>
                </p:grpSpPr>
                <p:sp>
                  <p:nvSpPr>
                    <p:cNvPr id="79" name="Line 18">
                      <a:extLst>
                        <a:ext uri="{FF2B5EF4-FFF2-40B4-BE49-F238E27FC236}">
                          <a16:creationId xmlns="" xmlns:a16="http://schemas.microsoft.com/office/drawing/2014/main" id="{3CF2311E-D07A-42AC-92A8-2F798768A6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003" y="3710"/>
                      <a:ext cx="70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0" name="Line 19">
                      <a:extLst>
                        <a:ext uri="{FF2B5EF4-FFF2-40B4-BE49-F238E27FC236}">
                          <a16:creationId xmlns="" xmlns:a16="http://schemas.microsoft.com/office/drawing/2014/main" id="{2B9D30D8-3810-4FEA-81EC-1F8489A92F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6" y="3357"/>
                      <a:ext cx="7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1" name="AutoShape 20">
                      <a:extLst>
                        <a:ext uri="{FF2B5EF4-FFF2-40B4-BE49-F238E27FC236}">
                          <a16:creationId xmlns="" xmlns:a16="http://schemas.microsoft.com/office/drawing/2014/main" id="{B9357772-F692-41F4-A02A-73AB0F5947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8" y="3249"/>
                      <a:ext cx="318" cy="227"/>
                    </a:xfrm>
                    <a:prstGeom prst="flowChartProcess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marL="342900" indent="-3429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defTabSz="914400" eaLnBrk="1" fontAlgn="base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kern="0">
                          <a:solidFill>
                            <a:srgbClr val="CC0000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2000" kern="0" baseline="-25000">
                        <a:solidFill>
                          <a:srgbClr val="CC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71" name="Group 21">
                    <a:extLst>
                      <a:ext uri="{FF2B5EF4-FFF2-40B4-BE49-F238E27FC236}">
                        <a16:creationId xmlns="" xmlns:a16="http://schemas.microsoft.com/office/drawing/2014/main" id="{8F10C66D-21B6-4280-BD73-390C003A33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80" y="3252"/>
                    <a:ext cx="390" cy="813"/>
                    <a:chOff x="1356" y="3249"/>
                    <a:chExt cx="390" cy="813"/>
                  </a:xfrm>
                </p:grpSpPr>
                <p:sp>
                  <p:nvSpPr>
                    <p:cNvPr id="76" name="Line 22">
                      <a:extLst>
                        <a:ext uri="{FF2B5EF4-FFF2-40B4-BE49-F238E27FC236}">
                          <a16:creationId xmlns="" xmlns:a16="http://schemas.microsoft.com/office/drawing/2014/main" id="{8BFDFDD9-6BDE-4499-8B4D-3F04B677920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003" y="3710"/>
                      <a:ext cx="70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7" name="Line 23">
                      <a:extLst>
                        <a:ext uri="{FF2B5EF4-FFF2-40B4-BE49-F238E27FC236}">
                          <a16:creationId xmlns="" xmlns:a16="http://schemas.microsoft.com/office/drawing/2014/main" id="{C10506FF-B3C7-4BD4-9526-3C0E9A918E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6" y="3357"/>
                      <a:ext cx="7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8" name="AutoShape 24">
                      <a:extLst>
                        <a:ext uri="{FF2B5EF4-FFF2-40B4-BE49-F238E27FC236}">
                          <a16:creationId xmlns="" xmlns:a16="http://schemas.microsoft.com/office/drawing/2014/main" id="{D1552ECA-7928-4324-87AF-D3BAD8E5DC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8" y="3249"/>
                      <a:ext cx="318" cy="227"/>
                    </a:xfrm>
                    <a:prstGeom prst="flowChartProcess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marL="342900" indent="-3429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defTabSz="914400" eaLnBrk="1" fontAlgn="base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kern="0">
                          <a:solidFill>
                            <a:srgbClr val="CC0000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2000" kern="0" baseline="-25000">
                        <a:solidFill>
                          <a:srgbClr val="CC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72" name="Group 25">
                    <a:extLst>
                      <a:ext uri="{FF2B5EF4-FFF2-40B4-BE49-F238E27FC236}">
                        <a16:creationId xmlns="" xmlns:a16="http://schemas.microsoft.com/office/drawing/2014/main" id="{57AD419D-0F93-4AF7-B7BC-3CA25DB3A7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69" y="3249"/>
                    <a:ext cx="426" cy="813"/>
                    <a:chOff x="1356" y="3249"/>
                    <a:chExt cx="390" cy="813"/>
                  </a:xfrm>
                </p:grpSpPr>
                <p:sp>
                  <p:nvSpPr>
                    <p:cNvPr id="73" name="Line 26">
                      <a:extLst>
                        <a:ext uri="{FF2B5EF4-FFF2-40B4-BE49-F238E27FC236}">
                          <a16:creationId xmlns="" xmlns:a16="http://schemas.microsoft.com/office/drawing/2014/main" id="{FFC21E84-FCCE-474C-BEC7-797BB30E63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003" y="3710"/>
                      <a:ext cx="70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4" name="Line 27">
                      <a:extLst>
                        <a:ext uri="{FF2B5EF4-FFF2-40B4-BE49-F238E27FC236}">
                          <a16:creationId xmlns="" xmlns:a16="http://schemas.microsoft.com/office/drawing/2014/main" id="{3E684EEF-B278-467A-B0C5-B462957D45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6" y="3357"/>
                      <a:ext cx="7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914400"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/>
                      </a:pPr>
                      <a:endParaRPr kumimoji="1" lang="zh-CN" altLang="en-US" sz="2400" b="1" kern="0">
                        <a:solidFill>
                          <a:srgbClr val="3333CC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5" name="AutoShape 28">
                      <a:extLst>
                        <a:ext uri="{FF2B5EF4-FFF2-40B4-BE49-F238E27FC236}">
                          <a16:creationId xmlns="" xmlns:a16="http://schemas.microsoft.com/office/drawing/2014/main" id="{5B83B9D7-15C7-4D19-B424-F1ACBCAD63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8" y="3249"/>
                      <a:ext cx="318" cy="227"/>
                    </a:xfrm>
                    <a:prstGeom prst="flowChartProcess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marL="342900" indent="-3429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­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defTabSz="914400" eaLnBrk="1" fontAlgn="base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kern="0">
                          <a:solidFill>
                            <a:srgbClr val="CC0000"/>
                          </a:solidFill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2000" kern="0" baseline="-25000">
                        <a:solidFill>
                          <a:srgbClr val="CC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E85740BE-EC3A-47CD-934D-91F63BE37FB0}"/>
                  </a:ext>
                </a:extLst>
              </p:cNvPr>
              <p:cNvSpPr txBox="1"/>
              <p:nvPr/>
            </p:nvSpPr>
            <p:spPr>
              <a:xfrm>
                <a:off x="1530117" y="5200739"/>
                <a:ext cx="587274" cy="5269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xmlns="" id="{F5DB971D-185A-4939-8756-2C8503BF54FF}"/>
                    </a:ext>
                  </a:extLst>
                </p:cNvPr>
                <p:cNvSpPr/>
                <p:nvPr/>
              </p:nvSpPr>
              <p:spPr>
                <a:xfrm>
                  <a:off x="1498316" y="4631266"/>
                  <a:ext cx="429372" cy="5269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87" name="矩形 86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F5DB971D-185A-4939-8756-2C8503BF5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16" y="4631266"/>
                  <a:ext cx="429372" cy="526976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33A4B9-F708-4674-A7C9-44E8A4A8D6A4}"/>
              </a:ext>
            </a:extLst>
          </p:cNvPr>
          <p:cNvSpPr txBox="1"/>
          <p:nvPr/>
        </p:nvSpPr>
        <p:spPr>
          <a:xfrm>
            <a:off x="441000" y="4083283"/>
            <a:ext cx="780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触发器的驱动方程：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="" xmlns:a16="http://schemas.microsoft.com/office/drawing/2014/main" id="{13864859-6A3E-4C90-8738-63501F3A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58" y="4454290"/>
            <a:ext cx="6274258" cy="50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 i="1" dirty="0">
                <a:solidFill>
                  <a:srgbClr val="000099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0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I </a:t>
            </a:r>
            <a:r>
              <a:rPr kumimoji="0" lang="en-US" altLang="zh-CN" sz="2800" dirty="0">
                <a:solidFill>
                  <a:srgbClr val="000099"/>
                </a:solidFill>
              </a:rPr>
              <a:t>,  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 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 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3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21485247-6BE4-40D8-9A75-00BC2CC77FFA}"/>
              </a:ext>
            </a:extLst>
          </p:cNvPr>
          <p:cNvSpPr txBox="1"/>
          <p:nvPr/>
        </p:nvSpPr>
        <p:spPr>
          <a:xfrm>
            <a:off x="441000" y="5163672"/>
            <a:ext cx="780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代入</a:t>
            </a:r>
            <a:r>
              <a:rPr lang="en-US" altLang="zh-CN" sz="2400" b="1" dirty="0">
                <a:solidFill>
                  <a:prstClr val="black"/>
                </a:solidFill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</a:rPr>
              <a:t>触发器的特征方程：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E958908B-1DB7-411C-833C-A47728AC4CA0}"/>
                  </a:ext>
                </a:extLst>
              </p:cNvPr>
              <p:cNvSpPr/>
              <p:nvPr/>
            </p:nvSpPr>
            <p:spPr>
              <a:xfrm>
                <a:off x="4063129" y="5209838"/>
                <a:ext cx="1549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E958908B-1DB7-411C-833C-A47728AC4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29" y="5209838"/>
                <a:ext cx="1549270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75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E87578C-7C75-4E49-9B0D-0E88EF054498}"/>
              </a:ext>
            </a:extLst>
          </p:cNvPr>
          <p:cNvSpPr txBox="1"/>
          <p:nvPr/>
        </p:nvSpPr>
        <p:spPr>
          <a:xfrm>
            <a:off x="441000" y="5969005"/>
            <a:ext cx="112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zh-CN" altLang="en-US" dirty="0">
                <a:solidFill>
                  <a:prstClr val="black"/>
                </a:solidFill>
              </a:rPr>
              <a:t>得到：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="" xmlns:a16="http://schemas.microsoft.com/office/drawing/2014/main" id="{51BF8902-894A-4C6A-871D-A0256B5E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62" y="5817018"/>
            <a:ext cx="74882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32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0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=D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I </a:t>
            </a:r>
            <a:r>
              <a:rPr kumimoji="0" lang="en-US" altLang="zh-CN" sz="3200" dirty="0">
                <a:solidFill>
                  <a:srgbClr val="000099"/>
                </a:solidFill>
              </a:rPr>
              <a:t>, 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1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0</a:t>
            </a:r>
            <a:r>
              <a:rPr kumimoji="0" lang="en-US" altLang="zh-CN" sz="32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3200" dirty="0">
                <a:solidFill>
                  <a:srgbClr val="000099"/>
                </a:solidFill>
              </a:rPr>
              <a:t>, 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2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32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3200" dirty="0">
                <a:solidFill>
                  <a:srgbClr val="000099"/>
                </a:solidFill>
              </a:rPr>
              <a:t>, 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3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32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3200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32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3200" dirty="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="" xmlns:a16="http://schemas.microsoft.com/office/drawing/2014/main" id="{C300A608-6654-43E0-9E06-CA275F6140DE}"/>
              </a:ext>
            </a:extLst>
          </p:cNvPr>
          <p:cNvSpPr/>
          <p:nvPr/>
        </p:nvSpPr>
        <p:spPr>
          <a:xfrm rot="20593095">
            <a:off x="2018941" y="1880331"/>
            <a:ext cx="1569284" cy="475404"/>
          </a:xfrm>
          <a:prstGeom prst="arc">
            <a:avLst>
              <a:gd name="adj1" fmla="val 10977206"/>
              <a:gd name="adj2" fmla="val 124696"/>
            </a:avLst>
          </a:prstGeom>
          <a:ln w="412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="" xmlns:a16="http://schemas.microsoft.com/office/drawing/2014/main" id="{A80DF13F-0FA3-47A6-9EC2-D7554AC123CC}"/>
              </a:ext>
            </a:extLst>
          </p:cNvPr>
          <p:cNvSpPr/>
          <p:nvPr/>
        </p:nvSpPr>
        <p:spPr>
          <a:xfrm>
            <a:off x="3578847" y="1697325"/>
            <a:ext cx="1190009" cy="326868"/>
          </a:xfrm>
          <a:prstGeom prst="arc">
            <a:avLst>
              <a:gd name="adj1" fmla="val 10680890"/>
              <a:gd name="adj2" fmla="val 0"/>
            </a:avLst>
          </a:prstGeom>
          <a:ln w="412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="" xmlns:a16="http://schemas.microsoft.com/office/drawing/2014/main" id="{195C676F-3367-4CEF-AEB9-2AAC9FE044B2}"/>
              </a:ext>
            </a:extLst>
          </p:cNvPr>
          <p:cNvSpPr/>
          <p:nvPr/>
        </p:nvSpPr>
        <p:spPr>
          <a:xfrm>
            <a:off x="4830145" y="1688642"/>
            <a:ext cx="1190009" cy="437479"/>
          </a:xfrm>
          <a:prstGeom prst="arc">
            <a:avLst>
              <a:gd name="adj1" fmla="val 10794224"/>
              <a:gd name="adj2" fmla="val 49822"/>
            </a:avLst>
          </a:prstGeom>
          <a:ln w="444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弧形 44">
            <a:extLst>
              <a:ext uri="{FF2B5EF4-FFF2-40B4-BE49-F238E27FC236}">
                <a16:creationId xmlns="" xmlns:a16="http://schemas.microsoft.com/office/drawing/2014/main" id="{F810A31B-95F8-48DF-84CB-5A64FC9AC1BD}"/>
              </a:ext>
            </a:extLst>
          </p:cNvPr>
          <p:cNvSpPr/>
          <p:nvPr/>
        </p:nvSpPr>
        <p:spPr>
          <a:xfrm>
            <a:off x="6036850" y="1658275"/>
            <a:ext cx="1190009" cy="437479"/>
          </a:xfrm>
          <a:prstGeom prst="arc">
            <a:avLst>
              <a:gd name="adj1" fmla="val 10794224"/>
              <a:gd name="adj2" fmla="val 49822"/>
            </a:avLst>
          </a:prstGeom>
          <a:ln w="444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88C08D48-7D78-4C15-8675-F9C656F3304C}"/>
              </a:ext>
            </a:extLst>
          </p:cNvPr>
          <p:cNvCxnSpPr/>
          <p:nvPr/>
        </p:nvCxnSpPr>
        <p:spPr>
          <a:xfrm>
            <a:off x="3910469" y="2871190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AB371310-FEE6-4381-A095-AB7C37AD5425}"/>
              </a:ext>
            </a:extLst>
          </p:cNvPr>
          <p:cNvCxnSpPr/>
          <p:nvPr/>
        </p:nvCxnSpPr>
        <p:spPr>
          <a:xfrm>
            <a:off x="2737203" y="2883979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E5ECD765-0612-4CE4-9FE1-0CD82DC9DAE2}"/>
              </a:ext>
            </a:extLst>
          </p:cNvPr>
          <p:cNvCxnSpPr/>
          <p:nvPr/>
        </p:nvCxnSpPr>
        <p:spPr>
          <a:xfrm>
            <a:off x="5129018" y="2883979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C56270E4-BD3C-4AE0-8656-177F651F6F2C}"/>
              </a:ext>
            </a:extLst>
          </p:cNvPr>
          <p:cNvCxnSpPr/>
          <p:nvPr/>
        </p:nvCxnSpPr>
        <p:spPr>
          <a:xfrm>
            <a:off x="6369288" y="2879940"/>
            <a:ext cx="230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67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38" grpId="0"/>
      <p:bldP spid="12" grpId="0" animBg="1"/>
      <p:bldP spid="13" grpId="0"/>
      <p:bldP spid="41" grpId="0"/>
      <p:bldP spid="14" grpId="0" animBg="1"/>
      <p:bldP spid="15" grpId="0" animBg="1"/>
      <p:bldP spid="18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1BC3480-4F1F-4753-ABA7-4D3408AD69A8}"/>
              </a:ext>
            </a:extLst>
          </p:cNvPr>
          <p:cNvSpPr txBox="1"/>
          <p:nvPr/>
        </p:nvSpPr>
        <p:spPr>
          <a:xfrm>
            <a:off x="119507" y="1080590"/>
            <a:ext cx="671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）双向移位寄存器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4" name="Rectangle 33">
                <a:extLst>
                  <a:ext uri="{FF2B5EF4-FFF2-40B4-BE49-F238E27FC236}">
                    <a16:creationId xmlns:a16="http://schemas.microsoft.com/office/drawing/2014/main" xmlns="" id="{B991BB5F-9A85-4065-9E3C-54714EC71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54" y="1652420"/>
                <a:ext cx="3829997" cy="1529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000099"/>
                    </a:solidFill>
                  </a:rPr>
                  <a:t>移位控制端：</a:t>
                </a:r>
                <a:r>
                  <a:rPr lang="en-US" altLang="zh-CN" sz="2800" dirty="0">
                    <a:solidFill>
                      <a:srgbClr val="000099"/>
                    </a:solidFill>
                  </a:rPr>
                  <a:t>M</a:t>
                </a:r>
              </a:p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prstClr val="black"/>
                    </a:solidFill>
                  </a:rPr>
                  <a:t>左移串行输入端：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prstClr val="black"/>
                    </a:solidFill>
                  </a:rPr>
                  <a:t>右移串行输入端：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24" name="Rectangle 33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B991BB5F-9A85-4065-9E3C-54714EC7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54" y="1652420"/>
                <a:ext cx="3829997" cy="15297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344" t="-5976" b="-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5" descr="5-5-40">
            <a:extLst>
              <a:ext uri="{FF2B5EF4-FFF2-40B4-BE49-F238E27FC236}">
                <a16:creationId xmlns="" xmlns:a16="http://schemas.microsoft.com/office/drawing/2014/main" id="{2AC08FFA-BDF1-486D-8E42-0C19AD97A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881" y="3490343"/>
            <a:ext cx="7588315" cy="325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="" xmlns:a16="http://schemas.microsoft.com/office/drawing/2014/main" id="{F3400100-73C9-4945-87F0-CD2CE7A93E19}"/>
              </a:ext>
            </a:extLst>
          </p:cNvPr>
          <p:cNvSpPr/>
          <p:nvPr/>
        </p:nvSpPr>
        <p:spPr>
          <a:xfrm>
            <a:off x="165881" y="3932358"/>
            <a:ext cx="577452" cy="2450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="" xmlns:a16="http://schemas.microsoft.com/office/drawing/2014/main" id="{D9824BB4-CE47-4006-925E-EF7ECD0C4494}"/>
              </a:ext>
            </a:extLst>
          </p:cNvPr>
          <p:cNvSpPr/>
          <p:nvPr/>
        </p:nvSpPr>
        <p:spPr>
          <a:xfrm>
            <a:off x="47023" y="4219250"/>
            <a:ext cx="577452" cy="281466"/>
          </a:xfrm>
          <a:prstGeom prst="ellipse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F733234E-B46C-4412-9BE0-B81C3BF942F6}"/>
              </a:ext>
            </a:extLst>
          </p:cNvPr>
          <p:cNvSpPr/>
          <p:nvPr/>
        </p:nvSpPr>
        <p:spPr>
          <a:xfrm>
            <a:off x="7295602" y="4257897"/>
            <a:ext cx="577452" cy="281466"/>
          </a:xfrm>
          <a:prstGeom prst="ellipse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42F2DD8-FDD3-4D39-8E1A-5D21D401AECE}"/>
              </a:ext>
            </a:extLst>
          </p:cNvPr>
          <p:cNvSpPr txBox="1"/>
          <p:nvPr/>
        </p:nvSpPr>
        <p:spPr>
          <a:xfrm>
            <a:off x="2261199" y="3416823"/>
            <a:ext cx="4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0</a:t>
            </a:r>
            <a:endParaRPr lang="zh-CN" alt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54C168E2-31B9-4AC2-AD73-5410344E60BC}"/>
              </a:ext>
            </a:extLst>
          </p:cNvPr>
          <p:cNvSpPr txBox="1"/>
          <p:nvPr/>
        </p:nvSpPr>
        <p:spPr>
          <a:xfrm>
            <a:off x="3857389" y="3416823"/>
            <a:ext cx="4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</a:t>
            </a:r>
            <a:endParaRPr lang="zh-CN" alt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="" xmlns:a16="http://schemas.microsoft.com/office/drawing/2014/main" id="{8701DFE3-2C9D-4D8D-930D-38BB85371665}"/>
              </a:ext>
            </a:extLst>
          </p:cNvPr>
          <p:cNvSpPr txBox="1"/>
          <p:nvPr/>
        </p:nvSpPr>
        <p:spPr>
          <a:xfrm>
            <a:off x="5409462" y="3397863"/>
            <a:ext cx="4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</a:t>
            </a:r>
            <a:endParaRPr lang="zh-CN" alt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6E4A0ABE-88E8-43A8-A56C-285B0651283A}"/>
              </a:ext>
            </a:extLst>
          </p:cNvPr>
          <p:cNvSpPr txBox="1"/>
          <p:nvPr/>
        </p:nvSpPr>
        <p:spPr>
          <a:xfrm>
            <a:off x="7005652" y="3397863"/>
            <a:ext cx="4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3</a:t>
            </a:r>
            <a:endParaRPr lang="zh-CN" altLang="en-US" sz="2000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="" xmlns:a16="http://schemas.microsoft.com/office/drawing/2014/main" id="{852AB16A-BA14-4347-BA07-C67FD357C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1650613"/>
              </p:ext>
            </p:extLst>
          </p:nvPr>
        </p:nvGraphicFramePr>
        <p:xfrm>
          <a:off x="5752037" y="923515"/>
          <a:ext cx="3228975" cy="2387600"/>
        </p:xfrm>
        <a:graphic>
          <a:graphicData uri="http://schemas.openxmlformats.org/presentationml/2006/ole">
            <p:oleObj spid="_x0000_s30741" name="Equation" r:id="rId7" imgW="1143000" imgH="850900" progId="Equation.DSMT4">
              <p:embed/>
            </p:oleObj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768EDA1D-A55F-4090-A498-B39CE8C38FAE}"/>
              </a:ext>
            </a:extLst>
          </p:cNvPr>
          <p:cNvSpPr txBox="1"/>
          <p:nvPr/>
        </p:nvSpPr>
        <p:spPr>
          <a:xfrm>
            <a:off x="4083951" y="1815591"/>
            <a:ext cx="260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次态</a:t>
            </a:r>
            <a:r>
              <a:rPr lang="zh-CN" altLang="en-US" sz="2800" b="1" dirty="0">
                <a:solidFill>
                  <a:srgbClr val="C00000"/>
                </a:solidFill>
              </a:rPr>
              <a:t>方程：</a:t>
            </a:r>
          </a:p>
        </p:txBody>
      </p:sp>
    </p:spTree>
    <p:extLst>
      <p:ext uri="{BB962C8B-B14F-4D97-AF65-F5344CB8AC3E}">
        <p14:creationId xmlns:p14="http://schemas.microsoft.com/office/powerpoint/2010/main" xmlns="" val="23479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DEA6358-C096-49DE-914C-436297F6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37795"/>
            <a:ext cx="6713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CF6BB0-4C7F-422C-88A1-BEFB63AA8683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1BC3480-4F1F-4753-ABA7-4D3408AD69A8}"/>
              </a:ext>
            </a:extLst>
          </p:cNvPr>
          <p:cNvSpPr txBox="1"/>
          <p:nvPr/>
        </p:nvSpPr>
        <p:spPr>
          <a:xfrm>
            <a:off x="84506" y="1142870"/>
            <a:ext cx="671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）双向移位寄存器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4" name="Rectangle 33">
                <a:extLst>
                  <a:ext uri="{FF2B5EF4-FFF2-40B4-BE49-F238E27FC236}">
                    <a16:creationId xmlns:a16="http://schemas.microsoft.com/office/drawing/2014/main" xmlns="" id="{B991BB5F-9A85-4065-9E3C-54714EC71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992" y="2212220"/>
                <a:ext cx="3228975" cy="118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rgbClr val="000099"/>
                    </a:solidFill>
                  </a:rPr>
                  <a:t>移位控制端：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M</a:t>
                </a:r>
              </a:p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左移串行输入端：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lnSpc>
                    <a:spcPct val="105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右移串行输入端：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24" name="Rectangle 3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B991BB5F-9A85-4065-9E3C-54714EC7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992" y="2212220"/>
                <a:ext cx="3228975" cy="118210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830" t="-6701" b="-12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68EDA1D-A55F-4090-A498-B39CE8C38FAE}"/>
              </a:ext>
            </a:extLst>
          </p:cNvPr>
          <p:cNvSpPr txBox="1"/>
          <p:nvPr/>
        </p:nvSpPr>
        <p:spPr>
          <a:xfrm>
            <a:off x="224589" y="1872553"/>
            <a:ext cx="260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次态</a:t>
            </a:r>
            <a:r>
              <a:rPr lang="zh-CN" altLang="en-US" sz="2800" b="1" dirty="0">
                <a:solidFill>
                  <a:srgbClr val="C00000"/>
                </a:solidFill>
              </a:rPr>
              <a:t>方程：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="" xmlns:a16="http://schemas.microsoft.com/office/drawing/2014/main" id="{852AB16A-BA14-4347-BA07-C67FD357C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794" y="1707075"/>
          <a:ext cx="3228975" cy="2387600"/>
        </p:xfrm>
        <a:graphic>
          <a:graphicData uri="http://schemas.openxmlformats.org/presentationml/2006/ole">
            <p:oleObj spid="_x0000_s17441" name="Equation" r:id="rId6" imgW="1143000" imgH="850900" progId="Equation.DSMT4">
              <p:embed/>
            </p:oleObj>
          </a:graphicData>
        </a:graphic>
      </p:graphicFrame>
      <p:sp>
        <p:nvSpPr>
          <p:cNvPr id="15" name="Rectangle 29">
            <a:extLst>
              <a:ext uri="{FF2B5EF4-FFF2-40B4-BE49-F238E27FC236}">
                <a16:creationId xmlns="" xmlns:a16="http://schemas.microsoft.com/office/drawing/2014/main" id="{0D56FB56-DD4B-4FF6-BC6E-2FF91214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41" y="4304576"/>
            <a:ext cx="691324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0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SR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3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70DF021-02CE-4009-A42A-DD78EC6CC2EB}"/>
              </a:ext>
            </a:extLst>
          </p:cNvPr>
          <p:cNvSpPr txBox="1"/>
          <p:nvPr/>
        </p:nvSpPr>
        <p:spPr>
          <a:xfrm>
            <a:off x="455614" y="4360880"/>
            <a:ext cx="145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M=0</a:t>
            </a:r>
            <a:r>
              <a:rPr lang="zh-CN" altLang="en-US" sz="2800" b="1" dirty="0">
                <a:solidFill>
                  <a:prstClr val="black"/>
                </a:solidFill>
              </a:rPr>
              <a:t>时，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7945F27-3C76-4151-AF20-437695C77FD4}"/>
              </a:ext>
            </a:extLst>
          </p:cNvPr>
          <p:cNvSpPr txBox="1"/>
          <p:nvPr/>
        </p:nvSpPr>
        <p:spPr>
          <a:xfrm>
            <a:off x="455613" y="5719457"/>
            <a:ext cx="145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M=1</a:t>
            </a:r>
            <a:r>
              <a:rPr lang="zh-CN" altLang="en-US" sz="2800" b="1" dirty="0">
                <a:solidFill>
                  <a:prstClr val="black"/>
                </a:solidFill>
              </a:rPr>
              <a:t>时，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8F43B35-E5F6-4D3F-BB63-45AEE2125BA9}"/>
              </a:ext>
            </a:extLst>
          </p:cNvPr>
          <p:cNvSpPr/>
          <p:nvPr/>
        </p:nvSpPr>
        <p:spPr>
          <a:xfrm>
            <a:off x="4048626" y="48841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右移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8662FDB-2CE1-4815-A017-34F738213F52}"/>
              </a:ext>
            </a:extLst>
          </p:cNvPr>
          <p:cNvSpPr/>
          <p:nvPr/>
        </p:nvSpPr>
        <p:spPr>
          <a:xfrm>
            <a:off x="4088509" y="627369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左移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="" xmlns:a16="http://schemas.microsoft.com/office/drawing/2014/main" id="{A907B7B6-9FE6-4978-AF86-D9D9EBA6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14" y="5711934"/>
            <a:ext cx="7110514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0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 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 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3</a:t>
            </a:r>
            <a:r>
              <a:rPr kumimoji="0" lang="en-US" altLang="zh-CN" sz="2800" baseline="30000" dirty="0">
                <a:solidFill>
                  <a:srgbClr val="000099"/>
                </a:solidFill>
              </a:rPr>
              <a:t>n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</a:rPr>
              <a:t>, 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Q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3</a:t>
            </a:r>
            <a:r>
              <a:rPr lang="en-US" altLang="zh-CN" sz="2800" baseline="30000" dirty="0">
                <a:solidFill>
                  <a:srgbClr val="000099"/>
                </a:solidFill>
              </a:rPr>
              <a:t>n+1</a:t>
            </a:r>
            <a:r>
              <a:rPr kumimoji="0" lang="en-US" altLang="zh-CN" sz="2800" i="1" dirty="0">
                <a:solidFill>
                  <a:srgbClr val="000099"/>
                </a:solidFill>
              </a:rPr>
              <a:t>= D</a:t>
            </a:r>
            <a:r>
              <a:rPr kumimoji="0" lang="en-US" altLang="zh-CN" sz="2800" baseline="-25000" dirty="0">
                <a:solidFill>
                  <a:srgbClr val="000099"/>
                </a:solidFill>
              </a:rPr>
              <a:t>SL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8" grpId="0"/>
      <p:bldP spid="8" grpId="0"/>
      <p:bldP spid="12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81" name="Object 2">
            <a:extLst>
              <a:ext uri="{FF2B5EF4-FFF2-40B4-BE49-F238E27FC236}">
                <a16:creationId xmlns="" xmlns:a16="http://schemas.microsoft.com/office/drawing/2014/main" id="{18B36A15-2F1B-49C6-9041-A4A6D4CD7E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5647" y="2755063"/>
          <a:ext cx="7351294" cy="3068509"/>
        </p:xfrm>
        <a:graphic>
          <a:graphicData uri="http://schemas.openxmlformats.org/presentationml/2006/ole">
            <p:oleObj spid="_x0000_s18465" name="图片" r:id="rId5" imgW="4200525" imgH="1752600" progId="Word.Picture.8">
              <p:embed/>
            </p:oleObj>
          </a:graphicData>
        </a:graphic>
      </p:graphicFrame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二、集成移位寄存器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F100182F-548D-4EE7-8AE4-489AE2B5431B}"/>
              </a:ext>
            </a:extLst>
          </p:cNvPr>
          <p:cNvSpPr/>
          <p:nvPr/>
        </p:nvSpPr>
        <p:spPr>
          <a:xfrm>
            <a:off x="2185737" y="2628056"/>
            <a:ext cx="1538031" cy="77287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535F077-BB91-4CFB-9D94-4CD2E131253A}"/>
              </a:ext>
            </a:extLst>
          </p:cNvPr>
          <p:cNvSpPr/>
          <p:nvPr/>
        </p:nvSpPr>
        <p:spPr>
          <a:xfrm>
            <a:off x="2307996" y="21498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并行输出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对话气泡: 矩形 19">
            <a:extLst>
              <a:ext uri="{FF2B5EF4-FFF2-40B4-BE49-F238E27FC236}">
                <a16:creationId xmlns="" xmlns:a16="http://schemas.microsoft.com/office/drawing/2014/main" id="{C57F812D-0F71-4E1F-B719-1B764A55C289}"/>
              </a:ext>
            </a:extLst>
          </p:cNvPr>
          <p:cNvSpPr/>
          <p:nvPr/>
        </p:nvSpPr>
        <p:spPr>
          <a:xfrm>
            <a:off x="1203539" y="5871620"/>
            <a:ext cx="1104457" cy="867479"/>
          </a:xfrm>
          <a:prstGeom prst="wedgeRectCallout">
            <a:avLst>
              <a:gd name="adj1" fmla="val 50282"/>
              <a:gd name="adj2" fmla="val -146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右移串行输入</a:t>
            </a:r>
          </a:p>
        </p:txBody>
      </p:sp>
      <p:sp>
        <p:nvSpPr>
          <p:cNvPr id="508" name="对话气泡: 矩形 507">
            <a:extLst>
              <a:ext uri="{FF2B5EF4-FFF2-40B4-BE49-F238E27FC236}">
                <a16:creationId xmlns="" xmlns:a16="http://schemas.microsoft.com/office/drawing/2014/main" id="{CCDCEBD7-DCDB-4F80-B412-0371E963FD35}"/>
              </a:ext>
            </a:extLst>
          </p:cNvPr>
          <p:cNvSpPr/>
          <p:nvPr/>
        </p:nvSpPr>
        <p:spPr>
          <a:xfrm>
            <a:off x="4037819" y="5878146"/>
            <a:ext cx="1104457" cy="823109"/>
          </a:xfrm>
          <a:prstGeom prst="wedgeRectCallout">
            <a:avLst>
              <a:gd name="adj1" fmla="val -19801"/>
              <a:gd name="adj2" fmla="val -1519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左移串行输入</a:t>
            </a:r>
          </a:p>
        </p:txBody>
      </p:sp>
      <p:sp>
        <p:nvSpPr>
          <p:cNvPr id="509" name="椭圆 508">
            <a:extLst>
              <a:ext uri="{FF2B5EF4-FFF2-40B4-BE49-F238E27FC236}">
                <a16:creationId xmlns="" xmlns:a16="http://schemas.microsoft.com/office/drawing/2014/main" id="{1457FD06-186F-4895-BFC7-3B757DF8955C}"/>
              </a:ext>
            </a:extLst>
          </p:cNvPr>
          <p:cNvSpPr/>
          <p:nvPr/>
        </p:nvSpPr>
        <p:spPr>
          <a:xfrm>
            <a:off x="2540191" y="4839767"/>
            <a:ext cx="1593065" cy="63666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="" xmlns:a16="http://schemas.microsoft.com/office/drawing/2014/main" id="{4FEB0CBD-BF47-42AB-9DFA-416A659F17DA}"/>
              </a:ext>
            </a:extLst>
          </p:cNvPr>
          <p:cNvSpPr/>
          <p:nvPr/>
        </p:nvSpPr>
        <p:spPr>
          <a:xfrm>
            <a:off x="2628837" y="54684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并行输入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11" name="对话气泡: 矩形 510">
            <a:extLst>
              <a:ext uri="{FF2B5EF4-FFF2-40B4-BE49-F238E27FC236}">
                <a16:creationId xmlns="" xmlns:a16="http://schemas.microsoft.com/office/drawing/2014/main" id="{75A2EC7A-724A-4084-87D8-8E772DD7060F}"/>
              </a:ext>
            </a:extLst>
          </p:cNvPr>
          <p:cNvSpPr/>
          <p:nvPr/>
        </p:nvSpPr>
        <p:spPr>
          <a:xfrm>
            <a:off x="172152" y="4284404"/>
            <a:ext cx="1155031" cy="867479"/>
          </a:xfrm>
          <a:prstGeom prst="wedgeRectCallout">
            <a:avLst>
              <a:gd name="adj1" fmla="val 96557"/>
              <a:gd name="adj2" fmla="val 349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异步复位输入</a:t>
            </a:r>
          </a:p>
        </p:txBody>
      </p:sp>
      <p:sp>
        <p:nvSpPr>
          <p:cNvPr id="512" name="椭圆 511">
            <a:extLst>
              <a:ext uri="{FF2B5EF4-FFF2-40B4-BE49-F238E27FC236}">
                <a16:creationId xmlns="" xmlns:a16="http://schemas.microsoft.com/office/drawing/2014/main" id="{8C33E503-33B1-4420-9349-84C7A22DDF06}"/>
              </a:ext>
            </a:extLst>
          </p:cNvPr>
          <p:cNvSpPr/>
          <p:nvPr/>
        </p:nvSpPr>
        <p:spPr>
          <a:xfrm>
            <a:off x="4203032" y="2678086"/>
            <a:ext cx="774032" cy="6069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="" xmlns:a16="http://schemas.microsoft.com/office/drawing/2014/main" id="{9596CEF8-91CF-4511-98C4-5DA23A0D18D3}"/>
              </a:ext>
            </a:extLst>
          </p:cNvPr>
          <p:cNvSpPr/>
          <p:nvPr/>
        </p:nvSpPr>
        <p:spPr>
          <a:xfrm>
            <a:off x="4067117" y="1904171"/>
            <a:ext cx="1552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工作方式控制端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FDD6B67-D265-4174-ABEE-AE277FFF2B6E}"/>
              </a:ext>
            </a:extLst>
          </p:cNvPr>
          <p:cNvSpPr txBox="1"/>
          <p:nvPr/>
        </p:nvSpPr>
        <p:spPr>
          <a:xfrm>
            <a:off x="364514" y="1266712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</a:rPr>
              <a:t>位双向移位寄存器</a:t>
            </a:r>
            <a:r>
              <a:rPr lang="en-US" altLang="zh-CN" sz="2800" b="1" dirty="0">
                <a:solidFill>
                  <a:srgbClr val="0000FF"/>
                </a:solidFill>
              </a:rPr>
              <a:t>74LS194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="" xmlns:a16="http://schemas.microsoft.com/office/drawing/2014/main" id="{74D74BF3-E4CA-4574-8815-5B9C61654766}"/>
              </a:ext>
            </a:extLst>
          </p:cNvPr>
          <p:cNvSpPr/>
          <p:nvPr/>
        </p:nvSpPr>
        <p:spPr>
          <a:xfrm>
            <a:off x="308755" y="2234677"/>
            <a:ext cx="1234855" cy="523220"/>
          </a:xfrm>
          <a:prstGeom prst="wedgeRectCallout">
            <a:avLst>
              <a:gd name="adj1" fmla="val 77297"/>
              <a:gd name="adj2" fmla="val 1277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高电平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="" xmlns:a16="http://schemas.microsoft.com/office/drawing/2014/main" id="{C60D16EB-A996-42C7-A7F9-8409A9490CD9}"/>
              </a:ext>
            </a:extLst>
          </p:cNvPr>
          <p:cNvSpPr/>
          <p:nvPr/>
        </p:nvSpPr>
        <p:spPr>
          <a:xfrm>
            <a:off x="5518430" y="5878146"/>
            <a:ext cx="1234855" cy="523220"/>
          </a:xfrm>
          <a:prstGeom prst="wedgeRectCallout">
            <a:avLst>
              <a:gd name="adj1" fmla="val -110424"/>
              <a:gd name="adj2" fmla="val -20642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</a:t>
            </a:r>
          </a:p>
        </p:txBody>
      </p:sp>
    </p:spTree>
    <p:extLst>
      <p:ext uri="{BB962C8B-B14F-4D97-AF65-F5344CB8AC3E}">
        <p14:creationId xmlns:p14="http://schemas.microsoft.com/office/powerpoint/2010/main" xmlns="" val="7347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508" grpId="0" animBg="1"/>
      <p:bldP spid="509" grpId="0" animBg="1"/>
      <p:bldP spid="510" grpId="0"/>
      <p:bldP spid="511" grpId="0" animBg="1"/>
      <p:bldP spid="512" grpId="0" animBg="1"/>
      <p:bldP spid="513" grpId="0"/>
      <p:bldP spid="3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二、集成移位寄存器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36833" y="1285008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</a:rPr>
              <a:t>位双向移位寄存器</a:t>
            </a:r>
            <a:r>
              <a:rPr lang="en-US" altLang="zh-CN" sz="2800" b="1" dirty="0">
                <a:solidFill>
                  <a:srgbClr val="0000FF"/>
                </a:solidFill>
              </a:rPr>
              <a:t>74LS194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515" name="Group 6">
            <a:extLst>
              <a:ext uri="{FF2B5EF4-FFF2-40B4-BE49-F238E27FC236}">
                <a16:creationId xmlns="" xmlns:a16="http://schemas.microsoft.com/office/drawing/2014/main" id="{B253A08A-C57E-46ED-A625-B0CCA81CFD7C}"/>
              </a:ext>
            </a:extLst>
          </p:cNvPr>
          <p:cNvGrpSpPr>
            <a:grpSpLocks/>
          </p:cNvGrpSpPr>
          <p:nvPr/>
        </p:nvGrpSpPr>
        <p:grpSpPr bwMode="auto">
          <a:xfrm>
            <a:off x="73995" y="2039524"/>
            <a:ext cx="8996009" cy="3637942"/>
            <a:chOff x="150" y="686"/>
            <a:chExt cx="5599" cy="2221"/>
          </a:xfrm>
        </p:grpSpPr>
        <p:sp>
          <p:nvSpPr>
            <p:cNvPr id="516" name="Rectangle 4">
              <a:extLst>
                <a:ext uri="{FF2B5EF4-FFF2-40B4-BE49-F238E27FC236}">
                  <a16:creationId xmlns="" xmlns:a16="http://schemas.microsoft.com/office/drawing/2014/main" id="{C81728B2-4F3E-414B-9DA3-3FAC594F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686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74LS194</a:t>
              </a:r>
              <a:r>
                <a:rPr lang="zh-CN" altLang="en-US" dirty="0">
                  <a:solidFill>
                    <a:srgbClr val="C00000"/>
                  </a:solidFill>
                </a:rPr>
                <a:t>的逻辑功能表</a:t>
              </a:r>
            </a:p>
          </p:txBody>
        </p:sp>
        <p:pic>
          <p:nvPicPr>
            <p:cNvPr id="517" name="Picture 5" descr="B5-5-10">
              <a:extLst>
                <a:ext uri="{FF2B5EF4-FFF2-40B4-BE49-F238E27FC236}">
                  <a16:creationId xmlns="" xmlns:a16="http://schemas.microsoft.com/office/drawing/2014/main" id="{A3778B7E-BDD0-4BFA-BB70-CBA615269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" y="1065"/>
              <a:ext cx="5599" cy="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8" name="直接连接符 517">
            <a:extLst>
              <a:ext uri="{FF2B5EF4-FFF2-40B4-BE49-F238E27FC236}">
                <a16:creationId xmlns="" xmlns:a16="http://schemas.microsoft.com/office/drawing/2014/main" id="{E9ED3E58-F6E1-42F3-A615-3422C309CB33}"/>
              </a:ext>
            </a:extLst>
          </p:cNvPr>
          <p:cNvCxnSpPr/>
          <p:nvPr/>
        </p:nvCxnSpPr>
        <p:spPr>
          <a:xfrm>
            <a:off x="5694944" y="4186991"/>
            <a:ext cx="549442" cy="296779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连接符 518">
            <a:extLst>
              <a:ext uri="{FF2B5EF4-FFF2-40B4-BE49-F238E27FC236}">
                <a16:creationId xmlns="" xmlns:a16="http://schemas.microsoft.com/office/drawing/2014/main" id="{5755CCFE-F131-4785-A608-BE8E0952BBB8}"/>
              </a:ext>
            </a:extLst>
          </p:cNvPr>
          <p:cNvCxnSpPr/>
          <p:nvPr/>
        </p:nvCxnSpPr>
        <p:spPr>
          <a:xfrm>
            <a:off x="6368715" y="4207042"/>
            <a:ext cx="549442" cy="296779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>
            <a:extLst>
              <a:ext uri="{FF2B5EF4-FFF2-40B4-BE49-F238E27FC236}">
                <a16:creationId xmlns="" xmlns:a16="http://schemas.microsoft.com/office/drawing/2014/main" id="{61754AEA-0453-46F6-9D33-A47749C5CD25}"/>
              </a:ext>
            </a:extLst>
          </p:cNvPr>
          <p:cNvCxnSpPr/>
          <p:nvPr/>
        </p:nvCxnSpPr>
        <p:spPr>
          <a:xfrm>
            <a:off x="7014409" y="4207042"/>
            <a:ext cx="549442" cy="296779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>
            <a:extLst>
              <a:ext uri="{FF2B5EF4-FFF2-40B4-BE49-F238E27FC236}">
                <a16:creationId xmlns="" xmlns:a16="http://schemas.microsoft.com/office/drawing/2014/main" id="{06854BE7-43D7-4260-AD7C-9D984C0D5DC1}"/>
              </a:ext>
            </a:extLst>
          </p:cNvPr>
          <p:cNvCxnSpPr/>
          <p:nvPr/>
        </p:nvCxnSpPr>
        <p:spPr>
          <a:xfrm flipH="1">
            <a:off x="5759116" y="4186991"/>
            <a:ext cx="485270" cy="70184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连接符 522">
            <a:extLst>
              <a:ext uri="{FF2B5EF4-FFF2-40B4-BE49-F238E27FC236}">
                <a16:creationId xmlns="" xmlns:a16="http://schemas.microsoft.com/office/drawing/2014/main" id="{D97DBD9C-6AFD-4941-852F-F02A450D77DE}"/>
              </a:ext>
            </a:extLst>
          </p:cNvPr>
          <p:cNvCxnSpPr/>
          <p:nvPr/>
        </p:nvCxnSpPr>
        <p:spPr>
          <a:xfrm flipH="1">
            <a:off x="6400801" y="4204318"/>
            <a:ext cx="485270" cy="70184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>
            <a:extLst>
              <a:ext uri="{FF2B5EF4-FFF2-40B4-BE49-F238E27FC236}">
                <a16:creationId xmlns="" xmlns:a16="http://schemas.microsoft.com/office/drawing/2014/main" id="{0D0378C7-2BD7-4C77-AD8E-0518F19F2912}"/>
              </a:ext>
            </a:extLst>
          </p:cNvPr>
          <p:cNvCxnSpPr/>
          <p:nvPr/>
        </p:nvCxnSpPr>
        <p:spPr>
          <a:xfrm flipH="1">
            <a:off x="7042486" y="4202957"/>
            <a:ext cx="485270" cy="70184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>
            <a:extLst>
              <a:ext uri="{FF2B5EF4-FFF2-40B4-BE49-F238E27FC236}">
                <a16:creationId xmlns="" xmlns:a16="http://schemas.microsoft.com/office/drawing/2014/main" id="{A73E0793-5938-4232-9876-B25094E209EB}"/>
              </a:ext>
            </a:extLst>
          </p:cNvPr>
          <p:cNvCxnSpPr>
            <a:cxnSpLocks/>
          </p:cNvCxnSpPr>
          <p:nvPr/>
        </p:nvCxnSpPr>
        <p:spPr>
          <a:xfrm>
            <a:off x="5350042" y="4537911"/>
            <a:ext cx="409074" cy="0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="" xmlns:a16="http://schemas.microsoft.com/office/drawing/2014/main" id="{464F3A21-718D-49ED-9053-7C0B71566E04}"/>
              </a:ext>
            </a:extLst>
          </p:cNvPr>
          <p:cNvCxnSpPr/>
          <p:nvPr/>
        </p:nvCxnSpPr>
        <p:spPr>
          <a:xfrm flipH="1">
            <a:off x="7359316" y="4957011"/>
            <a:ext cx="469231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39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二、集成移位寄存器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36833" y="1285008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74LS194</a:t>
            </a:r>
            <a:r>
              <a:rPr lang="zh-CN" altLang="en-US" sz="2800" b="1" dirty="0">
                <a:solidFill>
                  <a:srgbClr val="0000FF"/>
                </a:solidFill>
              </a:rPr>
              <a:t>级联构成多位寄存器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="" xmlns:a16="http://schemas.microsoft.com/office/drawing/2014/main" id="{651A6A6A-ECC5-45A2-AE82-1DB238EB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5" y="1902552"/>
            <a:ext cx="8691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利用两片集成移位寄存器74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LS194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扩展成一个8位移位寄存器</a:t>
            </a:r>
            <a:endParaRPr kumimoji="1"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" name="Picture 5" descr="t222">
            <a:extLst>
              <a:ext uri="{FF2B5EF4-FFF2-40B4-BE49-F238E27FC236}">
                <a16:creationId xmlns="" xmlns:a16="http://schemas.microsoft.com/office/drawing/2014/main" id="{FBEEB10A-84E9-4FE0-98F7-02E79DF5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06" y="2626812"/>
            <a:ext cx="8561387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6">
            <a:extLst>
              <a:ext uri="{FF2B5EF4-FFF2-40B4-BE49-F238E27FC236}">
                <a16:creationId xmlns="" xmlns:a16="http://schemas.microsoft.com/office/drawing/2014/main" id="{DA9D0FA6-D80A-4654-8E6C-1A9CB32D3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5306" y="3384049"/>
            <a:ext cx="1306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="" xmlns:a16="http://schemas.microsoft.com/office/drawing/2014/main" id="{9959D0F3-78DB-47AD-9C22-17873F66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818" y="3384049"/>
            <a:ext cx="0" cy="1046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="" xmlns:a16="http://schemas.microsoft.com/office/drawing/2014/main" id="{55AFEF59-AE92-4E15-85A2-A0B7BF28E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531" y="4444499"/>
            <a:ext cx="696912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9">
            <a:extLst>
              <a:ext uri="{FF2B5EF4-FFF2-40B4-BE49-F238E27FC236}">
                <a16:creationId xmlns="" xmlns:a16="http://schemas.microsoft.com/office/drawing/2014/main" id="{0BF1C2CD-2122-4F6D-BFE2-C503FCBA9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5018" y="3530099"/>
            <a:ext cx="871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10">
            <a:extLst>
              <a:ext uri="{FF2B5EF4-FFF2-40B4-BE49-F238E27FC236}">
                <a16:creationId xmlns="" xmlns:a16="http://schemas.microsoft.com/office/drawing/2014/main" id="{9C20E072-9B94-41AB-AB61-B13098B72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9306" y="3530099"/>
            <a:ext cx="0" cy="1030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11">
            <a:extLst>
              <a:ext uri="{FF2B5EF4-FFF2-40B4-BE49-F238E27FC236}">
                <a16:creationId xmlns="" xmlns:a16="http://schemas.microsoft.com/office/drawing/2014/main" id="{7699A4DA-44CA-45FB-87BC-3296B7A0A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0618" y="4560387"/>
            <a:ext cx="9286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6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三、移位寄存器的应用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36833" y="1285008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实现数码串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并转换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="" xmlns:a16="http://schemas.microsoft.com/office/drawing/2014/main" id="{651A6A6A-ECC5-45A2-AE82-1DB238EB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8" y="1902552"/>
            <a:ext cx="7988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并转换是指将串行输入的数据，经转换电路之后变成并行输出，常用于计算机通信中的数据接收方。</a:t>
            </a:r>
            <a:endParaRPr kumimoji="1"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Picture 5" descr="5-5-46">
            <a:extLst>
              <a:ext uri="{FF2B5EF4-FFF2-40B4-BE49-F238E27FC236}">
                <a16:creationId xmlns="" xmlns:a16="http://schemas.microsoft.com/office/drawing/2014/main" id="{0DBA03D9-C654-4AAE-A36A-CCB97BB9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313" y="3713043"/>
            <a:ext cx="8399654" cy="21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1470CAF-10B1-4EA6-97DE-DA306B7F10A1}"/>
              </a:ext>
            </a:extLst>
          </p:cNvPr>
          <p:cNvSpPr txBox="1"/>
          <p:nvPr/>
        </p:nvSpPr>
        <p:spPr>
          <a:xfrm>
            <a:off x="364514" y="4444282"/>
            <a:ext cx="158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46D0F9-9B85-4DA4-B442-F99E807909C8}"/>
              </a:ext>
            </a:extLst>
          </p:cNvPr>
          <p:cNvSpPr txBox="1"/>
          <p:nvPr/>
        </p:nvSpPr>
        <p:spPr>
          <a:xfrm>
            <a:off x="3532831" y="3231483"/>
            <a:ext cx="273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  行  输  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EACF1D36-27E1-42E7-9520-85E9A38AB5D4}"/>
              </a:ext>
            </a:extLst>
          </p:cNvPr>
          <p:cNvSpPr/>
          <p:nvPr/>
        </p:nvSpPr>
        <p:spPr>
          <a:xfrm>
            <a:off x="2275529" y="3657600"/>
            <a:ext cx="4824663" cy="316434"/>
          </a:xfrm>
          <a:prstGeom prst="roundRect">
            <a:avLst/>
          </a:prstGeom>
          <a:noFill/>
          <a:ln w="412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4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EAE7ED9F-FD2F-405D-A686-5BA8D7A73248}"/>
              </a:ext>
            </a:extLst>
          </p:cNvPr>
          <p:cNvGrpSpPr/>
          <p:nvPr/>
        </p:nvGrpSpPr>
        <p:grpSpPr>
          <a:xfrm>
            <a:off x="812561" y="1663797"/>
            <a:ext cx="8157855" cy="2328081"/>
            <a:chOff x="364514" y="1623350"/>
            <a:chExt cx="7933263" cy="2049844"/>
          </a:xfrm>
        </p:grpSpPr>
        <p:pic>
          <p:nvPicPr>
            <p:cNvPr id="18" name="Picture 5" descr="5-5-46">
              <a:extLst>
                <a:ext uri="{FF2B5EF4-FFF2-40B4-BE49-F238E27FC236}">
                  <a16:creationId xmlns="" xmlns:a16="http://schemas.microsoft.com/office/drawing/2014/main" id="{0DBA03D9-C654-4AAE-A36A-CCB97BB99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14" y="1623350"/>
              <a:ext cx="7933263" cy="204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30B4FFE7-1D53-44B4-95F4-68DE393EDD5A}"/>
                </a:ext>
              </a:extLst>
            </p:cNvPr>
            <p:cNvCxnSpPr/>
            <p:nvPr/>
          </p:nvCxnSpPr>
          <p:spPr>
            <a:xfrm>
              <a:off x="7054516" y="2618874"/>
              <a:ext cx="248652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1F4C0C14-85A0-4CC3-B250-FB3B12A610B1}"/>
                </a:ext>
              </a:extLst>
            </p:cNvPr>
            <p:cNvCxnSpPr/>
            <p:nvPr/>
          </p:nvCxnSpPr>
          <p:spPr>
            <a:xfrm>
              <a:off x="7303168" y="2610853"/>
              <a:ext cx="0" cy="7579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EF80D51C-2E90-4F0A-98E2-5B57DA0C9B97}"/>
                </a:ext>
              </a:extLst>
            </p:cNvPr>
            <p:cNvCxnSpPr/>
            <p:nvPr/>
          </p:nvCxnSpPr>
          <p:spPr>
            <a:xfrm>
              <a:off x="6485021" y="1937084"/>
              <a:ext cx="1046747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F071719-15EF-4F93-BCCA-A59E794E3DA9}"/>
                </a:ext>
              </a:extLst>
            </p:cNvPr>
            <p:cNvCxnSpPr/>
            <p:nvPr/>
          </p:nvCxnSpPr>
          <p:spPr>
            <a:xfrm>
              <a:off x="7531768" y="1937084"/>
              <a:ext cx="0" cy="4010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8B85AE5F-39D5-4FEF-84E2-944B0A7333C1}"/>
                </a:ext>
              </a:extLst>
            </p:cNvPr>
            <p:cNvCxnSpPr/>
            <p:nvPr/>
          </p:nvCxnSpPr>
          <p:spPr>
            <a:xfrm>
              <a:off x="7054516" y="2350168"/>
              <a:ext cx="1483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4D9B1C84-2023-4DAE-A603-B6EB6F066E72}"/>
                </a:ext>
              </a:extLst>
            </p:cNvPr>
            <p:cNvCxnSpPr/>
            <p:nvPr/>
          </p:nvCxnSpPr>
          <p:spPr>
            <a:xfrm>
              <a:off x="7222958" y="2350168"/>
              <a:ext cx="3088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0099ACB-67AD-4E06-BC91-2F840DE54807}"/>
                </a:ext>
              </a:extLst>
            </p:cNvPr>
            <p:cNvCxnSpPr/>
            <p:nvPr/>
          </p:nvCxnSpPr>
          <p:spPr>
            <a:xfrm>
              <a:off x="7531768" y="2306053"/>
              <a:ext cx="0" cy="441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三、移位寄存器的应用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64514" y="1076461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实现数码串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并转换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5895A9F9-09BB-4C60-9627-F89C3A022287}"/>
                  </a:ext>
                </a:extLst>
              </p:cNvPr>
              <p:cNvSpPr txBox="1"/>
              <p:nvPr/>
            </p:nvSpPr>
            <p:spPr>
              <a:xfrm>
                <a:off x="91798" y="4224797"/>
                <a:ext cx="8234054" cy="95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2B56F5"/>
                    </a:solidFill>
                  </a:rPr>
                  <a:t>Step1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 :  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𝑪𝑹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</a:rPr>
                  <a:t>端加低电平，异步清零，</a:t>
                </a:r>
                <a:endParaRPr lang="en-US" altLang="zh-CN" sz="2800" b="1" dirty="0">
                  <a:solidFill>
                    <a:prstClr val="black"/>
                  </a:solidFill>
                </a:endParaRPr>
              </a:p>
              <a:p>
                <a:r>
                  <a:rPr lang="en-US" altLang="zh-CN" sz="2800" b="1" dirty="0">
                    <a:solidFill>
                      <a:prstClr val="black"/>
                    </a:solidFill>
                  </a:rPr>
                  <a:t>                Q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7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=0,   M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M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=11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，寄存器处于置数工作状态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5895A9F9-09BB-4C60-9627-F89C3A022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8" y="4224797"/>
                <a:ext cx="8234054" cy="9550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480" t="-6369" r="-814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73A6A8F-85CD-455E-A601-8848AB9D902E}"/>
                  </a:ext>
                </a:extLst>
              </p:cNvPr>
              <p:cNvSpPr/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zh-CN" altLang="en-US" sz="2000" b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973A6A8F-85CD-455E-A601-8848AB9D9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E63F2027-01F2-4C94-9618-61EF4E20DE7A}"/>
                  </a:ext>
                </a:extLst>
              </p:cNvPr>
              <p:cNvSpPr txBox="1"/>
              <p:nvPr/>
            </p:nvSpPr>
            <p:spPr>
              <a:xfrm>
                <a:off x="83999" y="5206444"/>
                <a:ext cx="897600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2B56F5"/>
                    </a:solidFill>
                  </a:rPr>
                  <a:t>Step2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 : :  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𝑪𝑹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</a:rPr>
                  <a:t>端</a:t>
                </a:r>
                <a:r>
                  <a:rPr lang="zh-CN" altLang="en-US" sz="2800" b="1" dirty="0" smtClean="0">
                    <a:solidFill>
                      <a:prstClr val="black"/>
                    </a:solidFill>
                  </a:rPr>
                  <a:t>加高电平。当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第一个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CP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上升沿到来时，</a:t>
                </a:r>
                <a:endParaRPr lang="en-US" altLang="zh-CN" sz="2800" b="1" dirty="0">
                  <a:solidFill>
                    <a:prstClr val="black"/>
                  </a:solidFill>
                </a:endParaRPr>
              </a:p>
              <a:p>
                <a:r>
                  <a:rPr lang="en-US" altLang="zh-CN" sz="2800" b="1" dirty="0">
                    <a:solidFill>
                      <a:prstClr val="black"/>
                    </a:solidFill>
                  </a:rPr>
                  <a:t>                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输出端：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4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5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7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=01111111</a:t>
                </a:r>
              </a:p>
              <a:p>
                <a:r>
                  <a:rPr lang="en-US" altLang="zh-CN" sz="2800" b="1" dirty="0">
                    <a:solidFill>
                      <a:prstClr val="black"/>
                    </a:solidFill>
                  </a:rPr>
                  <a:t>                Q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7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=1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M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M</a:t>
                </a:r>
                <a:r>
                  <a:rPr lang="en-US" altLang="zh-CN" sz="2800" b="1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=01</a:t>
                </a:r>
                <a:r>
                  <a:rPr lang="zh-CN" altLang="en-US" sz="2800" b="1" dirty="0">
                    <a:solidFill>
                      <a:prstClr val="black"/>
                    </a:solidFill>
                  </a:rPr>
                  <a:t>，寄存器处于串行右移工作方式</a:t>
                </a:r>
                <a:endParaRPr lang="en-US" altLang="zh-CN" sz="28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3F2027-01F2-4C94-9618-61EF4E20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9" y="5206444"/>
                <a:ext cx="8976002" cy="138499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427" t="-4405" r="-611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xmlns="" id="{0F13F834-8E0B-4A0E-89F8-FBEEE9C01056}"/>
                  </a:ext>
                </a:extLst>
              </p:cNvPr>
              <p:cNvSpPr/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3" name="矩形 49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0F13F834-8E0B-4A0E-89F8-FBEEE9C01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r="-267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4" name="文本框 493">
            <a:extLst>
              <a:ext uri="{FF2B5EF4-FFF2-40B4-BE49-F238E27FC236}">
                <a16:creationId xmlns="" xmlns:a16="http://schemas.microsoft.com/office/drawing/2014/main" id="{0B217394-8B71-42BD-BD57-9E133F0607E1}"/>
              </a:ext>
            </a:extLst>
          </p:cNvPr>
          <p:cNvSpPr txBox="1"/>
          <p:nvPr/>
        </p:nvSpPr>
        <p:spPr>
          <a:xfrm>
            <a:off x="2695072" y="3615151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33CC"/>
                </a:solidFill>
              </a:rPr>
              <a:t>0  1  1  1</a:t>
            </a:r>
            <a:endParaRPr lang="zh-CN" altLang="en-US" sz="2800" b="1" dirty="0">
              <a:solidFill>
                <a:srgbClr val="FF33CC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FF21BE7-EE1C-4651-AA7B-6DF8DEF82441}"/>
              </a:ext>
            </a:extLst>
          </p:cNvPr>
          <p:cNvSpPr txBox="1"/>
          <p:nvPr/>
        </p:nvSpPr>
        <p:spPr>
          <a:xfrm>
            <a:off x="6001316" y="3580347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33CC"/>
                </a:solidFill>
              </a:rPr>
              <a:t>1  1  1  1</a:t>
            </a:r>
            <a:endParaRPr lang="zh-CN" altLang="en-US" sz="2800" b="1" dirty="0">
              <a:solidFill>
                <a:srgbClr val="FF33CC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CE5E211-E8CC-44BE-9633-5D4575CA6488}"/>
              </a:ext>
            </a:extLst>
          </p:cNvPr>
          <p:cNvCxnSpPr/>
          <p:nvPr/>
        </p:nvCxnSpPr>
        <p:spPr>
          <a:xfrm>
            <a:off x="4399547" y="2459222"/>
            <a:ext cx="49329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3CA53E38-3DD3-4FC4-9321-3796E544B87E}"/>
              </a:ext>
            </a:extLst>
          </p:cNvPr>
          <p:cNvCxnSpPr/>
          <p:nvPr/>
        </p:nvCxnSpPr>
        <p:spPr>
          <a:xfrm>
            <a:off x="4892842" y="2439167"/>
            <a:ext cx="0" cy="10379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01D953F-CABA-48A0-905D-1872F961C1C2}"/>
              </a:ext>
            </a:extLst>
          </p:cNvPr>
          <p:cNvCxnSpPr/>
          <p:nvPr/>
        </p:nvCxnSpPr>
        <p:spPr>
          <a:xfrm>
            <a:off x="4892842" y="3477127"/>
            <a:ext cx="297232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4FF05583-1CA9-45A0-A288-5CCBB2FFBEE5}"/>
              </a:ext>
            </a:extLst>
          </p:cNvPr>
          <p:cNvCxnSpPr/>
          <p:nvPr/>
        </p:nvCxnSpPr>
        <p:spPr>
          <a:xfrm>
            <a:off x="7861158" y="2489270"/>
            <a:ext cx="0" cy="9878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EB111042-F6E2-40F7-875D-2D747C2424C1}"/>
              </a:ext>
            </a:extLst>
          </p:cNvPr>
          <p:cNvCxnSpPr/>
          <p:nvPr/>
        </p:nvCxnSpPr>
        <p:spPr>
          <a:xfrm>
            <a:off x="4399547" y="2794449"/>
            <a:ext cx="204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9DD33B97-8F8B-4C93-8447-DCA0E9722B96}"/>
              </a:ext>
            </a:extLst>
          </p:cNvPr>
          <p:cNvCxnSpPr>
            <a:cxnSpLocks/>
          </p:cNvCxnSpPr>
          <p:nvPr/>
        </p:nvCxnSpPr>
        <p:spPr>
          <a:xfrm flipH="1">
            <a:off x="4604084" y="2794449"/>
            <a:ext cx="1" cy="8517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>
            <a:extLst>
              <a:ext uri="{FF2B5EF4-FFF2-40B4-BE49-F238E27FC236}">
                <a16:creationId xmlns="" xmlns:a16="http://schemas.microsoft.com/office/drawing/2014/main" id="{00993CFF-831C-4B6A-8686-0A5A8F760208}"/>
              </a:ext>
            </a:extLst>
          </p:cNvPr>
          <p:cNvCxnSpPr/>
          <p:nvPr/>
        </p:nvCxnSpPr>
        <p:spPr>
          <a:xfrm>
            <a:off x="4604084" y="3658247"/>
            <a:ext cx="357863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="" xmlns:a16="http://schemas.microsoft.com/office/drawing/2014/main" id="{F750FB8F-2257-4107-852F-29E72E7766B5}"/>
              </a:ext>
            </a:extLst>
          </p:cNvPr>
          <p:cNvCxnSpPr/>
          <p:nvPr/>
        </p:nvCxnSpPr>
        <p:spPr>
          <a:xfrm>
            <a:off x="3830053" y="2020116"/>
            <a:ext cx="14478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>
            <a:extLst>
              <a:ext uri="{FF2B5EF4-FFF2-40B4-BE49-F238E27FC236}">
                <a16:creationId xmlns="" xmlns:a16="http://schemas.microsoft.com/office/drawing/2014/main" id="{9F54C4A5-DECD-4B1A-B726-C62B526FCB56}"/>
              </a:ext>
            </a:extLst>
          </p:cNvPr>
          <p:cNvCxnSpPr/>
          <p:nvPr/>
        </p:nvCxnSpPr>
        <p:spPr>
          <a:xfrm>
            <a:off x="5261811" y="2020116"/>
            <a:ext cx="0" cy="735116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>
            <a:extLst>
              <a:ext uri="{FF2B5EF4-FFF2-40B4-BE49-F238E27FC236}">
                <a16:creationId xmlns="" xmlns:a16="http://schemas.microsoft.com/office/drawing/2014/main" id="{EAD9E259-BF75-4356-ABEC-E07568E935C7}"/>
              </a:ext>
            </a:extLst>
          </p:cNvPr>
          <p:cNvCxnSpPr/>
          <p:nvPr/>
        </p:nvCxnSpPr>
        <p:spPr>
          <a:xfrm>
            <a:off x="5269831" y="2769295"/>
            <a:ext cx="444759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82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>
            <a:extLst>
              <a:ext uri="{FF2B5EF4-FFF2-40B4-BE49-F238E27FC236}">
                <a16:creationId xmlns="" xmlns:a16="http://schemas.microsoft.com/office/drawing/2014/main" id="{56FBDC64-F14F-4487-99B1-F288CF8D6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56" y="2116013"/>
          <a:ext cx="9093688" cy="3402239"/>
        </p:xfrm>
        <a:graphic>
          <a:graphicData uri="http://schemas.openxmlformats.org/presentationml/2006/ole">
            <p:oleObj spid="_x0000_s4482" name="图片" r:id="rId4" imgW="4543044" imgH="1776984" progId="Word.Picture.8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="" xmlns:a16="http://schemas.microsoft.com/office/drawing/2014/main" id="{9BCE76DF-CFB4-4EA1-B775-FD65A2B540D0}"/>
              </a:ext>
            </a:extLst>
          </p:cNvPr>
          <p:cNvSpPr/>
          <p:nvPr/>
        </p:nvSpPr>
        <p:spPr>
          <a:xfrm>
            <a:off x="149978" y="1234641"/>
            <a:ext cx="1008449" cy="704774"/>
          </a:xfrm>
          <a:prstGeom prst="wedgeRectCallout">
            <a:avLst>
              <a:gd name="adj1" fmla="val 100330"/>
              <a:gd name="adj2" fmla="val 950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异步清零端</a:t>
            </a:r>
          </a:p>
        </p:txBody>
      </p:sp>
      <p:sp>
        <p:nvSpPr>
          <p:cNvPr id="26" name="对话气泡: 矩形 25">
            <a:extLst>
              <a:ext uri="{FF2B5EF4-FFF2-40B4-BE49-F238E27FC236}">
                <a16:creationId xmlns="" xmlns:a16="http://schemas.microsoft.com/office/drawing/2014/main" id="{FD95907D-C318-479F-88EA-3B4C1104CBFA}"/>
              </a:ext>
            </a:extLst>
          </p:cNvPr>
          <p:cNvSpPr/>
          <p:nvPr/>
        </p:nvSpPr>
        <p:spPr>
          <a:xfrm>
            <a:off x="612517" y="5701434"/>
            <a:ext cx="1091821" cy="922497"/>
          </a:xfrm>
          <a:prstGeom prst="wedgeRectCallout">
            <a:avLst>
              <a:gd name="adj1" fmla="val 78800"/>
              <a:gd name="adj2" fmla="val -1317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减法计数脉冲输入端</a:t>
            </a:r>
          </a:p>
        </p:txBody>
      </p:sp>
      <p:sp>
        <p:nvSpPr>
          <p:cNvPr id="28" name="对话气泡: 矩形 27">
            <a:extLst>
              <a:ext uri="{FF2B5EF4-FFF2-40B4-BE49-F238E27FC236}">
                <a16:creationId xmlns="" xmlns:a16="http://schemas.microsoft.com/office/drawing/2014/main" id="{F9546582-7CE6-4D53-8A14-0889AB84AE2E}"/>
              </a:ext>
            </a:extLst>
          </p:cNvPr>
          <p:cNvSpPr/>
          <p:nvPr/>
        </p:nvSpPr>
        <p:spPr>
          <a:xfrm>
            <a:off x="2544149" y="1188275"/>
            <a:ext cx="955947" cy="704774"/>
          </a:xfrm>
          <a:prstGeom prst="wedgeRectCallout">
            <a:avLst>
              <a:gd name="adj1" fmla="val -47892"/>
              <a:gd name="adj2" fmla="val 902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借位输出端</a:t>
            </a:r>
          </a:p>
        </p:txBody>
      </p:sp>
      <p:sp>
        <p:nvSpPr>
          <p:cNvPr id="30" name="对话气泡: 矩形 29">
            <a:extLst>
              <a:ext uri="{FF2B5EF4-FFF2-40B4-BE49-F238E27FC236}">
                <a16:creationId xmlns="" xmlns:a16="http://schemas.microsoft.com/office/drawing/2014/main" id="{1108E844-B10F-4F89-929C-E4B8BE470529}"/>
              </a:ext>
            </a:extLst>
          </p:cNvPr>
          <p:cNvSpPr/>
          <p:nvPr/>
        </p:nvSpPr>
        <p:spPr>
          <a:xfrm>
            <a:off x="3832690" y="1282847"/>
            <a:ext cx="1535667" cy="684984"/>
          </a:xfrm>
          <a:prstGeom prst="wedgeRectCallout">
            <a:avLst>
              <a:gd name="adj1" fmla="val -96792"/>
              <a:gd name="adj2" fmla="val 8120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异步置数控制端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="" xmlns:a16="http://schemas.microsoft.com/office/drawing/2014/main" id="{98A5342A-14E1-41AA-8ABB-29E401253F82}"/>
              </a:ext>
            </a:extLst>
          </p:cNvPr>
          <p:cNvSpPr/>
          <p:nvPr/>
        </p:nvSpPr>
        <p:spPr>
          <a:xfrm>
            <a:off x="1435167" y="1213476"/>
            <a:ext cx="1008449" cy="704774"/>
          </a:xfrm>
          <a:prstGeom prst="wedgeRectCallout">
            <a:avLst>
              <a:gd name="adj1" fmla="val 28455"/>
              <a:gd name="adj2" fmla="val 902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进位输出端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="" xmlns:a16="http://schemas.microsoft.com/office/drawing/2014/main" id="{98987F86-DD5B-45F3-BCE0-6B1CB340B9D5}"/>
              </a:ext>
            </a:extLst>
          </p:cNvPr>
          <p:cNvSpPr/>
          <p:nvPr/>
        </p:nvSpPr>
        <p:spPr>
          <a:xfrm>
            <a:off x="2173706" y="5679524"/>
            <a:ext cx="1091821" cy="922497"/>
          </a:xfrm>
          <a:prstGeom prst="wedgeRectCallout">
            <a:avLst>
              <a:gd name="adj1" fmla="val -15369"/>
              <a:gd name="adj2" fmla="val -1312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加法计数脉冲输入端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="" xmlns:a16="http://schemas.microsoft.com/office/drawing/2014/main" id="{B119750E-B7DF-45F1-8460-059A998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75068" y="3452553"/>
            <a:ext cx="138545" cy="88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5586151" y="3541221"/>
            <a:ext cx="127462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69525" y="3736477"/>
            <a:ext cx="138545" cy="88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580608" y="3819603"/>
            <a:ext cx="127462" cy="60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EAE7ED9F-FD2F-405D-A686-5BA8D7A73248}"/>
              </a:ext>
            </a:extLst>
          </p:cNvPr>
          <p:cNvGrpSpPr/>
          <p:nvPr/>
        </p:nvGrpSpPr>
        <p:grpSpPr>
          <a:xfrm>
            <a:off x="812561" y="1663797"/>
            <a:ext cx="8157855" cy="2328081"/>
            <a:chOff x="364514" y="1623350"/>
            <a:chExt cx="7933263" cy="2049844"/>
          </a:xfrm>
        </p:grpSpPr>
        <p:pic>
          <p:nvPicPr>
            <p:cNvPr id="18" name="Picture 5" descr="5-5-46">
              <a:extLst>
                <a:ext uri="{FF2B5EF4-FFF2-40B4-BE49-F238E27FC236}">
                  <a16:creationId xmlns="" xmlns:a16="http://schemas.microsoft.com/office/drawing/2014/main" id="{0DBA03D9-C654-4AAE-A36A-CCB97BB99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14" y="1623350"/>
              <a:ext cx="7933263" cy="204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30B4FFE7-1D53-44B4-95F4-68DE393EDD5A}"/>
                </a:ext>
              </a:extLst>
            </p:cNvPr>
            <p:cNvCxnSpPr/>
            <p:nvPr/>
          </p:nvCxnSpPr>
          <p:spPr>
            <a:xfrm>
              <a:off x="7054516" y="2618874"/>
              <a:ext cx="248652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1F4C0C14-85A0-4CC3-B250-FB3B12A610B1}"/>
                </a:ext>
              </a:extLst>
            </p:cNvPr>
            <p:cNvCxnSpPr/>
            <p:nvPr/>
          </p:nvCxnSpPr>
          <p:spPr>
            <a:xfrm>
              <a:off x="7303168" y="2610853"/>
              <a:ext cx="0" cy="7579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EF80D51C-2E90-4F0A-98E2-5B57DA0C9B97}"/>
                </a:ext>
              </a:extLst>
            </p:cNvPr>
            <p:cNvCxnSpPr/>
            <p:nvPr/>
          </p:nvCxnSpPr>
          <p:spPr>
            <a:xfrm>
              <a:off x="6485021" y="1937084"/>
              <a:ext cx="1046747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F071719-15EF-4F93-BCCA-A59E794E3DA9}"/>
                </a:ext>
              </a:extLst>
            </p:cNvPr>
            <p:cNvCxnSpPr/>
            <p:nvPr/>
          </p:nvCxnSpPr>
          <p:spPr>
            <a:xfrm>
              <a:off x="7531768" y="1937084"/>
              <a:ext cx="0" cy="4010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8B85AE5F-39D5-4FEF-84E2-944B0A7333C1}"/>
                </a:ext>
              </a:extLst>
            </p:cNvPr>
            <p:cNvCxnSpPr/>
            <p:nvPr/>
          </p:nvCxnSpPr>
          <p:spPr>
            <a:xfrm>
              <a:off x="7054516" y="2350168"/>
              <a:ext cx="1483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4D9B1C84-2023-4DAE-A603-B6EB6F066E72}"/>
                </a:ext>
              </a:extLst>
            </p:cNvPr>
            <p:cNvCxnSpPr/>
            <p:nvPr/>
          </p:nvCxnSpPr>
          <p:spPr>
            <a:xfrm>
              <a:off x="7222958" y="2350168"/>
              <a:ext cx="3088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0099ACB-67AD-4E06-BC91-2F840DE54807}"/>
                </a:ext>
              </a:extLst>
            </p:cNvPr>
            <p:cNvCxnSpPr/>
            <p:nvPr/>
          </p:nvCxnSpPr>
          <p:spPr>
            <a:xfrm>
              <a:off x="7531768" y="2306053"/>
              <a:ext cx="0" cy="441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三、移位寄存器的应用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64514" y="1076461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实现数码串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并转换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73A6A8F-85CD-455E-A601-8848AB9D902E}"/>
                  </a:ext>
                </a:extLst>
              </p:cNvPr>
              <p:cNvSpPr/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zh-CN" altLang="en-US" sz="2000" b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973A6A8F-85CD-455E-A601-8848AB9D9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xmlns="" id="{0F13F834-8E0B-4A0E-89F8-FBEEE9C01056}"/>
                  </a:ext>
                </a:extLst>
              </p:cNvPr>
              <p:cNvSpPr/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3" name="矩形 49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0F13F834-8E0B-4A0E-89F8-FBEEE9C01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267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4" name="文本框 493">
            <a:extLst>
              <a:ext uri="{FF2B5EF4-FFF2-40B4-BE49-F238E27FC236}">
                <a16:creationId xmlns="" xmlns:a16="http://schemas.microsoft.com/office/drawing/2014/main" id="{0B217394-8B71-42BD-BD57-9E133F0607E1}"/>
              </a:ext>
            </a:extLst>
          </p:cNvPr>
          <p:cNvSpPr txBox="1"/>
          <p:nvPr/>
        </p:nvSpPr>
        <p:spPr>
          <a:xfrm>
            <a:off x="2695072" y="3615151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0  1  1  1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FF21BE7-EE1C-4651-AA7B-6DF8DEF82441}"/>
              </a:ext>
            </a:extLst>
          </p:cNvPr>
          <p:cNvSpPr txBox="1"/>
          <p:nvPr/>
        </p:nvSpPr>
        <p:spPr>
          <a:xfrm>
            <a:off x="6001316" y="3580347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1  1  1  1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CE5E211-E8CC-44BE-9633-5D4575CA6488}"/>
              </a:ext>
            </a:extLst>
          </p:cNvPr>
          <p:cNvCxnSpPr/>
          <p:nvPr/>
        </p:nvCxnSpPr>
        <p:spPr>
          <a:xfrm>
            <a:off x="4399547" y="2459222"/>
            <a:ext cx="49329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3CA53E38-3DD3-4FC4-9321-3796E544B87E}"/>
              </a:ext>
            </a:extLst>
          </p:cNvPr>
          <p:cNvCxnSpPr/>
          <p:nvPr/>
        </p:nvCxnSpPr>
        <p:spPr>
          <a:xfrm>
            <a:off x="4892842" y="2439167"/>
            <a:ext cx="0" cy="10379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01D953F-CABA-48A0-905D-1872F961C1C2}"/>
              </a:ext>
            </a:extLst>
          </p:cNvPr>
          <p:cNvCxnSpPr/>
          <p:nvPr/>
        </p:nvCxnSpPr>
        <p:spPr>
          <a:xfrm>
            <a:off x="4892842" y="3477127"/>
            <a:ext cx="297232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4FF05583-1CA9-45A0-A288-5CCBB2FFBEE5}"/>
              </a:ext>
            </a:extLst>
          </p:cNvPr>
          <p:cNvCxnSpPr/>
          <p:nvPr/>
        </p:nvCxnSpPr>
        <p:spPr>
          <a:xfrm>
            <a:off x="7861158" y="2489270"/>
            <a:ext cx="0" cy="9878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EB111042-F6E2-40F7-875D-2D747C2424C1}"/>
              </a:ext>
            </a:extLst>
          </p:cNvPr>
          <p:cNvCxnSpPr/>
          <p:nvPr/>
        </p:nvCxnSpPr>
        <p:spPr>
          <a:xfrm>
            <a:off x="4399547" y="2794449"/>
            <a:ext cx="204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9DD33B97-8F8B-4C93-8447-DCA0E9722B96}"/>
              </a:ext>
            </a:extLst>
          </p:cNvPr>
          <p:cNvCxnSpPr>
            <a:cxnSpLocks/>
          </p:cNvCxnSpPr>
          <p:nvPr/>
        </p:nvCxnSpPr>
        <p:spPr>
          <a:xfrm flipH="1">
            <a:off x="4604084" y="2794449"/>
            <a:ext cx="1" cy="8517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>
            <a:extLst>
              <a:ext uri="{FF2B5EF4-FFF2-40B4-BE49-F238E27FC236}">
                <a16:creationId xmlns="" xmlns:a16="http://schemas.microsoft.com/office/drawing/2014/main" id="{00993CFF-831C-4B6A-8686-0A5A8F760208}"/>
              </a:ext>
            </a:extLst>
          </p:cNvPr>
          <p:cNvCxnSpPr/>
          <p:nvPr/>
        </p:nvCxnSpPr>
        <p:spPr>
          <a:xfrm>
            <a:off x="4604084" y="3658247"/>
            <a:ext cx="357863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="" xmlns:a16="http://schemas.microsoft.com/office/drawing/2014/main" id="{F750FB8F-2257-4107-852F-29E72E7766B5}"/>
              </a:ext>
            </a:extLst>
          </p:cNvPr>
          <p:cNvCxnSpPr/>
          <p:nvPr/>
        </p:nvCxnSpPr>
        <p:spPr>
          <a:xfrm>
            <a:off x="3830053" y="2020116"/>
            <a:ext cx="14478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>
            <a:extLst>
              <a:ext uri="{FF2B5EF4-FFF2-40B4-BE49-F238E27FC236}">
                <a16:creationId xmlns="" xmlns:a16="http://schemas.microsoft.com/office/drawing/2014/main" id="{9F54C4A5-DECD-4B1A-B726-C62B526FCB56}"/>
              </a:ext>
            </a:extLst>
          </p:cNvPr>
          <p:cNvCxnSpPr/>
          <p:nvPr/>
        </p:nvCxnSpPr>
        <p:spPr>
          <a:xfrm>
            <a:off x="5261811" y="2020116"/>
            <a:ext cx="0" cy="735116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>
            <a:extLst>
              <a:ext uri="{FF2B5EF4-FFF2-40B4-BE49-F238E27FC236}">
                <a16:creationId xmlns="" xmlns:a16="http://schemas.microsoft.com/office/drawing/2014/main" id="{EAD9E259-BF75-4356-ABEC-E07568E935C7}"/>
              </a:ext>
            </a:extLst>
          </p:cNvPr>
          <p:cNvCxnSpPr/>
          <p:nvPr/>
        </p:nvCxnSpPr>
        <p:spPr>
          <a:xfrm>
            <a:off x="5269831" y="2769295"/>
            <a:ext cx="444759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157F9E26-CC90-4FDF-9357-FA799B495782}"/>
              </a:ext>
            </a:extLst>
          </p:cNvPr>
          <p:cNvSpPr txBox="1"/>
          <p:nvPr/>
        </p:nvSpPr>
        <p:spPr>
          <a:xfrm>
            <a:off x="34792" y="4199421"/>
            <a:ext cx="900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B56F5"/>
                </a:solidFill>
              </a:rPr>
              <a:t>Step3</a:t>
            </a:r>
            <a:r>
              <a:rPr lang="en-US" altLang="zh-CN" sz="2800" b="1" dirty="0">
                <a:solidFill>
                  <a:prstClr val="black"/>
                </a:solidFill>
              </a:rPr>
              <a:t> : </a:t>
            </a:r>
            <a:r>
              <a:rPr lang="zh-CN" altLang="en-US" sz="2800" b="1" dirty="0">
                <a:solidFill>
                  <a:prstClr val="black"/>
                </a:solidFill>
              </a:rPr>
              <a:t>当第二个</a:t>
            </a:r>
            <a:r>
              <a:rPr lang="en-US" altLang="zh-CN" sz="2800" b="1" dirty="0">
                <a:solidFill>
                  <a:prstClr val="black"/>
                </a:solidFill>
              </a:rPr>
              <a:t>CP</a:t>
            </a:r>
            <a:r>
              <a:rPr lang="zh-CN" altLang="en-US" sz="2800" b="1" dirty="0">
                <a:solidFill>
                  <a:prstClr val="black"/>
                </a:solidFill>
              </a:rPr>
              <a:t>上升沿到来时，输出端数据右移</a:t>
            </a:r>
            <a:r>
              <a:rPr lang="en-US" altLang="zh-CN" sz="2800" b="1" dirty="0">
                <a:solidFill>
                  <a:prstClr val="black"/>
                </a:solidFill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</a:rPr>
              <a:t>位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ACCE147-1B72-4E92-95ED-64CAB0FA4D87}"/>
              </a:ext>
            </a:extLst>
          </p:cNvPr>
          <p:cNvSpPr/>
          <p:nvPr/>
        </p:nvSpPr>
        <p:spPr>
          <a:xfrm>
            <a:off x="1976014" y="4650408"/>
            <a:ext cx="5123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7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0111111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3D50276B-8536-4D9C-A1A1-BE46BBF16AEF}"/>
              </a:ext>
            </a:extLst>
          </p:cNvPr>
          <p:cNvSpPr/>
          <p:nvPr/>
        </p:nvSpPr>
        <p:spPr>
          <a:xfrm>
            <a:off x="1215841" y="5207494"/>
            <a:ext cx="7351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Q</a:t>
            </a:r>
            <a:r>
              <a:rPr lang="en-US" altLang="zh-CN" sz="2800" b="1" baseline="-25000" dirty="0">
                <a:solidFill>
                  <a:prstClr val="black"/>
                </a:solidFill>
              </a:rPr>
              <a:t>7</a:t>
            </a:r>
            <a:r>
              <a:rPr lang="en-US" altLang="zh-CN" sz="2800" b="1" dirty="0">
                <a:solidFill>
                  <a:prstClr val="black"/>
                </a:solidFill>
              </a:rPr>
              <a:t>=1,   M</a:t>
            </a:r>
            <a:r>
              <a:rPr lang="en-US" altLang="zh-CN" sz="2800" b="1" baseline="-25000" dirty="0">
                <a:solidFill>
                  <a:prstClr val="black"/>
                </a:solidFill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</a:rPr>
              <a:t>M</a:t>
            </a:r>
            <a:r>
              <a:rPr lang="en-US" altLang="zh-CN" sz="2800" b="1" baseline="-25000" dirty="0">
                <a:solidFill>
                  <a:prstClr val="black"/>
                </a:solidFill>
              </a:rPr>
              <a:t>0</a:t>
            </a:r>
            <a:r>
              <a:rPr lang="en-US" altLang="zh-CN" sz="2800" b="1" dirty="0">
                <a:solidFill>
                  <a:prstClr val="black"/>
                </a:solidFill>
              </a:rPr>
              <a:t>=01</a:t>
            </a:r>
            <a:r>
              <a:rPr lang="zh-CN" altLang="en-US" sz="2800" b="1" dirty="0">
                <a:solidFill>
                  <a:prstClr val="black"/>
                </a:solidFill>
              </a:rPr>
              <a:t>，寄存器处于右移工作方式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0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EAE7ED9F-FD2F-405D-A686-5BA8D7A73248}"/>
              </a:ext>
            </a:extLst>
          </p:cNvPr>
          <p:cNvGrpSpPr/>
          <p:nvPr/>
        </p:nvGrpSpPr>
        <p:grpSpPr>
          <a:xfrm>
            <a:off x="812561" y="1663797"/>
            <a:ext cx="8157855" cy="2328081"/>
            <a:chOff x="364514" y="1623350"/>
            <a:chExt cx="7933263" cy="2049844"/>
          </a:xfrm>
        </p:grpSpPr>
        <p:pic>
          <p:nvPicPr>
            <p:cNvPr id="18" name="Picture 5" descr="5-5-46">
              <a:extLst>
                <a:ext uri="{FF2B5EF4-FFF2-40B4-BE49-F238E27FC236}">
                  <a16:creationId xmlns="" xmlns:a16="http://schemas.microsoft.com/office/drawing/2014/main" id="{0DBA03D9-C654-4AAE-A36A-CCB97BB99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14" y="1623350"/>
              <a:ext cx="7933263" cy="204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30B4FFE7-1D53-44B4-95F4-68DE393EDD5A}"/>
                </a:ext>
              </a:extLst>
            </p:cNvPr>
            <p:cNvCxnSpPr/>
            <p:nvPr/>
          </p:nvCxnSpPr>
          <p:spPr>
            <a:xfrm>
              <a:off x="7054516" y="2618874"/>
              <a:ext cx="248652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1F4C0C14-85A0-4CC3-B250-FB3B12A610B1}"/>
                </a:ext>
              </a:extLst>
            </p:cNvPr>
            <p:cNvCxnSpPr/>
            <p:nvPr/>
          </p:nvCxnSpPr>
          <p:spPr>
            <a:xfrm>
              <a:off x="7303168" y="2610853"/>
              <a:ext cx="0" cy="7579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EF80D51C-2E90-4F0A-98E2-5B57DA0C9B97}"/>
                </a:ext>
              </a:extLst>
            </p:cNvPr>
            <p:cNvCxnSpPr/>
            <p:nvPr/>
          </p:nvCxnSpPr>
          <p:spPr>
            <a:xfrm>
              <a:off x="6485021" y="1937084"/>
              <a:ext cx="1046747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F071719-15EF-4F93-BCCA-A59E794E3DA9}"/>
                </a:ext>
              </a:extLst>
            </p:cNvPr>
            <p:cNvCxnSpPr/>
            <p:nvPr/>
          </p:nvCxnSpPr>
          <p:spPr>
            <a:xfrm>
              <a:off x="7531768" y="1937084"/>
              <a:ext cx="0" cy="4010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8B85AE5F-39D5-4FEF-84E2-944B0A7333C1}"/>
                </a:ext>
              </a:extLst>
            </p:cNvPr>
            <p:cNvCxnSpPr/>
            <p:nvPr/>
          </p:nvCxnSpPr>
          <p:spPr>
            <a:xfrm>
              <a:off x="7054516" y="2350168"/>
              <a:ext cx="1483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4D9B1C84-2023-4DAE-A603-B6EB6F066E72}"/>
                </a:ext>
              </a:extLst>
            </p:cNvPr>
            <p:cNvCxnSpPr/>
            <p:nvPr/>
          </p:nvCxnSpPr>
          <p:spPr>
            <a:xfrm>
              <a:off x="7222958" y="2350168"/>
              <a:ext cx="3088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0099ACB-67AD-4E06-BC91-2F840DE54807}"/>
                </a:ext>
              </a:extLst>
            </p:cNvPr>
            <p:cNvCxnSpPr/>
            <p:nvPr/>
          </p:nvCxnSpPr>
          <p:spPr>
            <a:xfrm>
              <a:off x="7531768" y="2306053"/>
              <a:ext cx="0" cy="441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三、移位寄存器的应用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64514" y="1076461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实现数码串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并转换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73A6A8F-85CD-455E-A601-8848AB9D902E}"/>
                  </a:ext>
                </a:extLst>
              </p:cNvPr>
              <p:cNvSpPr/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zh-CN" altLang="en-US" sz="2000" b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zh-CN" altLang="en-US" sz="2000" b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973A6A8F-85CD-455E-A601-8848AB9D9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54" y="2354160"/>
                <a:ext cx="1244508" cy="70487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xmlns="" id="{0F13F834-8E0B-4A0E-89F8-FBEEE9C01056}"/>
                  </a:ext>
                </a:extLst>
              </p:cNvPr>
              <p:cNvSpPr/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3" name="矩形 49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0F13F834-8E0B-4A0E-89F8-FBEEE9C01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5490"/>
                <a:ext cx="2278247" cy="40011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267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4" name="文本框 493">
            <a:extLst>
              <a:ext uri="{FF2B5EF4-FFF2-40B4-BE49-F238E27FC236}">
                <a16:creationId xmlns="" xmlns:a16="http://schemas.microsoft.com/office/drawing/2014/main" id="{0B217394-8B71-42BD-BD57-9E133F0607E1}"/>
              </a:ext>
            </a:extLst>
          </p:cNvPr>
          <p:cNvSpPr txBox="1"/>
          <p:nvPr/>
        </p:nvSpPr>
        <p:spPr>
          <a:xfrm>
            <a:off x="2695072" y="3615151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0  1  1  1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FF21BE7-EE1C-4651-AA7B-6DF8DEF82441}"/>
              </a:ext>
            </a:extLst>
          </p:cNvPr>
          <p:cNvSpPr txBox="1"/>
          <p:nvPr/>
        </p:nvSpPr>
        <p:spPr>
          <a:xfrm>
            <a:off x="6001316" y="3580347"/>
            <a:ext cx="142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1  1  1  1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CE5E211-E8CC-44BE-9633-5D4575CA6488}"/>
              </a:ext>
            </a:extLst>
          </p:cNvPr>
          <p:cNvCxnSpPr/>
          <p:nvPr/>
        </p:nvCxnSpPr>
        <p:spPr>
          <a:xfrm>
            <a:off x="4399547" y="2459222"/>
            <a:ext cx="49329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3CA53E38-3DD3-4FC4-9321-3796E544B87E}"/>
              </a:ext>
            </a:extLst>
          </p:cNvPr>
          <p:cNvCxnSpPr/>
          <p:nvPr/>
        </p:nvCxnSpPr>
        <p:spPr>
          <a:xfrm>
            <a:off x="4892842" y="2439167"/>
            <a:ext cx="0" cy="10379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01D953F-CABA-48A0-905D-1872F961C1C2}"/>
              </a:ext>
            </a:extLst>
          </p:cNvPr>
          <p:cNvCxnSpPr/>
          <p:nvPr/>
        </p:nvCxnSpPr>
        <p:spPr>
          <a:xfrm>
            <a:off x="4892842" y="3477127"/>
            <a:ext cx="297232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4FF05583-1CA9-45A0-A288-5CCBB2FFBEE5}"/>
              </a:ext>
            </a:extLst>
          </p:cNvPr>
          <p:cNvCxnSpPr/>
          <p:nvPr/>
        </p:nvCxnSpPr>
        <p:spPr>
          <a:xfrm>
            <a:off x="7861158" y="2489270"/>
            <a:ext cx="0" cy="9878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EB111042-F6E2-40F7-875D-2D747C2424C1}"/>
              </a:ext>
            </a:extLst>
          </p:cNvPr>
          <p:cNvCxnSpPr/>
          <p:nvPr/>
        </p:nvCxnSpPr>
        <p:spPr>
          <a:xfrm>
            <a:off x="4399547" y="2794449"/>
            <a:ext cx="204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9DD33B97-8F8B-4C93-8447-DCA0E9722B96}"/>
              </a:ext>
            </a:extLst>
          </p:cNvPr>
          <p:cNvCxnSpPr>
            <a:cxnSpLocks/>
          </p:cNvCxnSpPr>
          <p:nvPr/>
        </p:nvCxnSpPr>
        <p:spPr>
          <a:xfrm flipH="1">
            <a:off x="4604084" y="2794449"/>
            <a:ext cx="1" cy="8517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>
            <a:extLst>
              <a:ext uri="{FF2B5EF4-FFF2-40B4-BE49-F238E27FC236}">
                <a16:creationId xmlns="" xmlns:a16="http://schemas.microsoft.com/office/drawing/2014/main" id="{00993CFF-831C-4B6A-8686-0A5A8F760208}"/>
              </a:ext>
            </a:extLst>
          </p:cNvPr>
          <p:cNvCxnSpPr/>
          <p:nvPr/>
        </p:nvCxnSpPr>
        <p:spPr>
          <a:xfrm>
            <a:off x="4604084" y="3658247"/>
            <a:ext cx="357863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="" xmlns:a16="http://schemas.microsoft.com/office/drawing/2014/main" id="{F750FB8F-2257-4107-852F-29E72E7766B5}"/>
              </a:ext>
            </a:extLst>
          </p:cNvPr>
          <p:cNvCxnSpPr/>
          <p:nvPr/>
        </p:nvCxnSpPr>
        <p:spPr>
          <a:xfrm>
            <a:off x="3830053" y="2020116"/>
            <a:ext cx="14478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>
            <a:extLst>
              <a:ext uri="{FF2B5EF4-FFF2-40B4-BE49-F238E27FC236}">
                <a16:creationId xmlns="" xmlns:a16="http://schemas.microsoft.com/office/drawing/2014/main" id="{9F54C4A5-DECD-4B1A-B726-C62B526FCB56}"/>
              </a:ext>
            </a:extLst>
          </p:cNvPr>
          <p:cNvCxnSpPr/>
          <p:nvPr/>
        </p:nvCxnSpPr>
        <p:spPr>
          <a:xfrm>
            <a:off x="5261811" y="2020116"/>
            <a:ext cx="0" cy="735116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>
            <a:extLst>
              <a:ext uri="{FF2B5EF4-FFF2-40B4-BE49-F238E27FC236}">
                <a16:creationId xmlns="" xmlns:a16="http://schemas.microsoft.com/office/drawing/2014/main" id="{EAD9E259-BF75-4356-ABEC-E07568E935C7}"/>
              </a:ext>
            </a:extLst>
          </p:cNvPr>
          <p:cNvCxnSpPr/>
          <p:nvPr/>
        </p:nvCxnSpPr>
        <p:spPr>
          <a:xfrm>
            <a:off x="5269831" y="2769295"/>
            <a:ext cx="444759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29684A7D-642B-4CAC-B26A-EDDBA081825C}"/>
              </a:ext>
            </a:extLst>
          </p:cNvPr>
          <p:cNvSpPr txBox="1"/>
          <p:nvPr/>
        </p:nvSpPr>
        <p:spPr>
          <a:xfrm>
            <a:off x="34792" y="4199421"/>
            <a:ext cx="9005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B56F5"/>
                </a:solidFill>
              </a:rPr>
              <a:t>Step4</a:t>
            </a:r>
            <a:r>
              <a:rPr lang="en-US" altLang="zh-CN" sz="2800" b="1" dirty="0">
                <a:solidFill>
                  <a:prstClr val="black"/>
                </a:solidFill>
              </a:rPr>
              <a:t> : </a:t>
            </a:r>
            <a:r>
              <a:rPr lang="zh-CN" altLang="en-US" sz="2800" b="1" dirty="0">
                <a:solidFill>
                  <a:prstClr val="black"/>
                </a:solidFill>
              </a:rPr>
              <a:t>在后续的</a:t>
            </a:r>
            <a:r>
              <a:rPr lang="en-US" altLang="zh-CN" sz="2800" b="1" dirty="0">
                <a:solidFill>
                  <a:prstClr val="black"/>
                </a:solidFill>
              </a:rPr>
              <a:t>6</a:t>
            </a:r>
            <a:r>
              <a:rPr lang="zh-CN" altLang="en-US" sz="2800" b="1" dirty="0">
                <a:solidFill>
                  <a:prstClr val="black"/>
                </a:solidFill>
              </a:rPr>
              <a:t>个</a:t>
            </a:r>
            <a:r>
              <a:rPr lang="en-US" altLang="zh-CN" sz="2800" b="1" dirty="0">
                <a:solidFill>
                  <a:prstClr val="black"/>
                </a:solidFill>
              </a:rPr>
              <a:t>CP</a:t>
            </a:r>
            <a:r>
              <a:rPr lang="zh-CN" altLang="en-US" sz="2800" b="1" dirty="0">
                <a:solidFill>
                  <a:prstClr val="black"/>
                </a:solidFill>
              </a:rPr>
              <a:t>上升沿到来时，输出端数据依次右移</a:t>
            </a:r>
            <a:r>
              <a:rPr lang="en-US" altLang="zh-CN" sz="2800" b="1" dirty="0">
                <a:solidFill>
                  <a:prstClr val="black"/>
                </a:solidFill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</a:rPr>
              <a:t>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7014BA7-8DDE-4159-88A5-E5A2B924FAD0}"/>
              </a:ext>
            </a:extLst>
          </p:cNvPr>
          <p:cNvSpPr/>
          <p:nvPr/>
        </p:nvSpPr>
        <p:spPr>
          <a:xfrm>
            <a:off x="1811909" y="4947388"/>
            <a:ext cx="6053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7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E0EA67B-3283-4E90-ADAB-2C84190F537F}"/>
              </a:ext>
            </a:extLst>
          </p:cNvPr>
          <p:cNvSpPr/>
          <p:nvPr/>
        </p:nvSpPr>
        <p:spPr>
          <a:xfrm>
            <a:off x="1079484" y="5712685"/>
            <a:ext cx="7351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</a:rPr>
              <a:t>此时，串行输入的数据已被转换成并行输出</a:t>
            </a:r>
            <a:endParaRPr lang="zh-CN" alt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移位寄存器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2" name="文本框 481">
            <a:extLst>
              <a:ext uri="{FF2B5EF4-FFF2-40B4-BE49-F238E27FC236}">
                <a16:creationId xmlns="" xmlns:a16="http://schemas.microsoft.com/office/drawing/2014/main" id="{9A35518A-9521-4209-8045-6EE84AB8334E}"/>
              </a:ext>
            </a:extLst>
          </p:cNvPr>
          <p:cNvSpPr txBox="1"/>
          <p:nvPr/>
        </p:nvSpPr>
        <p:spPr>
          <a:xfrm>
            <a:off x="364514" y="622095"/>
            <a:ext cx="50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三、移位寄存器的应用</a:t>
            </a:r>
          </a:p>
        </p:txBody>
      </p:sp>
      <p:sp>
        <p:nvSpPr>
          <p:cNvPr id="514" name="文本框 513">
            <a:extLst>
              <a:ext uri="{FF2B5EF4-FFF2-40B4-BE49-F238E27FC236}">
                <a16:creationId xmlns="" xmlns:a16="http://schemas.microsoft.com/office/drawing/2014/main" id="{9CCB5425-9208-467E-8564-852EE69374EC}"/>
              </a:ext>
            </a:extLst>
          </p:cNvPr>
          <p:cNvSpPr txBox="1"/>
          <p:nvPr/>
        </p:nvSpPr>
        <p:spPr>
          <a:xfrm>
            <a:off x="364514" y="1076461"/>
            <a:ext cx="53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实现数码串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并转换</a:t>
            </a:r>
          </a:p>
        </p:txBody>
      </p:sp>
      <p:grpSp>
        <p:nvGrpSpPr>
          <p:cNvPr id="25" name="Group 6">
            <a:extLst>
              <a:ext uri="{FF2B5EF4-FFF2-40B4-BE49-F238E27FC236}">
                <a16:creationId xmlns="" xmlns:a16="http://schemas.microsoft.com/office/drawing/2014/main" id="{E4556485-8F6C-4E00-8F3B-5DD736E90C2B}"/>
              </a:ext>
            </a:extLst>
          </p:cNvPr>
          <p:cNvGrpSpPr>
            <a:grpSpLocks/>
          </p:cNvGrpSpPr>
          <p:nvPr/>
        </p:nvGrpSpPr>
        <p:grpSpPr bwMode="auto">
          <a:xfrm>
            <a:off x="179255" y="1479452"/>
            <a:ext cx="8703464" cy="5281962"/>
            <a:chOff x="316" y="527"/>
            <a:chExt cx="5093" cy="3093"/>
          </a:xfrm>
        </p:grpSpPr>
        <p:sp>
          <p:nvSpPr>
            <p:cNvPr id="26" name="Rectangle 4">
              <a:extLst>
                <a:ext uri="{FF2B5EF4-FFF2-40B4-BE49-F238E27FC236}">
                  <a16:creationId xmlns="" xmlns:a16="http://schemas.microsoft.com/office/drawing/2014/main" id="{591FD321-478C-4E72-8369-80ED453C2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27"/>
              <a:ext cx="289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数据串</a:t>
              </a:r>
              <a:r>
                <a:rPr lang="en-US" altLang="zh-CN" dirty="0">
                  <a:solidFill>
                    <a:srgbClr val="C00000"/>
                  </a:solidFill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</a:rPr>
                <a:t>并转换电路的逻辑功能表</a:t>
              </a:r>
            </a:p>
          </p:txBody>
        </p:sp>
        <p:pic>
          <p:nvPicPr>
            <p:cNvPr id="27" name="Picture 5" descr="B5-5-11">
              <a:extLst>
                <a:ext uri="{FF2B5EF4-FFF2-40B4-BE49-F238E27FC236}">
                  <a16:creationId xmlns="" xmlns:a16="http://schemas.microsoft.com/office/drawing/2014/main" id="{906520D1-3532-4811-8F0D-5FE5BEA7E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" y="793"/>
              <a:ext cx="5093" cy="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98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457533" y="364805"/>
            <a:ext cx="59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472C4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endParaRPr lang="en-US" altLang="zh-CN" sz="3600" b="1" dirty="0">
              <a:solidFill>
                <a:srgbClr val="4472C4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68">
            <a:extLst>
              <a:ext uri="{FF2B5EF4-FFF2-40B4-BE49-F238E27FC236}">
                <a16:creationId xmlns="" xmlns:a16="http://schemas.microsoft.com/office/drawing/2014/main" id="{B8A09D8B-848B-4D72-8D2F-1DE6A2A4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93" y="4859748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endParaRPr lang="zh-CN" altLang="en-US" sz="3200" b="1">
              <a:solidFill>
                <a:srgbClr val="E7E6E6">
                  <a:lumMod val="75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24" name="Text Box 84">
            <a:hlinkClick r:id="" action="ppaction://noaction"/>
            <a:extLst>
              <a:ext uri="{FF2B5EF4-FFF2-40B4-BE49-F238E27FC236}">
                <a16:creationId xmlns="" xmlns:a16="http://schemas.microsoft.com/office/drawing/2014/main" id="{FE05B664-C70E-4853-9FC8-BDFE91B9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638" y="2643054"/>
            <a:ext cx="4809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>
                <a:solidFill>
                  <a:prstClr val="black"/>
                </a:solidFill>
              </a:rPr>
              <a:t>多谐震荡电路</a:t>
            </a:r>
          </a:p>
        </p:txBody>
      </p:sp>
    </p:spTree>
    <p:extLst>
      <p:ext uri="{BB962C8B-B14F-4D97-AF65-F5344CB8AC3E}">
        <p14:creationId xmlns:p14="http://schemas.microsoft.com/office/powerpoint/2010/main" xmlns="" val="21854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43D3D40-B0FA-4539-8F7E-B0EA9CF7D393}"/>
              </a:ext>
            </a:extLst>
          </p:cNvPr>
          <p:cNvSpPr/>
          <p:nvPr/>
        </p:nvSpPr>
        <p:spPr>
          <a:xfrm>
            <a:off x="1070979" y="1801252"/>
            <a:ext cx="67615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prstClr val="black"/>
                </a:solidFill>
              </a:rPr>
              <a:t>多谐振荡器是一种自激振荡器，在接通电源后，不需要外加触发信号，便能自动产生矩形脉冲。</a:t>
            </a:r>
            <a:endParaRPr kumimoji="1" lang="en-US" altLang="zh-CN" sz="2800" b="1" dirty="0">
              <a:solidFill>
                <a:prstClr val="black"/>
              </a:solidFill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prstClr val="black"/>
                </a:solidFill>
              </a:rPr>
              <a:t>多谐振荡器在工作过程中没有稳定状态，故称为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无稳态电路</a:t>
            </a:r>
            <a:r>
              <a:rPr kumimoji="1" lang="zh-CN" altLang="en-US" sz="2800" b="1" dirty="0">
                <a:solidFill>
                  <a:srgbClr val="000066"/>
                </a:solidFill>
              </a:rPr>
              <a:t>。</a:t>
            </a:r>
            <a:endParaRPr kumimoji="1" lang="en-GB" altLang="zh-C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3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7" name="Group 14">
            <a:extLst>
              <a:ext uri="{FF2B5EF4-FFF2-40B4-BE49-F238E27FC236}">
                <a16:creationId xmlns="" xmlns:a16="http://schemas.microsoft.com/office/drawing/2014/main" id="{BF41F44A-9516-43B4-BA86-F5710175D8F5}"/>
              </a:ext>
            </a:extLst>
          </p:cNvPr>
          <p:cNvGrpSpPr>
            <a:grpSpLocks/>
          </p:cNvGrpSpPr>
          <p:nvPr/>
        </p:nvGrpSpPr>
        <p:grpSpPr bwMode="auto">
          <a:xfrm>
            <a:off x="1605857" y="1089797"/>
            <a:ext cx="6811333" cy="4654856"/>
            <a:chOff x="1339" y="1361"/>
            <a:chExt cx="3468" cy="2386"/>
          </a:xfrm>
        </p:grpSpPr>
        <p:graphicFrame>
          <p:nvGraphicFramePr>
            <p:cNvPr id="8" name="Object 15">
              <a:extLst>
                <a:ext uri="{FF2B5EF4-FFF2-40B4-BE49-F238E27FC236}">
                  <a16:creationId xmlns="" xmlns:a16="http://schemas.microsoft.com/office/drawing/2014/main" id="{6DA14F1F-6C69-4126-AACA-D1F1E156B0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" y="1579"/>
            <a:ext cx="2867" cy="2115"/>
          </p:xfrm>
          <a:graphic>
            <a:graphicData uri="http://schemas.openxmlformats.org/presentationml/2006/ole">
              <p:oleObj spid="_x0000_s19520" name="图片" r:id="rId5" imgW="3456432" imgH="3031236" progId="Word.Picture.8">
                <p:embed/>
              </p:oleObj>
            </a:graphicData>
          </a:graphic>
        </p:graphicFrame>
        <p:sp>
          <p:nvSpPr>
            <p:cNvPr id="10" name="Text Box 16">
              <a:extLst>
                <a:ext uri="{FF2B5EF4-FFF2-40B4-BE49-F238E27FC236}">
                  <a16:creationId xmlns="" xmlns:a16="http://schemas.microsoft.com/office/drawing/2014/main" id="{5EAA0D4C-F36E-425C-B6A4-4AC849D25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15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200">
                  <a:solidFill>
                    <a:srgbClr val="000066"/>
                  </a:solidFill>
                </a:rPr>
                <a:t>T</a:t>
              </a:r>
              <a:endParaRPr lang="en-US" altLang="zh-CN" sz="4000">
                <a:solidFill>
                  <a:srgbClr val="000066"/>
                </a:solidFill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="" xmlns:a16="http://schemas.microsoft.com/office/drawing/2014/main" id="{2097EA69-15BA-4C6A-8FA0-6A335032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2475"/>
              <a:ext cx="24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i="1" dirty="0" err="1">
                  <a:solidFill>
                    <a:srgbClr val="000066"/>
                  </a:solidFill>
                </a:rPr>
                <a:t>v</a:t>
              </a:r>
              <a:r>
                <a:rPr lang="en-US" altLang="zh-CN" sz="2800" b="1" baseline="-25000" dirty="0" err="1">
                  <a:solidFill>
                    <a:srgbClr val="000066"/>
                  </a:solidFill>
                </a:rPr>
                <a:t>o</a:t>
              </a:r>
              <a:endParaRPr lang="en-US" altLang="zh-CN" sz="2800" b="1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="" xmlns:a16="http://schemas.microsoft.com/office/drawing/2014/main" id="{543C2FC6-60F6-45AA-96A3-290B08AE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73"/>
              <a:ext cx="25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 err="1">
                  <a:solidFill>
                    <a:srgbClr val="000066"/>
                  </a:solidFill>
                </a:rPr>
                <a:t>v</a:t>
              </a:r>
              <a:r>
                <a:rPr lang="en-US" altLang="zh-CN" sz="2400" b="1" baseline="-25000" dirty="0" err="1">
                  <a:solidFill>
                    <a:srgbClr val="000066"/>
                  </a:solidFill>
                </a:rPr>
                <a:t>IC</a:t>
              </a:r>
              <a:endParaRPr lang="en-US" altLang="zh-CN" sz="2400" b="1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="" xmlns:a16="http://schemas.microsoft.com/office/drawing/2014/main" id="{F2B53C48-43A1-459F-86FD-06683AF5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955"/>
              <a:ext cx="3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</a:rPr>
                <a:t>TH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="" xmlns:a16="http://schemas.microsoft.com/office/drawing/2014/main" id="{9E7C2D59-EF6B-48AF-BDF3-7F97C372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663"/>
              <a:ext cx="28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</a:rPr>
                <a:t>TR</a:t>
              </a:r>
              <a:endParaRPr lang="en-US" altLang="zh-CN" sz="28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="" xmlns:a16="http://schemas.microsoft.com/office/drawing/2014/main" id="{A0598555-7E97-4917-92F3-AB1D7DE0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3072"/>
              <a:ext cx="34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</a:rPr>
                <a:t>DIS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="" xmlns:a16="http://schemas.microsoft.com/office/drawing/2014/main" id="{C272DA7B-FA69-42AA-B8BA-1FA3A661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01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solidFill>
                    <a:srgbClr val="000066"/>
                  </a:solidFill>
                </a:rPr>
                <a:t>C</a:t>
              </a:r>
              <a:r>
                <a:rPr lang="en-US" altLang="zh-CN" sz="1000" baseline="-25000">
                  <a:solidFill>
                    <a:srgbClr val="000066"/>
                  </a:solidFill>
                </a:rPr>
                <a:t>1</a:t>
              </a:r>
              <a:endParaRPr lang="en-US" altLang="zh-CN" sz="3600" baseline="-25000">
                <a:solidFill>
                  <a:srgbClr val="000066"/>
                </a:solidFill>
              </a:endParaRPr>
            </a:p>
          </p:txBody>
        </p:sp>
        <p:sp>
          <p:nvSpPr>
            <p:cNvPr id="18" name="Text Box 23">
              <a:extLst>
                <a:ext uri="{FF2B5EF4-FFF2-40B4-BE49-F238E27FC236}">
                  <a16:creationId xmlns="" xmlns:a16="http://schemas.microsoft.com/office/drawing/2014/main" id="{3FEDF245-1C5D-421C-B0AA-8FBAEB66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71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solidFill>
                    <a:srgbClr val="000066"/>
                  </a:solidFill>
                </a:rPr>
                <a:t>C</a:t>
              </a:r>
              <a:r>
                <a:rPr lang="en-US" altLang="zh-CN" sz="1000" baseline="-25000">
                  <a:solidFill>
                    <a:srgbClr val="000066"/>
                  </a:solidFill>
                </a:rPr>
                <a:t>2</a:t>
              </a:r>
              <a:endParaRPr lang="en-US" altLang="zh-CN" sz="3600" baseline="-25000">
                <a:solidFill>
                  <a:srgbClr val="000066"/>
                </a:solidFill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="" xmlns:a16="http://schemas.microsoft.com/office/drawing/2014/main" id="{B08892EB-FD46-4A5F-B5BC-E86237C6B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894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0066"/>
                  </a:solidFill>
                </a:rPr>
                <a:t>+</a:t>
              </a:r>
              <a:endParaRPr lang="en-US" altLang="zh-CN" sz="4800" baseline="-25000">
                <a:solidFill>
                  <a:srgbClr val="000066"/>
                </a:solidFill>
              </a:endParaRPr>
            </a:p>
          </p:txBody>
        </p:sp>
        <p:sp>
          <p:nvSpPr>
            <p:cNvPr id="20" name="Text Box 25">
              <a:extLst>
                <a:ext uri="{FF2B5EF4-FFF2-40B4-BE49-F238E27FC236}">
                  <a16:creationId xmlns="" xmlns:a16="http://schemas.microsoft.com/office/drawing/2014/main" id="{6C16F94C-AD88-4D4E-8B33-BC01DE342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05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0066"/>
                  </a:solidFill>
                </a:rPr>
                <a:t>-</a:t>
              </a:r>
              <a:endParaRPr lang="en-US" altLang="zh-CN" sz="4800" baseline="-25000">
                <a:solidFill>
                  <a:srgbClr val="000066"/>
                </a:solidFill>
              </a:endParaRPr>
            </a:p>
          </p:txBody>
        </p:sp>
        <p:sp>
          <p:nvSpPr>
            <p:cNvPr id="21" name="Text Box 26">
              <a:extLst>
                <a:ext uri="{FF2B5EF4-FFF2-40B4-BE49-F238E27FC236}">
                  <a16:creationId xmlns="" xmlns:a16="http://schemas.microsoft.com/office/drawing/2014/main" id="{48C13F73-8BC0-4151-AA88-DBECE722F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0066"/>
                  </a:solidFill>
                </a:rPr>
                <a:t>-</a:t>
              </a:r>
              <a:endParaRPr lang="en-US" altLang="zh-CN" sz="4800" baseline="-25000">
                <a:solidFill>
                  <a:srgbClr val="000066"/>
                </a:solidFill>
              </a:endParaRPr>
            </a:p>
          </p:txBody>
        </p:sp>
        <p:sp>
          <p:nvSpPr>
            <p:cNvPr id="22" name="Text Box 27">
              <a:extLst>
                <a:ext uri="{FF2B5EF4-FFF2-40B4-BE49-F238E27FC236}">
                  <a16:creationId xmlns="" xmlns:a16="http://schemas.microsoft.com/office/drawing/2014/main" id="{7F582C1B-2B3D-40AA-ACCD-0F6078ED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42"/>
              <a:ext cx="30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>
                  <a:solidFill>
                    <a:srgbClr val="000066"/>
                  </a:solidFill>
                </a:rPr>
                <a:t>+</a:t>
              </a:r>
              <a:endParaRPr lang="en-US" altLang="zh-CN" sz="4800" baseline="-25000">
                <a:solidFill>
                  <a:srgbClr val="000066"/>
                </a:solidFill>
              </a:endParaRPr>
            </a:p>
          </p:txBody>
        </p:sp>
        <p:sp>
          <p:nvSpPr>
            <p:cNvPr id="23" name="Text Box 28">
              <a:extLst>
                <a:ext uri="{FF2B5EF4-FFF2-40B4-BE49-F238E27FC236}">
                  <a16:creationId xmlns="" xmlns:a16="http://schemas.microsoft.com/office/drawing/2014/main" id="{389E774E-AB1C-4B5F-8CB1-8B1673C16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359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(1)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="" xmlns:a16="http://schemas.microsoft.com/office/drawing/2014/main" id="{3045FB69-DAFC-483A-9219-BED0DCF5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7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(2)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="" xmlns:a16="http://schemas.microsoft.com/office/drawing/2014/main" id="{332D78EA-8B60-46DC-A921-CEF83A7FB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248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(3)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26" name="Text Box 31">
              <a:extLst>
                <a:ext uri="{FF2B5EF4-FFF2-40B4-BE49-F238E27FC236}">
                  <a16:creationId xmlns="" xmlns:a16="http://schemas.microsoft.com/office/drawing/2014/main" id="{3748A980-BCBC-46B5-BF7D-5EE29AEB1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149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(4)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27" name="Text Box 32">
              <a:extLst>
                <a:ext uri="{FF2B5EF4-FFF2-40B4-BE49-F238E27FC236}">
                  <a16:creationId xmlns="" xmlns:a16="http://schemas.microsoft.com/office/drawing/2014/main" id="{4BB2A49C-0FCD-4A28-84BE-68C916F3B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1825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(5)</a:t>
              </a:r>
              <a:endParaRPr lang="en-US" altLang="zh-CN" sz="5400" b="1">
                <a:solidFill>
                  <a:srgbClr val="000066"/>
                </a:solidFill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="" xmlns:a16="http://schemas.microsoft.com/office/drawing/2014/main" id="{E4E42BC9-1246-4AB1-ADDA-6DDA21F4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01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(6)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29" name="Text Box 34">
              <a:extLst>
                <a:ext uri="{FF2B5EF4-FFF2-40B4-BE49-F238E27FC236}">
                  <a16:creationId xmlns="" xmlns:a16="http://schemas.microsoft.com/office/drawing/2014/main" id="{308E7864-1E66-4BF6-9911-4E2377573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107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(7)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30" name="Text Box 35">
              <a:extLst>
                <a:ext uri="{FF2B5EF4-FFF2-40B4-BE49-F238E27FC236}">
                  <a16:creationId xmlns="" xmlns:a16="http://schemas.microsoft.com/office/drawing/2014/main" id="{D31EF322-2FD2-45D8-9E9F-E1E825C49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189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dirty="0">
                  <a:solidFill>
                    <a:srgbClr val="000066"/>
                  </a:solidFill>
                </a:rPr>
                <a:t>R</a:t>
              </a:r>
              <a:endParaRPr lang="en-US" altLang="zh-CN" sz="7200" b="1" dirty="0">
                <a:solidFill>
                  <a:srgbClr val="000066"/>
                </a:solidFill>
              </a:endParaRPr>
            </a:p>
          </p:txBody>
        </p:sp>
        <p:sp>
          <p:nvSpPr>
            <p:cNvPr id="31" name="Text Box 36">
              <a:extLst>
                <a:ext uri="{FF2B5EF4-FFF2-40B4-BE49-F238E27FC236}">
                  <a16:creationId xmlns="" xmlns:a16="http://schemas.microsoft.com/office/drawing/2014/main" id="{DA5071DA-3F77-4F90-BDBE-5B2504FF7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2582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dirty="0">
                  <a:solidFill>
                    <a:srgbClr val="000066"/>
                  </a:solidFill>
                </a:rPr>
                <a:t>S</a:t>
              </a:r>
              <a:endParaRPr lang="en-US" altLang="zh-CN" sz="7200" b="1" dirty="0">
                <a:solidFill>
                  <a:srgbClr val="000066"/>
                </a:solidFill>
              </a:endParaRPr>
            </a:p>
          </p:txBody>
        </p:sp>
        <p:sp>
          <p:nvSpPr>
            <p:cNvPr id="32" name="Text Box 37">
              <a:extLst>
                <a:ext uri="{FF2B5EF4-FFF2-40B4-BE49-F238E27FC236}">
                  <a16:creationId xmlns="" xmlns:a16="http://schemas.microsoft.com/office/drawing/2014/main" id="{2AB2668A-ED69-4A6B-BEEC-B3E4CC614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92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200">
                  <a:solidFill>
                    <a:srgbClr val="000066"/>
                  </a:solidFill>
                </a:rPr>
                <a:t>&amp;</a:t>
              </a:r>
              <a:endParaRPr lang="en-US" altLang="zh-CN" sz="4000">
                <a:solidFill>
                  <a:srgbClr val="000066"/>
                </a:solidFill>
              </a:endParaRPr>
            </a:p>
          </p:txBody>
        </p:sp>
        <p:sp>
          <p:nvSpPr>
            <p:cNvPr id="33" name="Rectangle 38">
              <a:extLst>
                <a:ext uri="{FF2B5EF4-FFF2-40B4-BE49-F238E27FC236}">
                  <a16:creationId xmlns="" xmlns:a16="http://schemas.microsoft.com/office/drawing/2014/main" id="{C2017843-BB7E-4F82-9189-06F5F67B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1732"/>
              <a:ext cx="30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400">
                  <a:solidFill>
                    <a:srgbClr val="000066"/>
                  </a:solidFill>
                </a:rPr>
                <a:t>5 k</a:t>
              </a:r>
              <a:r>
                <a:rPr lang="en-US" altLang="zh-CN" sz="1400">
                  <a:solidFill>
                    <a:srgbClr val="000066"/>
                  </a:solidFill>
                  <a:sym typeface="Symbol" panose="05050102010706020507" pitchFamily="18" charset="2"/>
                </a:rPr>
                <a:t></a:t>
              </a:r>
              <a:r>
                <a:rPr lang="en-US" altLang="zh-CN" sz="14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" name="Rectangle 39">
              <a:extLst>
                <a:ext uri="{FF2B5EF4-FFF2-40B4-BE49-F238E27FC236}">
                  <a16:creationId xmlns="" xmlns:a16="http://schemas.microsoft.com/office/drawing/2014/main" id="{5ACC3296-B060-4700-8A8E-50C6D715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298"/>
              <a:ext cx="30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400">
                  <a:solidFill>
                    <a:srgbClr val="000066"/>
                  </a:solidFill>
                </a:rPr>
                <a:t>5 k</a:t>
              </a:r>
              <a:r>
                <a:rPr lang="en-US" altLang="zh-CN" sz="1400">
                  <a:solidFill>
                    <a:srgbClr val="000066"/>
                  </a:solidFill>
                  <a:sym typeface="Symbol" panose="05050102010706020507" pitchFamily="18" charset="2"/>
                </a:rPr>
                <a:t></a:t>
              </a:r>
              <a:r>
                <a:rPr lang="en-US" altLang="zh-CN" sz="14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5" name="Rectangle 40">
              <a:extLst>
                <a:ext uri="{FF2B5EF4-FFF2-40B4-BE49-F238E27FC236}">
                  <a16:creationId xmlns="" xmlns:a16="http://schemas.microsoft.com/office/drawing/2014/main" id="{D81E37CE-8DF5-47BC-A3C8-362F3FA5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989"/>
              <a:ext cx="30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400">
                  <a:solidFill>
                    <a:srgbClr val="000066"/>
                  </a:solidFill>
                </a:rPr>
                <a:t>5 k</a:t>
              </a:r>
              <a:r>
                <a:rPr lang="en-US" altLang="zh-CN" sz="1400">
                  <a:solidFill>
                    <a:srgbClr val="000066"/>
                  </a:solidFill>
                  <a:sym typeface="Symbol" panose="05050102010706020507" pitchFamily="18" charset="2"/>
                </a:rPr>
                <a:t></a:t>
              </a:r>
              <a:r>
                <a:rPr lang="en-US" altLang="zh-CN" sz="140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6" name="Text Box 41">
              <a:extLst>
                <a:ext uri="{FF2B5EF4-FFF2-40B4-BE49-F238E27FC236}">
                  <a16:creationId xmlns="" xmlns:a16="http://schemas.microsoft.com/office/drawing/2014/main" id="{3C36DCAF-C1C0-418D-A965-27623B2A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522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200">
                  <a:solidFill>
                    <a:srgbClr val="000066"/>
                  </a:solidFill>
                </a:rPr>
                <a:t>&amp;</a:t>
              </a:r>
              <a:endParaRPr lang="en-US" altLang="zh-CN" sz="4000">
                <a:solidFill>
                  <a:srgbClr val="000066"/>
                </a:solidFill>
              </a:endParaRPr>
            </a:p>
          </p:txBody>
        </p:sp>
        <p:sp>
          <p:nvSpPr>
            <p:cNvPr id="37" name="Text Box 42">
              <a:extLst>
                <a:ext uri="{FF2B5EF4-FFF2-40B4-BE49-F238E27FC236}">
                  <a16:creationId xmlns="" xmlns:a16="http://schemas.microsoft.com/office/drawing/2014/main" id="{520634D0-A0B4-4BBE-8755-A3F739211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91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200">
                  <a:solidFill>
                    <a:srgbClr val="000066"/>
                  </a:solidFill>
                </a:rPr>
                <a:t>&amp;</a:t>
              </a:r>
              <a:endParaRPr lang="en-US" altLang="zh-CN" sz="4000">
                <a:solidFill>
                  <a:srgbClr val="000066"/>
                </a:solidFill>
              </a:endParaRPr>
            </a:p>
          </p:txBody>
        </p:sp>
        <p:sp>
          <p:nvSpPr>
            <p:cNvPr id="38" name="Text Box 43">
              <a:extLst>
                <a:ext uri="{FF2B5EF4-FFF2-40B4-BE49-F238E27FC236}">
                  <a16:creationId xmlns="" xmlns:a16="http://schemas.microsoft.com/office/drawing/2014/main" id="{7AC26AFD-A6CB-464A-AADB-7DAC2CDE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9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200">
                  <a:solidFill>
                    <a:srgbClr val="000066"/>
                  </a:solidFill>
                </a:rPr>
                <a:t>1</a:t>
              </a:r>
              <a:endParaRPr lang="en-US" altLang="zh-CN" sz="4000">
                <a:solidFill>
                  <a:srgbClr val="000066"/>
                </a:solidFill>
              </a:endParaRPr>
            </a:p>
          </p:txBody>
        </p:sp>
        <p:sp>
          <p:nvSpPr>
            <p:cNvPr id="39" name="Text Box 44">
              <a:extLst>
                <a:ext uri="{FF2B5EF4-FFF2-40B4-BE49-F238E27FC236}">
                  <a16:creationId xmlns="" xmlns:a16="http://schemas.microsoft.com/office/drawing/2014/main" id="{6F0209B8-4346-42FF-B499-C6F601513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361"/>
              <a:ext cx="27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i="1" dirty="0">
                  <a:solidFill>
                    <a:srgbClr val="000066"/>
                  </a:solidFill>
                </a:rPr>
                <a:t>R</a:t>
              </a:r>
              <a:r>
                <a:rPr lang="en-US" altLang="zh-CN" sz="2800" b="1" baseline="-25000" dirty="0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0" name="Text Box 45">
              <a:extLst>
                <a:ext uri="{FF2B5EF4-FFF2-40B4-BE49-F238E27FC236}">
                  <a16:creationId xmlns="" xmlns:a16="http://schemas.microsoft.com/office/drawing/2014/main" id="{3E432B5B-9CD1-45F6-91AB-FAB6B6F0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137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 i="1" dirty="0">
                  <a:solidFill>
                    <a:srgbClr val="000066"/>
                  </a:solidFill>
                </a:rPr>
                <a:t>V</a:t>
              </a:r>
              <a:r>
                <a:rPr lang="en-US" altLang="zh-CN" sz="2400" b="1" baseline="-25000" dirty="0">
                  <a:solidFill>
                    <a:srgbClr val="000066"/>
                  </a:solidFill>
                </a:rPr>
                <a:t>CC</a:t>
              </a:r>
            </a:p>
          </p:txBody>
        </p:sp>
        <p:sp>
          <p:nvSpPr>
            <p:cNvPr id="41" name="Text Box 46">
              <a:extLst>
                <a:ext uri="{FF2B5EF4-FFF2-40B4-BE49-F238E27FC236}">
                  <a16:creationId xmlns="" xmlns:a16="http://schemas.microsoft.com/office/drawing/2014/main" id="{FCE326FE-8808-485C-AF5E-A06EFE5CC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1494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</a:rPr>
                <a:t>       (8)</a:t>
              </a:r>
              <a:endParaRPr lang="en-US" altLang="zh-CN" sz="5400" b="1" dirty="0">
                <a:solidFill>
                  <a:srgbClr val="000066"/>
                </a:solidFill>
              </a:endParaRPr>
            </a:p>
          </p:txBody>
        </p:sp>
        <p:sp>
          <p:nvSpPr>
            <p:cNvPr id="42" name="Text Box 47">
              <a:extLst>
                <a:ext uri="{FF2B5EF4-FFF2-40B4-BE49-F238E27FC236}">
                  <a16:creationId xmlns="" xmlns:a16="http://schemas.microsoft.com/office/drawing/2014/main" id="{1C6AE5E4-EB74-475B-9D4E-6350C3FE9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36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000">
                  <a:solidFill>
                    <a:srgbClr val="000066"/>
                  </a:solidFill>
                </a:rPr>
                <a:t>G</a:t>
              </a:r>
              <a:endParaRPr lang="en-US" altLang="zh-CN" sz="3600">
                <a:solidFill>
                  <a:srgbClr val="000066"/>
                </a:solidFill>
              </a:endParaRPr>
            </a:p>
          </p:txBody>
        </p:sp>
      </p:grpSp>
      <p:sp>
        <p:nvSpPr>
          <p:cNvPr id="43" name="AutoShape 3">
            <a:extLst>
              <a:ext uri="{FF2B5EF4-FFF2-40B4-BE49-F238E27FC236}">
                <a16:creationId xmlns="" xmlns:a16="http://schemas.microsoft.com/office/drawing/2014/main" id="{3FDA8BA7-91BF-4BB3-A852-F32D51C673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99607" y="3394358"/>
            <a:ext cx="584200" cy="900113"/>
          </a:xfrm>
          <a:prstGeom prst="triangle">
            <a:avLst>
              <a:gd name="adj" fmla="val 50000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AutoShape 4">
            <a:extLst>
              <a:ext uri="{FF2B5EF4-FFF2-40B4-BE49-F238E27FC236}">
                <a16:creationId xmlns="" xmlns:a16="http://schemas.microsoft.com/office/drawing/2014/main" id="{22149AC2-6040-4FF9-9425-663F8D59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110865"/>
            <a:ext cx="1035050" cy="1979612"/>
          </a:xfrm>
          <a:prstGeom prst="roundRect">
            <a:avLst>
              <a:gd name="adj" fmla="val 16667"/>
            </a:avLst>
          </a:prstGeom>
          <a:solidFill>
            <a:srgbClr val="E4AB1C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zh-CN" sz="2400">
              <a:solidFill>
                <a:srgbClr val="000066"/>
              </a:solidFill>
            </a:endParaRPr>
          </a:p>
        </p:txBody>
      </p:sp>
      <p:sp>
        <p:nvSpPr>
          <p:cNvPr id="45" name="AutoShape 5">
            <a:extLst>
              <a:ext uri="{FF2B5EF4-FFF2-40B4-BE49-F238E27FC236}">
                <a16:creationId xmlns="" xmlns:a16="http://schemas.microsoft.com/office/drawing/2014/main" id="{228CA5B7-39F3-491A-A39E-13C5AB5A6B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98813" y="2044189"/>
            <a:ext cx="630238" cy="944563"/>
          </a:xfrm>
          <a:prstGeom prst="triangle">
            <a:avLst>
              <a:gd name="adj" fmla="val 50000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="" xmlns:a16="http://schemas.microsoft.com/office/drawing/2014/main" id="{BA24E1E6-E40C-48ED-B193-E8F15F21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1661602"/>
            <a:ext cx="360362" cy="3059113"/>
          </a:xfrm>
          <a:prstGeom prst="roundRect">
            <a:avLst>
              <a:gd name="adj" fmla="val 16667"/>
            </a:avLst>
          </a:prstGeom>
          <a:solidFill>
            <a:srgbClr val="99FF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="" xmlns:a16="http://schemas.microsoft.com/office/drawing/2014/main" id="{9EE7877F-BEC6-4DE7-BBB7-A12119D8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1615565"/>
            <a:ext cx="5040313" cy="3608387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AutoShape 9">
            <a:extLst>
              <a:ext uri="{FF2B5EF4-FFF2-40B4-BE49-F238E27FC236}">
                <a16:creationId xmlns="" xmlns:a16="http://schemas.microsoft.com/office/drawing/2014/main" id="{472563CD-8B74-434F-A90E-23C0676A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4590"/>
            <a:ext cx="2397125" cy="404812"/>
          </a:xfrm>
          <a:prstGeom prst="wedgeRoundRectCallout">
            <a:avLst>
              <a:gd name="adj1" fmla="val 61125"/>
              <a:gd name="adj2" fmla="val 56273"/>
              <a:gd name="adj3" fmla="val 16667"/>
            </a:avLst>
          </a:prstGeom>
          <a:solidFill>
            <a:srgbClr val="99FF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电阻分压器</a:t>
            </a:r>
          </a:p>
        </p:txBody>
      </p:sp>
      <p:sp>
        <p:nvSpPr>
          <p:cNvPr id="49" name="AutoShape 10">
            <a:extLst>
              <a:ext uri="{FF2B5EF4-FFF2-40B4-BE49-F238E27FC236}">
                <a16:creationId xmlns="" xmlns:a16="http://schemas.microsoft.com/office/drawing/2014/main" id="{04CA9FBA-374B-42ED-B9F3-E8564EC1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4990590"/>
            <a:ext cx="2200275" cy="404812"/>
          </a:xfrm>
          <a:prstGeom prst="wedgeRoundRectCallout">
            <a:avLst>
              <a:gd name="adj1" fmla="val 99639"/>
              <a:gd name="adj2" fmla="val -322940"/>
              <a:gd name="adj3" fmla="val 16667"/>
            </a:avLst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电压比较器</a:t>
            </a:r>
          </a:p>
        </p:txBody>
      </p:sp>
      <p:sp>
        <p:nvSpPr>
          <p:cNvPr id="50" name="AutoShape 11">
            <a:extLst>
              <a:ext uri="{FF2B5EF4-FFF2-40B4-BE49-F238E27FC236}">
                <a16:creationId xmlns="" xmlns:a16="http://schemas.microsoft.com/office/drawing/2014/main" id="{6FE2CA20-A34C-4D8E-8887-F695E5FA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5576377"/>
            <a:ext cx="2744788" cy="404813"/>
          </a:xfrm>
          <a:prstGeom prst="wedgeRoundRectCallout">
            <a:avLst>
              <a:gd name="adj1" fmla="val -81579"/>
              <a:gd name="adj2" fmla="val -466079"/>
              <a:gd name="adj3" fmla="val 16667"/>
            </a:avLst>
          </a:prstGeom>
          <a:solidFill>
            <a:srgbClr val="E4AB1C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000066"/>
                </a:solidFill>
              </a:rPr>
              <a:t>基本</a:t>
            </a:r>
            <a:r>
              <a:rPr lang="en-US" altLang="zh-CN" sz="2400" b="1">
                <a:solidFill>
                  <a:srgbClr val="000066"/>
                </a:solidFill>
              </a:rPr>
              <a:t>SR</a:t>
            </a:r>
            <a:r>
              <a:rPr lang="zh-CN" altLang="en-US" sz="2400" b="1">
                <a:solidFill>
                  <a:srgbClr val="000066"/>
                </a:solidFill>
              </a:rPr>
              <a:t>锁存器</a:t>
            </a:r>
          </a:p>
        </p:txBody>
      </p:sp>
      <p:sp>
        <p:nvSpPr>
          <p:cNvPr id="51" name="AutoShape 12">
            <a:extLst>
              <a:ext uri="{FF2B5EF4-FFF2-40B4-BE49-F238E27FC236}">
                <a16:creationId xmlns="" xmlns:a16="http://schemas.microsoft.com/office/drawing/2014/main" id="{A47B6EEE-2BFE-4A0E-8026-0ECE337A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896427"/>
            <a:ext cx="2524125" cy="404813"/>
          </a:xfrm>
          <a:prstGeom prst="wedgeRoundRectCallout">
            <a:avLst>
              <a:gd name="adj1" fmla="val -12579"/>
              <a:gd name="adj2" fmla="val 617060"/>
              <a:gd name="adj3" fmla="val 16667"/>
            </a:avLst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000066"/>
                </a:solidFill>
              </a:rPr>
              <a:t>输出缓冲反相器</a:t>
            </a:r>
          </a:p>
        </p:txBody>
      </p:sp>
      <p:sp>
        <p:nvSpPr>
          <p:cNvPr id="52" name="AutoShape 13">
            <a:extLst>
              <a:ext uri="{FF2B5EF4-FFF2-40B4-BE49-F238E27FC236}">
                <a16:creationId xmlns="" xmlns:a16="http://schemas.microsoft.com/office/drawing/2014/main" id="{C402B6F0-2ADF-4C12-AEA1-84B73F62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11315"/>
            <a:ext cx="4089400" cy="404812"/>
          </a:xfrm>
          <a:prstGeom prst="wedgeRoundRectCallout">
            <a:avLst>
              <a:gd name="adj1" fmla="val 20537"/>
              <a:gd name="adj2" fmla="val -243333"/>
              <a:gd name="adj3" fmla="val 16667"/>
            </a:avLst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集电极开路输出三极管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="" xmlns:a16="http://schemas.microsoft.com/office/drawing/2014/main" id="{D032140E-9E02-4F49-87A1-0BEE0DD91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7" y="708861"/>
            <a:ext cx="2145139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  </a:t>
            </a:r>
            <a:r>
              <a:rPr lang="zh-CN" altLang="en-US" dirty="0"/>
              <a:t>电路结构</a:t>
            </a:r>
          </a:p>
        </p:txBody>
      </p:sp>
      <p:grpSp>
        <p:nvGrpSpPr>
          <p:cNvPr id="54" name="Group 61">
            <a:extLst>
              <a:ext uri="{FF2B5EF4-FFF2-40B4-BE49-F238E27FC236}">
                <a16:creationId xmlns="" xmlns:a16="http://schemas.microsoft.com/office/drawing/2014/main" id="{F2355961-EF20-4BFD-962E-039F71353268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3822190"/>
            <a:ext cx="2667000" cy="2959100"/>
            <a:chOff x="2024" y="1104"/>
            <a:chExt cx="1680" cy="1864"/>
          </a:xfrm>
        </p:grpSpPr>
        <p:sp>
          <p:nvSpPr>
            <p:cNvPr id="55" name="AutoShape 62">
              <a:extLst>
                <a:ext uri="{FF2B5EF4-FFF2-40B4-BE49-F238E27FC236}">
                  <a16:creationId xmlns="" xmlns:a16="http://schemas.microsoft.com/office/drawing/2014/main" id="{E5704055-CD9A-44DF-AF78-E17686A3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04"/>
              <a:ext cx="1680" cy="1864"/>
            </a:xfrm>
            <a:prstGeom prst="flowChartProcess">
              <a:avLst/>
            </a:prstGeom>
            <a:solidFill>
              <a:schemeClr val="bg1"/>
            </a:solidFill>
            <a:ln w="57150">
              <a:pattFill prst="sphere">
                <a:fgClr>
                  <a:srgbClr val="CC99FF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6" name="Object 63">
              <a:extLst>
                <a:ext uri="{FF2B5EF4-FFF2-40B4-BE49-F238E27FC236}">
                  <a16:creationId xmlns="" xmlns:a16="http://schemas.microsoft.com/office/drawing/2014/main" id="{C9FF6C7F-3D8C-4EFE-BA18-66F11BAAC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0" y="1395"/>
            <a:ext cx="1620" cy="1530"/>
          </p:xfrm>
          <a:graphic>
            <a:graphicData uri="http://schemas.openxmlformats.org/presentationml/2006/ole">
              <p:oleObj spid="_x0000_s19521" name="BMP 图象" r:id="rId6" imgW="2572109" imgH="2429214" progId="PBrush">
                <p:embed/>
              </p:oleObj>
            </a:graphicData>
          </a:graphic>
        </p:graphicFrame>
        <p:sp>
          <p:nvSpPr>
            <p:cNvPr id="57" name="Rectangle 64">
              <a:extLst>
                <a:ext uri="{FF2B5EF4-FFF2-40B4-BE49-F238E27FC236}">
                  <a16:creationId xmlns="" xmlns:a16="http://schemas.microsoft.com/office/drawing/2014/main" id="{1369E9D8-0BB7-43AC-A515-BE2BDACC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512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GND</a:t>
              </a:r>
            </a:p>
          </p:txBody>
        </p:sp>
        <p:sp>
          <p:nvSpPr>
            <p:cNvPr id="58" name="Rectangle 65">
              <a:extLst>
                <a:ext uri="{FF2B5EF4-FFF2-40B4-BE49-F238E27FC236}">
                  <a16:creationId xmlns="" xmlns:a16="http://schemas.microsoft.com/office/drawing/2014/main" id="{930C1BF4-5508-4F33-9F5E-52FAA458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616"/>
              <a:ext cx="2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V</a:t>
              </a:r>
              <a:r>
                <a:rPr kumimoji="1" lang="en-US" altLang="zh-CN" sz="2000" baseline="-25000">
                  <a:solidFill>
                    <a:prstClr val="black"/>
                  </a:solidFill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59" name="Rectangle 66">
              <a:extLst>
                <a:ext uri="{FF2B5EF4-FFF2-40B4-BE49-F238E27FC236}">
                  <a16:creationId xmlns="" xmlns:a16="http://schemas.microsoft.com/office/drawing/2014/main" id="{471BD62D-3731-4032-AF1B-40EC2C2D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32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solidFill>
                    <a:prstClr val="black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0" name="Rectangle 67">
              <a:extLst>
                <a:ext uri="{FF2B5EF4-FFF2-40B4-BE49-F238E27FC236}">
                  <a16:creationId xmlns="" xmlns:a16="http://schemas.microsoft.com/office/drawing/2014/main" id="{B2137585-162E-4D1B-A2D2-748B30428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832"/>
              <a:ext cx="3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OUT</a:t>
              </a:r>
              <a:endParaRPr kumimoji="1" lang="en-US" altLang="zh-CN" sz="2000" baseline="-25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Rectangle 68">
              <a:extLst>
                <a:ext uri="{FF2B5EF4-FFF2-40B4-BE49-F238E27FC236}">
                  <a16:creationId xmlns="" xmlns:a16="http://schemas.microsoft.com/office/drawing/2014/main" id="{53B998AC-3597-459D-9DB5-A90D04AC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320"/>
              <a:ext cx="2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CO</a:t>
              </a:r>
              <a:endParaRPr kumimoji="1" lang="en-US" altLang="zh-CN" sz="2000" baseline="-25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Rectangle 69">
              <a:extLst>
                <a:ext uri="{FF2B5EF4-FFF2-40B4-BE49-F238E27FC236}">
                  <a16:creationId xmlns="" xmlns:a16="http://schemas.microsoft.com/office/drawing/2014/main" id="{F6A6E469-256C-4347-B4D5-4A3CE701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017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>
                  <a:solidFill>
                    <a:prstClr val="black"/>
                  </a:solidFill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63" name="Rectangle 70">
              <a:extLst>
                <a:ext uri="{FF2B5EF4-FFF2-40B4-BE49-F238E27FC236}">
                  <a16:creationId xmlns="" xmlns:a16="http://schemas.microsoft.com/office/drawing/2014/main" id="{E0D9A418-565C-426B-8323-59E3E85A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816"/>
              <a:ext cx="2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TH</a:t>
              </a:r>
              <a:endParaRPr kumimoji="1" lang="en-US" altLang="zh-CN" sz="2000" baseline="-25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Rectangle 71">
              <a:extLst>
                <a:ext uri="{FF2B5EF4-FFF2-40B4-BE49-F238E27FC236}">
                  <a16:creationId xmlns="" xmlns:a16="http://schemas.microsoft.com/office/drawing/2014/main" id="{E115D110-09E8-4FFA-B385-52C9E2AA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96"/>
              <a:ext cx="2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TR</a:t>
              </a:r>
              <a:endParaRPr kumimoji="1" lang="en-US" altLang="zh-CN" sz="2000" baseline="-25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" name="Rectangle 72">
              <a:extLst>
                <a:ext uri="{FF2B5EF4-FFF2-40B4-BE49-F238E27FC236}">
                  <a16:creationId xmlns="" xmlns:a16="http://schemas.microsoft.com/office/drawing/2014/main" id="{C34624DE-79E6-40EE-AF43-93E245A8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352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i="1">
                  <a:solidFill>
                    <a:prstClr val="black"/>
                  </a:solidFill>
                  <a:ea typeface="宋体" panose="02010600030101010101" pitchFamily="2" charset="-122"/>
                </a:rPr>
                <a:t>DIS</a:t>
              </a:r>
              <a:endParaRPr kumimoji="1" lang="en-US" altLang="zh-CN" sz="2000" baseline="-25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73">
              <a:extLst>
                <a:ext uri="{FF2B5EF4-FFF2-40B4-BE49-F238E27FC236}">
                  <a16:creationId xmlns="" xmlns:a16="http://schemas.microsoft.com/office/drawing/2014/main" id="{15504464-5DAE-454A-88A3-EAFC4A2A5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" y="2112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Line 74">
              <a:extLst>
                <a:ext uri="{FF2B5EF4-FFF2-40B4-BE49-F238E27FC236}">
                  <a16:creationId xmlns="" xmlns:a16="http://schemas.microsoft.com/office/drawing/2014/main" id="{0F21B2AB-B274-49FF-8067-75F5692EE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56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75" descr="窄竖线">
              <a:extLst>
                <a:ext uri="{FF2B5EF4-FFF2-40B4-BE49-F238E27FC236}">
                  <a16:creationId xmlns="" xmlns:a16="http://schemas.microsoft.com/office/drawing/2014/main" id="{D83D52EA-CB86-4C91-9F0A-AB2263B28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147"/>
              <a:ext cx="7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电路符号</a:t>
              </a:r>
            </a:p>
          </p:txBody>
        </p:sp>
        <p:sp>
          <p:nvSpPr>
            <p:cNvPr id="69" name="Rectangle 76">
              <a:extLst>
                <a:ext uri="{FF2B5EF4-FFF2-40B4-BE49-F238E27FC236}">
                  <a16:creationId xmlns="" xmlns:a16="http://schemas.microsoft.com/office/drawing/2014/main" id="{CBC4DADA-2321-44DB-BCE7-834B37B9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172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0" name="Rectangle 77">
              <a:extLst>
                <a:ext uri="{FF2B5EF4-FFF2-40B4-BE49-F238E27FC236}">
                  <a16:creationId xmlns="" xmlns:a16="http://schemas.microsoft.com/office/drawing/2014/main" id="{BA2F3E91-A562-4B19-A0C3-22191F902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00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1" name="Rectangle 78">
              <a:extLst>
                <a:ext uri="{FF2B5EF4-FFF2-40B4-BE49-F238E27FC236}">
                  <a16:creationId xmlns="" xmlns:a16="http://schemas.microsoft.com/office/drawing/2014/main" id="{32445EF5-7000-4439-A078-52E44268F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264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2" name="Rectangle 79">
              <a:extLst>
                <a:ext uri="{FF2B5EF4-FFF2-40B4-BE49-F238E27FC236}">
                  <a16:creationId xmlns="" xmlns:a16="http://schemas.microsoft.com/office/drawing/2014/main" id="{9825BBA7-F754-47D0-8ABA-776FD969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728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" name="Rectangle 80">
              <a:extLst>
                <a:ext uri="{FF2B5EF4-FFF2-40B4-BE49-F238E27FC236}">
                  <a16:creationId xmlns="" xmlns:a16="http://schemas.microsoft.com/office/drawing/2014/main" id="{84C6F029-FA7E-4406-B36D-136B060C0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224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4" name="Rectangle 81">
              <a:extLst>
                <a:ext uri="{FF2B5EF4-FFF2-40B4-BE49-F238E27FC236}">
                  <a16:creationId xmlns="" xmlns:a16="http://schemas.microsoft.com/office/drawing/2014/main" id="{3D0838AC-2918-4E20-A3B2-F2076EF7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52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5" name="Rectangle 82">
              <a:extLst>
                <a:ext uri="{FF2B5EF4-FFF2-40B4-BE49-F238E27FC236}">
                  <a16:creationId xmlns="" xmlns:a16="http://schemas.microsoft.com/office/drawing/2014/main" id="{B8325302-4A46-4A47-B379-F2B8B10E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1408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" name="Rectangle 83">
              <a:extLst>
                <a:ext uri="{FF2B5EF4-FFF2-40B4-BE49-F238E27FC236}">
                  <a16:creationId xmlns="" xmlns:a16="http://schemas.microsoft.com/office/drawing/2014/main" id="{5C4B0E1E-37CC-4D48-A046-10D3832F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400"/>
              <a:ext cx="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prstClr val="black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77" name="Line 84">
            <a:extLst>
              <a:ext uri="{FF2B5EF4-FFF2-40B4-BE49-F238E27FC236}">
                <a16:creationId xmlns="" xmlns:a16="http://schemas.microsoft.com/office/drawing/2014/main" id="{725F4684-4549-41C7-9A00-A084C2EDE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339" y="1123527"/>
            <a:ext cx="2254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Line 84">
            <a:extLst>
              <a:ext uri="{FF2B5EF4-FFF2-40B4-BE49-F238E27FC236}">
                <a16:creationId xmlns="" xmlns:a16="http://schemas.microsoft.com/office/drawing/2014/main" id="{6308BC96-1C87-46E1-AEA3-06F76C8E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376" y="2201351"/>
            <a:ext cx="225425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Line 84">
            <a:extLst>
              <a:ext uri="{FF2B5EF4-FFF2-40B4-BE49-F238E27FC236}">
                <a16:creationId xmlns="" xmlns:a16="http://schemas.microsoft.com/office/drawing/2014/main" id="{82345747-B6E6-4E25-818A-AC085BFF5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842" y="3552314"/>
            <a:ext cx="225425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0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  <p:bldP spid="44" grpId="1" animBg="1"/>
      <p:bldP spid="48" grpId="0" animBg="1" autoUpdateAnimBg="0"/>
      <p:bldP spid="48" grpId="1" animBg="1"/>
      <p:bldP spid="49" grpId="0" animBg="1" autoUpdateAnimBg="0"/>
      <p:bldP spid="49" grpId="1" animBg="1"/>
      <p:bldP spid="50" grpId="0" animBg="1" autoUpdateAnimBg="0"/>
      <p:bldP spid="50" grpId="1" animBg="1"/>
      <p:bldP spid="51" grpId="0" animBg="1" autoUpdateAnimBg="0"/>
      <p:bldP spid="51" grpId="1" animBg="1"/>
      <p:bldP spid="52" grpId="0" animBg="1" autoUpdateAnimBg="0"/>
      <p:bldP spid="5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43D0E10-1F6D-4185-8204-C48B69C1BCEB}"/>
              </a:ext>
            </a:extLst>
          </p:cNvPr>
          <p:cNvSpPr/>
          <p:nvPr/>
        </p:nvSpPr>
        <p:spPr>
          <a:xfrm>
            <a:off x="3246339" y="4733879"/>
            <a:ext cx="376260" cy="5232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4" name="Oval 6">
            <a:extLst>
              <a:ext uri="{FF2B5EF4-FFF2-40B4-BE49-F238E27FC236}">
                <a16:creationId xmlns="" xmlns:a16="http://schemas.microsoft.com/office/drawing/2014/main" id="{1BC0F960-B780-4948-89C6-F0C1E776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792" y="1170496"/>
            <a:ext cx="447684" cy="495022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56" name="Oval 8">
            <a:extLst>
              <a:ext uri="{FF2B5EF4-FFF2-40B4-BE49-F238E27FC236}">
                <a16:creationId xmlns="" xmlns:a16="http://schemas.microsoft.com/office/drawing/2014/main" id="{DC2539BD-99E8-49D7-8D75-0F61A434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53" y="2708631"/>
            <a:ext cx="520769" cy="498889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158" name="Group 12">
            <a:extLst>
              <a:ext uri="{FF2B5EF4-FFF2-40B4-BE49-F238E27FC236}">
                <a16:creationId xmlns="" xmlns:a16="http://schemas.microsoft.com/office/drawing/2014/main" id="{A143015D-203E-400A-8E48-3EC953EA4063}"/>
              </a:ext>
            </a:extLst>
          </p:cNvPr>
          <p:cNvGrpSpPr>
            <a:grpSpLocks/>
          </p:cNvGrpSpPr>
          <p:nvPr/>
        </p:nvGrpSpPr>
        <p:grpSpPr bwMode="auto">
          <a:xfrm>
            <a:off x="1642251" y="1270175"/>
            <a:ext cx="6775994" cy="4526004"/>
            <a:chOff x="1365" y="1423"/>
            <a:chExt cx="3447" cy="2324"/>
          </a:xfrm>
        </p:grpSpPr>
        <p:graphicFrame>
          <p:nvGraphicFramePr>
            <p:cNvPr id="159" name="Object 10">
              <a:extLst>
                <a:ext uri="{FF2B5EF4-FFF2-40B4-BE49-F238E27FC236}">
                  <a16:creationId xmlns="" xmlns:a16="http://schemas.microsoft.com/office/drawing/2014/main" id="{A83B90B6-102E-4028-BA39-AD37F88B77F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51" y="1580"/>
            <a:ext cx="2867" cy="2115"/>
          </p:xfrm>
          <a:graphic>
            <a:graphicData uri="http://schemas.openxmlformats.org/presentationml/2006/ole">
              <p:oleObj spid="_x0000_s20513" name="Picture" r:id="rId5" imgW="3456432" imgH="3031236" progId="Word.Picture.8">
                <p:embed/>
              </p:oleObj>
            </a:graphicData>
          </a:graphic>
        </p:graphicFrame>
        <p:sp>
          <p:nvSpPr>
            <p:cNvPr id="160" name="Text Box 14">
              <a:extLst>
                <a:ext uri="{FF2B5EF4-FFF2-40B4-BE49-F238E27FC236}">
                  <a16:creationId xmlns="" xmlns:a16="http://schemas.microsoft.com/office/drawing/2014/main" id="{0A7EA836-3319-4DC9-90CC-8B69A32B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15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Rectangle 15">
              <a:extLst>
                <a:ext uri="{FF2B5EF4-FFF2-40B4-BE49-F238E27FC236}">
                  <a16:creationId xmlns="" xmlns:a16="http://schemas.microsoft.com/office/drawing/2014/main" id="{D692CE38-793F-49C1-BBD9-F76B24F2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457"/>
              <a:ext cx="2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800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6">
              <a:extLst>
                <a:ext uri="{FF2B5EF4-FFF2-40B4-BE49-F238E27FC236}">
                  <a16:creationId xmlns="" xmlns:a16="http://schemas.microsoft.com/office/drawing/2014/main" id="{FF960362-B0DA-4AEB-9F05-29259149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810"/>
              <a:ext cx="25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IC</a:t>
              </a:r>
              <a:endParaRPr lang="en-US" altLang="zh-CN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Rectangle 17">
              <a:extLst>
                <a:ext uri="{FF2B5EF4-FFF2-40B4-BE49-F238E27FC236}">
                  <a16:creationId xmlns="" xmlns:a16="http://schemas.microsoft.com/office/drawing/2014/main" id="{EEADE35B-3325-47C5-BB1C-87FD8474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018"/>
              <a:ext cx="25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  <a:endPara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Rectangle 18">
              <a:extLst>
                <a:ext uri="{FF2B5EF4-FFF2-40B4-BE49-F238E27FC236}">
                  <a16:creationId xmlns="" xmlns:a16="http://schemas.microsoft.com/office/drawing/2014/main" id="{58AFEFE4-2636-4C57-B9B0-322DFF00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709"/>
              <a:ext cx="2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endParaRPr lang="en-US" altLang="zh-CN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Rectangle 19">
              <a:extLst>
                <a:ext uri="{FF2B5EF4-FFF2-40B4-BE49-F238E27FC236}">
                  <a16:creationId xmlns="" xmlns:a16="http://schemas.microsoft.com/office/drawing/2014/main" id="{9CCE74CC-E211-412B-B085-5ABF2FE6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118"/>
              <a:ext cx="3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DIS</a:t>
              </a:r>
              <a:endParaRPr lang="en-US" altLang="zh-CN" b="1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20">
              <a:extLst>
                <a:ext uri="{FF2B5EF4-FFF2-40B4-BE49-F238E27FC236}">
                  <a16:creationId xmlns="" xmlns:a16="http://schemas.microsoft.com/office/drawing/2014/main" id="{C55D787E-40BF-4400-ACAA-893BDB02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01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Text Box 21">
              <a:extLst>
                <a:ext uri="{FF2B5EF4-FFF2-40B4-BE49-F238E27FC236}">
                  <a16:creationId xmlns="" xmlns:a16="http://schemas.microsoft.com/office/drawing/2014/main" id="{80EDFB80-2194-489D-9148-B72BE39A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71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Text Box 22">
              <a:extLst>
                <a:ext uri="{FF2B5EF4-FFF2-40B4-BE49-F238E27FC236}">
                  <a16:creationId xmlns="" xmlns:a16="http://schemas.microsoft.com/office/drawing/2014/main" id="{10A9E6DE-48D7-4CF1-8A6A-060776DC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894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Text Box 23">
              <a:extLst>
                <a:ext uri="{FF2B5EF4-FFF2-40B4-BE49-F238E27FC236}">
                  <a16:creationId xmlns="" xmlns:a16="http://schemas.microsoft.com/office/drawing/2014/main" id="{E4506FA7-F0C1-41AA-B9C7-B1FDEE5C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05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Text Box 24">
              <a:extLst>
                <a:ext uri="{FF2B5EF4-FFF2-40B4-BE49-F238E27FC236}">
                  <a16:creationId xmlns="" xmlns:a16="http://schemas.microsoft.com/office/drawing/2014/main" id="{8E73A7C7-33FA-446D-A512-F9E22F84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Text Box 25">
              <a:extLst>
                <a:ext uri="{FF2B5EF4-FFF2-40B4-BE49-F238E27FC236}">
                  <a16:creationId xmlns="" xmlns:a16="http://schemas.microsoft.com/office/drawing/2014/main" id="{318307E3-10F0-4F2A-81A2-4E3A49B59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42"/>
              <a:ext cx="30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Text Box 26">
              <a:extLst>
                <a:ext uri="{FF2B5EF4-FFF2-40B4-BE49-F238E27FC236}">
                  <a16:creationId xmlns="" xmlns:a16="http://schemas.microsoft.com/office/drawing/2014/main" id="{24FF18DE-F252-487E-919E-F1593524A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359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27">
              <a:extLst>
                <a:ext uri="{FF2B5EF4-FFF2-40B4-BE49-F238E27FC236}">
                  <a16:creationId xmlns="" xmlns:a16="http://schemas.microsoft.com/office/drawing/2014/main" id="{88D93F90-D1B4-4F4A-9436-EE1C43C2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7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Text Box 28">
              <a:extLst>
                <a:ext uri="{FF2B5EF4-FFF2-40B4-BE49-F238E27FC236}">
                  <a16:creationId xmlns="" xmlns:a16="http://schemas.microsoft.com/office/drawing/2014/main" id="{4DC31A8A-BE66-47E3-9476-705F5014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42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Text Box 29">
              <a:extLst>
                <a:ext uri="{FF2B5EF4-FFF2-40B4-BE49-F238E27FC236}">
                  <a16:creationId xmlns="" xmlns:a16="http://schemas.microsoft.com/office/drawing/2014/main" id="{0BCBD8AE-0179-4B48-883F-084D8613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54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Text Box 30">
              <a:extLst>
                <a:ext uri="{FF2B5EF4-FFF2-40B4-BE49-F238E27FC236}">
                  <a16:creationId xmlns="" xmlns:a16="http://schemas.microsoft.com/office/drawing/2014/main" id="{8C710DC8-39B6-4E82-9C35-0FB37FD9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182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7" name="Text Box 31">
              <a:extLst>
                <a:ext uri="{FF2B5EF4-FFF2-40B4-BE49-F238E27FC236}">
                  <a16:creationId xmlns="" xmlns:a16="http://schemas.microsoft.com/office/drawing/2014/main" id="{C634F9C2-025A-4C59-A942-3248EFDE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01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8" name="Text Box 32">
              <a:extLst>
                <a:ext uri="{FF2B5EF4-FFF2-40B4-BE49-F238E27FC236}">
                  <a16:creationId xmlns="" xmlns:a16="http://schemas.microsoft.com/office/drawing/2014/main" id="{500E5C3E-8F74-4C3F-9052-76C691A9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309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Text Box 33">
              <a:extLst>
                <a:ext uri="{FF2B5EF4-FFF2-40B4-BE49-F238E27FC236}">
                  <a16:creationId xmlns="" xmlns:a16="http://schemas.microsoft.com/office/drawing/2014/main" id="{261C8589-BCDB-43D2-A485-E674204EA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91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Text Box 34">
              <a:extLst>
                <a:ext uri="{FF2B5EF4-FFF2-40B4-BE49-F238E27FC236}">
                  <a16:creationId xmlns="" xmlns:a16="http://schemas.microsoft.com/office/drawing/2014/main" id="{F8BB917D-9AB9-4047-A151-58B1E0518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582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Text Box 35">
              <a:extLst>
                <a:ext uri="{FF2B5EF4-FFF2-40B4-BE49-F238E27FC236}">
                  <a16:creationId xmlns="" xmlns:a16="http://schemas.microsoft.com/office/drawing/2014/main" id="{860F4318-3829-4726-A550-5AAE1A5F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92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Rectangle 36">
              <a:extLst>
                <a:ext uri="{FF2B5EF4-FFF2-40B4-BE49-F238E27FC236}">
                  <a16:creationId xmlns="" xmlns:a16="http://schemas.microsoft.com/office/drawing/2014/main" id="{3F69CFBA-91D6-4D27-9357-25836EA6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706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3" name="Rectangle 37">
              <a:extLst>
                <a:ext uri="{FF2B5EF4-FFF2-40B4-BE49-F238E27FC236}">
                  <a16:creationId xmlns="" xmlns:a16="http://schemas.microsoft.com/office/drawing/2014/main" id="{F9C20A2E-12BB-4FB2-92D0-84C6CA06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271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4" name="Rectangle 38">
              <a:extLst>
                <a:ext uri="{FF2B5EF4-FFF2-40B4-BE49-F238E27FC236}">
                  <a16:creationId xmlns="" xmlns:a16="http://schemas.microsoft.com/office/drawing/2014/main" id="{146329D6-3D13-412F-976C-DB9A3919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964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5" name="Text Box 39">
              <a:extLst>
                <a:ext uri="{FF2B5EF4-FFF2-40B4-BE49-F238E27FC236}">
                  <a16:creationId xmlns="" xmlns:a16="http://schemas.microsoft.com/office/drawing/2014/main" id="{95BED159-08EE-418C-A955-84565B02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522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Text Box 40">
              <a:extLst>
                <a:ext uri="{FF2B5EF4-FFF2-40B4-BE49-F238E27FC236}">
                  <a16:creationId xmlns="" xmlns:a16="http://schemas.microsoft.com/office/drawing/2014/main" id="{8028B04B-FFA1-4E2C-BB06-382C75FF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91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7" name="Text Box 41">
              <a:extLst>
                <a:ext uri="{FF2B5EF4-FFF2-40B4-BE49-F238E27FC236}">
                  <a16:creationId xmlns="" xmlns:a16="http://schemas.microsoft.com/office/drawing/2014/main" id="{55A7F62C-ACD3-4415-A0BB-73670D4E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9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8" name="Text Box 42">
              <a:extLst>
                <a:ext uri="{FF2B5EF4-FFF2-40B4-BE49-F238E27FC236}">
                  <a16:creationId xmlns="" xmlns:a16="http://schemas.microsoft.com/office/drawing/2014/main" id="{CEE10D57-638A-4BB3-B40A-4B686BBC2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42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Text Box 43">
              <a:extLst>
                <a:ext uri="{FF2B5EF4-FFF2-40B4-BE49-F238E27FC236}">
                  <a16:creationId xmlns="" xmlns:a16="http://schemas.microsoft.com/office/drawing/2014/main" id="{91FA0F72-198A-4B40-8D3A-C2126FAC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423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Text Box 44">
              <a:extLst>
                <a:ext uri="{FF2B5EF4-FFF2-40B4-BE49-F238E27FC236}">
                  <a16:creationId xmlns="" xmlns:a16="http://schemas.microsoft.com/office/drawing/2014/main" id="{2ED40F38-F3B4-4FEE-98FF-448247E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548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(8)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Text Box 45">
              <a:extLst>
                <a:ext uri="{FF2B5EF4-FFF2-40B4-BE49-F238E27FC236}">
                  <a16:creationId xmlns="" xmlns:a16="http://schemas.microsoft.com/office/drawing/2014/main" id="{880D6535-9167-4F90-9504-35E5F614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36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lang="en-US" altLang="zh-CN" sz="4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08" y="673381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sp>
        <p:nvSpPr>
          <p:cNvPr id="155" name="Oval 7">
            <a:extLst>
              <a:ext uri="{FF2B5EF4-FFF2-40B4-BE49-F238E27FC236}">
                <a16:creationId xmlns="" xmlns:a16="http://schemas.microsoft.com/office/drawing/2014/main" id="{31CE69B0-9181-45C1-93F6-5E37088029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86271" y="2970014"/>
            <a:ext cx="484288" cy="440469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22" name="Line 84">
            <a:extLst>
              <a:ext uri="{FF2B5EF4-FFF2-40B4-BE49-F238E27FC236}">
                <a16:creationId xmlns="" xmlns:a16="http://schemas.microsoft.com/office/drawing/2014/main" id="{48D74793-0485-4FE3-B85F-40F82F33F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47" y="224078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4" name="Line 84">
            <a:extLst>
              <a:ext uri="{FF2B5EF4-FFF2-40B4-BE49-F238E27FC236}">
                <a16:creationId xmlns="" xmlns:a16="http://schemas.microsoft.com/office/drawing/2014/main" id="{1DFA4EDE-147A-4871-96CB-BAF61EED3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078" y="128097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" name="Line 84">
            <a:extLst>
              <a:ext uri="{FF2B5EF4-FFF2-40B4-BE49-F238E27FC236}">
                <a16:creationId xmlns="" xmlns:a16="http://schemas.microsoft.com/office/drawing/2014/main" id="{FA27B9DF-2D5F-4B02-9F42-9CEB1A9475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027" y="3577496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" name="Line 84">
            <a:extLst>
              <a:ext uri="{FF2B5EF4-FFF2-40B4-BE49-F238E27FC236}">
                <a16:creationId xmlns="" xmlns:a16="http://schemas.microsoft.com/office/drawing/2014/main" id="{9BD4EE8A-8A8C-4F9B-9410-43DB7B3E7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543" y="3825639"/>
            <a:ext cx="314091" cy="1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8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4" grpId="0" animBg="1" autoUpdateAnimBg="0"/>
      <p:bldP spid="156" grpId="0" animBg="1" autoUpdateAnimBg="0"/>
      <p:bldP spid="1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2" name="Rectangle 4">
            <a:extLst>
              <a:ext uri="{FF2B5EF4-FFF2-40B4-BE49-F238E27FC236}">
                <a16:creationId xmlns="" xmlns:a16="http://schemas.microsoft.com/office/drawing/2014/main" id="{4A74F2E2-2A97-4B73-9519-92404D79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486" y="4772630"/>
            <a:ext cx="404813" cy="53975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157" name="Oval 11">
            <a:extLst>
              <a:ext uri="{FF2B5EF4-FFF2-40B4-BE49-F238E27FC236}">
                <a16:creationId xmlns="" xmlns:a16="http://schemas.microsoft.com/office/drawing/2014/main" id="{FEEFD48F-4735-431F-B902-0389CC561B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7712" y="2090264"/>
            <a:ext cx="495300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grpSp>
        <p:nvGrpSpPr>
          <p:cNvPr id="158" name="Group 12">
            <a:extLst>
              <a:ext uri="{FF2B5EF4-FFF2-40B4-BE49-F238E27FC236}">
                <a16:creationId xmlns="" xmlns:a16="http://schemas.microsoft.com/office/drawing/2014/main" id="{A143015D-203E-400A-8E48-3EC953EA4063}"/>
              </a:ext>
            </a:extLst>
          </p:cNvPr>
          <p:cNvGrpSpPr>
            <a:grpSpLocks/>
          </p:cNvGrpSpPr>
          <p:nvPr/>
        </p:nvGrpSpPr>
        <p:grpSpPr bwMode="auto">
          <a:xfrm>
            <a:off x="1612275" y="1235488"/>
            <a:ext cx="6775994" cy="4526004"/>
            <a:chOff x="1365" y="1423"/>
            <a:chExt cx="3447" cy="2324"/>
          </a:xfrm>
        </p:grpSpPr>
        <p:graphicFrame>
          <p:nvGraphicFramePr>
            <p:cNvPr id="159" name="Object 10">
              <a:extLst>
                <a:ext uri="{FF2B5EF4-FFF2-40B4-BE49-F238E27FC236}">
                  <a16:creationId xmlns="" xmlns:a16="http://schemas.microsoft.com/office/drawing/2014/main" id="{A83B90B6-102E-4028-BA39-AD37F88B77F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63" y="1609"/>
            <a:ext cx="2867" cy="2115"/>
          </p:xfrm>
          <a:graphic>
            <a:graphicData uri="http://schemas.openxmlformats.org/presentationml/2006/ole">
              <p:oleObj spid="_x0000_s21661" name="Picture" r:id="rId5" imgW="3456432" imgH="3031236" progId="Word.Picture.8">
                <p:embed/>
              </p:oleObj>
            </a:graphicData>
          </a:graphic>
        </p:graphicFrame>
        <p:sp>
          <p:nvSpPr>
            <p:cNvPr id="160" name="Text Box 14">
              <a:extLst>
                <a:ext uri="{FF2B5EF4-FFF2-40B4-BE49-F238E27FC236}">
                  <a16:creationId xmlns="" xmlns:a16="http://schemas.microsoft.com/office/drawing/2014/main" id="{0A7EA836-3319-4DC9-90CC-8B69A32B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15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Rectangle 15">
              <a:extLst>
                <a:ext uri="{FF2B5EF4-FFF2-40B4-BE49-F238E27FC236}">
                  <a16:creationId xmlns="" xmlns:a16="http://schemas.microsoft.com/office/drawing/2014/main" id="{D692CE38-793F-49C1-BBD9-F76B24F2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457"/>
              <a:ext cx="2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800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6">
              <a:extLst>
                <a:ext uri="{FF2B5EF4-FFF2-40B4-BE49-F238E27FC236}">
                  <a16:creationId xmlns="" xmlns:a16="http://schemas.microsoft.com/office/drawing/2014/main" id="{FF960362-B0DA-4AEB-9F05-29259149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810"/>
              <a:ext cx="25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IC</a:t>
              </a:r>
              <a:endParaRPr lang="en-US" altLang="zh-CN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Rectangle 17">
              <a:extLst>
                <a:ext uri="{FF2B5EF4-FFF2-40B4-BE49-F238E27FC236}">
                  <a16:creationId xmlns="" xmlns:a16="http://schemas.microsoft.com/office/drawing/2014/main" id="{EEADE35B-3325-47C5-BB1C-87FD8474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018"/>
              <a:ext cx="25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  <a:endPara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Rectangle 18">
              <a:extLst>
                <a:ext uri="{FF2B5EF4-FFF2-40B4-BE49-F238E27FC236}">
                  <a16:creationId xmlns="" xmlns:a16="http://schemas.microsoft.com/office/drawing/2014/main" id="{58AFEFE4-2636-4C57-B9B0-322DFF00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709"/>
              <a:ext cx="2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endParaRPr lang="en-US" altLang="zh-CN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Rectangle 19">
              <a:extLst>
                <a:ext uri="{FF2B5EF4-FFF2-40B4-BE49-F238E27FC236}">
                  <a16:creationId xmlns="" xmlns:a16="http://schemas.microsoft.com/office/drawing/2014/main" id="{9CCE74CC-E211-412B-B085-5ABF2FE6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118"/>
              <a:ext cx="3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DIS</a:t>
              </a:r>
              <a:endParaRPr lang="en-US" altLang="zh-CN" b="1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20">
              <a:extLst>
                <a:ext uri="{FF2B5EF4-FFF2-40B4-BE49-F238E27FC236}">
                  <a16:creationId xmlns="" xmlns:a16="http://schemas.microsoft.com/office/drawing/2014/main" id="{C55D787E-40BF-4400-ACAA-893BDB02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01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Text Box 21">
              <a:extLst>
                <a:ext uri="{FF2B5EF4-FFF2-40B4-BE49-F238E27FC236}">
                  <a16:creationId xmlns="" xmlns:a16="http://schemas.microsoft.com/office/drawing/2014/main" id="{80EDFB80-2194-489D-9148-B72BE39A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71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Text Box 22">
              <a:extLst>
                <a:ext uri="{FF2B5EF4-FFF2-40B4-BE49-F238E27FC236}">
                  <a16:creationId xmlns="" xmlns:a16="http://schemas.microsoft.com/office/drawing/2014/main" id="{10A9E6DE-48D7-4CF1-8A6A-060776DC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193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Text Box 23">
              <a:extLst>
                <a:ext uri="{FF2B5EF4-FFF2-40B4-BE49-F238E27FC236}">
                  <a16:creationId xmlns="" xmlns:a16="http://schemas.microsoft.com/office/drawing/2014/main" id="{E4506FA7-F0C1-41AA-B9C7-B1FDEE5C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2096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Text Box 24">
              <a:extLst>
                <a:ext uri="{FF2B5EF4-FFF2-40B4-BE49-F238E27FC236}">
                  <a16:creationId xmlns="" xmlns:a16="http://schemas.microsoft.com/office/drawing/2014/main" id="{8E73A7C7-33FA-446D-A512-F9E22F84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260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Text Box 25">
              <a:extLst>
                <a:ext uri="{FF2B5EF4-FFF2-40B4-BE49-F238E27FC236}">
                  <a16:creationId xmlns="" xmlns:a16="http://schemas.microsoft.com/office/drawing/2014/main" id="{318307E3-10F0-4F2A-81A2-4E3A49B59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90"/>
              <a:ext cx="30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Text Box 26">
              <a:extLst>
                <a:ext uri="{FF2B5EF4-FFF2-40B4-BE49-F238E27FC236}">
                  <a16:creationId xmlns="" xmlns:a16="http://schemas.microsoft.com/office/drawing/2014/main" id="{24FF18DE-F252-487E-919E-F1593524A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359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27">
              <a:extLst>
                <a:ext uri="{FF2B5EF4-FFF2-40B4-BE49-F238E27FC236}">
                  <a16:creationId xmlns="" xmlns:a16="http://schemas.microsoft.com/office/drawing/2014/main" id="{88D93F90-D1B4-4F4A-9436-EE1C43C2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2724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Text Box 28">
              <a:extLst>
                <a:ext uri="{FF2B5EF4-FFF2-40B4-BE49-F238E27FC236}">
                  <a16:creationId xmlns="" xmlns:a16="http://schemas.microsoft.com/office/drawing/2014/main" id="{4DC31A8A-BE66-47E3-9476-705F5014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42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Text Box 29">
              <a:extLst>
                <a:ext uri="{FF2B5EF4-FFF2-40B4-BE49-F238E27FC236}">
                  <a16:creationId xmlns="" xmlns:a16="http://schemas.microsoft.com/office/drawing/2014/main" id="{0BCBD8AE-0179-4B48-883F-084D8613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54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Text Box 30">
              <a:extLst>
                <a:ext uri="{FF2B5EF4-FFF2-40B4-BE49-F238E27FC236}">
                  <a16:creationId xmlns="" xmlns:a16="http://schemas.microsoft.com/office/drawing/2014/main" id="{8C710DC8-39B6-4E82-9C35-0FB37FD9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85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7" name="Text Box 31">
              <a:extLst>
                <a:ext uri="{FF2B5EF4-FFF2-40B4-BE49-F238E27FC236}">
                  <a16:creationId xmlns="" xmlns:a16="http://schemas.microsoft.com/office/drawing/2014/main" id="{C634F9C2-025A-4C59-A942-3248EFDE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05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8" name="Text Box 32">
              <a:extLst>
                <a:ext uri="{FF2B5EF4-FFF2-40B4-BE49-F238E27FC236}">
                  <a16:creationId xmlns="" xmlns:a16="http://schemas.microsoft.com/office/drawing/2014/main" id="{500E5C3E-8F74-4C3F-9052-76C691A9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309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Text Box 33">
              <a:extLst>
                <a:ext uri="{FF2B5EF4-FFF2-40B4-BE49-F238E27FC236}">
                  <a16:creationId xmlns="" xmlns:a16="http://schemas.microsoft.com/office/drawing/2014/main" id="{261C8589-BCDB-43D2-A485-E674204EA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91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Text Box 34">
              <a:extLst>
                <a:ext uri="{FF2B5EF4-FFF2-40B4-BE49-F238E27FC236}">
                  <a16:creationId xmlns="" xmlns:a16="http://schemas.microsoft.com/office/drawing/2014/main" id="{F8BB917D-9AB9-4047-A151-58B1E0518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582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Text Box 35">
              <a:extLst>
                <a:ext uri="{FF2B5EF4-FFF2-40B4-BE49-F238E27FC236}">
                  <a16:creationId xmlns="" xmlns:a16="http://schemas.microsoft.com/office/drawing/2014/main" id="{860F4318-3829-4726-A550-5AAE1A5F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92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Rectangle 36">
              <a:extLst>
                <a:ext uri="{FF2B5EF4-FFF2-40B4-BE49-F238E27FC236}">
                  <a16:creationId xmlns="" xmlns:a16="http://schemas.microsoft.com/office/drawing/2014/main" id="{3F69CFBA-91D6-4D27-9357-25836EA6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706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3" name="Rectangle 37">
              <a:extLst>
                <a:ext uri="{FF2B5EF4-FFF2-40B4-BE49-F238E27FC236}">
                  <a16:creationId xmlns="" xmlns:a16="http://schemas.microsoft.com/office/drawing/2014/main" id="{F9C20A2E-12BB-4FB2-92D0-84C6CA06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271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4" name="Rectangle 38">
              <a:extLst>
                <a:ext uri="{FF2B5EF4-FFF2-40B4-BE49-F238E27FC236}">
                  <a16:creationId xmlns="" xmlns:a16="http://schemas.microsoft.com/office/drawing/2014/main" id="{146329D6-3D13-412F-976C-DB9A3919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964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5" name="Text Box 39">
              <a:extLst>
                <a:ext uri="{FF2B5EF4-FFF2-40B4-BE49-F238E27FC236}">
                  <a16:creationId xmlns="" xmlns:a16="http://schemas.microsoft.com/office/drawing/2014/main" id="{95BED159-08EE-418C-A955-84565B02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522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Text Box 40">
              <a:extLst>
                <a:ext uri="{FF2B5EF4-FFF2-40B4-BE49-F238E27FC236}">
                  <a16:creationId xmlns="" xmlns:a16="http://schemas.microsoft.com/office/drawing/2014/main" id="{8028B04B-FFA1-4E2C-BB06-382C75FF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91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7" name="Text Box 41">
              <a:extLst>
                <a:ext uri="{FF2B5EF4-FFF2-40B4-BE49-F238E27FC236}">
                  <a16:creationId xmlns="" xmlns:a16="http://schemas.microsoft.com/office/drawing/2014/main" id="{55A7F62C-ACD3-4415-A0BB-73670D4E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9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8" name="Text Box 42">
              <a:extLst>
                <a:ext uri="{FF2B5EF4-FFF2-40B4-BE49-F238E27FC236}">
                  <a16:creationId xmlns="" xmlns:a16="http://schemas.microsoft.com/office/drawing/2014/main" id="{CEE10D57-638A-4BB3-B40A-4B686BBC2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42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Text Box 43">
              <a:extLst>
                <a:ext uri="{FF2B5EF4-FFF2-40B4-BE49-F238E27FC236}">
                  <a16:creationId xmlns="" xmlns:a16="http://schemas.microsoft.com/office/drawing/2014/main" id="{91FA0F72-198A-4B40-8D3A-C2126FAC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423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Text Box 44">
              <a:extLst>
                <a:ext uri="{FF2B5EF4-FFF2-40B4-BE49-F238E27FC236}">
                  <a16:creationId xmlns="" xmlns:a16="http://schemas.microsoft.com/office/drawing/2014/main" id="{2ED40F38-F3B4-4FEE-98FF-448247E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548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(8)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Text Box 45">
              <a:extLst>
                <a:ext uri="{FF2B5EF4-FFF2-40B4-BE49-F238E27FC236}">
                  <a16:creationId xmlns="" xmlns:a16="http://schemas.microsoft.com/office/drawing/2014/main" id="{880D6535-9167-4F90-9504-35E5F614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36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lang="en-US" altLang="zh-CN" sz="4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2" name="Rectangle 46">
            <a:extLst>
              <a:ext uri="{FF2B5EF4-FFF2-40B4-BE49-F238E27FC236}">
                <a16:creationId xmlns="" xmlns:a16="http://schemas.microsoft.com/office/drawing/2014/main" id="{D6C456E0-F0F5-4577-8384-A6490E5F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94" y="3818947"/>
            <a:ext cx="229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3" name="Object 2">
            <a:extLst>
              <a:ext uri="{FF2B5EF4-FFF2-40B4-BE49-F238E27FC236}">
                <a16:creationId xmlns="" xmlns:a16="http://schemas.microsoft.com/office/drawing/2014/main" id="{357D25F1-F10B-41DC-ABF9-C525C9E2A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300" y="1836649"/>
          <a:ext cx="1040609" cy="773708"/>
        </p:xfrm>
        <a:graphic>
          <a:graphicData uri="http://schemas.openxmlformats.org/presentationml/2006/ole">
            <p:oleObj spid="_x0000_s21662" name="Equation" r:id="rId6" imgW="380835" imgH="406224" progId="Equation.DSMT4">
              <p:embed/>
            </p:oleObj>
          </a:graphicData>
        </a:graphic>
      </p:graphicFrame>
      <p:graphicFrame>
        <p:nvGraphicFramePr>
          <p:cNvPr id="194" name="Object 3">
            <a:extLst>
              <a:ext uri="{FF2B5EF4-FFF2-40B4-BE49-F238E27FC236}">
                <a16:creationId xmlns="" xmlns:a16="http://schemas.microsoft.com/office/drawing/2014/main" id="{3F697D58-7D1A-4C68-9DFE-FB9EB0A67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19" y="3427126"/>
          <a:ext cx="1016856" cy="679555"/>
        </p:xfrm>
        <a:graphic>
          <a:graphicData uri="http://schemas.openxmlformats.org/presentationml/2006/ole">
            <p:oleObj spid="_x0000_s21663" name="Equation" r:id="rId7" imgW="380835" imgH="406224" progId="Equation.DSMT4">
              <p:embed/>
            </p:oleObj>
          </a:graphicData>
        </a:graphic>
      </p:graphicFrame>
      <p:sp>
        <p:nvSpPr>
          <p:cNvPr id="195" name="AutoShape 49">
            <a:extLst>
              <a:ext uri="{FF2B5EF4-FFF2-40B4-BE49-F238E27FC236}">
                <a16:creationId xmlns="" xmlns:a16="http://schemas.microsoft.com/office/drawing/2014/main" id="{6CD21A5E-FC9D-41F0-8EBF-43A13864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0" y="1147739"/>
            <a:ext cx="1699111" cy="508911"/>
          </a:xfrm>
          <a:prstGeom prst="wedgeRoundRectCallout">
            <a:avLst>
              <a:gd name="adj1" fmla="val 52040"/>
              <a:gd name="adj2" fmla="val 159383"/>
              <a:gd name="adj3" fmla="val 16667"/>
            </a:avLst>
          </a:prstGeom>
          <a:solidFill>
            <a:srgbClr val="FFFF99"/>
          </a:solidFill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如果悬空</a:t>
            </a:r>
          </a:p>
        </p:txBody>
      </p:sp>
      <p:sp>
        <p:nvSpPr>
          <p:cNvPr id="196" name="Oval 50">
            <a:extLst>
              <a:ext uri="{FF2B5EF4-FFF2-40B4-BE49-F238E27FC236}">
                <a16:creationId xmlns="" xmlns:a16="http://schemas.microsoft.com/office/drawing/2014/main" id="{03E3D118-D2D5-4EC6-BD90-4D808CB5BB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02875" y="2258811"/>
            <a:ext cx="223838" cy="2270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197" name="Oval 51">
            <a:extLst>
              <a:ext uri="{FF2B5EF4-FFF2-40B4-BE49-F238E27FC236}">
                <a16:creationId xmlns="" xmlns:a16="http://schemas.microsoft.com/office/drawing/2014/main" id="{C42E41F9-7CFD-46CD-BEEB-DB9D9547B8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7793" y="3591560"/>
            <a:ext cx="223838" cy="2270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graphicFrame>
        <p:nvGraphicFramePr>
          <p:cNvPr id="198" name="Object 4">
            <a:extLst>
              <a:ext uri="{FF2B5EF4-FFF2-40B4-BE49-F238E27FC236}">
                <a16:creationId xmlns="" xmlns:a16="http://schemas.microsoft.com/office/drawing/2014/main" id="{5FA90A7A-ABAC-40EC-846F-E1A531284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899" y="2762874"/>
          <a:ext cx="874614" cy="565661"/>
        </p:xfrm>
        <a:graphic>
          <a:graphicData uri="http://schemas.openxmlformats.org/presentationml/2006/ole">
            <p:oleObj spid="_x0000_s21664" name="Equation" r:id="rId8" imgW="507780" imgH="406224" progId="Equation.DSMT4">
              <p:embed/>
            </p:oleObj>
          </a:graphicData>
        </a:graphic>
      </p:graphicFrame>
      <p:graphicFrame>
        <p:nvGraphicFramePr>
          <p:cNvPr id="199" name="Object 5">
            <a:extLst>
              <a:ext uri="{FF2B5EF4-FFF2-40B4-BE49-F238E27FC236}">
                <a16:creationId xmlns="" xmlns:a16="http://schemas.microsoft.com/office/drawing/2014/main" id="{B30326DC-E654-46B9-85C5-A3F448C96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878" y="4095088"/>
          <a:ext cx="775411" cy="500014"/>
        </p:xfrm>
        <a:graphic>
          <a:graphicData uri="http://schemas.openxmlformats.org/presentationml/2006/ole">
            <p:oleObj spid="_x0000_s21665" name="Equation" r:id="rId9" imgW="507780" imgH="406224" progId="Equation.DSMT4">
              <p:embed/>
            </p:oleObj>
          </a:graphicData>
        </a:graphic>
      </p:graphicFrame>
      <p:sp>
        <p:nvSpPr>
          <p:cNvPr id="200" name="Oval 54">
            <a:extLst>
              <a:ext uri="{FF2B5EF4-FFF2-40B4-BE49-F238E27FC236}">
                <a16:creationId xmlns="" xmlns:a16="http://schemas.microsoft.com/office/drawing/2014/main" id="{E81D85E5-D615-44B5-8611-608AF10AD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89" y="2659826"/>
            <a:ext cx="484288" cy="473748"/>
          </a:xfrm>
          <a:prstGeom prst="ellipse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1" name="Oval 55">
            <a:extLst>
              <a:ext uri="{FF2B5EF4-FFF2-40B4-BE49-F238E27FC236}">
                <a16:creationId xmlns="" xmlns:a16="http://schemas.microsoft.com/office/drawing/2014/main" id="{908224F5-54BE-4D07-A406-87D82032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456" y="3925210"/>
            <a:ext cx="481489" cy="414676"/>
          </a:xfrm>
          <a:prstGeom prst="ellipse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2" name="Oval 56">
            <a:extLst>
              <a:ext uri="{FF2B5EF4-FFF2-40B4-BE49-F238E27FC236}">
                <a16:creationId xmlns="" xmlns:a16="http://schemas.microsoft.com/office/drawing/2014/main" id="{7F8098CD-106A-414D-8759-10F2E217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436" y="3774668"/>
            <a:ext cx="516927" cy="461665"/>
          </a:xfrm>
          <a:prstGeom prst="ellipse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4" name="Oval 58">
            <a:extLst>
              <a:ext uri="{FF2B5EF4-FFF2-40B4-BE49-F238E27FC236}">
                <a16:creationId xmlns="" xmlns:a16="http://schemas.microsoft.com/office/drawing/2014/main" id="{B0D283CE-29CD-4839-9CE3-84B9902D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281" y="2941451"/>
            <a:ext cx="461932" cy="519642"/>
          </a:xfrm>
          <a:prstGeom prst="ellipse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10" name="Oval 64">
            <a:extLst>
              <a:ext uri="{FF2B5EF4-FFF2-40B4-BE49-F238E27FC236}">
                <a16:creationId xmlns="" xmlns:a16="http://schemas.microsoft.com/office/drawing/2014/main" id="{278B3281-9B30-4888-A375-873E0D23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744" y="1141822"/>
            <a:ext cx="449802" cy="4573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9" name="Oval 73">
            <a:extLst>
              <a:ext uri="{FF2B5EF4-FFF2-40B4-BE49-F238E27FC236}">
                <a16:creationId xmlns="" xmlns:a16="http://schemas.microsoft.com/office/drawing/2014/main" id="{727A6105-7BD7-4523-954F-91AFF8253E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0198" y="2506842"/>
            <a:ext cx="343698" cy="340776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0" name="Oval 74">
            <a:extLst>
              <a:ext uri="{FF2B5EF4-FFF2-40B4-BE49-F238E27FC236}">
                <a16:creationId xmlns="" xmlns:a16="http://schemas.microsoft.com/office/drawing/2014/main" id="{1CF4198E-2428-4DEB-B24D-9467079125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19275" y="3664492"/>
            <a:ext cx="368830" cy="448839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6" y="623586"/>
            <a:ext cx="2573337" cy="5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sp>
        <p:nvSpPr>
          <p:cNvPr id="203" name="Oval 57">
            <a:extLst>
              <a:ext uri="{FF2B5EF4-FFF2-40B4-BE49-F238E27FC236}">
                <a16:creationId xmlns="" xmlns:a16="http://schemas.microsoft.com/office/drawing/2014/main" id="{DB399194-144D-4A2A-AD2E-B97FDBB6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7" y="2976078"/>
            <a:ext cx="461932" cy="519643"/>
          </a:xfrm>
          <a:prstGeom prst="ellipse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22" name="Line 84">
            <a:extLst>
              <a:ext uri="{FF2B5EF4-FFF2-40B4-BE49-F238E27FC236}">
                <a16:creationId xmlns="" xmlns:a16="http://schemas.microsoft.com/office/drawing/2014/main" id="{48D74793-0485-4FE3-B85F-40F82F33F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47" y="224078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3" name="Line 84">
            <a:extLst>
              <a:ext uri="{FF2B5EF4-FFF2-40B4-BE49-F238E27FC236}">
                <a16:creationId xmlns="" xmlns:a16="http://schemas.microsoft.com/office/drawing/2014/main" id="{2862B945-041E-4348-A6B9-AE21BCCA4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248" y="3527334"/>
            <a:ext cx="225425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4" name="Line 84">
            <a:extLst>
              <a:ext uri="{FF2B5EF4-FFF2-40B4-BE49-F238E27FC236}">
                <a16:creationId xmlns="" xmlns:a16="http://schemas.microsoft.com/office/drawing/2014/main" id="{1DFA4EDE-147A-4871-96CB-BAF61EED3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816" y="1262368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Line 84">
            <a:extLst>
              <a:ext uri="{FF2B5EF4-FFF2-40B4-BE49-F238E27FC236}">
                <a16:creationId xmlns="" xmlns:a16="http://schemas.microsoft.com/office/drawing/2014/main" id="{7256450E-807E-4766-82A2-F42537DFC5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262" y="3807764"/>
            <a:ext cx="235028" cy="1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8554AE8-9916-4DC9-B902-33E17839AFB8}"/>
              </a:ext>
            </a:extLst>
          </p:cNvPr>
          <p:cNvSpPr txBox="1"/>
          <p:nvPr/>
        </p:nvSpPr>
        <p:spPr>
          <a:xfrm>
            <a:off x="3121983" y="5670155"/>
            <a:ext cx="1970656" cy="52322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三极管导通</a:t>
            </a:r>
          </a:p>
        </p:txBody>
      </p:sp>
      <p:grpSp>
        <p:nvGrpSpPr>
          <p:cNvPr id="63" name="Group 41">
            <a:extLst>
              <a:ext uri="{FF2B5EF4-FFF2-40B4-BE49-F238E27FC236}">
                <a16:creationId xmlns="" xmlns:a16="http://schemas.microsoft.com/office/drawing/2014/main" id="{1A3E601F-8186-446F-BBEC-377936959A33}"/>
              </a:ext>
            </a:extLst>
          </p:cNvPr>
          <p:cNvGrpSpPr>
            <a:grpSpLocks/>
          </p:cNvGrpSpPr>
          <p:nvPr/>
        </p:nvGrpSpPr>
        <p:grpSpPr bwMode="auto">
          <a:xfrm>
            <a:off x="6150752" y="667787"/>
            <a:ext cx="2868269" cy="2174301"/>
            <a:chOff x="3420" y="624"/>
            <a:chExt cx="2076" cy="1348"/>
          </a:xfrm>
        </p:grpSpPr>
        <p:sp>
          <p:nvSpPr>
            <p:cNvPr id="64" name="Rectangle 42">
              <a:extLst>
                <a:ext uri="{FF2B5EF4-FFF2-40B4-BE49-F238E27FC236}">
                  <a16:creationId xmlns="" xmlns:a16="http://schemas.microsoft.com/office/drawing/2014/main" id="{0AFAEC48-9A6A-47B7-82A9-B897BE531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        </a:t>
              </a:r>
              <a:r>
                <a:rPr lang="en-US" altLang="zh-CN" sz="2800" i="1" kern="0" dirty="0" err="1">
                  <a:solidFill>
                    <a:srgbClr val="0000FF"/>
                  </a:solidFill>
                </a:rPr>
                <a:t>Q</a:t>
              </a:r>
              <a:r>
                <a:rPr lang="en-US" altLang="zh-CN" sz="2800" i="1" kern="0" baseline="30000" dirty="0" err="1">
                  <a:solidFill>
                    <a:srgbClr val="0000FF"/>
                  </a:solidFill>
                </a:rPr>
                <a:t>n</a:t>
              </a:r>
              <a:endParaRPr lang="en-US" altLang="zh-CN" i="1" kern="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66" name="Rectangle 44">
              <a:extLst>
                <a:ext uri="{FF2B5EF4-FFF2-40B4-BE49-F238E27FC236}">
                  <a16:creationId xmlns="" xmlns:a16="http://schemas.microsoft.com/office/drawing/2014/main" id="{E5EB847D-1301-41C4-B66B-8F930B5C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FF"/>
                  </a:solidFill>
                  <a:ea typeface="楷体_GB2312" pitchFamily="49" charset="-122"/>
                </a:rPr>
                <a:t>保持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  <a:ea typeface="楷体_GB2312" pitchFamily="49" charset="-122"/>
                </a:rPr>
                <a:t>0     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  <a:ea typeface="楷体_GB2312" pitchFamily="49" charset="-122"/>
                </a:rPr>
                <a:t>1     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FF"/>
                  </a:solidFill>
                  <a:ea typeface="楷体_GB2312" pitchFamily="49" charset="-122"/>
                </a:rPr>
                <a:t>不定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="" xmlns:a16="http://schemas.microsoft.com/office/drawing/2014/main" id="{909B6F0D-C5B2-4AFE-BC89-556E2732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1    1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0    1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1    0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0    0</a:t>
              </a:r>
              <a:endParaRPr lang="en-US" altLang="zh-CN" sz="2000" kern="0" dirty="0">
                <a:solidFill>
                  <a:srgbClr val="0000FF"/>
                </a:solidFill>
              </a:endParaRPr>
            </a:p>
          </p:txBody>
        </p:sp>
        <p:sp>
          <p:nvSpPr>
            <p:cNvPr id="68" name="Rectangle 46">
              <a:extLst>
                <a:ext uri="{FF2B5EF4-FFF2-40B4-BE49-F238E27FC236}">
                  <a16:creationId xmlns="" xmlns:a16="http://schemas.microsoft.com/office/drawing/2014/main" id="{CF4A1E61-E12E-4C65-80D5-B6A30B739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i="1" kern="0" dirty="0">
                  <a:solidFill>
                    <a:srgbClr val="0000FF"/>
                  </a:solidFill>
                </a:rPr>
                <a:t>R</a:t>
              </a:r>
              <a:r>
                <a:rPr lang="en-US" altLang="zh-CN" i="1" kern="0" baseline="-25000" dirty="0">
                  <a:solidFill>
                    <a:srgbClr val="0000FF"/>
                  </a:solidFill>
                </a:rPr>
                <a:t>D</a:t>
              </a:r>
              <a:r>
                <a:rPr lang="en-US" altLang="zh-CN" i="1" kern="0" dirty="0">
                  <a:solidFill>
                    <a:srgbClr val="0000FF"/>
                  </a:solidFill>
                </a:rPr>
                <a:t>  S</a:t>
              </a:r>
              <a:r>
                <a:rPr lang="en-US" altLang="zh-CN" i="1" kern="0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9" name="Line 47">
              <a:extLst>
                <a:ext uri="{FF2B5EF4-FFF2-40B4-BE49-F238E27FC236}">
                  <a16:creationId xmlns="" xmlns:a16="http://schemas.microsoft.com/office/drawing/2014/main" id="{717579C6-AE2B-4E60-84C5-D20953F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48">
              <a:extLst>
                <a:ext uri="{FF2B5EF4-FFF2-40B4-BE49-F238E27FC236}">
                  <a16:creationId xmlns="" xmlns:a16="http://schemas.microsoft.com/office/drawing/2014/main" id="{F69D8CA8-5FBC-4158-9490-80238541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49">
              <a:extLst>
                <a:ext uri="{FF2B5EF4-FFF2-40B4-BE49-F238E27FC236}">
                  <a16:creationId xmlns="" xmlns:a16="http://schemas.microsoft.com/office/drawing/2014/main" id="{B6A95478-4881-40DC-B81D-1C56ABFAE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50">
              <a:extLst>
                <a:ext uri="{FF2B5EF4-FFF2-40B4-BE49-F238E27FC236}">
                  <a16:creationId xmlns="" xmlns:a16="http://schemas.microsoft.com/office/drawing/2014/main" id="{824AC56C-01CB-4A66-B975-EB6499206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51">
              <a:extLst>
                <a:ext uri="{FF2B5EF4-FFF2-40B4-BE49-F238E27FC236}">
                  <a16:creationId xmlns="" xmlns:a16="http://schemas.microsoft.com/office/drawing/2014/main" id="{1AFAD767-5D5E-4C92-B9BA-24A962D96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664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52">
              <a:extLst>
                <a:ext uri="{FF2B5EF4-FFF2-40B4-BE49-F238E27FC236}">
                  <a16:creationId xmlns="" xmlns:a16="http://schemas.microsoft.com/office/drawing/2014/main" id="{4EEADDBE-3204-4B7D-AD6F-7176E6BD8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682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075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7" grpId="0" animBg="1"/>
      <p:bldP spid="195" grpId="0" animBg="1" autoUpdateAnimBg="0"/>
      <p:bldP spid="196" grpId="0" animBg="1"/>
      <p:bldP spid="197" grpId="0" animBg="1"/>
      <p:bldP spid="200" grpId="0" animBg="1" autoUpdateAnimBg="0"/>
      <p:bldP spid="201" grpId="0" animBg="1" autoUpdateAnimBg="0"/>
      <p:bldP spid="202" grpId="0" animBg="1" autoUpdateAnimBg="0"/>
      <p:bldP spid="204" grpId="0" animBg="1" autoUpdateAnimBg="0"/>
      <p:bldP spid="210" grpId="0" animBg="1" autoUpdateAnimBg="0"/>
      <p:bldP spid="219" grpId="0" animBg="1"/>
      <p:bldP spid="220" grpId="0" animBg="1"/>
      <p:bldP spid="203" grpId="0" animBg="1" autoUpdateAnimBg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3">
            <a:extLst>
              <a:ext uri="{FF2B5EF4-FFF2-40B4-BE49-F238E27FC236}">
                <a16:creationId xmlns="" xmlns:a16="http://schemas.microsoft.com/office/drawing/2014/main" id="{62332147-7781-423B-83C4-91A29498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308" y="4743662"/>
            <a:ext cx="404813" cy="5397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7" name="Oval 11">
            <a:extLst>
              <a:ext uri="{FF2B5EF4-FFF2-40B4-BE49-F238E27FC236}">
                <a16:creationId xmlns="" xmlns:a16="http://schemas.microsoft.com/office/drawing/2014/main" id="{FEEFD48F-4735-431F-B902-0389CC561B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7712" y="2090264"/>
            <a:ext cx="495300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grpSp>
        <p:nvGrpSpPr>
          <p:cNvPr id="158" name="Group 12">
            <a:extLst>
              <a:ext uri="{FF2B5EF4-FFF2-40B4-BE49-F238E27FC236}">
                <a16:creationId xmlns="" xmlns:a16="http://schemas.microsoft.com/office/drawing/2014/main" id="{A143015D-203E-400A-8E48-3EC953EA4063}"/>
              </a:ext>
            </a:extLst>
          </p:cNvPr>
          <p:cNvGrpSpPr>
            <a:grpSpLocks/>
          </p:cNvGrpSpPr>
          <p:nvPr/>
        </p:nvGrpSpPr>
        <p:grpSpPr bwMode="auto">
          <a:xfrm>
            <a:off x="1661909" y="1280975"/>
            <a:ext cx="6775994" cy="4526004"/>
            <a:chOff x="1365" y="1423"/>
            <a:chExt cx="3447" cy="2324"/>
          </a:xfrm>
        </p:grpSpPr>
        <p:graphicFrame>
          <p:nvGraphicFramePr>
            <p:cNvPr id="159" name="Object 10">
              <a:extLst>
                <a:ext uri="{FF2B5EF4-FFF2-40B4-BE49-F238E27FC236}">
                  <a16:creationId xmlns="" xmlns:a16="http://schemas.microsoft.com/office/drawing/2014/main" id="{A83B90B6-102E-4028-BA39-AD37F88B77F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44" y="1588"/>
            <a:ext cx="2867" cy="2115"/>
          </p:xfrm>
          <a:graphic>
            <a:graphicData uri="http://schemas.openxmlformats.org/presentationml/2006/ole">
              <p:oleObj spid="_x0000_s22685" name="Picture" r:id="rId5" imgW="3456432" imgH="3031236" progId="Word.Picture.8">
                <p:embed/>
              </p:oleObj>
            </a:graphicData>
          </a:graphic>
        </p:graphicFrame>
        <p:sp>
          <p:nvSpPr>
            <p:cNvPr id="160" name="Text Box 14">
              <a:extLst>
                <a:ext uri="{FF2B5EF4-FFF2-40B4-BE49-F238E27FC236}">
                  <a16:creationId xmlns="" xmlns:a16="http://schemas.microsoft.com/office/drawing/2014/main" id="{0A7EA836-3319-4DC9-90CC-8B69A32B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15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Rectangle 15">
              <a:extLst>
                <a:ext uri="{FF2B5EF4-FFF2-40B4-BE49-F238E27FC236}">
                  <a16:creationId xmlns="" xmlns:a16="http://schemas.microsoft.com/office/drawing/2014/main" id="{D692CE38-793F-49C1-BBD9-F76B24F2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457"/>
              <a:ext cx="2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800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6">
              <a:extLst>
                <a:ext uri="{FF2B5EF4-FFF2-40B4-BE49-F238E27FC236}">
                  <a16:creationId xmlns="" xmlns:a16="http://schemas.microsoft.com/office/drawing/2014/main" id="{FF960362-B0DA-4AEB-9F05-29259149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810"/>
              <a:ext cx="25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IC</a:t>
              </a:r>
              <a:endParaRPr lang="en-US" altLang="zh-CN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Rectangle 17">
              <a:extLst>
                <a:ext uri="{FF2B5EF4-FFF2-40B4-BE49-F238E27FC236}">
                  <a16:creationId xmlns="" xmlns:a16="http://schemas.microsoft.com/office/drawing/2014/main" id="{EEADE35B-3325-47C5-BB1C-87FD8474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018"/>
              <a:ext cx="25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  <a:endPara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Rectangle 18">
              <a:extLst>
                <a:ext uri="{FF2B5EF4-FFF2-40B4-BE49-F238E27FC236}">
                  <a16:creationId xmlns="" xmlns:a16="http://schemas.microsoft.com/office/drawing/2014/main" id="{58AFEFE4-2636-4C57-B9B0-322DFF00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709"/>
              <a:ext cx="2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endParaRPr lang="en-US" altLang="zh-CN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Rectangle 19">
              <a:extLst>
                <a:ext uri="{FF2B5EF4-FFF2-40B4-BE49-F238E27FC236}">
                  <a16:creationId xmlns="" xmlns:a16="http://schemas.microsoft.com/office/drawing/2014/main" id="{9CCE74CC-E211-412B-B085-5ABF2FE6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118"/>
              <a:ext cx="3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DIS</a:t>
              </a:r>
              <a:endParaRPr lang="en-US" altLang="zh-CN" b="1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20">
              <a:extLst>
                <a:ext uri="{FF2B5EF4-FFF2-40B4-BE49-F238E27FC236}">
                  <a16:creationId xmlns="" xmlns:a16="http://schemas.microsoft.com/office/drawing/2014/main" id="{C55D787E-40BF-4400-ACAA-893BDB02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01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Text Box 21">
              <a:extLst>
                <a:ext uri="{FF2B5EF4-FFF2-40B4-BE49-F238E27FC236}">
                  <a16:creationId xmlns="" xmlns:a16="http://schemas.microsoft.com/office/drawing/2014/main" id="{80EDFB80-2194-489D-9148-B72BE39A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71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Text Box 22">
              <a:extLst>
                <a:ext uri="{FF2B5EF4-FFF2-40B4-BE49-F238E27FC236}">
                  <a16:creationId xmlns="" xmlns:a16="http://schemas.microsoft.com/office/drawing/2014/main" id="{10A9E6DE-48D7-4CF1-8A6A-060776DC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894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Text Box 23">
              <a:extLst>
                <a:ext uri="{FF2B5EF4-FFF2-40B4-BE49-F238E27FC236}">
                  <a16:creationId xmlns="" xmlns:a16="http://schemas.microsoft.com/office/drawing/2014/main" id="{E4506FA7-F0C1-41AA-B9C7-B1FDEE5C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05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Text Box 24">
              <a:extLst>
                <a:ext uri="{FF2B5EF4-FFF2-40B4-BE49-F238E27FC236}">
                  <a16:creationId xmlns="" xmlns:a16="http://schemas.microsoft.com/office/drawing/2014/main" id="{8E73A7C7-33FA-446D-A512-F9E22F84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Text Box 25">
              <a:extLst>
                <a:ext uri="{FF2B5EF4-FFF2-40B4-BE49-F238E27FC236}">
                  <a16:creationId xmlns="" xmlns:a16="http://schemas.microsoft.com/office/drawing/2014/main" id="{318307E3-10F0-4F2A-81A2-4E3A49B59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42"/>
              <a:ext cx="30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Text Box 26">
              <a:extLst>
                <a:ext uri="{FF2B5EF4-FFF2-40B4-BE49-F238E27FC236}">
                  <a16:creationId xmlns="" xmlns:a16="http://schemas.microsoft.com/office/drawing/2014/main" id="{24FF18DE-F252-487E-919E-F1593524A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359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27">
              <a:extLst>
                <a:ext uri="{FF2B5EF4-FFF2-40B4-BE49-F238E27FC236}">
                  <a16:creationId xmlns="" xmlns:a16="http://schemas.microsoft.com/office/drawing/2014/main" id="{88D93F90-D1B4-4F4A-9436-EE1C43C2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7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Text Box 28">
              <a:extLst>
                <a:ext uri="{FF2B5EF4-FFF2-40B4-BE49-F238E27FC236}">
                  <a16:creationId xmlns="" xmlns:a16="http://schemas.microsoft.com/office/drawing/2014/main" id="{4DC31A8A-BE66-47E3-9476-705F5014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42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Text Box 29">
              <a:extLst>
                <a:ext uri="{FF2B5EF4-FFF2-40B4-BE49-F238E27FC236}">
                  <a16:creationId xmlns="" xmlns:a16="http://schemas.microsoft.com/office/drawing/2014/main" id="{0BCBD8AE-0179-4B48-883F-084D8613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54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Text Box 30">
              <a:extLst>
                <a:ext uri="{FF2B5EF4-FFF2-40B4-BE49-F238E27FC236}">
                  <a16:creationId xmlns="" xmlns:a16="http://schemas.microsoft.com/office/drawing/2014/main" id="{8C710DC8-39B6-4E82-9C35-0FB37FD9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2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7" name="Text Box 31">
              <a:extLst>
                <a:ext uri="{FF2B5EF4-FFF2-40B4-BE49-F238E27FC236}">
                  <a16:creationId xmlns="" xmlns:a16="http://schemas.microsoft.com/office/drawing/2014/main" id="{C634F9C2-025A-4C59-A942-3248EFDE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01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8" name="Text Box 32">
              <a:extLst>
                <a:ext uri="{FF2B5EF4-FFF2-40B4-BE49-F238E27FC236}">
                  <a16:creationId xmlns="" xmlns:a16="http://schemas.microsoft.com/office/drawing/2014/main" id="{500E5C3E-8F74-4C3F-9052-76C691A9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309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Text Box 33">
              <a:extLst>
                <a:ext uri="{FF2B5EF4-FFF2-40B4-BE49-F238E27FC236}">
                  <a16:creationId xmlns="" xmlns:a16="http://schemas.microsoft.com/office/drawing/2014/main" id="{261C8589-BCDB-43D2-A485-E674204EA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91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Text Box 34">
              <a:extLst>
                <a:ext uri="{FF2B5EF4-FFF2-40B4-BE49-F238E27FC236}">
                  <a16:creationId xmlns="" xmlns:a16="http://schemas.microsoft.com/office/drawing/2014/main" id="{F8BB917D-9AB9-4047-A151-58B1E0518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582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Text Box 35">
              <a:extLst>
                <a:ext uri="{FF2B5EF4-FFF2-40B4-BE49-F238E27FC236}">
                  <a16:creationId xmlns="" xmlns:a16="http://schemas.microsoft.com/office/drawing/2014/main" id="{860F4318-3829-4726-A550-5AAE1A5F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92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Rectangle 36">
              <a:extLst>
                <a:ext uri="{FF2B5EF4-FFF2-40B4-BE49-F238E27FC236}">
                  <a16:creationId xmlns="" xmlns:a16="http://schemas.microsoft.com/office/drawing/2014/main" id="{3F69CFBA-91D6-4D27-9357-25836EA6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706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3" name="Rectangle 37">
              <a:extLst>
                <a:ext uri="{FF2B5EF4-FFF2-40B4-BE49-F238E27FC236}">
                  <a16:creationId xmlns="" xmlns:a16="http://schemas.microsoft.com/office/drawing/2014/main" id="{F9C20A2E-12BB-4FB2-92D0-84C6CA06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271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4" name="Rectangle 38">
              <a:extLst>
                <a:ext uri="{FF2B5EF4-FFF2-40B4-BE49-F238E27FC236}">
                  <a16:creationId xmlns="" xmlns:a16="http://schemas.microsoft.com/office/drawing/2014/main" id="{146329D6-3D13-412F-976C-DB9A3919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964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5" name="Text Box 39">
              <a:extLst>
                <a:ext uri="{FF2B5EF4-FFF2-40B4-BE49-F238E27FC236}">
                  <a16:creationId xmlns="" xmlns:a16="http://schemas.microsoft.com/office/drawing/2014/main" id="{95BED159-08EE-418C-A955-84565B02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522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Text Box 40">
              <a:extLst>
                <a:ext uri="{FF2B5EF4-FFF2-40B4-BE49-F238E27FC236}">
                  <a16:creationId xmlns="" xmlns:a16="http://schemas.microsoft.com/office/drawing/2014/main" id="{8028B04B-FFA1-4E2C-BB06-382C75FF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91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7" name="Text Box 41">
              <a:extLst>
                <a:ext uri="{FF2B5EF4-FFF2-40B4-BE49-F238E27FC236}">
                  <a16:creationId xmlns="" xmlns:a16="http://schemas.microsoft.com/office/drawing/2014/main" id="{55A7F62C-ACD3-4415-A0BB-73670D4E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9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8" name="Text Box 42">
              <a:extLst>
                <a:ext uri="{FF2B5EF4-FFF2-40B4-BE49-F238E27FC236}">
                  <a16:creationId xmlns="" xmlns:a16="http://schemas.microsoft.com/office/drawing/2014/main" id="{CEE10D57-638A-4BB3-B40A-4B686BBC2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42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Text Box 43">
              <a:extLst>
                <a:ext uri="{FF2B5EF4-FFF2-40B4-BE49-F238E27FC236}">
                  <a16:creationId xmlns="" xmlns:a16="http://schemas.microsoft.com/office/drawing/2014/main" id="{91FA0F72-198A-4B40-8D3A-C2126FAC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423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Text Box 44">
              <a:extLst>
                <a:ext uri="{FF2B5EF4-FFF2-40B4-BE49-F238E27FC236}">
                  <a16:creationId xmlns="" xmlns:a16="http://schemas.microsoft.com/office/drawing/2014/main" id="{2ED40F38-F3B4-4FEE-98FF-448247E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548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(8)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Text Box 45">
              <a:extLst>
                <a:ext uri="{FF2B5EF4-FFF2-40B4-BE49-F238E27FC236}">
                  <a16:creationId xmlns="" xmlns:a16="http://schemas.microsoft.com/office/drawing/2014/main" id="{880D6535-9167-4F90-9504-35E5F614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36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lang="en-US" altLang="zh-CN" sz="4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2" name="Rectangle 46">
            <a:extLst>
              <a:ext uri="{FF2B5EF4-FFF2-40B4-BE49-F238E27FC236}">
                <a16:creationId xmlns="" xmlns:a16="http://schemas.microsoft.com/office/drawing/2014/main" id="{D6C456E0-F0F5-4577-8384-A6490E5F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94" y="3818947"/>
            <a:ext cx="229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3" name="Object 2">
            <a:extLst>
              <a:ext uri="{FF2B5EF4-FFF2-40B4-BE49-F238E27FC236}">
                <a16:creationId xmlns="" xmlns:a16="http://schemas.microsoft.com/office/drawing/2014/main" id="{357D25F1-F10B-41DC-ABF9-C525C9E2A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300" y="1836649"/>
          <a:ext cx="1040609" cy="773708"/>
        </p:xfrm>
        <a:graphic>
          <a:graphicData uri="http://schemas.openxmlformats.org/presentationml/2006/ole">
            <p:oleObj spid="_x0000_s22686" name="Equation" r:id="rId6" imgW="380835" imgH="406224" progId="Equation.DSMT4">
              <p:embed/>
            </p:oleObj>
          </a:graphicData>
        </a:graphic>
      </p:graphicFrame>
      <p:graphicFrame>
        <p:nvGraphicFramePr>
          <p:cNvPr id="194" name="Object 3">
            <a:extLst>
              <a:ext uri="{FF2B5EF4-FFF2-40B4-BE49-F238E27FC236}">
                <a16:creationId xmlns="" xmlns:a16="http://schemas.microsoft.com/office/drawing/2014/main" id="{3F697D58-7D1A-4C68-9DFE-FB9EB0A67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19" y="3427126"/>
          <a:ext cx="1016856" cy="679555"/>
        </p:xfrm>
        <a:graphic>
          <a:graphicData uri="http://schemas.openxmlformats.org/presentationml/2006/ole">
            <p:oleObj spid="_x0000_s22687" name="Equation" r:id="rId7" imgW="380835" imgH="406224" progId="Equation.DSMT4">
              <p:embed/>
            </p:oleObj>
          </a:graphicData>
        </a:graphic>
      </p:graphicFrame>
      <p:sp>
        <p:nvSpPr>
          <p:cNvPr id="196" name="Oval 50">
            <a:extLst>
              <a:ext uri="{FF2B5EF4-FFF2-40B4-BE49-F238E27FC236}">
                <a16:creationId xmlns="" xmlns:a16="http://schemas.microsoft.com/office/drawing/2014/main" id="{03E3D118-D2D5-4EC6-BD90-4D808CB5BB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02875" y="2258811"/>
            <a:ext cx="223838" cy="2270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197" name="Oval 51">
            <a:extLst>
              <a:ext uri="{FF2B5EF4-FFF2-40B4-BE49-F238E27FC236}">
                <a16:creationId xmlns="" xmlns:a16="http://schemas.microsoft.com/office/drawing/2014/main" id="{C42E41F9-7CFD-46CD-BEEB-DB9D9547B8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7793" y="3591560"/>
            <a:ext cx="223838" cy="2270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graphicFrame>
        <p:nvGraphicFramePr>
          <p:cNvPr id="205" name="Object 6">
            <a:extLst>
              <a:ext uri="{FF2B5EF4-FFF2-40B4-BE49-F238E27FC236}">
                <a16:creationId xmlns="" xmlns:a16="http://schemas.microsoft.com/office/drawing/2014/main" id="{EB6AFBE5-AF14-46DC-9696-A4EEB42A3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831" y="2761457"/>
          <a:ext cx="838269" cy="579292"/>
        </p:xfrm>
        <a:graphic>
          <a:graphicData uri="http://schemas.openxmlformats.org/presentationml/2006/ole">
            <p:oleObj spid="_x0000_s22688" name="Equation" r:id="rId8" imgW="507780" imgH="406224" progId="">
              <p:embed/>
            </p:oleObj>
          </a:graphicData>
        </a:graphic>
      </p:graphicFrame>
      <p:graphicFrame>
        <p:nvGraphicFramePr>
          <p:cNvPr id="206" name="Object 7">
            <a:extLst>
              <a:ext uri="{FF2B5EF4-FFF2-40B4-BE49-F238E27FC236}">
                <a16:creationId xmlns="" xmlns:a16="http://schemas.microsoft.com/office/drawing/2014/main" id="{B54D2629-F464-470F-864C-5A172C5F6E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2422" y="4099768"/>
          <a:ext cx="744162" cy="513686"/>
        </p:xfrm>
        <a:graphic>
          <a:graphicData uri="http://schemas.openxmlformats.org/presentationml/2006/ole">
            <p:oleObj spid="_x0000_s22689" name="Equation" r:id="rId9" imgW="507780" imgH="406224" progId="Equation.DSMT4">
              <p:embed/>
            </p:oleObj>
          </a:graphicData>
        </a:graphic>
      </p:graphicFrame>
      <p:sp>
        <p:nvSpPr>
          <p:cNvPr id="207" name="Oval 61">
            <a:extLst>
              <a:ext uri="{FF2B5EF4-FFF2-40B4-BE49-F238E27FC236}">
                <a16:creationId xmlns="" xmlns:a16="http://schemas.microsoft.com/office/drawing/2014/main" id="{5E51EAFD-72E8-47C5-8813-8AB352C4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887" y="2614424"/>
            <a:ext cx="484287" cy="473748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8" name="Oval 62">
            <a:extLst>
              <a:ext uri="{FF2B5EF4-FFF2-40B4-BE49-F238E27FC236}">
                <a16:creationId xmlns="" xmlns:a16="http://schemas.microsoft.com/office/drawing/2014/main" id="{CF49C1CF-E0A5-40F4-8D12-11E7F388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44" y="3899810"/>
            <a:ext cx="479762" cy="440076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9" name="Oval 63">
            <a:extLst>
              <a:ext uri="{FF2B5EF4-FFF2-40B4-BE49-F238E27FC236}">
                <a16:creationId xmlns="" xmlns:a16="http://schemas.microsoft.com/office/drawing/2014/main" id="{8E99FFAE-C64D-494F-B9B8-335752CF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754" y="3809617"/>
            <a:ext cx="516927" cy="461665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0" name="Oval 64">
            <a:extLst>
              <a:ext uri="{FF2B5EF4-FFF2-40B4-BE49-F238E27FC236}">
                <a16:creationId xmlns="" xmlns:a16="http://schemas.microsoft.com/office/drawing/2014/main" id="{278B3281-9B30-4888-A375-873E0D23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276" y="1209192"/>
            <a:ext cx="449802" cy="4573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2" name="Oval 66">
            <a:extLst>
              <a:ext uri="{FF2B5EF4-FFF2-40B4-BE49-F238E27FC236}">
                <a16:creationId xmlns="" xmlns:a16="http://schemas.microsoft.com/office/drawing/2014/main" id="{E68F0845-4355-4B9E-9A1B-AE0CA2E0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417" y="2766393"/>
            <a:ext cx="496426" cy="457833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9" name="Oval 73">
            <a:extLst>
              <a:ext uri="{FF2B5EF4-FFF2-40B4-BE49-F238E27FC236}">
                <a16:creationId xmlns="" xmlns:a16="http://schemas.microsoft.com/office/drawing/2014/main" id="{727A6105-7BD7-4523-954F-91AFF8253E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0198" y="2506842"/>
            <a:ext cx="343698" cy="340776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0" name="Oval 74">
            <a:extLst>
              <a:ext uri="{FF2B5EF4-FFF2-40B4-BE49-F238E27FC236}">
                <a16:creationId xmlns="" xmlns:a16="http://schemas.microsoft.com/office/drawing/2014/main" id="{1CF4198E-2428-4DEB-B24D-9467079125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19275" y="3710197"/>
            <a:ext cx="368830" cy="403134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93" y="685148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sp>
        <p:nvSpPr>
          <p:cNvPr id="211" name="Oval 65">
            <a:extLst>
              <a:ext uri="{FF2B5EF4-FFF2-40B4-BE49-F238E27FC236}">
                <a16:creationId xmlns="" xmlns:a16="http://schemas.microsoft.com/office/drawing/2014/main" id="{6002A276-3583-4CD7-A8E3-373188F3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474" y="3062438"/>
            <a:ext cx="449601" cy="464515"/>
          </a:xfrm>
          <a:prstGeom prst="ellipse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22" name="Line 84">
            <a:extLst>
              <a:ext uri="{FF2B5EF4-FFF2-40B4-BE49-F238E27FC236}">
                <a16:creationId xmlns="" xmlns:a16="http://schemas.microsoft.com/office/drawing/2014/main" id="{48D74793-0485-4FE3-B85F-40F82F33F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47" y="224078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3" name="Line 84">
            <a:extLst>
              <a:ext uri="{FF2B5EF4-FFF2-40B4-BE49-F238E27FC236}">
                <a16:creationId xmlns="" xmlns:a16="http://schemas.microsoft.com/office/drawing/2014/main" id="{2862B945-041E-4348-A6B9-AE21BCCA4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248" y="3527334"/>
            <a:ext cx="225425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4" name="Line 84">
            <a:extLst>
              <a:ext uri="{FF2B5EF4-FFF2-40B4-BE49-F238E27FC236}">
                <a16:creationId xmlns="" xmlns:a16="http://schemas.microsoft.com/office/drawing/2014/main" id="{1DFA4EDE-147A-4871-96CB-BAF61EED3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078" y="128097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Line 84">
            <a:extLst>
              <a:ext uri="{FF2B5EF4-FFF2-40B4-BE49-F238E27FC236}">
                <a16:creationId xmlns="" xmlns:a16="http://schemas.microsoft.com/office/drawing/2014/main" id="{F3BFAA13-E1D0-4E50-A07A-C5FBCE606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543" y="3825639"/>
            <a:ext cx="314091" cy="1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FF77CDD8-A0A0-4805-B406-A0E07153B3D5}"/>
              </a:ext>
            </a:extLst>
          </p:cNvPr>
          <p:cNvSpPr txBox="1"/>
          <p:nvPr/>
        </p:nvSpPr>
        <p:spPr>
          <a:xfrm>
            <a:off x="3121983" y="5670155"/>
            <a:ext cx="197065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三极管截止</a:t>
            </a:r>
          </a:p>
        </p:txBody>
      </p:sp>
      <p:grpSp>
        <p:nvGrpSpPr>
          <p:cNvPr id="62" name="Group 41">
            <a:extLst>
              <a:ext uri="{FF2B5EF4-FFF2-40B4-BE49-F238E27FC236}">
                <a16:creationId xmlns="" xmlns:a16="http://schemas.microsoft.com/office/drawing/2014/main" id="{6EFA4907-20FD-480F-A9C4-5A25103B986B}"/>
              </a:ext>
            </a:extLst>
          </p:cNvPr>
          <p:cNvGrpSpPr>
            <a:grpSpLocks/>
          </p:cNvGrpSpPr>
          <p:nvPr/>
        </p:nvGrpSpPr>
        <p:grpSpPr bwMode="auto">
          <a:xfrm>
            <a:off x="6110089" y="671216"/>
            <a:ext cx="2868269" cy="2174301"/>
            <a:chOff x="3420" y="624"/>
            <a:chExt cx="2076" cy="1348"/>
          </a:xfrm>
        </p:grpSpPr>
        <p:sp>
          <p:nvSpPr>
            <p:cNvPr id="63" name="Rectangle 42">
              <a:extLst>
                <a:ext uri="{FF2B5EF4-FFF2-40B4-BE49-F238E27FC236}">
                  <a16:creationId xmlns="" xmlns:a16="http://schemas.microsoft.com/office/drawing/2014/main" id="{E1B7C411-05F9-4850-98DB-A66028F3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        </a:t>
              </a:r>
              <a:r>
                <a:rPr lang="en-US" altLang="zh-CN" sz="2800" i="1" kern="0" dirty="0" err="1">
                  <a:solidFill>
                    <a:srgbClr val="0000FF"/>
                  </a:solidFill>
                </a:rPr>
                <a:t>Q</a:t>
              </a:r>
              <a:r>
                <a:rPr lang="en-US" altLang="zh-CN" sz="2800" i="1" kern="0" baseline="30000" dirty="0" err="1">
                  <a:solidFill>
                    <a:srgbClr val="0000FF"/>
                  </a:solidFill>
                </a:rPr>
                <a:t>n</a:t>
              </a:r>
              <a:endParaRPr lang="en-US" altLang="zh-CN" i="1" kern="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64" name="Rectangle 44">
              <a:extLst>
                <a:ext uri="{FF2B5EF4-FFF2-40B4-BE49-F238E27FC236}">
                  <a16:creationId xmlns="" xmlns:a16="http://schemas.microsoft.com/office/drawing/2014/main" id="{1DFC32EF-1C41-468E-9EDA-A0C33FC2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FF"/>
                  </a:solidFill>
                  <a:ea typeface="楷体_GB2312" pitchFamily="49" charset="-122"/>
                </a:rPr>
                <a:t>保持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  <a:ea typeface="楷体_GB2312" pitchFamily="49" charset="-122"/>
                </a:rPr>
                <a:t>0     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  <a:ea typeface="楷体_GB2312" pitchFamily="49" charset="-122"/>
                </a:rPr>
                <a:t>1     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FF"/>
                  </a:solidFill>
                  <a:ea typeface="楷体_GB2312" pitchFamily="49" charset="-122"/>
                </a:rPr>
                <a:t>不定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="" xmlns:a16="http://schemas.microsoft.com/office/drawing/2014/main" id="{7E8188E8-0FCD-46B0-B11E-40541656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1    1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0    1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1    0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00FF"/>
                  </a:solidFill>
                </a:rPr>
                <a:t>0    0</a:t>
              </a:r>
              <a:endParaRPr lang="en-US" altLang="zh-CN" sz="2000" kern="0" dirty="0">
                <a:solidFill>
                  <a:srgbClr val="0000FF"/>
                </a:solidFill>
              </a:endParaRPr>
            </a:p>
          </p:txBody>
        </p:sp>
        <p:sp>
          <p:nvSpPr>
            <p:cNvPr id="66" name="Rectangle 46">
              <a:extLst>
                <a:ext uri="{FF2B5EF4-FFF2-40B4-BE49-F238E27FC236}">
                  <a16:creationId xmlns="" xmlns:a16="http://schemas.microsoft.com/office/drawing/2014/main" id="{F78FF21D-B7A5-47FC-A21D-3688F29C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i="1" kern="0" dirty="0">
                  <a:solidFill>
                    <a:srgbClr val="0000FF"/>
                  </a:solidFill>
                </a:rPr>
                <a:t>R</a:t>
              </a:r>
              <a:r>
                <a:rPr lang="en-US" altLang="zh-CN" i="1" kern="0" baseline="-25000" dirty="0">
                  <a:solidFill>
                    <a:srgbClr val="0000FF"/>
                  </a:solidFill>
                </a:rPr>
                <a:t>D</a:t>
              </a:r>
              <a:r>
                <a:rPr lang="en-US" altLang="zh-CN" i="1" kern="0" dirty="0">
                  <a:solidFill>
                    <a:srgbClr val="0000FF"/>
                  </a:solidFill>
                </a:rPr>
                <a:t>  S</a:t>
              </a:r>
              <a:r>
                <a:rPr lang="en-US" altLang="zh-CN" i="1" kern="0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7" name="Line 47">
              <a:extLst>
                <a:ext uri="{FF2B5EF4-FFF2-40B4-BE49-F238E27FC236}">
                  <a16:creationId xmlns="" xmlns:a16="http://schemas.microsoft.com/office/drawing/2014/main" id="{CE4590D9-AE8F-4C8B-8F5D-1C8A9014B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48">
              <a:extLst>
                <a:ext uri="{FF2B5EF4-FFF2-40B4-BE49-F238E27FC236}">
                  <a16:creationId xmlns="" xmlns:a16="http://schemas.microsoft.com/office/drawing/2014/main" id="{166F12E5-06FB-437E-B755-821FC0C1F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49">
              <a:extLst>
                <a:ext uri="{FF2B5EF4-FFF2-40B4-BE49-F238E27FC236}">
                  <a16:creationId xmlns="" xmlns:a16="http://schemas.microsoft.com/office/drawing/2014/main" id="{377B5D63-CD5D-4967-B2CD-58B97C56F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50">
              <a:extLst>
                <a:ext uri="{FF2B5EF4-FFF2-40B4-BE49-F238E27FC236}">
                  <a16:creationId xmlns="" xmlns:a16="http://schemas.microsoft.com/office/drawing/2014/main" id="{406E47D9-D14F-4829-9406-EB0482430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51">
              <a:extLst>
                <a:ext uri="{FF2B5EF4-FFF2-40B4-BE49-F238E27FC236}">
                  <a16:creationId xmlns="" xmlns:a16="http://schemas.microsoft.com/office/drawing/2014/main" id="{0E795C4D-7A74-4C4B-9903-D0AD027AE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664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52">
              <a:extLst>
                <a:ext uri="{FF2B5EF4-FFF2-40B4-BE49-F238E27FC236}">
                  <a16:creationId xmlns="" xmlns:a16="http://schemas.microsoft.com/office/drawing/2014/main" id="{682BE53A-191C-4A2E-902D-2B4EF3460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682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ker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186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07" grpId="0" animBg="1" autoUpdateAnimBg="0"/>
      <p:bldP spid="208" grpId="0" animBg="1" autoUpdateAnimBg="0"/>
      <p:bldP spid="209" grpId="0" animBg="1" autoUpdateAnimBg="0"/>
      <p:bldP spid="212" grpId="0" animBg="1" autoUpdateAnimBg="0"/>
      <p:bldP spid="211" grpId="0" animBg="1" autoUpdateAnimBg="0"/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7" name="Oval 11">
            <a:extLst>
              <a:ext uri="{FF2B5EF4-FFF2-40B4-BE49-F238E27FC236}">
                <a16:creationId xmlns="" xmlns:a16="http://schemas.microsoft.com/office/drawing/2014/main" id="{FEEFD48F-4735-431F-B902-0389CC561B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7712" y="2090264"/>
            <a:ext cx="495300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grpSp>
        <p:nvGrpSpPr>
          <p:cNvPr id="158" name="Group 12">
            <a:extLst>
              <a:ext uri="{FF2B5EF4-FFF2-40B4-BE49-F238E27FC236}">
                <a16:creationId xmlns="" xmlns:a16="http://schemas.microsoft.com/office/drawing/2014/main" id="{A143015D-203E-400A-8E48-3EC953EA4063}"/>
              </a:ext>
            </a:extLst>
          </p:cNvPr>
          <p:cNvGrpSpPr>
            <a:grpSpLocks/>
          </p:cNvGrpSpPr>
          <p:nvPr/>
        </p:nvGrpSpPr>
        <p:grpSpPr bwMode="auto">
          <a:xfrm>
            <a:off x="1642251" y="1270175"/>
            <a:ext cx="6775994" cy="4526004"/>
            <a:chOff x="1365" y="1423"/>
            <a:chExt cx="3447" cy="2324"/>
          </a:xfrm>
        </p:grpSpPr>
        <p:graphicFrame>
          <p:nvGraphicFramePr>
            <p:cNvPr id="159" name="Object 10">
              <a:extLst>
                <a:ext uri="{FF2B5EF4-FFF2-40B4-BE49-F238E27FC236}">
                  <a16:creationId xmlns="" xmlns:a16="http://schemas.microsoft.com/office/drawing/2014/main" id="{A83B90B6-102E-4028-BA39-AD37F88B77F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59" y="1580"/>
            <a:ext cx="2867" cy="2115"/>
          </p:xfrm>
          <a:graphic>
            <a:graphicData uri="http://schemas.openxmlformats.org/presentationml/2006/ole">
              <p:oleObj spid="_x0000_s23709" name="Picture" r:id="rId5" imgW="3456432" imgH="3031236" progId="Word.Picture.8">
                <p:embed/>
              </p:oleObj>
            </a:graphicData>
          </a:graphic>
        </p:graphicFrame>
        <p:sp>
          <p:nvSpPr>
            <p:cNvPr id="160" name="Text Box 14">
              <a:extLst>
                <a:ext uri="{FF2B5EF4-FFF2-40B4-BE49-F238E27FC236}">
                  <a16:creationId xmlns="" xmlns:a16="http://schemas.microsoft.com/office/drawing/2014/main" id="{0A7EA836-3319-4DC9-90CC-8B69A32B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15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Rectangle 15">
              <a:extLst>
                <a:ext uri="{FF2B5EF4-FFF2-40B4-BE49-F238E27FC236}">
                  <a16:creationId xmlns="" xmlns:a16="http://schemas.microsoft.com/office/drawing/2014/main" id="{D692CE38-793F-49C1-BBD9-F76B24F2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457"/>
              <a:ext cx="2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800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6">
              <a:extLst>
                <a:ext uri="{FF2B5EF4-FFF2-40B4-BE49-F238E27FC236}">
                  <a16:creationId xmlns="" xmlns:a16="http://schemas.microsoft.com/office/drawing/2014/main" id="{FF960362-B0DA-4AEB-9F05-29259149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810"/>
              <a:ext cx="25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IC</a:t>
              </a:r>
              <a:endParaRPr lang="en-US" altLang="zh-CN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Rectangle 17">
              <a:extLst>
                <a:ext uri="{FF2B5EF4-FFF2-40B4-BE49-F238E27FC236}">
                  <a16:creationId xmlns="" xmlns:a16="http://schemas.microsoft.com/office/drawing/2014/main" id="{EEADE35B-3325-47C5-BB1C-87FD8474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018"/>
              <a:ext cx="25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  <a:endPara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Rectangle 18">
              <a:extLst>
                <a:ext uri="{FF2B5EF4-FFF2-40B4-BE49-F238E27FC236}">
                  <a16:creationId xmlns="" xmlns:a16="http://schemas.microsoft.com/office/drawing/2014/main" id="{58AFEFE4-2636-4C57-B9B0-322DFF00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709"/>
              <a:ext cx="2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endParaRPr lang="en-US" altLang="zh-CN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Rectangle 19">
              <a:extLst>
                <a:ext uri="{FF2B5EF4-FFF2-40B4-BE49-F238E27FC236}">
                  <a16:creationId xmlns="" xmlns:a16="http://schemas.microsoft.com/office/drawing/2014/main" id="{9CCE74CC-E211-412B-B085-5ABF2FE6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118"/>
              <a:ext cx="3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DIS</a:t>
              </a:r>
              <a:endParaRPr lang="en-US" altLang="zh-CN" b="1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20">
              <a:extLst>
                <a:ext uri="{FF2B5EF4-FFF2-40B4-BE49-F238E27FC236}">
                  <a16:creationId xmlns="" xmlns:a16="http://schemas.microsoft.com/office/drawing/2014/main" id="{C55D787E-40BF-4400-ACAA-893BDB02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019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Text Box 21">
              <a:extLst>
                <a:ext uri="{FF2B5EF4-FFF2-40B4-BE49-F238E27FC236}">
                  <a16:creationId xmlns="" xmlns:a16="http://schemas.microsoft.com/office/drawing/2014/main" id="{80EDFB80-2194-489D-9148-B72BE39A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71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11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Text Box 22">
              <a:extLst>
                <a:ext uri="{FF2B5EF4-FFF2-40B4-BE49-F238E27FC236}">
                  <a16:creationId xmlns="" xmlns:a16="http://schemas.microsoft.com/office/drawing/2014/main" id="{10A9E6DE-48D7-4CF1-8A6A-060776DC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894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Text Box 23">
              <a:extLst>
                <a:ext uri="{FF2B5EF4-FFF2-40B4-BE49-F238E27FC236}">
                  <a16:creationId xmlns="" xmlns:a16="http://schemas.microsoft.com/office/drawing/2014/main" id="{E4506FA7-F0C1-41AA-B9C7-B1FDEE5C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05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Text Box 24">
              <a:extLst>
                <a:ext uri="{FF2B5EF4-FFF2-40B4-BE49-F238E27FC236}">
                  <a16:creationId xmlns="" xmlns:a16="http://schemas.microsoft.com/office/drawing/2014/main" id="{8E73A7C7-33FA-446D-A512-F9E22F84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Text Box 25">
              <a:extLst>
                <a:ext uri="{FF2B5EF4-FFF2-40B4-BE49-F238E27FC236}">
                  <a16:creationId xmlns="" xmlns:a16="http://schemas.microsoft.com/office/drawing/2014/main" id="{318307E3-10F0-4F2A-81A2-4E3A49B59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42"/>
              <a:ext cx="30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6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Text Box 26">
              <a:extLst>
                <a:ext uri="{FF2B5EF4-FFF2-40B4-BE49-F238E27FC236}">
                  <a16:creationId xmlns="" xmlns:a16="http://schemas.microsoft.com/office/drawing/2014/main" id="{24FF18DE-F252-487E-919E-F1593524A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359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27">
              <a:extLst>
                <a:ext uri="{FF2B5EF4-FFF2-40B4-BE49-F238E27FC236}">
                  <a16:creationId xmlns="" xmlns:a16="http://schemas.microsoft.com/office/drawing/2014/main" id="{88D93F90-D1B4-4F4A-9436-EE1C43C2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79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Text Box 28">
              <a:extLst>
                <a:ext uri="{FF2B5EF4-FFF2-40B4-BE49-F238E27FC236}">
                  <a16:creationId xmlns="" xmlns:a16="http://schemas.microsoft.com/office/drawing/2014/main" id="{4DC31A8A-BE66-47E3-9476-705F5014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42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Text Box 29">
              <a:extLst>
                <a:ext uri="{FF2B5EF4-FFF2-40B4-BE49-F238E27FC236}">
                  <a16:creationId xmlns="" xmlns:a16="http://schemas.microsoft.com/office/drawing/2014/main" id="{0BCBD8AE-0179-4B48-883F-084D8613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54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Text Box 30">
              <a:extLst>
                <a:ext uri="{FF2B5EF4-FFF2-40B4-BE49-F238E27FC236}">
                  <a16:creationId xmlns="" xmlns:a16="http://schemas.microsoft.com/office/drawing/2014/main" id="{8C710DC8-39B6-4E82-9C35-0FB37FD9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20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7" name="Text Box 31">
              <a:extLst>
                <a:ext uri="{FF2B5EF4-FFF2-40B4-BE49-F238E27FC236}">
                  <a16:creationId xmlns="" xmlns:a16="http://schemas.microsoft.com/office/drawing/2014/main" id="{C634F9C2-025A-4C59-A942-3248EFDE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018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8" name="Text Box 32">
              <a:extLst>
                <a:ext uri="{FF2B5EF4-FFF2-40B4-BE49-F238E27FC236}">
                  <a16:creationId xmlns="" xmlns:a16="http://schemas.microsoft.com/office/drawing/2014/main" id="{500E5C3E-8F74-4C3F-9052-76C691A9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3096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endParaRPr lang="en-US" altLang="zh-CN" sz="4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Text Box 33">
              <a:extLst>
                <a:ext uri="{FF2B5EF4-FFF2-40B4-BE49-F238E27FC236}">
                  <a16:creationId xmlns="" xmlns:a16="http://schemas.microsoft.com/office/drawing/2014/main" id="{261C8589-BCDB-43D2-A485-E674204EA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91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Text Box 34">
              <a:extLst>
                <a:ext uri="{FF2B5EF4-FFF2-40B4-BE49-F238E27FC236}">
                  <a16:creationId xmlns="" xmlns:a16="http://schemas.microsoft.com/office/drawing/2014/main" id="{F8BB917D-9AB9-4047-A151-58B1E0518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582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6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Text Box 35">
              <a:extLst>
                <a:ext uri="{FF2B5EF4-FFF2-40B4-BE49-F238E27FC236}">
                  <a16:creationId xmlns="" xmlns:a16="http://schemas.microsoft.com/office/drawing/2014/main" id="{860F4318-3829-4726-A550-5AAE1A5F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192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Rectangle 36">
              <a:extLst>
                <a:ext uri="{FF2B5EF4-FFF2-40B4-BE49-F238E27FC236}">
                  <a16:creationId xmlns="" xmlns:a16="http://schemas.microsoft.com/office/drawing/2014/main" id="{3F69CFBA-91D6-4D27-9357-25836EA6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706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3" name="Rectangle 37">
              <a:extLst>
                <a:ext uri="{FF2B5EF4-FFF2-40B4-BE49-F238E27FC236}">
                  <a16:creationId xmlns="" xmlns:a16="http://schemas.microsoft.com/office/drawing/2014/main" id="{F9C20A2E-12BB-4FB2-92D0-84C6CA06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271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4" name="Rectangle 38">
              <a:extLst>
                <a:ext uri="{FF2B5EF4-FFF2-40B4-BE49-F238E27FC236}">
                  <a16:creationId xmlns="" xmlns:a16="http://schemas.microsoft.com/office/drawing/2014/main" id="{146329D6-3D13-412F-976C-DB9A3919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964"/>
              <a:ext cx="39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 k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r>
                <a:rPr lang="en-US" altLang="zh-CN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5" name="Text Box 39">
              <a:extLst>
                <a:ext uri="{FF2B5EF4-FFF2-40B4-BE49-F238E27FC236}">
                  <a16:creationId xmlns="" xmlns:a16="http://schemas.microsoft.com/office/drawing/2014/main" id="{95BED159-08EE-418C-A955-84565B02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522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Text Box 40">
              <a:extLst>
                <a:ext uri="{FF2B5EF4-FFF2-40B4-BE49-F238E27FC236}">
                  <a16:creationId xmlns="" xmlns:a16="http://schemas.microsoft.com/office/drawing/2014/main" id="{8028B04B-FFA1-4E2C-BB06-382C75FF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91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7" name="Text Box 41">
              <a:extLst>
                <a:ext uri="{FF2B5EF4-FFF2-40B4-BE49-F238E27FC236}">
                  <a16:creationId xmlns="" xmlns:a16="http://schemas.microsoft.com/office/drawing/2014/main" id="{55A7F62C-ACD3-4415-A0BB-73670D4E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91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8" name="Text Box 42">
              <a:extLst>
                <a:ext uri="{FF2B5EF4-FFF2-40B4-BE49-F238E27FC236}">
                  <a16:creationId xmlns="" xmlns:a16="http://schemas.microsoft.com/office/drawing/2014/main" id="{CEE10D57-638A-4BB3-B40A-4B686BBC2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423"/>
              <a:ext cx="31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Text Box 43">
              <a:extLst>
                <a:ext uri="{FF2B5EF4-FFF2-40B4-BE49-F238E27FC236}">
                  <a16:creationId xmlns="" xmlns:a16="http://schemas.microsoft.com/office/drawing/2014/main" id="{91FA0F72-198A-4B40-8D3A-C2126FAC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1423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6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48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Text Box 44">
              <a:extLst>
                <a:ext uri="{FF2B5EF4-FFF2-40B4-BE49-F238E27FC236}">
                  <a16:creationId xmlns="" xmlns:a16="http://schemas.microsoft.com/office/drawing/2014/main" id="{2ED40F38-F3B4-4FEE-98FF-448247E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548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(8)</a:t>
              </a:r>
              <a:endParaRPr lang="en-US" altLang="zh-CN" sz="48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Text Box 45">
              <a:extLst>
                <a:ext uri="{FF2B5EF4-FFF2-40B4-BE49-F238E27FC236}">
                  <a16:creationId xmlns="" xmlns:a16="http://schemas.microsoft.com/office/drawing/2014/main" id="{880D6535-9167-4F90-9504-35E5F614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365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lang="en-US" altLang="zh-CN" sz="4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2" name="Rectangle 46">
            <a:extLst>
              <a:ext uri="{FF2B5EF4-FFF2-40B4-BE49-F238E27FC236}">
                <a16:creationId xmlns="" xmlns:a16="http://schemas.microsoft.com/office/drawing/2014/main" id="{D6C456E0-F0F5-4577-8384-A6490E5F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94" y="3818947"/>
            <a:ext cx="229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3" name="Object 2">
            <a:extLst>
              <a:ext uri="{FF2B5EF4-FFF2-40B4-BE49-F238E27FC236}">
                <a16:creationId xmlns="" xmlns:a16="http://schemas.microsoft.com/office/drawing/2014/main" id="{357D25F1-F10B-41DC-ABF9-C525C9E2A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300" y="1836649"/>
          <a:ext cx="1040609" cy="773708"/>
        </p:xfrm>
        <a:graphic>
          <a:graphicData uri="http://schemas.openxmlformats.org/presentationml/2006/ole">
            <p:oleObj spid="_x0000_s23710" name="Equation" r:id="rId6" imgW="380835" imgH="406224" progId="Equation.DSMT4">
              <p:embed/>
            </p:oleObj>
          </a:graphicData>
        </a:graphic>
      </p:graphicFrame>
      <p:graphicFrame>
        <p:nvGraphicFramePr>
          <p:cNvPr id="194" name="Object 3">
            <a:extLst>
              <a:ext uri="{FF2B5EF4-FFF2-40B4-BE49-F238E27FC236}">
                <a16:creationId xmlns="" xmlns:a16="http://schemas.microsoft.com/office/drawing/2014/main" id="{3F697D58-7D1A-4C68-9DFE-FB9EB0A67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19" y="3427126"/>
          <a:ext cx="1016856" cy="679555"/>
        </p:xfrm>
        <a:graphic>
          <a:graphicData uri="http://schemas.openxmlformats.org/presentationml/2006/ole">
            <p:oleObj spid="_x0000_s23711" name="Equation" r:id="rId7" imgW="380835" imgH="406224" progId="Equation.DSMT4">
              <p:embed/>
            </p:oleObj>
          </a:graphicData>
        </a:graphic>
      </p:graphicFrame>
      <p:sp>
        <p:nvSpPr>
          <p:cNvPr id="196" name="Oval 50">
            <a:extLst>
              <a:ext uri="{FF2B5EF4-FFF2-40B4-BE49-F238E27FC236}">
                <a16:creationId xmlns="" xmlns:a16="http://schemas.microsoft.com/office/drawing/2014/main" id="{03E3D118-D2D5-4EC6-BD90-4D808CB5BB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02875" y="2258811"/>
            <a:ext cx="223838" cy="2270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197" name="Oval 51">
            <a:extLst>
              <a:ext uri="{FF2B5EF4-FFF2-40B4-BE49-F238E27FC236}">
                <a16:creationId xmlns="" xmlns:a16="http://schemas.microsoft.com/office/drawing/2014/main" id="{C42E41F9-7CFD-46CD-BEEB-DB9D9547B8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7793" y="3591560"/>
            <a:ext cx="223838" cy="2270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10" name="Oval 64">
            <a:extLst>
              <a:ext uri="{FF2B5EF4-FFF2-40B4-BE49-F238E27FC236}">
                <a16:creationId xmlns="" xmlns:a16="http://schemas.microsoft.com/office/drawing/2014/main" id="{278B3281-9B30-4888-A375-873E0D23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031" y="1137009"/>
            <a:ext cx="449802" cy="4573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213" name="Object 8">
            <a:extLst>
              <a:ext uri="{FF2B5EF4-FFF2-40B4-BE49-F238E27FC236}">
                <a16:creationId xmlns="" xmlns:a16="http://schemas.microsoft.com/office/drawing/2014/main" id="{0CEE612B-4FCF-46B3-A418-ED69663A20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84351" y="2760350"/>
          <a:ext cx="772388" cy="567932"/>
        </p:xfrm>
        <a:graphic>
          <a:graphicData uri="http://schemas.openxmlformats.org/presentationml/2006/ole">
            <p:oleObj spid="_x0000_s23712" name="Equation" r:id="rId8" imgW="507780" imgH="406224" progId="Equation.DSMT4">
              <p:embed/>
            </p:oleObj>
          </a:graphicData>
        </a:graphic>
      </p:graphicFrame>
      <p:graphicFrame>
        <p:nvGraphicFramePr>
          <p:cNvPr id="214" name="Object 9">
            <a:extLst>
              <a:ext uri="{FF2B5EF4-FFF2-40B4-BE49-F238E27FC236}">
                <a16:creationId xmlns="" xmlns:a16="http://schemas.microsoft.com/office/drawing/2014/main" id="{89F25905-BBF5-4B75-9418-920D171B358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9992" y="4078067"/>
          <a:ext cx="782375" cy="570621"/>
        </p:xfrm>
        <a:graphic>
          <a:graphicData uri="http://schemas.openxmlformats.org/presentationml/2006/ole">
            <p:oleObj spid="_x0000_s23713" name="Equation" r:id="rId9" imgW="507780" imgH="406224" progId="">
              <p:embed/>
            </p:oleObj>
          </a:graphicData>
        </a:graphic>
      </p:graphicFrame>
      <p:sp>
        <p:nvSpPr>
          <p:cNvPr id="215" name="Oval 69">
            <a:extLst>
              <a:ext uri="{FF2B5EF4-FFF2-40B4-BE49-F238E27FC236}">
                <a16:creationId xmlns="" xmlns:a16="http://schemas.microsoft.com/office/drawing/2014/main" id="{5D35A84C-9DC7-4A7C-A266-3EF2C45A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86" y="2568511"/>
            <a:ext cx="484287" cy="473748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6" name="Oval 70">
            <a:extLst>
              <a:ext uri="{FF2B5EF4-FFF2-40B4-BE49-F238E27FC236}">
                <a16:creationId xmlns="" xmlns:a16="http://schemas.microsoft.com/office/drawing/2014/main" id="{64D6F090-FD18-45AF-8D9C-B82F7EB4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965" y="3904575"/>
            <a:ext cx="484287" cy="417512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7" name="Text Box 71">
            <a:extLst>
              <a:ext uri="{FF2B5EF4-FFF2-40B4-BE49-F238E27FC236}">
                <a16:creationId xmlns="" xmlns:a16="http://schemas.microsoft.com/office/drawing/2014/main" id="{B77DA433-5F58-4A8B-BEC5-C8FE5787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040" y="3864254"/>
            <a:ext cx="965200" cy="46166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保持</a:t>
            </a:r>
          </a:p>
        </p:txBody>
      </p:sp>
      <p:sp>
        <p:nvSpPr>
          <p:cNvPr id="218" name="Text Box 72">
            <a:extLst>
              <a:ext uri="{FF2B5EF4-FFF2-40B4-BE49-F238E27FC236}">
                <a16:creationId xmlns="" xmlns:a16="http://schemas.microsoft.com/office/drawing/2014/main" id="{AA4DB8E7-443C-4879-8608-BF41D260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647" y="3864253"/>
            <a:ext cx="946150" cy="46166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保持</a:t>
            </a:r>
          </a:p>
        </p:txBody>
      </p:sp>
      <p:sp>
        <p:nvSpPr>
          <p:cNvPr id="219" name="Oval 73">
            <a:extLst>
              <a:ext uri="{FF2B5EF4-FFF2-40B4-BE49-F238E27FC236}">
                <a16:creationId xmlns="" xmlns:a16="http://schemas.microsoft.com/office/drawing/2014/main" id="{727A6105-7BD7-4523-954F-91AFF8253E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0198" y="2506842"/>
            <a:ext cx="343698" cy="340776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0" name="Oval 74">
            <a:extLst>
              <a:ext uri="{FF2B5EF4-FFF2-40B4-BE49-F238E27FC236}">
                <a16:creationId xmlns="" xmlns:a16="http://schemas.microsoft.com/office/drawing/2014/main" id="{1CF4198E-2428-4DEB-B24D-9467079125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19275" y="3706094"/>
            <a:ext cx="368830" cy="407237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kern="0">
              <a:solidFill>
                <a:srgbClr val="000000"/>
              </a:solidFill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7" y="657956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sp>
        <p:nvSpPr>
          <p:cNvPr id="222" name="Line 84">
            <a:extLst>
              <a:ext uri="{FF2B5EF4-FFF2-40B4-BE49-F238E27FC236}">
                <a16:creationId xmlns="" xmlns:a16="http://schemas.microsoft.com/office/drawing/2014/main" id="{48D74793-0485-4FE3-B85F-40F82F33F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47" y="224078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3" name="Line 84">
            <a:extLst>
              <a:ext uri="{FF2B5EF4-FFF2-40B4-BE49-F238E27FC236}">
                <a16:creationId xmlns="" xmlns:a16="http://schemas.microsoft.com/office/drawing/2014/main" id="{2862B945-041E-4348-A6B9-AE21BCCA4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248" y="3527334"/>
            <a:ext cx="225425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4" name="Line 84">
            <a:extLst>
              <a:ext uri="{FF2B5EF4-FFF2-40B4-BE49-F238E27FC236}">
                <a16:creationId xmlns="" xmlns:a16="http://schemas.microsoft.com/office/drawing/2014/main" id="{1DFA4EDE-147A-4871-96CB-BAF61EED3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078" y="1280975"/>
            <a:ext cx="235028" cy="195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Line 84">
            <a:extLst>
              <a:ext uri="{FF2B5EF4-FFF2-40B4-BE49-F238E27FC236}">
                <a16:creationId xmlns="" xmlns:a16="http://schemas.microsoft.com/office/drawing/2014/main" id="{90B95A42-42FE-4098-AC2B-1D6229502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543" y="3825639"/>
            <a:ext cx="314091" cy="1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9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10417503-6140-42E8-81B9-99CC94A3B129}"/>
              </a:ext>
            </a:extLst>
          </p:cNvPr>
          <p:cNvGrpSpPr>
            <a:grpSpLocks/>
          </p:cNvGrpSpPr>
          <p:nvPr/>
        </p:nvGrpSpPr>
        <p:grpSpPr bwMode="auto">
          <a:xfrm>
            <a:off x="23814" y="1290724"/>
            <a:ext cx="9096374" cy="4227513"/>
            <a:chOff x="186" y="592"/>
            <a:chExt cx="5730" cy="2663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CAE13690-6E4E-4B06-AA45-C6FC5709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592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3" name="Picture 5" descr="B5-5-3">
              <a:extLst>
                <a:ext uri="{FF2B5EF4-FFF2-40B4-BE49-F238E27FC236}">
                  <a16:creationId xmlns="" xmlns:a16="http://schemas.microsoft.com/office/drawing/2014/main" id="{2C7863F1-4AB2-4A4F-B1ED-C8954DA22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918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5" name="Text Box 3">
            <a:extLst>
              <a:ext uri="{FF2B5EF4-FFF2-40B4-BE49-F238E27FC236}">
                <a16:creationId xmlns="" xmlns:a16="http://schemas.microsoft.com/office/drawing/2014/main" id="{E69C4B05-B658-4710-835E-02FC4D79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7232" y="4910275"/>
            <a:ext cx="539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5186" y="4910275"/>
            <a:ext cx="539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5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5" y="676697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功能表</a:t>
            </a:r>
          </a:p>
        </p:txBody>
      </p:sp>
      <p:grpSp>
        <p:nvGrpSpPr>
          <p:cNvPr id="58" name="Group 5">
            <a:extLst>
              <a:ext uri="{FF2B5EF4-FFF2-40B4-BE49-F238E27FC236}">
                <a16:creationId xmlns="" xmlns:a16="http://schemas.microsoft.com/office/drawing/2014/main" id="{38C0F554-E591-4555-BB28-02F968B7D49D}"/>
              </a:ext>
            </a:extLst>
          </p:cNvPr>
          <p:cNvGrpSpPr>
            <a:grpSpLocks/>
          </p:cNvGrpSpPr>
          <p:nvPr/>
        </p:nvGrpSpPr>
        <p:grpSpPr bwMode="auto">
          <a:xfrm>
            <a:off x="563381" y="1459999"/>
            <a:ext cx="7714345" cy="4563999"/>
            <a:chOff x="342" y="1451"/>
            <a:chExt cx="4470" cy="2382"/>
          </a:xfrm>
        </p:grpSpPr>
        <p:sp>
          <p:nvSpPr>
            <p:cNvPr id="59" name="Rectangle 6">
              <a:extLst>
                <a:ext uri="{FF2B5EF4-FFF2-40B4-BE49-F238E27FC236}">
                  <a16:creationId xmlns="" xmlns:a16="http://schemas.microsoft.com/office/drawing/2014/main" id="{60B4BB3A-C865-4809-9141-352611CA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407"/>
              <a:ext cx="71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60" name="Rectangle 7">
              <a:extLst>
                <a:ext uri="{FF2B5EF4-FFF2-40B4-BE49-F238E27FC236}">
                  <a16:creationId xmlns="" xmlns:a16="http://schemas.microsoft.com/office/drawing/2014/main" id="{DE2CA727-498E-4090-A158-3688FA4F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407"/>
              <a:ext cx="70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不变</a:t>
              </a:r>
            </a:p>
          </p:txBody>
        </p:sp>
        <p:sp>
          <p:nvSpPr>
            <p:cNvPr id="61" name="Rectangle 8">
              <a:extLst>
                <a:ext uri="{FF2B5EF4-FFF2-40B4-BE49-F238E27FC236}">
                  <a16:creationId xmlns="" xmlns:a16="http://schemas.microsoft.com/office/drawing/2014/main" id="{F4DC5390-FDBF-467C-BD25-B1322C56D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3407"/>
              <a:ext cx="87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2" name="Rectangle 9">
              <a:extLst>
                <a:ext uri="{FF2B5EF4-FFF2-40B4-BE49-F238E27FC236}">
                  <a16:creationId xmlns="" xmlns:a16="http://schemas.microsoft.com/office/drawing/2014/main" id="{AB98BC13-644F-4F34-8215-313BD466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011"/>
              <a:ext cx="7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63" name="Rectangle 10">
              <a:extLst>
                <a:ext uri="{FF2B5EF4-FFF2-40B4-BE49-F238E27FC236}">
                  <a16:creationId xmlns="" xmlns:a16="http://schemas.microsoft.com/office/drawing/2014/main" id="{826DAB86-7812-4BC9-9EFE-F0B8455F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030"/>
              <a:ext cx="709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4" name="Rectangle 11">
              <a:extLst>
                <a:ext uri="{FF2B5EF4-FFF2-40B4-BE49-F238E27FC236}">
                  <a16:creationId xmlns="" xmlns:a16="http://schemas.microsoft.com/office/drawing/2014/main" id="{78791839-C331-42EC-9A9E-B3CEC269D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3011"/>
              <a:ext cx="8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5" name="Rectangle 12">
              <a:extLst>
                <a:ext uri="{FF2B5EF4-FFF2-40B4-BE49-F238E27FC236}">
                  <a16:creationId xmlns="" xmlns:a16="http://schemas.microsoft.com/office/drawing/2014/main" id="{4E3F3BD1-9EB5-4D1D-8EE6-6AF12DFB2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095"/>
              <a:ext cx="10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GB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Rectangle 13">
              <a:extLst>
                <a:ext uri="{FF2B5EF4-FFF2-40B4-BE49-F238E27FC236}">
                  <a16:creationId xmlns="" xmlns:a16="http://schemas.microsoft.com/office/drawing/2014/main" id="{3C14DC2C-FC51-43F2-94A3-16E69308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95"/>
              <a:ext cx="11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GB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Rectangle 14">
              <a:extLst>
                <a:ext uri="{FF2B5EF4-FFF2-40B4-BE49-F238E27FC236}">
                  <a16:creationId xmlns="" xmlns:a16="http://schemas.microsoft.com/office/drawing/2014/main" id="{6FD52ACC-FDBF-4D2A-8804-CFF949A0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577"/>
              <a:ext cx="7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截止</a:t>
              </a:r>
            </a:p>
          </p:txBody>
        </p:sp>
        <p:sp>
          <p:nvSpPr>
            <p:cNvPr id="68" name="Rectangle 15">
              <a:extLst>
                <a:ext uri="{FF2B5EF4-FFF2-40B4-BE49-F238E27FC236}">
                  <a16:creationId xmlns="" xmlns:a16="http://schemas.microsoft.com/office/drawing/2014/main" id="{FD9F9193-5F1B-4AA1-B804-299C53AE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577"/>
              <a:ext cx="70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9" name="Rectangle 16">
              <a:extLst>
                <a:ext uri="{FF2B5EF4-FFF2-40B4-BE49-F238E27FC236}">
                  <a16:creationId xmlns="" xmlns:a16="http://schemas.microsoft.com/office/drawing/2014/main" id="{A058FB96-F3AA-40CD-AD21-3939B2DD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577"/>
              <a:ext cx="8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0" name="Rectangle 17">
              <a:extLst>
                <a:ext uri="{FF2B5EF4-FFF2-40B4-BE49-F238E27FC236}">
                  <a16:creationId xmlns="" xmlns:a16="http://schemas.microsoft.com/office/drawing/2014/main" id="{FC879931-912F-4899-8C4A-51380220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577"/>
              <a:ext cx="10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GB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Rectangle 18">
              <a:extLst>
                <a:ext uri="{FF2B5EF4-FFF2-40B4-BE49-F238E27FC236}">
                  <a16:creationId xmlns="" xmlns:a16="http://schemas.microsoft.com/office/drawing/2014/main" id="{2830F286-304A-464A-B1B4-0309F94E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577"/>
              <a:ext cx="11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lang="zh-CN" altLang="en-GB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Rectangle 19">
              <a:extLst>
                <a:ext uri="{FF2B5EF4-FFF2-40B4-BE49-F238E27FC236}">
                  <a16:creationId xmlns="" xmlns:a16="http://schemas.microsoft.com/office/drawing/2014/main" id="{C7E34BF8-4490-4DF9-95FB-7C45C6310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275"/>
              <a:ext cx="71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导通</a:t>
              </a:r>
            </a:p>
          </p:txBody>
        </p:sp>
        <p:sp>
          <p:nvSpPr>
            <p:cNvPr id="73" name="Rectangle 20">
              <a:extLst>
                <a:ext uri="{FF2B5EF4-FFF2-40B4-BE49-F238E27FC236}">
                  <a16:creationId xmlns="" xmlns:a16="http://schemas.microsoft.com/office/drawing/2014/main" id="{EDD40EA2-77A0-479D-8DC7-ED82886C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269"/>
              <a:ext cx="70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4" name="Rectangle 21">
              <a:extLst>
                <a:ext uri="{FF2B5EF4-FFF2-40B4-BE49-F238E27FC236}">
                  <a16:creationId xmlns="" xmlns:a16="http://schemas.microsoft.com/office/drawing/2014/main" id="{E0691E24-843D-46FA-855F-F7329485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2276"/>
              <a:ext cx="8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5" name="Rectangle 22">
              <a:extLst>
                <a:ext uri="{FF2B5EF4-FFF2-40B4-BE49-F238E27FC236}">
                  <a16:creationId xmlns="" xmlns:a16="http://schemas.microsoft.com/office/drawing/2014/main" id="{DF719698-3861-4081-B2C4-5E2BBC74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275"/>
              <a:ext cx="10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</a:t>
              </a:r>
            </a:p>
          </p:txBody>
        </p:sp>
        <p:sp>
          <p:nvSpPr>
            <p:cNvPr id="76" name="Rectangle 23">
              <a:extLst>
                <a:ext uri="{FF2B5EF4-FFF2-40B4-BE49-F238E27FC236}">
                  <a16:creationId xmlns="" xmlns:a16="http://schemas.microsoft.com/office/drawing/2014/main" id="{BB990CFD-A914-41C3-962E-6E4CD360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2272"/>
              <a:ext cx="1106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</a:t>
              </a:r>
            </a:p>
          </p:txBody>
        </p:sp>
        <p:sp>
          <p:nvSpPr>
            <p:cNvPr id="77" name="Rectangle 24">
              <a:extLst>
                <a:ext uri="{FF2B5EF4-FFF2-40B4-BE49-F238E27FC236}">
                  <a16:creationId xmlns="" xmlns:a16="http://schemas.microsoft.com/office/drawing/2014/main" id="{78F539D1-F839-4694-BDF0-4B8508E6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807"/>
              <a:ext cx="713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放电管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78" name="Rectangle 25">
              <a:extLst>
                <a:ext uri="{FF2B5EF4-FFF2-40B4-BE49-F238E27FC236}">
                  <a16:creationId xmlns="" xmlns:a16="http://schemas.microsoft.com/office/drawing/2014/main" id="{FADEC4CA-F42F-4FFD-9511-14FD69A1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812"/>
              <a:ext cx="70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400" b="1" baseline="-25000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79" name="Rectangle 26">
              <a:extLst>
                <a:ext uri="{FF2B5EF4-FFF2-40B4-BE49-F238E27FC236}">
                  <a16:creationId xmlns="" xmlns:a16="http://schemas.microsoft.com/office/drawing/2014/main" id="{E8EC53CE-77D7-45C9-BCC2-7FD674CA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848"/>
              <a:ext cx="87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复位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i="1" baseline="-25000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80" name="Rectangle 27">
              <a:extLst>
                <a:ext uri="{FF2B5EF4-FFF2-40B4-BE49-F238E27FC236}">
                  <a16:creationId xmlns="" xmlns:a16="http://schemas.microsoft.com/office/drawing/2014/main" id="{E21A53D0-368E-4E15-B6D7-6CC617203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848"/>
              <a:ext cx="1077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触发输入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(TR)</a:t>
              </a:r>
            </a:p>
          </p:txBody>
        </p:sp>
        <p:sp>
          <p:nvSpPr>
            <p:cNvPr id="81" name="Rectangle 28">
              <a:extLst>
                <a:ext uri="{FF2B5EF4-FFF2-40B4-BE49-F238E27FC236}">
                  <a16:creationId xmlns="" xmlns:a16="http://schemas.microsoft.com/office/drawing/2014/main" id="{0FAAAC3A-6E27-4EE7-9CE7-41BE5C4F5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48"/>
              <a:ext cx="110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阈值输入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  <a:r>
                <a:rPr lang="en-US" altLang="zh-CN" sz="2400" b="1" dirty="0">
                  <a:solidFill>
                    <a:srgbClr val="170A8E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82" name="Rectangle 29">
              <a:extLst>
                <a:ext uri="{FF2B5EF4-FFF2-40B4-BE49-F238E27FC236}">
                  <a16:creationId xmlns="" xmlns:a16="http://schemas.microsoft.com/office/drawing/2014/main" id="{896AFB61-579E-4595-AA1F-82080109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451"/>
              <a:ext cx="1422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Rectangle 30">
              <a:extLst>
                <a:ext uri="{FF2B5EF4-FFF2-40B4-BE49-F238E27FC236}">
                  <a16:creationId xmlns="" xmlns:a16="http://schemas.microsoft.com/office/drawing/2014/main" id="{FDC921A4-5B4A-4910-8E65-AAD26BD5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451"/>
              <a:ext cx="300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5221288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      入</a:t>
              </a:r>
            </a:p>
          </p:txBody>
        </p:sp>
        <p:sp>
          <p:nvSpPr>
            <p:cNvPr id="84" name="Line 31">
              <a:extLst>
                <a:ext uri="{FF2B5EF4-FFF2-40B4-BE49-F238E27FC236}">
                  <a16:creationId xmlns="" xmlns:a16="http://schemas.microsoft.com/office/drawing/2014/main" id="{51B53372-178E-4EFC-AA6B-09329CB0F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45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32">
              <a:extLst>
                <a:ext uri="{FF2B5EF4-FFF2-40B4-BE49-F238E27FC236}">
                  <a16:creationId xmlns="" xmlns:a16="http://schemas.microsoft.com/office/drawing/2014/main" id="{F3FA1A89-462C-49FC-920B-9792D366E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804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33">
              <a:extLst>
                <a:ext uri="{FF2B5EF4-FFF2-40B4-BE49-F238E27FC236}">
                  <a16:creationId xmlns="" xmlns:a16="http://schemas.microsoft.com/office/drawing/2014/main" id="{880DD4D0-8F2D-4C46-8AC5-229515B8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451"/>
              <a:ext cx="0" cy="3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34">
              <a:extLst>
                <a:ext uri="{FF2B5EF4-FFF2-40B4-BE49-F238E27FC236}">
                  <a16:creationId xmlns="" xmlns:a16="http://schemas.microsoft.com/office/drawing/2014/main" id="{69CF1C83-D913-494F-99D6-5A59EB75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848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35">
              <a:extLst>
                <a:ext uri="{FF2B5EF4-FFF2-40B4-BE49-F238E27FC236}">
                  <a16:creationId xmlns="" xmlns:a16="http://schemas.microsoft.com/office/drawing/2014/main" id="{AAB39B8B-CF56-4C20-8EE4-A4945002B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848"/>
              <a:ext cx="0" cy="1985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Line 36">
              <a:extLst>
                <a:ext uri="{FF2B5EF4-FFF2-40B4-BE49-F238E27FC236}">
                  <a16:creationId xmlns="" xmlns:a16="http://schemas.microsoft.com/office/drawing/2014/main" id="{F2D4D4A8-4416-45D0-9034-B997BD495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451"/>
              <a:ext cx="0" cy="23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37">
              <a:extLst>
                <a:ext uri="{FF2B5EF4-FFF2-40B4-BE49-F238E27FC236}">
                  <a16:creationId xmlns="" xmlns:a16="http://schemas.microsoft.com/office/drawing/2014/main" id="{5FA36DDD-D3D5-468B-8D2B-3AA5F54F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273"/>
              <a:ext cx="44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38">
              <a:extLst>
                <a:ext uri="{FF2B5EF4-FFF2-40B4-BE49-F238E27FC236}">
                  <a16:creationId xmlns="" xmlns:a16="http://schemas.microsoft.com/office/drawing/2014/main" id="{BFBA9350-4268-49B8-877B-B329DF01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39">
              <a:extLst>
                <a:ext uri="{FF2B5EF4-FFF2-40B4-BE49-F238E27FC236}">
                  <a16:creationId xmlns="" xmlns:a16="http://schemas.microsoft.com/office/drawing/2014/main" id="{471F9845-AE17-4A0A-A4A7-26D60BB9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40">
              <a:extLst>
                <a:ext uri="{FF2B5EF4-FFF2-40B4-BE49-F238E27FC236}">
                  <a16:creationId xmlns="" xmlns:a16="http://schemas.microsoft.com/office/drawing/2014/main" id="{92359503-BA72-4493-8280-F57446CCF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848"/>
              <a:ext cx="0" cy="19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Line 41">
              <a:extLst>
                <a:ext uri="{FF2B5EF4-FFF2-40B4-BE49-F238E27FC236}">
                  <a16:creationId xmlns="" xmlns:a16="http://schemas.microsoft.com/office/drawing/2014/main" id="{81E9C17E-06B3-4C3F-90B9-0814954CE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42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Line 42">
              <a:extLst>
                <a:ext uri="{FF2B5EF4-FFF2-40B4-BE49-F238E27FC236}">
                  <a16:creationId xmlns="" xmlns:a16="http://schemas.microsoft.com/office/drawing/2014/main" id="{5C1C5BCA-8D7C-4DB6-99FE-52616586D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031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Line 43">
              <a:extLst>
                <a:ext uri="{FF2B5EF4-FFF2-40B4-BE49-F238E27FC236}">
                  <a16:creationId xmlns="" xmlns:a16="http://schemas.microsoft.com/office/drawing/2014/main" id="{DD058A60-277D-4EEE-9428-A7FD13A86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428"/>
              <a:ext cx="4427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97" name="Object 2">
              <a:extLst>
                <a:ext uri="{FF2B5EF4-FFF2-40B4-BE49-F238E27FC236}">
                  <a16:creationId xmlns="" xmlns:a16="http://schemas.microsoft.com/office/drawing/2014/main" id="{69055E3D-E9B5-47F7-BDCC-6D3D78DC5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3" y="2982"/>
            <a:ext cx="640" cy="426"/>
          </p:xfrm>
          <a:graphic>
            <a:graphicData uri="http://schemas.openxmlformats.org/presentationml/2006/ole">
              <p:oleObj spid="_x0000_s24764" name="Equation" r:id="rId5" imgW="507780" imgH="406224" progId="">
                <p:embed/>
              </p:oleObj>
            </a:graphicData>
          </a:graphic>
        </p:graphicFrame>
        <p:graphicFrame>
          <p:nvGraphicFramePr>
            <p:cNvPr id="98" name="Object 3">
              <a:extLst>
                <a:ext uri="{FF2B5EF4-FFF2-40B4-BE49-F238E27FC236}">
                  <a16:creationId xmlns="" xmlns:a16="http://schemas.microsoft.com/office/drawing/2014/main" id="{B7D57FB0-2EBE-474A-8B3A-D94723E291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3" y="2605"/>
            <a:ext cx="640" cy="426"/>
          </p:xfrm>
          <a:graphic>
            <a:graphicData uri="http://schemas.openxmlformats.org/presentationml/2006/ole">
              <p:oleObj spid="_x0000_s24765" name="Equation" r:id="rId6" imgW="507780" imgH="406224" progId="">
                <p:embed/>
              </p:oleObj>
            </a:graphicData>
          </a:graphic>
        </p:graphicFrame>
        <p:graphicFrame>
          <p:nvGraphicFramePr>
            <p:cNvPr id="99" name="Object 4">
              <a:extLst>
                <a:ext uri="{FF2B5EF4-FFF2-40B4-BE49-F238E27FC236}">
                  <a16:creationId xmlns="" xmlns:a16="http://schemas.microsoft.com/office/drawing/2014/main" id="{AD5FD77F-7DC1-4E57-9FD7-79446CA2C8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3" y="3379"/>
            <a:ext cx="640" cy="426"/>
          </p:xfrm>
          <a:graphic>
            <a:graphicData uri="http://schemas.openxmlformats.org/presentationml/2006/ole">
              <p:oleObj spid="_x0000_s24766" name="Equation" r:id="rId7" imgW="507780" imgH="406224" progId="">
                <p:embed/>
              </p:oleObj>
            </a:graphicData>
          </a:graphic>
        </p:graphicFrame>
        <p:graphicFrame>
          <p:nvGraphicFramePr>
            <p:cNvPr id="100" name="Object 5">
              <a:extLst>
                <a:ext uri="{FF2B5EF4-FFF2-40B4-BE49-F238E27FC236}">
                  <a16:creationId xmlns="" xmlns:a16="http://schemas.microsoft.com/office/drawing/2014/main" id="{B0F51C46-0533-4D6E-8708-E7369C41A6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3011"/>
            <a:ext cx="537" cy="429"/>
          </p:xfrm>
          <a:graphic>
            <a:graphicData uri="http://schemas.openxmlformats.org/presentationml/2006/ole">
              <p:oleObj spid="_x0000_s24767" name="Equation" r:id="rId8" imgW="507780" imgH="406224" progId="">
                <p:embed/>
              </p:oleObj>
            </a:graphicData>
          </a:graphic>
        </p:graphicFrame>
        <p:graphicFrame>
          <p:nvGraphicFramePr>
            <p:cNvPr id="101" name="Object 6">
              <a:extLst>
                <a:ext uri="{FF2B5EF4-FFF2-40B4-BE49-F238E27FC236}">
                  <a16:creationId xmlns="" xmlns:a16="http://schemas.microsoft.com/office/drawing/2014/main" id="{C95B20D3-A97C-4380-8FC0-3049D4A63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2602"/>
            <a:ext cx="537" cy="429"/>
          </p:xfrm>
          <a:graphic>
            <a:graphicData uri="http://schemas.openxmlformats.org/presentationml/2006/ole">
              <p:oleObj spid="_x0000_s24768" name="Equation" r:id="rId9" imgW="507780" imgH="406224" progId="">
                <p:embed/>
              </p:oleObj>
            </a:graphicData>
          </a:graphic>
        </p:graphicFrame>
        <p:graphicFrame>
          <p:nvGraphicFramePr>
            <p:cNvPr id="102" name="Object 7">
              <a:extLst>
                <a:ext uri="{FF2B5EF4-FFF2-40B4-BE49-F238E27FC236}">
                  <a16:creationId xmlns="" xmlns:a16="http://schemas.microsoft.com/office/drawing/2014/main" id="{E4C41E4D-31BF-4424-8E3B-C038EA3A04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3379"/>
            <a:ext cx="537" cy="429"/>
          </p:xfrm>
          <a:graphic>
            <a:graphicData uri="http://schemas.openxmlformats.org/presentationml/2006/ole">
              <p:oleObj spid="_x0000_s24769" name="Equation" r:id="rId10" imgW="507780" imgH="406224" progId="">
                <p:embed/>
              </p:oleObj>
            </a:graphicData>
          </a:graphic>
        </p:graphicFrame>
        <p:sp>
          <p:nvSpPr>
            <p:cNvPr id="103" name="Line 50">
              <a:extLst>
                <a:ext uri="{FF2B5EF4-FFF2-40B4-BE49-F238E27FC236}">
                  <a16:creationId xmlns="" xmlns:a16="http://schemas.microsoft.com/office/drawing/2014/main" id="{8FE33C31-6811-4775-950F-87807CF2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1451"/>
              <a:ext cx="0" cy="2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4" name="Line 84">
            <a:extLst>
              <a:ext uri="{FF2B5EF4-FFF2-40B4-BE49-F238E27FC236}">
                <a16:creationId xmlns="" xmlns:a16="http://schemas.microsoft.com/office/drawing/2014/main" id="{BAA43BD5-AA36-4DE6-83B3-9CCA2F95D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6547" y="2715126"/>
            <a:ext cx="360943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5" name="Line 84">
            <a:extLst>
              <a:ext uri="{FF2B5EF4-FFF2-40B4-BE49-F238E27FC236}">
                <a16:creationId xmlns="" xmlns:a16="http://schemas.microsoft.com/office/drawing/2014/main" id="{AF0B3B92-ABE4-4C34-8394-07DB3EC81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7641" y="2546684"/>
            <a:ext cx="360943" cy="0"/>
          </a:xfrm>
          <a:prstGeom prst="line">
            <a:avLst/>
          </a:prstGeom>
          <a:noFill/>
          <a:ln w="28575">
            <a:solidFill>
              <a:srgbClr val="170A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2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定时器构成多谐振荡器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5" y="676697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电路结构</a:t>
            </a:r>
          </a:p>
        </p:txBody>
      </p:sp>
      <p:graphicFrame>
        <p:nvGraphicFramePr>
          <p:cNvPr id="54" name="Object 5">
            <a:extLst>
              <a:ext uri="{FF2B5EF4-FFF2-40B4-BE49-F238E27FC236}">
                <a16:creationId xmlns="" xmlns:a16="http://schemas.microsoft.com/office/drawing/2014/main" id="{FC0DDFBB-2240-4010-88E6-4C86AC9C1B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939" y="2094746"/>
          <a:ext cx="6034087" cy="4670425"/>
        </p:xfrm>
        <a:graphic>
          <a:graphicData uri="http://schemas.openxmlformats.org/presentationml/2006/ole">
            <p:oleObj spid="_x0000_s25664" name="Picture" r:id="rId5" imgW="4286440" imgH="3311282" progId="Word.Picture.8">
              <p:embed/>
            </p:oleObj>
          </a:graphicData>
        </a:graphic>
      </p:graphicFrame>
      <p:sp>
        <p:nvSpPr>
          <p:cNvPr id="55" name="Rectangle 6">
            <a:extLst>
              <a:ext uri="{FF2B5EF4-FFF2-40B4-BE49-F238E27FC236}">
                <a16:creationId xmlns="" xmlns:a16="http://schemas.microsoft.com/office/drawing/2014/main" id="{3CBDFEB0-1B97-47A6-9C6D-980EE9C36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92" y="2449553"/>
            <a:ext cx="4275138" cy="3960812"/>
          </a:xfrm>
          <a:prstGeom prst="rect">
            <a:avLst/>
          </a:prstGeom>
          <a:noFill/>
          <a:ln w="19050" algn="ctr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Group 11">
            <a:extLst>
              <a:ext uri="{FF2B5EF4-FFF2-40B4-BE49-F238E27FC236}">
                <a16:creationId xmlns="" xmlns:a16="http://schemas.microsoft.com/office/drawing/2014/main" id="{C829B74C-74F0-4C2D-ADBA-A25A5A0CD87C}"/>
              </a:ext>
            </a:extLst>
          </p:cNvPr>
          <p:cNvGrpSpPr>
            <a:grpSpLocks/>
          </p:cNvGrpSpPr>
          <p:nvPr/>
        </p:nvGrpSpPr>
        <p:grpSpPr bwMode="auto">
          <a:xfrm>
            <a:off x="6008695" y="1261424"/>
            <a:ext cx="2927350" cy="2746375"/>
            <a:chOff x="3787" y="515"/>
            <a:chExt cx="1844" cy="1730"/>
          </a:xfrm>
        </p:grpSpPr>
        <p:graphicFrame>
          <p:nvGraphicFramePr>
            <p:cNvPr id="57" name="Object 8">
              <a:extLst>
                <a:ext uri="{FF2B5EF4-FFF2-40B4-BE49-F238E27FC236}">
                  <a16:creationId xmlns="" xmlns:a16="http://schemas.microsoft.com/office/drawing/2014/main" id="{4985DC02-B986-4120-8ED5-69987B4440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6" y="515"/>
            <a:ext cx="1705" cy="1730"/>
          </p:xfrm>
          <a:graphic>
            <a:graphicData uri="http://schemas.openxmlformats.org/presentationml/2006/ole">
              <p:oleObj spid="_x0000_s25665" name="图片" r:id="rId6" imgW="1505712" imgH="1249680" progId="Word.Picture.8">
                <p:embed/>
              </p:oleObj>
            </a:graphicData>
          </a:graphic>
        </p:graphicFrame>
        <p:sp>
          <p:nvSpPr>
            <p:cNvPr id="104" name="Text Box 9">
              <a:extLst>
                <a:ext uri="{FF2B5EF4-FFF2-40B4-BE49-F238E27FC236}">
                  <a16:creationId xmlns="" xmlns:a16="http://schemas.microsoft.com/office/drawing/2014/main" id="{EB0ED342-CA16-4BD0-BF3F-2B4F60A56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798"/>
              <a:ext cx="2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1400" baseline="-25000">
                  <a:solidFill>
                    <a:prstClr val="black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aseline="-25000">
                <a:solidFill>
                  <a:prstClr val="blac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10">
              <a:extLst>
                <a:ext uri="{FF2B5EF4-FFF2-40B4-BE49-F238E27FC236}">
                  <a16:creationId xmlns="" xmlns:a16="http://schemas.microsoft.com/office/drawing/2014/main" id="{5E0E0BD0-EB3E-469B-9854-9A9D29035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281"/>
              <a:ext cx="2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1400" baseline="-25000">
                  <a:solidFill>
                    <a:prstClr val="black"/>
                  </a:solidFill>
                  <a:ea typeface="宋体" panose="02010600030101010101" pitchFamily="2" charset="-122"/>
                </a:rPr>
                <a:t>2</a:t>
              </a:r>
              <a:endParaRPr lang="en-US" altLang="zh-CN" sz="4400" baseline="-25000">
                <a:solidFill>
                  <a:prstClr val="blac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1791CC6B-8A13-4202-9274-4462D353945D}"/>
              </a:ext>
            </a:extLst>
          </p:cNvPr>
          <p:cNvCxnSpPr/>
          <p:nvPr/>
        </p:nvCxnSpPr>
        <p:spPr>
          <a:xfrm>
            <a:off x="1010653" y="3681664"/>
            <a:ext cx="6617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DFAEED3B-811C-4702-9118-8E83FC013360}"/>
              </a:ext>
            </a:extLst>
          </p:cNvPr>
          <p:cNvCxnSpPr/>
          <p:nvPr/>
        </p:nvCxnSpPr>
        <p:spPr>
          <a:xfrm>
            <a:off x="1018675" y="3685674"/>
            <a:ext cx="0" cy="13635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="" xmlns:a16="http://schemas.microsoft.com/office/drawing/2014/main" id="{A2319466-B928-465B-AF66-43CC3F639941}"/>
              </a:ext>
            </a:extLst>
          </p:cNvPr>
          <p:cNvCxnSpPr/>
          <p:nvPr/>
        </p:nvCxnSpPr>
        <p:spPr>
          <a:xfrm>
            <a:off x="1030696" y="5053271"/>
            <a:ext cx="6617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7">
            <a:extLst>
              <a:ext uri="{FF2B5EF4-FFF2-40B4-BE49-F238E27FC236}">
                <a16:creationId xmlns="" xmlns:a16="http://schemas.microsoft.com/office/drawing/2014/main" id="{D929F25C-3318-49C9-814D-2A8D9218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09" y="3259723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kern="0" baseline="-25000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  <a:endParaRPr lang="en-US" altLang="zh-CN" sz="2400" kern="0" baseline="-25000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" name="Rectangle 18">
            <a:extLst>
              <a:ext uri="{FF2B5EF4-FFF2-40B4-BE49-F238E27FC236}">
                <a16:creationId xmlns="" xmlns:a16="http://schemas.microsoft.com/office/drawing/2014/main" id="{9819B431-AF2C-45AA-8AD6-4122C5B7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95" y="467456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i="1" kern="0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TR</a:t>
            </a:r>
            <a:endParaRPr lang="en-US" altLang="zh-CN" kern="0" baseline="-25000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" name="Line 84">
            <a:extLst>
              <a:ext uri="{FF2B5EF4-FFF2-40B4-BE49-F238E27FC236}">
                <a16:creationId xmlns="" xmlns:a16="http://schemas.microsoft.com/office/drawing/2014/main" id="{CB8AB1FE-BE31-4057-ADE5-2F1894998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458" y="4757758"/>
            <a:ext cx="314091" cy="19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0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定时器构成多谐振荡器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5" y="676697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grpSp>
        <p:nvGrpSpPr>
          <p:cNvPr id="92" name="Group 3">
            <a:extLst>
              <a:ext uri="{FF2B5EF4-FFF2-40B4-BE49-F238E27FC236}">
                <a16:creationId xmlns="" xmlns:a16="http://schemas.microsoft.com/office/drawing/2014/main" id="{6062E639-7E48-4D90-94E6-8CFC7519E1B6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1204913"/>
            <a:ext cx="3409950" cy="5584825"/>
            <a:chOff x="198" y="681"/>
            <a:chExt cx="2148" cy="3518"/>
          </a:xfrm>
        </p:grpSpPr>
        <p:sp>
          <p:nvSpPr>
            <p:cNvPr id="93" name="Text Box 4">
              <a:extLst>
                <a:ext uri="{FF2B5EF4-FFF2-40B4-BE49-F238E27FC236}">
                  <a16:creationId xmlns="" xmlns:a16="http://schemas.microsoft.com/office/drawing/2014/main" id="{BAFBE67F-10A8-4501-87BA-FB68C5DF4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9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0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Text Box 5">
              <a:extLst>
                <a:ext uri="{FF2B5EF4-FFF2-40B4-BE49-F238E27FC236}">
                  <a16:creationId xmlns="" xmlns:a16="http://schemas.microsoft.com/office/drawing/2014/main" id="{26D26CA9-3E9F-474C-9E06-A8E6CC6DA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28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5" name="Freeform 6">
              <a:extLst>
                <a:ext uri="{FF2B5EF4-FFF2-40B4-BE49-F238E27FC236}">
                  <a16:creationId xmlns="" xmlns:a16="http://schemas.microsoft.com/office/drawing/2014/main" id="{F8CB5688-E4A1-4DB3-9DD9-526EA46B50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" y="2068"/>
              <a:ext cx="49" cy="865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7">
              <a:extLst>
                <a:ext uri="{FF2B5EF4-FFF2-40B4-BE49-F238E27FC236}">
                  <a16:creationId xmlns="" xmlns:a16="http://schemas.microsoft.com/office/drawing/2014/main" id="{9232CE8C-F7E5-4CBF-9473-A010A8520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932"/>
              <a:ext cx="139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8">
              <a:extLst>
                <a:ext uri="{FF2B5EF4-FFF2-40B4-BE49-F238E27FC236}">
                  <a16:creationId xmlns="" xmlns:a16="http://schemas.microsoft.com/office/drawing/2014/main" id="{9B3A12DF-3787-4940-9509-3D7D0AEE2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89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Text Box 9">
              <a:extLst>
                <a:ext uri="{FF2B5EF4-FFF2-40B4-BE49-F238E27FC236}">
                  <a16:creationId xmlns="" xmlns:a16="http://schemas.microsoft.com/office/drawing/2014/main" id="{9E08E2FC-DEFB-468B-AA37-9A0C86BD5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387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9" name="Text Box 10">
              <a:extLst>
                <a:ext uri="{FF2B5EF4-FFF2-40B4-BE49-F238E27FC236}">
                  <a16:creationId xmlns="" xmlns:a16="http://schemas.microsoft.com/office/drawing/2014/main" id="{ACFA61DE-6B8C-4EF2-B2C6-9C2D1DAC5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29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00" name="Freeform 11">
              <a:extLst>
                <a:ext uri="{FF2B5EF4-FFF2-40B4-BE49-F238E27FC236}">
                  <a16:creationId xmlns="" xmlns:a16="http://schemas.microsoft.com/office/drawing/2014/main" id="{592853A8-9960-4484-BC6B-F451DFA1A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8" y="3125"/>
              <a:ext cx="50" cy="852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12">
              <a:extLst>
                <a:ext uri="{FF2B5EF4-FFF2-40B4-BE49-F238E27FC236}">
                  <a16:creationId xmlns="" xmlns:a16="http://schemas.microsoft.com/office/drawing/2014/main" id="{0E09187B-6B53-4307-B271-FD867CADB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3986"/>
              <a:ext cx="139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Text Box 13">
              <a:extLst>
                <a:ext uri="{FF2B5EF4-FFF2-40B4-BE49-F238E27FC236}">
                  <a16:creationId xmlns="" xmlns:a16="http://schemas.microsoft.com/office/drawing/2014/main" id="{CD43B702-4570-4CE6-93E1-CA5901C91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92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Line 14">
              <a:extLst>
                <a:ext uri="{FF2B5EF4-FFF2-40B4-BE49-F238E27FC236}">
                  <a16:creationId xmlns="" xmlns:a16="http://schemas.microsoft.com/office/drawing/2014/main" id="{D5FC92A9-38D8-4EDB-8229-0ACB2261D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353"/>
              <a:ext cx="13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Line 15">
              <a:extLst>
                <a:ext uri="{FF2B5EF4-FFF2-40B4-BE49-F238E27FC236}">
                  <a16:creationId xmlns="" xmlns:a16="http://schemas.microsoft.com/office/drawing/2014/main" id="{148AA945-B8ED-42BD-9770-ECF567509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2649"/>
              <a:ext cx="12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16">
              <a:extLst>
                <a:ext uri="{FF2B5EF4-FFF2-40B4-BE49-F238E27FC236}">
                  <a16:creationId xmlns="" xmlns:a16="http://schemas.microsoft.com/office/drawing/2014/main" id="{0F9DDE57-414E-48CD-BE25-B284584C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364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OL</a:t>
              </a:r>
            </a:p>
          </p:txBody>
        </p:sp>
        <p:sp>
          <p:nvSpPr>
            <p:cNvPr id="112" name="Text Box 17">
              <a:extLst>
                <a:ext uri="{FF2B5EF4-FFF2-40B4-BE49-F238E27FC236}">
                  <a16:creationId xmlns="" xmlns:a16="http://schemas.microsoft.com/office/drawing/2014/main" id="{9302A00F-2509-4439-8A96-C4BA78403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3246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OH</a:t>
              </a:r>
            </a:p>
          </p:txBody>
        </p:sp>
        <p:sp>
          <p:nvSpPr>
            <p:cNvPr id="113" name="Line 18">
              <a:extLst>
                <a:ext uri="{FF2B5EF4-FFF2-40B4-BE49-F238E27FC236}">
                  <a16:creationId xmlns="" xmlns:a16="http://schemas.microsoft.com/office/drawing/2014/main" id="{E5FEA7BE-7DBB-476A-BBF4-0B9F31698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374"/>
              <a:ext cx="2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Line 19">
              <a:extLst>
                <a:ext uri="{FF2B5EF4-FFF2-40B4-BE49-F238E27FC236}">
                  <a16:creationId xmlns="" xmlns:a16="http://schemas.microsoft.com/office/drawing/2014/main" id="{34F76ED3-A575-49E9-9D01-CB9D04A55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68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Line 20">
              <a:extLst>
                <a:ext uri="{FF2B5EF4-FFF2-40B4-BE49-F238E27FC236}">
                  <a16:creationId xmlns="" xmlns:a16="http://schemas.microsoft.com/office/drawing/2014/main" id="{388902CC-0E6D-4ADD-A124-44EBEC44B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878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" name="Line 21">
              <a:extLst>
                <a:ext uri="{FF2B5EF4-FFF2-40B4-BE49-F238E27FC236}">
                  <a16:creationId xmlns="" xmlns:a16="http://schemas.microsoft.com/office/drawing/2014/main" id="{322B47AE-1E90-491B-AA71-881CC1306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370"/>
              <a:ext cx="0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Line 22">
              <a:extLst>
                <a:ext uri="{FF2B5EF4-FFF2-40B4-BE49-F238E27FC236}">
                  <a16:creationId xmlns="" xmlns:a16="http://schemas.microsoft.com/office/drawing/2014/main" id="{124A7F1F-5082-4609-AB3F-08379166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380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="" xmlns:a16="http://schemas.microsoft.com/office/drawing/2014/main" id="{0EEF0BF7-11F6-4D21-BB71-1A82A616B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3878"/>
              <a:ext cx="2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="" xmlns:a16="http://schemas.microsoft.com/office/drawing/2014/main" id="{EFD75C67-05E1-4DCF-8CA4-4D6E2CEDA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368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Line 25">
              <a:extLst>
                <a:ext uri="{FF2B5EF4-FFF2-40B4-BE49-F238E27FC236}">
                  <a16:creationId xmlns="" xmlns:a16="http://schemas.microsoft.com/office/drawing/2014/main" id="{B536AF38-883C-4074-AB4D-225EDC634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3380"/>
              <a:ext cx="2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" name="Line 26">
              <a:extLst>
                <a:ext uri="{FF2B5EF4-FFF2-40B4-BE49-F238E27FC236}">
                  <a16:creationId xmlns="" xmlns:a16="http://schemas.microsoft.com/office/drawing/2014/main" id="{E1D167BA-D650-454A-A49F-E63C370F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374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Line 27">
              <a:extLst>
                <a:ext uri="{FF2B5EF4-FFF2-40B4-BE49-F238E27FC236}">
                  <a16:creationId xmlns="" xmlns:a16="http://schemas.microsoft.com/office/drawing/2014/main" id="{E300D4A6-CE91-4709-AB4D-01890ED9A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884"/>
              <a:ext cx="2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" name="Line 28">
              <a:extLst>
                <a:ext uri="{FF2B5EF4-FFF2-40B4-BE49-F238E27FC236}">
                  <a16:creationId xmlns="" xmlns:a16="http://schemas.microsoft.com/office/drawing/2014/main" id="{3393EB7A-EAC5-4C9B-BEDE-9AAD6EEC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3374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4" name="Line 29">
              <a:extLst>
                <a:ext uri="{FF2B5EF4-FFF2-40B4-BE49-F238E27FC236}">
                  <a16:creationId xmlns="" xmlns:a16="http://schemas.microsoft.com/office/drawing/2014/main" id="{1A0DFB59-D311-4EC7-9A70-5DEF0644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3884"/>
              <a:ext cx="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" name="Line 30">
              <a:extLst>
                <a:ext uri="{FF2B5EF4-FFF2-40B4-BE49-F238E27FC236}">
                  <a16:creationId xmlns="" xmlns:a16="http://schemas.microsoft.com/office/drawing/2014/main" id="{EE311864-37E6-4C04-8A3B-D1979832A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348"/>
              <a:ext cx="0" cy="1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Line 31">
              <a:extLst>
                <a:ext uri="{FF2B5EF4-FFF2-40B4-BE49-F238E27FC236}">
                  <a16:creationId xmlns="" xmlns:a16="http://schemas.microsoft.com/office/drawing/2014/main" id="{C5E7C777-8FDF-4CAC-BE46-29AE2A98D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7" name="Line 32">
              <a:extLst>
                <a:ext uri="{FF2B5EF4-FFF2-40B4-BE49-F238E27FC236}">
                  <a16:creationId xmlns="" xmlns:a16="http://schemas.microsoft.com/office/drawing/2014/main" id="{55E1A5CC-0F18-4CE4-A5F4-B32F4876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Text Box 33">
              <a:extLst>
                <a:ext uri="{FF2B5EF4-FFF2-40B4-BE49-F238E27FC236}">
                  <a16:creationId xmlns="" xmlns:a16="http://schemas.microsoft.com/office/drawing/2014/main" id="{D37FEB50-16EB-4093-A698-041D2C8C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349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sp>
          <p:nvSpPr>
            <p:cNvPr id="129" name="Line 34">
              <a:extLst>
                <a:ext uri="{FF2B5EF4-FFF2-40B4-BE49-F238E27FC236}">
                  <a16:creationId xmlns="" xmlns:a16="http://schemas.microsoft.com/office/drawing/2014/main" id="{119FFA3F-2303-4898-8F9F-B0F7F1B1A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3625"/>
              <a:ext cx="27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0" name="Rectangle 35">
              <a:extLst>
                <a:ext uri="{FF2B5EF4-FFF2-40B4-BE49-F238E27FC236}">
                  <a16:creationId xmlns="" xmlns:a16="http://schemas.microsoft.com/office/drawing/2014/main" id="{561F8D49-05C2-4A71-93F1-BC2782CC3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99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31" name="Freeform 36">
              <a:extLst>
                <a:ext uri="{FF2B5EF4-FFF2-40B4-BE49-F238E27FC236}">
                  <a16:creationId xmlns="" xmlns:a16="http://schemas.microsoft.com/office/drawing/2014/main" id="{82AD3503-F23D-4B1D-9D1B-AF8490168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352"/>
              <a:ext cx="349" cy="579"/>
            </a:xfrm>
            <a:custGeom>
              <a:avLst/>
              <a:gdLst>
                <a:gd name="T0" fmla="*/ 0 w 255"/>
                <a:gd name="T1" fmla="*/ 579 h 579"/>
                <a:gd name="T2" fmla="*/ 123 w 255"/>
                <a:gd name="T3" fmla="*/ 186 h 579"/>
                <a:gd name="T4" fmla="*/ 255 w 255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579">
                  <a:moveTo>
                    <a:pt x="0" y="579"/>
                  </a:moveTo>
                  <a:cubicBezTo>
                    <a:pt x="20" y="514"/>
                    <a:pt x="81" y="282"/>
                    <a:pt x="123" y="186"/>
                  </a:cubicBezTo>
                  <a:cubicBezTo>
                    <a:pt x="165" y="90"/>
                    <a:pt x="227" y="39"/>
                    <a:pt x="255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="" xmlns:a16="http://schemas.microsoft.com/office/drawing/2014/main" id="{38CDEC48-59C7-495D-A4BF-E8E28BF54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352"/>
              <a:ext cx="273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" name="Freeform 38">
              <a:extLst>
                <a:ext uri="{FF2B5EF4-FFF2-40B4-BE49-F238E27FC236}">
                  <a16:creationId xmlns="" xmlns:a16="http://schemas.microsoft.com/office/drawing/2014/main" id="{7891582F-F2C7-487B-9B8B-96CED4F5B3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1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4" name="Freeform 39">
              <a:extLst>
                <a:ext uri="{FF2B5EF4-FFF2-40B4-BE49-F238E27FC236}">
                  <a16:creationId xmlns="" xmlns:a16="http://schemas.microsoft.com/office/drawing/2014/main" id="{534CFE9C-D853-489F-B6A9-1EF9CC44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2352"/>
              <a:ext cx="266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Freeform 40">
              <a:extLst>
                <a:ext uri="{FF2B5EF4-FFF2-40B4-BE49-F238E27FC236}">
                  <a16:creationId xmlns="" xmlns:a16="http://schemas.microsoft.com/office/drawing/2014/main" id="{941F3728-67A8-4928-A08C-ED9D74CF2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22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Freeform 41">
              <a:extLst>
                <a:ext uri="{FF2B5EF4-FFF2-40B4-BE49-F238E27FC236}">
                  <a16:creationId xmlns="" xmlns:a16="http://schemas.microsoft.com/office/drawing/2014/main" id="{C6B5801D-CC77-465C-A54D-6343A13095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2" y="2346"/>
              <a:ext cx="64" cy="144"/>
            </a:xfrm>
            <a:custGeom>
              <a:avLst/>
              <a:gdLst>
                <a:gd name="T0" fmla="*/ 0 w 54"/>
                <a:gd name="T1" fmla="*/ 144 h 144"/>
                <a:gd name="T2" fmla="*/ 30 w 54"/>
                <a:gd name="T3" fmla="*/ 51 h 144"/>
                <a:gd name="T4" fmla="*/ 54 w 54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44">
                  <a:moveTo>
                    <a:pt x="0" y="144"/>
                  </a:moveTo>
                  <a:cubicBezTo>
                    <a:pt x="5" y="129"/>
                    <a:pt x="21" y="75"/>
                    <a:pt x="30" y="51"/>
                  </a:cubicBezTo>
                  <a:cubicBezTo>
                    <a:pt x="39" y="27"/>
                    <a:pt x="49" y="11"/>
                    <a:pt x="5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42">
              <a:extLst>
                <a:ext uri="{FF2B5EF4-FFF2-40B4-BE49-F238E27FC236}">
                  <a16:creationId xmlns="" xmlns:a16="http://schemas.microsoft.com/office/drawing/2014/main" id="{F9D1A2C9-4F57-4A81-BD77-21065AB35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43">
              <a:extLst>
                <a:ext uri="{FF2B5EF4-FFF2-40B4-BE49-F238E27FC236}">
                  <a16:creationId xmlns="" xmlns:a16="http://schemas.microsoft.com/office/drawing/2014/main" id="{FF46A9DC-5882-4D42-87E3-DD85644B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Line 44">
              <a:extLst>
                <a:ext uri="{FF2B5EF4-FFF2-40B4-BE49-F238E27FC236}">
                  <a16:creationId xmlns="" xmlns:a16="http://schemas.microsoft.com/office/drawing/2014/main" id="{E9AF244B-3DDA-4D0C-8B1B-5EDD89A6C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3625"/>
              <a:ext cx="19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" name="Text Box 45">
              <a:extLst>
                <a:ext uri="{FF2B5EF4-FFF2-40B4-BE49-F238E27FC236}">
                  <a16:creationId xmlns="" xmlns:a16="http://schemas.microsoft.com/office/drawing/2014/main" id="{2FA219B6-0B92-422A-A969-852629D3B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336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PH</a:t>
              </a:r>
            </a:p>
          </p:txBody>
        </p:sp>
        <p:sp>
          <p:nvSpPr>
            <p:cNvPr id="141" name="Text Box 46">
              <a:extLst>
                <a:ext uri="{FF2B5EF4-FFF2-40B4-BE49-F238E27FC236}">
                  <a16:creationId xmlns="" xmlns:a16="http://schemas.microsoft.com/office/drawing/2014/main" id="{E61F7885-33BC-4931-ACFE-A53BEEA8E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333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PL</a:t>
              </a:r>
            </a:p>
          </p:txBody>
        </p:sp>
        <p:graphicFrame>
          <p:nvGraphicFramePr>
            <p:cNvPr id="142" name="Object 47">
              <a:extLst>
                <a:ext uri="{FF2B5EF4-FFF2-40B4-BE49-F238E27FC236}">
                  <a16:creationId xmlns="" xmlns:a16="http://schemas.microsoft.com/office/drawing/2014/main" id="{68CDDD2B-8DA5-4C5B-B40E-49BE4D079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" y="2186"/>
            <a:ext cx="232" cy="248"/>
          </p:xfrm>
          <a:graphic>
            <a:graphicData uri="http://schemas.openxmlformats.org/presentationml/2006/ole">
              <p:oleObj spid="_x0000_s26843" name="公式" r:id="rId5" imgW="368140" imgH="393529" progId="">
                <p:embed/>
              </p:oleObj>
            </a:graphicData>
          </a:graphic>
        </p:graphicFrame>
        <p:graphicFrame>
          <p:nvGraphicFramePr>
            <p:cNvPr id="143" name="Object 48">
              <a:extLst>
                <a:ext uri="{FF2B5EF4-FFF2-40B4-BE49-F238E27FC236}">
                  <a16:creationId xmlns="" xmlns:a16="http://schemas.microsoft.com/office/drawing/2014/main" id="{6EE3E3D2-2E21-4BCB-8A00-4E15E2738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" y="2594"/>
            <a:ext cx="224" cy="248"/>
          </p:xfrm>
          <a:graphic>
            <a:graphicData uri="http://schemas.openxmlformats.org/presentationml/2006/ole">
              <p:oleObj spid="_x0000_s26844" name="公式" r:id="rId6" imgW="355292" imgH="393359" progId="">
                <p:embed/>
              </p:oleObj>
            </a:graphicData>
          </a:graphic>
        </p:graphicFrame>
        <p:sp>
          <p:nvSpPr>
            <p:cNvPr id="144" name="Rectangle 49">
              <a:extLst>
                <a:ext uri="{FF2B5EF4-FFF2-40B4-BE49-F238E27FC236}">
                  <a16:creationId xmlns="" xmlns:a16="http://schemas.microsoft.com/office/drawing/2014/main" id="{89EEB8A9-DCF7-40A4-A1D4-74E481D4D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45" name="Rectangle 50">
              <a:extLst>
                <a:ext uri="{FF2B5EF4-FFF2-40B4-BE49-F238E27FC236}">
                  <a16:creationId xmlns="" xmlns:a16="http://schemas.microsoft.com/office/drawing/2014/main" id="{8DA8B6FE-B610-4736-9AFD-9E9CF7EC8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64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="" xmlns:a16="http://schemas.microsoft.com/office/drawing/2014/main" id="{D13C902F-6388-4D2F-BA3F-5FC77F7F8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611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graphicFrame>
          <p:nvGraphicFramePr>
            <p:cNvPr id="147" name="Object 52">
              <a:extLst>
                <a:ext uri="{FF2B5EF4-FFF2-40B4-BE49-F238E27FC236}">
                  <a16:creationId xmlns="" xmlns:a16="http://schemas.microsoft.com/office/drawing/2014/main" id="{F48DB769-AA0E-4DCE-808D-242413EADF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" y="727"/>
            <a:ext cx="1939" cy="1207"/>
          </p:xfrm>
          <a:graphic>
            <a:graphicData uri="http://schemas.openxmlformats.org/presentationml/2006/ole">
              <p:oleObj spid="_x0000_s26845" name="BMP 图象" r:id="rId7" imgW="4238095" imgH="2933333" progId="PBrush">
                <p:embed/>
              </p:oleObj>
            </a:graphicData>
          </a:graphic>
        </p:graphicFrame>
        <p:sp>
          <p:nvSpPr>
            <p:cNvPr id="148" name="AutoShape 53">
              <a:extLst>
                <a:ext uri="{FF2B5EF4-FFF2-40B4-BE49-F238E27FC236}">
                  <a16:creationId xmlns="" xmlns:a16="http://schemas.microsoft.com/office/drawing/2014/main" id="{31704D7A-D31E-4251-883E-4C7A00EB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681"/>
              <a:ext cx="1979" cy="3518"/>
            </a:xfrm>
            <a:prstGeom prst="flowChartProcess">
              <a:avLst/>
            </a:prstGeom>
            <a:noFill/>
            <a:ln w="57150">
              <a:pattFill prst="sphere">
                <a:fgClr>
                  <a:srgbClr val="CC99FF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9" name="Group 54">
            <a:extLst>
              <a:ext uri="{FF2B5EF4-FFF2-40B4-BE49-F238E27FC236}">
                <a16:creationId xmlns="" xmlns:a16="http://schemas.microsoft.com/office/drawing/2014/main" id="{FC38A6A5-36A3-4E94-980D-30306775C560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230313"/>
            <a:ext cx="717550" cy="1912937"/>
            <a:chOff x="420" y="705"/>
            <a:chExt cx="452" cy="1205"/>
          </a:xfrm>
        </p:grpSpPr>
        <p:sp>
          <p:nvSpPr>
            <p:cNvPr id="150" name="Line 55">
              <a:extLst>
                <a:ext uri="{FF2B5EF4-FFF2-40B4-BE49-F238E27FC236}">
                  <a16:creationId xmlns="" xmlns:a16="http://schemas.microsoft.com/office/drawing/2014/main" id="{05C54B50-63B6-4F5D-88B1-EE8E7F8AD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742"/>
              <a:ext cx="0" cy="17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56">
              <a:extLst>
                <a:ext uri="{FF2B5EF4-FFF2-40B4-BE49-F238E27FC236}">
                  <a16:creationId xmlns="" xmlns:a16="http://schemas.microsoft.com/office/drawing/2014/main" id="{944F77FD-F661-4C2B-92B1-ECB2B8CDE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" y="906"/>
              <a:ext cx="444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52" name="Group 57">
              <a:extLst>
                <a:ext uri="{FF2B5EF4-FFF2-40B4-BE49-F238E27FC236}">
                  <a16:creationId xmlns="" xmlns:a16="http://schemas.microsoft.com/office/drawing/2014/main" id="{7F3D7DDF-EEC6-49FA-BE5D-9A79E67C8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" y="705"/>
              <a:ext cx="378" cy="1205"/>
              <a:chOff x="420" y="705"/>
              <a:chExt cx="378" cy="1205"/>
            </a:xfrm>
          </p:grpSpPr>
          <p:sp>
            <p:nvSpPr>
              <p:cNvPr id="153" name="Line 58">
                <a:extLst>
                  <a:ext uri="{FF2B5EF4-FFF2-40B4-BE49-F238E27FC236}">
                    <a16:creationId xmlns="" xmlns:a16="http://schemas.microsoft.com/office/drawing/2014/main" id="{5694DBEA-93FB-4C36-B198-E74FB0E80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" y="898"/>
                <a:ext cx="0" cy="101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" name="Rectangle 59">
                <a:extLst>
                  <a:ext uri="{FF2B5EF4-FFF2-40B4-BE49-F238E27FC236}">
                    <a16:creationId xmlns="" xmlns:a16="http://schemas.microsoft.com/office/drawing/2014/main" id="{6F55B368-87F2-4CB5-ACB9-1D847CA86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705"/>
                <a:ext cx="3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00CC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充电</a:t>
                </a:r>
              </a:p>
            </p:txBody>
          </p:sp>
        </p:grpSp>
      </p:grpSp>
      <p:sp>
        <p:nvSpPr>
          <p:cNvPr id="155" name="Rectangle 60">
            <a:extLst>
              <a:ext uri="{FF2B5EF4-FFF2-40B4-BE49-F238E27FC236}">
                <a16:creationId xmlns="" xmlns:a16="http://schemas.microsoft.com/office/drawing/2014/main" id="{1F068579-FB47-447A-A688-39373037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2224088"/>
            <a:ext cx="427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OH</a:t>
            </a:r>
          </a:p>
        </p:txBody>
      </p:sp>
      <p:grpSp>
        <p:nvGrpSpPr>
          <p:cNvPr id="156" name="Group 61">
            <a:extLst>
              <a:ext uri="{FF2B5EF4-FFF2-40B4-BE49-F238E27FC236}">
                <a16:creationId xmlns="" xmlns:a16="http://schemas.microsoft.com/office/drawing/2014/main" id="{C5B4DF20-293E-4D31-84F8-E563BE8052F0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2895600"/>
            <a:ext cx="2482850" cy="387350"/>
            <a:chOff x="848" y="1642"/>
            <a:chExt cx="1349" cy="244"/>
          </a:xfrm>
        </p:grpSpPr>
        <p:sp>
          <p:nvSpPr>
            <p:cNvPr id="157" name="AutoShape 62">
              <a:extLst>
                <a:ext uri="{FF2B5EF4-FFF2-40B4-BE49-F238E27FC236}">
                  <a16:creationId xmlns="" xmlns:a16="http://schemas.microsoft.com/office/drawing/2014/main" id="{F053F92F-C2B1-48ED-843D-4BCE9978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42"/>
              <a:ext cx="1349" cy="244"/>
            </a:xfrm>
            <a:prstGeom prst="wedgeRectCallout">
              <a:avLst>
                <a:gd name="adj1" fmla="val -36731"/>
                <a:gd name="adj2" fmla="val -100000"/>
              </a:avLst>
            </a:prstGeom>
            <a:solidFill>
              <a:srgbClr val="CCECFF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 </a:t>
              </a: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 </a:t>
              </a: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kumimoji="1" lang="zh-CN" altLang="en-US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很小</a:t>
              </a:r>
            </a:p>
          </p:txBody>
        </p:sp>
        <p:sp>
          <p:nvSpPr>
            <p:cNvPr id="158" name="Line 63">
              <a:extLst>
                <a:ext uri="{FF2B5EF4-FFF2-40B4-BE49-F238E27FC236}">
                  <a16:creationId xmlns="" xmlns:a16="http://schemas.microsoft.com/office/drawing/2014/main" id="{59541A47-197E-4B76-82F7-FF6B7C3FD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671"/>
              <a:ext cx="2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9" name="Group 64">
            <a:extLst>
              <a:ext uri="{FF2B5EF4-FFF2-40B4-BE49-F238E27FC236}">
                <a16:creationId xmlns="" xmlns:a16="http://schemas.microsoft.com/office/drawing/2014/main" id="{1281A2DC-2C8F-4C1D-9F9A-0196CA984F2E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3857625"/>
            <a:ext cx="568325" cy="2173288"/>
            <a:chOff x="716" y="2392"/>
            <a:chExt cx="358" cy="1369"/>
          </a:xfrm>
        </p:grpSpPr>
        <p:sp>
          <p:nvSpPr>
            <p:cNvPr id="160" name="Freeform 65">
              <a:extLst>
                <a:ext uri="{FF2B5EF4-FFF2-40B4-BE49-F238E27FC236}">
                  <a16:creationId xmlns="" xmlns:a16="http://schemas.microsoft.com/office/drawing/2014/main" id="{AA4083CD-EA1E-4C5C-B54B-BF27EEC4B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392"/>
              <a:ext cx="349" cy="579"/>
            </a:xfrm>
            <a:custGeom>
              <a:avLst/>
              <a:gdLst>
                <a:gd name="T0" fmla="*/ 0 w 255"/>
                <a:gd name="T1" fmla="*/ 579 h 579"/>
                <a:gd name="T2" fmla="*/ 123 w 255"/>
                <a:gd name="T3" fmla="*/ 186 h 579"/>
                <a:gd name="T4" fmla="*/ 255 w 255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579">
                  <a:moveTo>
                    <a:pt x="0" y="579"/>
                  </a:moveTo>
                  <a:cubicBezTo>
                    <a:pt x="20" y="514"/>
                    <a:pt x="81" y="282"/>
                    <a:pt x="123" y="186"/>
                  </a:cubicBezTo>
                  <a:cubicBezTo>
                    <a:pt x="165" y="90"/>
                    <a:pt x="227" y="39"/>
                    <a:pt x="255" y="0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66">
              <a:extLst>
                <a:ext uri="{FF2B5EF4-FFF2-40B4-BE49-F238E27FC236}">
                  <a16:creationId xmlns="" xmlns:a16="http://schemas.microsoft.com/office/drawing/2014/main" id="{1073D7EB-892F-4270-A01A-65E2F92C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420"/>
              <a:ext cx="348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67">
              <a:extLst>
                <a:ext uri="{FF2B5EF4-FFF2-40B4-BE49-F238E27FC236}">
                  <a16:creationId xmlns="" xmlns:a16="http://schemas.microsoft.com/office/drawing/2014/main" id="{C3AFD483-C47B-4BED-8B90-A913B5933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56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</p:grpSp>
      <p:sp>
        <p:nvSpPr>
          <p:cNvPr id="163" name="Oval 68">
            <a:extLst>
              <a:ext uri="{FF2B5EF4-FFF2-40B4-BE49-F238E27FC236}">
                <a16:creationId xmlns="" xmlns:a16="http://schemas.microsoft.com/office/drawing/2014/main" id="{EB8747AD-162A-42D4-8572-17829978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163763"/>
            <a:ext cx="744538" cy="495300"/>
          </a:xfrm>
          <a:prstGeom prst="ellips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64" name="Group 69">
            <a:extLst>
              <a:ext uri="{FF2B5EF4-FFF2-40B4-BE49-F238E27FC236}">
                <a16:creationId xmlns="" xmlns:a16="http://schemas.microsoft.com/office/drawing/2014/main" id="{802F22DE-6693-4887-8124-7DF96E2CE921}"/>
              </a:ext>
            </a:extLst>
          </p:cNvPr>
          <p:cNvGrpSpPr>
            <a:grpSpLocks/>
          </p:cNvGrpSpPr>
          <p:nvPr/>
        </p:nvGrpSpPr>
        <p:grpSpPr bwMode="auto">
          <a:xfrm>
            <a:off x="3580276" y="1806489"/>
            <a:ext cx="4776787" cy="4447846"/>
            <a:chOff x="2289" y="1099"/>
            <a:chExt cx="3143" cy="2489"/>
          </a:xfrm>
        </p:grpSpPr>
        <p:sp>
          <p:nvSpPr>
            <p:cNvPr id="165" name="Text Box 70">
              <a:extLst>
                <a:ext uri="{FF2B5EF4-FFF2-40B4-BE49-F238E27FC236}">
                  <a16:creationId xmlns="" xmlns:a16="http://schemas.microsoft.com/office/drawing/2014/main" id="{5AEBF79D-ADC5-4AE5-8B4C-158F3972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1099"/>
              <a:ext cx="3143" cy="2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接通 </a:t>
              </a:r>
              <a:r>
                <a:rPr kumimoji="1" lang="en-US" altLang="zh-CN" sz="2800" b="1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kern="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 </a:t>
              </a:r>
              <a:r>
                <a:rPr kumimoji="1" lang="zh-CN" altLang="en-US" sz="2800" b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后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开始时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0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</a:t>
              </a:r>
              <a:r>
                <a:rPr kumimoji="1" lang="en-US" altLang="zh-CN" sz="2800" b="1" i="1" kern="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kern="0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800" b="1" kern="0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为高电平，</a:t>
              </a:r>
              <a:endParaRPr kumimoji="1"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放电管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截止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经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向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充电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</a:t>
              </a:r>
              <a:r>
                <a:rPr kumimoji="1" lang="en-US" altLang="zh-CN" sz="2800" b="1" i="1" kern="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上升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这时电路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处于暂稳态</a:t>
              </a:r>
              <a:r>
                <a:rPr kumimoji="1" lang="en-US" altLang="zh-CN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 </a:t>
              </a:r>
            </a:p>
          </p:txBody>
        </p:sp>
        <p:sp>
          <p:nvSpPr>
            <p:cNvPr id="166" name="Line 71">
              <a:extLst>
                <a:ext uri="{FF2B5EF4-FFF2-40B4-BE49-F238E27FC236}">
                  <a16:creationId xmlns="" xmlns:a16="http://schemas.microsoft.com/office/drawing/2014/main" id="{FEB83598-96B4-4009-9766-52603E38C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1551"/>
              <a:ext cx="239" cy="0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7" name="Text Box 73" descr="窄竖线">
            <a:extLst>
              <a:ext uri="{FF2B5EF4-FFF2-40B4-BE49-F238E27FC236}">
                <a16:creationId xmlns="" xmlns:a16="http://schemas.microsoft.com/office/drawing/2014/main" id="{FA321127-EA89-47F8-B44C-A2A201BE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96" y="1227974"/>
            <a:ext cx="29257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1)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第一暂稳态 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2E9F5F2C-3B53-4085-8241-618C5AA47D5C}"/>
              </a:ext>
            </a:extLst>
          </p:cNvPr>
          <p:cNvGrpSpPr/>
          <p:nvPr/>
        </p:nvGrpSpPr>
        <p:grpSpPr>
          <a:xfrm>
            <a:off x="6558015" y="117774"/>
            <a:ext cx="2553367" cy="2174277"/>
            <a:chOff x="5594130" y="92351"/>
            <a:chExt cx="2528387" cy="2174301"/>
          </a:xfrm>
        </p:grpSpPr>
        <p:grpSp>
          <p:nvGrpSpPr>
            <p:cNvPr id="77" name="Group 41">
              <a:extLst>
                <a:ext uri="{FF2B5EF4-FFF2-40B4-BE49-F238E27FC236}">
                  <a16:creationId xmlns="" xmlns:a16="http://schemas.microsoft.com/office/drawing/2014/main" id="{96A627C3-E3B7-4251-B9C2-464239E50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130" y="92351"/>
              <a:ext cx="2528387" cy="2174301"/>
              <a:chOff x="3010" y="624"/>
              <a:chExt cx="1830" cy="1348"/>
            </a:xfrm>
          </p:grpSpPr>
          <p:sp>
            <p:nvSpPr>
              <p:cNvPr id="82" name="Rectangle 42">
                <a:extLst>
                  <a:ext uri="{FF2B5EF4-FFF2-40B4-BE49-F238E27FC236}">
                    <a16:creationId xmlns="" xmlns:a16="http://schemas.microsoft.com/office/drawing/2014/main" id="{9AF60BE3-3B8B-451B-B5DD-F151F0A5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634"/>
                <a:ext cx="44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kern="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sz="2800" i="1" kern="0" baseline="-25000" dirty="0">
                    <a:solidFill>
                      <a:srgbClr val="0000FF"/>
                    </a:solidFill>
                  </a:rPr>
                  <a:t>o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="" xmlns:a16="http://schemas.microsoft.com/office/drawing/2014/main" id="{295792D3-E31E-4FBC-9973-5B03037F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889"/>
                <a:ext cx="346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0</a:t>
                </a:r>
                <a:endParaRPr lang="zh-CN" altLang="en-US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="" xmlns:a16="http://schemas.microsoft.com/office/drawing/2014/main" id="{4E9ABA86-FE2F-4BE7-A7FD-1B70261A7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939"/>
                <a:ext cx="786" cy="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="" xmlns:a16="http://schemas.microsoft.com/office/drawing/2014/main" id="{4ACCA59F-96B6-40D8-B91D-7343FB427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682"/>
                <a:ext cx="13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i="1" kern="0" dirty="0">
                    <a:solidFill>
                      <a:srgbClr val="0000FF"/>
                    </a:solidFill>
                  </a:rPr>
                  <a:t>TH        TR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Line 47">
                <a:extLst>
                  <a:ext uri="{FF2B5EF4-FFF2-40B4-BE49-F238E27FC236}">
                    <a16:creationId xmlns="" xmlns:a16="http://schemas.microsoft.com/office/drawing/2014/main" id="{D40CBA26-2D24-499A-957E-6D11A6FE5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9" y="624"/>
                <a:ext cx="1731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Line 48">
                <a:extLst>
                  <a:ext uri="{FF2B5EF4-FFF2-40B4-BE49-F238E27FC236}">
                    <a16:creationId xmlns="" xmlns:a16="http://schemas.microsoft.com/office/drawing/2014/main" id="{7DFAD9C5-F06F-4CE3-919F-8BA65A4DE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944"/>
                <a:ext cx="17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49">
                <a:extLst>
                  <a:ext uri="{FF2B5EF4-FFF2-40B4-BE49-F238E27FC236}">
                    <a16:creationId xmlns="" xmlns:a16="http://schemas.microsoft.com/office/drawing/2014/main" id="{1F1E4F20-F1CC-4629-8A9C-AA7D7A081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948"/>
                <a:ext cx="1739" cy="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50">
                <a:extLst>
                  <a:ext uri="{FF2B5EF4-FFF2-40B4-BE49-F238E27FC236}">
                    <a16:creationId xmlns="" xmlns:a16="http://schemas.microsoft.com/office/drawing/2014/main" id="{CCB27316-72B2-474A-82F5-7C699AB87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4" y="626"/>
                <a:ext cx="0" cy="13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52">
                <a:extLst>
                  <a:ext uri="{FF2B5EF4-FFF2-40B4-BE49-F238E27FC236}">
                    <a16:creationId xmlns="" xmlns:a16="http://schemas.microsoft.com/office/drawing/2014/main" id="{704EFCB6-7A86-426D-907E-CC701795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" y="682"/>
                <a:ext cx="28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8" name="Object 2">
              <a:extLst>
                <a:ext uri="{FF2B5EF4-FFF2-40B4-BE49-F238E27FC236}">
                  <a16:creationId xmlns="" xmlns:a16="http://schemas.microsoft.com/office/drawing/2014/main" id="{9754151A-5F71-4540-B227-EFF30BA4462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39111" y="1477979"/>
            <a:ext cx="815696" cy="602796"/>
          </p:xfrm>
          <a:graphic>
            <a:graphicData uri="http://schemas.openxmlformats.org/presentationml/2006/ole">
              <p:oleObj spid="_x0000_s26846" name="Equation" r:id="rId8" imgW="507780" imgH="406224" progId="">
                <p:embed/>
              </p:oleObj>
            </a:graphicData>
          </a:graphic>
        </p:graphicFrame>
        <p:graphicFrame>
          <p:nvGraphicFramePr>
            <p:cNvPr id="79" name="Object 3">
              <a:extLst>
                <a:ext uri="{FF2B5EF4-FFF2-40B4-BE49-F238E27FC236}">
                  <a16:creationId xmlns="" xmlns:a16="http://schemas.microsoft.com/office/drawing/2014/main" id="{AD6C98EE-A1CB-4ABC-BE20-D846735CFF3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91217" y="765409"/>
            <a:ext cx="780812" cy="577017"/>
          </p:xfrm>
          <a:graphic>
            <a:graphicData uri="http://schemas.openxmlformats.org/presentationml/2006/ole">
              <p:oleObj spid="_x0000_s26847" name="Equation" r:id="rId9" imgW="507780" imgH="406224" progId="">
                <p:embed/>
              </p:oleObj>
            </a:graphicData>
          </a:graphic>
        </p:graphicFrame>
        <p:graphicFrame>
          <p:nvGraphicFramePr>
            <p:cNvPr id="80" name="Object 5">
              <a:extLst>
                <a:ext uri="{FF2B5EF4-FFF2-40B4-BE49-F238E27FC236}">
                  <a16:creationId xmlns="" xmlns:a16="http://schemas.microsoft.com/office/drawing/2014/main" id="{7BD0FAF5-7A3A-4001-99EE-509AB2DF593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31292" y="1466650"/>
            <a:ext cx="712774" cy="632189"/>
          </p:xfrm>
          <a:graphic>
            <a:graphicData uri="http://schemas.openxmlformats.org/presentationml/2006/ole">
              <p:oleObj spid="_x0000_s26848" name="Equation" r:id="rId10" imgW="507780" imgH="406224" progId="">
                <p:embed/>
              </p:oleObj>
            </a:graphicData>
          </a:graphic>
        </p:graphicFrame>
        <p:graphicFrame>
          <p:nvGraphicFramePr>
            <p:cNvPr id="81" name="Object 6">
              <a:extLst>
                <a:ext uri="{FF2B5EF4-FFF2-40B4-BE49-F238E27FC236}">
                  <a16:creationId xmlns="" xmlns:a16="http://schemas.microsoft.com/office/drawing/2014/main" id="{FA689BA4-4FA8-4AA2-A3C6-8E99E9E61B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20311" y="757747"/>
            <a:ext cx="729120" cy="646687"/>
          </p:xfrm>
          <a:graphic>
            <a:graphicData uri="http://schemas.openxmlformats.org/presentationml/2006/ole">
              <p:oleObj spid="_x0000_s26849" name="Equation" r:id="rId11" imgW="507780" imgH="406224" progId="">
                <p:embed/>
              </p:oleObj>
            </a:graphicData>
          </a:graphic>
        </p:graphicFrame>
      </p:grp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3E34218F-A75A-471A-BD10-CA4EDA66FB6E}"/>
              </a:ext>
            </a:extLst>
          </p:cNvPr>
          <p:cNvCxnSpPr>
            <a:cxnSpLocks/>
          </p:cNvCxnSpPr>
          <p:nvPr/>
        </p:nvCxnSpPr>
        <p:spPr>
          <a:xfrm>
            <a:off x="6606431" y="0"/>
            <a:ext cx="0" cy="24938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F56FB97C-FF88-4725-B364-1526E10A2D81}"/>
              </a:ext>
            </a:extLst>
          </p:cNvPr>
          <p:cNvCxnSpPr/>
          <p:nvPr/>
        </p:nvCxnSpPr>
        <p:spPr>
          <a:xfrm>
            <a:off x="6584556" y="2507013"/>
            <a:ext cx="2528819" cy="349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BE8A9B0E-48A8-44F6-9BE1-4FAA79D5DD02}"/>
              </a:ext>
            </a:extLst>
          </p:cNvPr>
          <p:cNvCxnSpPr>
            <a:cxnSpLocks/>
          </p:cNvCxnSpPr>
          <p:nvPr/>
        </p:nvCxnSpPr>
        <p:spPr>
          <a:xfrm>
            <a:off x="5647228" y="2614214"/>
            <a:ext cx="4341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26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定时器构成多谐振荡器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27" y="512666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grpSp>
        <p:nvGrpSpPr>
          <p:cNvPr id="299" name="Group 2">
            <a:extLst>
              <a:ext uri="{FF2B5EF4-FFF2-40B4-BE49-F238E27FC236}">
                <a16:creationId xmlns="" xmlns:a16="http://schemas.microsoft.com/office/drawing/2014/main" id="{109354A6-4D8D-4B8B-AFF5-5DF7EC521B27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1093788"/>
            <a:ext cx="3409950" cy="5584825"/>
            <a:chOff x="198" y="681"/>
            <a:chExt cx="2148" cy="3518"/>
          </a:xfrm>
        </p:grpSpPr>
        <p:sp>
          <p:nvSpPr>
            <p:cNvPr id="300" name="Text Box 3">
              <a:extLst>
                <a:ext uri="{FF2B5EF4-FFF2-40B4-BE49-F238E27FC236}">
                  <a16:creationId xmlns="" xmlns:a16="http://schemas.microsoft.com/office/drawing/2014/main" id="{68DFDFD3-2380-4C9C-B809-55E19D118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897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i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301" name="Text Box 4">
              <a:extLst>
                <a:ext uri="{FF2B5EF4-FFF2-40B4-BE49-F238E27FC236}">
                  <a16:creationId xmlns="" xmlns:a16="http://schemas.microsoft.com/office/drawing/2014/main" id="{B165816E-F861-4E37-B846-CDB9FE800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28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02" name="Freeform 5">
              <a:extLst>
                <a:ext uri="{FF2B5EF4-FFF2-40B4-BE49-F238E27FC236}">
                  <a16:creationId xmlns="" xmlns:a16="http://schemas.microsoft.com/office/drawing/2014/main" id="{95C7A937-31CC-4B3B-A596-DA0224FD44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" y="2068"/>
              <a:ext cx="49" cy="865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" name="Line 6">
              <a:extLst>
                <a:ext uri="{FF2B5EF4-FFF2-40B4-BE49-F238E27FC236}">
                  <a16:creationId xmlns="" xmlns:a16="http://schemas.microsoft.com/office/drawing/2014/main" id="{849D9469-2B14-4343-BF7F-48CDEA3C3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932"/>
              <a:ext cx="139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4" name="Text Box 7">
              <a:extLst>
                <a:ext uri="{FF2B5EF4-FFF2-40B4-BE49-F238E27FC236}">
                  <a16:creationId xmlns="" xmlns:a16="http://schemas.microsoft.com/office/drawing/2014/main" id="{4DC108FF-2731-4E86-AAC1-857778B1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89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5" name="Text Box 8">
              <a:extLst>
                <a:ext uri="{FF2B5EF4-FFF2-40B4-BE49-F238E27FC236}">
                  <a16:creationId xmlns="" xmlns:a16="http://schemas.microsoft.com/office/drawing/2014/main" id="{E03B9349-28E5-48F2-956E-356C7CEB5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387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06" name="Text Box 9">
              <a:extLst>
                <a:ext uri="{FF2B5EF4-FFF2-40B4-BE49-F238E27FC236}">
                  <a16:creationId xmlns="" xmlns:a16="http://schemas.microsoft.com/office/drawing/2014/main" id="{03B0DAFD-6D34-4AD9-B1CC-39EF4F0C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29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07" name="Freeform 10">
              <a:extLst>
                <a:ext uri="{FF2B5EF4-FFF2-40B4-BE49-F238E27FC236}">
                  <a16:creationId xmlns="" xmlns:a16="http://schemas.microsoft.com/office/drawing/2014/main" id="{AD8DE5BF-D796-410E-A60D-122115F1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8" y="3125"/>
              <a:ext cx="50" cy="852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8" name="Line 11">
              <a:extLst>
                <a:ext uri="{FF2B5EF4-FFF2-40B4-BE49-F238E27FC236}">
                  <a16:creationId xmlns="" xmlns:a16="http://schemas.microsoft.com/office/drawing/2014/main" id="{5D8BB263-E393-4E29-9A15-CFD34282D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3986"/>
              <a:ext cx="139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9" name="Text Box 12">
              <a:extLst>
                <a:ext uri="{FF2B5EF4-FFF2-40B4-BE49-F238E27FC236}">
                  <a16:creationId xmlns="" xmlns:a16="http://schemas.microsoft.com/office/drawing/2014/main" id="{61767C95-2CC6-4C44-BA1D-B6E82DAA2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92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" name="Line 13">
              <a:extLst>
                <a:ext uri="{FF2B5EF4-FFF2-40B4-BE49-F238E27FC236}">
                  <a16:creationId xmlns="" xmlns:a16="http://schemas.microsoft.com/office/drawing/2014/main" id="{3BF15D40-250B-423C-88B0-7FC44D94B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353"/>
              <a:ext cx="13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" name="Line 14">
              <a:extLst>
                <a:ext uri="{FF2B5EF4-FFF2-40B4-BE49-F238E27FC236}">
                  <a16:creationId xmlns="" xmlns:a16="http://schemas.microsoft.com/office/drawing/2014/main" id="{558FC0FA-A9FE-4FE0-BE41-06428199F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2649"/>
              <a:ext cx="12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" name="Text Box 15">
              <a:extLst>
                <a:ext uri="{FF2B5EF4-FFF2-40B4-BE49-F238E27FC236}">
                  <a16:creationId xmlns="" xmlns:a16="http://schemas.microsoft.com/office/drawing/2014/main" id="{4E3EBFDA-35DB-45FD-98A8-B34A22707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364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OL</a:t>
              </a:r>
            </a:p>
          </p:txBody>
        </p:sp>
        <p:sp>
          <p:nvSpPr>
            <p:cNvPr id="313" name="Text Box 16">
              <a:extLst>
                <a:ext uri="{FF2B5EF4-FFF2-40B4-BE49-F238E27FC236}">
                  <a16:creationId xmlns="" xmlns:a16="http://schemas.microsoft.com/office/drawing/2014/main" id="{91A50007-D698-41E6-9066-51801976B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3246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OH</a:t>
              </a:r>
            </a:p>
          </p:txBody>
        </p:sp>
        <p:sp>
          <p:nvSpPr>
            <p:cNvPr id="314" name="Line 17">
              <a:extLst>
                <a:ext uri="{FF2B5EF4-FFF2-40B4-BE49-F238E27FC236}">
                  <a16:creationId xmlns="" xmlns:a16="http://schemas.microsoft.com/office/drawing/2014/main" id="{8EA96D25-7951-4256-B0FF-236BCB91A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374"/>
              <a:ext cx="2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5" name="Line 18">
              <a:extLst>
                <a:ext uri="{FF2B5EF4-FFF2-40B4-BE49-F238E27FC236}">
                  <a16:creationId xmlns="" xmlns:a16="http://schemas.microsoft.com/office/drawing/2014/main" id="{DFB3505C-0F34-48E6-A1D8-923A0DE32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68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6" name="Line 19">
              <a:extLst>
                <a:ext uri="{FF2B5EF4-FFF2-40B4-BE49-F238E27FC236}">
                  <a16:creationId xmlns="" xmlns:a16="http://schemas.microsoft.com/office/drawing/2014/main" id="{CF54E0AE-B8A8-423F-9E75-BCA40B964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878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" name="Line 20">
              <a:extLst>
                <a:ext uri="{FF2B5EF4-FFF2-40B4-BE49-F238E27FC236}">
                  <a16:creationId xmlns="" xmlns:a16="http://schemas.microsoft.com/office/drawing/2014/main" id="{A37BEC14-81C3-494A-B3D6-50312E9B9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370"/>
              <a:ext cx="0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8" name="Line 21">
              <a:extLst>
                <a:ext uri="{FF2B5EF4-FFF2-40B4-BE49-F238E27FC236}">
                  <a16:creationId xmlns="" xmlns:a16="http://schemas.microsoft.com/office/drawing/2014/main" id="{9C8E414E-0CE0-4B3C-A66D-49E83AAB1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380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9" name="Line 22">
              <a:extLst>
                <a:ext uri="{FF2B5EF4-FFF2-40B4-BE49-F238E27FC236}">
                  <a16:creationId xmlns="" xmlns:a16="http://schemas.microsoft.com/office/drawing/2014/main" id="{3D197950-6F6F-4DEE-A00B-9C59D821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3878"/>
              <a:ext cx="2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0" name="Line 23">
              <a:extLst>
                <a:ext uri="{FF2B5EF4-FFF2-40B4-BE49-F238E27FC236}">
                  <a16:creationId xmlns="" xmlns:a16="http://schemas.microsoft.com/office/drawing/2014/main" id="{F9464017-46A5-4DA3-A84B-211617DFC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368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1" name="Line 24">
              <a:extLst>
                <a:ext uri="{FF2B5EF4-FFF2-40B4-BE49-F238E27FC236}">
                  <a16:creationId xmlns="" xmlns:a16="http://schemas.microsoft.com/office/drawing/2014/main" id="{B5EC6879-DE41-4A8F-8293-1BCB043A3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3380"/>
              <a:ext cx="2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2" name="Line 25">
              <a:extLst>
                <a:ext uri="{FF2B5EF4-FFF2-40B4-BE49-F238E27FC236}">
                  <a16:creationId xmlns="" xmlns:a16="http://schemas.microsoft.com/office/drawing/2014/main" id="{4E79D0CE-3969-4506-A30C-3528FE64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374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3" name="Line 26">
              <a:extLst>
                <a:ext uri="{FF2B5EF4-FFF2-40B4-BE49-F238E27FC236}">
                  <a16:creationId xmlns="" xmlns:a16="http://schemas.microsoft.com/office/drawing/2014/main" id="{83274CD2-7CDC-4EB8-B987-E809AA5C1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884"/>
              <a:ext cx="2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4" name="Line 27">
              <a:extLst>
                <a:ext uri="{FF2B5EF4-FFF2-40B4-BE49-F238E27FC236}">
                  <a16:creationId xmlns="" xmlns:a16="http://schemas.microsoft.com/office/drawing/2014/main" id="{C4042848-EFE1-46B7-AD2E-71C1BB698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3374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5" name="Line 28">
              <a:extLst>
                <a:ext uri="{FF2B5EF4-FFF2-40B4-BE49-F238E27FC236}">
                  <a16:creationId xmlns="" xmlns:a16="http://schemas.microsoft.com/office/drawing/2014/main" id="{AFCD0764-1488-4AB4-A2F6-C56C9B30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3884"/>
              <a:ext cx="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6" name="Line 29">
              <a:extLst>
                <a:ext uri="{FF2B5EF4-FFF2-40B4-BE49-F238E27FC236}">
                  <a16:creationId xmlns="" xmlns:a16="http://schemas.microsoft.com/office/drawing/2014/main" id="{1E44D41A-2B89-467C-BC5E-6033B1816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348"/>
              <a:ext cx="0" cy="1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" name="Line 30">
              <a:extLst>
                <a:ext uri="{FF2B5EF4-FFF2-40B4-BE49-F238E27FC236}">
                  <a16:creationId xmlns="" xmlns:a16="http://schemas.microsoft.com/office/drawing/2014/main" id="{CC4C3CB0-6AE8-4EA1-92DF-6A8108D3A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" name="Line 31">
              <a:extLst>
                <a:ext uri="{FF2B5EF4-FFF2-40B4-BE49-F238E27FC236}">
                  <a16:creationId xmlns="" xmlns:a16="http://schemas.microsoft.com/office/drawing/2014/main" id="{C62B5E8B-F854-4E5F-A962-52C09F537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9" name="Text Box 32">
              <a:extLst>
                <a:ext uri="{FF2B5EF4-FFF2-40B4-BE49-F238E27FC236}">
                  <a16:creationId xmlns="" xmlns:a16="http://schemas.microsoft.com/office/drawing/2014/main" id="{597009B9-B08D-49C8-903D-F2CFEAB34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349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sp>
          <p:nvSpPr>
            <p:cNvPr id="330" name="Line 33">
              <a:extLst>
                <a:ext uri="{FF2B5EF4-FFF2-40B4-BE49-F238E27FC236}">
                  <a16:creationId xmlns="" xmlns:a16="http://schemas.microsoft.com/office/drawing/2014/main" id="{B53B0C2B-925E-4851-9B30-F0479BD91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3625"/>
              <a:ext cx="27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1" name="Rectangle 34">
              <a:extLst>
                <a:ext uri="{FF2B5EF4-FFF2-40B4-BE49-F238E27FC236}">
                  <a16:creationId xmlns="" xmlns:a16="http://schemas.microsoft.com/office/drawing/2014/main" id="{7C95FC01-60BC-4E26-A7B9-C806DE72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332" name="Freeform 35">
              <a:extLst>
                <a:ext uri="{FF2B5EF4-FFF2-40B4-BE49-F238E27FC236}">
                  <a16:creationId xmlns="" xmlns:a16="http://schemas.microsoft.com/office/drawing/2014/main" id="{7D54AC25-F008-4DD6-AFA6-92CEBFE88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352"/>
              <a:ext cx="349" cy="579"/>
            </a:xfrm>
            <a:custGeom>
              <a:avLst/>
              <a:gdLst>
                <a:gd name="T0" fmla="*/ 0 w 255"/>
                <a:gd name="T1" fmla="*/ 579 h 579"/>
                <a:gd name="T2" fmla="*/ 123 w 255"/>
                <a:gd name="T3" fmla="*/ 186 h 579"/>
                <a:gd name="T4" fmla="*/ 255 w 255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579">
                  <a:moveTo>
                    <a:pt x="0" y="579"/>
                  </a:moveTo>
                  <a:cubicBezTo>
                    <a:pt x="20" y="514"/>
                    <a:pt x="81" y="282"/>
                    <a:pt x="123" y="186"/>
                  </a:cubicBezTo>
                  <a:cubicBezTo>
                    <a:pt x="165" y="90"/>
                    <a:pt x="227" y="39"/>
                    <a:pt x="255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3" name="Freeform 36">
              <a:extLst>
                <a:ext uri="{FF2B5EF4-FFF2-40B4-BE49-F238E27FC236}">
                  <a16:creationId xmlns="" xmlns:a16="http://schemas.microsoft.com/office/drawing/2014/main" id="{E8694AFA-FB25-4FC6-A372-C59AD54E8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352"/>
              <a:ext cx="273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4" name="Freeform 37">
              <a:extLst>
                <a:ext uri="{FF2B5EF4-FFF2-40B4-BE49-F238E27FC236}">
                  <a16:creationId xmlns="" xmlns:a16="http://schemas.microsoft.com/office/drawing/2014/main" id="{0A72F6CD-C58D-48B8-AB6B-8AABA1C509F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1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5" name="Freeform 38">
              <a:extLst>
                <a:ext uri="{FF2B5EF4-FFF2-40B4-BE49-F238E27FC236}">
                  <a16:creationId xmlns="" xmlns:a16="http://schemas.microsoft.com/office/drawing/2014/main" id="{FB5748B8-1F22-44D6-A926-518CDCD3A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2352"/>
              <a:ext cx="266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6" name="Freeform 39">
              <a:extLst>
                <a:ext uri="{FF2B5EF4-FFF2-40B4-BE49-F238E27FC236}">
                  <a16:creationId xmlns="" xmlns:a16="http://schemas.microsoft.com/office/drawing/2014/main" id="{4AC0BF99-3B6C-4146-9BDA-73E037123FE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22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7" name="Freeform 40">
              <a:extLst>
                <a:ext uri="{FF2B5EF4-FFF2-40B4-BE49-F238E27FC236}">
                  <a16:creationId xmlns="" xmlns:a16="http://schemas.microsoft.com/office/drawing/2014/main" id="{E44A4052-538E-4846-8BDE-7349A5E62B2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2" y="2346"/>
              <a:ext cx="64" cy="144"/>
            </a:xfrm>
            <a:custGeom>
              <a:avLst/>
              <a:gdLst>
                <a:gd name="T0" fmla="*/ 0 w 54"/>
                <a:gd name="T1" fmla="*/ 144 h 144"/>
                <a:gd name="T2" fmla="*/ 30 w 54"/>
                <a:gd name="T3" fmla="*/ 51 h 144"/>
                <a:gd name="T4" fmla="*/ 54 w 54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44">
                  <a:moveTo>
                    <a:pt x="0" y="144"/>
                  </a:moveTo>
                  <a:cubicBezTo>
                    <a:pt x="5" y="129"/>
                    <a:pt x="21" y="75"/>
                    <a:pt x="30" y="51"/>
                  </a:cubicBezTo>
                  <a:cubicBezTo>
                    <a:pt x="39" y="27"/>
                    <a:pt x="49" y="11"/>
                    <a:pt x="5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" name="Line 41">
              <a:extLst>
                <a:ext uri="{FF2B5EF4-FFF2-40B4-BE49-F238E27FC236}">
                  <a16:creationId xmlns="" xmlns:a16="http://schemas.microsoft.com/office/drawing/2014/main" id="{9C466470-A9B9-482D-B1BA-8BE7EE769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9" name="Line 42">
              <a:extLst>
                <a:ext uri="{FF2B5EF4-FFF2-40B4-BE49-F238E27FC236}">
                  <a16:creationId xmlns="" xmlns:a16="http://schemas.microsoft.com/office/drawing/2014/main" id="{A0A21C81-CFC3-41B5-98C0-FA668F3BB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0" name="Line 43">
              <a:extLst>
                <a:ext uri="{FF2B5EF4-FFF2-40B4-BE49-F238E27FC236}">
                  <a16:creationId xmlns="" xmlns:a16="http://schemas.microsoft.com/office/drawing/2014/main" id="{049AE011-F77C-482B-98DB-2EB60FD61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3625"/>
              <a:ext cx="19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1" name="Text Box 44">
              <a:extLst>
                <a:ext uri="{FF2B5EF4-FFF2-40B4-BE49-F238E27FC236}">
                  <a16:creationId xmlns="" xmlns:a16="http://schemas.microsoft.com/office/drawing/2014/main" id="{AD9FDAEF-6DD3-4913-A3C0-4A0736795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336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PH</a:t>
              </a:r>
            </a:p>
          </p:txBody>
        </p:sp>
        <p:sp>
          <p:nvSpPr>
            <p:cNvPr id="342" name="Text Box 45">
              <a:extLst>
                <a:ext uri="{FF2B5EF4-FFF2-40B4-BE49-F238E27FC236}">
                  <a16:creationId xmlns="" xmlns:a16="http://schemas.microsoft.com/office/drawing/2014/main" id="{4545079C-3F61-4D9E-B140-AEAFC08B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333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PL</a:t>
              </a:r>
            </a:p>
          </p:txBody>
        </p:sp>
        <p:graphicFrame>
          <p:nvGraphicFramePr>
            <p:cNvPr id="343" name="Object 46">
              <a:extLst>
                <a:ext uri="{FF2B5EF4-FFF2-40B4-BE49-F238E27FC236}">
                  <a16:creationId xmlns="" xmlns:a16="http://schemas.microsoft.com/office/drawing/2014/main" id="{BB4F9A8F-BD5B-4F5B-A327-F705943E04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082"/>
            <a:ext cx="424" cy="456"/>
          </p:xfrm>
          <a:graphic>
            <a:graphicData uri="http://schemas.openxmlformats.org/presentationml/2006/ole">
              <p:oleObj spid="_x0000_s27867" name="Equation" r:id="rId5" imgW="672808" imgH="723586" progId="">
                <p:embed/>
              </p:oleObj>
            </a:graphicData>
          </a:graphic>
        </p:graphicFrame>
        <p:graphicFrame>
          <p:nvGraphicFramePr>
            <p:cNvPr id="344" name="Object 47">
              <a:extLst>
                <a:ext uri="{FF2B5EF4-FFF2-40B4-BE49-F238E27FC236}">
                  <a16:creationId xmlns="" xmlns:a16="http://schemas.microsoft.com/office/drawing/2014/main" id="{A5C17A14-ED96-4FB1-A4DB-34B1DCE950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490"/>
            <a:ext cx="424" cy="456"/>
          </p:xfrm>
          <a:graphic>
            <a:graphicData uri="http://schemas.openxmlformats.org/presentationml/2006/ole">
              <p:oleObj spid="_x0000_s27868" name="Equation" r:id="rId6" imgW="672808" imgH="723586" progId="">
                <p:embed/>
              </p:oleObj>
            </a:graphicData>
          </a:graphic>
        </p:graphicFrame>
        <p:sp>
          <p:nvSpPr>
            <p:cNvPr id="345" name="Rectangle 48">
              <a:extLst>
                <a:ext uri="{FF2B5EF4-FFF2-40B4-BE49-F238E27FC236}">
                  <a16:creationId xmlns="" xmlns:a16="http://schemas.microsoft.com/office/drawing/2014/main" id="{CCC5A04D-1AF4-4773-8A30-24A8B37B5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346" name="Rectangle 49">
              <a:extLst>
                <a:ext uri="{FF2B5EF4-FFF2-40B4-BE49-F238E27FC236}">
                  <a16:creationId xmlns="" xmlns:a16="http://schemas.microsoft.com/office/drawing/2014/main" id="{7C955646-A7B0-48C5-9877-1D883AD40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64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347" name="Text Box 50">
              <a:extLst>
                <a:ext uri="{FF2B5EF4-FFF2-40B4-BE49-F238E27FC236}">
                  <a16:creationId xmlns="" xmlns:a16="http://schemas.microsoft.com/office/drawing/2014/main" id="{B1A4DBA8-8FBE-45A3-A064-5A5E05AD1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611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graphicFrame>
          <p:nvGraphicFramePr>
            <p:cNvPr id="348" name="Object 51">
              <a:extLst>
                <a:ext uri="{FF2B5EF4-FFF2-40B4-BE49-F238E27FC236}">
                  <a16:creationId xmlns="" xmlns:a16="http://schemas.microsoft.com/office/drawing/2014/main" id="{26895E77-D311-4F4D-A8E9-EB1EF409C2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" y="727"/>
            <a:ext cx="1939" cy="1207"/>
          </p:xfrm>
          <a:graphic>
            <a:graphicData uri="http://schemas.openxmlformats.org/presentationml/2006/ole">
              <p:oleObj spid="_x0000_s27869" name="BMP 图象" r:id="rId7" imgW="4238095" imgH="2933333" progId="PBrush">
                <p:embed/>
              </p:oleObj>
            </a:graphicData>
          </a:graphic>
        </p:graphicFrame>
        <p:sp>
          <p:nvSpPr>
            <p:cNvPr id="349" name="AutoShape 52">
              <a:extLst>
                <a:ext uri="{FF2B5EF4-FFF2-40B4-BE49-F238E27FC236}">
                  <a16:creationId xmlns="" xmlns:a16="http://schemas.microsoft.com/office/drawing/2014/main" id="{81A79C75-0328-462A-B405-6467AB33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681"/>
              <a:ext cx="1979" cy="3518"/>
            </a:xfrm>
            <a:prstGeom prst="flowChartProcess">
              <a:avLst/>
            </a:prstGeom>
            <a:noFill/>
            <a:ln w="57150">
              <a:pattFill prst="sphere">
                <a:fgClr>
                  <a:srgbClr val="CC99FF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0" name="Oval 53">
            <a:extLst>
              <a:ext uri="{FF2B5EF4-FFF2-40B4-BE49-F238E27FC236}">
                <a16:creationId xmlns="" xmlns:a16="http://schemas.microsoft.com/office/drawing/2014/main" id="{981180C6-0C8D-4478-907C-B543CB40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052638"/>
            <a:ext cx="744537" cy="495300"/>
          </a:xfrm>
          <a:prstGeom prst="ellips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1" name="Rectangle 54">
            <a:extLst>
              <a:ext uri="{FF2B5EF4-FFF2-40B4-BE49-F238E27FC236}">
                <a16:creationId xmlns="" xmlns:a16="http://schemas.microsoft.com/office/drawing/2014/main" id="{D94E05AB-723A-47F7-A983-D1473DF5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109788"/>
            <a:ext cx="407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OL</a:t>
            </a:r>
          </a:p>
        </p:txBody>
      </p:sp>
      <p:grpSp>
        <p:nvGrpSpPr>
          <p:cNvPr id="352" name="Group 55">
            <a:extLst>
              <a:ext uri="{FF2B5EF4-FFF2-40B4-BE49-F238E27FC236}">
                <a16:creationId xmlns="" xmlns:a16="http://schemas.microsoft.com/office/drawing/2014/main" id="{F4165A54-C509-4C38-9C3B-4800FBAEB979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2733675"/>
            <a:ext cx="2455863" cy="387350"/>
            <a:chOff x="628" y="1722"/>
            <a:chExt cx="1547" cy="244"/>
          </a:xfrm>
        </p:grpSpPr>
        <p:sp>
          <p:nvSpPr>
            <p:cNvPr id="353" name="AutoShape 56">
              <a:extLst>
                <a:ext uri="{FF2B5EF4-FFF2-40B4-BE49-F238E27FC236}">
                  <a16:creationId xmlns="" xmlns:a16="http://schemas.microsoft.com/office/drawing/2014/main" id="{B8D53C8F-2600-4922-B832-08D7D56D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722"/>
              <a:ext cx="1547" cy="244"/>
            </a:xfrm>
            <a:prstGeom prst="wedgeRectCallout">
              <a:avLst>
                <a:gd name="adj1" fmla="val -28792"/>
                <a:gd name="adj2" fmla="val -103278"/>
              </a:avLst>
            </a:prstGeom>
            <a:solidFill>
              <a:srgbClr val="CCCCFF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TH</a:t>
              </a:r>
              <a:r>
                <a:rPr kumimoji="1" lang="en-US" altLang="zh-CN" sz="2000" b="1" i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000" b="1" i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2/3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354" name="Line 57">
              <a:extLst>
                <a:ext uri="{FF2B5EF4-FFF2-40B4-BE49-F238E27FC236}">
                  <a16:creationId xmlns="" xmlns:a16="http://schemas.microsoft.com/office/drawing/2014/main" id="{FAD85962-6783-4932-ADFB-7D4DACF4E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1743"/>
              <a:ext cx="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55" name="Group 58">
            <a:extLst>
              <a:ext uri="{FF2B5EF4-FFF2-40B4-BE49-F238E27FC236}">
                <a16:creationId xmlns="" xmlns:a16="http://schemas.microsoft.com/office/drawing/2014/main" id="{9DD5E298-676C-4C1B-8E92-1013FAD33DC5}"/>
              </a:ext>
            </a:extLst>
          </p:cNvPr>
          <p:cNvGrpSpPr>
            <a:grpSpLocks/>
          </p:cNvGrpSpPr>
          <p:nvPr/>
        </p:nvGrpSpPr>
        <p:grpSpPr bwMode="auto">
          <a:xfrm>
            <a:off x="3638551" y="2096260"/>
            <a:ext cx="5367337" cy="3802064"/>
            <a:chOff x="2271" y="2151"/>
            <a:chExt cx="3381" cy="2395"/>
          </a:xfrm>
        </p:grpSpPr>
        <p:sp>
          <p:nvSpPr>
            <p:cNvPr id="356" name="Text Box 59">
              <a:extLst>
                <a:ext uri="{FF2B5EF4-FFF2-40B4-BE49-F238E27FC236}">
                  <a16:creationId xmlns="" xmlns:a16="http://schemas.microsoft.com/office/drawing/2014/main" id="{91D27445-7165-44EA-B40C-A9EDC2238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151"/>
              <a:ext cx="3381" cy="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 </a:t>
              </a:r>
              <a:r>
                <a:rPr kumimoji="1" lang="en-US" altLang="zh-CN" sz="2800" b="1" i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1" kern="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上升到 </a:t>
              </a:r>
              <a:endParaRPr kumimoji="1" lang="en-US" altLang="zh-CN" sz="28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2/3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 </a:t>
              </a: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时，</a:t>
              </a:r>
              <a:endParaRPr kumimoji="1" lang="en-US" altLang="zh-CN" sz="28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kern="0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800" b="1" kern="0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跃变为低电平，</a:t>
              </a:r>
              <a:endParaRPr kumimoji="1"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同时放电管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导通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经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 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 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放电，</a:t>
              </a:r>
              <a:r>
                <a:rPr kumimoji="1" lang="en-US" altLang="zh-CN" sz="2800" b="1" i="1" kern="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下降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电路进入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暂稳态 </a:t>
              </a:r>
              <a:r>
                <a:rPr kumimoji="1" lang="en-US" altLang="zh-CN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357" name="Line 60">
              <a:extLst>
                <a:ext uri="{FF2B5EF4-FFF2-40B4-BE49-F238E27FC236}">
                  <a16:creationId xmlns="" xmlns:a16="http://schemas.microsoft.com/office/drawing/2014/main" id="{C31B8385-0817-4B94-BE56-E537901F2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690"/>
              <a:ext cx="222" cy="0"/>
            </a:xfrm>
            <a:prstGeom prst="line">
              <a:avLst/>
            </a:prstGeom>
            <a:noFill/>
            <a:ln w="254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58" name="Group 62">
            <a:extLst>
              <a:ext uri="{FF2B5EF4-FFF2-40B4-BE49-F238E27FC236}">
                <a16:creationId xmlns="" xmlns:a16="http://schemas.microsoft.com/office/drawing/2014/main" id="{17543783-2692-4105-BC7B-D41DE19FB15B}"/>
              </a:ext>
            </a:extLst>
          </p:cNvPr>
          <p:cNvGrpSpPr>
            <a:grpSpLocks/>
          </p:cNvGrpSpPr>
          <p:nvPr/>
        </p:nvGrpSpPr>
        <p:grpSpPr bwMode="auto">
          <a:xfrm>
            <a:off x="1614488" y="3746500"/>
            <a:ext cx="452437" cy="2435225"/>
            <a:chOff x="1017" y="2360"/>
            <a:chExt cx="285" cy="1534"/>
          </a:xfrm>
        </p:grpSpPr>
        <p:sp>
          <p:nvSpPr>
            <p:cNvPr id="359" name="Freeform 63">
              <a:extLst>
                <a:ext uri="{FF2B5EF4-FFF2-40B4-BE49-F238E27FC236}">
                  <a16:creationId xmlns="" xmlns:a16="http://schemas.microsoft.com/office/drawing/2014/main" id="{B2F5D3A7-4FD1-4ACE-A7A8-2B94383CB9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1" y="2360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CC33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0" name="Line 64">
              <a:extLst>
                <a:ext uri="{FF2B5EF4-FFF2-40B4-BE49-F238E27FC236}">
                  <a16:creationId xmlns="" xmlns:a16="http://schemas.microsoft.com/office/drawing/2014/main" id="{41657735-7E5E-409C-85D4-865CF575F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378"/>
              <a:ext cx="0" cy="516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1" name="Line 65">
              <a:extLst>
                <a:ext uri="{FF2B5EF4-FFF2-40B4-BE49-F238E27FC236}">
                  <a16:creationId xmlns="" xmlns:a16="http://schemas.microsoft.com/office/drawing/2014/main" id="{A675018B-9858-49B3-B07A-3EF1C29E3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3886"/>
              <a:ext cx="207" cy="0"/>
            </a:xfrm>
            <a:prstGeom prst="line">
              <a:avLst/>
            </a:prstGeom>
            <a:noFill/>
            <a:ln w="381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2" name="Text Box 66">
              <a:extLst>
                <a:ext uri="{FF2B5EF4-FFF2-40B4-BE49-F238E27FC236}">
                  <a16:creationId xmlns="" xmlns:a16="http://schemas.microsoft.com/office/drawing/2014/main" id="{1F0B362E-323D-4AAB-A53E-4DE9EF0D0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3505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</p:grpSp>
      <p:grpSp>
        <p:nvGrpSpPr>
          <p:cNvPr id="363" name="Group 70">
            <a:extLst>
              <a:ext uri="{FF2B5EF4-FFF2-40B4-BE49-F238E27FC236}">
                <a16:creationId xmlns="" xmlns:a16="http://schemas.microsoft.com/office/drawing/2014/main" id="{B2B4C0BB-29C5-4538-A42C-C7CD3496F18D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1606550"/>
            <a:ext cx="968375" cy="1397000"/>
            <a:chOff x="518" y="1012"/>
            <a:chExt cx="610" cy="880"/>
          </a:xfrm>
        </p:grpSpPr>
        <p:grpSp>
          <p:nvGrpSpPr>
            <p:cNvPr id="364" name="Group 71">
              <a:extLst>
                <a:ext uri="{FF2B5EF4-FFF2-40B4-BE49-F238E27FC236}">
                  <a16:creationId xmlns="" xmlns:a16="http://schemas.microsoft.com/office/drawing/2014/main" id="{8C49A33C-1259-4FE3-A2A6-64C4DE56A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" y="1012"/>
              <a:ext cx="322" cy="880"/>
              <a:chOff x="518" y="1012"/>
              <a:chExt cx="322" cy="880"/>
            </a:xfrm>
          </p:grpSpPr>
          <p:sp>
            <p:nvSpPr>
              <p:cNvPr id="372" name="Rectangle 72">
                <a:extLst>
                  <a:ext uri="{FF2B5EF4-FFF2-40B4-BE49-F238E27FC236}">
                    <a16:creationId xmlns="" xmlns:a16="http://schemas.microsoft.com/office/drawing/2014/main" id="{520FA953-3A79-44C7-805E-5E316F2E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012"/>
                <a:ext cx="3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放电</a:t>
                </a:r>
              </a:p>
            </p:txBody>
          </p:sp>
          <p:sp>
            <p:nvSpPr>
              <p:cNvPr id="373" name="Line 73">
                <a:extLst>
                  <a:ext uri="{FF2B5EF4-FFF2-40B4-BE49-F238E27FC236}">
                    <a16:creationId xmlns="" xmlns:a16="http://schemas.microsoft.com/office/drawing/2014/main" id="{4530F7FF-EC64-4499-BE39-C57F369BC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" y="1250"/>
                <a:ext cx="0" cy="642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4" name="Line 74">
                <a:extLst>
                  <a:ext uri="{FF2B5EF4-FFF2-40B4-BE49-F238E27FC236}">
                    <a16:creationId xmlns="" xmlns:a16="http://schemas.microsoft.com/office/drawing/2014/main" id="{EEA74DB3-EC7D-4A9D-8507-35E769256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" y="1262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5" name="Line 75">
                <a:extLst>
                  <a:ext uri="{FF2B5EF4-FFF2-40B4-BE49-F238E27FC236}">
                    <a16:creationId xmlns="" xmlns:a16="http://schemas.microsoft.com/office/drawing/2014/main" id="{AC96148C-E654-444D-A07A-E4B26E7EE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25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65" name="Line 76">
              <a:extLst>
                <a:ext uri="{FF2B5EF4-FFF2-40B4-BE49-F238E27FC236}">
                  <a16:creationId xmlns="" xmlns:a16="http://schemas.microsoft.com/office/drawing/2014/main" id="{C438F1C5-C43C-407B-BE06-28AB2F6D1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1220"/>
              <a:ext cx="22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Line 77">
              <a:extLst>
                <a:ext uri="{FF2B5EF4-FFF2-40B4-BE49-F238E27FC236}">
                  <a16:creationId xmlns="" xmlns:a16="http://schemas.microsoft.com/office/drawing/2014/main" id="{83C718CA-2CA8-4CF1-B324-F9C9AAD52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20"/>
              <a:ext cx="66" cy="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Line 78">
              <a:extLst>
                <a:ext uri="{FF2B5EF4-FFF2-40B4-BE49-F238E27FC236}">
                  <a16:creationId xmlns="" xmlns:a16="http://schemas.microsoft.com/office/drawing/2014/main" id="{C3C544FB-C89B-4CB9-B2E5-4E78CF93B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7" y="1319"/>
              <a:ext cx="66" cy="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Line 79">
              <a:extLst>
                <a:ext uri="{FF2B5EF4-FFF2-40B4-BE49-F238E27FC236}">
                  <a16:creationId xmlns="" xmlns:a16="http://schemas.microsoft.com/office/drawing/2014/main" id="{D5C95F24-2940-44E5-862E-C8E159739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238"/>
              <a:ext cx="0" cy="1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80">
              <a:extLst>
                <a:ext uri="{FF2B5EF4-FFF2-40B4-BE49-F238E27FC236}">
                  <a16:creationId xmlns="" xmlns:a16="http://schemas.microsoft.com/office/drawing/2014/main" id="{B0728FB8-91D7-4520-8C1F-3E367A7D5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307"/>
              <a:ext cx="105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Line 81">
              <a:extLst>
                <a:ext uri="{FF2B5EF4-FFF2-40B4-BE49-F238E27FC236}">
                  <a16:creationId xmlns="" xmlns:a16="http://schemas.microsoft.com/office/drawing/2014/main" id="{5312C1C9-867C-4D6B-A0C8-51B054FB8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379"/>
              <a:ext cx="0" cy="9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Line 82">
              <a:extLst>
                <a:ext uri="{FF2B5EF4-FFF2-40B4-BE49-F238E27FC236}">
                  <a16:creationId xmlns="" xmlns:a16="http://schemas.microsoft.com/office/drawing/2014/main" id="{D92F6E03-53CC-40AB-A452-BEE6E68C5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463"/>
              <a:ext cx="7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80" name="Text Box 89" descr="窄竖线">
            <a:extLst>
              <a:ext uri="{FF2B5EF4-FFF2-40B4-BE49-F238E27FC236}">
                <a16:creationId xmlns="" xmlns:a16="http://schemas.microsoft.com/office/drawing/2014/main" id="{E881CA29-CE8C-41A4-8117-D182B27A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4" y="1192838"/>
            <a:ext cx="29257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2)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第二暂稳态 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AD39A16E-5AAD-4228-9017-1701A4F74378}"/>
              </a:ext>
            </a:extLst>
          </p:cNvPr>
          <p:cNvGrpSpPr/>
          <p:nvPr/>
        </p:nvGrpSpPr>
        <p:grpSpPr>
          <a:xfrm>
            <a:off x="6558015" y="108096"/>
            <a:ext cx="2553367" cy="2171051"/>
            <a:chOff x="5594130" y="82673"/>
            <a:chExt cx="2528387" cy="2171075"/>
          </a:xfrm>
        </p:grpSpPr>
        <p:grpSp>
          <p:nvGrpSpPr>
            <p:cNvPr id="85" name="Group 41">
              <a:extLst>
                <a:ext uri="{FF2B5EF4-FFF2-40B4-BE49-F238E27FC236}">
                  <a16:creationId xmlns="" xmlns:a16="http://schemas.microsoft.com/office/drawing/2014/main" id="{3831B88A-0D09-4AF1-BE03-4DB0391A4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130" y="82673"/>
              <a:ext cx="2528387" cy="2171075"/>
              <a:chOff x="3010" y="618"/>
              <a:chExt cx="1830" cy="1346"/>
            </a:xfrm>
          </p:grpSpPr>
          <p:sp>
            <p:nvSpPr>
              <p:cNvPr id="90" name="Rectangle 42">
                <a:extLst>
                  <a:ext uri="{FF2B5EF4-FFF2-40B4-BE49-F238E27FC236}">
                    <a16:creationId xmlns="" xmlns:a16="http://schemas.microsoft.com/office/drawing/2014/main" id="{1887F8E9-5A7D-4A01-841E-0403A676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634"/>
                <a:ext cx="44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kern="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i="1" kern="0" dirty="0" err="1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kern="0" baseline="-25000" dirty="0" err="1">
                    <a:solidFill>
                      <a:srgbClr val="0000FF"/>
                    </a:solidFill>
                  </a:rPr>
                  <a:t>o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1" name="Rectangle 44">
                <a:extLst>
                  <a:ext uri="{FF2B5EF4-FFF2-40B4-BE49-F238E27FC236}">
                    <a16:creationId xmlns="" xmlns:a16="http://schemas.microsoft.com/office/drawing/2014/main" id="{07BB0FBA-BE45-4FA4-AC43-FD4CB394D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889"/>
                <a:ext cx="346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0</a:t>
                </a:r>
                <a:endParaRPr lang="zh-CN" altLang="en-US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2" name="Rectangle 45">
                <a:extLst>
                  <a:ext uri="{FF2B5EF4-FFF2-40B4-BE49-F238E27FC236}">
                    <a16:creationId xmlns="" xmlns:a16="http://schemas.microsoft.com/office/drawing/2014/main" id="{B6889313-6C3E-47DF-A58D-A15F4F57D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939"/>
                <a:ext cx="786" cy="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="" xmlns:a16="http://schemas.microsoft.com/office/drawing/2014/main" id="{D3AE86AF-F54A-464C-B017-75E2F575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682"/>
                <a:ext cx="13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i="1" kern="0" dirty="0">
                    <a:solidFill>
                      <a:srgbClr val="0000FF"/>
                    </a:solidFill>
                  </a:rPr>
                  <a:t>TH        TR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4" name="Line 47">
                <a:extLst>
                  <a:ext uri="{FF2B5EF4-FFF2-40B4-BE49-F238E27FC236}">
                    <a16:creationId xmlns="" xmlns:a16="http://schemas.microsoft.com/office/drawing/2014/main" id="{BA2A96E0-B135-49EC-9873-D8D0208E1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9" y="624"/>
                <a:ext cx="1731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48">
                <a:extLst>
                  <a:ext uri="{FF2B5EF4-FFF2-40B4-BE49-F238E27FC236}">
                    <a16:creationId xmlns="" xmlns:a16="http://schemas.microsoft.com/office/drawing/2014/main" id="{03468C74-2DDC-4AEF-A6B3-75739B807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944"/>
                <a:ext cx="17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49">
                <a:extLst>
                  <a:ext uri="{FF2B5EF4-FFF2-40B4-BE49-F238E27FC236}">
                    <a16:creationId xmlns="" xmlns:a16="http://schemas.microsoft.com/office/drawing/2014/main" id="{EF79FFEA-5EF9-49C3-B1E5-AD1BA423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948"/>
                <a:ext cx="1739" cy="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50">
                <a:extLst>
                  <a:ext uri="{FF2B5EF4-FFF2-40B4-BE49-F238E27FC236}">
                    <a16:creationId xmlns="" xmlns:a16="http://schemas.microsoft.com/office/drawing/2014/main" id="{6A1ED12C-2E96-4B82-BA52-83E17E31A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1" y="618"/>
                <a:ext cx="0" cy="13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52">
                <a:extLst>
                  <a:ext uri="{FF2B5EF4-FFF2-40B4-BE49-F238E27FC236}">
                    <a16:creationId xmlns="" xmlns:a16="http://schemas.microsoft.com/office/drawing/2014/main" id="{8EB62271-2BED-4854-AA52-F7E08F2DF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" y="682"/>
                <a:ext cx="28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86" name="Object 2">
              <a:extLst>
                <a:ext uri="{FF2B5EF4-FFF2-40B4-BE49-F238E27FC236}">
                  <a16:creationId xmlns="" xmlns:a16="http://schemas.microsoft.com/office/drawing/2014/main" id="{A0E8CDC9-97A2-4335-A7EF-08933B17AAF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39111" y="1477979"/>
            <a:ext cx="815696" cy="602796"/>
          </p:xfrm>
          <a:graphic>
            <a:graphicData uri="http://schemas.openxmlformats.org/presentationml/2006/ole">
              <p:oleObj spid="_x0000_s27870" name="Equation" r:id="rId8" imgW="507780" imgH="406224" progId="">
                <p:embed/>
              </p:oleObj>
            </a:graphicData>
          </a:graphic>
        </p:graphicFrame>
        <p:graphicFrame>
          <p:nvGraphicFramePr>
            <p:cNvPr id="87" name="Object 3">
              <a:extLst>
                <a:ext uri="{FF2B5EF4-FFF2-40B4-BE49-F238E27FC236}">
                  <a16:creationId xmlns="" xmlns:a16="http://schemas.microsoft.com/office/drawing/2014/main" id="{389C25C9-F50C-4A91-9A66-11C44937D78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91217" y="765409"/>
            <a:ext cx="780812" cy="577017"/>
          </p:xfrm>
          <a:graphic>
            <a:graphicData uri="http://schemas.openxmlformats.org/presentationml/2006/ole">
              <p:oleObj spid="_x0000_s27871" name="Equation" r:id="rId9" imgW="507780" imgH="406224" progId="">
                <p:embed/>
              </p:oleObj>
            </a:graphicData>
          </a:graphic>
        </p:graphicFrame>
        <p:graphicFrame>
          <p:nvGraphicFramePr>
            <p:cNvPr id="88" name="Object 5">
              <a:extLst>
                <a:ext uri="{FF2B5EF4-FFF2-40B4-BE49-F238E27FC236}">
                  <a16:creationId xmlns="" xmlns:a16="http://schemas.microsoft.com/office/drawing/2014/main" id="{9D6F994A-0300-496B-8CB2-4B2AC2EC294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31292" y="1466650"/>
            <a:ext cx="712774" cy="632189"/>
          </p:xfrm>
          <a:graphic>
            <a:graphicData uri="http://schemas.openxmlformats.org/presentationml/2006/ole">
              <p:oleObj spid="_x0000_s27872" name="Equation" r:id="rId10" imgW="507780" imgH="406224" progId="">
                <p:embed/>
              </p:oleObj>
            </a:graphicData>
          </a:graphic>
        </p:graphicFrame>
        <p:graphicFrame>
          <p:nvGraphicFramePr>
            <p:cNvPr id="89" name="Object 6">
              <a:extLst>
                <a:ext uri="{FF2B5EF4-FFF2-40B4-BE49-F238E27FC236}">
                  <a16:creationId xmlns="" xmlns:a16="http://schemas.microsoft.com/office/drawing/2014/main" id="{542D53B5-C9D1-4DA5-B40B-BBEE6D5AB06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20311" y="757747"/>
            <a:ext cx="729120" cy="646687"/>
          </p:xfrm>
          <a:graphic>
            <a:graphicData uri="http://schemas.openxmlformats.org/presentationml/2006/ole">
              <p:oleObj spid="_x0000_s27873" name="Equation" r:id="rId11" imgW="507780" imgH="406224" progId="">
                <p:embed/>
              </p:oleObj>
            </a:graphicData>
          </a:graphic>
        </p:graphicFrame>
      </p:grpSp>
      <p:cxnSp>
        <p:nvCxnSpPr>
          <p:cNvPr id="99" name="直接连接符 98">
            <a:extLst>
              <a:ext uri="{FF2B5EF4-FFF2-40B4-BE49-F238E27FC236}">
                <a16:creationId xmlns="" xmlns:a16="http://schemas.microsoft.com/office/drawing/2014/main" id="{817B40F6-6D4B-4515-A0F4-08B9DD03E94F}"/>
              </a:ext>
            </a:extLst>
          </p:cNvPr>
          <p:cNvCxnSpPr>
            <a:cxnSpLocks/>
          </p:cNvCxnSpPr>
          <p:nvPr/>
        </p:nvCxnSpPr>
        <p:spPr>
          <a:xfrm>
            <a:off x="6606431" y="0"/>
            <a:ext cx="0" cy="24938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="" xmlns:a16="http://schemas.microsoft.com/office/drawing/2014/main" id="{C6FB6E98-E14E-47C0-85D3-87C98169D38F}"/>
              </a:ext>
            </a:extLst>
          </p:cNvPr>
          <p:cNvCxnSpPr/>
          <p:nvPr/>
        </p:nvCxnSpPr>
        <p:spPr>
          <a:xfrm>
            <a:off x="6584556" y="2507013"/>
            <a:ext cx="2528819" cy="349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="" xmlns:a16="http://schemas.microsoft.com/office/drawing/2014/main" id="{7D989051-E0D7-45FC-BE74-7AB233799343}"/>
              </a:ext>
            </a:extLst>
          </p:cNvPr>
          <p:cNvCxnSpPr>
            <a:cxnSpLocks/>
          </p:cNvCxnSpPr>
          <p:nvPr/>
        </p:nvCxnSpPr>
        <p:spPr>
          <a:xfrm>
            <a:off x="4572000" y="2902972"/>
            <a:ext cx="4341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35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定时器构成多谐振荡器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27" y="512666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grpSp>
        <p:nvGrpSpPr>
          <p:cNvPr id="143" name="Group 2">
            <a:extLst>
              <a:ext uri="{FF2B5EF4-FFF2-40B4-BE49-F238E27FC236}">
                <a16:creationId xmlns="" xmlns:a16="http://schemas.microsoft.com/office/drawing/2014/main" id="{82752EC8-31C0-4F5B-BC75-59AF8584FB1C}"/>
              </a:ext>
            </a:extLst>
          </p:cNvPr>
          <p:cNvGrpSpPr>
            <a:grpSpLocks/>
          </p:cNvGrpSpPr>
          <p:nvPr/>
        </p:nvGrpSpPr>
        <p:grpSpPr bwMode="auto">
          <a:xfrm>
            <a:off x="3627855" y="1851454"/>
            <a:ext cx="4839854" cy="3802064"/>
            <a:chOff x="2370" y="2772"/>
            <a:chExt cx="3346" cy="2395"/>
          </a:xfrm>
        </p:grpSpPr>
        <p:sp>
          <p:nvSpPr>
            <p:cNvPr id="144" name="Text Box 3">
              <a:extLst>
                <a:ext uri="{FF2B5EF4-FFF2-40B4-BE49-F238E27FC236}">
                  <a16:creationId xmlns="" xmlns:a16="http://schemas.microsoft.com/office/drawing/2014/main" id="{FB790200-6254-41B7-9875-0420D734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2772"/>
              <a:ext cx="3346" cy="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 </a:t>
              </a:r>
              <a:r>
                <a:rPr kumimoji="1" lang="en-US" altLang="zh-CN" sz="2800" b="1" i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1" kern="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下降到： </a:t>
              </a:r>
              <a:endParaRPr kumimoji="1" lang="en-US" altLang="zh-CN" sz="28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TR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b="1" i="1" kern="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≤1/3 </a:t>
              </a:r>
              <a:r>
                <a:rPr kumimoji="1" lang="en-US" altLang="zh-CN" sz="2800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kern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 </a:t>
              </a: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时，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kern="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800" b="1" kern="0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重新跃变为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高电平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同时放电管 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截止，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又被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充电，</a:t>
              </a:r>
              <a:r>
                <a:rPr kumimoji="1" lang="en-US" altLang="zh-CN" sz="2800" b="1" i="1" kern="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1" kern="0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kern="0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上升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电路又</a:t>
              </a:r>
              <a:r>
                <a:rPr kumimoji="1" lang="zh-CN" altLang="en-US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返回到暂稳态</a:t>
              </a:r>
              <a:r>
                <a:rPr kumimoji="1" lang="en-US" altLang="zh-CN" sz="28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145" name="Line 4">
              <a:extLst>
                <a:ext uri="{FF2B5EF4-FFF2-40B4-BE49-F238E27FC236}">
                  <a16:creationId xmlns="" xmlns:a16="http://schemas.microsoft.com/office/drawing/2014/main" id="{4B79EE10-F076-48BD-9F43-70E72816C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298"/>
              <a:ext cx="228" cy="0"/>
            </a:xfrm>
            <a:prstGeom prst="line">
              <a:avLst/>
            </a:prstGeom>
            <a:noFill/>
            <a:ln w="254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6" name="Group 5">
            <a:extLst>
              <a:ext uri="{FF2B5EF4-FFF2-40B4-BE49-F238E27FC236}">
                <a16:creationId xmlns="" xmlns:a16="http://schemas.microsoft.com/office/drawing/2014/main" id="{96EC3A80-8370-463D-99C3-5F40F245340E}"/>
              </a:ext>
            </a:extLst>
          </p:cNvPr>
          <p:cNvGrpSpPr>
            <a:grpSpLocks/>
          </p:cNvGrpSpPr>
          <p:nvPr/>
        </p:nvGrpSpPr>
        <p:grpSpPr bwMode="auto">
          <a:xfrm>
            <a:off x="202030" y="1097393"/>
            <a:ext cx="3409950" cy="5584825"/>
            <a:chOff x="198" y="681"/>
            <a:chExt cx="2148" cy="3518"/>
          </a:xfrm>
        </p:grpSpPr>
        <p:sp>
          <p:nvSpPr>
            <p:cNvPr id="147" name="Text Box 6">
              <a:extLst>
                <a:ext uri="{FF2B5EF4-FFF2-40B4-BE49-F238E27FC236}">
                  <a16:creationId xmlns="" xmlns:a16="http://schemas.microsoft.com/office/drawing/2014/main" id="{712FBA0C-0D97-4DFC-92D2-23BB36BD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897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i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48" name="Text Box 7">
              <a:extLst>
                <a:ext uri="{FF2B5EF4-FFF2-40B4-BE49-F238E27FC236}">
                  <a16:creationId xmlns="" xmlns:a16="http://schemas.microsoft.com/office/drawing/2014/main" id="{591240F8-D148-452D-A66A-93D19376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28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49" name="Freeform 8">
              <a:extLst>
                <a:ext uri="{FF2B5EF4-FFF2-40B4-BE49-F238E27FC236}">
                  <a16:creationId xmlns="" xmlns:a16="http://schemas.microsoft.com/office/drawing/2014/main" id="{2380811B-9706-486E-92E4-60B6729F64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" y="2068"/>
              <a:ext cx="49" cy="865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Line 9">
              <a:extLst>
                <a:ext uri="{FF2B5EF4-FFF2-40B4-BE49-F238E27FC236}">
                  <a16:creationId xmlns="" xmlns:a16="http://schemas.microsoft.com/office/drawing/2014/main" id="{18CE3E4E-F7F2-4A1D-96B6-8CF950152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932"/>
              <a:ext cx="139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Text Box 10">
              <a:extLst>
                <a:ext uri="{FF2B5EF4-FFF2-40B4-BE49-F238E27FC236}">
                  <a16:creationId xmlns="" xmlns:a16="http://schemas.microsoft.com/office/drawing/2014/main" id="{BA3BB1A3-A214-4C5F-AC87-492B9F012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89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Text Box 11">
              <a:extLst>
                <a:ext uri="{FF2B5EF4-FFF2-40B4-BE49-F238E27FC236}">
                  <a16:creationId xmlns="" xmlns:a16="http://schemas.microsoft.com/office/drawing/2014/main" id="{026EEEFD-6BCC-4FA2-AD0A-D3C777986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387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3" name="Text Box 12">
              <a:extLst>
                <a:ext uri="{FF2B5EF4-FFF2-40B4-BE49-F238E27FC236}">
                  <a16:creationId xmlns="" xmlns:a16="http://schemas.microsoft.com/office/drawing/2014/main" id="{89CF4804-ED10-4143-A293-C39D0D095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29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4" name="Freeform 13">
              <a:extLst>
                <a:ext uri="{FF2B5EF4-FFF2-40B4-BE49-F238E27FC236}">
                  <a16:creationId xmlns="" xmlns:a16="http://schemas.microsoft.com/office/drawing/2014/main" id="{D4261CD1-929F-4478-B400-9716945E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8" y="3125"/>
              <a:ext cx="50" cy="852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" name="Line 14">
              <a:extLst>
                <a:ext uri="{FF2B5EF4-FFF2-40B4-BE49-F238E27FC236}">
                  <a16:creationId xmlns="" xmlns:a16="http://schemas.microsoft.com/office/drawing/2014/main" id="{00590477-4532-4D1C-8DAC-19D53139A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3986"/>
              <a:ext cx="139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6" name="Text Box 15">
              <a:extLst>
                <a:ext uri="{FF2B5EF4-FFF2-40B4-BE49-F238E27FC236}">
                  <a16:creationId xmlns="" xmlns:a16="http://schemas.microsoft.com/office/drawing/2014/main" id="{3037D876-AF7A-4762-823C-D0DCB6777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92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7" name="Line 16">
              <a:extLst>
                <a:ext uri="{FF2B5EF4-FFF2-40B4-BE49-F238E27FC236}">
                  <a16:creationId xmlns="" xmlns:a16="http://schemas.microsoft.com/office/drawing/2014/main" id="{45A7FF4F-5CB6-46C6-84BB-F4FECC3C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353"/>
              <a:ext cx="13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" name="Line 17">
              <a:extLst>
                <a:ext uri="{FF2B5EF4-FFF2-40B4-BE49-F238E27FC236}">
                  <a16:creationId xmlns="" xmlns:a16="http://schemas.microsoft.com/office/drawing/2014/main" id="{5FCE872A-705B-49D0-BFD0-3CB05BE3C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2649"/>
              <a:ext cx="12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Text Box 18">
              <a:extLst>
                <a:ext uri="{FF2B5EF4-FFF2-40B4-BE49-F238E27FC236}">
                  <a16:creationId xmlns="" xmlns:a16="http://schemas.microsoft.com/office/drawing/2014/main" id="{46B31034-DB86-4062-94B4-B5F1F0C4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364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OL</a:t>
              </a:r>
            </a:p>
          </p:txBody>
        </p:sp>
        <p:sp>
          <p:nvSpPr>
            <p:cNvPr id="160" name="Text Box 19">
              <a:extLst>
                <a:ext uri="{FF2B5EF4-FFF2-40B4-BE49-F238E27FC236}">
                  <a16:creationId xmlns="" xmlns:a16="http://schemas.microsoft.com/office/drawing/2014/main" id="{012FC27A-6EF8-4693-AACD-1010F8B60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3246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OH</a:t>
              </a:r>
            </a:p>
          </p:txBody>
        </p:sp>
        <p:sp>
          <p:nvSpPr>
            <p:cNvPr id="161" name="Line 20">
              <a:extLst>
                <a:ext uri="{FF2B5EF4-FFF2-40B4-BE49-F238E27FC236}">
                  <a16:creationId xmlns="" xmlns:a16="http://schemas.microsoft.com/office/drawing/2014/main" id="{834989B0-C69F-4FFE-A393-01062C8D7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374"/>
              <a:ext cx="2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21">
              <a:extLst>
                <a:ext uri="{FF2B5EF4-FFF2-40B4-BE49-F238E27FC236}">
                  <a16:creationId xmlns="" xmlns:a16="http://schemas.microsoft.com/office/drawing/2014/main" id="{EF6AEEB9-5D2E-4F02-8D25-8096B1B49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68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22">
              <a:extLst>
                <a:ext uri="{FF2B5EF4-FFF2-40B4-BE49-F238E27FC236}">
                  <a16:creationId xmlns="" xmlns:a16="http://schemas.microsoft.com/office/drawing/2014/main" id="{DC117D5F-87FC-4DF7-9851-85CBE0DE2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878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Line 23">
              <a:extLst>
                <a:ext uri="{FF2B5EF4-FFF2-40B4-BE49-F238E27FC236}">
                  <a16:creationId xmlns="" xmlns:a16="http://schemas.microsoft.com/office/drawing/2014/main" id="{A786523A-C1B4-4C5A-9163-1F6590F1D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370"/>
              <a:ext cx="0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Line 24">
              <a:extLst>
                <a:ext uri="{FF2B5EF4-FFF2-40B4-BE49-F238E27FC236}">
                  <a16:creationId xmlns="" xmlns:a16="http://schemas.microsoft.com/office/drawing/2014/main" id="{689C80A2-A68F-4762-9E65-075B3E81D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380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Line 25">
              <a:extLst>
                <a:ext uri="{FF2B5EF4-FFF2-40B4-BE49-F238E27FC236}">
                  <a16:creationId xmlns="" xmlns:a16="http://schemas.microsoft.com/office/drawing/2014/main" id="{F0927779-AEF2-45A1-8197-8658C00AA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3878"/>
              <a:ext cx="2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Line 26">
              <a:extLst>
                <a:ext uri="{FF2B5EF4-FFF2-40B4-BE49-F238E27FC236}">
                  <a16:creationId xmlns="" xmlns:a16="http://schemas.microsoft.com/office/drawing/2014/main" id="{0BEE9227-BAA4-41CA-8CEC-624756BA7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368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Line 27">
              <a:extLst>
                <a:ext uri="{FF2B5EF4-FFF2-40B4-BE49-F238E27FC236}">
                  <a16:creationId xmlns="" xmlns:a16="http://schemas.microsoft.com/office/drawing/2014/main" id="{AB0FA643-BBC7-4DAE-A75C-36DD3B1A4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3380"/>
              <a:ext cx="2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Line 28">
              <a:extLst>
                <a:ext uri="{FF2B5EF4-FFF2-40B4-BE49-F238E27FC236}">
                  <a16:creationId xmlns="" xmlns:a16="http://schemas.microsoft.com/office/drawing/2014/main" id="{4B96CFD6-95E6-45CD-B9F1-987FC651D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374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Line 29">
              <a:extLst>
                <a:ext uri="{FF2B5EF4-FFF2-40B4-BE49-F238E27FC236}">
                  <a16:creationId xmlns="" xmlns:a16="http://schemas.microsoft.com/office/drawing/2014/main" id="{E7A23F89-57EC-4919-9054-256E5FFD5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884"/>
              <a:ext cx="2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Line 30">
              <a:extLst>
                <a:ext uri="{FF2B5EF4-FFF2-40B4-BE49-F238E27FC236}">
                  <a16:creationId xmlns="" xmlns:a16="http://schemas.microsoft.com/office/drawing/2014/main" id="{8400A812-54B2-4903-9E07-58B5F4B4B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3374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Line 31">
              <a:extLst>
                <a:ext uri="{FF2B5EF4-FFF2-40B4-BE49-F238E27FC236}">
                  <a16:creationId xmlns="" xmlns:a16="http://schemas.microsoft.com/office/drawing/2014/main" id="{4E4C2A04-4561-44D1-ABDE-31ADA05F6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3884"/>
              <a:ext cx="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Line 32">
              <a:extLst>
                <a:ext uri="{FF2B5EF4-FFF2-40B4-BE49-F238E27FC236}">
                  <a16:creationId xmlns="" xmlns:a16="http://schemas.microsoft.com/office/drawing/2014/main" id="{C0F27FD1-E88E-4E03-BAC7-0562A98BC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348"/>
              <a:ext cx="0" cy="1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Line 33">
              <a:extLst>
                <a:ext uri="{FF2B5EF4-FFF2-40B4-BE49-F238E27FC236}">
                  <a16:creationId xmlns="" xmlns:a16="http://schemas.microsoft.com/office/drawing/2014/main" id="{BC7CB98E-79C7-444F-9052-956748F76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Line 34">
              <a:extLst>
                <a:ext uri="{FF2B5EF4-FFF2-40B4-BE49-F238E27FC236}">
                  <a16:creationId xmlns="" xmlns:a16="http://schemas.microsoft.com/office/drawing/2014/main" id="{BF807D97-7F81-4C10-894D-FA01F97E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Text Box 35">
              <a:extLst>
                <a:ext uri="{FF2B5EF4-FFF2-40B4-BE49-F238E27FC236}">
                  <a16:creationId xmlns="" xmlns:a16="http://schemas.microsoft.com/office/drawing/2014/main" id="{B827AE65-4AEC-4A52-81FE-F458680A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349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sp>
          <p:nvSpPr>
            <p:cNvPr id="177" name="Line 36">
              <a:extLst>
                <a:ext uri="{FF2B5EF4-FFF2-40B4-BE49-F238E27FC236}">
                  <a16:creationId xmlns="" xmlns:a16="http://schemas.microsoft.com/office/drawing/2014/main" id="{27D2CB01-B4D6-40BA-85AD-9D614491B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3625"/>
              <a:ext cx="27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8" name="Rectangle 37">
              <a:extLst>
                <a:ext uri="{FF2B5EF4-FFF2-40B4-BE49-F238E27FC236}">
                  <a16:creationId xmlns="" xmlns:a16="http://schemas.microsoft.com/office/drawing/2014/main" id="{12F7BEDE-2657-41D6-8A26-71418F14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79" name="Freeform 38">
              <a:extLst>
                <a:ext uri="{FF2B5EF4-FFF2-40B4-BE49-F238E27FC236}">
                  <a16:creationId xmlns="" xmlns:a16="http://schemas.microsoft.com/office/drawing/2014/main" id="{40274905-1D11-4CBF-88E9-00D56A2B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352"/>
              <a:ext cx="349" cy="579"/>
            </a:xfrm>
            <a:custGeom>
              <a:avLst/>
              <a:gdLst>
                <a:gd name="T0" fmla="*/ 0 w 255"/>
                <a:gd name="T1" fmla="*/ 579 h 579"/>
                <a:gd name="T2" fmla="*/ 123 w 255"/>
                <a:gd name="T3" fmla="*/ 186 h 579"/>
                <a:gd name="T4" fmla="*/ 255 w 255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579">
                  <a:moveTo>
                    <a:pt x="0" y="579"/>
                  </a:moveTo>
                  <a:cubicBezTo>
                    <a:pt x="20" y="514"/>
                    <a:pt x="81" y="282"/>
                    <a:pt x="123" y="186"/>
                  </a:cubicBezTo>
                  <a:cubicBezTo>
                    <a:pt x="165" y="90"/>
                    <a:pt x="227" y="39"/>
                    <a:pt x="255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Freeform 39">
              <a:extLst>
                <a:ext uri="{FF2B5EF4-FFF2-40B4-BE49-F238E27FC236}">
                  <a16:creationId xmlns="" xmlns:a16="http://schemas.microsoft.com/office/drawing/2014/main" id="{137A3A48-7603-4043-9E5C-C5714300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352"/>
              <a:ext cx="273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Freeform 40">
              <a:extLst>
                <a:ext uri="{FF2B5EF4-FFF2-40B4-BE49-F238E27FC236}">
                  <a16:creationId xmlns="" xmlns:a16="http://schemas.microsoft.com/office/drawing/2014/main" id="{86CF828E-8E8B-43AB-BBE0-611E8B45DB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1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Freeform 41">
              <a:extLst>
                <a:ext uri="{FF2B5EF4-FFF2-40B4-BE49-F238E27FC236}">
                  <a16:creationId xmlns="" xmlns:a16="http://schemas.microsoft.com/office/drawing/2014/main" id="{72988C22-069C-4BD4-A18D-6C294113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2352"/>
              <a:ext cx="266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" name="Freeform 42">
              <a:extLst>
                <a:ext uri="{FF2B5EF4-FFF2-40B4-BE49-F238E27FC236}">
                  <a16:creationId xmlns="" xmlns:a16="http://schemas.microsoft.com/office/drawing/2014/main" id="{FACB0520-ABBD-4A95-B8AD-5D6570A8FD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22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" name="Freeform 43">
              <a:extLst>
                <a:ext uri="{FF2B5EF4-FFF2-40B4-BE49-F238E27FC236}">
                  <a16:creationId xmlns="" xmlns:a16="http://schemas.microsoft.com/office/drawing/2014/main" id="{4D40BDB0-0083-4896-950B-4374763A13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2" y="2346"/>
              <a:ext cx="64" cy="144"/>
            </a:xfrm>
            <a:custGeom>
              <a:avLst/>
              <a:gdLst>
                <a:gd name="T0" fmla="*/ 0 w 54"/>
                <a:gd name="T1" fmla="*/ 144 h 144"/>
                <a:gd name="T2" fmla="*/ 30 w 54"/>
                <a:gd name="T3" fmla="*/ 51 h 144"/>
                <a:gd name="T4" fmla="*/ 54 w 54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44">
                  <a:moveTo>
                    <a:pt x="0" y="144"/>
                  </a:moveTo>
                  <a:cubicBezTo>
                    <a:pt x="5" y="129"/>
                    <a:pt x="21" y="75"/>
                    <a:pt x="30" y="51"/>
                  </a:cubicBezTo>
                  <a:cubicBezTo>
                    <a:pt x="39" y="27"/>
                    <a:pt x="49" y="11"/>
                    <a:pt x="5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5" name="Line 44">
              <a:extLst>
                <a:ext uri="{FF2B5EF4-FFF2-40B4-BE49-F238E27FC236}">
                  <a16:creationId xmlns="" xmlns:a16="http://schemas.microsoft.com/office/drawing/2014/main" id="{E2823363-9570-443D-B7B9-78389229C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Line 45">
              <a:extLst>
                <a:ext uri="{FF2B5EF4-FFF2-40B4-BE49-F238E27FC236}">
                  <a16:creationId xmlns="" xmlns:a16="http://schemas.microsoft.com/office/drawing/2014/main" id="{199FCB3C-9FE5-4EDF-AF15-00B542244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="" xmlns:a16="http://schemas.microsoft.com/office/drawing/2014/main" id="{C6C3C148-6584-4A67-89B8-182164732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3625"/>
              <a:ext cx="19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8" name="Text Box 47">
              <a:extLst>
                <a:ext uri="{FF2B5EF4-FFF2-40B4-BE49-F238E27FC236}">
                  <a16:creationId xmlns="" xmlns:a16="http://schemas.microsoft.com/office/drawing/2014/main" id="{E81C9A64-A057-4A26-8DA4-75B8D2D75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336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PH</a:t>
              </a:r>
            </a:p>
          </p:txBody>
        </p:sp>
        <p:sp>
          <p:nvSpPr>
            <p:cNvPr id="189" name="Text Box 48">
              <a:extLst>
                <a:ext uri="{FF2B5EF4-FFF2-40B4-BE49-F238E27FC236}">
                  <a16:creationId xmlns="" xmlns:a16="http://schemas.microsoft.com/office/drawing/2014/main" id="{B59F992D-5539-4968-9A7D-E1138FD7B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333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PL</a:t>
              </a:r>
            </a:p>
          </p:txBody>
        </p:sp>
        <p:graphicFrame>
          <p:nvGraphicFramePr>
            <p:cNvPr id="190" name="Object 49">
              <a:extLst>
                <a:ext uri="{FF2B5EF4-FFF2-40B4-BE49-F238E27FC236}">
                  <a16:creationId xmlns="" xmlns:a16="http://schemas.microsoft.com/office/drawing/2014/main" id="{30A28ACB-02FA-4FD7-B384-D75A9A031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082"/>
            <a:ext cx="424" cy="456"/>
          </p:xfrm>
          <a:graphic>
            <a:graphicData uri="http://schemas.openxmlformats.org/presentationml/2006/ole">
              <p:oleObj spid="_x0000_s28891" name="Equation" r:id="rId5" imgW="672808" imgH="723586" progId="">
                <p:embed/>
              </p:oleObj>
            </a:graphicData>
          </a:graphic>
        </p:graphicFrame>
        <p:graphicFrame>
          <p:nvGraphicFramePr>
            <p:cNvPr id="191" name="Object 50">
              <a:extLst>
                <a:ext uri="{FF2B5EF4-FFF2-40B4-BE49-F238E27FC236}">
                  <a16:creationId xmlns="" xmlns:a16="http://schemas.microsoft.com/office/drawing/2014/main" id="{00E64B56-4D44-4527-A8AF-481C5DE32B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490"/>
            <a:ext cx="424" cy="456"/>
          </p:xfrm>
          <a:graphic>
            <a:graphicData uri="http://schemas.openxmlformats.org/presentationml/2006/ole">
              <p:oleObj spid="_x0000_s28892" name="Equation" r:id="rId6" imgW="672808" imgH="723586" progId="">
                <p:embed/>
              </p:oleObj>
            </a:graphicData>
          </a:graphic>
        </p:graphicFrame>
        <p:sp>
          <p:nvSpPr>
            <p:cNvPr id="192" name="Rectangle 51">
              <a:extLst>
                <a:ext uri="{FF2B5EF4-FFF2-40B4-BE49-F238E27FC236}">
                  <a16:creationId xmlns="" xmlns:a16="http://schemas.microsoft.com/office/drawing/2014/main" id="{9C43FC83-CEE1-43F0-BE17-1E6EE9F8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93" name="Rectangle 52">
              <a:extLst>
                <a:ext uri="{FF2B5EF4-FFF2-40B4-BE49-F238E27FC236}">
                  <a16:creationId xmlns="" xmlns:a16="http://schemas.microsoft.com/office/drawing/2014/main" id="{7C6C332B-A0DD-4161-B4EC-E7BE893CC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64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99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194" name="Text Box 53">
              <a:extLst>
                <a:ext uri="{FF2B5EF4-FFF2-40B4-BE49-F238E27FC236}">
                  <a16:creationId xmlns="" xmlns:a16="http://schemas.microsoft.com/office/drawing/2014/main" id="{068E214B-9D89-40C3-B4FD-20FC78062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611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graphicFrame>
          <p:nvGraphicFramePr>
            <p:cNvPr id="195" name="Object 54">
              <a:extLst>
                <a:ext uri="{FF2B5EF4-FFF2-40B4-BE49-F238E27FC236}">
                  <a16:creationId xmlns="" xmlns:a16="http://schemas.microsoft.com/office/drawing/2014/main" id="{79689EB0-5833-4DA0-A229-C0B228E6E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" y="727"/>
            <a:ext cx="1939" cy="1207"/>
          </p:xfrm>
          <a:graphic>
            <a:graphicData uri="http://schemas.openxmlformats.org/presentationml/2006/ole">
              <p:oleObj spid="_x0000_s28893" name="BMP 图象" r:id="rId7" imgW="4238095" imgH="2933333" progId="PBrush">
                <p:embed/>
              </p:oleObj>
            </a:graphicData>
          </a:graphic>
        </p:graphicFrame>
        <p:sp>
          <p:nvSpPr>
            <p:cNvPr id="196" name="AutoShape 55">
              <a:extLst>
                <a:ext uri="{FF2B5EF4-FFF2-40B4-BE49-F238E27FC236}">
                  <a16:creationId xmlns="" xmlns:a16="http://schemas.microsoft.com/office/drawing/2014/main" id="{0C6F9479-4F42-4F8B-ADB8-388F97C9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681"/>
              <a:ext cx="1979" cy="3518"/>
            </a:xfrm>
            <a:prstGeom prst="flowChartProcess">
              <a:avLst/>
            </a:prstGeom>
            <a:noFill/>
            <a:ln w="57150">
              <a:pattFill prst="sphere">
                <a:fgClr>
                  <a:srgbClr val="CC99FF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7" name="Group 59">
            <a:extLst>
              <a:ext uri="{FF2B5EF4-FFF2-40B4-BE49-F238E27FC236}">
                <a16:creationId xmlns="" xmlns:a16="http://schemas.microsoft.com/office/drawing/2014/main" id="{35322C7F-4923-4421-A281-E1B26F4049C8}"/>
              </a:ext>
            </a:extLst>
          </p:cNvPr>
          <p:cNvGrpSpPr>
            <a:grpSpLocks/>
          </p:cNvGrpSpPr>
          <p:nvPr/>
        </p:nvGrpSpPr>
        <p:grpSpPr bwMode="auto">
          <a:xfrm>
            <a:off x="1851443" y="3750105"/>
            <a:ext cx="457200" cy="2413000"/>
            <a:chOff x="1237" y="2392"/>
            <a:chExt cx="288" cy="1520"/>
          </a:xfrm>
        </p:grpSpPr>
        <p:sp>
          <p:nvSpPr>
            <p:cNvPr id="198" name="Freeform 60">
              <a:extLst>
                <a:ext uri="{FF2B5EF4-FFF2-40B4-BE49-F238E27FC236}">
                  <a16:creationId xmlns="" xmlns:a16="http://schemas.microsoft.com/office/drawing/2014/main" id="{3A7443D6-5974-4A75-95FE-642D0E7C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392"/>
              <a:ext cx="273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9" name="Line 61">
              <a:extLst>
                <a:ext uri="{FF2B5EF4-FFF2-40B4-BE49-F238E27FC236}">
                  <a16:creationId xmlns="" xmlns:a16="http://schemas.microsoft.com/office/drawing/2014/main" id="{EC678167-D1B4-4C7A-87A4-2571C763F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414"/>
              <a:ext cx="285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0" name="Line 62">
              <a:extLst>
                <a:ext uri="{FF2B5EF4-FFF2-40B4-BE49-F238E27FC236}">
                  <a16:creationId xmlns="" xmlns:a16="http://schemas.microsoft.com/office/drawing/2014/main" id="{0CC40A17-0C06-4063-88BE-26F4C995E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0" cy="50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1" name="Rectangle 63">
              <a:extLst>
                <a:ext uri="{FF2B5EF4-FFF2-40B4-BE49-F238E27FC236}">
                  <a16:creationId xmlns="" xmlns:a16="http://schemas.microsoft.com/office/drawing/2014/main" id="{8674185A-49DB-47AD-8EF8-2EB18BB2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68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9060D0D2-59F5-4012-8AB0-1AA659EB8423}"/>
              </a:ext>
            </a:extLst>
          </p:cNvPr>
          <p:cNvGrpSpPr/>
          <p:nvPr/>
        </p:nvGrpSpPr>
        <p:grpSpPr>
          <a:xfrm>
            <a:off x="6558015" y="108096"/>
            <a:ext cx="2553367" cy="2171051"/>
            <a:chOff x="5594130" y="82673"/>
            <a:chExt cx="2528387" cy="2171075"/>
          </a:xfrm>
        </p:grpSpPr>
        <p:grpSp>
          <p:nvGrpSpPr>
            <p:cNvPr id="67" name="Group 41">
              <a:extLst>
                <a:ext uri="{FF2B5EF4-FFF2-40B4-BE49-F238E27FC236}">
                  <a16:creationId xmlns="" xmlns:a16="http://schemas.microsoft.com/office/drawing/2014/main" id="{13A24480-763F-46BC-84A4-2E0A1EBB3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130" y="82673"/>
              <a:ext cx="2528387" cy="2171075"/>
              <a:chOff x="3010" y="618"/>
              <a:chExt cx="1830" cy="1346"/>
            </a:xfrm>
          </p:grpSpPr>
          <p:sp>
            <p:nvSpPr>
              <p:cNvPr id="72" name="Rectangle 42">
                <a:extLst>
                  <a:ext uri="{FF2B5EF4-FFF2-40B4-BE49-F238E27FC236}">
                    <a16:creationId xmlns="" xmlns:a16="http://schemas.microsoft.com/office/drawing/2014/main" id="{1754F153-BD6D-43F8-AB43-6B3010052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634"/>
                <a:ext cx="44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kern="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i="1" kern="0" dirty="0" err="1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kern="0" baseline="-25000" dirty="0" err="1">
                    <a:solidFill>
                      <a:srgbClr val="0000FF"/>
                    </a:solidFill>
                  </a:rPr>
                  <a:t>o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Rectangle 44">
                <a:extLst>
                  <a:ext uri="{FF2B5EF4-FFF2-40B4-BE49-F238E27FC236}">
                    <a16:creationId xmlns="" xmlns:a16="http://schemas.microsoft.com/office/drawing/2014/main" id="{EC509B06-17F4-453B-8DAF-2AD1ADAC1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889"/>
                <a:ext cx="346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kern="0" dirty="0">
                    <a:solidFill>
                      <a:srgbClr val="0000FF"/>
                    </a:solidFill>
                    <a:ea typeface="楷体_GB2312" pitchFamily="49" charset="-122"/>
                  </a:rPr>
                  <a:t>0</a:t>
                </a:r>
                <a:endParaRPr lang="zh-CN" altLang="en-US" kern="0" dirty="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4" name="Rectangle 45">
                <a:extLst>
                  <a:ext uri="{FF2B5EF4-FFF2-40B4-BE49-F238E27FC236}">
                    <a16:creationId xmlns="" xmlns:a16="http://schemas.microsoft.com/office/drawing/2014/main" id="{ED28F195-1E48-45EF-846C-DDA74DB37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939"/>
                <a:ext cx="786" cy="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33400" indent="-5334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95400" indent="-381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kern="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Rectangle 46">
                <a:extLst>
                  <a:ext uri="{FF2B5EF4-FFF2-40B4-BE49-F238E27FC236}">
                    <a16:creationId xmlns="" xmlns:a16="http://schemas.microsoft.com/office/drawing/2014/main" id="{F6ABCC28-E09B-4190-BA2C-070E50D8C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682"/>
                <a:ext cx="13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i="1" kern="0" dirty="0">
                    <a:solidFill>
                      <a:srgbClr val="0000FF"/>
                    </a:solidFill>
                  </a:rPr>
                  <a:t>TH        TR</a:t>
                </a:r>
                <a:endParaRPr lang="en-US" altLang="zh-CN" sz="2000" i="1" kern="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="" xmlns:a16="http://schemas.microsoft.com/office/drawing/2014/main" id="{1B99FB84-5684-4FEC-AB63-4AD6BC5D8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9" y="624"/>
                <a:ext cx="1731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Line 48">
                <a:extLst>
                  <a:ext uri="{FF2B5EF4-FFF2-40B4-BE49-F238E27FC236}">
                    <a16:creationId xmlns="" xmlns:a16="http://schemas.microsoft.com/office/drawing/2014/main" id="{0DFC3BB7-EF75-4096-9005-B7E7F34E4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944"/>
                <a:ext cx="17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Line 49">
                <a:extLst>
                  <a:ext uri="{FF2B5EF4-FFF2-40B4-BE49-F238E27FC236}">
                    <a16:creationId xmlns="" xmlns:a16="http://schemas.microsoft.com/office/drawing/2014/main" id="{376E0ABA-AE3D-45D0-839D-0F4B5A969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948"/>
                <a:ext cx="1739" cy="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50">
                <a:extLst>
                  <a:ext uri="{FF2B5EF4-FFF2-40B4-BE49-F238E27FC236}">
                    <a16:creationId xmlns="" xmlns:a16="http://schemas.microsoft.com/office/drawing/2014/main" id="{954BF7DE-9176-4635-B0B9-C87798C09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1" y="618"/>
                <a:ext cx="0" cy="13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52">
                <a:extLst>
                  <a:ext uri="{FF2B5EF4-FFF2-40B4-BE49-F238E27FC236}">
                    <a16:creationId xmlns="" xmlns:a16="http://schemas.microsoft.com/office/drawing/2014/main" id="{5C41AA5C-8721-4E7A-A162-4C8A70410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" y="682"/>
                <a:ext cx="28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 ker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8" name="Object 2">
              <a:extLst>
                <a:ext uri="{FF2B5EF4-FFF2-40B4-BE49-F238E27FC236}">
                  <a16:creationId xmlns="" xmlns:a16="http://schemas.microsoft.com/office/drawing/2014/main" id="{0E1ACD55-12DF-4F48-9306-787E28086C4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39111" y="1477979"/>
            <a:ext cx="815696" cy="602796"/>
          </p:xfrm>
          <a:graphic>
            <a:graphicData uri="http://schemas.openxmlformats.org/presentationml/2006/ole">
              <p:oleObj spid="_x0000_s28894" name="Equation" r:id="rId8" imgW="507780" imgH="406224" progId="">
                <p:embed/>
              </p:oleObj>
            </a:graphicData>
          </a:graphic>
        </p:graphicFrame>
        <p:graphicFrame>
          <p:nvGraphicFramePr>
            <p:cNvPr id="69" name="Object 3">
              <a:extLst>
                <a:ext uri="{FF2B5EF4-FFF2-40B4-BE49-F238E27FC236}">
                  <a16:creationId xmlns="" xmlns:a16="http://schemas.microsoft.com/office/drawing/2014/main" id="{402D0FF6-ED1B-4D9A-906B-F0A5CB5AF50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91217" y="765409"/>
            <a:ext cx="780812" cy="577017"/>
          </p:xfrm>
          <a:graphic>
            <a:graphicData uri="http://schemas.openxmlformats.org/presentationml/2006/ole">
              <p:oleObj spid="_x0000_s28895" name="Equation" r:id="rId9" imgW="507780" imgH="406224" progId="">
                <p:embed/>
              </p:oleObj>
            </a:graphicData>
          </a:graphic>
        </p:graphicFrame>
        <p:graphicFrame>
          <p:nvGraphicFramePr>
            <p:cNvPr id="70" name="Object 5">
              <a:extLst>
                <a:ext uri="{FF2B5EF4-FFF2-40B4-BE49-F238E27FC236}">
                  <a16:creationId xmlns="" xmlns:a16="http://schemas.microsoft.com/office/drawing/2014/main" id="{0C0C4BD3-272D-4F61-A968-E5C8ABD516E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31292" y="1466650"/>
            <a:ext cx="712774" cy="632189"/>
          </p:xfrm>
          <a:graphic>
            <a:graphicData uri="http://schemas.openxmlformats.org/presentationml/2006/ole">
              <p:oleObj spid="_x0000_s28896" name="Equation" r:id="rId10" imgW="507780" imgH="406224" progId="">
                <p:embed/>
              </p:oleObj>
            </a:graphicData>
          </a:graphic>
        </p:graphicFrame>
        <p:graphicFrame>
          <p:nvGraphicFramePr>
            <p:cNvPr id="71" name="Object 6">
              <a:extLst>
                <a:ext uri="{FF2B5EF4-FFF2-40B4-BE49-F238E27FC236}">
                  <a16:creationId xmlns="" xmlns:a16="http://schemas.microsoft.com/office/drawing/2014/main" id="{08E39C19-793B-4A94-ABA7-69AD59FFB5E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20311" y="757747"/>
            <a:ext cx="729120" cy="646687"/>
          </p:xfrm>
          <a:graphic>
            <a:graphicData uri="http://schemas.openxmlformats.org/presentationml/2006/ole">
              <p:oleObj spid="_x0000_s28897" name="Equation" r:id="rId11" imgW="507780" imgH="406224" progId="">
                <p:embed/>
              </p:oleObj>
            </a:graphicData>
          </a:graphic>
        </p:graphicFrame>
      </p:grpSp>
      <p:cxnSp>
        <p:nvCxnSpPr>
          <p:cNvPr id="81" name="直接连接符 80">
            <a:extLst>
              <a:ext uri="{FF2B5EF4-FFF2-40B4-BE49-F238E27FC236}">
                <a16:creationId xmlns="" xmlns:a16="http://schemas.microsoft.com/office/drawing/2014/main" id="{314E2D96-5C16-455A-9F9E-BA74A0B25E29}"/>
              </a:ext>
            </a:extLst>
          </p:cNvPr>
          <p:cNvCxnSpPr>
            <a:cxnSpLocks/>
          </p:cNvCxnSpPr>
          <p:nvPr/>
        </p:nvCxnSpPr>
        <p:spPr>
          <a:xfrm>
            <a:off x="6606431" y="0"/>
            <a:ext cx="0" cy="24938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="" xmlns:a16="http://schemas.microsoft.com/office/drawing/2014/main" id="{AF258028-3FD0-4747-8C5A-8CEFFC53E66E}"/>
              </a:ext>
            </a:extLst>
          </p:cNvPr>
          <p:cNvCxnSpPr/>
          <p:nvPr/>
        </p:nvCxnSpPr>
        <p:spPr>
          <a:xfrm>
            <a:off x="6584556" y="2507013"/>
            <a:ext cx="2528819" cy="349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="" xmlns:a16="http://schemas.microsoft.com/office/drawing/2014/main" id="{6A0B6395-9376-4FAA-8349-62CD010CE220}"/>
              </a:ext>
            </a:extLst>
          </p:cNvPr>
          <p:cNvCxnSpPr>
            <a:cxnSpLocks/>
          </p:cNvCxnSpPr>
          <p:nvPr/>
        </p:nvCxnSpPr>
        <p:spPr>
          <a:xfrm>
            <a:off x="4535948" y="2686479"/>
            <a:ext cx="4341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41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2402EB1-AF7F-478E-A2BB-1EBB948A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96797"/>
            <a:ext cx="7032541" cy="4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555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定时器构成多谐振荡器</a:t>
            </a:r>
            <a:endParaRPr lang="zh-CN" altLang="en-US" sz="3200" b="1" dirty="0">
              <a:solidFill>
                <a:srgbClr val="0000FF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1" name="Rectangle 87">
            <a:extLst>
              <a:ext uri="{FF2B5EF4-FFF2-40B4-BE49-F238E27FC236}">
                <a16:creationId xmlns="" xmlns:a16="http://schemas.microsoft.com/office/drawing/2014/main" id="{3BA3D4E1-FB03-465D-95C4-45CC3CA4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27" y="512666"/>
            <a:ext cx="2573337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工作原理</a:t>
            </a:r>
          </a:p>
        </p:txBody>
      </p:sp>
      <p:sp>
        <p:nvSpPr>
          <p:cNvPr id="122" name="Text Box 2">
            <a:extLst>
              <a:ext uri="{FF2B5EF4-FFF2-40B4-BE49-F238E27FC236}">
                <a16:creationId xmlns="" xmlns:a16="http://schemas.microsoft.com/office/drawing/2014/main" id="{910B1F16-54B1-4AD8-9530-9F4298CA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77" y="827469"/>
            <a:ext cx="4933950" cy="738664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电容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如此循环充电和放电，使电路产生振荡，输出矩形脉冲。</a:t>
            </a:r>
          </a:p>
        </p:txBody>
      </p:sp>
      <p:sp>
        <p:nvSpPr>
          <p:cNvPr id="123" name="Rectangle 55">
            <a:extLst>
              <a:ext uri="{FF2B5EF4-FFF2-40B4-BE49-F238E27FC236}">
                <a16:creationId xmlns="" xmlns:a16="http://schemas.microsoft.com/office/drawing/2014/main" id="{A1A63597-610C-45AB-A484-1A7A7AE8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710" y="2498472"/>
            <a:ext cx="4184650" cy="9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 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 </a:t>
            </a: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graphicFrame>
        <p:nvGraphicFramePr>
          <p:cNvPr id="124" name="Object 56">
            <a:extLst>
              <a:ext uri="{FF2B5EF4-FFF2-40B4-BE49-F238E27FC236}">
                <a16:creationId xmlns="" xmlns:a16="http://schemas.microsoft.com/office/drawing/2014/main" id="{E90DD77C-70D7-49E4-AFFE-7ADC47E6D23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10428" y="5682283"/>
          <a:ext cx="2813050" cy="898525"/>
        </p:xfrm>
        <a:graphic>
          <a:graphicData uri="http://schemas.openxmlformats.org/presentationml/2006/ole">
            <p:oleObj spid="_x0000_s29853" name="公式" r:id="rId5" imgW="1193800" imgH="431800" progId="">
              <p:embed/>
            </p:oleObj>
          </a:graphicData>
        </a:graphic>
      </p:graphicFrame>
      <p:grpSp>
        <p:nvGrpSpPr>
          <p:cNvPr id="126" name="Group 59">
            <a:extLst>
              <a:ext uri="{FF2B5EF4-FFF2-40B4-BE49-F238E27FC236}">
                <a16:creationId xmlns="" xmlns:a16="http://schemas.microsoft.com/office/drawing/2014/main" id="{A9C68343-DEFA-48EC-BA2D-7D79EDD043AE}"/>
              </a:ext>
            </a:extLst>
          </p:cNvPr>
          <p:cNvGrpSpPr>
            <a:grpSpLocks/>
          </p:cNvGrpSpPr>
          <p:nvPr/>
        </p:nvGrpSpPr>
        <p:grpSpPr bwMode="auto">
          <a:xfrm>
            <a:off x="247927" y="1117287"/>
            <a:ext cx="3409950" cy="5584825"/>
            <a:chOff x="198" y="681"/>
            <a:chExt cx="2148" cy="3518"/>
          </a:xfrm>
        </p:grpSpPr>
        <p:sp>
          <p:nvSpPr>
            <p:cNvPr id="127" name="Text Box 60">
              <a:extLst>
                <a:ext uri="{FF2B5EF4-FFF2-40B4-BE49-F238E27FC236}">
                  <a16:creationId xmlns="" xmlns:a16="http://schemas.microsoft.com/office/drawing/2014/main" id="{A312B6A8-5E25-4E1C-B1F3-FC3792C2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897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i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8" name="Text Box 61">
              <a:extLst>
                <a:ext uri="{FF2B5EF4-FFF2-40B4-BE49-F238E27FC236}">
                  <a16:creationId xmlns="" xmlns:a16="http://schemas.microsoft.com/office/drawing/2014/main" id="{B0AA403F-7601-4942-B06A-B079889AA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28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29" name="Freeform 62">
              <a:extLst>
                <a:ext uri="{FF2B5EF4-FFF2-40B4-BE49-F238E27FC236}">
                  <a16:creationId xmlns="" xmlns:a16="http://schemas.microsoft.com/office/drawing/2014/main" id="{1080AD98-9FB1-4BDD-856C-67961938CC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" y="2068"/>
              <a:ext cx="49" cy="865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0" name="Line 63">
              <a:extLst>
                <a:ext uri="{FF2B5EF4-FFF2-40B4-BE49-F238E27FC236}">
                  <a16:creationId xmlns="" xmlns:a16="http://schemas.microsoft.com/office/drawing/2014/main" id="{E5C98EC9-AE5F-4FD2-8C5C-5510A029F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932"/>
              <a:ext cx="139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1" name="Text Box 64">
              <a:extLst>
                <a:ext uri="{FF2B5EF4-FFF2-40B4-BE49-F238E27FC236}">
                  <a16:creationId xmlns="" xmlns:a16="http://schemas.microsoft.com/office/drawing/2014/main" id="{285CE2DD-28DC-4C9F-9B05-A45DF8E98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89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2" name="Text Box 65">
              <a:extLst>
                <a:ext uri="{FF2B5EF4-FFF2-40B4-BE49-F238E27FC236}">
                  <a16:creationId xmlns="" xmlns:a16="http://schemas.microsoft.com/office/drawing/2014/main" id="{1E323245-D3CB-49FE-9EFB-BCF78478D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387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33" name="Text Box 66">
              <a:extLst>
                <a:ext uri="{FF2B5EF4-FFF2-40B4-BE49-F238E27FC236}">
                  <a16:creationId xmlns="" xmlns:a16="http://schemas.microsoft.com/office/drawing/2014/main" id="{FD362891-D5B0-43AB-981C-F137EBC0D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29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34" name="Freeform 67">
              <a:extLst>
                <a:ext uri="{FF2B5EF4-FFF2-40B4-BE49-F238E27FC236}">
                  <a16:creationId xmlns="" xmlns:a16="http://schemas.microsoft.com/office/drawing/2014/main" id="{3E74CEA4-D387-4D64-8410-CDCC49485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8" y="3125"/>
              <a:ext cx="50" cy="852"/>
            </a:xfrm>
            <a:custGeom>
              <a:avLst/>
              <a:gdLst>
                <a:gd name="T0" fmla="*/ 0 w 1"/>
                <a:gd name="T1" fmla="*/ 1146 h 1146"/>
                <a:gd name="T2" fmla="*/ 0 w 1"/>
                <a:gd name="T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6">
                  <a:moveTo>
                    <a:pt x="0" y="1146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Line 68">
              <a:extLst>
                <a:ext uri="{FF2B5EF4-FFF2-40B4-BE49-F238E27FC236}">
                  <a16:creationId xmlns="" xmlns:a16="http://schemas.microsoft.com/office/drawing/2014/main" id="{21A45A1B-B28E-437E-AAA4-EC50A78C9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3986"/>
              <a:ext cx="139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Text Box 69">
              <a:extLst>
                <a:ext uri="{FF2B5EF4-FFF2-40B4-BE49-F238E27FC236}">
                  <a16:creationId xmlns="" xmlns:a16="http://schemas.microsoft.com/office/drawing/2014/main" id="{3AC579E5-A5F5-4BCD-BB4E-E6D4B3624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92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kumimoji="1" lang="en-US" altLang="zh-CN" sz="2000" b="1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70">
              <a:extLst>
                <a:ext uri="{FF2B5EF4-FFF2-40B4-BE49-F238E27FC236}">
                  <a16:creationId xmlns="" xmlns:a16="http://schemas.microsoft.com/office/drawing/2014/main" id="{424616FC-D2CC-42DF-8C32-A5313AB7C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353"/>
              <a:ext cx="13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71">
              <a:extLst>
                <a:ext uri="{FF2B5EF4-FFF2-40B4-BE49-F238E27FC236}">
                  <a16:creationId xmlns="" xmlns:a16="http://schemas.microsoft.com/office/drawing/2014/main" id="{B4DF16DC-6040-4716-A532-0364A6CB4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2649"/>
              <a:ext cx="12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Text Box 72">
              <a:extLst>
                <a:ext uri="{FF2B5EF4-FFF2-40B4-BE49-F238E27FC236}">
                  <a16:creationId xmlns="" xmlns:a16="http://schemas.microsoft.com/office/drawing/2014/main" id="{F315C5AE-A9B4-4D8C-BD99-E0CD88331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364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OL</a:t>
              </a:r>
            </a:p>
          </p:txBody>
        </p:sp>
        <p:sp>
          <p:nvSpPr>
            <p:cNvPr id="140" name="Text Box 73">
              <a:extLst>
                <a:ext uri="{FF2B5EF4-FFF2-40B4-BE49-F238E27FC236}">
                  <a16:creationId xmlns="" xmlns:a16="http://schemas.microsoft.com/office/drawing/2014/main" id="{D49C96F9-BC12-4529-9C69-A8CFBB224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3246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kern="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OH</a:t>
              </a:r>
            </a:p>
          </p:txBody>
        </p:sp>
        <p:sp>
          <p:nvSpPr>
            <p:cNvPr id="141" name="Line 74">
              <a:extLst>
                <a:ext uri="{FF2B5EF4-FFF2-40B4-BE49-F238E27FC236}">
                  <a16:creationId xmlns="" xmlns:a16="http://schemas.microsoft.com/office/drawing/2014/main" id="{63CB5775-D75B-47EA-BC7A-97B26EE6B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374"/>
              <a:ext cx="2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Line 75">
              <a:extLst>
                <a:ext uri="{FF2B5EF4-FFF2-40B4-BE49-F238E27FC236}">
                  <a16:creationId xmlns="" xmlns:a16="http://schemas.microsoft.com/office/drawing/2014/main" id="{2663E04F-BBE0-46FE-A583-9DA4144A5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68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2" name="Line 76">
              <a:extLst>
                <a:ext uri="{FF2B5EF4-FFF2-40B4-BE49-F238E27FC236}">
                  <a16:creationId xmlns="" xmlns:a16="http://schemas.microsoft.com/office/drawing/2014/main" id="{09211CC0-4A90-41F8-83C6-5AD04FD54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878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3" name="Line 77">
              <a:extLst>
                <a:ext uri="{FF2B5EF4-FFF2-40B4-BE49-F238E27FC236}">
                  <a16:creationId xmlns="" xmlns:a16="http://schemas.microsoft.com/office/drawing/2014/main" id="{74DCC000-7F42-466A-B754-172F6400B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370"/>
              <a:ext cx="0" cy="5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" name="Line 78">
              <a:extLst>
                <a:ext uri="{FF2B5EF4-FFF2-40B4-BE49-F238E27FC236}">
                  <a16:creationId xmlns="" xmlns:a16="http://schemas.microsoft.com/office/drawing/2014/main" id="{2A3A87CD-7780-4294-8896-100C54E5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3380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79">
              <a:extLst>
                <a:ext uri="{FF2B5EF4-FFF2-40B4-BE49-F238E27FC236}">
                  <a16:creationId xmlns="" xmlns:a16="http://schemas.microsoft.com/office/drawing/2014/main" id="{4FCDF403-A812-4310-8605-AF733A136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3878"/>
              <a:ext cx="2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Line 80">
              <a:extLst>
                <a:ext uri="{FF2B5EF4-FFF2-40B4-BE49-F238E27FC236}">
                  <a16:creationId xmlns="" xmlns:a16="http://schemas.microsoft.com/office/drawing/2014/main" id="{79889AB9-090C-4EF3-943F-61E1B66EC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368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" name="Line 81">
              <a:extLst>
                <a:ext uri="{FF2B5EF4-FFF2-40B4-BE49-F238E27FC236}">
                  <a16:creationId xmlns="" xmlns:a16="http://schemas.microsoft.com/office/drawing/2014/main" id="{945608C7-3C67-4CA6-937A-DF6B1931D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3380"/>
              <a:ext cx="2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8" name="Line 82">
              <a:extLst>
                <a:ext uri="{FF2B5EF4-FFF2-40B4-BE49-F238E27FC236}">
                  <a16:creationId xmlns="" xmlns:a16="http://schemas.microsoft.com/office/drawing/2014/main" id="{F3CD62C6-D541-4BDD-9932-0668A2345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374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9" name="Line 83">
              <a:extLst>
                <a:ext uri="{FF2B5EF4-FFF2-40B4-BE49-F238E27FC236}">
                  <a16:creationId xmlns="" xmlns:a16="http://schemas.microsoft.com/office/drawing/2014/main" id="{77D1D45E-3AA6-4C01-B771-9C6E0BA9D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884"/>
              <a:ext cx="2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Line 84">
              <a:extLst>
                <a:ext uri="{FF2B5EF4-FFF2-40B4-BE49-F238E27FC236}">
                  <a16:creationId xmlns="" xmlns:a16="http://schemas.microsoft.com/office/drawing/2014/main" id="{5C3A7058-9331-42DE-8F83-2B58B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3374"/>
              <a:ext cx="0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Line 85">
              <a:extLst>
                <a:ext uri="{FF2B5EF4-FFF2-40B4-BE49-F238E27FC236}">
                  <a16:creationId xmlns="" xmlns:a16="http://schemas.microsoft.com/office/drawing/2014/main" id="{12423AC9-2E3C-416B-8CEB-46699B059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3884"/>
              <a:ext cx="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" name="Line 86">
              <a:extLst>
                <a:ext uri="{FF2B5EF4-FFF2-40B4-BE49-F238E27FC236}">
                  <a16:creationId xmlns="" xmlns:a16="http://schemas.microsoft.com/office/drawing/2014/main" id="{3AA68E49-B515-48E7-B3E6-D8675E684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348"/>
              <a:ext cx="0" cy="1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Line 87">
              <a:extLst>
                <a:ext uri="{FF2B5EF4-FFF2-40B4-BE49-F238E27FC236}">
                  <a16:creationId xmlns="" xmlns:a16="http://schemas.microsoft.com/office/drawing/2014/main" id="{EF5E8D86-9049-43A9-98F4-609FAC9A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Line 88">
              <a:extLst>
                <a:ext uri="{FF2B5EF4-FFF2-40B4-BE49-F238E27FC236}">
                  <a16:creationId xmlns="" xmlns:a16="http://schemas.microsoft.com/office/drawing/2014/main" id="{20207105-8037-4648-874E-D077770DA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89">
              <a:extLst>
                <a:ext uri="{FF2B5EF4-FFF2-40B4-BE49-F238E27FC236}">
                  <a16:creationId xmlns="" xmlns:a16="http://schemas.microsoft.com/office/drawing/2014/main" id="{722D122B-43BD-4EDD-8CC3-AA6F1D410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349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sp>
          <p:nvSpPr>
            <p:cNvPr id="216" name="Line 90">
              <a:extLst>
                <a:ext uri="{FF2B5EF4-FFF2-40B4-BE49-F238E27FC236}">
                  <a16:creationId xmlns="" xmlns:a16="http://schemas.microsoft.com/office/drawing/2014/main" id="{E5956DA5-FDFE-497B-9D4C-F45725A91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3625"/>
              <a:ext cx="27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7" name="Rectangle 91">
              <a:extLst>
                <a:ext uri="{FF2B5EF4-FFF2-40B4-BE49-F238E27FC236}">
                  <a16:creationId xmlns="" xmlns:a16="http://schemas.microsoft.com/office/drawing/2014/main" id="{4015D260-EF3E-4BEB-9593-99F7CE19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218" name="Freeform 92">
              <a:extLst>
                <a:ext uri="{FF2B5EF4-FFF2-40B4-BE49-F238E27FC236}">
                  <a16:creationId xmlns="" xmlns:a16="http://schemas.microsoft.com/office/drawing/2014/main" id="{BBF7F261-B152-4CD7-9C89-83E8E5A1D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352"/>
              <a:ext cx="349" cy="579"/>
            </a:xfrm>
            <a:custGeom>
              <a:avLst/>
              <a:gdLst>
                <a:gd name="T0" fmla="*/ 0 w 255"/>
                <a:gd name="T1" fmla="*/ 579 h 579"/>
                <a:gd name="T2" fmla="*/ 123 w 255"/>
                <a:gd name="T3" fmla="*/ 186 h 579"/>
                <a:gd name="T4" fmla="*/ 255 w 255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579">
                  <a:moveTo>
                    <a:pt x="0" y="579"/>
                  </a:moveTo>
                  <a:cubicBezTo>
                    <a:pt x="20" y="514"/>
                    <a:pt x="81" y="282"/>
                    <a:pt x="123" y="186"/>
                  </a:cubicBezTo>
                  <a:cubicBezTo>
                    <a:pt x="165" y="90"/>
                    <a:pt x="227" y="39"/>
                    <a:pt x="255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Freeform 93">
              <a:extLst>
                <a:ext uri="{FF2B5EF4-FFF2-40B4-BE49-F238E27FC236}">
                  <a16:creationId xmlns="" xmlns:a16="http://schemas.microsoft.com/office/drawing/2014/main" id="{2593451C-7ACE-4884-A7D5-E35F103EE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352"/>
              <a:ext cx="273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Freeform 94">
              <a:extLst>
                <a:ext uri="{FF2B5EF4-FFF2-40B4-BE49-F238E27FC236}">
                  <a16:creationId xmlns="" xmlns:a16="http://schemas.microsoft.com/office/drawing/2014/main" id="{DE1361AC-1DAC-4B1B-B096-2E28517AC9F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1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2" name="Freeform 95">
              <a:extLst>
                <a:ext uri="{FF2B5EF4-FFF2-40B4-BE49-F238E27FC236}">
                  <a16:creationId xmlns="" xmlns:a16="http://schemas.microsoft.com/office/drawing/2014/main" id="{699A40F5-5923-466F-A3AA-4FF04DA6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2352"/>
              <a:ext cx="266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3" name="Freeform 96">
              <a:extLst>
                <a:ext uri="{FF2B5EF4-FFF2-40B4-BE49-F238E27FC236}">
                  <a16:creationId xmlns="" xmlns:a16="http://schemas.microsoft.com/office/drawing/2014/main" id="{8BE49B45-E6C4-44EF-B265-4D90394B32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22" y="2352"/>
              <a:ext cx="177" cy="294"/>
            </a:xfrm>
            <a:custGeom>
              <a:avLst/>
              <a:gdLst>
                <a:gd name="T0" fmla="*/ 0 w 150"/>
                <a:gd name="T1" fmla="*/ 294 h 294"/>
                <a:gd name="T2" fmla="*/ 54 w 150"/>
                <a:gd name="T3" fmla="*/ 135 h 294"/>
                <a:gd name="T4" fmla="*/ 150 w 150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94">
                  <a:moveTo>
                    <a:pt x="0" y="294"/>
                  </a:moveTo>
                  <a:cubicBezTo>
                    <a:pt x="9" y="268"/>
                    <a:pt x="29" y="184"/>
                    <a:pt x="54" y="135"/>
                  </a:cubicBezTo>
                  <a:cubicBezTo>
                    <a:pt x="79" y="86"/>
                    <a:pt x="130" y="28"/>
                    <a:pt x="15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Freeform 97">
              <a:extLst>
                <a:ext uri="{FF2B5EF4-FFF2-40B4-BE49-F238E27FC236}">
                  <a16:creationId xmlns="" xmlns:a16="http://schemas.microsoft.com/office/drawing/2014/main" id="{255A0183-C5D2-41AD-BD06-0960E9395D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2" y="2346"/>
              <a:ext cx="64" cy="144"/>
            </a:xfrm>
            <a:custGeom>
              <a:avLst/>
              <a:gdLst>
                <a:gd name="T0" fmla="*/ 0 w 54"/>
                <a:gd name="T1" fmla="*/ 144 h 144"/>
                <a:gd name="T2" fmla="*/ 30 w 54"/>
                <a:gd name="T3" fmla="*/ 51 h 144"/>
                <a:gd name="T4" fmla="*/ 54 w 54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44">
                  <a:moveTo>
                    <a:pt x="0" y="144"/>
                  </a:moveTo>
                  <a:cubicBezTo>
                    <a:pt x="5" y="129"/>
                    <a:pt x="21" y="75"/>
                    <a:pt x="30" y="51"/>
                  </a:cubicBezTo>
                  <a:cubicBezTo>
                    <a:pt x="39" y="27"/>
                    <a:pt x="49" y="11"/>
                    <a:pt x="5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Line 98">
              <a:extLst>
                <a:ext uri="{FF2B5EF4-FFF2-40B4-BE49-F238E27FC236}">
                  <a16:creationId xmlns="" xmlns:a16="http://schemas.microsoft.com/office/drawing/2014/main" id="{EB32BB28-FEBE-47E4-8102-9C2D2EC85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348"/>
              <a:ext cx="0" cy="1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" name="Line 99">
              <a:extLst>
                <a:ext uri="{FF2B5EF4-FFF2-40B4-BE49-F238E27FC236}">
                  <a16:creationId xmlns="" xmlns:a16="http://schemas.microsoft.com/office/drawing/2014/main" id="{CF358C2C-BFD1-45BD-89F7-983620CB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638"/>
              <a:ext cx="0" cy="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sy="50000" kx="-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7" name="Line 100">
              <a:extLst>
                <a:ext uri="{FF2B5EF4-FFF2-40B4-BE49-F238E27FC236}">
                  <a16:creationId xmlns="" xmlns:a16="http://schemas.microsoft.com/office/drawing/2014/main" id="{DDC1B793-AD2F-498A-92E1-65EC3E6F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3625"/>
              <a:ext cx="19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8" name="Text Box 101">
              <a:extLst>
                <a:ext uri="{FF2B5EF4-FFF2-40B4-BE49-F238E27FC236}">
                  <a16:creationId xmlns="" xmlns:a16="http://schemas.microsoft.com/office/drawing/2014/main" id="{6F6F04E6-90F5-4966-9014-2B1A81E3A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336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PH</a:t>
              </a:r>
            </a:p>
          </p:txBody>
        </p:sp>
        <p:sp>
          <p:nvSpPr>
            <p:cNvPr id="229" name="Text Box 102">
              <a:extLst>
                <a:ext uri="{FF2B5EF4-FFF2-40B4-BE49-F238E27FC236}">
                  <a16:creationId xmlns="" xmlns:a16="http://schemas.microsoft.com/office/drawing/2014/main" id="{CC3FB946-BCB8-4146-936B-FA44CA9E4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333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i="1" ker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kern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PL</a:t>
              </a:r>
            </a:p>
          </p:txBody>
        </p:sp>
        <p:graphicFrame>
          <p:nvGraphicFramePr>
            <p:cNvPr id="230" name="Object 103">
              <a:extLst>
                <a:ext uri="{FF2B5EF4-FFF2-40B4-BE49-F238E27FC236}">
                  <a16:creationId xmlns="" xmlns:a16="http://schemas.microsoft.com/office/drawing/2014/main" id="{4B16EF3C-BCD4-4564-B8CB-EDD016A6CD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082"/>
            <a:ext cx="424" cy="456"/>
          </p:xfrm>
          <a:graphic>
            <a:graphicData uri="http://schemas.openxmlformats.org/presentationml/2006/ole">
              <p:oleObj spid="_x0000_s29854" name="Equation" r:id="rId6" imgW="672808" imgH="723586" progId="">
                <p:embed/>
              </p:oleObj>
            </a:graphicData>
          </a:graphic>
        </p:graphicFrame>
        <p:graphicFrame>
          <p:nvGraphicFramePr>
            <p:cNvPr id="231" name="Object 104">
              <a:extLst>
                <a:ext uri="{FF2B5EF4-FFF2-40B4-BE49-F238E27FC236}">
                  <a16:creationId xmlns="" xmlns:a16="http://schemas.microsoft.com/office/drawing/2014/main" id="{0A50D36A-9A76-4284-8ADC-18CFBD2DA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490"/>
            <a:ext cx="424" cy="456"/>
          </p:xfrm>
          <a:graphic>
            <a:graphicData uri="http://schemas.openxmlformats.org/presentationml/2006/ole">
              <p:oleObj spid="_x0000_s29855" name="Equation" r:id="rId7" imgW="672808" imgH="723586" progId="">
                <p:embed/>
              </p:oleObj>
            </a:graphicData>
          </a:graphic>
        </p:graphicFrame>
        <p:sp>
          <p:nvSpPr>
            <p:cNvPr id="232" name="Rectangle 105">
              <a:extLst>
                <a:ext uri="{FF2B5EF4-FFF2-40B4-BE49-F238E27FC236}">
                  <a16:creationId xmlns="" xmlns:a16="http://schemas.microsoft.com/office/drawing/2014/main" id="{E085165C-9BAF-4B00-8C90-78BC428ED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52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00CC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233" name="Rectangle 106">
              <a:extLst>
                <a:ext uri="{FF2B5EF4-FFF2-40B4-BE49-F238E27FC236}">
                  <a16:creationId xmlns="" xmlns:a16="http://schemas.microsoft.com/office/drawing/2014/main" id="{C39D3D28-B42F-4AE1-91FC-AE23C9A9B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649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99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Ⅰ</a:t>
              </a:r>
            </a:p>
          </p:txBody>
        </p:sp>
        <p:sp>
          <p:nvSpPr>
            <p:cNvPr id="234" name="Text Box 107">
              <a:extLst>
                <a:ext uri="{FF2B5EF4-FFF2-40B4-BE49-F238E27FC236}">
                  <a16:creationId xmlns="" xmlns:a16="http://schemas.microsoft.com/office/drawing/2014/main" id="{9B8D3E76-2C40-4D0B-AD4F-91FAD2A3D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611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kern="0">
                  <a:solidFill>
                    <a:srgbClr val="CC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Ⅱ</a:t>
              </a:r>
            </a:p>
          </p:txBody>
        </p:sp>
        <p:graphicFrame>
          <p:nvGraphicFramePr>
            <p:cNvPr id="235" name="Object 108">
              <a:extLst>
                <a:ext uri="{FF2B5EF4-FFF2-40B4-BE49-F238E27FC236}">
                  <a16:creationId xmlns="" xmlns:a16="http://schemas.microsoft.com/office/drawing/2014/main" id="{82CF6CD6-71BA-4A4D-906C-2034279AE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" y="727"/>
            <a:ext cx="1939" cy="1207"/>
          </p:xfrm>
          <a:graphic>
            <a:graphicData uri="http://schemas.openxmlformats.org/presentationml/2006/ole">
              <p:oleObj spid="_x0000_s29856" name="BMP 图象" r:id="rId8" imgW="4238095" imgH="2933333" progId="PBrush">
                <p:embed/>
              </p:oleObj>
            </a:graphicData>
          </a:graphic>
        </p:graphicFrame>
        <p:sp>
          <p:nvSpPr>
            <p:cNvPr id="236" name="AutoShape 109">
              <a:extLst>
                <a:ext uri="{FF2B5EF4-FFF2-40B4-BE49-F238E27FC236}">
                  <a16:creationId xmlns="" xmlns:a16="http://schemas.microsoft.com/office/drawing/2014/main" id="{0AA8E2D5-A96B-491E-9D2F-11379810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681"/>
              <a:ext cx="1979" cy="3518"/>
            </a:xfrm>
            <a:prstGeom prst="flowChartProcess">
              <a:avLst/>
            </a:prstGeom>
            <a:noFill/>
            <a:ln w="57150">
              <a:pattFill prst="sphere">
                <a:fgClr>
                  <a:srgbClr val="CC99FF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7" name="Rectangle 115">
            <a:extLst>
              <a:ext uri="{FF2B5EF4-FFF2-40B4-BE49-F238E27FC236}">
                <a16:creationId xmlns="" xmlns:a16="http://schemas.microsoft.com/office/drawing/2014/main" id="{F29EE9F5-AC61-4C25-A704-4EC31D69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930" y="1739939"/>
            <a:ext cx="4581525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振荡频率计算</a:t>
            </a:r>
          </a:p>
        </p:txBody>
      </p:sp>
      <p:graphicFrame>
        <p:nvGraphicFramePr>
          <p:cNvPr id="238" name="Object 116">
            <a:extLst>
              <a:ext uri="{FF2B5EF4-FFF2-40B4-BE49-F238E27FC236}">
                <a16:creationId xmlns="" xmlns:a16="http://schemas.microsoft.com/office/drawing/2014/main" id="{15B9ABFB-1589-428D-B2F4-21922ADC68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23712" y="4413766"/>
          <a:ext cx="3747743" cy="956980"/>
        </p:xfrm>
        <a:graphic>
          <a:graphicData uri="http://schemas.openxmlformats.org/presentationml/2006/ole">
            <p:oleObj spid="_x0000_s29857" name="Equation" r:id="rId9" imgW="1688367" imgH="431613" progId="Equation.DSMT4">
              <p:embed/>
            </p:oleObj>
          </a:graphicData>
        </a:graphic>
      </p:graphicFrame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38A7E61-36D5-4670-BE1F-9C8A6418FD19}"/>
              </a:ext>
            </a:extLst>
          </p:cNvPr>
          <p:cNvSpPr txBox="1"/>
          <p:nvPr/>
        </p:nvSpPr>
        <p:spPr>
          <a:xfrm>
            <a:off x="3593563" y="4633348"/>
            <a:ext cx="105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频率：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8D219C2-79F8-4BB0-AF95-FCE9AA06A687}"/>
              </a:ext>
            </a:extLst>
          </p:cNvPr>
          <p:cNvSpPr/>
          <p:nvPr/>
        </p:nvSpPr>
        <p:spPr>
          <a:xfrm>
            <a:off x="4537351" y="3803665"/>
            <a:ext cx="468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 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="" xmlns:a16="http://schemas.microsoft.com/office/drawing/2014/main" id="{684660F8-A18C-481B-A264-00DCA98710E1}"/>
              </a:ext>
            </a:extLst>
          </p:cNvPr>
          <p:cNvSpPr txBox="1"/>
          <p:nvPr/>
        </p:nvSpPr>
        <p:spPr>
          <a:xfrm>
            <a:off x="3583265" y="3854034"/>
            <a:ext cx="105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周期：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="" xmlns:a16="http://schemas.microsoft.com/office/drawing/2014/main" id="{7102BEBD-3981-407C-ACD3-3762F027DF50}"/>
              </a:ext>
            </a:extLst>
          </p:cNvPr>
          <p:cNvSpPr txBox="1"/>
          <p:nvPr/>
        </p:nvSpPr>
        <p:spPr>
          <a:xfrm>
            <a:off x="3551236" y="5873437"/>
            <a:ext cx="137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占空比：</a:t>
            </a:r>
          </a:p>
        </p:txBody>
      </p:sp>
    </p:spTree>
    <p:extLst>
      <p:ext uri="{BB962C8B-B14F-4D97-AF65-F5344CB8AC3E}">
        <p14:creationId xmlns:p14="http://schemas.microsoft.com/office/powerpoint/2010/main" xmlns="" val="35474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237" grpId="0"/>
      <p:bldP spid="2" grpId="0"/>
      <p:bldP spid="3" grpId="0"/>
      <p:bldP spid="239" grpId="0"/>
      <p:bldP spid="2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4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6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31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6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8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9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40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2021.5.14.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1178593" y="1147731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158" y="881843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用集成计数器实现任意进制计数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="" xmlns:a16="http://schemas.microsoft.com/office/drawing/2014/main" id="{D117D15D-354D-498E-A004-2DBF37CD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30" y="881975"/>
            <a:ext cx="8569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若已有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进制计数器，现在要实现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进制计数器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="" xmlns:a16="http://schemas.microsoft.com/office/drawing/2014/main" id="{6B4CCC9B-0D51-4282-BF70-2D747D7F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52" y="2502384"/>
            <a:ext cx="1364521" cy="980212"/>
          </a:xfrm>
          <a:prstGeom prst="rect">
            <a:avLst/>
          </a:prstGeom>
          <a:solidFill>
            <a:schemeClr val="accent1"/>
          </a:solidFill>
          <a:ln w="57150" cmpd="thickTh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N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进制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FAA8E696-2371-463E-8C53-ABF88C07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748" y="3003428"/>
            <a:ext cx="1797050" cy="358775"/>
          </a:xfrm>
          <a:prstGeom prst="rightArrow">
            <a:avLst>
              <a:gd name="adj1" fmla="val 50000"/>
              <a:gd name="adj2" fmla="val 125221"/>
            </a:avLst>
          </a:prstGeom>
          <a:solidFill>
            <a:srgbClr val="2144F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6795DA7C-1286-4E94-8094-74444732A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069" y="2441525"/>
            <a:ext cx="1469638" cy="1041070"/>
          </a:xfrm>
          <a:prstGeom prst="rect">
            <a:avLst/>
          </a:prstGeom>
          <a:solidFill>
            <a:schemeClr val="accent1"/>
          </a:solidFill>
          <a:ln w="57150" cmpd="thickTh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M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进制</a:t>
            </a:r>
          </a:p>
        </p:txBody>
      </p:sp>
      <p:graphicFrame>
        <p:nvGraphicFramePr>
          <p:cNvPr id="21" name="Object 8">
            <a:extLst>
              <a:ext uri="{FF2B5EF4-FFF2-40B4-BE49-F238E27FC236}">
                <a16:creationId xmlns="" xmlns:a16="http://schemas.microsoft.com/office/drawing/2014/main" id="{905F0507-B8A9-453A-8CB4-C8EF0C7D2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233360"/>
              </p:ext>
            </p:extLst>
          </p:nvPr>
        </p:nvGraphicFramePr>
        <p:xfrm>
          <a:off x="3269361" y="1642959"/>
          <a:ext cx="1569521" cy="1283973"/>
        </p:xfrm>
        <a:graphic>
          <a:graphicData uri="http://schemas.openxmlformats.org/presentationml/2006/ole">
            <p:oleObj spid="_x0000_s7510" r:id="rId5" imgW="482810" imgH="393871" progId="">
              <p:embed/>
            </p:oleObj>
          </a:graphicData>
        </a:graphic>
      </p:graphicFrame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8ED30878-261A-4E4A-ADF1-8582F3E5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74" y="4126198"/>
            <a:ext cx="6769100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70A8E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M&lt;N</a:t>
            </a:r>
            <a:r>
              <a:rPr lang="zh-CN" altLang="en-US" sz="2800" b="1" dirty="0">
                <a:solidFill>
                  <a:srgbClr val="170A8E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：反馈清零法或反馈置数法</a:t>
            </a:r>
            <a:endParaRPr lang="en-US" altLang="zh-CN" sz="2800" b="1" dirty="0">
              <a:solidFill>
                <a:srgbClr val="170A8E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70A8E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M&gt;N</a:t>
            </a:r>
            <a:r>
              <a:rPr lang="zh-CN" altLang="en-US" sz="2800" b="1" dirty="0">
                <a:solidFill>
                  <a:srgbClr val="170A8E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：多个芯片级联</a:t>
            </a:r>
          </a:p>
        </p:txBody>
      </p:sp>
    </p:spTree>
    <p:extLst>
      <p:ext uri="{BB962C8B-B14F-4D97-AF65-F5344CB8AC3E}">
        <p14:creationId xmlns:p14="http://schemas.microsoft.com/office/powerpoint/2010/main" xmlns="" val="38940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20" grpId="0" animBg="1" autoUpdateAnimBg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反馈清零法和反馈置数法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(M&lt;N)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4" name="Text Box 3">
            <a:extLst>
              <a:ext uri="{FF2B5EF4-FFF2-40B4-BE49-F238E27FC236}">
                <a16:creationId xmlns="" xmlns:a16="http://schemas.microsoft.com/office/drawing/2014/main" id="{4045DB0A-47E6-4040-9B96-0992E027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54" y="1892324"/>
            <a:ext cx="6554528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进制计数器的顺序计数过程中，若设法使之跳过（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）个状态，就可以得到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进制计数器，其方法有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清零法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（复位法）和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置数法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（置位法）</a:t>
            </a:r>
          </a:p>
        </p:txBody>
      </p:sp>
    </p:spTree>
    <p:extLst>
      <p:ext uri="{BB962C8B-B14F-4D97-AF65-F5344CB8AC3E}">
        <p14:creationId xmlns:p14="http://schemas.microsoft.com/office/powerpoint/2010/main" xmlns="" val="42940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8" name="Text Box 3">
            <a:extLst>
              <a:ext uri="{FF2B5EF4-FFF2-40B4-BE49-F238E27FC236}">
                <a16:creationId xmlns="" xmlns:a16="http://schemas.microsoft.com/office/drawing/2014/main" id="{1A8DBF1B-087B-4243-898B-990A39C4A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5" y="1188614"/>
            <a:ext cx="281319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清零法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适用于有</a:t>
            </a:r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清零输入端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异步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或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同步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）的计数器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="" xmlns:a16="http://schemas.microsoft.com/office/drawing/2014/main" id="{1F59834D-9CD7-4D4E-9CDB-9847DDDB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39" y="3304912"/>
            <a:ext cx="3440622" cy="26798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基本思想</a:t>
            </a:r>
            <a:r>
              <a:rPr lang="zh-CN" altLang="en-US" sz="2800" b="1" dirty="0">
                <a:solidFill>
                  <a:srgbClr val="170A8E"/>
                </a:solidFill>
                <a:ea typeface="宋体" panose="02010600030101010101" pitchFamily="2" charset="-122"/>
              </a:rPr>
              <a:t>：计数器从全</a:t>
            </a:r>
            <a:r>
              <a:rPr lang="en-US" altLang="zh-CN" sz="2800" b="1" dirty="0">
                <a:solidFill>
                  <a:srgbClr val="170A8E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170A8E"/>
                </a:solidFill>
                <a:ea typeface="宋体" panose="02010600030101010101" pitchFamily="2" charset="-122"/>
              </a:rPr>
              <a:t>状态</a:t>
            </a:r>
            <a:r>
              <a:rPr lang="en-US" altLang="zh-CN" sz="2800" b="1" dirty="0">
                <a:solidFill>
                  <a:srgbClr val="170A8E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="1" baseline="-25000" dirty="0">
                <a:solidFill>
                  <a:srgbClr val="170A8E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170A8E"/>
                </a:solidFill>
                <a:ea typeface="宋体" panose="02010600030101010101" pitchFamily="2" charset="-122"/>
              </a:rPr>
              <a:t>开始计数，计满</a:t>
            </a:r>
            <a:r>
              <a:rPr lang="en-US" altLang="zh-CN" sz="2800" b="1" dirty="0">
                <a:solidFill>
                  <a:srgbClr val="170A8E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170A8E"/>
                </a:solidFill>
                <a:ea typeface="宋体" panose="02010600030101010101" pitchFamily="2" charset="-122"/>
              </a:rPr>
              <a:t>个状态后产生清零信号，使计数器恢复到初态</a:t>
            </a:r>
            <a:r>
              <a:rPr lang="en-US" altLang="zh-CN" sz="2800" b="1" dirty="0">
                <a:solidFill>
                  <a:srgbClr val="170A8E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="1" baseline="-25000" dirty="0">
                <a:solidFill>
                  <a:srgbClr val="170A8E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170A8E"/>
                </a:solidFill>
                <a:ea typeface="宋体" panose="02010600030101010101" pitchFamily="2" charset="-122"/>
              </a:rPr>
              <a:t>，然后再重复上述过程。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86CB36C-982A-4017-817E-04FF35058F2D}"/>
              </a:ext>
            </a:extLst>
          </p:cNvPr>
          <p:cNvGrpSpPr/>
          <p:nvPr/>
        </p:nvGrpSpPr>
        <p:grpSpPr>
          <a:xfrm>
            <a:off x="4140200" y="1343025"/>
            <a:ext cx="4932363" cy="4527550"/>
            <a:chOff x="4140200" y="1343025"/>
            <a:chExt cx="4932363" cy="4527550"/>
          </a:xfrm>
        </p:grpSpPr>
        <p:grpSp>
          <p:nvGrpSpPr>
            <p:cNvPr id="31" name="Group 5">
              <a:extLst>
                <a:ext uri="{FF2B5EF4-FFF2-40B4-BE49-F238E27FC236}">
                  <a16:creationId xmlns="" xmlns:a16="http://schemas.microsoft.com/office/drawing/2014/main" id="{086A4968-86CE-478D-B0E4-24E170A23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200" y="1343025"/>
              <a:ext cx="4932363" cy="4527550"/>
              <a:chOff x="0" y="0"/>
              <a:chExt cx="2916" cy="2852"/>
            </a:xfrm>
          </p:grpSpPr>
          <p:pic>
            <p:nvPicPr>
              <p:cNvPr id="32" name="Picture 6">
                <a:extLst>
                  <a:ext uri="{FF2B5EF4-FFF2-40B4-BE49-F238E27FC236}">
                    <a16:creationId xmlns="" xmlns:a16="http://schemas.microsoft.com/office/drawing/2014/main" id="{E6F3A0EE-5433-43F6-BB00-47212BC14A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61806" b="17944"/>
              <a:stretch>
                <a:fillRect/>
              </a:stretch>
            </p:blipFill>
            <p:spPr bwMode="auto">
              <a:xfrm>
                <a:off x="0" y="0"/>
                <a:ext cx="2916" cy="2852"/>
              </a:xfrm>
              <a:prstGeom prst="rect">
                <a:avLst/>
              </a:prstGeom>
              <a:noFill/>
              <a:ln w="57150" cmpd="thickThin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7">
                <a:extLst>
                  <a:ext uri="{FF2B5EF4-FFF2-40B4-BE49-F238E27FC236}">
                    <a16:creationId xmlns="" xmlns:a16="http://schemas.microsoft.com/office/drawing/2014/main" id="{01270B93-0A1E-4962-B34A-CF034073E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91778">
                <a:off x="484" y="1527"/>
                <a:ext cx="115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</a:rPr>
                  <a:t>异步清零</a:t>
                </a:r>
              </a:p>
            </p:txBody>
          </p:sp>
        </p:grpSp>
        <p:sp>
          <p:nvSpPr>
            <p:cNvPr id="22" name="AutoShape 8">
              <a:extLst>
                <a:ext uri="{FF2B5EF4-FFF2-40B4-BE49-F238E27FC236}">
                  <a16:creationId xmlns="" xmlns:a16="http://schemas.microsoft.com/office/drawing/2014/main" id="{F07F483A-C5F6-4EA9-95A6-85E1986A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973" y="4595697"/>
              <a:ext cx="1081088" cy="692150"/>
            </a:xfrm>
            <a:prstGeom prst="wedgeRoundRectCallout">
              <a:avLst>
                <a:gd name="adj1" fmla="val 93319"/>
                <a:gd name="adj2" fmla="val 94786"/>
                <a:gd name="adj3" fmla="val 16667"/>
              </a:avLst>
            </a:prstGeom>
            <a:solidFill>
              <a:srgbClr val="0000CC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Arial" panose="020B0604020202020204" pitchFamily="34" charset="0"/>
                </a:rPr>
                <a:t>暂态</a:t>
              </a:r>
            </a:p>
          </p:txBody>
        </p:sp>
        <p:sp>
          <p:nvSpPr>
            <p:cNvPr id="34" name="Rectangle 7">
              <a:extLst>
                <a:ext uri="{FF2B5EF4-FFF2-40B4-BE49-F238E27FC236}">
                  <a16:creationId xmlns="" xmlns:a16="http://schemas.microsoft.com/office/drawing/2014/main" id="{D66FDA89-1427-4D53-AC46-A2789724A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32910">
              <a:off x="5759262" y="3220678"/>
              <a:ext cx="18303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同步清零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820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3" name="Object 4">
            <a:extLst>
              <a:ext uri="{FF2B5EF4-FFF2-40B4-BE49-F238E27FC236}">
                <a16:creationId xmlns="" xmlns:a16="http://schemas.microsoft.com/office/drawing/2014/main" id="{40BAD98A-6B67-4F2A-82E8-C34965A4C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3193014"/>
              </p:ext>
            </p:extLst>
          </p:nvPr>
        </p:nvGraphicFramePr>
        <p:xfrm>
          <a:off x="5129645" y="712661"/>
          <a:ext cx="3867150" cy="3662363"/>
        </p:xfrm>
        <a:graphic>
          <a:graphicData uri="http://schemas.openxmlformats.org/presentationml/2006/ole">
            <p:oleObj spid="_x0000_s9884" r:id="rId5" imgW="2876190" imgH="2723810" progId="PBrush">
              <p:embed/>
            </p:oleObj>
          </a:graphicData>
        </a:graphic>
      </p:graphicFrame>
      <p:grpSp>
        <p:nvGrpSpPr>
          <p:cNvPr id="14" name="Group 10">
            <a:extLst>
              <a:ext uri="{FF2B5EF4-FFF2-40B4-BE49-F238E27FC236}">
                <a16:creationId xmlns="" xmlns:a16="http://schemas.microsoft.com/office/drawing/2014/main" id="{C8840A0B-1B29-4791-A0E2-34D771AE684E}"/>
              </a:ext>
            </a:extLst>
          </p:cNvPr>
          <p:cNvGrpSpPr>
            <a:grpSpLocks/>
          </p:cNvGrpSpPr>
          <p:nvPr/>
        </p:nvGrpSpPr>
        <p:grpSpPr bwMode="auto">
          <a:xfrm>
            <a:off x="268404" y="896854"/>
            <a:ext cx="3144554" cy="5560092"/>
            <a:chOff x="489" y="1050"/>
            <a:chExt cx="2160" cy="3110"/>
          </a:xfrm>
        </p:grpSpPr>
        <p:sp>
          <p:nvSpPr>
            <p:cNvPr id="15" name="Rectangle 6">
              <a:extLst>
                <a:ext uri="{FF2B5EF4-FFF2-40B4-BE49-F238E27FC236}">
                  <a16:creationId xmlns="" xmlns:a16="http://schemas.microsoft.com/office/drawing/2014/main" id="{0B84790A-B90C-4864-B42A-694BC966E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050"/>
              <a:ext cx="2160" cy="3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状态进行译码产生置零信号并反馈到</a:t>
              </a:r>
              <a:r>
                <a:rPr lang="zh-CN" altLang="en-US" sz="28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异步清零端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(      )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，使计数器立即返回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状态。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endPara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状态只在极短的瞬间出现，通常称它为“</a:t>
              </a:r>
              <a:r>
                <a:rPr lang="zh-CN" altLang="en-US" sz="2800" b="1" dirty="0">
                  <a:ea typeface="宋体" panose="02010600030101010101" pitchFamily="2" charset="-122"/>
                </a:rPr>
                <a:t>暂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态”</a:t>
              </a:r>
            </a:p>
          </p:txBody>
        </p:sp>
        <p:graphicFrame>
          <p:nvGraphicFramePr>
            <p:cNvPr id="16" name="Object 7">
              <a:extLst>
                <a:ext uri="{FF2B5EF4-FFF2-40B4-BE49-F238E27FC236}">
                  <a16:creationId xmlns="" xmlns:a16="http://schemas.microsoft.com/office/drawing/2014/main" id="{553400B9-0554-40CB-B1E2-32F2502E33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90678761"/>
                </p:ext>
              </p:extLst>
            </p:nvPr>
          </p:nvGraphicFramePr>
          <p:xfrm>
            <a:off x="2132" y="1991"/>
            <a:ext cx="288" cy="320"/>
          </p:xfrm>
          <a:graphic>
            <a:graphicData uri="http://schemas.openxmlformats.org/presentationml/2006/ole">
              <p:oleObj spid="_x0000_s9885" name="Equation" r:id="rId6" imgW="228600" imgH="253800" progId="Equation.DSMT4">
                <p:embed/>
              </p:oleObj>
            </a:graphicData>
          </a:graphic>
        </p:graphicFrame>
      </p:grpSp>
      <p:sp>
        <p:nvSpPr>
          <p:cNvPr id="17" name="AutoShape 8">
            <a:extLst>
              <a:ext uri="{FF2B5EF4-FFF2-40B4-BE49-F238E27FC236}">
                <a16:creationId xmlns="" xmlns:a16="http://schemas.microsoft.com/office/drawing/2014/main" id="{50581AFD-915B-4F1A-9D11-99021405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557" y="3429000"/>
            <a:ext cx="1359903" cy="692150"/>
          </a:xfrm>
          <a:prstGeom prst="wedgeRoundRectCallout">
            <a:avLst>
              <a:gd name="adj1" fmla="val 88989"/>
              <a:gd name="adj2" fmla="val 11550"/>
              <a:gd name="adj3" fmla="val 16667"/>
            </a:avLst>
          </a:prstGeom>
          <a:solidFill>
            <a:srgbClr val="0000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暂态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FEA77C3-3045-4306-BBDE-38C41A4C62E8}"/>
              </a:ext>
            </a:extLst>
          </p:cNvPr>
          <p:cNvSpPr txBox="1"/>
          <p:nvPr/>
        </p:nvSpPr>
        <p:spPr>
          <a:xfrm>
            <a:off x="3842084" y="4517954"/>
            <a:ext cx="4755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/>
              <a:t>步骤：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）写出状态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M</a:t>
            </a:r>
            <a:r>
              <a:rPr lang="zh-CN" altLang="en-US" sz="2400" b="1" dirty="0"/>
              <a:t>的二进制代码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）求归零逻辑：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M</a:t>
            </a:r>
            <a:r>
              <a:rPr lang="zh-CN" altLang="en-US" sz="2400" b="1" dirty="0"/>
              <a:t>中所有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/>
              <a:t>对应的端口</a:t>
            </a:r>
            <a:r>
              <a:rPr lang="zh-CN" altLang="en-US" sz="2400" b="1" dirty="0" smtClean="0"/>
              <a:t>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高电平有效</a:t>
            </a:r>
            <a:r>
              <a:rPr lang="zh-CN" altLang="en-US" sz="2400" b="1" dirty="0" smtClean="0"/>
              <a:t>）或者是求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低电平有效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）画出电路连线图</a:t>
            </a:r>
          </a:p>
        </p:txBody>
      </p:sp>
    </p:spTree>
    <p:extLst>
      <p:ext uri="{BB962C8B-B14F-4D97-AF65-F5344CB8AC3E}">
        <p14:creationId xmlns:p14="http://schemas.microsoft.com/office/powerpoint/2010/main" xmlns="" val="25433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75074</TotalTime>
  <Words>3128</Words>
  <Application>Microsoft Office PowerPoint</Application>
  <PresentationFormat>全屏显示(4:3)</PresentationFormat>
  <Paragraphs>954</Paragraphs>
  <Slides>56</Slides>
  <Notes>56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第一PPT，www.1ppt.com</vt:lpstr>
      <vt:lpstr>图片</vt:lpstr>
      <vt:lpstr>Equation</vt:lpstr>
      <vt:lpstr>公式</vt:lpstr>
      <vt:lpstr>BMP 图象</vt:lpstr>
      <vt:lpstr>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3296</cp:revision>
  <dcterms:created xsi:type="dcterms:W3CDTF">2016-04-09T13:02:00Z</dcterms:created>
  <dcterms:modified xsi:type="dcterms:W3CDTF">2022-02-17T10:02:01Z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