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Default Extension="wav" ContentType="audio/wav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86" r:id="rId2"/>
    <p:sldId id="476" r:id="rId3"/>
    <p:sldId id="51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51" r:id="rId14"/>
    <p:sldId id="527" r:id="rId15"/>
    <p:sldId id="528" r:id="rId16"/>
    <p:sldId id="529" r:id="rId17"/>
    <p:sldId id="530" r:id="rId18"/>
    <p:sldId id="532" r:id="rId19"/>
    <p:sldId id="531" r:id="rId20"/>
    <p:sldId id="533" r:id="rId21"/>
    <p:sldId id="534" r:id="rId22"/>
    <p:sldId id="535" r:id="rId23"/>
    <p:sldId id="536" r:id="rId24"/>
    <p:sldId id="550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2" r:id="rId39"/>
    <p:sldId id="279" r:id="rId40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170A8E"/>
    <a:srgbClr val="2B56F5"/>
    <a:srgbClr val="FF33CC"/>
    <a:srgbClr val="CC9900"/>
    <a:srgbClr val="1F4E79"/>
    <a:srgbClr val="3D74A7"/>
    <a:srgbClr val="5B9BD5"/>
    <a:srgbClr val="EAEFF7"/>
    <a:srgbClr val="D2DE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0" autoAdjust="0"/>
    <p:restoredTop sz="96279" autoAdjust="0"/>
  </p:normalViewPr>
  <p:slideViewPr>
    <p:cSldViewPr snapToGrid="0">
      <p:cViewPr varScale="1">
        <p:scale>
          <a:sx n="79" d="100"/>
          <a:sy n="79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64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752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11069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9681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2890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40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6820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7411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1003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6800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543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55686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0347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9432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34397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01724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613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396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109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59314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9980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7775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43196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6694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921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6977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0588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7889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2936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1163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122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61355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64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63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49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7465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810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422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33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438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72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899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689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72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4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29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1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01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100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81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.png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audio" Target="../media/audio1.wav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0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610586"/>
            <a:ext cx="233313" cy="3023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5791596" y="2610586"/>
            <a:ext cx="213169" cy="3023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6708" y="4135440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6024911" y="5634582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50719" y="4189440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60739" y="4189440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65302" y="4216440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84553" y="4243440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601500" y="4270440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8894" y="430880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9314" y="4340004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33316" y="563458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33313" y="2610586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33315" y="5084292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224082" y="2839378"/>
            <a:ext cx="553813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</a:t>
            </a:r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组合逻辑电路</a:t>
            </a:r>
            <a:endParaRPr lang="en-US" altLang="zh-CN" sz="45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</a:p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4.4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常用组合逻辑电路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4.5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竞争与险象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175493" y="5204176"/>
            <a:ext cx="2210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1055997" y="477658"/>
            <a:ext cx="208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sz="2000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sz="2000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sz="2000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50" y="52963"/>
            <a:ext cx="1211379" cy="12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62670" y="1667024"/>
            <a:ext cx="7477913" cy="2978754"/>
            <a:chOff x="662670" y="1667024"/>
            <a:chExt cx="7477913" cy="29787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670" y="1667024"/>
              <a:ext cx="7477913" cy="2978754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6564356" y="1725477"/>
              <a:ext cx="398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zh-CN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631156" y="1711627"/>
              <a:ext cx="398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200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zh-CN" alt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 Box 4">
            <a:extLst>
              <a:ext uri="{FF2B5EF4-FFF2-40B4-BE49-F238E27FC236}">
                <a16:creationId xmlns:a16="http://schemas.microsoft.com/office/drawing/2014/main" xmlns="" id="{B6C2E310-2C4D-47D7-9FEB-9FD983FA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6" y="713560"/>
            <a:ext cx="8440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CN" b="1" dirty="0" smtClean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片</a:t>
            </a:r>
            <a:r>
              <a:rPr lang="en-US" altLang="zh-CN" b="1" dirty="0" smtClean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选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数据选择</a:t>
            </a:r>
            <a:r>
              <a:rPr lang="zh-CN" altLang="en-US" b="1" dirty="0" smtClean="0">
                <a:solidFill>
                  <a:srgbClr val="C00000"/>
                </a:solidFill>
              </a:rPr>
              <a:t>器构成</a:t>
            </a:r>
            <a:r>
              <a:rPr lang="en-US" altLang="zh-CN" b="1" dirty="0" smtClean="0">
                <a:solidFill>
                  <a:srgbClr val="C00000"/>
                </a:solidFill>
              </a:rPr>
              <a:t>32</a:t>
            </a:r>
            <a:r>
              <a:rPr lang="zh-CN" altLang="en-US" b="1" dirty="0" smtClean="0">
                <a:solidFill>
                  <a:srgbClr val="C00000"/>
                </a:solidFill>
              </a:rPr>
              <a:t>选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数据选择器（方法二）</a:t>
            </a:r>
            <a:endParaRPr lang="zh-CN" altLang="en-US" sz="28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数据选择器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435167" y="1187136"/>
            <a:ext cx="6549428" cy="735561"/>
            <a:chOff x="1435167" y="1187136"/>
            <a:chExt cx="6549428" cy="735561"/>
          </a:xfrm>
        </p:grpSpPr>
        <p:sp>
          <p:nvSpPr>
            <p:cNvPr id="5" name="左大括号 4"/>
            <p:cNvSpPr/>
            <p:nvPr/>
          </p:nvSpPr>
          <p:spPr>
            <a:xfrm rot="5400000">
              <a:off x="4519102" y="-1542795"/>
              <a:ext cx="381557" cy="6549428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031737" y="1187136"/>
              <a:ext cx="1356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输入数据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5031" y="2710914"/>
            <a:ext cx="683181" cy="1264410"/>
            <a:chOff x="205031" y="2710914"/>
            <a:chExt cx="683181" cy="1264410"/>
          </a:xfrm>
        </p:grpSpPr>
        <p:sp>
          <p:nvSpPr>
            <p:cNvPr id="7" name="左大括号 6"/>
            <p:cNvSpPr/>
            <p:nvPr/>
          </p:nvSpPr>
          <p:spPr>
            <a:xfrm>
              <a:off x="717583" y="2710914"/>
              <a:ext cx="170629" cy="1264410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05031" y="2835287"/>
              <a:ext cx="512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地址码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矩形标注 7"/>
          <p:cNvSpPr/>
          <p:nvPr/>
        </p:nvSpPr>
        <p:spPr>
          <a:xfrm>
            <a:off x="95136" y="4652678"/>
            <a:ext cx="1970159" cy="402511"/>
          </a:xfrm>
          <a:prstGeom prst="wedgeRectCallout">
            <a:avLst>
              <a:gd name="adj1" fmla="val 17413"/>
              <a:gd name="adj2" fmla="val -69021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选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数据选择器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38129" y="4205532"/>
            <a:ext cx="1225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00FF"/>
                </a:solidFill>
              </a:rPr>
              <a:t>输出数据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80791" y="4662406"/>
            <a:ext cx="6473823" cy="70788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最高两位地址通过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选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数据选择器，从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片</a:t>
            </a:r>
            <a:r>
              <a:rPr lang="en-US" altLang="zh-CN" sz="2000" b="1" dirty="0" smtClean="0"/>
              <a:t>8</a:t>
            </a:r>
            <a:r>
              <a:rPr lang="zh-CN" altLang="en-US" sz="2000" b="1" dirty="0" smtClean="0"/>
              <a:t>选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数据选择器的输出信号中选择一个，作为整个电路的输出。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80792" y="5431461"/>
            <a:ext cx="6377570" cy="1323439"/>
          </a:xfrm>
          <a:prstGeom prst="rect">
            <a:avLst/>
          </a:prstGeom>
          <a:noFill/>
          <a:ln>
            <a:solidFill>
              <a:srgbClr val="170A8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地址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 smtClean="0"/>
              <a:t>4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 smtClean="0"/>
              <a:t>3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/>
              <a:t>0</a:t>
            </a: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000-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000" b="1" dirty="0" smtClean="0"/>
              <a:t>：输出信号来自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0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7</a:t>
            </a:r>
          </a:p>
          <a:p>
            <a:r>
              <a:rPr lang="zh-CN" altLang="en-US" sz="2000" b="1" dirty="0" smtClean="0"/>
              <a:t>地址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4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0</a:t>
            </a: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000-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000" b="1" dirty="0"/>
              <a:t>：输出信号来自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15</a:t>
            </a:r>
            <a:endParaRPr lang="zh-CN" altLang="en-US" sz="2000" b="1" baseline="-25000" dirty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地址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4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0</a:t>
            </a: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000-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000" b="1" dirty="0"/>
              <a:t>：输出信号来自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16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23</a:t>
            </a:r>
            <a:endParaRPr lang="zh-CN" altLang="en-US" sz="2000" b="1" baseline="-25000" dirty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地址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4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0</a:t>
            </a: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000-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000" b="1" dirty="0"/>
              <a:t>：输出信号来自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24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31</a:t>
            </a:r>
            <a:endParaRPr lang="zh-CN" altLang="en-US" sz="2000" b="1" baseline="-25000" dirty="0">
              <a:solidFill>
                <a:srgbClr val="0000FF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5823" y="5487585"/>
            <a:ext cx="2224968" cy="1223704"/>
            <a:chOff x="55823" y="5487585"/>
            <a:chExt cx="2224968" cy="1223704"/>
          </a:xfrm>
        </p:grpSpPr>
        <p:sp>
          <p:nvSpPr>
            <p:cNvPr id="17" name="右箭头 16"/>
            <p:cNvSpPr/>
            <p:nvPr/>
          </p:nvSpPr>
          <p:spPr>
            <a:xfrm>
              <a:off x="1904531" y="5991128"/>
              <a:ext cx="376260" cy="18813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左大括号 10"/>
            <p:cNvSpPr/>
            <p:nvPr/>
          </p:nvSpPr>
          <p:spPr>
            <a:xfrm>
              <a:off x="528104" y="5534382"/>
              <a:ext cx="269132" cy="11769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823" y="5938169"/>
              <a:ext cx="66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r>
                <a:rPr lang="en-US" altLang="zh-CN" b="1" baseline="-25000" dirty="0"/>
                <a:t>4</a:t>
              </a:r>
              <a:r>
                <a:rPr lang="en-US" altLang="zh-CN" b="1" dirty="0"/>
                <a:t>A</a:t>
              </a:r>
              <a:r>
                <a:rPr lang="en-US" altLang="zh-CN" b="1" baseline="-25000" dirty="0"/>
                <a:t>3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99378" y="5487585"/>
              <a:ext cx="13750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00</a:t>
              </a:r>
              <a:r>
                <a:rPr lang="zh-CN" altLang="en-US" b="1" dirty="0" smtClean="0"/>
                <a:t>：</a:t>
              </a:r>
              <a:r>
                <a:rPr lang="en-US" altLang="zh-CN" b="1" dirty="0" smtClean="0"/>
                <a:t>Y=Y1</a:t>
              </a:r>
            </a:p>
            <a:p>
              <a:r>
                <a:rPr lang="en-US" altLang="zh-CN" b="1" dirty="0" smtClean="0"/>
                <a:t>01</a:t>
              </a:r>
              <a:r>
                <a:rPr lang="zh-CN" altLang="en-US" b="1" dirty="0" smtClean="0"/>
                <a:t>：</a:t>
              </a:r>
              <a:r>
                <a:rPr lang="en-US" altLang="zh-CN" b="1" dirty="0" smtClean="0"/>
                <a:t>Y=Y2</a:t>
              </a:r>
            </a:p>
            <a:p>
              <a:r>
                <a:rPr lang="en-US" altLang="zh-CN" b="1" dirty="0" smtClean="0"/>
                <a:t>10</a:t>
              </a:r>
              <a:r>
                <a:rPr lang="zh-CN" altLang="en-US" b="1" dirty="0" smtClean="0"/>
                <a:t>：</a:t>
              </a:r>
              <a:r>
                <a:rPr lang="en-US" altLang="zh-CN" b="1" dirty="0" smtClean="0"/>
                <a:t>Y=Y3</a:t>
              </a:r>
            </a:p>
            <a:p>
              <a:r>
                <a:rPr lang="en-US" altLang="zh-CN" b="1" dirty="0" smtClean="0"/>
                <a:t>11</a:t>
              </a:r>
              <a:r>
                <a:rPr lang="zh-CN" altLang="en-US" b="1" dirty="0" smtClean="0"/>
                <a:t>：</a:t>
              </a:r>
              <a:r>
                <a:rPr lang="en-US" altLang="zh-CN" b="1" dirty="0" smtClean="0"/>
                <a:t>Y=Y4</a:t>
              </a:r>
              <a:endParaRPr lang="zh-CN" altLang="en-US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671986" y="2671683"/>
            <a:ext cx="6607914" cy="1533849"/>
            <a:chOff x="1671986" y="2671683"/>
            <a:chExt cx="6607914" cy="1533849"/>
          </a:xfrm>
        </p:grpSpPr>
        <p:sp>
          <p:nvSpPr>
            <p:cNvPr id="22" name="文本框 21"/>
            <p:cNvSpPr txBox="1"/>
            <p:nvPr/>
          </p:nvSpPr>
          <p:spPr>
            <a:xfrm>
              <a:off x="2650983" y="2671683"/>
              <a:ext cx="446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Y1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360925" y="2681658"/>
              <a:ext cx="446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Y2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092741" y="2671683"/>
              <a:ext cx="446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Y3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833638" y="2671683"/>
              <a:ext cx="446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Y4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671986" y="2736317"/>
              <a:ext cx="6240788" cy="1469215"/>
              <a:chOff x="1427771" y="3064861"/>
              <a:chExt cx="6240788" cy="1469215"/>
            </a:xfrm>
          </p:grpSpPr>
          <p:cxnSp>
            <p:nvCxnSpPr>
              <p:cNvPr id="29" name="直接连接符 28"/>
              <p:cNvCxnSpPr/>
              <p:nvPr/>
            </p:nvCxnSpPr>
            <p:spPr>
              <a:xfrm flipH="1" flipV="1">
                <a:off x="2437957" y="3064861"/>
                <a:ext cx="4151" cy="103025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 flipV="1">
                <a:off x="4175536" y="3077660"/>
                <a:ext cx="7251" cy="113234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 flipV="1">
                <a:off x="5916215" y="3079280"/>
                <a:ext cx="18916" cy="1290834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 flipV="1">
                <a:off x="7648031" y="3078528"/>
                <a:ext cx="20528" cy="1455548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427771" y="4060111"/>
                <a:ext cx="1002903" cy="7064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V="1">
                <a:off x="1446204" y="4219648"/>
                <a:ext cx="2736583" cy="1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V="1">
                <a:off x="1427991" y="4360386"/>
                <a:ext cx="4507140" cy="25116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443917" y="4534076"/>
                <a:ext cx="6224642" cy="0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7766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9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194211" y="3078793"/>
            <a:ext cx="183115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35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917715" y="0"/>
            <a:ext cx="623236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911640" y="0"/>
            <a:ext cx="2651081" cy="1524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33895" y="5086744"/>
            <a:ext cx="3116180" cy="1771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125505" y="2004144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数据选择器</a:t>
            </a:r>
            <a:endParaRPr lang="zh-CN" altLang="en-US" sz="2800" dirty="0"/>
          </a:p>
        </p:txBody>
      </p:sp>
      <p:sp>
        <p:nvSpPr>
          <p:cNvPr id="17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4125505" y="4266614"/>
            <a:ext cx="333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竞争和险象</a:t>
            </a:r>
            <a:endParaRPr lang="zh-CN" altLang="en-US" dirty="0"/>
          </a:p>
        </p:txBody>
      </p:sp>
      <p:sp>
        <p:nvSpPr>
          <p:cNvPr id="8" name="淘宝网chenying0907出品 20"/>
          <p:cNvSpPr txBox="1"/>
          <p:nvPr/>
        </p:nvSpPr>
        <p:spPr>
          <a:xfrm>
            <a:off x="4125505" y="2758301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</a:rPr>
              <a:t>数据分配器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淘宝网chenying0907出品 20"/>
          <p:cNvSpPr txBox="1"/>
          <p:nvPr/>
        </p:nvSpPr>
        <p:spPr>
          <a:xfrm>
            <a:off x="4125505" y="3512457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数值比较器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385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4.4.5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数据分配器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9" name="Rectangle 3">
            <a:extLst>
              <a:ext uri="{FF2B5EF4-FFF2-40B4-BE49-F238E27FC236}">
                <a16:creationId xmlns:a16="http://schemas.microsoft.com/office/drawing/2014/main" xmlns="" id="{B9970CCD-5C19-4402-B3A1-D35A9709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24" y="893831"/>
            <a:ext cx="8218488" cy="154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在数据传送中，有时需要将某一路数据分配到不同的数据通道上，实现这种功能的电路称为数据分配器，也称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多路分配器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xmlns="" id="{9ECF525E-1A05-44B9-834C-22AB3A4B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339" y="3416734"/>
            <a:ext cx="4095750" cy="2160587"/>
          </a:xfrm>
          <a:prstGeom prst="wedgeEllipseCallout">
            <a:avLst>
              <a:gd name="adj1" fmla="val -70308"/>
              <a:gd name="adj2" fmla="val -47564"/>
            </a:avLst>
          </a:prstGeom>
          <a:solidFill>
            <a:srgbClr val="E6F5F6"/>
          </a:solidFill>
          <a:ln w="9525" algn="ctr">
            <a:solidFill>
              <a:srgbClr val="FF0066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市场上并没有专用的数据分配器器件，实际使用中，通常用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来实现数据分配的功能。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5553" y="2628887"/>
            <a:ext cx="3838603" cy="349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86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4.4.5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数据分配器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39" name="Rectangle 3">
            <a:extLst>
              <a:ext uri="{FF2B5EF4-FFF2-40B4-BE49-F238E27FC236}">
                <a16:creationId xmlns:a16="http://schemas.microsoft.com/office/drawing/2014/main" xmlns="" id="{B9970CCD-5C19-4402-B3A1-D35A97094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9" y="646331"/>
            <a:ext cx="8218488" cy="53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7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3-8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译码器实现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路数据分配器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4501" y="2137936"/>
            <a:ext cx="3022466" cy="2483942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625072" y="4606129"/>
            <a:ext cx="3718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2988207" y="4597379"/>
            <a:ext cx="0" cy="396385"/>
          </a:xfrm>
          <a:prstGeom prst="line">
            <a:avLst/>
          </a:prstGeom>
          <a:ln w="19050">
            <a:solidFill>
              <a:schemeClr val="tx1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1988491" y="4501999"/>
            <a:ext cx="45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469755" y="4963664"/>
            <a:ext cx="1054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输入信号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23757" y="4621878"/>
            <a:ext cx="140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输入地址</a:t>
            </a:r>
            <a:endParaRPr lang="zh-CN" altLang="en-US" sz="2400" b="1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064247" y="1575686"/>
            <a:ext cx="140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输出信号</a:t>
            </a:r>
            <a:endParaRPr lang="zh-CN" altLang="en-US" sz="2400" b="1" dirty="0"/>
          </a:p>
        </p:txBody>
      </p:sp>
      <p:sp>
        <p:nvSpPr>
          <p:cNvPr id="114" name="文本框 113"/>
          <p:cNvSpPr txBox="1"/>
          <p:nvPr/>
        </p:nvSpPr>
        <p:spPr>
          <a:xfrm>
            <a:off x="4172683" y="1349684"/>
            <a:ext cx="4471372" cy="293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/>
              <a:t>假设输入地址：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1</a:t>
            </a:r>
            <a:r>
              <a:rPr lang="en-US" altLang="zh-CN" sz="2400" b="1" dirty="0" smtClean="0"/>
              <a:t>A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=010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若输入信号</a:t>
            </a:r>
            <a:r>
              <a:rPr lang="en-US" altLang="zh-CN" sz="2400" b="1" dirty="0" smtClean="0"/>
              <a:t>D=0</a:t>
            </a:r>
            <a:r>
              <a:rPr lang="zh-CN" altLang="en-US" sz="2400" b="1" dirty="0" smtClean="0"/>
              <a:t>，则输出端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en-US" altLang="zh-CN" sz="2400" b="1" dirty="0" smtClean="0"/>
              <a:t>      </a:t>
            </a:r>
            <a:endParaRPr lang="en-US" altLang="zh-CN" sz="2400" b="1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如输入信号</a:t>
            </a:r>
            <a:r>
              <a:rPr lang="en-US" altLang="zh-CN" sz="2400" b="1" dirty="0" smtClean="0"/>
              <a:t>D=1</a:t>
            </a:r>
            <a:r>
              <a:rPr lang="zh-CN" altLang="en-US" sz="2400" b="1" dirty="0" smtClean="0"/>
              <a:t>，则芯片禁止，所有输出端都为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，所以此时</a:t>
            </a:r>
            <a:endParaRPr lang="en-US" altLang="zh-CN" sz="2400" b="1" dirty="0" smtClean="0"/>
          </a:p>
          <a:p>
            <a:pPr>
              <a:lnSpc>
                <a:spcPct val="130000"/>
              </a:lnSpc>
            </a:pPr>
            <a:r>
              <a:rPr lang="en-US" altLang="zh-CN" sz="2400" b="1" dirty="0" smtClean="0"/>
              <a:t>                   </a:t>
            </a:r>
            <a:endParaRPr lang="zh-CN" altLang="en-US" sz="2400" b="1" dirty="0"/>
          </a:p>
        </p:txBody>
      </p:sp>
      <p:graphicFrame>
        <p:nvGraphicFramePr>
          <p:cNvPr id="115" name="对象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8170853"/>
              </p:ext>
            </p:extLst>
          </p:nvPr>
        </p:nvGraphicFramePr>
        <p:xfrm>
          <a:off x="5540007" y="2340092"/>
          <a:ext cx="1244600" cy="500062"/>
        </p:xfrm>
        <a:graphic>
          <a:graphicData uri="http://schemas.openxmlformats.org/presentationml/2006/ole">
            <p:oleObj spid="_x0000_s77920" name="Equation" r:id="rId9" imgW="634680" imgH="253800" progId="Equation.DSMT4">
              <p:embed/>
            </p:oleObj>
          </a:graphicData>
        </a:graphic>
      </p:graphicFrame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08651063"/>
              </p:ext>
            </p:extLst>
          </p:nvPr>
        </p:nvGraphicFramePr>
        <p:xfrm>
          <a:off x="5567494" y="3830562"/>
          <a:ext cx="1193800" cy="500063"/>
        </p:xfrm>
        <a:graphic>
          <a:graphicData uri="http://schemas.openxmlformats.org/presentationml/2006/ole">
            <p:oleObj spid="_x0000_s77921" name="Equation" r:id="rId10" imgW="609480" imgH="253800" progId="Equation.DSMT4">
              <p:embed/>
            </p:oleObj>
          </a:graphicData>
        </a:graphic>
      </p:graphicFrame>
      <p:sp>
        <p:nvSpPr>
          <p:cNvPr id="117" name="文本框 116"/>
          <p:cNvSpPr txBox="1"/>
          <p:nvPr/>
        </p:nvSpPr>
        <p:spPr>
          <a:xfrm>
            <a:off x="4221991" y="4483625"/>
            <a:ext cx="4576376" cy="2092881"/>
          </a:xfrm>
          <a:prstGeom prst="rect">
            <a:avLst/>
          </a:prstGeom>
          <a:noFill/>
          <a:ln>
            <a:solidFill>
              <a:srgbClr val="170A8E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b="1" dirty="0" smtClean="0">
                <a:solidFill>
                  <a:srgbClr val="FF0000"/>
                </a:solidFill>
              </a:rPr>
              <a:t>结论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输入地址指定的输出端信号等于输入信号</a:t>
            </a:r>
            <a:endParaRPr lang="en-US" altLang="zh-CN" sz="2400" b="1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改变输入地址就能将输入信号</a:t>
            </a:r>
            <a:r>
              <a:rPr lang="en-US" altLang="zh-CN" sz="2400" b="1" dirty="0" smtClean="0"/>
              <a:t>D</a:t>
            </a:r>
            <a:r>
              <a:rPr lang="zh-CN" altLang="en-US" sz="2400" b="1" dirty="0" smtClean="0"/>
              <a:t>分配到不同输出端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74523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4.4.5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数据分配器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305F3381-CDBC-49A5-A967-F10A58B79A2D}"/>
              </a:ext>
            </a:extLst>
          </p:cNvPr>
          <p:cNvSpPr txBox="1">
            <a:spLocks noChangeArrowheads="1"/>
          </p:cNvSpPr>
          <p:nvPr/>
        </p:nvSpPr>
        <p:spPr>
          <a:xfrm>
            <a:off x="58194" y="646331"/>
            <a:ext cx="8229600" cy="523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dmux_8(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 //8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路数据分配器模块定义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70D9F4EC-9E26-4963-8DBA-BD20BC119F22}"/>
              </a:ext>
            </a:extLst>
          </p:cNvPr>
          <p:cNvSpPr txBox="1">
            <a:spLocks noChangeArrowheads="1"/>
          </p:cNvSpPr>
          <p:nvPr/>
        </p:nvSpPr>
        <p:spPr>
          <a:xfrm>
            <a:off x="235129" y="1330141"/>
            <a:ext cx="5040313" cy="5236914"/>
          </a:xfrm>
          <a:prstGeom prst="rect">
            <a:avLst/>
          </a:prstGeom>
          <a:ln w="19050">
            <a:solidFill>
              <a:srgbClr val="170A8E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00FF"/>
                </a:solidFill>
              </a:rPr>
              <a:t>module</a:t>
            </a:r>
            <a:r>
              <a:rPr lang="en-US" altLang="zh-CN" sz="2000" b="1" dirty="0" smtClean="0"/>
              <a:t> dmux_8(</a:t>
            </a:r>
            <a:r>
              <a:rPr lang="en-US" altLang="zh-CN" sz="2000" b="1" dirty="0" err="1" smtClean="0"/>
              <a:t>iEN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iS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iD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oY</a:t>
            </a:r>
            <a:r>
              <a:rPr lang="en-US" altLang="zh-CN" sz="2000" b="1" dirty="0" smtClean="0"/>
              <a:t>);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input </a:t>
            </a:r>
            <a:r>
              <a:rPr lang="en-US" altLang="zh-CN" sz="2000" b="1" dirty="0" err="1" smtClean="0"/>
              <a:t>iEN</a:t>
            </a:r>
            <a:r>
              <a:rPr lang="en-US" altLang="zh-CN" sz="2000" b="1" dirty="0" smtClean="0"/>
              <a:t>;                    //</a:t>
            </a:r>
            <a:r>
              <a:rPr lang="zh-CN" altLang="en-US" sz="2000" b="1" dirty="0" smtClean="0"/>
              <a:t>使能控制信号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input </a:t>
            </a:r>
            <a:r>
              <a:rPr lang="en-US" altLang="zh-CN" sz="2000" b="1" dirty="0" err="1" smtClean="0"/>
              <a:t>iD</a:t>
            </a:r>
            <a:r>
              <a:rPr lang="en-US" altLang="zh-CN" sz="2000" b="1" dirty="0" smtClean="0"/>
              <a:t>;                     //</a:t>
            </a:r>
            <a:r>
              <a:rPr lang="zh-CN" altLang="en-US" sz="2000" b="1" dirty="0" smtClean="0"/>
              <a:t>数据输入信号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input [2:0] </a:t>
            </a:r>
            <a:r>
              <a:rPr lang="en-US" altLang="zh-CN" sz="2000" b="1" dirty="0" err="1" smtClean="0"/>
              <a:t>iS</a:t>
            </a:r>
            <a:r>
              <a:rPr lang="en-US" altLang="zh-CN" sz="2000" b="1" dirty="0" smtClean="0"/>
              <a:t>;                 //</a:t>
            </a:r>
            <a:r>
              <a:rPr lang="zh-CN" altLang="en-US" sz="2000" b="1" dirty="0" smtClean="0"/>
              <a:t>地址信号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output </a:t>
            </a:r>
            <a:r>
              <a:rPr lang="en-US" altLang="zh-CN" sz="2000" b="1" dirty="0" err="1" smtClean="0"/>
              <a:t>reg</a:t>
            </a:r>
            <a:r>
              <a:rPr lang="en-US" altLang="zh-CN" sz="2000" b="1" dirty="0" smtClean="0"/>
              <a:t> [7:0] </a:t>
            </a:r>
            <a:r>
              <a:rPr lang="en-US" altLang="zh-CN" sz="2000" b="1" dirty="0" err="1" smtClean="0"/>
              <a:t>oY</a:t>
            </a:r>
            <a:r>
              <a:rPr lang="en-US" altLang="zh-CN" sz="2000" b="1" dirty="0" smtClean="0"/>
              <a:t>;     //</a:t>
            </a:r>
            <a:r>
              <a:rPr lang="zh-CN" altLang="en-US" sz="2000" b="1" dirty="0" smtClean="0"/>
              <a:t>数据输出信号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always@(</a:t>
            </a:r>
            <a:r>
              <a:rPr lang="en-US" altLang="zh-CN" sz="2000" b="1" dirty="0" err="1" smtClean="0"/>
              <a:t>iD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iEN</a:t>
            </a:r>
            <a:r>
              <a:rPr lang="en-US" altLang="zh-CN" sz="2000" b="1" dirty="0" smtClean="0"/>
              <a:t>, </a:t>
            </a:r>
            <a:r>
              <a:rPr lang="en-US" altLang="zh-CN" sz="2000" b="1" dirty="0" err="1" smtClean="0"/>
              <a:t>iS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begin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     </a:t>
            </a:r>
            <a:r>
              <a:rPr lang="en-US" altLang="zh-CN" sz="2000" b="1" dirty="0" err="1" smtClean="0"/>
              <a:t>oY</a:t>
            </a:r>
            <a:r>
              <a:rPr lang="en-US" altLang="zh-CN" sz="2000" b="1" dirty="0" smtClean="0"/>
              <a:t>=8'b11111111; 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     if(</a:t>
            </a:r>
            <a:r>
              <a:rPr lang="en-US" altLang="zh-CN" sz="2000" b="1" dirty="0" err="1" smtClean="0"/>
              <a:t>iEN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        </a:t>
            </a:r>
            <a:r>
              <a:rPr lang="en-US" altLang="zh-CN" sz="2000" b="1" dirty="0" smtClean="0">
                <a:solidFill>
                  <a:srgbClr val="FF33CC"/>
                </a:solidFill>
              </a:rPr>
              <a:t>case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iS</a:t>
            </a:r>
            <a:r>
              <a:rPr lang="en-US" altLang="zh-CN" sz="2000" b="1" dirty="0" smtClean="0"/>
              <a:t>)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            3'b000:oY[0]=</a:t>
            </a:r>
            <a:r>
              <a:rPr lang="en-US" altLang="zh-CN" sz="2000" b="1" dirty="0" err="1" smtClean="0"/>
              <a:t>iD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            3'b001:oY[1]=</a:t>
            </a:r>
            <a:r>
              <a:rPr lang="en-US" altLang="zh-CN" sz="2000" b="1" dirty="0" err="1" smtClean="0"/>
              <a:t>iD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            3'b010:oY[2]=</a:t>
            </a:r>
            <a:r>
              <a:rPr lang="en-US" altLang="zh-CN" sz="2000" b="1" dirty="0" err="1" smtClean="0"/>
              <a:t>iD</a:t>
            </a:r>
            <a:r>
              <a:rPr lang="en-US" altLang="zh-CN" sz="2000" b="1" dirty="0" smtClean="0"/>
              <a:t>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/>
              <a:t>                     3'b011:oY[3]=</a:t>
            </a:r>
            <a:r>
              <a:rPr lang="en-US" altLang="zh-CN" sz="2000" b="1" dirty="0" err="1" smtClean="0"/>
              <a:t>iD</a:t>
            </a:r>
            <a:r>
              <a:rPr lang="en-US" altLang="zh-CN" sz="2000" b="1" dirty="0" smtClean="0"/>
              <a:t>;         </a:t>
            </a:r>
            <a:endParaRPr lang="en-US" altLang="zh-CN" sz="2000" b="1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D40A2F63-F946-4E81-8BC7-7D3A3A98D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898" y="1344294"/>
            <a:ext cx="3354191" cy="5206554"/>
          </a:xfrm>
          <a:prstGeom prst="rect">
            <a:avLst/>
          </a:prstGeom>
          <a:noFill/>
          <a:ln w="19050" algn="ctr">
            <a:solidFill>
              <a:srgbClr val="170A8E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  3'b100:oY[4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]=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iD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 3'b101:oY[5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]=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iD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 3'b110:oY[6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]=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iD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 3'b111:oY[7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]=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iD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  </a:t>
            </a:r>
            <a:r>
              <a:rPr lang="en-US" altLang="zh-CN" sz="2000" b="1" dirty="0" err="1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endcase</a:t>
            </a:r>
            <a:endParaRPr lang="en-US" altLang="zh-CN" sz="2000" b="1" dirty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end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DotumChe" pitchFamily="49" charset="-127"/>
              </a:rPr>
              <a:t>Endmodule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defRPr/>
            </a:pPr>
            <a:endParaRPr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ea typeface="DotumChe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9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194211" y="3078793"/>
            <a:ext cx="183115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35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917715" y="0"/>
            <a:ext cx="623236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911640" y="0"/>
            <a:ext cx="2651081" cy="1524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33895" y="5086744"/>
            <a:ext cx="3116180" cy="1771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125505" y="2004144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数据选择器</a:t>
            </a:r>
            <a:endParaRPr lang="zh-CN" altLang="en-US" sz="2800" dirty="0"/>
          </a:p>
        </p:txBody>
      </p:sp>
      <p:sp>
        <p:nvSpPr>
          <p:cNvPr id="17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4125505" y="4266614"/>
            <a:ext cx="333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竞争和险象</a:t>
            </a:r>
            <a:endParaRPr lang="zh-CN" altLang="en-US" dirty="0"/>
          </a:p>
        </p:txBody>
      </p:sp>
      <p:sp>
        <p:nvSpPr>
          <p:cNvPr id="8" name="淘宝网chenying0907出品 20"/>
          <p:cNvSpPr txBox="1"/>
          <p:nvPr/>
        </p:nvSpPr>
        <p:spPr>
          <a:xfrm>
            <a:off x="4125505" y="2758301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数据分配器</a:t>
            </a:r>
            <a:endParaRPr lang="zh-CN" altLang="en-US" sz="2800" dirty="0"/>
          </a:p>
        </p:txBody>
      </p:sp>
      <p:sp>
        <p:nvSpPr>
          <p:cNvPr id="9" name="淘宝网chenying0907出品 20"/>
          <p:cNvSpPr txBox="1"/>
          <p:nvPr/>
        </p:nvSpPr>
        <p:spPr>
          <a:xfrm>
            <a:off x="4125505" y="3512457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</a:rPr>
              <a:t>数值比较器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31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4.4.6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数值比较器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11" name="文本框 395266">
            <a:extLst>
              <a:ext uri="{FF2B5EF4-FFF2-40B4-BE49-F238E27FC236}">
                <a16:creationId xmlns:a16="http://schemas.microsoft.com/office/drawing/2014/main" xmlns="" id="{5854ABBA-BD11-4227-A305-FCB921A9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590" y="2035771"/>
            <a:ext cx="3603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buFont typeface="Arial" panose="020B0604020202020204" pitchFamily="34" charset="0"/>
              <a:buNone/>
              <a:defRPr sz="28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r>
              <a:rPr lang="zh-CN" altLang="en-US" dirty="0"/>
              <a:t>大小比较、相同比较</a:t>
            </a:r>
          </a:p>
        </p:txBody>
      </p:sp>
      <p:sp>
        <p:nvSpPr>
          <p:cNvPr id="15" name="矩形 395267">
            <a:extLst>
              <a:ext uri="{FF2B5EF4-FFF2-40B4-BE49-F238E27FC236}">
                <a16:creationId xmlns:a16="http://schemas.microsoft.com/office/drawing/2014/main" xmlns="" id="{1D2710A2-6423-4EE5-8F1F-812AF07FB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3" y="200381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功    能：</a:t>
            </a:r>
          </a:p>
        </p:txBody>
      </p:sp>
      <p:sp>
        <p:nvSpPr>
          <p:cNvPr id="16" name="矩形 395268">
            <a:extLst>
              <a:ext uri="{FF2B5EF4-FFF2-40B4-BE49-F238E27FC236}">
                <a16:creationId xmlns:a16="http://schemas.microsoft.com/office/drawing/2014/main" xmlns="" id="{0C4CFC00-DAE1-4D16-99C1-115BC35F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77" y="1219579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ea typeface="宋体" panose="02010600030101010101" pitchFamily="2" charset="-122"/>
              </a:rPr>
              <a:t>比较器：</a:t>
            </a:r>
          </a:p>
        </p:txBody>
      </p:sp>
      <p:sp>
        <p:nvSpPr>
          <p:cNvPr id="17" name="矩形 395269">
            <a:extLst>
              <a:ext uri="{FF2B5EF4-FFF2-40B4-BE49-F238E27FC236}">
                <a16:creationId xmlns:a16="http://schemas.microsoft.com/office/drawing/2014/main" xmlns="" id="{BB01F73D-5414-41B4-880B-C2D296FC5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041" y="1236236"/>
            <a:ext cx="64665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黑体" panose="02010609060101010101" pitchFamily="49" charset="-122"/>
              </a:rPr>
              <a:t>能完成两个数字大小及相同比较的电路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900134" y="2771319"/>
            <a:ext cx="3292047" cy="3024909"/>
            <a:chOff x="4900134" y="2771319"/>
            <a:chExt cx="3292047" cy="302490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830A9C8-668F-44C8-8A20-751725523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0134" y="3294539"/>
              <a:ext cx="3292047" cy="2501689"/>
              <a:chOff x="0" y="0"/>
              <a:chExt cx="1681" cy="1344"/>
            </a:xfrm>
          </p:grpSpPr>
          <p:graphicFrame>
            <p:nvGraphicFramePr>
              <p:cNvPr id="19" name="对象 395271">
                <a:extLst>
                  <a:ext uri="{FF2B5EF4-FFF2-40B4-BE49-F238E27FC236}">
                    <a16:creationId xmlns:a16="http://schemas.microsoft.com/office/drawing/2014/main" xmlns="" id="{7FED0A5C-3253-44A8-89F0-3F6F01D03CFD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0" y="72"/>
              <a:ext cx="1633" cy="232"/>
            </p:xfrm>
            <a:graphic>
              <a:graphicData uri="http://schemas.openxmlformats.org/presentationml/2006/ole">
                <p:oleObj spid="_x0000_s66654" name="Equation" r:id="rId5" imgW="1612800" imgH="228600" progId="Equation.DSMT4">
                  <p:embed/>
                </p:oleObj>
              </a:graphicData>
            </a:graphic>
          </p:graphicFrame>
          <p:sp>
            <p:nvSpPr>
              <p:cNvPr id="20" name="矩形 395272">
                <a:extLst>
                  <a:ext uri="{FF2B5EF4-FFF2-40B4-BE49-F238E27FC236}">
                    <a16:creationId xmlns:a16="http://schemas.microsoft.com/office/drawing/2014/main" xmlns="" id="{B8F01CA6-A85F-4F06-80F1-8570B4D29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" y="304"/>
                <a:ext cx="1632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ea typeface="宋体" panose="02010600030101010101" pitchFamily="2" charset="-122"/>
                  </a:rPr>
                  <a:t>0   0     0      1     0 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ea typeface="宋体" panose="02010600030101010101" pitchFamily="2" charset="-122"/>
                  </a:rPr>
                  <a:t>0   1     0      0     1   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ea typeface="宋体" panose="02010600030101010101" pitchFamily="2" charset="-122"/>
                  </a:rPr>
                  <a:t>1   0     1      0     0 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ea typeface="宋体" panose="02010600030101010101" pitchFamily="2" charset="-122"/>
                  </a:rPr>
                  <a:t>1   1     0      1     0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21" name="直接连接符 395273">
                <a:extLst>
                  <a:ext uri="{FF2B5EF4-FFF2-40B4-BE49-F238E27FC236}">
                    <a16:creationId xmlns:a16="http://schemas.microsoft.com/office/drawing/2014/main" xmlns="" id="{CD1F4164-2B83-4C86-9033-938A82CC7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36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直接连接符 395274">
                <a:extLst>
                  <a:ext uri="{FF2B5EF4-FFF2-40B4-BE49-F238E27FC236}">
                    <a16:creationId xmlns:a16="http://schemas.microsoft.com/office/drawing/2014/main" xmlns="" id="{7CB86221-1E9E-4E98-B4D6-4C0F6AEC4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直接连接符 395275">
                <a:extLst>
                  <a:ext uri="{FF2B5EF4-FFF2-40B4-BE49-F238E27FC236}">
                    <a16:creationId xmlns:a16="http://schemas.microsoft.com/office/drawing/2014/main" xmlns="" id="{75ED9784-7265-4E4A-B9CD-FD6EBCFA1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44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直接连接符 395276">
                <a:extLst>
                  <a:ext uri="{FF2B5EF4-FFF2-40B4-BE49-F238E27FC236}">
                    <a16:creationId xmlns:a16="http://schemas.microsoft.com/office/drawing/2014/main" xmlns="" id="{EF2E423D-4339-4E03-8BF7-FED5F11F5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矩形 395282">
              <a:extLst>
                <a:ext uri="{FF2B5EF4-FFF2-40B4-BE49-F238E27FC236}">
                  <a16:creationId xmlns:a16="http://schemas.microsoft.com/office/drawing/2014/main" xmlns="" id="{2E7DD26E-15C3-4606-A7BE-D65C6EC97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44" y="2771319"/>
              <a:ext cx="15138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真值表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95905" y="3856013"/>
            <a:ext cx="3742504" cy="1698469"/>
            <a:chOff x="395905" y="3856013"/>
            <a:chExt cx="3742504" cy="1698469"/>
          </a:xfrm>
        </p:grpSpPr>
        <p:sp>
          <p:nvSpPr>
            <p:cNvPr id="25" name="文本框 395281">
              <a:extLst>
                <a:ext uri="{FF2B5EF4-FFF2-40B4-BE49-F238E27FC236}">
                  <a16:creationId xmlns:a16="http://schemas.microsoft.com/office/drawing/2014/main" xmlns="" id="{67AA4665-3EAC-4CA8-AADD-7C05F42C6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05" y="3863506"/>
              <a:ext cx="2098675" cy="1690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chemeClr val="hlink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 dirty="0">
                  <a:solidFill>
                    <a:srgbClr val="170A8E"/>
                  </a:solidFill>
                  <a:ea typeface="宋体" panose="02010600030101010101" pitchFamily="2" charset="-122"/>
                </a:rPr>
                <a:t>输入：</a:t>
              </a:r>
              <a:endParaRPr lang="en-US" altLang="zh-CN" b="1" dirty="0">
                <a:solidFill>
                  <a:srgbClr val="170A8E"/>
                </a:solidFill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endParaRPr lang="zh-CN" altLang="en-US" b="1" dirty="0">
                <a:solidFill>
                  <a:srgbClr val="170A8E"/>
                </a:solidFill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chemeClr val="hlink"/>
                  </a:solidFill>
                  <a:ea typeface="宋体" panose="02010600030101010101" pitchFamily="2" charset="-122"/>
                </a:rPr>
                <a:t>  </a:t>
              </a:r>
              <a:r>
                <a:rPr lang="zh-CN" altLang="en-US" b="1" dirty="0">
                  <a:solidFill>
                    <a:srgbClr val="170A8E"/>
                  </a:solidFill>
                  <a:ea typeface="宋体" panose="02010600030101010101" pitchFamily="2" charset="-122"/>
                </a:rPr>
                <a:t>输出：</a:t>
              </a:r>
              <a:endParaRPr lang="zh-CN" altLang="en-US" sz="2400" b="1" dirty="0">
                <a:solidFill>
                  <a:srgbClr val="170A8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E5F84069-8FDF-42B3-B2D9-2904AC32F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782" y="3856013"/>
              <a:ext cx="23193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数据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2AE9095E-56F2-479B-9635-0A2412CBB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947" y="5125527"/>
              <a:ext cx="2531462" cy="393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i="1" dirty="0" smtClean="0"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en-US" altLang="zh-CN" b="1" i="1" baseline="-25000" dirty="0" smtClean="0">
                  <a:latin typeface="楷体_GB2312" pitchFamily="49" charset="-122"/>
                  <a:ea typeface="楷体_GB2312" pitchFamily="49" charset="-122"/>
                </a:rPr>
                <a:t>A&gt;B </a:t>
              </a:r>
              <a:r>
                <a:rPr lang="zh-CN" altLang="en-US" b="1" baseline="-25000" dirty="0" smtClean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b="1" i="1" dirty="0" smtClean="0"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en-US" altLang="zh-CN" b="1" i="1" baseline="-25000" dirty="0" smtClean="0">
                  <a:latin typeface="楷体_GB2312" pitchFamily="49" charset="-122"/>
                  <a:ea typeface="楷体_GB2312" pitchFamily="49" charset="-122"/>
                </a:rPr>
                <a:t>A=B </a:t>
              </a:r>
              <a:r>
                <a:rPr lang="zh-CN" altLang="en-US" b="1" i="1" baseline="-25000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b="1" i="1" dirty="0">
                  <a:latin typeface="楷体_GB2312" pitchFamily="49" charset="-122"/>
                  <a:ea typeface="楷体_GB2312" pitchFamily="49" charset="-122"/>
                </a:rPr>
                <a:t>F</a:t>
              </a:r>
              <a:r>
                <a:rPr lang="en-US" altLang="zh-CN" b="1" i="1" baseline="-25000" dirty="0">
                  <a:latin typeface="楷体_GB2312" pitchFamily="49" charset="-122"/>
                  <a:ea typeface="楷体_GB2312" pitchFamily="49" charset="-122"/>
                </a:rPr>
                <a:t>A&lt;B</a:t>
              </a:r>
            </a:p>
          </p:txBody>
        </p:sp>
      </p:grpSp>
      <p:sp>
        <p:nvSpPr>
          <p:cNvPr id="29" name="矩形 395295">
            <a:extLst>
              <a:ext uri="{FF2B5EF4-FFF2-40B4-BE49-F238E27FC236}">
                <a16:creationId xmlns:a16="http://schemas.microsoft.com/office/drawing/2014/main" xmlns="" id="{BB277D4B-98D4-46C1-845E-2E2052B0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03" y="3026900"/>
            <a:ext cx="3759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  一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位数值比较器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07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4.4.6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数值比较器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9" name="矩形 395295">
            <a:extLst>
              <a:ext uri="{FF2B5EF4-FFF2-40B4-BE49-F238E27FC236}">
                <a16:creationId xmlns:a16="http://schemas.microsoft.com/office/drawing/2014/main" xmlns="" id="{BB277D4B-98D4-46C1-845E-2E2052B0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8" y="709244"/>
            <a:ext cx="3759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  一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位数值比较器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8" name="矩形 395279">
            <a:extLst>
              <a:ext uri="{FF2B5EF4-FFF2-40B4-BE49-F238E27FC236}">
                <a16:creationId xmlns:a16="http://schemas.microsoft.com/office/drawing/2014/main" xmlns="" id="{2D06FE2E-B65E-4358-A095-446DD27A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272" y="1331703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表达式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194" y="1383257"/>
            <a:ext cx="3134360" cy="2885176"/>
            <a:chOff x="332194" y="1383257"/>
            <a:chExt cx="3134360" cy="28851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4830A9C8-668F-44C8-8A20-7517255230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194" y="1818598"/>
              <a:ext cx="3134360" cy="2449835"/>
              <a:chOff x="0" y="0"/>
              <a:chExt cx="1680" cy="1344"/>
            </a:xfrm>
          </p:grpSpPr>
          <p:graphicFrame>
            <p:nvGraphicFramePr>
              <p:cNvPr id="31" name="对象 395271">
                <a:extLst>
                  <a:ext uri="{FF2B5EF4-FFF2-40B4-BE49-F238E27FC236}">
                    <a16:creationId xmlns:a16="http://schemas.microsoft.com/office/drawing/2014/main" xmlns="" id="{7FED0A5C-3253-44A8-89F0-3F6F01D03C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402323842"/>
                  </p:ext>
                </p:extLst>
              </p:nvPr>
            </p:nvGraphicFramePr>
            <p:xfrm>
              <a:off x="40" y="72"/>
              <a:ext cx="1633" cy="232"/>
            </p:xfrm>
            <a:graphic>
              <a:graphicData uri="http://schemas.openxmlformats.org/presentationml/2006/ole">
                <p:oleObj spid="_x0000_s67938" name="Equation" r:id="rId5" imgW="1612800" imgH="228600" progId="Equation.DSMT4">
                  <p:embed/>
                </p:oleObj>
              </a:graphicData>
            </a:graphic>
          </p:graphicFrame>
          <p:sp>
            <p:nvSpPr>
              <p:cNvPr id="32" name="矩形 395272">
                <a:extLst>
                  <a:ext uri="{FF2B5EF4-FFF2-40B4-BE49-F238E27FC236}">
                    <a16:creationId xmlns:a16="http://schemas.microsoft.com/office/drawing/2014/main" xmlns="" id="{B8F01CA6-A85F-4F06-80F1-8570B4D29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" y="336"/>
                <a:ext cx="1632" cy="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ea typeface="宋体" panose="02010600030101010101" pitchFamily="2" charset="-122"/>
                  </a:rPr>
                  <a:t>0   0     0     1     0 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ea typeface="宋体" panose="02010600030101010101" pitchFamily="2" charset="-122"/>
                  </a:rPr>
                  <a:t>0   1     0     0     1   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ea typeface="宋体" panose="02010600030101010101" pitchFamily="2" charset="-122"/>
                  </a:rPr>
                  <a:t>1   0     1     0     0 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altLang="zh-CN" b="1" dirty="0">
                    <a:ea typeface="宋体" panose="02010600030101010101" pitchFamily="2" charset="-122"/>
                  </a:rPr>
                  <a:t>1   1     0     1     0</a:t>
                </a:r>
                <a:endParaRPr lang="en-US" altLang="zh-CN" sz="24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33" name="直接连接符 395273">
                <a:extLst>
                  <a:ext uri="{FF2B5EF4-FFF2-40B4-BE49-F238E27FC236}">
                    <a16:creationId xmlns:a16="http://schemas.microsoft.com/office/drawing/2014/main" xmlns="" id="{CD1F4164-2B83-4C86-9033-938A82CC7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336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直接连接符 395274">
                <a:extLst>
                  <a:ext uri="{FF2B5EF4-FFF2-40B4-BE49-F238E27FC236}">
                    <a16:creationId xmlns:a16="http://schemas.microsoft.com/office/drawing/2014/main" xmlns="" id="{7CB86221-1E9E-4E98-B4D6-4C0F6AEC4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直接连接符 395275">
                <a:extLst>
                  <a:ext uri="{FF2B5EF4-FFF2-40B4-BE49-F238E27FC236}">
                    <a16:creationId xmlns:a16="http://schemas.microsoft.com/office/drawing/2014/main" xmlns="" id="{75ED9784-7265-4E4A-B9CD-FD6EBCFA1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44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直接连接符 395276">
                <a:extLst>
                  <a:ext uri="{FF2B5EF4-FFF2-40B4-BE49-F238E27FC236}">
                    <a16:creationId xmlns:a16="http://schemas.microsoft.com/office/drawing/2014/main" xmlns="" id="{EF2E423D-4339-4E03-8BF7-FED5F11F5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矩形 395282">
              <a:extLst>
                <a:ext uri="{FF2B5EF4-FFF2-40B4-BE49-F238E27FC236}">
                  <a16:creationId xmlns:a16="http://schemas.microsoft.com/office/drawing/2014/main" xmlns="" id="{2E7DD26E-15C3-4606-A7BE-D65C6EC97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14" y="1383257"/>
              <a:ext cx="15138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真值表</a:t>
              </a:r>
            </a:p>
          </p:txBody>
        </p:sp>
      </p:grpSp>
      <p:graphicFrame>
        <p:nvGraphicFramePr>
          <p:cNvPr id="41" name="对象 395284">
            <a:extLst>
              <a:ext uri="{FF2B5EF4-FFF2-40B4-BE49-F238E27FC236}">
                <a16:creationId xmlns:a16="http://schemas.microsoft.com/office/drawing/2014/main" xmlns="" id="{D472B474-4352-4EDD-A982-A31D84E18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4366811"/>
              </p:ext>
            </p:extLst>
          </p:nvPr>
        </p:nvGraphicFramePr>
        <p:xfrm>
          <a:off x="4638723" y="1755837"/>
          <a:ext cx="2518131" cy="635606"/>
        </p:xfrm>
        <a:graphic>
          <a:graphicData uri="http://schemas.openxmlformats.org/presentationml/2006/ole">
            <p:oleObj spid="_x0000_s67939" name="Equation" r:id="rId6" imgW="1002960" imgH="253800" progId="Equation.DSMT4">
              <p:embed/>
            </p:oleObj>
          </a:graphicData>
        </a:graphic>
      </p:graphicFrame>
      <p:graphicFrame>
        <p:nvGraphicFramePr>
          <p:cNvPr id="42" name="对象 395285">
            <a:extLst>
              <a:ext uri="{FF2B5EF4-FFF2-40B4-BE49-F238E27FC236}">
                <a16:creationId xmlns:a16="http://schemas.microsoft.com/office/drawing/2014/main" xmlns="" id="{11DE8B93-DE0F-4ED5-80C1-C54A24285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9126313"/>
              </p:ext>
            </p:extLst>
          </p:nvPr>
        </p:nvGraphicFramePr>
        <p:xfrm>
          <a:off x="4638723" y="2389418"/>
          <a:ext cx="3941158" cy="1232751"/>
        </p:xfrm>
        <a:graphic>
          <a:graphicData uri="http://schemas.openxmlformats.org/presentationml/2006/ole">
            <p:oleObj spid="_x0000_s67940" name="Equation" r:id="rId7" imgW="1625400" imgH="507960" progId="Equation.DSMT4">
              <p:embed/>
            </p:oleObj>
          </a:graphicData>
        </a:graphic>
      </p:graphicFrame>
      <p:graphicFrame>
        <p:nvGraphicFramePr>
          <p:cNvPr id="43" name="对象 395286">
            <a:extLst>
              <a:ext uri="{FF2B5EF4-FFF2-40B4-BE49-F238E27FC236}">
                <a16:creationId xmlns:a16="http://schemas.microsoft.com/office/drawing/2014/main" xmlns="" id="{BA9262C4-2927-45BC-B46E-6B8500F8C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5028763"/>
              </p:ext>
            </p:extLst>
          </p:nvPr>
        </p:nvGraphicFramePr>
        <p:xfrm>
          <a:off x="4638723" y="3711235"/>
          <a:ext cx="2151747" cy="556661"/>
        </p:xfrm>
        <a:graphic>
          <a:graphicData uri="http://schemas.openxmlformats.org/presentationml/2006/ole">
            <p:oleObj spid="_x0000_s67941" name="Equation" r:id="rId8" imgW="977760" imgH="253800" progId="Equation.DSMT4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219903" y="4538374"/>
            <a:ext cx="6011599" cy="2216145"/>
            <a:chOff x="1219903" y="4538374"/>
            <a:chExt cx="6011599" cy="2216145"/>
          </a:xfrm>
        </p:grpSpPr>
        <p:sp>
          <p:nvSpPr>
            <p:cNvPr id="37" name="矩形 395278">
              <a:extLst>
                <a:ext uri="{FF2B5EF4-FFF2-40B4-BE49-F238E27FC236}">
                  <a16:creationId xmlns:a16="http://schemas.microsoft.com/office/drawing/2014/main" xmlns="" id="{E90E975A-F1B3-4CC1-A0BB-8B449155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903" y="5388423"/>
              <a:ext cx="11033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宋体" panose="02010600030101010101" pitchFamily="2" charset="-122"/>
                </a:rPr>
                <a:t>逻辑图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xmlns="" id="{130334B5-B7CC-432D-93DD-E3D3C1B56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3191" y="4538374"/>
              <a:ext cx="4908311" cy="2216145"/>
              <a:chOff x="0" y="0"/>
              <a:chExt cx="2805" cy="1230"/>
            </a:xfrm>
          </p:grpSpPr>
          <p:pic>
            <p:nvPicPr>
              <p:cNvPr id="45" name="图片 395288">
                <a:extLst>
                  <a:ext uri="{FF2B5EF4-FFF2-40B4-BE49-F238E27FC236}">
                    <a16:creationId xmlns:a16="http://schemas.microsoft.com/office/drawing/2014/main" xmlns="" id="{BFAD7844-CB29-407B-BD89-28B247F05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406" cy="1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矩形 395289">
                <a:extLst>
                  <a:ext uri="{FF2B5EF4-FFF2-40B4-BE49-F238E27FC236}">
                    <a16:creationId xmlns:a16="http://schemas.microsoft.com/office/drawing/2014/main" xmlns="" id="{9DA4DE58-EAEC-4C28-ADB4-C83F8CA81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909"/>
                <a:ext cx="4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i="1" dirty="0">
                    <a:latin typeface="楷体_GB2312" pitchFamily="49" charset="-122"/>
                    <a:ea typeface="楷体_GB2312" pitchFamily="49" charset="-122"/>
                  </a:rPr>
                  <a:t>F</a:t>
                </a:r>
                <a:r>
                  <a:rPr lang="en-US" altLang="zh-CN" i="1" baseline="-25000" dirty="0">
                    <a:latin typeface="楷体_GB2312" pitchFamily="49" charset="-122"/>
                    <a:ea typeface="楷体_GB2312" pitchFamily="49" charset="-122"/>
                  </a:rPr>
                  <a:t>A&gt;B</a:t>
                </a:r>
              </a:p>
            </p:txBody>
          </p:sp>
          <p:sp>
            <p:nvSpPr>
              <p:cNvPr id="47" name="矩形 395290">
                <a:extLst>
                  <a:ext uri="{FF2B5EF4-FFF2-40B4-BE49-F238E27FC236}">
                    <a16:creationId xmlns:a16="http://schemas.microsoft.com/office/drawing/2014/main" xmlns="" id="{C85FE4A9-1D38-4BDB-9120-21414FD0B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0" y="105"/>
                <a:ext cx="499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 dirty="0">
                    <a:latin typeface="楷体_GB2312" pitchFamily="49" charset="-122"/>
                    <a:ea typeface="楷体_GB2312" pitchFamily="49" charset="-122"/>
                  </a:rPr>
                  <a:t>F</a:t>
                </a:r>
                <a:r>
                  <a:rPr lang="en-US" altLang="zh-CN" baseline="-25000" dirty="0">
                    <a:latin typeface="楷体_GB2312" pitchFamily="49" charset="-122"/>
                    <a:ea typeface="楷体_GB2312" pitchFamily="49" charset="-122"/>
                  </a:rPr>
                  <a:t>A&lt;B</a:t>
                </a:r>
              </a:p>
            </p:txBody>
          </p:sp>
          <p:sp>
            <p:nvSpPr>
              <p:cNvPr id="48" name="矩形 395291">
                <a:extLst>
                  <a:ext uri="{FF2B5EF4-FFF2-40B4-BE49-F238E27FC236}">
                    <a16:creationId xmlns:a16="http://schemas.microsoft.com/office/drawing/2014/main" xmlns="" id="{ED312080-44C7-4431-AFE6-3366A844E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544"/>
                <a:ext cx="4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50000"/>
                  </a:lnSpc>
                  <a:spcBef>
                    <a:spcPct val="50000"/>
                  </a:spcBef>
                </a:pPr>
                <a:r>
                  <a:rPr lang="en-US" altLang="zh-CN" i="1" dirty="0">
                    <a:latin typeface="楷体_GB2312" pitchFamily="49" charset="-122"/>
                    <a:ea typeface="楷体_GB2312" pitchFamily="49" charset="-122"/>
                  </a:rPr>
                  <a:t>F</a:t>
                </a:r>
                <a:r>
                  <a:rPr lang="en-US" altLang="zh-CN" i="1" baseline="-25000" dirty="0">
                    <a:latin typeface="楷体_GB2312" pitchFamily="49" charset="-122"/>
                    <a:ea typeface="楷体_GB2312" pitchFamily="49" charset="-122"/>
                  </a:rPr>
                  <a:t>A=B</a:t>
                </a:r>
              </a:p>
            </p:txBody>
          </p:sp>
          <p:sp>
            <p:nvSpPr>
              <p:cNvPr id="49" name="矩形 395292">
                <a:extLst>
                  <a:ext uri="{FF2B5EF4-FFF2-40B4-BE49-F238E27FC236}">
                    <a16:creationId xmlns:a16="http://schemas.microsoft.com/office/drawing/2014/main" xmlns="" id="{41245C42-F545-4D6E-B3A1-F59E297B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" y="396"/>
                <a:ext cx="4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  <a:buNone/>
                </a:pPr>
                <a:r>
                  <a:rPr lang="en-US" altLang="zh-CN" sz="2000" b="1" dirty="0">
                    <a:ea typeface="楷体_GB2312" pitchFamily="49" charset="-122"/>
                  </a:rPr>
                  <a:t>≥1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8056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4.4.6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数值比较器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9" name="矩形 395295">
            <a:extLst>
              <a:ext uri="{FF2B5EF4-FFF2-40B4-BE49-F238E27FC236}">
                <a16:creationId xmlns:a16="http://schemas.microsoft.com/office/drawing/2014/main" xmlns="" id="{BB277D4B-98D4-46C1-845E-2E2052B0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8" y="709244"/>
            <a:ext cx="37592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2.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 二位数值比较器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" name="Group 85">
            <a:extLst>
              <a:ext uri="{FF2B5EF4-FFF2-40B4-BE49-F238E27FC236}">
                <a16:creationId xmlns:a16="http://schemas.microsoft.com/office/drawing/2014/main" xmlns="" id="{328CCAB7-6D21-4C32-8F3D-866ED2C4D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43045114"/>
              </p:ext>
            </p:extLst>
          </p:nvPr>
        </p:nvGraphicFramePr>
        <p:xfrm>
          <a:off x="552254" y="1295377"/>
          <a:ext cx="8057266" cy="3077831"/>
        </p:xfrm>
        <a:graphic>
          <a:graphicData uri="http://schemas.openxmlformats.org/drawingml/2006/table">
            <a:tbl>
              <a:tblPr/>
              <a:tblGrid>
                <a:gridCol w="12636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121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4426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  值  输  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级  联  输  入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       出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62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A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</a:t>
                      </a:r>
                      <a:r>
                        <a:rPr kumimoji="0" lang="en-US" altLang="zh-CN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＞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=B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＞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zh-CN" alt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=B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154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＞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＞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＜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＝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×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×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×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1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0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0 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1            0            0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0            1            0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1            0            0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0            1            0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1            0            0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0            1            0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0            0            1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1" name="Object 86">
            <a:extLst>
              <a:ext uri="{FF2B5EF4-FFF2-40B4-BE49-F238E27FC236}">
                <a16:creationId xmlns:a16="http://schemas.microsoft.com/office/drawing/2014/main" xmlns="" id="{83642846-56D6-4853-99CB-6B3212722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4486238"/>
              </p:ext>
            </p:extLst>
          </p:nvPr>
        </p:nvGraphicFramePr>
        <p:xfrm>
          <a:off x="523941" y="4479224"/>
          <a:ext cx="7255021" cy="423079"/>
        </p:xfrm>
        <a:graphic>
          <a:graphicData uri="http://schemas.openxmlformats.org/presentationml/2006/ole">
            <p:oleObj spid="_x0000_s69868" name="Equation" r:id="rId5" imgW="3924300" imgH="228600" progId="Equation.DSMT4">
              <p:embed/>
            </p:oleObj>
          </a:graphicData>
        </a:graphic>
      </p:graphicFrame>
      <p:graphicFrame>
        <p:nvGraphicFramePr>
          <p:cNvPr id="52" name="Object 90">
            <a:extLst>
              <a:ext uri="{FF2B5EF4-FFF2-40B4-BE49-F238E27FC236}">
                <a16:creationId xmlns:a16="http://schemas.microsoft.com/office/drawing/2014/main" xmlns="" id="{28FB4A91-CBD4-472E-9447-E7FF8E27DD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4052549"/>
              </p:ext>
            </p:extLst>
          </p:nvPr>
        </p:nvGraphicFramePr>
        <p:xfrm>
          <a:off x="523941" y="5037553"/>
          <a:ext cx="7549225" cy="440327"/>
        </p:xfrm>
        <a:graphic>
          <a:graphicData uri="http://schemas.openxmlformats.org/presentationml/2006/ole">
            <p:oleObj spid="_x0000_s69869" name="Equation" r:id="rId6" imgW="3924300" imgH="228600" progId="Equation.DSMT4">
              <p:embed/>
            </p:oleObj>
          </a:graphicData>
        </a:graphic>
      </p:graphicFrame>
      <p:graphicFrame>
        <p:nvGraphicFramePr>
          <p:cNvPr id="53" name="Object 89">
            <a:extLst>
              <a:ext uri="{FF2B5EF4-FFF2-40B4-BE49-F238E27FC236}">
                <a16:creationId xmlns:a16="http://schemas.microsoft.com/office/drawing/2014/main" xmlns="" id="{D001712F-34F8-4060-923A-18F892C14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86517738"/>
              </p:ext>
            </p:extLst>
          </p:nvPr>
        </p:nvGraphicFramePr>
        <p:xfrm>
          <a:off x="523941" y="5613130"/>
          <a:ext cx="3846803" cy="450321"/>
        </p:xfrm>
        <a:graphic>
          <a:graphicData uri="http://schemas.openxmlformats.org/presentationml/2006/ole">
            <p:oleObj spid="_x0000_s69870" name="Equation" r:id="rId7" imgW="1955800" imgH="228600" progId="Equation.DSMT4">
              <p:embed/>
            </p:oleObj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018E4039-D3A9-4E0B-A607-57A5F7953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595" y="5838290"/>
            <a:ext cx="4554135" cy="769441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10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如果要比较两个多位二进制数</a:t>
            </a:r>
            <a:r>
              <a:rPr kumimoji="1"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kumimoji="1" lang="zh-CN" altLang="en-US" sz="2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大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</a:t>
            </a:r>
            <a:r>
              <a:rPr kumimoji="1" lang="en-US" altLang="zh-CN" sz="22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必须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从高向低</a:t>
            </a:r>
            <a:r>
              <a:rPr kumimoji="1"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逐位进行比较。 </a:t>
            </a:r>
          </a:p>
        </p:txBody>
      </p:sp>
    </p:spTree>
    <p:extLst>
      <p:ext uri="{BB962C8B-B14F-4D97-AF65-F5344CB8AC3E}">
        <p14:creationId xmlns:p14="http://schemas.microsoft.com/office/powerpoint/2010/main" xmlns="" val="346091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4582" y="1320794"/>
            <a:ext cx="5121084" cy="5553937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4.4.6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数值比较器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9" name="矩形 395295">
            <a:extLst>
              <a:ext uri="{FF2B5EF4-FFF2-40B4-BE49-F238E27FC236}">
                <a16:creationId xmlns:a16="http://schemas.microsoft.com/office/drawing/2014/main" xmlns="" id="{BB277D4B-98D4-46C1-845E-2E2052B0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7" y="709244"/>
            <a:ext cx="5951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3.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四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位数值比较器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-74LS85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073806" y="1799223"/>
            <a:ext cx="341260" cy="132566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1907" y="2046555"/>
            <a:ext cx="96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输入数值</a:t>
            </a:r>
            <a:endParaRPr lang="zh-CN" altLang="en-US" sz="2400" b="1" dirty="0"/>
          </a:p>
        </p:txBody>
      </p:sp>
      <p:sp>
        <p:nvSpPr>
          <p:cNvPr id="59" name="左大括号 58"/>
          <p:cNvSpPr/>
          <p:nvPr/>
        </p:nvSpPr>
        <p:spPr>
          <a:xfrm>
            <a:off x="2001336" y="4742949"/>
            <a:ext cx="341260" cy="132566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139437" y="4990281"/>
            <a:ext cx="96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输入数值</a:t>
            </a:r>
            <a:endParaRPr lang="zh-CN" altLang="en-US" sz="2400" b="1" dirty="0"/>
          </a:p>
        </p:txBody>
      </p:sp>
      <p:sp>
        <p:nvSpPr>
          <p:cNvPr id="61" name="左大括号 60"/>
          <p:cNvSpPr/>
          <p:nvPr/>
        </p:nvSpPr>
        <p:spPr>
          <a:xfrm>
            <a:off x="1683322" y="3512954"/>
            <a:ext cx="318014" cy="98266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821423" y="3523882"/>
            <a:ext cx="96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级联输入</a:t>
            </a:r>
            <a:endParaRPr lang="zh-CN" altLang="en-US" sz="2400" b="1" dirty="0"/>
          </a:p>
        </p:txBody>
      </p:sp>
      <p:sp>
        <p:nvSpPr>
          <p:cNvPr id="7" name="右大括号 6"/>
          <p:cNvSpPr/>
          <p:nvPr/>
        </p:nvSpPr>
        <p:spPr>
          <a:xfrm>
            <a:off x="7249573" y="2101106"/>
            <a:ext cx="651893" cy="384573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901466" y="3608472"/>
            <a:ext cx="96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输出信号</a:t>
            </a:r>
            <a:endParaRPr lang="zh-CN" altLang="en-US" sz="2400" b="1" dirty="0"/>
          </a:p>
        </p:txBody>
      </p:sp>
      <p:sp>
        <p:nvSpPr>
          <p:cNvPr id="8" name="矩形标注 7"/>
          <p:cNvSpPr/>
          <p:nvPr/>
        </p:nvSpPr>
        <p:spPr>
          <a:xfrm>
            <a:off x="358759" y="4404263"/>
            <a:ext cx="1418077" cy="430039"/>
          </a:xfrm>
          <a:prstGeom prst="wedgeRectCallout">
            <a:avLst>
              <a:gd name="adj1" fmla="val -525"/>
              <a:gd name="adj2" fmla="val -81968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便于扩展</a:t>
            </a:r>
            <a:endParaRPr lang="zh-CN" altLang="en-US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31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194211" y="3078793"/>
            <a:ext cx="183115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35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917715" y="0"/>
            <a:ext cx="623236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911640" y="0"/>
            <a:ext cx="2651081" cy="1524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33895" y="5086744"/>
            <a:ext cx="3116180" cy="1771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125505" y="2004144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</a:rPr>
              <a:t>数据选择器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7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4125505" y="4266614"/>
            <a:ext cx="333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竞争和险象</a:t>
            </a:r>
            <a:endParaRPr lang="zh-CN" altLang="en-US" dirty="0"/>
          </a:p>
        </p:txBody>
      </p:sp>
      <p:sp>
        <p:nvSpPr>
          <p:cNvPr id="8" name="淘宝网chenying0907出品 20"/>
          <p:cNvSpPr txBox="1"/>
          <p:nvPr/>
        </p:nvSpPr>
        <p:spPr>
          <a:xfrm>
            <a:off x="4125505" y="2758301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数据分配器</a:t>
            </a:r>
            <a:endParaRPr lang="zh-CN" altLang="en-US" sz="2800" dirty="0"/>
          </a:p>
        </p:txBody>
      </p:sp>
      <p:sp>
        <p:nvSpPr>
          <p:cNvPr id="9" name="淘宝网chenying0907出品 20"/>
          <p:cNvSpPr txBox="1"/>
          <p:nvPr/>
        </p:nvSpPr>
        <p:spPr>
          <a:xfrm>
            <a:off x="4125505" y="3512457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数值比较器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334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4.4.6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数值比较器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9" name="矩形 395295">
            <a:extLst>
              <a:ext uri="{FF2B5EF4-FFF2-40B4-BE49-F238E27FC236}">
                <a16:creationId xmlns:a16="http://schemas.microsoft.com/office/drawing/2014/main" xmlns="" id="{BB277D4B-98D4-46C1-845E-2E2052B0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7" y="709244"/>
            <a:ext cx="59512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3.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四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位数值比较器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-74LS85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063D3BB0-BE20-49BF-9BF5-1D29F1BF5B6B}"/>
              </a:ext>
            </a:extLst>
          </p:cNvPr>
          <p:cNvSpPr txBox="1"/>
          <p:nvPr/>
        </p:nvSpPr>
        <p:spPr>
          <a:xfrm>
            <a:off x="739893" y="1241827"/>
            <a:ext cx="734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片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位数值比较器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74LS85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扩展成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位数值比较器</a:t>
            </a:r>
            <a:endParaRPr lang="zh-CN" altLang="en-US" sz="2400" b="1" baseline="-25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6A0DD1E-1FF4-4169-8A2C-8903DE2DA3F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816" y="1977521"/>
            <a:ext cx="8912987" cy="4099067"/>
          </a:xfrm>
          <a:prstGeom prst="rect">
            <a:avLst/>
          </a:prstGeom>
        </p:spPr>
      </p:pic>
      <p:sp>
        <p:nvSpPr>
          <p:cNvPr id="18" name="Text Box 4">
            <a:extLst>
              <a:ext uri="{FF2B5EF4-FFF2-40B4-BE49-F238E27FC236}">
                <a16:creationId xmlns:a16="http://schemas.microsoft.com/office/drawing/2014/main" xmlns="" id="{9C8BDB12-A930-4446-910A-4EF646EF3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15" y="6265935"/>
            <a:ext cx="39869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串行级联构成的八位比较器</a:t>
            </a:r>
            <a:r>
              <a:rPr lang="zh-CN" altLang="en-US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xmlns="" id="{12A3253B-26FC-401C-BAA8-FCBC425C68BD}"/>
              </a:ext>
            </a:extLst>
          </p:cNvPr>
          <p:cNvSpPr/>
          <p:nvPr/>
        </p:nvSpPr>
        <p:spPr>
          <a:xfrm>
            <a:off x="4594310" y="2392761"/>
            <a:ext cx="227506" cy="9800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xmlns="" id="{303B11AC-07EF-4295-A7C4-75A2973BD67B}"/>
              </a:ext>
            </a:extLst>
          </p:cNvPr>
          <p:cNvSpPr/>
          <p:nvPr/>
        </p:nvSpPr>
        <p:spPr>
          <a:xfrm>
            <a:off x="4562955" y="3724763"/>
            <a:ext cx="258861" cy="9800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xmlns="" id="{B3B36B2B-F8AB-40E4-8A21-B49C27B6489B}"/>
              </a:ext>
            </a:extLst>
          </p:cNvPr>
          <p:cNvSpPr/>
          <p:nvPr/>
        </p:nvSpPr>
        <p:spPr>
          <a:xfrm>
            <a:off x="424107" y="2387661"/>
            <a:ext cx="227506" cy="9800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xmlns="" id="{E9FD03D7-408D-414E-B5C5-019CF493C9C3}"/>
              </a:ext>
            </a:extLst>
          </p:cNvPr>
          <p:cNvSpPr/>
          <p:nvPr/>
        </p:nvSpPr>
        <p:spPr>
          <a:xfrm>
            <a:off x="392752" y="3719663"/>
            <a:ext cx="258861" cy="9800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3BAD28A1-AE74-4880-8B74-A19E481513F7}"/>
              </a:ext>
            </a:extLst>
          </p:cNvPr>
          <p:cNvSpPr txBox="1"/>
          <p:nvPr/>
        </p:nvSpPr>
        <p:spPr>
          <a:xfrm>
            <a:off x="4108671" y="1836422"/>
            <a:ext cx="174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33CC"/>
                </a:solidFill>
              </a:rPr>
              <a:t>高四位输入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5606924-67D2-42D6-B99F-38A1A847749B}"/>
              </a:ext>
            </a:extLst>
          </p:cNvPr>
          <p:cNvSpPr txBox="1"/>
          <p:nvPr/>
        </p:nvSpPr>
        <p:spPr>
          <a:xfrm>
            <a:off x="0" y="1805271"/>
            <a:ext cx="174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33CC"/>
                </a:solidFill>
              </a:rPr>
              <a:t>低四位输入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C5CF34C1-E79D-41D1-B1B8-7F885E54B76F}"/>
              </a:ext>
            </a:extLst>
          </p:cNvPr>
          <p:cNvCxnSpPr/>
          <p:nvPr/>
        </p:nvCxnSpPr>
        <p:spPr>
          <a:xfrm>
            <a:off x="3491780" y="2607120"/>
            <a:ext cx="656268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4371CF1B-BBFF-46D4-BDEF-40F46615272A}"/>
              </a:ext>
            </a:extLst>
          </p:cNvPr>
          <p:cNvCxnSpPr/>
          <p:nvPr/>
        </p:nvCxnSpPr>
        <p:spPr>
          <a:xfrm>
            <a:off x="4148048" y="2607120"/>
            <a:ext cx="0" cy="2353814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24C42C6E-A05A-47ED-9A2F-3B366BAEAA5E}"/>
              </a:ext>
            </a:extLst>
          </p:cNvPr>
          <p:cNvCxnSpPr/>
          <p:nvPr/>
        </p:nvCxnSpPr>
        <p:spPr>
          <a:xfrm>
            <a:off x="4148048" y="4960934"/>
            <a:ext cx="1618794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8CEC0511-10B4-4220-A8D1-07977467F45A}"/>
              </a:ext>
            </a:extLst>
          </p:cNvPr>
          <p:cNvCxnSpPr/>
          <p:nvPr/>
        </p:nvCxnSpPr>
        <p:spPr>
          <a:xfrm>
            <a:off x="3491780" y="4024659"/>
            <a:ext cx="551265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AA7F4211-717D-444C-8C33-6176997A15C1}"/>
              </a:ext>
            </a:extLst>
          </p:cNvPr>
          <p:cNvCxnSpPr/>
          <p:nvPr/>
        </p:nvCxnSpPr>
        <p:spPr>
          <a:xfrm>
            <a:off x="4043045" y="4024659"/>
            <a:ext cx="0" cy="125128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608EE6D2-3E20-400B-BC5D-F691E7BDFAF6}"/>
              </a:ext>
            </a:extLst>
          </p:cNvPr>
          <p:cNvCxnSpPr/>
          <p:nvPr/>
        </p:nvCxnSpPr>
        <p:spPr>
          <a:xfrm>
            <a:off x="4043045" y="5275943"/>
            <a:ext cx="1723797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F77BF757-F738-4EBE-B599-29783B9F3F11}"/>
              </a:ext>
            </a:extLst>
          </p:cNvPr>
          <p:cNvCxnSpPr/>
          <p:nvPr/>
        </p:nvCxnSpPr>
        <p:spPr>
          <a:xfrm>
            <a:off x="3491780" y="5415947"/>
            <a:ext cx="275632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B4ADB9A0-4EFB-4847-9B52-863A40D1FDA6}"/>
              </a:ext>
            </a:extLst>
          </p:cNvPr>
          <p:cNvCxnSpPr/>
          <p:nvPr/>
        </p:nvCxnSpPr>
        <p:spPr>
          <a:xfrm>
            <a:off x="3728037" y="5415947"/>
            <a:ext cx="0" cy="1662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F0ECEC67-0B2B-4183-A957-F730DFBFB072}"/>
              </a:ext>
            </a:extLst>
          </p:cNvPr>
          <p:cNvCxnSpPr/>
          <p:nvPr/>
        </p:nvCxnSpPr>
        <p:spPr>
          <a:xfrm>
            <a:off x="3728037" y="5582201"/>
            <a:ext cx="2038805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F3C5BF9-6C07-4454-A8D6-F1FB60D234EC}"/>
              </a:ext>
            </a:extLst>
          </p:cNvPr>
          <p:cNvSpPr txBox="1"/>
          <p:nvPr/>
        </p:nvSpPr>
        <p:spPr>
          <a:xfrm>
            <a:off x="5766842" y="2254520"/>
            <a:ext cx="2275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43055149-64C5-4474-AE1F-CAACED788603}"/>
              </a:ext>
            </a:extLst>
          </p:cNvPr>
          <p:cNvSpPr txBox="1"/>
          <p:nvPr/>
        </p:nvSpPr>
        <p:spPr>
          <a:xfrm>
            <a:off x="5772164" y="3223314"/>
            <a:ext cx="320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DE2BE014-4482-483A-87F8-A3D8055B8EDE}"/>
              </a:ext>
            </a:extLst>
          </p:cNvPr>
          <p:cNvSpPr txBox="1"/>
          <p:nvPr/>
        </p:nvSpPr>
        <p:spPr>
          <a:xfrm>
            <a:off x="5785729" y="3527228"/>
            <a:ext cx="189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B7B303AA-3D18-49F9-8833-EA0D904EAA53}"/>
              </a:ext>
            </a:extLst>
          </p:cNvPr>
          <p:cNvSpPr txBox="1"/>
          <p:nvPr/>
        </p:nvSpPr>
        <p:spPr>
          <a:xfrm>
            <a:off x="5794986" y="4432576"/>
            <a:ext cx="320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xmlns="" id="{E0C1E9D1-1957-4543-8E83-0A76F5C3E914}"/>
              </a:ext>
            </a:extLst>
          </p:cNvPr>
          <p:cNvSpPr txBox="1"/>
          <p:nvPr/>
        </p:nvSpPr>
        <p:spPr>
          <a:xfrm>
            <a:off x="1616982" y="2250023"/>
            <a:ext cx="300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772296F2-B0BC-41F8-9E3D-ADBD37C76003}"/>
              </a:ext>
            </a:extLst>
          </p:cNvPr>
          <p:cNvSpPr txBox="1"/>
          <p:nvPr/>
        </p:nvSpPr>
        <p:spPr>
          <a:xfrm>
            <a:off x="1616982" y="3226869"/>
            <a:ext cx="320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A70ED805-FF09-4BE0-ACB3-C6D5D19C7959}"/>
              </a:ext>
            </a:extLst>
          </p:cNvPr>
          <p:cNvSpPr txBox="1"/>
          <p:nvPr/>
        </p:nvSpPr>
        <p:spPr>
          <a:xfrm>
            <a:off x="1596304" y="3490216"/>
            <a:ext cx="320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D4E20659-691B-4C87-898C-6B28D15D5B76}"/>
              </a:ext>
            </a:extLst>
          </p:cNvPr>
          <p:cNvSpPr txBox="1"/>
          <p:nvPr/>
        </p:nvSpPr>
        <p:spPr>
          <a:xfrm>
            <a:off x="1596304" y="4515023"/>
            <a:ext cx="3208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81379" y="4735506"/>
            <a:ext cx="358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级联输入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999591" y="4699689"/>
            <a:ext cx="3586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级联输入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463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4.4.6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数值比较器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9" name="矩形 395295">
            <a:extLst>
              <a:ext uri="{FF2B5EF4-FFF2-40B4-BE49-F238E27FC236}">
                <a16:creationId xmlns:a16="http://schemas.microsoft.com/office/drawing/2014/main" xmlns="" id="{BB277D4B-98D4-46C1-845E-2E2052B0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7" y="669972"/>
            <a:ext cx="64062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4.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多位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数值比较器的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Verilog HDL</a:t>
            </a: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设计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xmlns="" id="{4BCCD9B3-80FA-44DD-99B7-0627545C1AC9}"/>
              </a:ext>
            </a:extLst>
          </p:cNvPr>
          <p:cNvSpPr txBox="1">
            <a:spLocks noChangeArrowheads="1"/>
          </p:cNvSpPr>
          <p:nvPr/>
        </p:nvSpPr>
        <p:spPr>
          <a:xfrm>
            <a:off x="350008" y="1198783"/>
            <a:ext cx="8220851" cy="56045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module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samp4_4_10(a, b, great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less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equ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调用比较器模块的顶层模块</a:t>
            </a:r>
            <a:b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［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7:0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］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b;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great, less, 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equ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compare_n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#(8)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u1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(.A(a), .B(b), .AGB(great), .ALB(less), .AEB(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equ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 </a:t>
            </a:r>
          </a:p>
          <a:p>
            <a:pPr algn="l">
              <a:lnSpc>
                <a:spcPct val="10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//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调用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位比较器模块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en-US" altLang="zh-CN" sz="1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module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compare_n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(A, B, AGB, ALB, AEB);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比较器模块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 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［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-1:0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］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B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 </a:t>
            </a:r>
            <a:r>
              <a:rPr lang="en-US" altLang="zh-CN" sz="18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reg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AGB, ALB, AEB;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parameter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n=4;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always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@(A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B)</a:t>
            </a:r>
            <a:b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AGB=0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ALB=0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AEB=0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A&gt;B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GB=1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if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(A==B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AEB=1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 smtClean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ALB=1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</a:t>
            </a:r>
            <a:b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18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endmodule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7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1194211" y="3078793"/>
            <a:ext cx="183115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35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3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917715" y="0"/>
            <a:ext cx="623236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2911640" y="0"/>
            <a:ext cx="2651081" cy="1524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33895" y="5086744"/>
            <a:ext cx="3116180" cy="17712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125505" y="2004144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数据选择器</a:t>
            </a:r>
            <a:endParaRPr lang="zh-CN" altLang="en-US" sz="2800" dirty="0"/>
          </a:p>
        </p:txBody>
      </p:sp>
      <p:sp>
        <p:nvSpPr>
          <p:cNvPr id="17" name="淘宝网chenying0907出品 29">
            <a:extLst>
              <a:ext uri="{FF2B5EF4-FFF2-40B4-BE49-F238E27FC236}">
                <a16:creationId xmlns="" xmlns:a16="http://schemas.microsoft.com/office/drawing/2014/main" id="{CB71A628-6373-4E0F-9C96-7CD3E76B261D}"/>
              </a:ext>
            </a:extLst>
          </p:cNvPr>
          <p:cNvSpPr txBox="1"/>
          <p:nvPr/>
        </p:nvSpPr>
        <p:spPr>
          <a:xfrm>
            <a:off x="4125505" y="4266614"/>
            <a:ext cx="333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竞争和险象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淘宝网chenying0907出品 20"/>
          <p:cNvSpPr txBox="1"/>
          <p:nvPr/>
        </p:nvSpPr>
        <p:spPr>
          <a:xfrm>
            <a:off x="4125505" y="2758301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数据分配器</a:t>
            </a:r>
            <a:endParaRPr lang="zh-CN" altLang="en-US" sz="2800" dirty="0"/>
          </a:p>
        </p:txBody>
      </p:sp>
      <p:sp>
        <p:nvSpPr>
          <p:cNvPr id="9" name="淘宝网chenying0907出品 20"/>
          <p:cNvSpPr txBox="1"/>
          <p:nvPr/>
        </p:nvSpPr>
        <p:spPr>
          <a:xfrm>
            <a:off x="4125505" y="3512457"/>
            <a:ext cx="3526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数值比较器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8192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74C7B336-B9BC-4804-8860-8CEEA70F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08" y="1018578"/>
            <a:ext cx="4004969" cy="156408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理想情况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  <a:p>
            <a:pPr lvl="1" algn="just" defTabSz="914400" eaLnBrk="1" hangingPunct="1">
              <a:spcAft>
                <a:spcPts val="0"/>
              </a:spcAft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逻辑门连线无延迟</a:t>
            </a:r>
          </a:p>
          <a:p>
            <a:pPr lvl="1" algn="just" defTabSz="914400" eaLnBrk="1" hangingPunct="1">
              <a:spcAft>
                <a:spcPts val="0"/>
              </a:spcAft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多个信号同时瞬间变化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5C8C0F3F-F111-45A3-854C-CAF32CDBB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865" y="1020509"/>
            <a:ext cx="4617486" cy="156409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1" hangingPunct="1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实际情况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  <a:p>
            <a:pPr lvl="1" algn="just" defTabSz="914400" eaLnBrk="1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信号变化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过渡时间</a:t>
            </a:r>
          </a:p>
          <a:p>
            <a:pPr marL="720000" lvl="1" algn="just" defTabSz="914400" eaLnBrk="1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信号通过逻辑门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响应时间</a:t>
            </a:r>
          </a:p>
          <a:p>
            <a:pPr lvl="1" algn="just" defTabSz="914400" eaLnBrk="1" hangingPunct="1">
              <a:lnSpc>
                <a:spcPct val="100000"/>
              </a:lnSpc>
              <a:spcAft>
                <a:spcPts val="0"/>
              </a:spcAft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多个信号变化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有先有后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4.5.1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82" name="AutoShape 5">
            <a:extLst>
              <a:ext uri="{FF2B5EF4-FFF2-40B4-BE49-F238E27FC236}">
                <a16:creationId xmlns:a16="http://schemas.microsoft.com/office/drawing/2014/main" xmlns="" id="{223B40C3-4B0F-43ED-AA70-A4F0BAE534FB}"/>
              </a:ext>
            </a:extLst>
          </p:cNvPr>
          <p:cNvSpPr>
            <a:spLocks/>
          </p:cNvSpPr>
          <p:nvPr/>
        </p:nvSpPr>
        <p:spPr bwMode="auto">
          <a:xfrm>
            <a:off x="4337050" y="3187124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xmlns="" id="{FCAB0082-3B3E-4F03-BDC5-D790FF7F8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95800"/>
            <a:ext cx="4473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结果，在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~t</a:t>
            </a:r>
            <a:r>
              <a:rPr kumimoji="1"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时间内，电路输出端产生了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Y=1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的尖峰脉冲，</a:t>
            </a:r>
          </a:p>
        </p:txBody>
      </p:sp>
      <p:grpSp>
        <p:nvGrpSpPr>
          <p:cNvPr id="84" name="Group 7">
            <a:extLst>
              <a:ext uri="{FF2B5EF4-FFF2-40B4-BE49-F238E27FC236}">
                <a16:creationId xmlns:a16="http://schemas.microsoft.com/office/drawing/2014/main" xmlns="" id="{90496994-52AF-4F96-93E4-9571B6718D83}"/>
              </a:ext>
            </a:extLst>
          </p:cNvPr>
          <p:cNvGrpSpPr>
            <a:grpSpLocks/>
          </p:cNvGrpSpPr>
          <p:nvPr/>
        </p:nvGrpSpPr>
        <p:grpSpPr bwMode="auto">
          <a:xfrm>
            <a:off x="3194050" y="3263324"/>
            <a:ext cx="1093788" cy="457200"/>
            <a:chOff x="2016" y="2209"/>
            <a:chExt cx="689" cy="288"/>
          </a:xfrm>
        </p:grpSpPr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xmlns="" id="{437F4361-CED1-4FD1-96F3-5A085E527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09"/>
              <a:ext cx="6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Y=A A</a:t>
              </a:r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xmlns="" id="{5DDB6796-1AE3-47C1-A8BF-E10399836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7" y="225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7" name="Group 10">
            <a:extLst>
              <a:ext uri="{FF2B5EF4-FFF2-40B4-BE49-F238E27FC236}">
                <a16:creationId xmlns:a16="http://schemas.microsoft.com/office/drawing/2014/main" xmlns="" id="{23431526-98FD-4871-AD66-4EC9C8784C9D}"/>
              </a:ext>
            </a:extLst>
          </p:cNvPr>
          <p:cNvGrpSpPr>
            <a:grpSpLocks/>
          </p:cNvGrpSpPr>
          <p:nvPr/>
        </p:nvGrpSpPr>
        <p:grpSpPr bwMode="auto">
          <a:xfrm>
            <a:off x="5837238" y="3044249"/>
            <a:ext cx="1014412" cy="457200"/>
            <a:chOff x="3681" y="2180"/>
            <a:chExt cx="639" cy="288"/>
          </a:xfrm>
        </p:grpSpPr>
        <p:sp>
          <p:nvSpPr>
            <p:cNvPr id="88" name="Text Box 11">
              <a:extLst>
                <a:ext uri="{FF2B5EF4-FFF2-40B4-BE49-F238E27FC236}">
                  <a16:creationId xmlns:a16="http://schemas.microsoft.com/office/drawing/2014/main" xmlns="" id="{786CF307-159F-4A03-8E7C-C3D77C3E7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" y="2180"/>
              <a:ext cx="6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      0</a:t>
              </a:r>
            </a:p>
          </p:txBody>
        </p:sp>
        <p:grpSp>
          <p:nvGrpSpPr>
            <p:cNvPr id="89" name="Group 12">
              <a:extLst>
                <a:ext uri="{FF2B5EF4-FFF2-40B4-BE49-F238E27FC236}">
                  <a16:creationId xmlns:a16="http://schemas.microsoft.com/office/drawing/2014/main" xmlns="" id="{D5AE700A-1F95-4363-8DC7-DC2D01DC7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2" y="2304"/>
              <a:ext cx="192" cy="48"/>
              <a:chOff x="1152" y="3984"/>
              <a:chExt cx="192" cy="48"/>
            </a:xfrm>
          </p:grpSpPr>
          <p:sp>
            <p:nvSpPr>
              <p:cNvPr id="90" name="Line 13">
                <a:extLst>
                  <a:ext uri="{FF2B5EF4-FFF2-40B4-BE49-F238E27FC236}">
                    <a16:creationId xmlns:a16="http://schemas.microsoft.com/office/drawing/2014/main" xmlns="" id="{5E30CD40-A49C-44E7-913C-ACD9578F2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9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Line 14">
                <a:extLst>
                  <a:ext uri="{FF2B5EF4-FFF2-40B4-BE49-F238E27FC236}">
                    <a16:creationId xmlns:a16="http://schemas.microsoft.com/office/drawing/2014/main" xmlns="" id="{3FC1C6EC-7D89-441E-ABD7-E6503EDD9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01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Line 15">
                <a:extLst>
                  <a:ext uri="{FF2B5EF4-FFF2-40B4-BE49-F238E27FC236}">
                    <a16:creationId xmlns:a16="http://schemas.microsoft.com/office/drawing/2014/main" xmlns="" id="{9C074485-91E0-4194-86EE-529C68C17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032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3" name="Line 16">
            <a:extLst>
              <a:ext uri="{FF2B5EF4-FFF2-40B4-BE49-F238E27FC236}">
                <a16:creationId xmlns:a16="http://schemas.microsoft.com/office/drawing/2014/main" xmlns="" id="{3998C059-DA2B-4DCB-BFDD-8FB7DC56F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" y="4800600"/>
            <a:ext cx="92075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Line 17">
            <a:extLst>
              <a:ext uri="{FF2B5EF4-FFF2-40B4-BE49-F238E27FC236}">
                <a16:creationId xmlns:a16="http://schemas.microsoft.com/office/drawing/2014/main" xmlns="" id="{BE06F5ED-C3C0-4CBD-8E52-05A264AE7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419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" name="Line 18">
            <a:extLst>
              <a:ext uri="{FF2B5EF4-FFF2-40B4-BE49-F238E27FC236}">
                <a16:creationId xmlns:a16="http://schemas.microsoft.com/office/drawing/2014/main" xmlns="" id="{BE039A5A-C3EB-4D8F-AED5-5874E2B15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6453" y="4419600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" name="Line 19">
            <a:extLst>
              <a:ext uri="{FF2B5EF4-FFF2-40B4-BE49-F238E27FC236}">
                <a16:creationId xmlns:a16="http://schemas.microsoft.com/office/drawing/2014/main" xmlns="" id="{748C29A8-20EE-419A-A182-06D1E9B88A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9575" y="4419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" name="Line 20">
            <a:extLst>
              <a:ext uri="{FF2B5EF4-FFF2-40B4-BE49-F238E27FC236}">
                <a16:creationId xmlns:a16="http://schemas.microsoft.com/office/drawing/2014/main" xmlns="" id="{9499F20A-2EBD-4FFC-86A0-331BFE732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2275" y="4800600"/>
            <a:ext cx="1076325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" name="Line 21">
            <a:extLst>
              <a:ext uri="{FF2B5EF4-FFF2-40B4-BE49-F238E27FC236}">
                <a16:creationId xmlns:a16="http://schemas.microsoft.com/office/drawing/2014/main" xmlns="" id="{4EE06347-F51F-47B0-8E96-A51C73CF7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724400"/>
            <a:ext cx="0" cy="990600"/>
          </a:xfrm>
          <a:prstGeom prst="line">
            <a:avLst/>
          </a:prstGeom>
          <a:noFill/>
          <a:ln w="9525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" name="Text Box 22">
            <a:extLst>
              <a:ext uri="{FF2B5EF4-FFF2-40B4-BE49-F238E27FC236}">
                <a16:creationId xmlns:a16="http://schemas.microsoft.com/office/drawing/2014/main" xmlns="" id="{3E0D5783-6180-4378-962E-6D76C9A3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5720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99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1600">
                <a:solidFill>
                  <a:srgbClr val="000099"/>
                </a:solidFill>
                <a:latin typeface="Times New Roman" panose="02020603050405020304" pitchFamily="18" charset="0"/>
              </a:rPr>
              <a:t>pd</a:t>
            </a:r>
            <a:endParaRPr kumimoji="1" lang="en-US" altLang="zh-CN" sz="20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Line 23">
            <a:extLst>
              <a:ext uri="{FF2B5EF4-FFF2-40B4-BE49-F238E27FC236}">
                <a16:creationId xmlns:a16="http://schemas.microsoft.com/office/drawing/2014/main" xmlns="" id="{B3B1D758-A10D-4094-AA3D-F5282F799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25" y="5203825"/>
            <a:ext cx="1349375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" name="Line 24">
            <a:extLst>
              <a:ext uri="{FF2B5EF4-FFF2-40B4-BE49-F238E27FC236}">
                <a16:creationId xmlns:a16="http://schemas.microsoft.com/office/drawing/2014/main" xmlns="" id="{EAFE2C55-E184-49C2-AC10-28E9B667D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3225" y="51816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" name="Line 25">
            <a:extLst>
              <a:ext uri="{FF2B5EF4-FFF2-40B4-BE49-F238E27FC236}">
                <a16:creationId xmlns:a16="http://schemas.microsoft.com/office/drawing/2014/main" xmlns="" id="{841D6FED-2D01-45ED-AC46-5E2799576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562600"/>
            <a:ext cx="16764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" name="Line 26">
            <a:extLst>
              <a:ext uri="{FF2B5EF4-FFF2-40B4-BE49-F238E27FC236}">
                <a16:creationId xmlns:a16="http://schemas.microsoft.com/office/drawing/2014/main" xmlns="" id="{D3523F1E-7585-4677-8E53-5255D2B44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520382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" name="Line 27">
            <a:extLst>
              <a:ext uri="{FF2B5EF4-FFF2-40B4-BE49-F238E27FC236}">
                <a16:creationId xmlns:a16="http://schemas.microsoft.com/office/drawing/2014/main" xmlns="" id="{2684D3BA-7BC2-4396-8877-B9F49B635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203825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5" name="Group 28">
            <a:extLst>
              <a:ext uri="{FF2B5EF4-FFF2-40B4-BE49-F238E27FC236}">
                <a16:creationId xmlns:a16="http://schemas.microsoft.com/office/drawing/2014/main" xmlns="" id="{1779839A-7676-47AD-91B5-DAB8B5B82B2A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4876800"/>
            <a:ext cx="0" cy="1219200"/>
            <a:chOff x="1872" y="3072"/>
            <a:chExt cx="0" cy="768"/>
          </a:xfrm>
        </p:grpSpPr>
        <p:sp>
          <p:nvSpPr>
            <p:cNvPr id="106" name="Line 29">
              <a:extLst>
                <a:ext uri="{FF2B5EF4-FFF2-40B4-BE49-F238E27FC236}">
                  <a16:creationId xmlns:a16="http://schemas.microsoft.com/office/drawing/2014/main" xmlns="" id="{2661A6DA-A103-4EC4-A602-3688F74B4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0" cy="6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30">
              <a:extLst>
                <a:ext uri="{FF2B5EF4-FFF2-40B4-BE49-F238E27FC236}">
                  <a16:creationId xmlns:a16="http://schemas.microsoft.com/office/drawing/2014/main" xmlns="" id="{F111B320-266A-4993-ACB0-C56CDC06C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48"/>
              <a:ext cx="0" cy="1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" name="Line 31">
            <a:extLst>
              <a:ext uri="{FF2B5EF4-FFF2-40B4-BE49-F238E27FC236}">
                <a16:creationId xmlns:a16="http://schemas.microsoft.com/office/drawing/2014/main" xmlns="" id="{CE4A9629-D390-4DE3-A049-2B9D5C2EC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" y="6172200"/>
            <a:ext cx="92075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" name="Line 32">
            <a:extLst>
              <a:ext uri="{FF2B5EF4-FFF2-40B4-BE49-F238E27FC236}">
                <a16:creationId xmlns:a16="http://schemas.microsoft.com/office/drawing/2014/main" xmlns="" id="{AC0C7453-E8E5-45DE-B802-E368408C5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5791200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0" name="Line 33">
            <a:extLst>
              <a:ext uri="{FF2B5EF4-FFF2-40B4-BE49-F238E27FC236}">
                <a16:creationId xmlns:a16="http://schemas.microsoft.com/office/drawing/2014/main" xmlns="" id="{8E6F06AC-E3F1-42AD-9608-1AD5D7525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5791200"/>
            <a:ext cx="425450" cy="0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" name="Line 34">
            <a:extLst>
              <a:ext uri="{FF2B5EF4-FFF2-40B4-BE49-F238E27FC236}">
                <a16:creationId xmlns:a16="http://schemas.microsoft.com/office/drawing/2014/main" xmlns="" id="{906F035C-F593-4225-8AE2-E06A86C0B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791200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" name="Line 35">
            <a:extLst>
              <a:ext uri="{FF2B5EF4-FFF2-40B4-BE49-F238E27FC236}">
                <a16:creationId xmlns:a16="http://schemas.microsoft.com/office/drawing/2014/main" xmlns="" id="{9B510D0C-506E-4ACE-A110-7CBBF54CB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172200"/>
            <a:ext cx="2438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" name="Line 36">
            <a:extLst>
              <a:ext uri="{FF2B5EF4-FFF2-40B4-BE49-F238E27FC236}">
                <a16:creationId xmlns:a16="http://schemas.microsoft.com/office/drawing/2014/main" xmlns="" id="{41F2F583-38B4-4080-A20D-27D6DB642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800600"/>
            <a:ext cx="0" cy="990600"/>
          </a:xfrm>
          <a:prstGeom prst="line">
            <a:avLst/>
          </a:prstGeom>
          <a:noFill/>
          <a:ln w="9525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Text Box 38">
            <a:extLst>
              <a:ext uri="{FF2B5EF4-FFF2-40B4-BE49-F238E27FC236}">
                <a16:creationId xmlns:a16="http://schemas.microsoft.com/office/drawing/2014/main" xmlns="" id="{0579D9BB-FED9-4ED5-A7FC-245B14E9D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44196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5" name="Text Box 39">
            <a:extLst>
              <a:ext uri="{FF2B5EF4-FFF2-40B4-BE49-F238E27FC236}">
                <a16:creationId xmlns:a16="http://schemas.microsoft.com/office/drawing/2014/main" xmlns="" id="{2FF4E8B9-87DB-441E-A581-B170CC2BF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57880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800000"/>
                </a:solidFill>
                <a:latin typeface="Times New Roman" panose="02020603050405020304" pitchFamily="18" charset="0"/>
              </a:rPr>
              <a:t>Y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6" name="Group 40">
            <a:extLst>
              <a:ext uri="{FF2B5EF4-FFF2-40B4-BE49-F238E27FC236}">
                <a16:creationId xmlns:a16="http://schemas.microsoft.com/office/drawing/2014/main" xmlns="" id="{E6F0899D-236D-42E3-BDD0-93DC07D80F5A}"/>
              </a:ext>
            </a:extLst>
          </p:cNvPr>
          <p:cNvGrpSpPr>
            <a:grpSpLocks/>
          </p:cNvGrpSpPr>
          <p:nvPr/>
        </p:nvGrpSpPr>
        <p:grpSpPr bwMode="auto">
          <a:xfrm>
            <a:off x="280988" y="5257800"/>
            <a:ext cx="404812" cy="457200"/>
            <a:chOff x="129" y="3312"/>
            <a:chExt cx="255" cy="288"/>
          </a:xfrm>
        </p:grpSpPr>
        <p:sp>
          <p:nvSpPr>
            <p:cNvPr id="117" name="Text Box 41">
              <a:extLst>
                <a:ext uri="{FF2B5EF4-FFF2-40B4-BE49-F238E27FC236}">
                  <a16:creationId xmlns:a16="http://schemas.microsoft.com/office/drawing/2014/main" xmlns="" id="{60F1EA5B-54B9-436C-B0F1-A46948BD1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" y="33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8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8" name="Line 42">
              <a:extLst>
                <a:ext uri="{FF2B5EF4-FFF2-40B4-BE49-F238E27FC236}">
                  <a16:creationId xmlns:a16="http://schemas.microsoft.com/office/drawing/2014/main" xmlns="" id="{02ABBD9E-1B04-4366-A6AF-A1D2813F4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3360"/>
              <a:ext cx="96" cy="0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9" name="Group 43">
            <a:extLst>
              <a:ext uri="{FF2B5EF4-FFF2-40B4-BE49-F238E27FC236}">
                <a16:creationId xmlns:a16="http://schemas.microsoft.com/office/drawing/2014/main" xmlns="" id="{982CA90D-4C77-452C-8118-D5BC7C3C0C37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5562600"/>
            <a:ext cx="4473575" cy="822325"/>
            <a:chOff x="2702" y="3504"/>
            <a:chExt cx="2818" cy="518"/>
          </a:xfrm>
        </p:grpSpPr>
        <p:sp>
          <p:nvSpPr>
            <p:cNvPr id="120" name="Text Box 44">
              <a:extLst>
                <a:ext uri="{FF2B5EF4-FFF2-40B4-BE49-F238E27FC236}">
                  <a16:creationId xmlns:a16="http://schemas.microsoft.com/office/drawing/2014/main" xmlns="" id="{3C258232-531D-4233-8626-DF2997D8F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2" y="3504"/>
              <a:ext cx="2818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它不符合静态下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Y= AA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恒为 </a:t>
              </a:r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 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的逻辑关系。</a:t>
              </a:r>
            </a:p>
          </p:txBody>
        </p:sp>
        <p:sp>
          <p:nvSpPr>
            <p:cNvPr id="121" name="Line 45">
              <a:extLst>
                <a:ext uri="{FF2B5EF4-FFF2-40B4-BE49-F238E27FC236}">
                  <a16:creationId xmlns:a16="http://schemas.microsoft.com/office/drawing/2014/main" xmlns="" id="{E2CEB8F9-30B7-420C-8348-066C9DF06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3524"/>
              <a:ext cx="96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" name="Text Box 48">
            <a:extLst>
              <a:ext uri="{FF2B5EF4-FFF2-40B4-BE49-F238E27FC236}">
                <a16:creationId xmlns:a16="http://schemas.microsoft.com/office/drawing/2014/main" xmlns="" id="{80E1ED0C-8A86-49DB-AB2D-27A8E6E88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3034724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静态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时：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" name="Text Box 49">
            <a:extLst>
              <a:ext uri="{FF2B5EF4-FFF2-40B4-BE49-F238E27FC236}">
                <a16:creationId xmlns:a16="http://schemas.microsoft.com/office/drawing/2014/main" xmlns="" id="{AC57DB73-2151-4135-9FBB-24410795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850" y="3445887"/>
            <a:ext cx="38713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动态且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≠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时：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Y=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grpSp>
        <p:nvGrpSpPr>
          <p:cNvPr id="126" name="Group 50">
            <a:extLst>
              <a:ext uri="{FF2B5EF4-FFF2-40B4-BE49-F238E27FC236}">
                <a16:creationId xmlns:a16="http://schemas.microsoft.com/office/drawing/2014/main" xmlns="" id="{B0D7EA7E-C5ED-4787-BCB1-19B5EE9FFE8C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876800"/>
            <a:ext cx="0" cy="1219200"/>
            <a:chOff x="1872" y="3072"/>
            <a:chExt cx="0" cy="768"/>
          </a:xfrm>
        </p:grpSpPr>
        <p:sp>
          <p:nvSpPr>
            <p:cNvPr id="127" name="Line 51">
              <a:extLst>
                <a:ext uri="{FF2B5EF4-FFF2-40B4-BE49-F238E27FC236}">
                  <a16:creationId xmlns:a16="http://schemas.microsoft.com/office/drawing/2014/main" xmlns="" id="{77AF8A8A-7F3F-4CD7-BB94-60CC888A5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072"/>
              <a:ext cx="0" cy="624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52">
              <a:extLst>
                <a:ext uri="{FF2B5EF4-FFF2-40B4-BE49-F238E27FC236}">
                  <a16:creationId xmlns:a16="http://schemas.microsoft.com/office/drawing/2014/main" xmlns="" id="{58C44D2A-F87A-4797-8B7E-E06631CB7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48"/>
              <a:ext cx="0" cy="19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9" name="Text Box 53">
            <a:extLst>
              <a:ext uri="{FF2B5EF4-FFF2-40B4-BE49-F238E27FC236}">
                <a16:creationId xmlns:a16="http://schemas.microsoft.com/office/drawing/2014/main" xmlns="" id="{E32F24B9-4AC8-40D5-B2A7-EE127250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8200"/>
            <a:ext cx="641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99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2000">
                <a:solidFill>
                  <a:srgbClr val="000099"/>
                </a:solidFill>
                <a:latin typeface="Times New Roman" panose="02020603050405020304" pitchFamily="18" charset="0"/>
              </a:rPr>
              <a:t>pd</a:t>
            </a:r>
          </a:p>
        </p:txBody>
      </p:sp>
      <p:sp>
        <p:nvSpPr>
          <p:cNvPr id="130" name="Text Box 54">
            <a:extLst>
              <a:ext uri="{FF2B5EF4-FFF2-40B4-BE49-F238E27FC236}">
                <a16:creationId xmlns:a16="http://schemas.microsoft.com/office/drawing/2014/main" xmlns="" id="{CCD5F833-C259-43B7-AF41-0404760AE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3034724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grpSp>
        <p:nvGrpSpPr>
          <p:cNvPr id="131" name="Group 55">
            <a:extLst>
              <a:ext uri="{FF2B5EF4-FFF2-40B4-BE49-F238E27FC236}">
                <a16:creationId xmlns:a16="http://schemas.microsoft.com/office/drawing/2014/main" xmlns="" id="{8E957B5B-BED6-4F7F-A719-DADA9E9EE579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3415724"/>
            <a:ext cx="404813" cy="457200"/>
            <a:chOff x="1056" y="2352"/>
            <a:chExt cx="255" cy="288"/>
          </a:xfrm>
        </p:grpSpPr>
        <p:sp>
          <p:nvSpPr>
            <p:cNvPr id="132" name="Text Box 56">
              <a:extLst>
                <a:ext uri="{FF2B5EF4-FFF2-40B4-BE49-F238E27FC236}">
                  <a16:creationId xmlns:a16="http://schemas.microsoft.com/office/drawing/2014/main" xmlns="" id="{D280D3A1-417A-4E0C-9CB5-3F12C14FA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" name="Line 57">
              <a:extLst>
                <a:ext uri="{FF2B5EF4-FFF2-40B4-BE49-F238E27FC236}">
                  <a16:creationId xmlns:a16="http://schemas.microsoft.com/office/drawing/2014/main" xmlns="" id="{266A267B-92EB-47D9-81C7-A0D23891B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2" y="2386"/>
              <a:ext cx="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4" name="Text Box 58">
            <a:extLst>
              <a:ext uri="{FF2B5EF4-FFF2-40B4-BE49-F238E27FC236}">
                <a16:creationId xmlns:a16="http://schemas.microsoft.com/office/drawing/2014/main" xmlns="" id="{298F9253-F69D-4871-A617-3200DC335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3437949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000099"/>
                </a:solidFill>
                <a:latin typeface="宋体" panose="02010600030101010101" pitchFamily="2" charset="-122"/>
              </a:rPr>
              <a:t>t</a:t>
            </a:r>
            <a:r>
              <a:rPr kumimoji="1" lang="en-US" altLang="zh-CN" sz="1600" b="1">
                <a:solidFill>
                  <a:srgbClr val="000099"/>
                </a:solidFill>
                <a:latin typeface="Times New Roman" panose="02020603050405020304" pitchFamily="18" charset="0"/>
              </a:rPr>
              <a:t>pd</a:t>
            </a:r>
            <a:endParaRPr kumimoji="1" lang="en-US" altLang="zh-CN" sz="20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5" name="Group 59">
            <a:extLst>
              <a:ext uri="{FF2B5EF4-FFF2-40B4-BE49-F238E27FC236}">
                <a16:creationId xmlns:a16="http://schemas.microsoft.com/office/drawing/2014/main" xmlns="" id="{B95218CB-24D3-4B29-B6A8-60EEDA799BAF}"/>
              </a:ext>
            </a:extLst>
          </p:cNvPr>
          <p:cNvGrpSpPr>
            <a:grpSpLocks/>
          </p:cNvGrpSpPr>
          <p:nvPr/>
        </p:nvGrpSpPr>
        <p:grpSpPr bwMode="auto">
          <a:xfrm>
            <a:off x="450850" y="2798187"/>
            <a:ext cx="2611438" cy="823912"/>
            <a:chOff x="293" y="1915"/>
            <a:chExt cx="1645" cy="519"/>
          </a:xfrm>
        </p:grpSpPr>
        <p:sp>
          <p:nvSpPr>
            <p:cNvPr id="136" name="Text Box 60">
              <a:extLst>
                <a:ext uri="{FF2B5EF4-FFF2-40B4-BE49-F238E27FC236}">
                  <a16:creationId xmlns:a16="http://schemas.microsoft.com/office/drawing/2014/main" xmlns="" id="{CC5EB63F-6097-4BEC-8D90-EFEABCF6F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19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</a:p>
          </p:txBody>
        </p:sp>
        <p:grpSp>
          <p:nvGrpSpPr>
            <p:cNvPr id="137" name="Group 61">
              <a:extLst>
                <a:ext uri="{FF2B5EF4-FFF2-40B4-BE49-F238E27FC236}">
                  <a16:creationId xmlns:a16="http://schemas.microsoft.com/office/drawing/2014/main" xmlns="" id="{EAA9273D-F786-453A-9257-46275806F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4" y="2141"/>
              <a:ext cx="223" cy="293"/>
              <a:chOff x="1440" y="1867"/>
              <a:chExt cx="240" cy="293"/>
            </a:xfrm>
          </p:grpSpPr>
          <p:sp>
            <p:nvSpPr>
              <p:cNvPr id="146" name="Rectangle 62">
                <a:extLst>
                  <a:ext uri="{FF2B5EF4-FFF2-40B4-BE49-F238E27FC236}">
                    <a16:creationId xmlns:a16="http://schemas.microsoft.com/office/drawing/2014/main" xmlns="" id="{AD8543D3-3023-4F30-A6EF-B47A09077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72"/>
                <a:ext cx="192" cy="2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Text Box 63">
                <a:extLst>
                  <a:ext uri="{FF2B5EF4-FFF2-40B4-BE49-F238E27FC236}">
                    <a16:creationId xmlns:a16="http://schemas.microsoft.com/office/drawing/2014/main" xmlns="" id="{A4B999FC-D8A7-4825-96D1-BC7038351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8" y="1867"/>
                <a:ext cx="21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Oval 64">
                <a:extLst>
                  <a:ext uri="{FF2B5EF4-FFF2-40B4-BE49-F238E27FC236}">
                    <a16:creationId xmlns:a16="http://schemas.microsoft.com/office/drawing/2014/main" xmlns="" id="{1BB7F292-5551-4F63-B954-8E2FB879B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996"/>
                <a:ext cx="48" cy="48"/>
              </a:xfrm>
              <a:prstGeom prst="ellipse">
                <a:avLst/>
              </a:prstGeom>
              <a:solidFill>
                <a:srgbClr val="E6F5F6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anose="05000000000000000000" pitchFamily="2" charset="2"/>
                  <a:buBlip>
                    <a:blip r:embed="rId6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Blip>
                    <a:blip r:embed="rId7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90000"/>
                  <a:buFont typeface="Wingdings" panose="05000000000000000000" pitchFamily="2" charset="2"/>
                  <a:buBlip>
                    <a:blip r:embed="rId8"/>
                  </a:buBlip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8" name="Line 65">
              <a:extLst>
                <a:ext uri="{FF2B5EF4-FFF2-40B4-BE49-F238E27FC236}">
                  <a16:creationId xmlns:a16="http://schemas.microsoft.com/office/drawing/2014/main" xmlns="" id="{33CBE1E5-EDA7-4ED9-8FBC-C510918A0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" y="2093"/>
              <a:ext cx="112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9" name="Line 66">
              <a:extLst>
                <a:ext uri="{FF2B5EF4-FFF2-40B4-BE49-F238E27FC236}">
                  <a16:creationId xmlns:a16="http://schemas.microsoft.com/office/drawing/2014/main" xmlns="" id="{ED08C7B3-6700-4009-AF45-7A93A574B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" y="2285"/>
              <a:ext cx="17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Line 67">
              <a:extLst>
                <a:ext uri="{FF2B5EF4-FFF2-40B4-BE49-F238E27FC236}">
                  <a16:creationId xmlns:a16="http://schemas.microsoft.com/office/drawing/2014/main" xmlns="" id="{7F999B26-92BE-4284-A8E7-86C081BE4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" y="2093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1" name="Oval 68">
              <a:extLst>
                <a:ext uri="{FF2B5EF4-FFF2-40B4-BE49-F238E27FC236}">
                  <a16:creationId xmlns:a16="http://schemas.microsoft.com/office/drawing/2014/main" xmlns="" id="{DD48E5B2-BB67-4E98-A060-218FF62B0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2073"/>
              <a:ext cx="45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Line 69">
              <a:extLst>
                <a:ext uri="{FF2B5EF4-FFF2-40B4-BE49-F238E27FC236}">
                  <a16:creationId xmlns:a16="http://schemas.microsoft.com/office/drawing/2014/main" xmlns="" id="{E7E6CC36-0E8C-4DAA-9AE4-4FFB98566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2203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" name="Text Box 70">
              <a:extLst>
                <a:ext uri="{FF2B5EF4-FFF2-40B4-BE49-F238E27FC236}">
                  <a16:creationId xmlns:a16="http://schemas.microsoft.com/office/drawing/2014/main" xmlns="" id="{97EDE460-E8BC-443C-8DEC-479D34FED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191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44" name="Line 71">
              <a:extLst>
                <a:ext uri="{FF2B5EF4-FFF2-40B4-BE49-F238E27FC236}">
                  <a16:creationId xmlns:a16="http://schemas.microsoft.com/office/drawing/2014/main" xmlns="" id="{11B74877-B39A-4267-9799-ACFC9FE2A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" y="2290"/>
              <a:ext cx="3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Rectangle 72">
              <a:extLst>
                <a:ext uri="{FF2B5EF4-FFF2-40B4-BE49-F238E27FC236}">
                  <a16:creationId xmlns:a16="http://schemas.microsoft.com/office/drawing/2014/main" xmlns="" id="{9E9B9126-2FE3-490D-A98B-2A8C83764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1977"/>
              <a:ext cx="223" cy="4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9" name="Text Box 37">
            <a:extLst>
              <a:ext uri="{FF2B5EF4-FFF2-40B4-BE49-F238E27FC236}">
                <a16:creationId xmlns:a16="http://schemas.microsoft.com/office/drawing/2014/main" xmlns="" id="{98837AED-77D6-4774-BE22-7F7CD203D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6019800"/>
            <a:ext cx="256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800" dirty="0">
                <a:solidFill>
                  <a:srgbClr val="8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dirty="0">
                <a:solidFill>
                  <a:srgbClr val="8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57491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utoUpdateAnimBg="0"/>
      <p:bldP spid="99" grpId="0" autoUpdateAnimBg="0"/>
      <p:bldP spid="114" grpId="0" autoUpdateAnimBg="0"/>
      <p:bldP spid="115" grpId="0" autoUpdateAnimBg="0"/>
      <p:bldP spid="124" grpId="0" autoUpdateAnimBg="0"/>
      <p:bldP spid="125" grpId="0"/>
      <p:bldP spid="129" grpId="0" autoUpdateAnimBg="0"/>
      <p:bldP spid="130" grpId="0" autoUpdateAnimBg="0"/>
      <p:bldP spid="134" grpId="0" autoUpdateAnimBg="0"/>
      <p:bldP spid="14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408578">
            <a:extLst>
              <a:ext uri="{FF2B5EF4-FFF2-40B4-BE49-F238E27FC236}">
                <a16:creationId xmlns:a16="http://schemas.microsoft.com/office/drawing/2014/main" xmlns="" id="{076AC0F9-EA09-4154-A532-8B76EFE1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35" y="1019403"/>
            <a:ext cx="8493955" cy="23669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</a:rPr>
              <a:t>竞争：</a:t>
            </a:r>
            <a:r>
              <a:rPr lang="zh-CN" altLang="en-US" sz="2400" b="1" dirty="0">
                <a:latin typeface="黑体" panose="02010609060101010101" pitchFamily="49" charset="-122"/>
              </a:rPr>
              <a:t>信号经不同路径到达某一点时，所用的时间不同，这个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时间差</a:t>
            </a:r>
            <a:r>
              <a:rPr lang="zh-CN" altLang="en-US" sz="2400" b="1" dirty="0">
                <a:latin typeface="黑体" panose="02010609060101010101" pitchFamily="49" charset="-122"/>
              </a:rPr>
              <a:t>称为</a:t>
            </a:r>
            <a:r>
              <a:rPr lang="zh-CN" altLang="en-US" sz="2400" b="1" i="1" dirty="0">
                <a:latin typeface="黑体" panose="02010609060101010101" pitchFamily="49" charset="-122"/>
              </a:rPr>
              <a:t>竞争</a:t>
            </a:r>
            <a:endParaRPr lang="en-US" altLang="zh-CN" sz="2400" b="1" i="1" dirty="0">
              <a:latin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</a:rPr>
              <a:t>险象：</a:t>
            </a:r>
            <a:r>
              <a:rPr lang="zh-CN" altLang="en-US" sz="2400" b="1" dirty="0">
                <a:latin typeface="黑体" panose="02010609060101010101" pitchFamily="49" charset="-122"/>
              </a:rPr>
              <a:t>由竞争引起电路输出发生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瞬间错误</a:t>
            </a:r>
            <a:r>
              <a:rPr lang="zh-CN" altLang="en-US" sz="2400" b="1" dirty="0">
                <a:latin typeface="黑体" panose="02010609060101010101" pitchFamily="49" charset="-122"/>
              </a:rPr>
              <a:t>的现象，表现为输出端出现了原设计中没有的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窄脉冲</a:t>
            </a:r>
            <a:r>
              <a:rPr lang="zh-CN" altLang="en-US" sz="2400" b="1" dirty="0">
                <a:latin typeface="黑体" panose="02010609060101010101" pitchFamily="49" charset="-122"/>
              </a:rPr>
              <a:t>（毛刺），称为</a:t>
            </a:r>
            <a:r>
              <a:rPr lang="zh-CN" altLang="en-US" sz="2400" b="1" i="1" dirty="0">
                <a:latin typeface="黑体" panose="02010609060101010101" pitchFamily="49" charset="-122"/>
              </a:rPr>
              <a:t>险象</a:t>
            </a:r>
          </a:p>
        </p:txBody>
      </p:sp>
      <p:sp>
        <p:nvSpPr>
          <p:cNvPr id="31" name="矩形 408581">
            <a:extLst>
              <a:ext uri="{FF2B5EF4-FFF2-40B4-BE49-F238E27FC236}">
                <a16:creationId xmlns:a16="http://schemas.microsoft.com/office/drawing/2014/main" xmlns="" id="{47903FD6-64E4-48C1-AE9A-CD592EC9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34" y="3871624"/>
            <a:ext cx="8493955" cy="16677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一般来说，时延对数字系统是有害的，它会降低系统的工作速度，还会产生竞争冒险现象</a:t>
            </a: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</a:rPr>
              <a:t>竞争和险象是对电路的，而不是针对函数的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4.5.1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0012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9B466DA-6654-4118-A9CF-C37427C62627}"/>
              </a:ext>
            </a:extLst>
          </p:cNvPr>
          <p:cNvSpPr txBox="1"/>
          <p:nvPr/>
        </p:nvSpPr>
        <p:spPr>
          <a:xfrm>
            <a:off x="373772" y="1064056"/>
            <a:ext cx="4029421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依据</a:t>
            </a:r>
            <a:r>
              <a:rPr lang="zh-CN" altLang="en-US" sz="2400" b="1" dirty="0">
                <a:solidFill>
                  <a:srgbClr val="FF33CC"/>
                </a:solidFill>
              </a:rPr>
              <a:t>输入信号变化前后输出信号的变化情况</a:t>
            </a:r>
            <a:r>
              <a:rPr lang="zh-CN" altLang="en-US" sz="2400" b="1" dirty="0"/>
              <a:t>，分为：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静态险象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latin typeface="黑体" panose="02010609060101010101" pitchFamily="49" charset="-122"/>
              </a:rPr>
              <a:t>本应不变而发生了变化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动态险象</a:t>
            </a:r>
            <a:r>
              <a:rPr lang="zh-CN" altLang="en-US" sz="2400" b="1" dirty="0"/>
              <a:t>：本应一次变化而发生了多次变化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2266B189-48DC-4654-A91E-F3FE7A7D5506}"/>
              </a:ext>
            </a:extLst>
          </p:cNvPr>
          <p:cNvSpPr txBox="1"/>
          <p:nvPr/>
        </p:nvSpPr>
        <p:spPr>
          <a:xfrm>
            <a:off x="4764341" y="1044817"/>
            <a:ext cx="4029421" cy="23083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依据</a:t>
            </a:r>
            <a:r>
              <a:rPr lang="zh-CN" altLang="en-US" sz="2400" b="1" dirty="0">
                <a:solidFill>
                  <a:srgbClr val="FF33CC"/>
                </a:solidFill>
              </a:rPr>
              <a:t>导致输出信号发生变化的输入变量个数</a:t>
            </a:r>
            <a:r>
              <a:rPr lang="zh-CN" altLang="en-US" sz="2400" b="1" dirty="0"/>
              <a:t>，分为：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逻辑险象</a:t>
            </a:r>
            <a:r>
              <a:rPr lang="zh-CN" altLang="en-US" sz="2400" b="1" dirty="0"/>
              <a:t>：</a:t>
            </a:r>
            <a:r>
              <a:rPr lang="zh-CN" altLang="en-US" sz="2400" b="1" dirty="0">
                <a:latin typeface="黑体" panose="02010609060101010101" pitchFamily="49" charset="-122"/>
              </a:rPr>
              <a:t>一个输入变量发生变化导致的险象</a:t>
            </a: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</a:rPr>
              <a:t>功能险象</a:t>
            </a:r>
            <a:r>
              <a:rPr lang="zh-CN" altLang="en-US" sz="2400" b="1" dirty="0"/>
              <a:t>：多个输入变量发生变化导致的险象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xmlns="" id="{521CBC67-2A48-4F46-9957-167CB58A6AFC}"/>
              </a:ext>
            </a:extLst>
          </p:cNvPr>
          <p:cNvSpPr/>
          <p:nvPr/>
        </p:nvSpPr>
        <p:spPr>
          <a:xfrm rot="4323614">
            <a:off x="4126641" y="2541652"/>
            <a:ext cx="316700" cy="25553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xmlns="" id="{7E653D4E-5BF8-44D8-930F-CA623EA09671}"/>
              </a:ext>
            </a:extLst>
          </p:cNvPr>
          <p:cNvSpPr/>
          <p:nvPr/>
        </p:nvSpPr>
        <p:spPr>
          <a:xfrm rot="17010916">
            <a:off x="4588685" y="2293980"/>
            <a:ext cx="337947" cy="2981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47A207F-DA7E-4B70-9926-301793BAE9E2}"/>
              </a:ext>
            </a:extLst>
          </p:cNvPr>
          <p:cNvSpPr txBox="1"/>
          <p:nvPr/>
        </p:nvSpPr>
        <p:spPr>
          <a:xfrm>
            <a:off x="2248456" y="4363530"/>
            <a:ext cx="553998" cy="20824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/>
              <a:t>静态逻辑险象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2450389E-0CC3-4C47-A3E9-0A3614634D44}"/>
              </a:ext>
            </a:extLst>
          </p:cNvPr>
          <p:cNvSpPr txBox="1"/>
          <p:nvPr/>
        </p:nvSpPr>
        <p:spPr>
          <a:xfrm>
            <a:off x="3574654" y="4340705"/>
            <a:ext cx="553998" cy="20824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/>
              <a:t>静态功能险象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1D495674-7C32-4F11-8353-1039E70E7AEE}"/>
              </a:ext>
            </a:extLst>
          </p:cNvPr>
          <p:cNvSpPr txBox="1"/>
          <p:nvPr/>
        </p:nvSpPr>
        <p:spPr>
          <a:xfrm>
            <a:off x="4975333" y="4338179"/>
            <a:ext cx="553998" cy="20824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/>
              <a:t>动态逻辑险象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D1CAAE4A-E1EF-490E-9F16-2044996907C7}"/>
              </a:ext>
            </a:extLst>
          </p:cNvPr>
          <p:cNvSpPr txBox="1"/>
          <p:nvPr/>
        </p:nvSpPr>
        <p:spPr>
          <a:xfrm>
            <a:off x="6225054" y="4338179"/>
            <a:ext cx="553998" cy="20824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400" b="1" dirty="0"/>
              <a:t>动态功能险象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4.5.2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险象的分类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1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7" grpId="0" animBg="1"/>
      <p:bldP spid="3" grpId="0" animBg="1"/>
      <p:bldP spid="4" grpId="0" animBg="1"/>
      <p:bldP spid="5" grpId="0" animBg="1"/>
      <p:bldP spid="48" grpId="0" animBg="1"/>
      <p:bldP spid="49" grpId="0" animBg="1"/>
      <p:bldP spid="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409607">
            <a:extLst>
              <a:ext uri="{FF2B5EF4-FFF2-40B4-BE49-F238E27FC236}">
                <a16:creationId xmlns:a16="http://schemas.microsoft.com/office/drawing/2014/main" xmlns="" id="{5228DEED-A41D-402D-9B05-C65FA83344BF}"/>
              </a:ext>
            </a:extLst>
          </p:cNvPr>
          <p:cNvGrpSpPr>
            <a:grpSpLocks/>
          </p:cNvGrpSpPr>
          <p:nvPr/>
        </p:nvGrpSpPr>
        <p:grpSpPr bwMode="auto">
          <a:xfrm>
            <a:off x="583251" y="1373741"/>
            <a:ext cx="7704138" cy="1247776"/>
            <a:chOff x="-221" y="-101"/>
            <a:chExt cx="4853" cy="786"/>
          </a:xfrm>
        </p:grpSpPr>
        <p:sp>
          <p:nvSpPr>
            <p:cNvPr id="17" name="矩形 409608">
              <a:extLst>
                <a:ext uri="{FF2B5EF4-FFF2-40B4-BE49-F238E27FC236}">
                  <a16:creationId xmlns:a16="http://schemas.microsoft.com/office/drawing/2014/main" xmlns="" id="{B0FE7AD0-7ED4-4B06-9DAC-DA677D9A9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1" y="128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输出错误</a:t>
              </a:r>
            </a:p>
          </p:txBody>
        </p:sp>
        <p:sp>
          <p:nvSpPr>
            <p:cNvPr id="18" name="矩形 409609">
              <a:extLst>
                <a:ext uri="{FF2B5EF4-FFF2-40B4-BE49-F238E27FC236}">
                  <a16:creationId xmlns:a16="http://schemas.microsoft.com/office/drawing/2014/main" xmlns="" id="{3D94FD16-0F98-4F85-85AC-9674AF7D5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-101"/>
              <a:ext cx="35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 dirty="0">
                  <a:ea typeface="宋体" panose="02010600030101010101" pitchFamily="2" charset="-122"/>
                </a:rPr>
                <a:t>0</a:t>
              </a:r>
              <a:r>
                <a:rPr lang="zh-CN" altLang="en-US" b="1" dirty="0">
                  <a:ea typeface="宋体" panose="02010600030101010101" pitchFamily="2" charset="-122"/>
                </a:rPr>
                <a:t>型险象：</a:t>
              </a:r>
              <a:r>
                <a:rPr lang="zh-CN" altLang="en-US" b="1" dirty="0">
                  <a:ea typeface="楷体_GB2312" pitchFamily="49" charset="-122"/>
                </a:rPr>
                <a:t>产生低电平错误</a:t>
              </a:r>
            </a:p>
          </p:txBody>
        </p:sp>
        <p:sp>
          <p:nvSpPr>
            <p:cNvPr id="19" name="矩形 409610">
              <a:extLst>
                <a:ext uri="{FF2B5EF4-FFF2-40B4-BE49-F238E27FC236}">
                  <a16:creationId xmlns:a16="http://schemas.microsoft.com/office/drawing/2014/main" xmlns="" id="{FA2CCED0-742D-44B2-BD16-066FD27E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55"/>
              <a:ext cx="37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1" dirty="0"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ea typeface="宋体" panose="02010600030101010101" pitchFamily="2" charset="-122"/>
                </a:rPr>
                <a:t>型险象：</a:t>
              </a:r>
              <a:r>
                <a:rPr lang="zh-CN" altLang="en-US" b="1" dirty="0">
                  <a:ea typeface="楷体_GB2312" pitchFamily="49" charset="-122"/>
                </a:rPr>
                <a:t>产生高电平错误</a:t>
              </a:r>
            </a:p>
          </p:txBody>
        </p:sp>
        <p:sp>
          <p:nvSpPr>
            <p:cNvPr id="20" name="左大括号 409611">
              <a:extLst>
                <a:ext uri="{FF2B5EF4-FFF2-40B4-BE49-F238E27FC236}">
                  <a16:creationId xmlns:a16="http://schemas.microsoft.com/office/drawing/2014/main" xmlns="" id="{AF3401EA-62F0-4F32-9004-F460DF626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67"/>
              <a:ext cx="91" cy="452"/>
            </a:xfrm>
            <a:prstGeom prst="leftBrace">
              <a:avLst>
                <a:gd name="adj1" fmla="val 2915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grpSp>
        <p:nvGrpSpPr>
          <p:cNvPr id="21" name="组合 409612">
            <a:extLst>
              <a:ext uri="{FF2B5EF4-FFF2-40B4-BE49-F238E27FC236}">
                <a16:creationId xmlns:a16="http://schemas.microsoft.com/office/drawing/2014/main" xmlns="" id="{7827FC35-D947-49FF-A124-9B8B3DBD8EC5}"/>
              </a:ext>
            </a:extLst>
          </p:cNvPr>
          <p:cNvGrpSpPr>
            <a:grpSpLocks/>
          </p:cNvGrpSpPr>
          <p:nvPr/>
        </p:nvGrpSpPr>
        <p:grpSpPr bwMode="auto">
          <a:xfrm>
            <a:off x="616589" y="3158293"/>
            <a:ext cx="5992813" cy="2947989"/>
            <a:chOff x="-200" y="-45"/>
            <a:chExt cx="3775" cy="1857"/>
          </a:xfrm>
        </p:grpSpPr>
        <p:sp>
          <p:nvSpPr>
            <p:cNvPr id="22" name="直接连接符 409613">
              <a:extLst>
                <a:ext uri="{FF2B5EF4-FFF2-40B4-BE49-F238E27FC236}">
                  <a16:creationId xmlns:a16="http://schemas.microsoft.com/office/drawing/2014/main" xmlns="" id="{ED74A416-3BA6-4BDB-AB85-F40F373DE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4" y="48"/>
              <a:ext cx="0" cy="157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" name="组合 409614">
              <a:extLst>
                <a:ext uri="{FF2B5EF4-FFF2-40B4-BE49-F238E27FC236}">
                  <a16:creationId xmlns:a16="http://schemas.microsoft.com/office/drawing/2014/main" xmlns="" id="{58E33150-80D7-4DF0-AB3C-A992210B3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0" y="120"/>
              <a:ext cx="2785" cy="1099"/>
              <a:chOff x="0" y="0"/>
              <a:chExt cx="3734" cy="2024"/>
            </a:xfrm>
          </p:grpSpPr>
          <p:sp>
            <p:nvSpPr>
              <p:cNvPr id="32" name="矩形 409615">
                <a:extLst>
                  <a:ext uri="{FF2B5EF4-FFF2-40B4-BE49-F238E27FC236}">
                    <a16:creationId xmlns:a16="http://schemas.microsoft.com/office/drawing/2014/main" xmlns="" id="{ADBFB040-7D0C-4D35-99BD-46896C81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510"/>
                <a:ext cx="222" cy="322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33" name="矩形 409616">
                <a:extLst>
                  <a:ext uri="{FF2B5EF4-FFF2-40B4-BE49-F238E27FC236}">
                    <a16:creationId xmlns:a16="http://schemas.microsoft.com/office/drawing/2014/main" xmlns="" id="{21900347-0D53-471A-981E-E47ABE291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1144"/>
                <a:ext cx="189" cy="322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34" name="矩形 409617">
                <a:extLst>
                  <a:ext uri="{FF2B5EF4-FFF2-40B4-BE49-F238E27FC236}">
                    <a16:creationId xmlns:a16="http://schemas.microsoft.com/office/drawing/2014/main" xmlns="" id="{B1251F6E-060D-446D-9A95-C2167FFDB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" y="1689"/>
                <a:ext cx="177" cy="322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35" name="矩形 409618">
                <a:extLst>
                  <a:ext uri="{FF2B5EF4-FFF2-40B4-BE49-F238E27FC236}">
                    <a16:creationId xmlns:a16="http://schemas.microsoft.com/office/drawing/2014/main" xmlns="" id="{2EF87A83-1C20-4F5B-94BB-12BF83E55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0"/>
                <a:ext cx="222" cy="322"/>
              </a:xfrm>
              <a:prstGeom prst="rect">
                <a:avLst/>
              </a:prstGeom>
              <a:blipFill dpi="0" rotWithShape="0">
                <a:blip r:embed="rId3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  <p:sp>
            <p:nvSpPr>
              <p:cNvPr id="36" name="未知">
                <a:extLst>
                  <a:ext uri="{FF2B5EF4-FFF2-40B4-BE49-F238E27FC236}">
                    <a16:creationId xmlns:a16="http://schemas.microsoft.com/office/drawing/2014/main" xmlns="" id="{C3ADF924-1BC9-4406-8743-DB3BEF79F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" y="0"/>
                <a:ext cx="3689" cy="322"/>
              </a:xfrm>
              <a:custGeom>
                <a:avLst/>
                <a:gdLst>
                  <a:gd name="T0" fmla="*/ 0 w 3689"/>
                  <a:gd name="T1" fmla="*/ 0 h 322"/>
                  <a:gd name="T2" fmla="*/ 1978 w 3689"/>
                  <a:gd name="T3" fmla="*/ 0 h 322"/>
                  <a:gd name="T4" fmla="*/ 1978 w 3689"/>
                  <a:gd name="T5" fmla="*/ 322 h 322"/>
                  <a:gd name="T6" fmla="*/ 2200 w 3689"/>
                  <a:gd name="T7" fmla="*/ 322 h 322"/>
                  <a:gd name="T8" fmla="*/ 2200 w 3689"/>
                  <a:gd name="T9" fmla="*/ 0 h 322"/>
                  <a:gd name="T10" fmla="*/ 3689 w 3689"/>
                  <a:gd name="T11" fmla="*/ 0 h 3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89" h="322">
                    <a:moveTo>
                      <a:pt x="0" y="0"/>
                    </a:moveTo>
                    <a:lnTo>
                      <a:pt x="1978" y="0"/>
                    </a:lnTo>
                    <a:lnTo>
                      <a:pt x="1978" y="322"/>
                    </a:lnTo>
                    <a:lnTo>
                      <a:pt x="2200" y="322"/>
                    </a:lnTo>
                    <a:lnTo>
                      <a:pt x="2200" y="0"/>
                    </a:lnTo>
                    <a:lnTo>
                      <a:pt x="3689" y="0"/>
                    </a:lnTo>
                  </a:path>
                </a:pathLst>
              </a:cu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未知">
                <a:extLst>
                  <a:ext uri="{FF2B5EF4-FFF2-40B4-BE49-F238E27FC236}">
                    <a16:creationId xmlns:a16="http://schemas.microsoft.com/office/drawing/2014/main" xmlns="" id="{77149BAC-874A-4536-80F9-25A740843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0"/>
                <a:ext cx="3712" cy="322"/>
              </a:xfrm>
              <a:custGeom>
                <a:avLst/>
                <a:gdLst>
                  <a:gd name="T0" fmla="*/ 0 w 3712"/>
                  <a:gd name="T1" fmla="*/ 322 h 322"/>
                  <a:gd name="T2" fmla="*/ 1997 w 3712"/>
                  <a:gd name="T3" fmla="*/ 322 h 322"/>
                  <a:gd name="T4" fmla="*/ 1997 w 3712"/>
                  <a:gd name="T5" fmla="*/ 0 h 322"/>
                  <a:gd name="T6" fmla="*/ 2226 w 3712"/>
                  <a:gd name="T7" fmla="*/ 0 h 322"/>
                  <a:gd name="T8" fmla="*/ 2226 w 3712"/>
                  <a:gd name="T9" fmla="*/ 322 h 322"/>
                  <a:gd name="T10" fmla="*/ 3712 w 3712"/>
                  <a:gd name="T11" fmla="*/ 322 h 3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712" h="322">
                    <a:moveTo>
                      <a:pt x="0" y="322"/>
                    </a:moveTo>
                    <a:lnTo>
                      <a:pt x="1997" y="322"/>
                    </a:lnTo>
                    <a:lnTo>
                      <a:pt x="1997" y="0"/>
                    </a:lnTo>
                    <a:lnTo>
                      <a:pt x="2226" y="0"/>
                    </a:lnTo>
                    <a:lnTo>
                      <a:pt x="2226" y="322"/>
                    </a:lnTo>
                    <a:lnTo>
                      <a:pt x="3712" y="322"/>
                    </a:lnTo>
                  </a:path>
                </a:pathLst>
              </a:cu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未知">
                <a:extLst>
                  <a:ext uri="{FF2B5EF4-FFF2-40B4-BE49-F238E27FC236}">
                    <a16:creationId xmlns:a16="http://schemas.microsoft.com/office/drawing/2014/main" xmlns="" id="{AD67F6C7-3FB4-427B-A67D-617FBE992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" y="1122"/>
                <a:ext cx="3711" cy="345"/>
              </a:xfrm>
              <a:custGeom>
                <a:avLst/>
                <a:gdLst>
                  <a:gd name="T0" fmla="*/ 0 w 3711"/>
                  <a:gd name="T1" fmla="*/ 345 h 345"/>
                  <a:gd name="T2" fmla="*/ 1978 w 3711"/>
                  <a:gd name="T3" fmla="*/ 345 h 345"/>
                  <a:gd name="T4" fmla="*/ 1978 w 3711"/>
                  <a:gd name="T5" fmla="*/ 0 h 345"/>
                  <a:gd name="T6" fmla="*/ 2656 w 3711"/>
                  <a:gd name="T7" fmla="*/ 0 h 345"/>
                  <a:gd name="T8" fmla="*/ 2656 w 3711"/>
                  <a:gd name="T9" fmla="*/ 345 h 345"/>
                  <a:gd name="T10" fmla="*/ 2844 w 3711"/>
                  <a:gd name="T11" fmla="*/ 345 h 345"/>
                  <a:gd name="T12" fmla="*/ 2844 w 3711"/>
                  <a:gd name="T13" fmla="*/ 0 h 345"/>
                  <a:gd name="T14" fmla="*/ 3711 w 3711"/>
                  <a:gd name="T15" fmla="*/ 0 h 34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11" h="345">
                    <a:moveTo>
                      <a:pt x="0" y="345"/>
                    </a:moveTo>
                    <a:lnTo>
                      <a:pt x="1978" y="345"/>
                    </a:lnTo>
                    <a:lnTo>
                      <a:pt x="1978" y="0"/>
                    </a:lnTo>
                    <a:lnTo>
                      <a:pt x="2656" y="0"/>
                    </a:lnTo>
                    <a:lnTo>
                      <a:pt x="2656" y="345"/>
                    </a:lnTo>
                    <a:lnTo>
                      <a:pt x="2844" y="345"/>
                    </a:lnTo>
                    <a:lnTo>
                      <a:pt x="2844" y="0"/>
                    </a:lnTo>
                    <a:lnTo>
                      <a:pt x="3711" y="0"/>
                    </a:lnTo>
                  </a:path>
                </a:pathLst>
              </a:cu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未知">
                <a:extLst>
                  <a:ext uri="{FF2B5EF4-FFF2-40B4-BE49-F238E27FC236}">
                    <a16:creationId xmlns:a16="http://schemas.microsoft.com/office/drawing/2014/main" xmlns="" id="{35829130-1518-4BB6-AA08-7E4E04554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" y="1678"/>
                <a:ext cx="3700" cy="346"/>
              </a:xfrm>
              <a:custGeom>
                <a:avLst/>
                <a:gdLst>
                  <a:gd name="T0" fmla="*/ 0 w 3700"/>
                  <a:gd name="T1" fmla="*/ 0 h 346"/>
                  <a:gd name="T2" fmla="*/ 1967 w 3700"/>
                  <a:gd name="T3" fmla="*/ 1 h 346"/>
                  <a:gd name="T4" fmla="*/ 1967 w 3700"/>
                  <a:gd name="T5" fmla="*/ 346 h 346"/>
                  <a:gd name="T6" fmla="*/ 2645 w 3700"/>
                  <a:gd name="T7" fmla="*/ 346 h 346"/>
                  <a:gd name="T8" fmla="*/ 2645 w 3700"/>
                  <a:gd name="T9" fmla="*/ 1 h 346"/>
                  <a:gd name="T10" fmla="*/ 2833 w 3700"/>
                  <a:gd name="T11" fmla="*/ 1 h 346"/>
                  <a:gd name="T12" fmla="*/ 2833 w 3700"/>
                  <a:gd name="T13" fmla="*/ 346 h 346"/>
                  <a:gd name="T14" fmla="*/ 3700 w 3700"/>
                  <a:gd name="T15" fmla="*/ 346 h 34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00" h="346">
                    <a:moveTo>
                      <a:pt x="0" y="0"/>
                    </a:moveTo>
                    <a:lnTo>
                      <a:pt x="1967" y="1"/>
                    </a:lnTo>
                    <a:lnTo>
                      <a:pt x="1967" y="346"/>
                    </a:lnTo>
                    <a:lnTo>
                      <a:pt x="2645" y="346"/>
                    </a:lnTo>
                    <a:lnTo>
                      <a:pt x="2645" y="1"/>
                    </a:lnTo>
                    <a:lnTo>
                      <a:pt x="2833" y="1"/>
                    </a:lnTo>
                    <a:lnTo>
                      <a:pt x="2833" y="346"/>
                    </a:lnTo>
                    <a:lnTo>
                      <a:pt x="3700" y="346"/>
                    </a:lnTo>
                  </a:path>
                </a:pathLst>
              </a:custGeom>
              <a:noFill/>
              <a:ln w="190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文本框 409623">
              <a:extLst>
                <a:ext uri="{FF2B5EF4-FFF2-40B4-BE49-F238E27FC236}">
                  <a16:creationId xmlns:a16="http://schemas.microsoft.com/office/drawing/2014/main" xmlns="" id="{DCCA453B-A0FF-4D52-A156-149B0EDF3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1" y="-45"/>
              <a:ext cx="9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静态</a:t>
              </a:r>
              <a:r>
                <a:rPr lang="en-US" altLang="zh-CN" b="1" dirty="0">
                  <a:ea typeface="宋体" panose="02010600030101010101" pitchFamily="2" charset="-122"/>
                </a:rPr>
                <a:t>0</a:t>
              </a:r>
              <a:r>
                <a:rPr lang="zh-CN" altLang="en-US" b="1" dirty="0">
                  <a:ea typeface="宋体" panose="02010600030101010101" pitchFamily="2" charset="-122"/>
                </a:rPr>
                <a:t>型</a:t>
              </a:r>
            </a:p>
          </p:txBody>
        </p:sp>
        <p:sp>
          <p:nvSpPr>
            <p:cNvPr id="26" name="文本框 409624">
              <a:extLst>
                <a:ext uri="{FF2B5EF4-FFF2-40B4-BE49-F238E27FC236}">
                  <a16:creationId xmlns:a16="http://schemas.microsoft.com/office/drawing/2014/main" xmlns="" id="{053EDFDB-D5D6-4EC2-B46D-E6858D8AD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00" y="669"/>
              <a:ext cx="9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动态</a:t>
              </a:r>
              <a:r>
                <a:rPr lang="en-US" altLang="zh-CN" b="1" dirty="0">
                  <a:ea typeface="宋体" panose="02010600030101010101" pitchFamily="2" charset="-122"/>
                </a:rPr>
                <a:t>0</a:t>
              </a:r>
              <a:r>
                <a:rPr lang="zh-CN" altLang="en-US" b="1" dirty="0">
                  <a:ea typeface="宋体" panose="02010600030101010101" pitchFamily="2" charset="-122"/>
                </a:rPr>
                <a:t>型</a:t>
              </a:r>
            </a:p>
          </p:txBody>
        </p:sp>
        <p:sp>
          <p:nvSpPr>
            <p:cNvPr id="28" name="文本框 409625">
              <a:extLst>
                <a:ext uri="{FF2B5EF4-FFF2-40B4-BE49-F238E27FC236}">
                  <a16:creationId xmlns:a16="http://schemas.microsoft.com/office/drawing/2014/main" xmlns="" id="{1808D69E-61CD-4476-97BA-473D60CE1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1" y="297"/>
              <a:ext cx="9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静态</a:t>
              </a:r>
              <a:r>
                <a:rPr lang="en-US" altLang="zh-CN" b="1" dirty="0"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ea typeface="宋体" panose="02010600030101010101" pitchFamily="2" charset="-122"/>
                </a:rPr>
                <a:t>型</a:t>
              </a:r>
            </a:p>
          </p:txBody>
        </p:sp>
        <p:sp>
          <p:nvSpPr>
            <p:cNvPr id="29" name="文本框 409626">
              <a:extLst>
                <a:ext uri="{FF2B5EF4-FFF2-40B4-BE49-F238E27FC236}">
                  <a16:creationId xmlns:a16="http://schemas.microsoft.com/office/drawing/2014/main" xmlns="" id="{1A1B484A-9382-45C9-B5B3-2C64F2246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1" y="1031"/>
              <a:ext cx="91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b="1" dirty="0">
                  <a:ea typeface="宋体" panose="02010600030101010101" pitchFamily="2" charset="-122"/>
                </a:rPr>
                <a:t>动态</a:t>
              </a:r>
              <a:r>
                <a:rPr lang="en-US" altLang="zh-CN" b="1" dirty="0"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ea typeface="宋体" panose="02010600030101010101" pitchFamily="2" charset="-122"/>
                </a:rPr>
                <a:t>型</a:t>
              </a:r>
            </a:p>
          </p:txBody>
        </p:sp>
        <p:sp>
          <p:nvSpPr>
            <p:cNvPr id="30" name="文本框 409627">
              <a:extLst>
                <a:ext uri="{FF2B5EF4-FFF2-40B4-BE49-F238E27FC236}">
                  <a16:creationId xmlns:a16="http://schemas.microsoft.com/office/drawing/2014/main" xmlns="" id="{9B533859-B55A-4CC6-903B-BAB5FAACC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89"/>
              <a:ext cx="91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>
                  <a:ea typeface="宋体" panose="02010600030101010101" pitchFamily="2" charset="-122"/>
                </a:rPr>
                <a:t>输入变化前的输出</a:t>
              </a:r>
            </a:p>
          </p:txBody>
        </p:sp>
        <p:sp>
          <p:nvSpPr>
            <p:cNvPr id="31" name="文本框 409628">
              <a:extLst>
                <a:ext uri="{FF2B5EF4-FFF2-40B4-BE49-F238E27FC236}">
                  <a16:creationId xmlns:a16="http://schemas.microsoft.com/office/drawing/2014/main" xmlns="" id="{D604D142-3C55-4CAE-A3C1-E544090B8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289"/>
              <a:ext cx="90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 dirty="0">
                  <a:ea typeface="宋体" panose="02010600030101010101" pitchFamily="2" charset="-122"/>
                </a:rPr>
                <a:t>输入变化后的输出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25089" y="2926393"/>
            <a:ext cx="3326506" cy="1141538"/>
            <a:chOff x="5125089" y="2926393"/>
            <a:chExt cx="3326506" cy="1141538"/>
          </a:xfrm>
        </p:grpSpPr>
        <p:sp>
          <p:nvSpPr>
            <p:cNvPr id="43" name="右大括号 409632">
              <a:extLst>
                <a:ext uri="{FF2B5EF4-FFF2-40B4-BE49-F238E27FC236}">
                  <a16:creationId xmlns:a16="http://schemas.microsoft.com/office/drawing/2014/main" xmlns="" id="{BB5A7A04-D067-4F4A-9413-A4699B997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5089" y="3534531"/>
              <a:ext cx="152400" cy="533400"/>
            </a:xfrm>
            <a:prstGeom prst="rightBrace">
              <a:avLst>
                <a:gd name="adj1" fmla="val 29150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" name="圆角矩形标注 409634">
              <a:extLst>
                <a:ext uri="{FF2B5EF4-FFF2-40B4-BE49-F238E27FC236}">
                  <a16:creationId xmlns:a16="http://schemas.microsoft.com/office/drawing/2014/main" xmlns="" id="{9506B1AF-592E-4366-8AA4-6B209418B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8820" y="2926393"/>
              <a:ext cx="1882775" cy="1066800"/>
            </a:xfrm>
            <a:prstGeom prst="wedgeRoundRectCallout">
              <a:avLst>
                <a:gd name="adj1" fmla="val -116949"/>
                <a:gd name="adj2" fmla="val 30060"/>
                <a:gd name="adj3" fmla="val 16667"/>
              </a:avLst>
            </a:prstGeom>
            <a:solidFill>
              <a:srgbClr val="2B56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rgbClr val="FFFF00"/>
                  </a:solidFill>
                  <a:latin typeface="黑体" panose="02010609060101010101" pitchFamily="49" charset="-122"/>
                </a:rPr>
                <a:t>本应不变而发生了变化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7089" y="4288594"/>
            <a:ext cx="2495550" cy="1296987"/>
            <a:chOff x="5887089" y="4288594"/>
            <a:chExt cx="2495550" cy="1296987"/>
          </a:xfrm>
        </p:grpSpPr>
        <p:sp>
          <p:nvSpPr>
            <p:cNvPr id="44" name="右大括号 409633">
              <a:extLst>
                <a:ext uri="{FF2B5EF4-FFF2-40B4-BE49-F238E27FC236}">
                  <a16:creationId xmlns:a16="http://schemas.microsoft.com/office/drawing/2014/main" xmlns="" id="{33C085D4-D10D-413D-B925-E3D1B6F23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7089" y="4525131"/>
              <a:ext cx="152400" cy="533400"/>
            </a:xfrm>
            <a:prstGeom prst="rightBrace">
              <a:avLst>
                <a:gd name="adj1" fmla="val 29150"/>
                <a:gd name="adj2" fmla="val 50000"/>
              </a:avLst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6" name="圆角矩形标注 409635">
              <a:extLst>
                <a:ext uri="{FF2B5EF4-FFF2-40B4-BE49-F238E27FC236}">
                  <a16:creationId xmlns:a16="http://schemas.microsoft.com/office/drawing/2014/main" xmlns="" id="{07867137-9F5D-436A-A628-D790A1A2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0977" y="4288594"/>
              <a:ext cx="1871662" cy="1296987"/>
            </a:xfrm>
            <a:prstGeom prst="wedgeRoundRectCallout">
              <a:avLst>
                <a:gd name="adj1" fmla="val -72139"/>
                <a:gd name="adj2" fmla="val -8630"/>
                <a:gd name="adj3" fmla="val 16667"/>
              </a:avLst>
            </a:prstGeom>
            <a:solidFill>
              <a:srgbClr val="2B56F5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本应一次变化而发生了多次变化</a:t>
              </a:r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4.5.2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险象的分类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1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09601">
            <a:extLst>
              <a:ext uri="{FF2B5EF4-FFF2-40B4-BE49-F238E27FC236}">
                <a16:creationId xmlns:a16="http://schemas.microsoft.com/office/drawing/2014/main" xmlns="" id="{EF822F06-FA16-4CB9-A195-B2B5DBD9C42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26712"/>
            <a:ext cx="3581036" cy="50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一、静态功能险象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1C16370-CEC8-4E5D-8105-B790D20020B7}"/>
              </a:ext>
            </a:extLst>
          </p:cNvPr>
          <p:cNvSpPr/>
          <p:nvPr/>
        </p:nvSpPr>
        <p:spPr>
          <a:xfrm>
            <a:off x="478388" y="2815034"/>
            <a:ext cx="7929904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170A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</a:t>
            </a:r>
            <a:r>
              <a:rPr lang="zh-CN" altLang="en-US" sz="3200" b="1" dirty="0">
                <a:solidFill>
                  <a:srgbClr val="170A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b="1" dirty="0">
              <a:solidFill>
                <a:srgbClr val="170A8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K个（K&gt;1）输入信号同时发生变化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输入信号变化前、后的稳态输出值相同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变化的K个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的取值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，对应在卡诺图上所占有的2</a:t>
            </a:r>
            <a:r>
              <a:rPr lang="zh-CN" altLang="zh-CN" sz="28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个方格中，必定既有1，又有0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85C0B164-4A64-46D6-AAE9-7A7670889CFC}"/>
              </a:ext>
            </a:extLst>
          </p:cNvPr>
          <p:cNvSpPr txBox="1"/>
          <p:nvPr/>
        </p:nvSpPr>
        <p:spPr>
          <a:xfrm>
            <a:off x="478388" y="1194418"/>
            <a:ext cx="7798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b="1" dirty="0" smtClean="0">
                <a:solidFill>
                  <a:srgbClr val="170A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原因</a:t>
            </a:r>
            <a:r>
              <a:rPr lang="zh-CN" altLang="en-US" sz="3200" b="1" dirty="0">
                <a:solidFill>
                  <a:srgbClr val="170A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3200" b="1" dirty="0">
              <a:solidFill>
                <a:srgbClr val="170A8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多个输入变量的值不可能</a:t>
            </a:r>
            <a:r>
              <a:rPr lang="zh-CN" altLang="en-US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严格地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”变化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4.5.2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险象的分类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707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51A793C-31E7-491C-BE7F-699C38DDB026}"/>
              </a:ext>
            </a:extLst>
          </p:cNvPr>
          <p:cNvSpPr/>
          <p:nvPr/>
        </p:nvSpPr>
        <p:spPr>
          <a:xfrm>
            <a:off x="413446" y="1342404"/>
            <a:ext cx="8148663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4.5.1】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分析逻辑函数　　　　　　，说明当输入信号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变化到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时，是否有险象发生 </a:t>
            </a: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xmlns="" id="{6FC7C41F-9D90-43D8-AAD9-D4DFABE68F2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50752" y="1337625"/>
          <a:ext cx="2135058" cy="540301"/>
        </p:xfrm>
        <a:graphic>
          <a:graphicData uri="http://schemas.openxmlformats.org/presentationml/2006/ole">
            <p:oleObj spid="_x0000_s70784" name="Equation" r:id="rId4" imgW="749300" imgH="190500" progId="Equation.DSMT4">
              <p:embed/>
            </p:oleObj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58C4E7C-E62A-4906-9EBF-717D913BB659}"/>
              </a:ext>
            </a:extLst>
          </p:cNvPr>
          <p:cNvSpPr txBox="1"/>
          <p:nvPr/>
        </p:nvSpPr>
        <p:spPr>
          <a:xfrm>
            <a:off x="590641" y="2576970"/>
            <a:ext cx="8023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输入信号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发生变化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00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变为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B=1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5938715B-347B-4E79-9416-D5314CCC4FA9}"/>
              </a:ext>
            </a:extLst>
          </p:cNvPr>
          <p:cNvGrpSpPr/>
          <p:nvPr/>
        </p:nvGrpSpPr>
        <p:grpSpPr>
          <a:xfrm>
            <a:off x="967251" y="3734095"/>
            <a:ext cx="3473495" cy="2592330"/>
            <a:chOff x="1395965" y="3782301"/>
            <a:chExt cx="2821501" cy="196879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FE17180E-D504-4AA8-B0FA-34BC93E0EC3D}"/>
                </a:ext>
              </a:extLst>
            </p:cNvPr>
            <p:cNvSpPr/>
            <p:nvPr/>
          </p:nvSpPr>
          <p:spPr>
            <a:xfrm>
              <a:off x="2542674" y="4496642"/>
              <a:ext cx="1042736" cy="11662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grpSp>
          <p:nvGrpSpPr>
            <p:cNvPr id="25" name="Group 3">
              <a:extLst>
                <a:ext uri="{FF2B5EF4-FFF2-40B4-BE49-F238E27FC236}">
                  <a16:creationId xmlns:a16="http://schemas.microsoft.com/office/drawing/2014/main" xmlns="" id="{9F5DC22F-FED4-497E-91E9-9D61A4DC3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965" y="3782301"/>
              <a:ext cx="2821501" cy="1968795"/>
              <a:chOff x="81" y="51"/>
              <a:chExt cx="1309" cy="678"/>
            </a:xfrm>
          </p:grpSpPr>
          <p:graphicFrame>
            <p:nvGraphicFramePr>
              <p:cNvPr id="26" name="Object 4">
                <a:extLst>
                  <a:ext uri="{FF2B5EF4-FFF2-40B4-BE49-F238E27FC236}">
                    <a16:creationId xmlns:a16="http://schemas.microsoft.com/office/drawing/2014/main" xmlns="" id="{2FFE64DF-7405-4500-9868-2ACB576F06D4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8" y="265"/>
              <a:ext cx="1072" cy="464"/>
            </p:xfrm>
            <a:graphic>
              <a:graphicData uri="http://schemas.openxmlformats.org/presentationml/2006/ole">
                <p:oleObj spid="_x0000_s70785" name="Equation" r:id="rId5" imgW="901440" imgH="507960" progId="Equation.DSMT4">
                  <p:embed/>
                </p:oleObj>
              </a:graphicData>
            </a:graphic>
          </p:graphicFrame>
          <p:sp>
            <p:nvSpPr>
              <p:cNvPr id="27" name="Line 5">
                <a:extLst>
                  <a:ext uri="{FF2B5EF4-FFF2-40B4-BE49-F238E27FC236}">
                    <a16:creationId xmlns:a16="http://schemas.microsoft.com/office/drawing/2014/main" xmlns="" id="{3E4601AF-1893-4A45-A44C-E3AAE0C4D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" y="159"/>
                <a:ext cx="284" cy="138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xmlns="" id="{249EF5E8-535B-4818-AD3A-78F02B5D7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" y="51"/>
                <a:ext cx="284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xmlns="" id="{0341CBFB-D492-4E09-BACA-257C99297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" y="198"/>
                <a:ext cx="12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0" name="Rectangle 8">
                <a:extLst>
                  <a:ext uri="{FF2B5EF4-FFF2-40B4-BE49-F238E27FC236}">
                    <a16:creationId xmlns:a16="http://schemas.microsoft.com/office/drawing/2014/main" xmlns="" id="{E1912C41-1ADA-4D1C-B252-21747B596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" y="342"/>
                <a:ext cx="121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1" name="Rectangle 9">
                <a:extLst>
                  <a:ext uri="{FF2B5EF4-FFF2-40B4-BE49-F238E27FC236}">
                    <a16:creationId xmlns:a16="http://schemas.microsoft.com/office/drawing/2014/main" xmlns="" id="{C25558CF-8F33-45C2-85FB-8F6C651D9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" y="140"/>
                <a:ext cx="990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00   01   11   10</a:t>
                </a:r>
              </a:p>
            </p:txBody>
          </p:sp>
        </p:grpSp>
      </p:grpSp>
      <p:sp>
        <p:nvSpPr>
          <p:cNvPr id="33" name="圆角矩形标注 409634">
            <a:extLst>
              <a:ext uri="{FF2B5EF4-FFF2-40B4-BE49-F238E27FC236}">
                <a16:creationId xmlns:a16="http://schemas.microsoft.com/office/drawing/2014/main" xmlns="" id="{93935333-A40B-445A-8422-B444304C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187" y="3634683"/>
            <a:ext cx="3036161" cy="1347376"/>
          </a:xfrm>
          <a:prstGeom prst="wedgeRoundRectCallout">
            <a:avLst>
              <a:gd name="adj1" fmla="val -98256"/>
              <a:gd name="adj2" fmla="val 7893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B=1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发生变化的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个最小项中既有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，也有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xmlns="" id="{426019D7-4BE7-4075-98B5-28450AE13C48}"/>
              </a:ext>
            </a:extLst>
          </p:cNvPr>
          <p:cNvSpPr/>
          <p:nvPr/>
        </p:nvSpPr>
        <p:spPr>
          <a:xfrm>
            <a:off x="6650267" y="5067787"/>
            <a:ext cx="200526" cy="587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16762AA5-62CD-4A5C-A4B9-83023EB0F677}"/>
              </a:ext>
            </a:extLst>
          </p:cNvPr>
          <p:cNvSpPr txBox="1"/>
          <p:nvPr/>
        </p:nvSpPr>
        <p:spPr>
          <a:xfrm>
            <a:off x="5059879" y="5740588"/>
            <a:ext cx="350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电路有可能发生险象</a:t>
            </a:r>
          </a:p>
        </p:txBody>
      </p:sp>
      <p:sp>
        <p:nvSpPr>
          <p:cNvPr id="21" name="标题 409601">
            <a:extLst>
              <a:ext uri="{FF2B5EF4-FFF2-40B4-BE49-F238E27FC236}">
                <a16:creationId xmlns:a16="http://schemas.microsoft.com/office/drawing/2014/main" xmlns="" id="{D4205137-4C0D-4BA8-8139-F352FD7A02F5}"/>
              </a:ext>
            </a:extLst>
          </p:cNvPr>
          <p:cNvSpPr txBox="1">
            <a:spLocks noChangeArrowheads="1"/>
          </p:cNvSpPr>
          <p:nvPr/>
        </p:nvSpPr>
        <p:spPr>
          <a:xfrm>
            <a:off x="81598" y="646331"/>
            <a:ext cx="3581036" cy="50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一、静态功能险象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4.5.2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险象的分类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80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 animBg="1"/>
      <p:bldP spid="34" grpId="0" animBg="1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xmlns="" id="{81124D91-EB11-4BB7-89D9-90FE76B4E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975" y="1392904"/>
            <a:ext cx="5561771" cy="631825"/>
          </a:xfrm>
          <a:prstGeom prst="rect">
            <a:avLst/>
          </a:prstGeom>
          <a:noFill/>
          <a:ln w="9525" cmpd="sng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C同时从</a:t>
            </a: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00→11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，有两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条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变化路径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xmlns="" id="{A8EF7B0D-A9AB-46E3-A60E-1C49C738B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56" y="4008601"/>
            <a:ext cx="4952613" cy="1275666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1" dirty="0" smtClean="0"/>
              <a:t>路径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先变，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再变</a:t>
            </a:r>
            <a:endParaRPr lang="en-US" altLang="zh-CN" sz="2800" b="1" dirty="0" smtClean="0"/>
          </a:p>
          <a:p>
            <a:pPr algn="l"/>
            <a:r>
              <a:rPr lang="zh-CN" altLang="zh-CN" sz="2800" b="1" dirty="0" smtClean="0"/>
              <a:t>组合</a:t>
            </a:r>
            <a:r>
              <a:rPr lang="zh-CN" altLang="zh-CN" sz="2800" b="1" dirty="0"/>
              <a:t>变化顺序：</a:t>
            </a:r>
            <a:r>
              <a:rPr lang="en-US" altLang="zh-CN" sz="2800" b="1" dirty="0">
                <a:solidFill>
                  <a:srgbClr val="0000FF"/>
                </a:solidFill>
              </a:rPr>
              <a:t>01</a:t>
            </a:r>
            <a:r>
              <a:rPr lang="zh-CN" altLang="zh-CN" sz="2800" b="1" dirty="0">
                <a:solidFill>
                  <a:srgbClr val="0000FF"/>
                </a:solidFill>
              </a:rPr>
              <a:t>0→</a:t>
            </a:r>
            <a:r>
              <a:rPr lang="en-US" altLang="zh-CN" sz="2800" b="1" dirty="0">
                <a:solidFill>
                  <a:srgbClr val="0000FF"/>
                </a:solidFill>
              </a:rPr>
              <a:t>011</a:t>
            </a:r>
            <a:r>
              <a:rPr lang="zh-CN" altLang="zh-CN" sz="2800" b="1" dirty="0">
                <a:solidFill>
                  <a:srgbClr val="0000FF"/>
                </a:solidFill>
              </a:rPr>
              <a:t>→111</a:t>
            </a:r>
          </a:p>
          <a:p>
            <a:pPr algn="l"/>
            <a:r>
              <a:rPr lang="zh-CN" altLang="zh-CN" sz="2800" b="1" dirty="0"/>
              <a:t>              输出F:  </a:t>
            </a:r>
            <a:r>
              <a:rPr lang="zh-CN" altLang="zh-CN" sz="2800" b="1" dirty="0">
                <a:solidFill>
                  <a:srgbClr val="FF0000"/>
                </a:solidFill>
              </a:rPr>
              <a:t>1→</a:t>
            </a:r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r>
              <a:rPr lang="zh-CN" altLang="zh-CN" sz="2800" b="1" dirty="0">
                <a:solidFill>
                  <a:srgbClr val="FF0000"/>
                </a:solidFill>
              </a:rPr>
              <a:t>→1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19D12DA-E511-417F-996E-4324B0C5A621}"/>
              </a:ext>
            </a:extLst>
          </p:cNvPr>
          <p:cNvGrpSpPr/>
          <p:nvPr/>
        </p:nvGrpSpPr>
        <p:grpSpPr>
          <a:xfrm>
            <a:off x="440196" y="1747519"/>
            <a:ext cx="2914186" cy="2044294"/>
            <a:chOff x="1303280" y="3706801"/>
            <a:chExt cx="2914186" cy="204429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A4A98CF1-B223-4B38-A493-4ACF1DA06B23}"/>
                </a:ext>
              </a:extLst>
            </p:cNvPr>
            <p:cNvSpPr/>
            <p:nvPr/>
          </p:nvSpPr>
          <p:spPr>
            <a:xfrm>
              <a:off x="2542674" y="4496642"/>
              <a:ext cx="1042736" cy="11662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Group 3">
              <a:extLst>
                <a:ext uri="{FF2B5EF4-FFF2-40B4-BE49-F238E27FC236}">
                  <a16:creationId xmlns:a16="http://schemas.microsoft.com/office/drawing/2014/main" xmlns="" id="{D2FC4D85-D60F-493F-80EF-8139ADE7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280" y="3706801"/>
              <a:ext cx="2914186" cy="2044294"/>
              <a:chOff x="38" y="25"/>
              <a:chExt cx="1352" cy="704"/>
            </a:xfrm>
          </p:grpSpPr>
          <p:graphicFrame>
            <p:nvGraphicFramePr>
              <p:cNvPr id="21" name="Object 4">
                <a:extLst>
                  <a:ext uri="{FF2B5EF4-FFF2-40B4-BE49-F238E27FC236}">
                    <a16:creationId xmlns:a16="http://schemas.microsoft.com/office/drawing/2014/main" xmlns="" id="{0B6171D2-2685-44ED-9904-457AC63BFDC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18" y="265"/>
              <a:ext cx="1072" cy="464"/>
            </p:xfrm>
            <a:graphic>
              <a:graphicData uri="http://schemas.openxmlformats.org/presentationml/2006/ole">
                <p:oleObj spid="_x0000_s71808" name="Equation" r:id="rId4" imgW="901440" imgH="507960" progId="Equation.DSMT4">
                  <p:embed/>
                </p:oleObj>
              </a:graphicData>
            </a:graphic>
          </p:graphicFrame>
          <p:sp>
            <p:nvSpPr>
              <p:cNvPr id="22" name="Line 5">
                <a:extLst>
                  <a:ext uri="{FF2B5EF4-FFF2-40B4-BE49-F238E27FC236}">
                    <a16:creationId xmlns:a16="http://schemas.microsoft.com/office/drawing/2014/main" xmlns="" id="{C929C1F5-C969-497B-A161-AB6B7B97C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1" y="159"/>
                <a:ext cx="284" cy="138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xmlns="" id="{E5B53F26-7CBF-422C-BBC9-296816768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" y="25"/>
                <a:ext cx="284" cy="1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xmlns="" id="{64E0B9CF-8513-485D-BF10-D5BEBDBB1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" y="187"/>
                <a:ext cx="121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47B64755-EF36-4A91-B10C-8DB79FB59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" y="342"/>
                <a:ext cx="121" cy="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6" name="Rectangle 9">
                <a:extLst>
                  <a:ext uri="{FF2B5EF4-FFF2-40B4-BE49-F238E27FC236}">
                    <a16:creationId xmlns:a16="http://schemas.microsoft.com/office/drawing/2014/main" xmlns="" id="{CAC75971-B614-4757-8B59-A07BCE18D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" y="135"/>
                <a:ext cx="990" cy="1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4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00   01   11   10</a:t>
                </a:r>
              </a:p>
            </p:txBody>
          </p:sp>
        </p:grpSp>
      </p:grpSp>
      <p:sp>
        <p:nvSpPr>
          <p:cNvPr id="27" name="AutoShape 15">
            <a:extLst>
              <a:ext uri="{FF2B5EF4-FFF2-40B4-BE49-F238E27FC236}">
                <a16:creationId xmlns:a16="http://schemas.microsoft.com/office/drawing/2014/main" xmlns="" id="{F1F6CD33-A59B-48A7-9CC8-5842BF180F13}"/>
              </a:ext>
            </a:extLst>
          </p:cNvPr>
          <p:cNvSpPr>
            <a:spLocks noChangeArrowheads="1"/>
          </p:cNvSpPr>
          <p:nvPr/>
        </p:nvSpPr>
        <p:spPr bwMode="auto">
          <a:xfrm rot="16200000" flipH="1" flipV="1">
            <a:off x="1663479" y="2914054"/>
            <a:ext cx="927691" cy="830805"/>
          </a:xfrm>
          <a:custGeom>
            <a:avLst/>
            <a:gdLst>
              <a:gd name="G0" fmla="+- 13041 0 0"/>
              <a:gd name="G1" fmla="+- 18477 0 0"/>
              <a:gd name="G2" fmla="+- 4736 0 0"/>
              <a:gd name="G3" fmla="*/ 13041 1 2"/>
              <a:gd name="G4" fmla="+- G3 10800 0"/>
              <a:gd name="G5" fmla="+- 21600 13041 18477"/>
              <a:gd name="G6" fmla="+- 18477 4736 0"/>
              <a:gd name="G7" fmla="*/ G6 1 2"/>
              <a:gd name="G8" fmla="*/ 18477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477 1 2"/>
              <a:gd name="G15" fmla="+- G5 0 G4"/>
              <a:gd name="G16" fmla="+- G0 0 G4"/>
              <a:gd name="G17" fmla="*/ G2 G15 G16"/>
              <a:gd name="T0" fmla="*/ 17321 w 21600"/>
              <a:gd name="T1" fmla="*/ 0 h 21600"/>
              <a:gd name="T2" fmla="*/ 13041 w 21600"/>
              <a:gd name="T3" fmla="*/ 4736 h 21600"/>
              <a:gd name="T4" fmla="*/ 0 w 21600"/>
              <a:gd name="T5" fmla="*/ 20249 h 21600"/>
              <a:gd name="T6" fmla="*/ 9239 w 21600"/>
              <a:gd name="T7" fmla="*/ 21600 h 21600"/>
              <a:gd name="T8" fmla="*/ 18477 w 21600"/>
              <a:gd name="T9" fmla="*/ 13569 h 21600"/>
              <a:gd name="T10" fmla="*/ 21600 w 21600"/>
              <a:gd name="T11" fmla="*/ 473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1" y="0"/>
                </a:moveTo>
                <a:lnTo>
                  <a:pt x="13041" y="4736"/>
                </a:lnTo>
                <a:lnTo>
                  <a:pt x="16164" y="4736"/>
                </a:lnTo>
                <a:lnTo>
                  <a:pt x="16164" y="18896"/>
                </a:lnTo>
                <a:lnTo>
                  <a:pt x="0" y="18896"/>
                </a:lnTo>
                <a:lnTo>
                  <a:pt x="0" y="21600"/>
                </a:lnTo>
                <a:lnTo>
                  <a:pt x="18477" y="21600"/>
                </a:lnTo>
                <a:lnTo>
                  <a:pt x="18477" y="4736"/>
                </a:lnTo>
                <a:lnTo>
                  <a:pt x="21600" y="4736"/>
                </a:lnTo>
                <a:close/>
              </a:path>
            </a:pathLst>
          </a:custGeom>
          <a:solidFill>
            <a:srgbClr val="00FF00"/>
          </a:solidFill>
          <a:ln w="28575" cmpd="sng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AutoShape 17">
            <a:extLst>
              <a:ext uri="{FF2B5EF4-FFF2-40B4-BE49-F238E27FC236}">
                <a16:creationId xmlns:a16="http://schemas.microsoft.com/office/drawing/2014/main" xmlns="" id="{782A275E-1C62-4E98-AA6F-7A950E27CC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867114" y="2539262"/>
            <a:ext cx="941430" cy="791212"/>
          </a:xfrm>
          <a:custGeom>
            <a:avLst/>
            <a:gdLst>
              <a:gd name="G0" fmla="+- 13041 0 0"/>
              <a:gd name="G1" fmla="+- 18477 0 0"/>
              <a:gd name="G2" fmla="+- 4736 0 0"/>
              <a:gd name="G3" fmla="*/ 13041 1 2"/>
              <a:gd name="G4" fmla="+- G3 10800 0"/>
              <a:gd name="G5" fmla="+- 21600 13041 18477"/>
              <a:gd name="G6" fmla="+- 18477 4736 0"/>
              <a:gd name="G7" fmla="*/ G6 1 2"/>
              <a:gd name="G8" fmla="*/ 18477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477 1 2"/>
              <a:gd name="G15" fmla="+- G5 0 G4"/>
              <a:gd name="G16" fmla="+- G0 0 G4"/>
              <a:gd name="G17" fmla="*/ G2 G15 G16"/>
              <a:gd name="T0" fmla="*/ 17321 w 21600"/>
              <a:gd name="T1" fmla="*/ 0 h 21600"/>
              <a:gd name="T2" fmla="*/ 13041 w 21600"/>
              <a:gd name="T3" fmla="*/ 4736 h 21600"/>
              <a:gd name="T4" fmla="*/ 0 w 21600"/>
              <a:gd name="T5" fmla="*/ 20249 h 21600"/>
              <a:gd name="T6" fmla="*/ 9239 w 21600"/>
              <a:gd name="T7" fmla="*/ 21600 h 21600"/>
              <a:gd name="T8" fmla="*/ 18477 w 21600"/>
              <a:gd name="T9" fmla="*/ 13569 h 21600"/>
              <a:gd name="T10" fmla="*/ 21600 w 21600"/>
              <a:gd name="T11" fmla="*/ 473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21" y="0"/>
                </a:moveTo>
                <a:lnTo>
                  <a:pt x="13041" y="4736"/>
                </a:lnTo>
                <a:lnTo>
                  <a:pt x="16164" y="4736"/>
                </a:lnTo>
                <a:lnTo>
                  <a:pt x="16164" y="18896"/>
                </a:lnTo>
                <a:lnTo>
                  <a:pt x="0" y="18896"/>
                </a:lnTo>
                <a:lnTo>
                  <a:pt x="0" y="21600"/>
                </a:lnTo>
                <a:lnTo>
                  <a:pt x="18477" y="21600"/>
                </a:lnTo>
                <a:lnTo>
                  <a:pt x="18477" y="4736"/>
                </a:lnTo>
                <a:lnTo>
                  <a:pt x="21600" y="4736"/>
                </a:lnTo>
                <a:close/>
              </a:path>
            </a:pathLst>
          </a:custGeom>
          <a:solidFill>
            <a:srgbClr val="0000FF"/>
          </a:solidFill>
          <a:ln w="28575" cmpd="sng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" name="Object 4">
            <a:extLst>
              <a:ext uri="{FF2B5EF4-FFF2-40B4-BE49-F238E27FC236}">
                <a16:creationId xmlns:a16="http://schemas.microsoft.com/office/drawing/2014/main" xmlns="" id="{12F37267-BE23-45D3-9D4C-228019F15E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77639" y="1158191"/>
          <a:ext cx="2236996" cy="566097"/>
        </p:xfrm>
        <a:graphic>
          <a:graphicData uri="http://schemas.openxmlformats.org/presentationml/2006/ole">
            <p:oleObj spid="_x0000_s71809" name="Equation" r:id="rId5" imgW="749300" imgH="190500" progId="Equation.DSMT4">
              <p:embed/>
            </p:oleObj>
          </a:graphicData>
        </a:graphic>
      </p:graphicFrame>
      <p:sp>
        <p:nvSpPr>
          <p:cNvPr id="32" name="圆角矩形标注 409634">
            <a:extLst>
              <a:ext uri="{FF2B5EF4-FFF2-40B4-BE49-F238E27FC236}">
                <a16:creationId xmlns:a16="http://schemas.microsoft.com/office/drawing/2014/main" xmlns="" id="{0EA21B70-200D-43D2-8052-02F41169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563" y="3818215"/>
            <a:ext cx="2176192" cy="575650"/>
          </a:xfrm>
          <a:prstGeom prst="wedgeRoundRectCallout">
            <a:avLst>
              <a:gd name="adj1" fmla="val -72679"/>
              <a:gd name="adj2" fmla="val -11324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无险象发生</a:t>
            </a:r>
          </a:p>
        </p:txBody>
      </p:sp>
      <p:sp>
        <p:nvSpPr>
          <p:cNvPr id="33" name="圆角矩形标注 409634">
            <a:extLst>
              <a:ext uri="{FF2B5EF4-FFF2-40B4-BE49-F238E27FC236}">
                <a16:creationId xmlns:a16="http://schemas.microsoft.com/office/drawing/2014/main" xmlns="" id="{38994C76-F889-442F-B5FC-979F6E7B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150" y="4577529"/>
            <a:ext cx="1770923" cy="575650"/>
          </a:xfrm>
          <a:prstGeom prst="wedgeRoundRectCallout">
            <a:avLst>
              <a:gd name="adj1" fmla="val -138395"/>
              <a:gd name="adj2" fmla="val 4269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险象发生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390A711-5199-4B87-85C4-4302297434A8}"/>
              </a:ext>
            </a:extLst>
          </p:cNvPr>
          <p:cNvSpPr/>
          <p:nvPr/>
        </p:nvSpPr>
        <p:spPr>
          <a:xfrm>
            <a:off x="131254" y="5651595"/>
            <a:ext cx="8881492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70A8E"/>
                </a:solidFill>
              </a:rPr>
              <a:t>功能险象是逻辑函数的功能所固有的，无法通过改变设计来消除，只能通过</a:t>
            </a:r>
            <a:r>
              <a:rPr lang="zh-CN" altLang="zh-CN" sz="2800" b="1" dirty="0">
                <a:solidFill>
                  <a:srgbClr val="FF0000"/>
                </a:solidFill>
              </a:rPr>
              <a:t>控制输入信号的变化顺序</a:t>
            </a:r>
            <a:r>
              <a:rPr lang="zh-CN" altLang="zh-CN" sz="2800" b="1" dirty="0">
                <a:solidFill>
                  <a:srgbClr val="170A8E"/>
                </a:solidFill>
              </a:rPr>
              <a:t>来避免</a:t>
            </a:r>
          </a:p>
        </p:txBody>
      </p:sp>
      <p:sp>
        <p:nvSpPr>
          <p:cNvPr id="30" name="标题 409601">
            <a:extLst>
              <a:ext uri="{FF2B5EF4-FFF2-40B4-BE49-F238E27FC236}">
                <a16:creationId xmlns:a16="http://schemas.microsoft.com/office/drawing/2014/main" xmlns="" id="{557E98AD-51FD-4B67-9C0A-C33A43BE7CFB}"/>
              </a:ext>
            </a:extLst>
          </p:cNvPr>
          <p:cNvSpPr txBox="1">
            <a:spLocks noChangeArrowheads="1"/>
          </p:cNvSpPr>
          <p:nvPr/>
        </p:nvSpPr>
        <p:spPr>
          <a:xfrm>
            <a:off x="41927" y="621460"/>
            <a:ext cx="3581036" cy="50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一、静态功能险象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xmlns="" id="{2B8683DA-948E-4CDF-B2FF-1B805BC4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975" y="2253933"/>
            <a:ext cx="4952613" cy="1275666"/>
          </a:xfrm>
          <a:prstGeom prst="rect">
            <a:avLst/>
          </a:prstGeom>
          <a:noFill/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1" dirty="0" smtClean="0"/>
              <a:t>路径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A</a:t>
            </a:r>
            <a:r>
              <a:rPr lang="zh-CN" altLang="en-US" sz="2800" b="1" dirty="0" smtClean="0"/>
              <a:t>先变，</a:t>
            </a:r>
            <a:r>
              <a:rPr lang="en-US" altLang="zh-CN" sz="2800" b="1" dirty="0" smtClean="0"/>
              <a:t>C</a:t>
            </a:r>
            <a:r>
              <a:rPr lang="zh-CN" altLang="en-US" sz="2800" b="1" dirty="0" smtClean="0"/>
              <a:t>再变</a:t>
            </a:r>
            <a:endParaRPr lang="zh-CN" altLang="zh-CN" sz="2800" b="1" dirty="0"/>
          </a:p>
          <a:p>
            <a:pPr algn="l"/>
            <a:r>
              <a:rPr lang="zh-CN" altLang="zh-CN" sz="2800" b="1" dirty="0"/>
              <a:t>组合变化顺序：</a:t>
            </a:r>
            <a:r>
              <a:rPr lang="en-US" altLang="zh-CN" sz="2800" b="1" dirty="0">
                <a:solidFill>
                  <a:srgbClr val="0000FF"/>
                </a:solidFill>
              </a:rPr>
              <a:t>01</a:t>
            </a:r>
            <a:r>
              <a:rPr lang="zh-CN" altLang="zh-CN" sz="2800" b="1" dirty="0">
                <a:solidFill>
                  <a:srgbClr val="0000FF"/>
                </a:solidFill>
              </a:rPr>
              <a:t>0→</a:t>
            </a:r>
            <a:r>
              <a:rPr lang="en-US" altLang="zh-CN" sz="2800" b="1" dirty="0">
                <a:solidFill>
                  <a:srgbClr val="0000FF"/>
                </a:solidFill>
              </a:rPr>
              <a:t>110</a:t>
            </a:r>
            <a:r>
              <a:rPr lang="zh-CN" altLang="zh-CN" sz="2800" b="1" dirty="0">
                <a:solidFill>
                  <a:srgbClr val="0000FF"/>
                </a:solidFill>
              </a:rPr>
              <a:t>→111</a:t>
            </a:r>
          </a:p>
          <a:p>
            <a:pPr algn="l"/>
            <a:r>
              <a:rPr lang="zh-CN" altLang="zh-CN" sz="2800" b="1" dirty="0"/>
              <a:t>              输出F:  </a:t>
            </a:r>
            <a:r>
              <a:rPr lang="zh-CN" altLang="zh-CN" sz="2800" b="1" dirty="0">
                <a:solidFill>
                  <a:srgbClr val="FF0000"/>
                </a:solidFill>
              </a:rPr>
              <a:t>1→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</a:rPr>
              <a:t>→1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4.5.2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险象的分类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178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4" grpId="0" animBg="1"/>
      <p:bldP spid="27" grpId="0" animBg="1"/>
      <p:bldP spid="28" grpId="0" animBg="1"/>
      <p:bldP spid="32" grpId="0" animBg="1"/>
      <p:bldP spid="33" grpId="0" animBg="1"/>
      <p:bldP spid="4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375811">
            <a:extLst>
              <a:ext uri="{FF2B5EF4-FFF2-40B4-BE49-F238E27FC236}">
                <a16:creationId xmlns="" xmlns:a16="http://schemas.microsoft.com/office/drawing/2014/main" id="{E69AEF7E-B7D2-4440-8FA1-137775E00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11" y="979358"/>
            <a:ext cx="7765267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定义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能从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多个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数据信号中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</a:rPr>
              <a:t>选择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一个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数据信号传送到输出</a:t>
            </a:r>
          </a:p>
          <a:p>
            <a:pPr defTabSz="91440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     端的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电路。</a:t>
            </a:r>
            <a:endParaRPr lang="zh-CN" altLang="en-US" sz="24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71" name="矩形 375812">
            <a:extLst>
              <a:ext uri="{FF2B5EF4-FFF2-40B4-BE49-F238E27FC236}">
                <a16:creationId xmlns="" xmlns:a16="http://schemas.microsoft.com/office/drawing/2014/main" id="{9B2F4432-DD64-4A30-AE61-F447A54AE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11" y="2214509"/>
            <a:ext cx="367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输入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: 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1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路数据和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位地址</a:t>
            </a:r>
          </a:p>
        </p:txBody>
      </p:sp>
      <p:sp>
        <p:nvSpPr>
          <p:cNvPr id="72" name="矩形 375813">
            <a:extLst>
              <a:ext uri="{FF2B5EF4-FFF2-40B4-BE49-F238E27FC236}">
                <a16:creationId xmlns="" xmlns:a16="http://schemas.microsoft.com/office/drawing/2014/main" id="{EDF4CBE8-8999-4022-ACF8-3F3C076F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11" y="2824109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输出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: 1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位数据</a:t>
            </a:r>
          </a:p>
        </p:txBody>
      </p:sp>
      <p:sp>
        <p:nvSpPr>
          <p:cNvPr id="73" name="圆角矩形标注 375814">
            <a:extLst>
              <a:ext uri="{FF2B5EF4-FFF2-40B4-BE49-F238E27FC236}">
                <a16:creationId xmlns="" xmlns:a16="http://schemas.microsoft.com/office/drawing/2014/main" id="{3B8C35E4-413B-48FD-AB56-EAE75900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40" y="2442410"/>
            <a:ext cx="3645468" cy="920568"/>
          </a:xfrm>
          <a:prstGeom prst="wedgeRoundRectCallout">
            <a:avLst>
              <a:gd name="adj1" fmla="val -74026"/>
              <a:gd name="adj2" fmla="val -370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地址码（控制信号）：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控制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选择哪一路数据信号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</a:rPr>
              <a:t>。</a:t>
            </a:r>
          </a:p>
        </p:txBody>
      </p:sp>
      <p:grpSp>
        <p:nvGrpSpPr>
          <p:cNvPr id="75" name="组合 375816">
            <a:extLst>
              <a:ext uri="{FF2B5EF4-FFF2-40B4-BE49-F238E27FC236}">
                <a16:creationId xmlns="" xmlns:a16="http://schemas.microsoft.com/office/drawing/2014/main" id="{D355394F-FF8B-43BF-8AA0-85177D3B23FD}"/>
              </a:ext>
            </a:extLst>
          </p:cNvPr>
          <p:cNvGrpSpPr>
            <a:grpSpLocks/>
          </p:cNvGrpSpPr>
          <p:nvPr/>
        </p:nvGrpSpPr>
        <p:grpSpPr bwMode="auto">
          <a:xfrm>
            <a:off x="1786731" y="3690185"/>
            <a:ext cx="3200400" cy="2800350"/>
            <a:chOff x="0" y="0"/>
            <a:chExt cx="2340" cy="2100"/>
          </a:xfrm>
        </p:grpSpPr>
        <p:sp>
          <p:nvSpPr>
            <p:cNvPr id="76" name="矩形 375817">
              <a:extLst>
                <a:ext uri="{FF2B5EF4-FFF2-40B4-BE49-F238E27FC236}">
                  <a16:creationId xmlns="" xmlns:a16="http://schemas.microsoft.com/office/drawing/2014/main" id="{42726187-4AC3-4F3E-8E61-A821BC97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720"/>
              <a:ext cx="888" cy="138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78" name="组合 375818">
              <a:extLst>
                <a:ext uri="{FF2B5EF4-FFF2-40B4-BE49-F238E27FC236}">
                  <a16:creationId xmlns="" xmlns:a16="http://schemas.microsoft.com/office/drawing/2014/main" id="{48A5EB5C-5734-4EFE-ADD3-4469F9F6B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" y="960"/>
              <a:ext cx="984" cy="84"/>
              <a:chOff x="0" y="0"/>
              <a:chExt cx="984" cy="84"/>
            </a:xfrm>
          </p:grpSpPr>
          <p:sp>
            <p:nvSpPr>
              <p:cNvPr id="104" name="椭圆 375819">
                <a:extLst>
                  <a:ext uri="{FF2B5EF4-FFF2-40B4-BE49-F238E27FC236}">
                    <a16:creationId xmlns="" xmlns:a16="http://schemas.microsoft.com/office/drawing/2014/main" id="{D9B5E4AF-0418-4569-B472-1D0CF37E8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" y="0"/>
                <a:ext cx="84" cy="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5" name="直接连接符 375820">
                <a:extLst>
                  <a:ext uri="{FF2B5EF4-FFF2-40B4-BE49-F238E27FC236}">
                    <a16:creationId xmlns="" xmlns:a16="http://schemas.microsoft.com/office/drawing/2014/main" id="{55752119-5B7C-4B72-A899-CACC3161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48"/>
                <a:ext cx="9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79" name="组合 375821">
              <a:extLst>
                <a:ext uri="{FF2B5EF4-FFF2-40B4-BE49-F238E27FC236}">
                  <a16:creationId xmlns="" xmlns:a16="http://schemas.microsoft.com/office/drawing/2014/main" id="{A64D120E-AFBD-48BA-AA4A-E6CA93161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" y="1219"/>
              <a:ext cx="742" cy="84"/>
              <a:chOff x="0" y="0"/>
              <a:chExt cx="742" cy="84"/>
            </a:xfrm>
          </p:grpSpPr>
          <p:sp>
            <p:nvSpPr>
              <p:cNvPr id="102" name="椭圆 375822">
                <a:extLst>
                  <a:ext uri="{FF2B5EF4-FFF2-40B4-BE49-F238E27FC236}">
                    <a16:creationId xmlns="" xmlns:a16="http://schemas.microsoft.com/office/drawing/2014/main" id="{15D87E78-439F-4090-B086-8FD7A13BB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" y="0"/>
                <a:ext cx="84" cy="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3" name="直接连接符 375823">
                <a:extLst>
                  <a:ext uri="{FF2B5EF4-FFF2-40B4-BE49-F238E27FC236}">
                    <a16:creationId xmlns="" xmlns:a16="http://schemas.microsoft.com/office/drawing/2014/main" id="{3024C7A2-D854-45D9-A033-F30AA25139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53"/>
                <a:ext cx="64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0" name="组合 375824">
              <a:extLst>
                <a:ext uri="{FF2B5EF4-FFF2-40B4-BE49-F238E27FC236}">
                  <a16:creationId xmlns="" xmlns:a16="http://schemas.microsoft.com/office/drawing/2014/main" id="{C844FAC5-F766-45BC-8E03-1528274F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" y="1507"/>
              <a:ext cx="730" cy="84"/>
              <a:chOff x="0" y="0"/>
              <a:chExt cx="730" cy="84"/>
            </a:xfrm>
          </p:grpSpPr>
          <p:sp>
            <p:nvSpPr>
              <p:cNvPr id="100" name="椭圆 375825">
                <a:extLst>
                  <a:ext uri="{FF2B5EF4-FFF2-40B4-BE49-F238E27FC236}">
                    <a16:creationId xmlns="" xmlns:a16="http://schemas.microsoft.com/office/drawing/2014/main" id="{73E33A35-1ECA-4FEB-B3AA-E0237E7B1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0"/>
                <a:ext cx="84" cy="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直接连接符 375826">
                <a:extLst>
                  <a:ext uri="{FF2B5EF4-FFF2-40B4-BE49-F238E27FC236}">
                    <a16:creationId xmlns="" xmlns:a16="http://schemas.microsoft.com/office/drawing/2014/main" id="{07156EBB-B33B-4A43-B755-3BEABF7900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53"/>
                <a:ext cx="64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81" name="组合 375827">
              <a:extLst>
                <a:ext uri="{FF2B5EF4-FFF2-40B4-BE49-F238E27FC236}">
                  <a16:creationId xmlns="" xmlns:a16="http://schemas.microsoft.com/office/drawing/2014/main" id="{44A58D0A-D7F2-4C19-8679-83B7A8B36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" y="1764"/>
              <a:ext cx="982" cy="84"/>
              <a:chOff x="0" y="0"/>
              <a:chExt cx="982" cy="84"/>
            </a:xfrm>
          </p:grpSpPr>
          <p:sp>
            <p:nvSpPr>
              <p:cNvPr id="98" name="椭圆 375828">
                <a:extLst>
                  <a:ext uri="{FF2B5EF4-FFF2-40B4-BE49-F238E27FC236}">
                    <a16:creationId xmlns="" xmlns:a16="http://schemas.microsoft.com/office/drawing/2014/main" id="{11CD6C37-6669-4404-939C-EB148331F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" y="0"/>
                <a:ext cx="84" cy="84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9" name="直接连接符 375829">
                <a:extLst>
                  <a:ext uri="{FF2B5EF4-FFF2-40B4-BE49-F238E27FC236}">
                    <a16:creationId xmlns="" xmlns:a16="http://schemas.microsoft.com/office/drawing/2014/main" id="{0B67C362-5312-48C9-8D24-3CCCB9898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0" y="43"/>
                <a:ext cx="88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2" name="椭圆 375830">
              <a:extLst>
                <a:ext uri="{FF2B5EF4-FFF2-40B4-BE49-F238E27FC236}">
                  <a16:creationId xmlns="" xmlns:a16="http://schemas.microsoft.com/office/drawing/2014/main" id="{F361D211-8AE2-48EB-87DE-F06CAF6FE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44"/>
              <a:ext cx="84" cy="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3" name="直接连接符 375831">
              <a:extLst>
                <a:ext uri="{FF2B5EF4-FFF2-40B4-BE49-F238E27FC236}">
                  <a16:creationId xmlns="" xmlns:a16="http://schemas.microsoft.com/office/drawing/2014/main" id="{0971C07F-EE02-4707-A739-F9E32F26C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52" y="1068"/>
              <a:ext cx="108" cy="2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4" name="直接连接符 375832">
              <a:extLst>
                <a:ext uri="{FF2B5EF4-FFF2-40B4-BE49-F238E27FC236}">
                  <a16:creationId xmlns="" xmlns:a16="http://schemas.microsoft.com/office/drawing/2014/main" id="{3F17E843-0541-4192-8EEF-E1EB1A77B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392"/>
              <a:ext cx="720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5" name="椭圆 375833">
              <a:extLst>
                <a:ext uri="{FF2B5EF4-FFF2-40B4-BE49-F238E27FC236}">
                  <a16:creationId xmlns="" xmlns:a16="http://schemas.microsoft.com/office/drawing/2014/main" id="{F63CDF61-49AA-41C0-98E3-50F36732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747"/>
              <a:ext cx="84" cy="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6" name="椭圆 375834">
              <a:extLst>
                <a:ext uri="{FF2B5EF4-FFF2-40B4-BE49-F238E27FC236}">
                  <a16:creationId xmlns="" xmlns:a16="http://schemas.microsoft.com/office/drawing/2014/main" id="{FEEBF7EF-CEAF-4307-B613-D0B1CAC43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512"/>
              <a:ext cx="84" cy="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7" name="椭圆 375835">
              <a:extLst>
                <a:ext uri="{FF2B5EF4-FFF2-40B4-BE49-F238E27FC236}">
                  <a16:creationId xmlns="" xmlns:a16="http://schemas.microsoft.com/office/drawing/2014/main" id="{62A1D5BC-56C7-4E74-A29C-B72503851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224"/>
              <a:ext cx="84" cy="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8" name="椭圆 375836">
              <a:extLst>
                <a:ext uri="{FF2B5EF4-FFF2-40B4-BE49-F238E27FC236}">
                  <a16:creationId xmlns="" xmlns:a16="http://schemas.microsoft.com/office/drawing/2014/main" id="{18B992A7-1AE3-4BFB-B974-9CF6BB4AE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960"/>
              <a:ext cx="84" cy="84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9" name="直接连接符 375837">
              <a:extLst>
                <a:ext uri="{FF2B5EF4-FFF2-40B4-BE49-F238E27FC236}">
                  <a16:creationId xmlns="" xmlns:a16="http://schemas.microsoft.com/office/drawing/2014/main" id="{49367C1E-57F4-4591-8023-97A68C9CB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2" y="408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0" name="直接连接符 375838">
              <a:extLst>
                <a:ext uri="{FF2B5EF4-FFF2-40B4-BE49-F238E27FC236}">
                  <a16:creationId xmlns="" xmlns:a16="http://schemas.microsoft.com/office/drawing/2014/main" id="{76E3B7A6-6BC2-4BE0-AA95-77F341F9A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2" y="408"/>
              <a:ext cx="0" cy="3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1" name="文本框 375839">
              <a:extLst>
                <a:ext uri="{FF2B5EF4-FFF2-40B4-BE49-F238E27FC236}">
                  <a16:creationId xmlns="" xmlns:a16="http://schemas.microsoft.com/office/drawing/2014/main" id="{BB3D72FE-25E7-4E88-A99B-C8815C524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12"/>
              <a:ext cx="408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0" lang="en-US" altLang="zh-CN" sz="28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文本框 375840">
              <a:extLst>
                <a:ext uri="{FF2B5EF4-FFF2-40B4-BE49-F238E27FC236}">
                  <a16:creationId xmlns="" xmlns:a16="http://schemas.microsoft.com/office/drawing/2014/main" id="{287107E6-6EA2-4ED6-93AC-27363773F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0" y="0"/>
              <a:ext cx="420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0" lang="en-US" altLang="zh-CN" sz="28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文本框 375841">
              <a:extLst>
                <a:ext uri="{FF2B5EF4-FFF2-40B4-BE49-F238E27FC236}">
                  <a16:creationId xmlns="" xmlns:a16="http://schemas.microsoft.com/office/drawing/2014/main" id="{775F2D66-5C92-47A5-936E-E3277F173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40"/>
              <a:ext cx="56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0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文本框 375842">
              <a:extLst>
                <a:ext uri="{FF2B5EF4-FFF2-40B4-BE49-F238E27FC236}">
                  <a16:creationId xmlns="" xmlns:a16="http://schemas.microsoft.com/office/drawing/2014/main" id="{BD087866-AEA1-40DA-B496-A1C6A8272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" y="1104"/>
              <a:ext cx="56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0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文本框 375843">
              <a:extLst>
                <a:ext uri="{FF2B5EF4-FFF2-40B4-BE49-F238E27FC236}">
                  <a16:creationId xmlns="" xmlns:a16="http://schemas.microsoft.com/office/drawing/2014/main" id="{5E35B1CC-0649-4318-ABD4-1C635CF54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" y="1404"/>
              <a:ext cx="56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0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文本框 375844">
              <a:extLst>
                <a:ext uri="{FF2B5EF4-FFF2-40B4-BE49-F238E27FC236}">
                  <a16:creationId xmlns="" xmlns:a16="http://schemas.microsoft.com/office/drawing/2014/main" id="{E35C24D7-B45F-4D19-A496-5CDF012A3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" y="1675"/>
              <a:ext cx="407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0" lang="en-US" altLang="zh-CN" sz="2400" b="1" i="1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文本框 375845">
              <a:extLst>
                <a:ext uri="{FF2B5EF4-FFF2-40B4-BE49-F238E27FC236}">
                  <a16:creationId xmlns="" xmlns:a16="http://schemas.microsoft.com/office/drawing/2014/main" id="{46AE0E45-1C07-40C1-B050-D24E97678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1051"/>
              <a:ext cx="40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  <a:endParaRPr kumimoji="0" lang="en-US" altLang="zh-CN" sz="32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6" name="文本框 375846">
            <a:extLst>
              <a:ext uri="{FF2B5EF4-FFF2-40B4-BE49-F238E27FC236}">
                <a16:creationId xmlns="" xmlns:a16="http://schemas.microsoft.com/office/drawing/2014/main" id="{A8C7F014-9649-4738-AE21-9EDC5D987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520" y="3314350"/>
            <a:ext cx="1169726" cy="461665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地址码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07" name="文本框 375847">
            <a:extLst>
              <a:ext uri="{FF2B5EF4-FFF2-40B4-BE49-F238E27FC236}">
                <a16:creationId xmlns="" xmlns:a16="http://schemas.microsoft.com/office/drawing/2014/main" id="{FE1D0F13-18B0-455D-BDE3-43CF8BF1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77" y="4728410"/>
            <a:ext cx="553998" cy="1477963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输入信号</a:t>
            </a:r>
          </a:p>
        </p:txBody>
      </p:sp>
      <p:sp>
        <p:nvSpPr>
          <p:cNvPr id="108" name="文本框 375848">
            <a:extLst>
              <a:ext uri="{FF2B5EF4-FFF2-40B4-BE49-F238E27FC236}">
                <a16:creationId xmlns="" xmlns:a16="http://schemas.microsoft.com/office/drawing/2014/main" id="{38D25D68-9A09-44DC-A928-1DE35C4E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777" y="4804610"/>
            <a:ext cx="553998" cy="150495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输出信号</a:t>
            </a:r>
          </a:p>
        </p:txBody>
      </p:sp>
      <p:sp>
        <p:nvSpPr>
          <p:cNvPr id="109" name="圆角矩形 375849">
            <a:extLst>
              <a:ext uri="{FF2B5EF4-FFF2-40B4-BE49-F238E27FC236}">
                <a16:creationId xmlns="" xmlns:a16="http://schemas.microsoft.com/office/drawing/2014/main" id="{3742BB13-E3F9-4765-94C0-F20EAD002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063" y="3965553"/>
            <a:ext cx="2621552" cy="2438589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</a:rPr>
              <a:t>数据选择器类似一个多掷开关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。输入数据中编号与地址码相同的那一路数据被选中输出。</a:t>
            </a:r>
            <a:endParaRPr lang="zh-CN" altLang="en-US" sz="2400" b="1" kern="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数据选择器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矩形标注 1"/>
          <p:cNvSpPr/>
          <p:nvPr/>
        </p:nvSpPr>
        <p:spPr>
          <a:xfrm>
            <a:off x="3202587" y="1551056"/>
            <a:ext cx="3902607" cy="476888"/>
          </a:xfrm>
          <a:prstGeom prst="wedgeRectCallout">
            <a:avLst>
              <a:gd name="adj1" fmla="val -84582"/>
              <a:gd name="adj2" fmla="val 113875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每一路输入数据有一个编号</a:t>
            </a:r>
          </a:p>
        </p:txBody>
      </p:sp>
    </p:spTree>
    <p:extLst>
      <p:ext uri="{BB962C8B-B14F-4D97-AF65-F5344CB8AC3E}">
        <p14:creationId xmlns:p14="http://schemas.microsoft.com/office/powerpoint/2010/main" xmlns="" val="361282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 animBg="1"/>
      <p:bldP spid="106" grpId="0" animBg="1"/>
      <p:bldP spid="107" grpId="0" animBg="1"/>
      <p:bldP spid="108" grpId="0" animBg="1"/>
      <p:bldP spid="109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409601">
            <a:extLst>
              <a:ext uri="{FF2B5EF4-FFF2-40B4-BE49-F238E27FC236}">
                <a16:creationId xmlns:a16="http://schemas.microsoft.com/office/drawing/2014/main" xmlns="" id="{EF822F06-FA16-4CB9-A195-B2B5DBD9C424}"/>
              </a:ext>
            </a:extLst>
          </p:cNvPr>
          <p:cNvSpPr txBox="1">
            <a:spLocks noChangeArrowheads="1"/>
          </p:cNvSpPr>
          <p:nvPr/>
        </p:nvSpPr>
        <p:spPr>
          <a:xfrm>
            <a:off x="150212" y="646331"/>
            <a:ext cx="3595940" cy="50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二、静态逻辑险象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FD2B7DB-BA60-47E0-8AC5-5AB9458E142C}"/>
              </a:ext>
            </a:extLst>
          </p:cNvPr>
          <p:cNvSpPr/>
          <p:nvPr/>
        </p:nvSpPr>
        <p:spPr>
          <a:xfrm>
            <a:off x="717583" y="1400525"/>
            <a:ext cx="6427781" cy="10402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lvl="1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170A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原因</a:t>
            </a:r>
            <a:r>
              <a:rPr lang="zh-CN" altLang="en-US" sz="2800" b="1" dirty="0">
                <a:solidFill>
                  <a:srgbClr val="170A8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800" b="1" dirty="0">
              <a:solidFill>
                <a:srgbClr val="170A8E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逻辑器件固有的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时延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04256C6F-BE66-423E-BE08-573727E50E23}"/>
              </a:ext>
            </a:extLst>
          </p:cNvPr>
          <p:cNvGrpSpPr/>
          <p:nvPr/>
        </p:nvGrpSpPr>
        <p:grpSpPr>
          <a:xfrm>
            <a:off x="487468" y="2748508"/>
            <a:ext cx="8054920" cy="2954655"/>
            <a:chOff x="974510" y="1663923"/>
            <a:chExt cx="7430007" cy="295465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C0E4744E-91B9-40C4-9920-652E05DF62B6}"/>
                </a:ext>
              </a:extLst>
            </p:cNvPr>
            <p:cNvSpPr txBox="1"/>
            <p:nvPr/>
          </p:nvSpPr>
          <p:spPr>
            <a:xfrm>
              <a:off x="974510" y="1663923"/>
              <a:ext cx="7430007" cy="29546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170A8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条件</a:t>
              </a:r>
              <a:r>
                <a:rPr lang="zh-CN" altLang="en-US" sz="2800" b="1" dirty="0">
                  <a:solidFill>
                    <a:srgbClr val="170A8E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  <a:endParaRPr lang="en-US" altLang="zh-CN" sz="2800" b="1" dirty="0">
                <a:solidFill>
                  <a:srgbClr val="170A8E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一对逻辑变量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和反变量  同时出现，且在某些取值条件下，逻辑表达式可写成         或者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输入变量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发生变化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输入变量发生变化前、后的稳态输出值相同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" name="矩形 4">
                  <a:extLst>
                    <a:ext uri="{FF2B5EF4-FFF2-40B4-BE49-F238E27FC236}">
                      <a16:creationId xmlns="" xmlns:a16="http://schemas.microsoft.com/office/drawing/2014/main" id="{D959C4D4-1DBB-4168-BADF-1BB256208CC4}"/>
                    </a:ext>
                  </a:extLst>
                </p:cNvPr>
                <p:cNvSpPr/>
                <p:nvPr/>
              </p:nvSpPr>
              <p:spPr>
                <a:xfrm>
                  <a:off x="5960669" y="2969268"/>
                  <a:ext cx="1476751" cy="462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a14:m>
                  <a:r>
                    <a:rPr lang="zh-CN" altLang="en-US" sz="2400" b="1" dirty="0"/>
                    <a:t> </a:t>
                  </a:r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D959C4D4-1DBB-4168-BADF-1BB256208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669" y="2969268"/>
                  <a:ext cx="1476751" cy="462434"/>
                </a:xfrm>
                <a:prstGeom prst="rect">
                  <a:avLst/>
                </a:prstGeom>
                <a:blipFill rotWithShape="0">
                  <a:blip r:embed="rId3" cstate="print"/>
                  <a:stretch>
                    <a:fillRect l="-1145" r="-171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0" name="矩形 9">
                  <a:extLst>
                    <a:ext uri="{FF2B5EF4-FFF2-40B4-BE49-F238E27FC236}">
                      <a16:creationId xmlns="" xmlns:a16="http://schemas.microsoft.com/office/drawing/2014/main" id="{D994D3F5-7C51-40C4-8BD6-D1F1B72FED0E}"/>
                    </a:ext>
                  </a:extLst>
                </p:cNvPr>
                <p:cNvSpPr/>
                <p:nvPr/>
              </p:nvSpPr>
              <p:spPr>
                <a:xfrm>
                  <a:off x="4199396" y="2465842"/>
                  <a:ext cx="45717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0" name="矩形 9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D994D3F5-7C51-40C4-8BD6-D1F1B72FE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9396" y="2465842"/>
                  <a:ext cx="457176" cy="461665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1" name="矩形 10">
                  <a:extLst>
                    <a:ext uri="{FF2B5EF4-FFF2-40B4-BE49-F238E27FC236}">
                      <a16:creationId xmlns="" xmlns:a16="http://schemas.microsoft.com/office/drawing/2014/main" id="{B8566741-ABAE-48E4-A931-0B31CA36D114}"/>
                    </a:ext>
                  </a:extLst>
                </p:cNvPr>
                <p:cNvSpPr/>
                <p:nvPr/>
              </p:nvSpPr>
              <p:spPr>
                <a:xfrm>
                  <a:off x="4061766" y="2970037"/>
                  <a:ext cx="14814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zh-CN" altLang="en-US" sz="2400" b="1" i="0">
                            <a:latin typeface="Cambria Math" panose="02040503050406030204" pitchFamily="18" charset="0"/>
                          </a:rPr>
                          <m:t>·</m:t>
                        </m:r>
                        <m:acc>
                          <m:accPr>
                            <m:chr m:val="̅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11" name="矩形 10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B8566741-ABAE-48E4-A931-0B31CA36D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766" y="2970037"/>
                  <a:ext cx="1481495" cy="461665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 r="-224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4.5.2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险象的分类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675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4">
            <a:extLst>
              <a:ext uri="{FF2B5EF4-FFF2-40B4-BE49-F238E27FC236}">
                <a16:creationId xmlns:a16="http://schemas.microsoft.com/office/drawing/2014/main" xmlns="" id="{CA8AAFA2-6DCD-458B-BF0C-01D3B3436F7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52444" y="1282107"/>
          <a:ext cx="2311815" cy="585031"/>
        </p:xfrm>
        <a:graphic>
          <a:graphicData uri="http://schemas.openxmlformats.org/presentationml/2006/ole">
            <p:oleObj spid="_x0000_s72958" name="Equation" r:id="rId4" imgW="749300" imgH="190500" progId="Equation.DSMT4">
              <p:embed/>
            </p:oleObj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91082D88-E9BE-4498-8CF2-3476242A56FF}"/>
              </a:ext>
            </a:extLst>
          </p:cNvPr>
          <p:cNvGrpSpPr/>
          <p:nvPr/>
        </p:nvGrpSpPr>
        <p:grpSpPr>
          <a:xfrm>
            <a:off x="354392" y="1832996"/>
            <a:ext cx="4357252" cy="1284006"/>
            <a:chOff x="147717" y="4113239"/>
            <a:chExt cx="4004601" cy="120825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xmlns="" id="{DC8934D6-4FE2-4628-A4C0-90943B49DA13}"/>
                </a:ext>
              </a:extLst>
            </p:cNvPr>
            <p:cNvSpPr txBox="1"/>
            <p:nvPr/>
          </p:nvSpPr>
          <p:spPr>
            <a:xfrm>
              <a:off x="147717" y="4113239"/>
              <a:ext cx="4004601" cy="1208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A=B=1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时，         ，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当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由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变为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，会出现险象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6" name="矩形 15">
                  <a:extLst>
                    <a:ext uri="{FF2B5EF4-FFF2-40B4-BE49-F238E27FC236}">
                      <a16:creationId xmlns="" xmlns:a16="http://schemas.microsoft.com/office/drawing/2014/main" id="{935240A6-977D-47BD-8133-38E4F68E0C74}"/>
                    </a:ext>
                  </a:extLst>
                </p:cNvPr>
                <p:cNvSpPr/>
                <p:nvPr/>
              </p:nvSpPr>
              <p:spPr>
                <a:xfrm>
                  <a:off x="1872223" y="4239785"/>
                  <a:ext cx="1693076" cy="4931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6" name="矩形 15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935240A6-977D-47BD-8133-38E4F68E0C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2223" y="4239785"/>
                  <a:ext cx="1693076" cy="493198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4B815BE8-5610-41CA-A7A3-2E6945075265}"/>
              </a:ext>
            </a:extLst>
          </p:cNvPr>
          <p:cNvGrpSpPr/>
          <p:nvPr/>
        </p:nvGrpSpPr>
        <p:grpSpPr>
          <a:xfrm>
            <a:off x="4910735" y="1365056"/>
            <a:ext cx="3477809" cy="2282342"/>
            <a:chOff x="959196" y="4677130"/>
            <a:chExt cx="2821501" cy="196391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0E571EE9-0E4E-4C0B-9736-8561576FCD86}"/>
                </a:ext>
              </a:extLst>
            </p:cNvPr>
            <p:cNvSpPr/>
            <p:nvPr/>
          </p:nvSpPr>
          <p:spPr>
            <a:xfrm>
              <a:off x="2666999" y="5386590"/>
              <a:ext cx="481641" cy="116622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5" name="Object 4">
              <a:extLst>
                <a:ext uri="{FF2B5EF4-FFF2-40B4-BE49-F238E27FC236}">
                  <a16:creationId xmlns:a16="http://schemas.microsoft.com/office/drawing/2014/main" xmlns="" id="{79F2768F-D102-49A5-BEFA-4AAFB813F729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470041" y="5293667"/>
            <a:ext cx="2310656" cy="1347376"/>
          </p:xfrm>
          <a:graphic>
            <a:graphicData uri="http://schemas.openxmlformats.org/presentationml/2006/ole">
              <p:oleObj spid="_x0000_s72959" name="Equation" r:id="rId6" imgW="901440" imgH="507960" progId="Equation.DSMT4">
                <p:embed/>
              </p:oleObj>
            </a:graphicData>
          </a:graphic>
        </p:graphicFrame>
        <p:sp>
          <p:nvSpPr>
            <p:cNvPr id="66" name="Line 5">
              <a:extLst>
                <a:ext uri="{FF2B5EF4-FFF2-40B4-BE49-F238E27FC236}">
                  <a16:creationId xmlns:a16="http://schemas.microsoft.com/office/drawing/2014/main" xmlns="" id="{4AD42F63-3EBD-44B3-A379-FCA5BCC0B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59196" y="4985862"/>
              <a:ext cx="612151" cy="400728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6">
              <a:extLst>
                <a:ext uri="{FF2B5EF4-FFF2-40B4-BE49-F238E27FC236}">
                  <a16:creationId xmlns:a16="http://schemas.microsoft.com/office/drawing/2014/main" xmlns="" id="{C34B3052-7B94-4442-88C6-CB0C85F09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082" y="4677130"/>
              <a:ext cx="612151" cy="543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68" name="Rectangle 7">
              <a:extLst>
                <a:ext uri="{FF2B5EF4-FFF2-40B4-BE49-F238E27FC236}">
                  <a16:creationId xmlns:a16="http://schemas.microsoft.com/office/drawing/2014/main" xmlns="" id="{D8F01BD2-06CB-44BF-87C6-15B784F08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201" y="5087640"/>
              <a:ext cx="260811" cy="450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xmlns="" id="{550018BF-1D23-4FB1-94F4-6ED8D826F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562" y="5517262"/>
              <a:ext cx="260811" cy="897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24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4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xmlns="" id="{7FB014EA-6BE3-4D0F-92F7-EB24E24CD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045" y="4948676"/>
              <a:ext cx="2133908" cy="493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00   01   11   10</a:t>
              </a:r>
            </a:p>
          </p:txBody>
        </p:sp>
      </p:grpSp>
      <p:sp>
        <p:nvSpPr>
          <p:cNvPr id="73" name="圆角矩形标注 409634">
            <a:extLst>
              <a:ext uri="{FF2B5EF4-FFF2-40B4-BE49-F238E27FC236}">
                <a16:creationId xmlns:a16="http://schemas.microsoft.com/office/drawing/2014/main" xmlns="" id="{1BE05DFE-1FF9-4D00-AC87-B8CD60E9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820" y="4115126"/>
            <a:ext cx="3034793" cy="1977882"/>
          </a:xfrm>
          <a:prstGeom prst="wedgeRoundRectCallout">
            <a:avLst>
              <a:gd name="adj1" fmla="val 2514"/>
              <a:gd name="adj2" fmla="val -7958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/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A=B=1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变化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对应在卡诺图上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个方格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全为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或全为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险象发生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36163F96-E72D-4487-A31C-DC2A349DFC7B}"/>
              </a:ext>
            </a:extLst>
          </p:cNvPr>
          <p:cNvGrpSpPr/>
          <p:nvPr/>
        </p:nvGrpSpPr>
        <p:grpSpPr>
          <a:xfrm>
            <a:off x="1088279" y="3324359"/>
            <a:ext cx="3066018" cy="2952980"/>
            <a:chOff x="5721286" y="3058787"/>
            <a:chExt cx="3066018" cy="295298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xmlns="" id="{D7D68179-32CB-4636-BCF4-7C17F7DDBFBF}"/>
                </a:ext>
              </a:extLst>
            </p:cNvPr>
            <p:cNvGrpSpPr/>
            <p:nvPr/>
          </p:nvGrpSpPr>
          <p:grpSpPr>
            <a:xfrm>
              <a:off x="5721286" y="3058787"/>
              <a:ext cx="3066018" cy="2780031"/>
              <a:chOff x="5064900" y="3151537"/>
              <a:chExt cx="3066018" cy="2780031"/>
            </a:xfrm>
          </p:grpSpPr>
          <p:grpSp>
            <p:nvGrpSpPr>
              <p:cNvPr id="34" name="Group 5">
                <a:extLst>
                  <a:ext uri="{FF2B5EF4-FFF2-40B4-BE49-F238E27FC236}">
                    <a16:creationId xmlns:a16="http://schemas.microsoft.com/office/drawing/2014/main" xmlns="" id="{C9BC97EA-D2E8-4D73-A096-5F444D1A61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4900" y="3151537"/>
                <a:ext cx="3066018" cy="2780031"/>
                <a:chOff x="1" y="0"/>
                <a:chExt cx="2002" cy="1954"/>
              </a:xfrm>
            </p:grpSpPr>
            <p:sp>
              <p:nvSpPr>
                <p:cNvPr id="35" name="Line 6">
                  <a:extLst>
                    <a:ext uri="{FF2B5EF4-FFF2-40B4-BE49-F238E27FC236}">
                      <a16:creationId xmlns:a16="http://schemas.microsoft.com/office/drawing/2014/main" xmlns="" id="{C1410170-441D-48EB-B447-5ADB2BFA72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" y="23"/>
                  <a:ext cx="1622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" name="Line 7">
                  <a:extLst>
                    <a:ext uri="{FF2B5EF4-FFF2-40B4-BE49-F238E27FC236}">
                      <a16:creationId xmlns:a16="http://schemas.microsoft.com/office/drawing/2014/main" xmlns="" id="{F315A70C-1609-4227-9031-F2601CC2EC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" y="273"/>
                  <a:ext cx="1639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Line 8">
                  <a:extLst>
                    <a:ext uri="{FF2B5EF4-FFF2-40B4-BE49-F238E27FC236}">
                      <a16:creationId xmlns:a16="http://schemas.microsoft.com/office/drawing/2014/main" xmlns="" id="{38670206-B2DD-47CC-A99F-D38629C56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7" y="683"/>
                  <a:ext cx="1413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Line 9">
                  <a:extLst>
                    <a:ext uri="{FF2B5EF4-FFF2-40B4-BE49-F238E27FC236}">
                      <a16:creationId xmlns:a16="http://schemas.microsoft.com/office/drawing/2014/main" xmlns="" id="{CF461464-E0BA-4120-B59E-58BA40A565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798"/>
                  <a:ext cx="1260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Line 10">
                  <a:extLst>
                    <a:ext uri="{FF2B5EF4-FFF2-40B4-BE49-F238E27FC236}">
                      <a16:creationId xmlns:a16="http://schemas.microsoft.com/office/drawing/2014/main" xmlns="" id="{DA0D9F8E-8EEF-40A6-A290-4110DBB510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7" y="1298"/>
                  <a:ext cx="1253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" name="Line 11">
                  <a:extLst>
                    <a:ext uri="{FF2B5EF4-FFF2-40B4-BE49-F238E27FC236}">
                      <a16:creationId xmlns:a16="http://schemas.microsoft.com/office/drawing/2014/main" xmlns="" id="{7F340177-5845-4E32-A02A-D465645C6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7" y="1405"/>
                  <a:ext cx="1063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1" name="Line 12">
                  <a:extLst>
                    <a:ext uri="{FF2B5EF4-FFF2-40B4-BE49-F238E27FC236}">
                      <a16:creationId xmlns:a16="http://schemas.microsoft.com/office/drawing/2014/main" xmlns="" id="{08762412-7EFA-4A93-A3A2-E1407D888F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" y="488"/>
                  <a:ext cx="235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2" name="Line 13">
                  <a:extLst>
                    <a:ext uri="{FF2B5EF4-FFF2-40B4-BE49-F238E27FC236}">
                      <a16:creationId xmlns:a16="http://schemas.microsoft.com/office/drawing/2014/main" xmlns="" id="{3004DFB9-6689-4BF7-AF98-C1C849075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" y="488"/>
                  <a:ext cx="0" cy="21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3" name="Line 14">
                  <a:extLst>
                    <a:ext uri="{FF2B5EF4-FFF2-40B4-BE49-F238E27FC236}">
                      <a16:creationId xmlns:a16="http://schemas.microsoft.com/office/drawing/2014/main" xmlns="" id="{3804868A-9677-4F26-BB60-2A76D2F396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" y="1014"/>
                  <a:ext cx="406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4" name="Line 15">
                  <a:extLst>
                    <a:ext uri="{FF2B5EF4-FFF2-40B4-BE49-F238E27FC236}">
                      <a16:creationId xmlns:a16="http://schemas.microsoft.com/office/drawing/2014/main" xmlns="" id="{2D9385A7-023C-4477-A11B-CD90DA622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5" y="1104"/>
                  <a:ext cx="0" cy="21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Line 16">
                  <a:extLst>
                    <a:ext uri="{FF2B5EF4-FFF2-40B4-BE49-F238E27FC236}">
                      <a16:creationId xmlns:a16="http://schemas.microsoft.com/office/drawing/2014/main" xmlns="" id="{A0F23C30-65B7-4FF4-8EFC-E78758A3E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" y="793"/>
                  <a:ext cx="0" cy="21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Line 17">
                  <a:extLst>
                    <a:ext uri="{FF2B5EF4-FFF2-40B4-BE49-F238E27FC236}">
                      <a16:creationId xmlns:a16="http://schemas.microsoft.com/office/drawing/2014/main" xmlns="" id="{BF7C99F1-19B6-4901-BE27-ED11206080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" y="1093"/>
                  <a:ext cx="406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Line 18">
                  <a:extLst>
                    <a:ext uri="{FF2B5EF4-FFF2-40B4-BE49-F238E27FC236}">
                      <a16:creationId xmlns:a16="http://schemas.microsoft.com/office/drawing/2014/main" xmlns="" id="{2EB2B88A-5CB6-42F4-B024-D0B3A17DEE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" y="1613"/>
                  <a:ext cx="56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Line 19">
                  <a:extLst>
                    <a:ext uri="{FF2B5EF4-FFF2-40B4-BE49-F238E27FC236}">
                      <a16:creationId xmlns:a16="http://schemas.microsoft.com/office/drawing/2014/main" xmlns="" id="{3459FBC9-510D-4F70-8B74-AB3CDA844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7" y="1411"/>
                  <a:ext cx="0" cy="21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9" name="Line 20">
                  <a:extLst>
                    <a:ext uri="{FF2B5EF4-FFF2-40B4-BE49-F238E27FC236}">
                      <a16:creationId xmlns:a16="http://schemas.microsoft.com/office/drawing/2014/main" xmlns="" id="{0F0C8980-679C-4838-89AE-08BC4D816A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" y="1743"/>
                  <a:ext cx="0" cy="21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Line 21">
                  <a:extLst>
                    <a:ext uri="{FF2B5EF4-FFF2-40B4-BE49-F238E27FC236}">
                      <a16:creationId xmlns:a16="http://schemas.microsoft.com/office/drawing/2014/main" xmlns="" id="{8CDBA7BA-13F8-4EAD-AA34-29BDA45858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1" y="1750"/>
                  <a:ext cx="568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Line 22">
                  <a:extLst>
                    <a:ext uri="{FF2B5EF4-FFF2-40B4-BE49-F238E27FC236}">
                      <a16:creationId xmlns:a16="http://schemas.microsoft.com/office/drawing/2014/main" xmlns="" id="{007A3BC5-FC34-4F97-B7BB-5ED99ECA5F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" y="1946"/>
                  <a:ext cx="179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Line 23">
                  <a:extLst>
                    <a:ext uri="{FF2B5EF4-FFF2-40B4-BE49-F238E27FC236}">
                      <a16:creationId xmlns:a16="http://schemas.microsoft.com/office/drawing/2014/main" xmlns="" id="{C6E16DDC-253B-4C1C-AF28-1098DD957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70" y="1742"/>
                  <a:ext cx="0" cy="211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3" name="Line 24">
                  <a:extLst>
                    <a:ext uri="{FF2B5EF4-FFF2-40B4-BE49-F238E27FC236}">
                      <a16:creationId xmlns:a16="http://schemas.microsoft.com/office/drawing/2014/main" xmlns="" id="{5CF0C9AC-6FCA-4532-BFE8-F298EBAB7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86" y="1749"/>
                  <a:ext cx="917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4" name="Rectangle 25">
                  <a:extLst>
                    <a:ext uri="{FF2B5EF4-FFF2-40B4-BE49-F238E27FC236}">
                      <a16:creationId xmlns:a16="http://schemas.microsoft.com/office/drawing/2014/main" xmlns="" id="{19D5DAED-1D95-4EEE-816C-B22C98370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" y="0"/>
                  <a:ext cx="14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zh-CN" sz="2000" b="1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55" name="Rectangle 26">
                  <a:extLst>
                    <a:ext uri="{FF2B5EF4-FFF2-40B4-BE49-F238E27FC236}">
                      <a16:creationId xmlns:a16="http://schemas.microsoft.com/office/drawing/2014/main" xmlns="" id="{6F2A9002-902B-4827-B67A-0DFBBE584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" y="283"/>
                  <a:ext cx="90" cy="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zh-CN" sz="2000" b="1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56" name="Rectangle 27">
                  <a:extLst>
                    <a:ext uri="{FF2B5EF4-FFF2-40B4-BE49-F238E27FC236}">
                      <a16:creationId xmlns:a16="http://schemas.microsoft.com/office/drawing/2014/main" xmlns="" id="{3BD4A40A-E5F7-48EC-90B2-567916B07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" y="519"/>
                  <a:ext cx="114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zh-CN" sz="2000" b="1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graphicFrame>
              <p:nvGraphicFramePr>
                <p:cNvPr id="57" name="Object 28">
                  <a:extLst>
                    <a:ext uri="{FF2B5EF4-FFF2-40B4-BE49-F238E27FC236}">
                      <a16:creationId xmlns:a16="http://schemas.microsoft.com/office/drawing/2014/main" xmlns="" id="{8632C3EE-50E9-498A-AF5F-6D3ECD790B0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43" y="803"/>
                <a:ext cx="167" cy="212"/>
              </p:xfrm>
              <a:graphic>
                <a:graphicData uri="http://schemas.openxmlformats.org/presentationml/2006/ole">
                  <p:oleObj spid="_x0000_s72960" name="Equation" r:id="rId7" imgW="152280" imgH="215640" progId="Equation.DSMT4">
                    <p:embed/>
                  </p:oleObj>
                </a:graphicData>
              </a:graphic>
            </p:graphicFrame>
            <p:graphicFrame>
              <p:nvGraphicFramePr>
                <p:cNvPr id="59" name="Object 30">
                  <a:extLst>
                    <a:ext uri="{FF2B5EF4-FFF2-40B4-BE49-F238E27FC236}">
                      <a16:creationId xmlns:a16="http://schemas.microsoft.com/office/drawing/2014/main" xmlns="" id="{9543B8AE-3F38-446B-B04E-644F21655B1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" y="1372"/>
                <a:ext cx="308" cy="234"/>
              </p:xfrm>
              <a:graphic>
                <a:graphicData uri="http://schemas.openxmlformats.org/presentationml/2006/ole">
                  <p:oleObj spid="_x0000_s72961" name="Equation" r:id="rId8" imgW="253800" imgH="215640" progId="Equation.DSMT4">
                    <p:embed/>
                  </p:oleObj>
                </a:graphicData>
              </a:graphic>
            </p:graphicFrame>
            <p:sp>
              <p:nvSpPr>
                <p:cNvPr id="60" name="Rectangle 31">
                  <a:extLst>
                    <a:ext uri="{FF2B5EF4-FFF2-40B4-BE49-F238E27FC236}">
                      <a16:creationId xmlns:a16="http://schemas.microsoft.com/office/drawing/2014/main" xmlns="" id="{E24E7029-6146-4824-B3D1-6E7DE31EC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" y="1711"/>
                  <a:ext cx="220" cy="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zh-CN" altLang="zh-CN" sz="2000" b="1" i="1" u="none" strike="noStrike" kern="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</a:p>
              </p:txBody>
            </p:sp>
          </p:grpSp>
          <p:sp>
            <p:nvSpPr>
              <p:cNvPr id="61" name="Rectangle 27">
                <a:extLst>
                  <a:ext uri="{FF2B5EF4-FFF2-40B4-BE49-F238E27FC236}">
                    <a16:creationId xmlns:a16="http://schemas.microsoft.com/office/drawing/2014/main" xmlns="" id="{D8606E44-D8C7-46FE-95CB-C9047B32E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655" y="4734110"/>
                <a:ext cx="357017" cy="244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0" lang="zh-CN" altLang="zh-CN" sz="20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B51609E0-229A-4D8E-893F-A8686B9306FD}"/>
                </a:ext>
              </a:extLst>
            </p:cNvPr>
            <p:cNvCxnSpPr/>
            <p:nvPr/>
          </p:nvCxnSpPr>
          <p:spPr>
            <a:xfrm>
              <a:off x="6588102" y="3589421"/>
              <a:ext cx="10721" cy="2398295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xmlns="" id="{62D64E74-BBB4-4138-8235-5EE91591AFC9}"/>
                </a:ext>
              </a:extLst>
            </p:cNvPr>
            <p:cNvCxnSpPr/>
            <p:nvPr/>
          </p:nvCxnSpPr>
          <p:spPr>
            <a:xfrm>
              <a:off x="6840769" y="3601441"/>
              <a:ext cx="10721" cy="2398295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xmlns="" id="{833C85E1-2AF9-4CCD-B23E-63F26FC2A35F}"/>
                </a:ext>
              </a:extLst>
            </p:cNvPr>
            <p:cNvCxnSpPr/>
            <p:nvPr/>
          </p:nvCxnSpPr>
          <p:spPr>
            <a:xfrm>
              <a:off x="7113485" y="3613472"/>
              <a:ext cx="10721" cy="2398295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xmlns="" id="{F271B4E9-5C50-45B8-91FA-2083963E7943}"/>
                </a:ext>
              </a:extLst>
            </p:cNvPr>
            <p:cNvCxnSpPr/>
            <p:nvPr/>
          </p:nvCxnSpPr>
          <p:spPr>
            <a:xfrm>
              <a:off x="7350116" y="3601440"/>
              <a:ext cx="10721" cy="2398295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标题 409601">
            <a:extLst>
              <a:ext uri="{FF2B5EF4-FFF2-40B4-BE49-F238E27FC236}">
                <a16:creationId xmlns:a16="http://schemas.microsoft.com/office/drawing/2014/main" xmlns="" id="{62ECF238-CDC2-4A20-BC70-5497E4555E2B}"/>
              </a:ext>
            </a:extLst>
          </p:cNvPr>
          <p:cNvSpPr txBox="1">
            <a:spLocks noChangeArrowheads="1"/>
          </p:cNvSpPr>
          <p:nvPr/>
        </p:nvSpPr>
        <p:spPr>
          <a:xfrm>
            <a:off x="157125" y="654040"/>
            <a:ext cx="3595940" cy="50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二、静态逻辑险象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4.5.2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险象的分类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60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2">
            <a:extLst>
              <a:ext uri="{FF2B5EF4-FFF2-40B4-BE49-F238E27FC236}">
                <a16:creationId xmlns:a16="http://schemas.microsoft.com/office/drawing/2014/main" xmlns="" id="{EA989EEF-36DB-4DAD-872C-3B099A6A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2" y="646331"/>
            <a:ext cx="4007611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32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zh-CN" sz="32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逻辑表达式</a:t>
            </a:r>
            <a:r>
              <a:rPr lang="zh-CN" altLang="zh-CN" sz="32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151A228-DE3F-43F2-974B-63FB354BE07D}"/>
              </a:ext>
            </a:extLst>
          </p:cNvPr>
          <p:cNvSpPr/>
          <p:nvPr/>
        </p:nvSpPr>
        <p:spPr>
          <a:xfrm>
            <a:off x="321662" y="1452148"/>
            <a:ext cx="8430674" cy="312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如果电路中存在出现险象的可能性，则其逻辑表达式有如下特点：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某一变量同时以原变量和反变量的形式出现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在逻辑表达式中，则该变量就具备了竞争的条件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保留被研究变量，用某些定值消去其它变量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若得到的表达式为下列形式之一，则有险象存在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>
                <a:extLst>
                  <a:ext uri="{FF2B5EF4-FFF2-40B4-BE49-F238E27FC236}">
                    <a16:creationId xmlns="" xmlns:a16="http://schemas.microsoft.com/office/drawing/2014/main" id="{69F8FD05-0974-4647-96CD-2161825E88DF}"/>
                  </a:ext>
                </a:extLst>
              </p:cNvPr>
              <p:cNvSpPr/>
              <p:nvPr/>
            </p:nvSpPr>
            <p:spPr>
              <a:xfrm>
                <a:off x="1486677" y="4985284"/>
                <a:ext cx="6251455" cy="1121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    0 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险象（如</m:t>
                            </m:r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从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•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    1 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险象（如</m:t>
                            </m:r>
                            <m:r>
                              <a:rPr lang="zh-CN" alt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从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zh-CN" altLang="en-US" sz="2800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69F8FD05-0974-4647-96CD-2161825E88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677" y="4985284"/>
                <a:ext cx="6251455" cy="1121141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险象的判别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491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ECEF659C-2D66-46AC-943B-90F8DA71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19" y="2135335"/>
            <a:ext cx="7432675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endParaRPr lang="zh-CN" altLang="zh-C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矩形 1">
                <a:extLst>
                  <a:ext uri="{FF2B5EF4-FFF2-40B4-BE49-F238E27FC236}">
                    <a16:creationId xmlns="" xmlns:a16="http://schemas.microsoft.com/office/drawing/2014/main" id="{959D5D66-79F3-4B31-9556-FAE69FB5382C}"/>
                  </a:ext>
                </a:extLst>
              </p:cNvPr>
              <p:cNvSpPr/>
              <p:nvPr/>
            </p:nvSpPr>
            <p:spPr>
              <a:xfrm>
                <a:off x="1204767" y="1288852"/>
                <a:ext cx="636097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例如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)(</m:t>
                          </m:r>
                          <m:acc>
                            <m:accPr>
                              <m:chr m:val="̅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959D5D66-79F3-4B31-9556-FAE69FB53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67" y="1288852"/>
                <a:ext cx="6360972" cy="57868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567473" y="4339004"/>
            <a:ext cx="7758269" cy="1092863"/>
            <a:chOff x="567473" y="4339004"/>
            <a:chExt cx="7758269" cy="10928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3C2770A1-B61E-4416-A616-10225E15F4C3}"/>
                </a:ext>
              </a:extLst>
            </p:cNvPr>
            <p:cNvSpPr/>
            <p:nvPr/>
          </p:nvSpPr>
          <p:spPr>
            <a:xfrm>
              <a:off x="567473" y="4339004"/>
              <a:ext cx="7758269" cy="1092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zh-CN" sz="2800" b="1" dirty="0"/>
                <a:t>当ABD=000时，表达式为                  ，如果C从0→1，则存在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险象。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4" name="矩形 3">
                  <a:extLst>
                    <a:ext uri="{FF2B5EF4-FFF2-40B4-BE49-F238E27FC236}">
                      <a16:creationId xmlns="" xmlns:a16="http://schemas.microsoft.com/office/drawing/2014/main" id="{A938F100-907A-45B3-81B5-22E1DB251C89}"/>
                    </a:ext>
                  </a:extLst>
                </p:cNvPr>
                <p:cNvSpPr/>
                <p:nvPr/>
              </p:nvSpPr>
              <p:spPr>
                <a:xfrm>
                  <a:off x="4774371" y="4429521"/>
                  <a:ext cx="1746697" cy="5241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•</m:t>
                        </m:r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4" name="矩形 3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A938F100-907A-45B3-81B5-22E1DB251C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371" y="4429521"/>
                  <a:ext cx="1746697" cy="524118"/>
                </a:xfrm>
                <a:prstGeom prst="rect">
                  <a:avLst/>
                </a:prstGeom>
                <a:blipFill rotWithShape="0">
                  <a:blip r:embed="rId4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/>
          <p:cNvGrpSpPr/>
          <p:nvPr/>
        </p:nvGrpSpPr>
        <p:grpSpPr>
          <a:xfrm>
            <a:off x="567594" y="5469180"/>
            <a:ext cx="8003265" cy="1092863"/>
            <a:chOff x="567594" y="5469180"/>
            <a:chExt cx="8003265" cy="109286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82EBD7BE-A24F-46E5-B54D-4E8CCED35A62}"/>
                </a:ext>
              </a:extLst>
            </p:cNvPr>
            <p:cNvSpPr/>
            <p:nvPr/>
          </p:nvSpPr>
          <p:spPr>
            <a:xfrm>
              <a:off x="567594" y="5469180"/>
              <a:ext cx="8003265" cy="1092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zh-CN" sz="2800" b="1" dirty="0"/>
                <a:t>当ABC=010或110时，表达式为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                  ，如果D从0→1，则存在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险象。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5" name="矩形 4">
                  <a:extLst>
                    <a:ext uri="{FF2B5EF4-FFF2-40B4-BE49-F238E27FC236}">
                      <a16:creationId xmlns="" xmlns:a16="http://schemas.microsoft.com/office/drawing/2014/main" id="{F211AE7B-2FB7-4683-8245-052704D59644}"/>
                    </a:ext>
                  </a:extLst>
                </p:cNvPr>
                <p:cNvSpPr/>
                <p:nvPr/>
              </p:nvSpPr>
              <p:spPr>
                <a:xfrm>
                  <a:off x="5615478" y="5543805"/>
                  <a:ext cx="1803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•</m:t>
                        </m:r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5" name="矩形 4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F211AE7B-2FB7-4683-8245-052704D59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478" y="5543805"/>
                  <a:ext cx="1803507" cy="523220"/>
                </a:xfrm>
                <a:prstGeom prst="rect">
                  <a:avLst/>
                </a:prstGeom>
                <a:blipFill rotWithShape="0">
                  <a:blip r:embed="rId5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2D66295D-9F0C-4745-8DA7-331BBE7E1A4F}"/>
              </a:ext>
            </a:extLst>
          </p:cNvPr>
          <p:cNvSpPr/>
          <p:nvPr/>
        </p:nvSpPr>
        <p:spPr>
          <a:xfrm>
            <a:off x="611225" y="2004916"/>
            <a:ext cx="7959634" cy="105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式中变量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B、C、D均以原变量、反变量形式出现在表达式中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，具备竞争条件。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92266" y="3134961"/>
            <a:ext cx="8073387" cy="1166730"/>
            <a:chOff x="592266" y="3134961"/>
            <a:chExt cx="8073387" cy="116673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0A0A71ED-4E3C-4B9B-9660-53C13210CCC1}"/>
                </a:ext>
              </a:extLst>
            </p:cNvPr>
            <p:cNvSpPr/>
            <p:nvPr/>
          </p:nvSpPr>
          <p:spPr>
            <a:xfrm>
              <a:off x="592266" y="3134961"/>
              <a:ext cx="8073387" cy="1166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Wingdings" panose="05000000000000000000" pitchFamily="2" charset="2"/>
                <a:buChar char="Ø"/>
              </a:pPr>
              <a:r>
                <a:rPr lang="zh-CN" altLang="zh-CN" sz="2800" b="1" dirty="0"/>
                <a:t>当ACD=011时，表达式为                 </a:t>
              </a:r>
              <a:r>
                <a:rPr lang="en-US" altLang="zh-CN" sz="2800" b="1" dirty="0"/>
                <a:t>  </a:t>
              </a:r>
              <a:r>
                <a:rPr lang="zh-CN" altLang="zh-CN" sz="2800" b="1" dirty="0"/>
                <a:t>，</a:t>
              </a:r>
              <a:r>
                <a:rPr lang="zh-CN" altLang="zh-CN" sz="3200" b="1" dirty="0"/>
                <a:t>如果</a:t>
              </a:r>
              <a:r>
                <a:rPr lang="zh-CN" altLang="zh-CN" sz="2800" b="1" dirty="0"/>
                <a:t>B从0→1，则存在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险象。</a:t>
              </a:r>
            </a:p>
          </p:txBody>
        </p:sp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3" name="矩形 2">
                  <a:extLst>
                    <a:ext uri="{FF2B5EF4-FFF2-40B4-BE49-F238E27FC236}">
                      <a16:creationId xmlns="" xmlns:a16="http://schemas.microsoft.com/office/drawing/2014/main" id="{C0F6C90E-CB71-4796-AA12-183659121A82}"/>
                    </a:ext>
                  </a:extLst>
                </p:cNvPr>
                <p:cNvSpPr/>
                <p:nvPr/>
              </p:nvSpPr>
              <p:spPr>
                <a:xfrm>
                  <a:off x="4753473" y="3255587"/>
                  <a:ext cx="176375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zh-CN" altLang="en-US" sz="2800" b="1" i="0">
                            <a:latin typeface="Cambria Math" panose="02040503050406030204" pitchFamily="18" charset="0"/>
                          </a:rPr>
                          <m:t>•</m:t>
                        </m:r>
                        <m:acc>
                          <m:accPr>
                            <m:chr m:val="̅"/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3" name="矩形 2">
                  <a:extLst>
                    <a:ext uri="{FF2B5EF4-FFF2-40B4-BE49-F238E27FC236}">
                      <a16:creationId xmlns:a14="http://schemas.microsoft.com/office/drawing/2010/main" xmlns="" xmlns:a16="http://schemas.microsoft.com/office/drawing/2014/main" id="{C0F6C90E-CB71-4796-AA12-183659121A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3473" y="3255587"/>
                  <a:ext cx="1763759" cy="523220"/>
                </a:xfrm>
                <a:prstGeom prst="rect">
                  <a:avLst/>
                </a:prstGeom>
                <a:blipFill rotWithShape="0">
                  <a:blip r:embed="rId6" cstate="print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xmlns="" id="{EA989EEF-36DB-4DAD-872C-3B099A6A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2" y="646331"/>
            <a:ext cx="4007611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32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zh-CN" sz="32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逻辑表达式</a:t>
            </a:r>
            <a:r>
              <a:rPr lang="zh-CN" altLang="zh-CN" sz="32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判别法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险象的判别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432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87195D2-F1F2-486F-8C0A-AC5B1BCF19DF}"/>
              </a:ext>
            </a:extLst>
          </p:cNvPr>
          <p:cNvSpPr/>
          <p:nvPr/>
        </p:nvSpPr>
        <p:spPr>
          <a:xfrm>
            <a:off x="331027" y="1322131"/>
            <a:ext cx="8511089" cy="1693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对于“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”电路：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在卡诺图中，如果两个圈“</a:t>
            </a:r>
            <a:r>
              <a:rPr lang="zh-CN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”的卡诺圈存在着部分</a:t>
            </a: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，且这个相切部分又没有被其它的圈“1”卡诺圈包含，则该电路必然存在险象</a:t>
            </a:r>
          </a:p>
        </p:txBody>
      </p:sp>
      <p:grpSp>
        <p:nvGrpSpPr>
          <p:cNvPr id="39" name="Group 7">
            <a:extLst>
              <a:ext uri="{FF2B5EF4-FFF2-40B4-BE49-F238E27FC236}">
                <a16:creationId xmlns:a16="http://schemas.microsoft.com/office/drawing/2014/main" xmlns="" id="{84435E2D-A1E3-42E8-AC0E-D4CB31BD584F}"/>
              </a:ext>
            </a:extLst>
          </p:cNvPr>
          <p:cNvGrpSpPr>
            <a:grpSpLocks/>
          </p:cNvGrpSpPr>
          <p:nvPr/>
        </p:nvGrpSpPr>
        <p:grpSpPr bwMode="auto">
          <a:xfrm>
            <a:off x="624624" y="3269277"/>
            <a:ext cx="3381375" cy="3028950"/>
            <a:chOff x="86" y="-116"/>
            <a:chExt cx="2130" cy="1908"/>
          </a:xfrm>
        </p:grpSpPr>
        <p:graphicFrame>
          <p:nvGraphicFramePr>
            <p:cNvPr id="40" name="Object 8">
              <a:extLst>
                <a:ext uri="{FF2B5EF4-FFF2-40B4-BE49-F238E27FC236}">
                  <a16:creationId xmlns:a16="http://schemas.microsoft.com/office/drawing/2014/main" xmlns="" id="{57DDC16D-3886-4388-8D44-17CE96717DAA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516" y="-116"/>
            <a:ext cx="1676" cy="398"/>
          </p:xfrm>
          <a:graphic>
            <a:graphicData uri="http://schemas.openxmlformats.org/presentationml/2006/ole">
              <p:oleObj spid="_x0000_s73856" name="Equation" r:id="rId4" imgW="863280" imgH="215640" progId="Equation.DSMT4">
                <p:embed/>
              </p:oleObj>
            </a:graphicData>
          </a:graphic>
        </p:graphicFrame>
        <p:grpSp>
          <p:nvGrpSpPr>
            <p:cNvPr id="41" name="Group 9">
              <a:extLst>
                <a:ext uri="{FF2B5EF4-FFF2-40B4-BE49-F238E27FC236}">
                  <a16:creationId xmlns:a16="http://schemas.microsoft.com/office/drawing/2014/main" xmlns="" id="{846DE146-7740-4823-88F2-2B8C24513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" y="509"/>
              <a:ext cx="2130" cy="1283"/>
              <a:chOff x="86" y="66"/>
              <a:chExt cx="2130" cy="1283"/>
            </a:xfrm>
          </p:grpSpPr>
          <p:graphicFrame>
            <p:nvGraphicFramePr>
              <p:cNvPr id="45" name="Object 10">
                <a:extLst>
                  <a:ext uri="{FF2B5EF4-FFF2-40B4-BE49-F238E27FC236}">
                    <a16:creationId xmlns:a16="http://schemas.microsoft.com/office/drawing/2014/main" xmlns="" id="{765F0359-77B3-4B91-8CBA-945444C9BCA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473" y="360"/>
              <a:ext cx="1743" cy="989"/>
            </p:xfrm>
            <a:graphic>
              <a:graphicData uri="http://schemas.openxmlformats.org/presentationml/2006/ole">
                <p:oleObj spid="_x0000_s73857" name="Equation" r:id="rId5" imgW="876240" imgH="507960" progId="Equation.DSMT4">
                  <p:embed/>
                </p:oleObj>
              </a:graphicData>
            </a:graphic>
          </p:graphicFrame>
          <p:sp>
            <p:nvSpPr>
              <p:cNvPr id="46" name="Line 11">
                <a:extLst>
                  <a:ext uri="{FF2B5EF4-FFF2-40B4-BE49-F238E27FC236}">
                    <a16:creationId xmlns:a16="http://schemas.microsoft.com/office/drawing/2014/main" xmlns="" id="{66C36566-1E6D-4196-91F7-53776EC40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" y="78"/>
                <a:ext cx="479" cy="357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12">
                <a:extLst>
                  <a:ext uri="{FF2B5EF4-FFF2-40B4-BE49-F238E27FC236}">
                    <a16:creationId xmlns:a16="http://schemas.microsoft.com/office/drawing/2014/main" xmlns="" id="{7FF1A322-0F07-40EF-96D5-6CBFB4979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66"/>
                <a:ext cx="446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0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AB</a:t>
                </a:r>
              </a:p>
            </p:txBody>
          </p:sp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xmlns="" id="{124DAA2A-84B4-413B-BF6B-99E0B18CF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" y="261"/>
                <a:ext cx="21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000" b="1" i="1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xmlns="" id="{60789C12-CCCC-4F4B-BE76-A40D9031E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" y="203"/>
                <a:ext cx="1542" cy="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00       01      11      10</a:t>
                </a:r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xmlns="" id="{A05C1548-546A-4915-A07E-5259108E2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534"/>
                <a:ext cx="162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xmlns="" id="{6828B7C7-81F2-4FDD-8E49-17153F2D2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" y="940"/>
                <a:ext cx="146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42" name="Oval 17">
              <a:extLst>
                <a:ext uri="{FF2B5EF4-FFF2-40B4-BE49-F238E27FC236}">
                  <a16:creationId xmlns:a16="http://schemas.microsoft.com/office/drawing/2014/main" xmlns="" id="{5872B557-F488-48BC-A7A9-FAF2D83CE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" y="907"/>
              <a:ext cx="754" cy="413"/>
            </a:xfrm>
            <a:prstGeom prst="ellips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19">
              <a:extLst>
                <a:ext uri="{FF2B5EF4-FFF2-40B4-BE49-F238E27FC236}">
                  <a16:creationId xmlns:a16="http://schemas.microsoft.com/office/drawing/2014/main" xmlns="" id="{B7F656D8-32A4-4108-AC3C-80A7043AB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915"/>
              <a:ext cx="380" cy="808"/>
            </a:xfrm>
            <a:prstGeom prst="ellips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Group 20">
            <a:extLst>
              <a:ext uri="{FF2B5EF4-FFF2-40B4-BE49-F238E27FC236}">
                <a16:creationId xmlns:a16="http://schemas.microsoft.com/office/drawing/2014/main" xmlns="" id="{79854AB7-48BD-463C-B5B3-05775C8CB644}"/>
              </a:ext>
            </a:extLst>
          </p:cNvPr>
          <p:cNvGrpSpPr>
            <a:grpSpLocks/>
          </p:cNvGrpSpPr>
          <p:nvPr/>
        </p:nvGrpSpPr>
        <p:grpSpPr bwMode="auto">
          <a:xfrm>
            <a:off x="2585186" y="3592513"/>
            <a:ext cx="6388183" cy="2894012"/>
            <a:chOff x="-18" y="0"/>
            <a:chExt cx="3792" cy="1823"/>
          </a:xfrm>
        </p:grpSpPr>
        <p:sp>
          <p:nvSpPr>
            <p:cNvPr id="54" name="Line 21">
              <a:extLst>
                <a:ext uri="{FF2B5EF4-FFF2-40B4-BE49-F238E27FC236}">
                  <a16:creationId xmlns:a16="http://schemas.microsoft.com/office/drawing/2014/main" xmlns="" id="{1C0AE252-0B54-4894-BB3D-B008EC016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18" y="395"/>
              <a:ext cx="0" cy="1428"/>
            </a:xfrm>
            <a:prstGeom prst="line">
              <a:avLst/>
            </a:prstGeom>
            <a:noFill/>
            <a:ln w="38100" cmpd="sng">
              <a:solidFill>
                <a:srgbClr val="66FF33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AutoShape 22">
              <a:extLst>
                <a:ext uri="{FF2B5EF4-FFF2-40B4-BE49-F238E27FC236}">
                  <a16:creationId xmlns:a16="http://schemas.microsoft.com/office/drawing/2014/main" xmlns="" id="{102292CD-3515-49D9-89C1-61352D8A4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0"/>
              <a:ext cx="2176" cy="1692"/>
            </a:xfrm>
            <a:prstGeom prst="wedgeRoundRectCallout">
              <a:avLst>
                <a:gd name="adj1" fmla="val -121704"/>
                <a:gd name="adj2" fmla="val 15723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相切处是</a:t>
              </a:r>
              <a:r>
                <a:rPr lang="zh-CN" altLang="en-US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某</a:t>
              </a: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个变量的交替界面，就是该变量由1→0，引起险象的发生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本例为变量A</a:t>
              </a: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xmlns="" id="{EA989EEF-36DB-4DAD-872C-3B099A6A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2" y="646331"/>
            <a:ext cx="4007611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32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二、卡诺图</a:t>
            </a:r>
            <a:r>
              <a:rPr lang="zh-CN" altLang="zh-CN" sz="32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</a:t>
            </a:r>
            <a:r>
              <a:rPr lang="zh-CN" altLang="zh-CN" sz="32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险象的判别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029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87195D2-F1F2-486F-8C0A-AC5B1BCF19DF}"/>
              </a:ext>
            </a:extLst>
          </p:cNvPr>
          <p:cNvSpPr/>
          <p:nvPr/>
        </p:nvSpPr>
        <p:spPr>
          <a:xfrm>
            <a:off x="292393" y="1255433"/>
            <a:ext cx="8489213" cy="16933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对于“</a:t>
            </a:r>
            <a:r>
              <a:rPr lang="zh-CN" altLang="en-US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”电路：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在卡诺图中，如果两个圈“</a:t>
            </a:r>
            <a:r>
              <a:rPr lang="en-US" altLang="zh-CN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”的卡诺圈存在着部分</a:t>
            </a: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相切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，且这个相切部分又没有被其它的圈“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”卡诺圈包含，则该电路必然存在险象</a:t>
            </a:r>
          </a:p>
        </p:txBody>
      </p:sp>
      <p:grpSp>
        <p:nvGrpSpPr>
          <p:cNvPr id="56" name="Group 5">
            <a:extLst>
              <a:ext uri="{FF2B5EF4-FFF2-40B4-BE49-F238E27FC236}">
                <a16:creationId xmlns:a16="http://schemas.microsoft.com/office/drawing/2014/main" xmlns="" id="{A8E26DCF-1C8F-4125-9BEF-042FB6A3D1FE}"/>
              </a:ext>
            </a:extLst>
          </p:cNvPr>
          <p:cNvGrpSpPr>
            <a:grpSpLocks/>
          </p:cNvGrpSpPr>
          <p:nvPr/>
        </p:nvGrpSpPr>
        <p:grpSpPr bwMode="auto">
          <a:xfrm>
            <a:off x="593535" y="3218190"/>
            <a:ext cx="4065967" cy="3353240"/>
            <a:chOff x="0" y="-216"/>
            <a:chExt cx="2283" cy="2025"/>
          </a:xfrm>
        </p:grpSpPr>
        <p:graphicFrame>
          <p:nvGraphicFramePr>
            <p:cNvPr id="57" name="Object 6">
              <a:extLst>
                <a:ext uri="{FF2B5EF4-FFF2-40B4-BE49-F238E27FC236}">
                  <a16:creationId xmlns:a16="http://schemas.microsoft.com/office/drawing/2014/main" xmlns="" id="{EECDBFED-A4E7-4E5D-B8F7-1F57033F5728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25" y="-216"/>
            <a:ext cx="2158" cy="406"/>
          </p:xfrm>
          <a:graphic>
            <a:graphicData uri="http://schemas.openxmlformats.org/presentationml/2006/ole">
              <p:oleObj spid="_x0000_s74880" name="Equation" r:id="rId4" imgW="1218960" imgH="241200" progId="Equation.DSMT4">
                <p:embed/>
              </p:oleObj>
            </a:graphicData>
          </a:graphic>
        </p:graphicFrame>
        <p:graphicFrame>
          <p:nvGraphicFramePr>
            <p:cNvPr id="58" name="Object 7">
              <a:extLst>
                <a:ext uri="{FF2B5EF4-FFF2-40B4-BE49-F238E27FC236}">
                  <a16:creationId xmlns:a16="http://schemas.microsoft.com/office/drawing/2014/main" xmlns="" id="{9F939190-62E8-428B-A40E-E658C42BF92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14" y="841"/>
            <a:ext cx="1753" cy="968"/>
          </p:xfrm>
          <a:graphic>
            <a:graphicData uri="http://schemas.openxmlformats.org/presentationml/2006/ole">
              <p:oleObj spid="_x0000_s74881" name="Equation" r:id="rId5" imgW="901440" imgH="507960" progId="Equation.DSMT4">
                <p:embed/>
              </p:oleObj>
            </a:graphicData>
          </a:graphic>
        </p:graphicFrame>
        <p:sp>
          <p:nvSpPr>
            <p:cNvPr id="59" name="Line 8">
              <a:extLst>
                <a:ext uri="{FF2B5EF4-FFF2-40B4-BE49-F238E27FC236}">
                  <a16:creationId xmlns:a16="http://schemas.microsoft.com/office/drawing/2014/main" xmlns="" id="{61E3AAAF-FD48-4311-BAAC-6D6B6801B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" y="565"/>
              <a:ext cx="479" cy="357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xmlns="" id="{8D6410F4-A63E-4064-821A-5193FDDBC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459"/>
              <a:ext cx="446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0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AB</a:t>
              </a: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xmlns="" id="{178A2004-633C-487F-BC8C-BB98F1D05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728"/>
              <a:ext cx="21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000" b="1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xmlns="" id="{6EAAA466-2460-4633-9557-70E6C2C2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662"/>
              <a:ext cx="1624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000" b="1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00       01      11      10</a:t>
              </a:r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xmlns="" id="{55FD5DC5-9EFA-4F2B-8579-DFF8D1C14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1027"/>
              <a:ext cx="16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000" b="1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xmlns="" id="{8222F5E0-989A-4F9C-8A67-9741D0CD2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433"/>
              <a:ext cx="146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2000" b="1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5" name="Oval 14">
              <a:extLst>
                <a:ext uri="{FF2B5EF4-FFF2-40B4-BE49-F238E27FC236}">
                  <a16:creationId xmlns:a16="http://schemas.microsoft.com/office/drawing/2014/main" xmlns="" id="{B620638A-33C0-4292-AD4D-790C0EFE1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908"/>
              <a:ext cx="811" cy="380"/>
            </a:xfrm>
            <a:prstGeom prst="ellips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AutoShape 15">
              <a:extLst>
                <a:ext uri="{FF2B5EF4-FFF2-40B4-BE49-F238E27FC236}">
                  <a16:creationId xmlns:a16="http://schemas.microsoft.com/office/drawing/2014/main" xmlns="" id="{F74E4B0C-E0B4-43C1-8521-869BC6B8F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" y="1387"/>
              <a:ext cx="430" cy="341"/>
            </a:xfrm>
            <a:prstGeom prst="rightBracket">
              <a:avLst>
                <a:gd name="adj" fmla="val 8333"/>
              </a:avLst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AutoShape 16">
              <a:extLst>
                <a:ext uri="{FF2B5EF4-FFF2-40B4-BE49-F238E27FC236}">
                  <a16:creationId xmlns:a16="http://schemas.microsoft.com/office/drawing/2014/main" xmlns="" id="{758DA088-7D7A-43F8-AE8A-13D8812662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44" y="1394"/>
              <a:ext cx="495" cy="325"/>
            </a:xfrm>
            <a:prstGeom prst="rightBracket">
              <a:avLst>
                <a:gd name="adj" fmla="val 8333"/>
              </a:avLst>
            </a:pr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Group 17">
            <a:extLst>
              <a:ext uri="{FF2B5EF4-FFF2-40B4-BE49-F238E27FC236}">
                <a16:creationId xmlns:a16="http://schemas.microsoft.com/office/drawing/2014/main" xmlns="" id="{BC5622A2-3DD8-4E3E-922F-E77B0A2B8692}"/>
              </a:ext>
            </a:extLst>
          </p:cNvPr>
          <p:cNvGrpSpPr>
            <a:grpSpLocks/>
          </p:cNvGrpSpPr>
          <p:nvPr/>
        </p:nvGrpSpPr>
        <p:grpSpPr bwMode="auto">
          <a:xfrm>
            <a:off x="1180909" y="3496003"/>
            <a:ext cx="7601287" cy="2941639"/>
            <a:chOff x="46" y="-209"/>
            <a:chExt cx="4498" cy="1853"/>
          </a:xfrm>
        </p:grpSpPr>
        <p:sp>
          <p:nvSpPr>
            <p:cNvPr id="69" name="Line 18">
              <a:extLst>
                <a:ext uri="{FF2B5EF4-FFF2-40B4-BE49-F238E27FC236}">
                  <a16:creationId xmlns:a16="http://schemas.microsoft.com/office/drawing/2014/main" xmlns="" id="{F0F1B8E4-FEE9-4059-A96F-597D9D5B2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" y="1235"/>
              <a:ext cx="2191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34925" cmpd="sng">
              <a:solidFill>
                <a:srgbClr val="3CB87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2400" b="1" ker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" name="AutoShape 19">
              <a:extLst>
                <a:ext uri="{FF2B5EF4-FFF2-40B4-BE49-F238E27FC236}">
                  <a16:creationId xmlns:a16="http://schemas.microsoft.com/office/drawing/2014/main" xmlns="" id="{6D86BF74-BA74-400E-86E1-C707988A8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-209"/>
              <a:ext cx="2068" cy="1853"/>
            </a:xfrm>
            <a:prstGeom prst="wedgeRoundRectCallout">
              <a:avLst>
                <a:gd name="adj1" fmla="val -64449"/>
                <a:gd name="adj2" fmla="val 27697"/>
                <a:gd name="adj3" fmla="val 16667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相切处是</a:t>
              </a:r>
              <a:r>
                <a:rPr lang="zh-CN" altLang="en-US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某</a:t>
              </a:r>
              <a:r>
                <a:rPr lang="zh-CN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个变量的交替界面，就是该变量由0→1，引起险象的发生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zh-CN" sz="2800" b="1" kern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2800" b="1" kern="0" dirty="0">
                  <a:latin typeface="黑体" panose="02010609060101010101" pitchFamily="49" charset="-122"/>
                  <a:ea typeface="黑体" panose="02010609060101010101" pitchFamily="49" charset="-122"/>
                </a:rPr>
                <a:t>本例为变量C</a:t>
              </a:r>
            </a:p>
          </p:txBody>
        </p:sp>
      </p:grpSp>
      <p:sp>
        <p:nvSpPr>
          <p:cNvPr id="23" name="Rectangle 2">
            <a:extLst>
              <a:ext uri="{FF2B5EF4-FFF2-40B4-BE49-F238E27FC236}">
                <a16:creationId xmlns:a16="http://schemas.microsoft.com/office/drawing/2014/main" xmlns="" id="{EA989EEF-36DB-4DAD-872C-3B099A6A4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32" y="646331"/>
            <a:ext cx="4007611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32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二、卡诺图</a:t>
            </a:r>
            <a:r>
              <a:rPr lang="zh-CN" altLang="zh-CN" sz="32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判别</a:t>
            </a:r>
            <a:r>
              <a:rPr lang="zh-CN" altLang="zh-CN" sz="32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4.5.3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险象的判别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108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 Box 2">
            <a:extLst>
              <a:ext uri="{FF2B5EF4-FFF2-40B4-BE49-F238E27FC236}">
                <a16:creationId xmlns:a16="http://schemas.microsoft.com/office/drawing/2014/main" xmlns="" id="{E82E36E1-D4A6-4C36-A417-317239D2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4" y="631043"/>
            <a:ext cx="3125487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一、</a:t>
            </a:r>
            <a:r>
              <a:rPr lang="zh-CN" altLang="zh-CN" dirty="0" smtClean="0"/>
              <a:t>加</a:t>
            </a:r>
            <a:r>
              <a:rPr lang="zh-CN" altLang="zh-CN" dirty="0"/>
              <a:t>选通脉冲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45323243-AA7D-4C8F-9709-4A127651498E}"/>
              </a:ext>
            </a:extLst>
          </p:cNvPr>
          <p:cNvGrpSpPr/>
          <p:nvPr/>
        </p:nvGrpSpPr>
        <p:grpSpPr>
          <a:xfrm>
            <a:off x="365184" y="1680047"/>
            <a:ext cx="4161423" cy="1895946"/>
            <a:chOff x="372955" y="1281112"/>
            <a:chExt cx="3794008" cy="1638233"/>
          </a:xfrm>
        </p:grpSpPr>
        <p:grpSp>
          <p:nvGrpSpPr>
            <p:cNvPr id="127" name="Group 3">
              <a:extLst>
                <a:ext uri="{FF2B5EF4-FFF2-40B4-BE49-F238E27FC236}">
                  <a16:creationId xmlns:a16="http://schemas.microsoft.com/office/drawing/2014/main" xmlns="" id="{727FCE0B-EF77-4C2B-82BF-12C31801B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747" y="1281112"/>
              <a:ext cx="2826853" cy="1555628"/>
              <a:chOff x="184" y="0"/>
              <a:chExt cx="1478" cy="818"/>
            </a:xfrm>
          </p:grpSpPr>
          <p:grpSp>
            <p:nvGrpSpPr>
              <p:cNvPr id="128" name="Group 4">
                <a:extLst>
                  <a:ext uri="{FF2B5EF4-FFF2-40B4-BE49-F238E27FC236}">
                    <a16:creationId xmlns:a16="http://schemas.microsoft.com/office/drawing/2014/main" xmlns="" id="{86EBCF0B-C10A-46C3-A11F-8A92898A5B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80" y="169"/>
                <a:ext cx="482" cy="528"/>
                <a:chOff x="0" y="0"/>
                <a:chExt cx="482" cy="528"/>
              </a:xfrm>
            </p:grpSpPr>
            <p:sp>
              <p:nvSpPr>
                <p:cNvPr id="144" name="Rectangle 5">
                  <a:extLst>
                    <a:ext uri="{FF2B5EF4-FFF2-40B4-BE49-F238E27FC236}">
                      <a16:creationId xmlns:a16="http://schemas.microsoft.com/office/drawing/2014/main" xmlns="" id="{46F58DA6-D89A-4354-A670-E6AADD303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" y="0"/>
                  <a:ext cx="288" cy="528"/>
                </a:xfrm>
                <a:prstGeom prst="rect">
                  <a:avLst/>
                </a:prstGeom>
                <a:noFill/>
                <a:ln w="38100" cmpd="sng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5" name="Line 6">
                  <a:extLst>
                    <a:ext uri="{FF2B5EF4-FFF2-40B4-BE49-F238E27FC236}">
                      <a16:creationId xmlns:a16="http://schemas.microsoft.com/office/drawing/2014/main" xmlns="" id="{187A3C10-EA6C-4203-8563-F3891845C9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96"/>
                  <a:ext cx="96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6" name="Line 7">
                  <a:extLst>
                    <a:ext uri="{FF2B5EF4-FFF2-40B4-BE49-F238E27FC236}">
                      <a16:creationId xmlns:a16="http://schemas.microsoft.com/office/drawing/2014/main" xmlns="" id="{22FAE8D9-803E-4EE1-92AB-AFE6734EA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436"/>
                  <a:ext cx="96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Line 8">
                  <a:extLst>
                    <a:ext uri="{FF2B5EF4-FFF2-40B4-BE49-F238E27FC236}">
                      <a16:creationId xmlns:a16="http://schemas.microsoft.com/office/drawing/2014/main" xmlns="" id="{FCDE4F2B-3815-4595-8FDE-42A1AE7F4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" y="266"/>
                  <a:ext cx="96" cy="0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endParaRPr kumimoji="0" lang="zh-CN" altLang="en-US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9" name="Text Box 9">
                <a:extLst>
                  <a:ext uri="{FF2B5EF4-FFF2-40B4-BE49-F238E27FC236}">
                    <a16:creationId xmlns:a16="http://schemas.microsoft.com/office/drawing/2014/main" xmlns="" id="{A117BC06-E56E-4C56-91DD-D7D44DE343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2" y="215"/>
                <a:ext cx="176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131" name="Rectangle 11">
                <a:extLst>
                  <a:ext uri="{FF2B5EF4-FFF2-40B4-BE49-F238E27FC236}">
                    <a16:creationId xmlns:a16="http://schemas.microsoft.com/office/drawing/2014/main" xmlns="" id="{2C3CED60-C358-4219-B9A3-05B602E29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" y="0"/>
                <a:ext cx="288" cy="528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Line 12">
                <a:extLst>
                  <a:ext uri="{FF2B5EF4-FFF2-40B4-BE49-F238E27FC236}">
                    <a16:creationId xmlns:a16="http://schemas.microsoft.com/office/drawing/2014/main" xmlns="" id="{22909F4B-9246-412D-8349-140CCDDA8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0" y="264"/>
                <a:ext cx="96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xmlns="" id="{5C812B8A-2800-44F0-8E15-B7CF99C7D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" y="265"/>
                <a:ext cx="300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4" name="Oval 14">
                <a:extLst>
                  <a:ext uri="{FF2B5EF4-FFF2-40B4-BE49-F238E27FC236}">
                    <a16:creationId xmlns:a16="http://schemas.microsoft.com/office/drawing/2014/main" xmlns="" id="{B91D778A-BD5E-43ED-89F7-1ADE7BA39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234"/>
                <a:ext cx="64" cy="62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35" name="AutoShape 15">
                <a:extLst>
                  <a:ext uri="{FF2B5EF4-FFF2-40B4-BE49-F238E27FC236}">
                    <a16:creationId xmlns:a16="http://schemas.microsoft.com/office/drawing/2014/main" xmlns="" id="{C5EFB223-A90E-4EB0-927A-3D25217ABDF0}"/>
                  </a:ext>
                </a:extLst>
              </p:cNvPr>
              <p:cNvCxnSpPr>
                <a:cxnSpLocks noChangeShapeType="1"/>
                <a:stCxn id="132" idx="1"/>
                <a:endCxn id="145" idx="0"/>
              </p:cNvCxnSpPr>
              <p:nvPr/>
            </p:nvCxnSpPr>
            <p:spPr bwMode="auto">
              <a:xfrm>
                <a:off x="936" y="264"/>
                <a:ext cx="244" cy="1"/>
              </a:xfrm>
              <a:prstGeom prst="straightConnector1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6" name="Line 16">
                <a:extLst>
                  <a:ext uri="{FF2B5EF4-FFF2-40B4-BE49-F238E27FC236}">
                    <a16:creationId xmlns:a16="http://schemas.microsoft.com/office/drawing/2014/main" xmlns="" id="{DDACAF44-D296-4C27-85A1-2E3CAADCF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" y="266"/>
                <a:ext cx="0" cy="339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137" name="AutoShape 17">
                <a:extLst>
                  <a:ext uri="{FF2B5EF4-FFF2-40B4-BE49-F238E27FC236}">
                    <a16:creationId xmlns:a16="http://schemas.microsoft.com/office/drawing/2014/main" xmlns="" id="{587005CA-2390-4407-B922-147BE121798D}"/>
                  </a:ext>
                </a:extLst>
              </p:cNvPr>
              <p:cNvCxnSpPr>
                <a:cxnSpLocks noChangeShapeType="1"/>
                <a:stCxn id="136" idx="1"/>
                <a:endCxn id="146" idx="0"/>
              </p:cNvCxnSpPr>
              <p:nvPr/>
            </p:nvCxnSpPr>
            <p:spPr bwMode="auto">
              <a:xfrm>
                <a:off x="305" y="605"/>
                <a:ext cx="875" cy="0"/>
              </a:xfrm>
              <a:prstGeom prst="straightConnector1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0" name="Line 20">
                <a:extLst>
                  <a:ext uri="{FF2B5EF4-FFF2-40B4-BE49-F238E27FC236}">
                    <a16:creationId xmlns:a16="http://schemas.microsoft.com/office/drawing/2014/main" xmlns="" id="{598A80FE-787C-42FC-B717-D733BAE84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" y="807"/>
                <a:ext cx="768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Line 21">
                <a:extLst>
                  <a:ext uri="{FF2B5EF4-FFF2-40B4-BE49-F238E27FC236}">
                    <a16:creationId xmlns:a16="http://schemas.microsoft.com/office/drawing/2014/main" xmlns="" id="{881FDE4E-255F-43AA-AED8-323BEE7F8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2" y="440"/>
                <a:ext cx="0" cy="378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2" name="Line 22">
                <a:extLst>
                  <a:ext uri="{FF2B5EF4-FFF2-40B4-BE49-F238E27FC236}">
                    <a16:creationId xmlns:a16="http://schemas.microsoft.com/office/drawing/2014/main" xmlns="" id="{D6C49FA9-3623-48AE-84DC-B41A0B1B0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2" y="440"/>
                <a:ext cx="255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CA95691B-B6C7-40AA-9D69-D57B8853C848}"/>
                </a:ext>
              </a:extLst>
            </p:cNvPr>
            <p:cNvSpPr txBox="1"/>
            <p:nvPr/>
          </p:nvSpPr>
          <p:spPr>
            <a:xfrm>
              <a:off x="1690759" y="1366838"/>
              <a:ext cx="222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xmlns="" id="{D266CA94-5FCB-478C-AA09-4C9D76E95C79}"/>
                </a:ext>
              </a:extLst>
            </p:cNvPr>
            <p:cNvSpPr txBox="1"/>
            <p:nvPr/>
          </p:nvSpPr>
          <p:spPr>
            <a:xfrm>
              <a:off x="464681" y="1434027"/>
              <a:ext cx="703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xmlns="" id="{A852B824-730F-4403-8AEF-82280FB62DB6}"/>
                </a:ext>
              </a:extLst>
            </p:cNvPr>
            <p:cNvSpPr txBox="1"/>
            <p:nvPr/>
          </p:nvSpPr>
          <p:spPr>
            <a:xfrm>
              <a:off x="372955" y="2457680"/>
              <a:ext cx="7035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CP</a:t>
              </a:r>
              <a:endParaRPr lang="zh-CN" altLang="en-US" sz="2400" b="1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xmlns="" id="{2C261D2F-F570-4E05-824F-E5B7FC500DA4}"/>
                </a:ext>
              </a:extLst>
            </p:cNvPr>
            <p:cNvSpPr txBox="1"/>
            <p:nvPr/>
          </p:nvSpPr>
          <p:spPr>
            <a:xfrm>
              <a:off x="3693131" y="1869798"/>
              <a:ext cx="473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F</a:t>
              </a:r>
              <a:endParaRPr lang="zh-CN" altLang="en-US" sz="2800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8307C53B-21AC-4834-9D67-7D5D3F135181}"/>
              </a:ext>
            </a:extLst>
          </p:cNvPr>
          <p:cNvGrpSpPr/>
          <p:nvPr/>
        </p:nvGrpSpPr>
        <p:grpSpPr>
          <a:xfrm>
            <a:off x="5085852" y="2321506"/>
            <a:ext cx="3954903" cy="3421063"/>
            <a:chOff x="4099588" y="3436937"/>
            <a:chExt cx="3954903" cy="3421063"/>
          </a:xfrm>
        </p:grpSpPr>
        <p:grpSp>
          <p:nvGrpSpPr>
            <p:cNvPr id="173" name="Group 49">
              <a:extLst>
                <a:ext uri="{FF2B5EF4-FFF2-40B4-BE49-F238E27FC236}">
                  <a16:creationId xmlns:a16="http://schemas.microsoft.com/office/drawing/2014/main" xmlns="" id="{1F230142-AC30-43A2-90E4-96BABEF7C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9588" y="3436937"/>
              <a:ext cx="3954903" cy="3421063"/>
              <a:chOff x="0" y="0"/>
              <a:chExt cx="2362" cy="2155"/>
            </a:xfrm>
          </p:grpSpPr>
          <p:sp>
            <p:nvSpPr>
              <p:cNvPr id="174" name="Line 50">
                <a:extLst>
                  <a:ext uri="{FF2B5EF4-FFF2-40B4-BE49-F238E27FC236}">
                    <a16:creationId xmlns:a16="http://schemas.microsoft.com/office/drawing/2014/main" xmlns="" id="{05ACA886-5D2B-4ABC-85FB-8557237C4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" y="0"/>
                <a:ext cx="0" cy="2155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5" name="Line 51">
                <a:extLst>
                  <a:ext uri="{FF2B5EF4-FFF2-40B4-BE49-F238E27FC236}">
                    <a16:creationId xmlns:a16="http://schemas.microsoft.com/office/drawing/2014/main" xmlns="" id="{ED809227-B209-49C6-B8C7-D951B87B7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" y="518"/>
                <a:ext cx="2101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6" name="Line 52">
                <a:extLst>
                  <a:ext uri="{FF2B5EF4-FFF2-40B4-BE49-F238E27FC236}">
                    <a16:creationId xmlns:a16="http://schemas.microsoft.com/office/drawing/2014/main" xmlns="" id="{8BBB49BF-A7D8-4D15-B734-77C937B56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" y="1333"/>
                <a:ext cx="210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7" name="Line 53">
                <a:extLst>
                  <a:ext uri="{FF2B5EF4-FFF2-40B4-BE49-F238E27FC236}">
                    <a16:creationId xmlns:a16="http://schemas.microsoft.com/office/drawing/2014/main" xmlns="" id="{791AA80F-64B4-4470-92DF-A8A072B44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" y="910"/>
                <a:ext cx="2101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8" name="Line 54">
                <a:extLst>
                  <a:ext uri="{FF2B5EF4-FFF2-40B4-BE49-F238E27FC236}">
                    <a16:creationId xmlns:a16="http://schemas.microsoft.com/office/drawing/2014/main" xmlns="" id="{3A9D924A-9672-406F-8C25-9E6664009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" y="463"/>
                <a:ext cx="566" cy="0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9" name="Line 55">
                <a:extLst>
                  <a:ext uri="{FF2B5EF4-FFF2-40B4-BE49-F238E27FC236}">
                    <a16:creationId xmlns:a16="http://schemas.microsoft.com/office/drawing/2014/main" xmlns="" id="{FA8CA803-C71D-41A6-8385-A10A5DE31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3" y="258"/>
                <a:ext cx="913" cy="15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0" name="Line 56">
                <a:extLst>
                  <a:ext uri="{FF2B5EF4-FFF2-40B4-BE49-F238E27FC236}">
                    <a16:creationId xmlns:a16="http://schemas.microsoft.com/office/drawing/2014/main" xmlns="" id="{E1EB9E34-BA18-42E6-AE88-EB8334AD5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463"/>
                <a:ext cx="521" cy="0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5" name="Line 61">
                <a:extLst>
                  <a:ext uri="{FF2B5EF4-FFF2-40B4-BE49-F238E27FC236}">
                    <a16:creationId xmlns:a16="http://schemas.microsoft.com/office/drawing/2014/main" xmlns="" id="{7CF5BD1B-07B0-4305-9369-EE5B6A29E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7" y="674"/>
                <a:ext cx="347" cy="8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6" name="Line 62">
                <a:extLst>
                  <a:ext uri="{FF2B5EF4-FFF2-40B4-BE49-F238E27FC236}">
                    <a16:creationId xmlns:a16="http://schemas.microsoft.com/office/drawing/2014/main" xmlns="" id="{ED4D307E-EB89-4626-8A03-2077D9BF6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" y="681"/>
                <a:ext cx="779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7" name="Line 63">
                <a:extLst>
                  <a:ext uri="{FF2B5EF4-FFF2-40B4-BE49-F238E27FC236}">
                    <a16:creationId xmlns:a16="http://schemas.microsoft.com/office/drawing/2014/main" xmlns="" id="{CF8CCBD2-241E-4E18-891A-44ED1A204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851"/>
                <a:ext cx="901" cy="6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0" name="Line 66">
                <a:extLst>
                  <a:ext uri="{FF2B5EF4-FFF2-40B4-BE49-F238E27FC236}">
                    <a16:creationId xmlns:a16="http://schemas.microsoft.com/office/drawing/2014/main" xmlns="" id="{FB7643A3-ED39-4780-8C4E-24456FC06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" y="1278"/>
                <a:ext cx="785" cy="0"/>
              </a:xfrm>
              <a:prstGeom prst="line">
                <a:avLst/>
              </a:prstGeom>
              <a:noFill/>
              <a:ln w="38100" cap="rnd" cmpd="sng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1" name="Line 67">
                <a:extLst>
                  <a:ext uri="{FF2B5EF4-FFF2-40B4-BE49-F238E27FC236}">
                    <a16:creationId xmlns:a16="http://schemas.microsoft.com/office/drawing/2014/main" xmlns="" id="{F18CE19E-6D34-49A3-8D76-ABB6FF44A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3" y="1276"/>
                <a:ext cx="1070" cy="2"/>
              </a:xfrm>
              <a:prstGeom prst="line">
                <a:avLst/>
              </a:prstGeom>
              <a:noFill/>
              <a:ln w="38100" cap="rnd" cmpd="sng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2" name="Line 68">
                <a:extLst>
                  <a:ext uri="{FF2B5EF4-FFF2-40B4-BE49-F238E27FC236}">
                    <a16:creationId xmlns:a16="http://schemas.microsoft.com/office/drawing/2014/main" xmlns="" id="{5DF3BC49-F17C-43C3-B57D-608C5DE3F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0" y="1099"/>
                <a:ext cx="147" cy="6"/>
              </a:xfrm>
              <a:prstGeom prst="line">
                <a:avLst/>
              </a:prstGeom>
              <a:noFill/>
              <a:ln w="38100" cap="rnd" cmpd="sng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93" name="Object 69">
                <a:extLst>
                  <a:ext uri="{FF2B5EF4-FFF2-40B4-BE49-F238E27FC236}">
                    <a16:creationId xmlns:a16="http://schemas.microsoft.com/office/drawing/2014/main" xmlns="" id="{5302124F-1FD1-4F40-8E25-EB5952C18FB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81" y="1817"/>
              <a:ext cx="258" cy="258"/>
            </p:xfrm>
            <a:graphic>
              <a:graphicData uri="http://schemas.openxmlformats.org/presentationml/2006/ole">
                <p:oleObj spid="_x0000_s76030" name="Equation" r:id="rId4" imgW="164880" imgH="164880" progId="Equation.DSMT4">
                  <p:embed/>
                </p:oleObj>
              </a:graphicData>
            </a:graphic>
          </p:graphicFrame>
          <p:graphicFrame>
            <p:nvGraphicFramePr>
              <p:cNvPr id="194" name="Object 70">
                <a:extLst>
                  <a:ext uri="{FF2B5EF4-FFF2-40B4-BE49-F238E27FC236}">
                    <a16:creationId xmlns:a16="http://schemas.microsoft.com/office/drawing/2014/main" xmlns="" id="{709DBE39-B939-4EC0-8898-934A03C31F86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68" y="185"/>
              <a:ext cx="271" cy="294"/>
            </p:xfrm>
            <a:graphic>
              <a:graphicData uri="http://schemas.openxmlformats.org/presentationml/2006/ole">
                <p:oleObj spid="_x0000_s76031" name="Equation" r:id="rId5" imgW="152280" imgH="164880" progId="Equation.DSMT4">
                  <p:embed/>
                </p:oleObj>
              </a:graphicData>
            </a:graphic>
          </p:graphicFrame>
          <p:graphicFrame>
            <p:nvGraphicFramePr>
              <p:cNvPr id="195" name="Object 71">
                <a:extLst>
                  <a:ext uri="{FF2B5EF4-FFF2-40B4-BE49-F238E27FC236}">
                    <a16:creationId xmlns:a16="http://schemas.microsoft.com/office/drawing/2014/main" xmlns="" id="{B0F696B8-AD18-4238-AF86-FC83595EDDD9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81" y="527"/>
              <a:ext cx="281" cy="373"/>
            </p:xfrm>
            <a:graphic>
              <a:graphicData uri="http://schemas.openxmlformats.org/presentationml/2006/ole">
                <p:oleObj spid="_x0000_s76032" name="Equation" r:id="rId6" imgW="152280" imgH="203040" progId="Equation.DSMT4">
                  <p:embed/>
                </p:oleObj>
              </a:graphicData>
            </a:graphic>
          </p:graphicFrame>
          <p:sp>
            <p:nvSpPr>
              <p:cNvPr id="196" name="Line 72">
                <a:extLst>
                  <a:ext uri="{FF2B5EF4-FFF2-40B4-BE49-F238E27FC236}">
                    <a16:creationId xmlns:a16="http://schemas.microsoft.com/office/drawing/2014/main" xmlns="" id="{948E0498-A192-486A-BCB3-92F9EE502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9" y="40"/>
                <a:ext cx="0" cy="1567"/>
              </a:xfrm>
              <a:prstGeom prst="line">
                <a:avLst/>
              </a:prstGeom>
              <a:noFill/>
              <a:ln w="19050" cmpd="sng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7" name="Line 73">
                <a:extLst>
                  <a:ext uri="{FF2B5EF4-FFF2-40B4-BE49-F238E27FC236}">
                    <a16:creationId xmlns:a16="http://schemas.microsoft.com/office/drawing/2014/main" xmlns="" id="{D1E66675-79B6-48A1-89DD-D41316E98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" y="40"/>
                <a:ext cx="0" cy="1567"/>
              </a:xfrm>
              <a:prstGeom prst="line">
                <a:avLst/>
              </a:prstGeom>
              <a:noFill/>
              <a:ln w="19050" cmpd="sng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8" name="Line 74">
                <a:extLst>
                  <a:ext uri="{FF2B5EF4-FFF2-40B4-BE49-F238E27FC236}">
                    <a16:creationId xmlns:a16="http://schemas.microsoft.com/office/drawing/2014/main" xmlns="" id="{B9A235C6-DE73-45CA-9BE0-67C87970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5" y="46"/>
                <a:ext cx="0" cy="1567"/>
              </a:xfrm>
              <a:prstGeom prst="line">
                <a:avLst/>
              </a:prstGeom>
              <a:noFill/>
              <a:ln w="19050" cmpd="sng">
                <a:solidFill>
                  <a:srgbClr val="FF0000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9" name="Line 75">
                <a:extLst>
                  <a:ext uri="{FF2B5EF4-FFF2-40B4-BE49-F238E27FC236}">
                    <a16:creationId xmlns:a16="http://schemas.microsoft.com/office/drawing/2014/main" xmlns="" id="{1CAA76B3-4931-4207-B22C-D867CD4A7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" y="1755"/>
                <a:ext cx="2102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2" name="Line 78">
                <a:extLst>
                  <a:ext uri="{FF2B5EF4-FFF2-40B4-BE49-F238E27FC236}">
                    <a16:creationId xmlns:a16="http://schemas.microsoft.com/office/drawing/2014/main" xmlns="" id="{AB77A2F8-B27C-42DD-ABB2-EA6D7EA48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1" y="1708"/>
                <a:ext cx="763" cy="0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3" name="Line 79">
                <a:extLst>
                  <a:ext uri="{FF2B5EF4-FFF2-40B4-BE49-F238E27FC236}">
                    <a16:creationId xmlns:a16="http://schemas.microsoft.com/office/drawing/2014/main" xmlns="" id="{6E751C32-7029-40BE-9899-842B59412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1" y="1711"/>
                <a:ext cx="724" cy="5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04" name="Object 80">
                <a:extLst>
                  <a:ext uri="{FF2B5EF4-FFF2-40B4-BE49-F238E27FC236}">
                    <a16:creationId xmlns:a16="http://schemas.microsoft.com/office/drawing/2014/main" xmlns="" id="{C1E55AC2-1915-4259-9449-221716050838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22" y="1442"/>
              <a:ext cx="281" cy="244"/>
            </p:xfrm>
            <a:graphic>
              <a:graphicData uri="http://schemas.openxmlformats.org/presentationml/2006/ole">
                <p:oleObj spid="_x0000_s76033" name="Equation" r:id="rId7" imgW="241200" imgH="177480" progId="Equation.DSMT4">
                  <p:embed/>
                </p:oleObj>
              </a:graphicData>
            </a:graphic>
          </p:graphicFrame>
          <p:sp>
            <p:nvSpPr>
              <p:cNvPr id="205" name="Line 81">
                <a:extLst>
                  <a:ext uri="{FF2B5EF4-FFF2-40B4-BE49-F238E27FC236}">
                    <a16:creationId xmlns:a16="http://schemas.microsoft.com/office/drawing/2014/main" xmlns="" id="{54936BEB-4C64-4C26-A32D-151D2F058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5" y="1534"/>
                <a:ext cx="226" cy="0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" name="Line 82">
                <a:extLst>
                  <a:ext uri="{FF2B5EF4-FFF2-40B4-BE49-F238E27FC236}">
                    <a16:creationId xmlns:a16="http://schemas.microsoft.com/office/drawing/2014/main" xmlns="" id="{2BBB2569-BD16-44B5-A3B2-40D6299A4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100"/>
                <a:ext cx="2191" cy="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" name="Line 83">
                <a:extLst>
                  <a:ext uri="{FF2B5EF4-FFF2-40B4-BE49-F238E27FC236}">
                    <a16:creationId xmlns:a16="http://schemas.microsoft.com/office/drawing/2014/main" xmlns="" id="{2008E6E0-4B90-42FF-824E-5682FF132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" y="2031"/>
                <a:ext cx="2011" cy="0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" name="Line 86">
                <a:extLst>
                  <a:ext uri="{FF2B5EF4-FFF2-40B4-BE49-F238E27FC236}">
                    <a16:creationId xmlns:a16="http://schemas.microsoft.com/office/drawing/2014/main" xmlns="" id="{3BDFCCA8-C56C-4FE7-A9A2-B2F020B06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" y="1536"/>
                <a:ext cx="234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1" name="Line 87">
                <a:extLst>
                  <a:ext uri="{FF2B5EF4-FFF2-40B4-BE49-F238E27FC236}">
                    <a16:creationId xmlns:a16="http://schemas.microsoft.com/office/drawing/2014/main" xmlns="" id="{6B2BA6A1-9C4E-4A4F-87E9-80D33E9CE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" y="1711"/>
                <a:ext cx="101" cy="1"/>
              </a:xfrm>
              <a:prstGeom prst="line">
                <a:avLst/>
              </a:pr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8000" tIns="36000" rIns="18000" bIns="36000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xmlns="" id="{8528ACE7-7C2B-441A-BC5B-38DD02554878}"/>
                </a:ext>
              </a:extLst>
            </p:cNvPr>
            <p:cNvCxnSpPr/>
            <p:nvPr/>
          </p:nvCxnSpPr>
          <p:spPr>
            <a:xfrm>
              <a:off x="5169521" y="3854450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xmlns="" id="{79CBD886-EE02-44A5-941D-608FE5184C08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6678145" y="3844888"/>
              <a:ext cx="10046" cy="327062"/>
            </a:xfrm>
            <a:prstGeom prst="line">
              <a:avLst/>
            </a:prstGeom>
            <a:ln w="317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xmlns="" id="{CD86E8E6-466E-4B8A-8CDD-6CB5A00AE3D4}"/>
                </a:ext>
              </a:extLst>
            </p:cNvPr>
            <p:cNvCxnSpPr/>
            <p:nvPr/>
          </p:nvCxnSpPr>
          <p:spPr>
            <a:xfrm>
              <a:off x="7001967" y="4484648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xmlns="" id="{46AEE926-7A75-47D5-8739-0526B74BDA3D}"/>
                </a:ext>
              </a:extLst>
            </p:cNvPr>
            <p:cNvCxnSpPr/>
            <p:nvPr/>
          </p:nvCxnSpPr>
          <p:spPr>
            <a:xfrm>
              <a:off x="5516120" y="4506912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xmlns="" id="{74C62146-2A97-4E73-9946-486E044E79FE}"/>
                </a:ext>
              </a:extLst>
            </p:cNvPr>
            <p:cNvCxnSpPr/>
            <p:nvPr/>
          </p:nvCxnSpPr>
          <p:spPr>
            <a:xfrm>
              <a:off x="5530782" y="5171549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xmlns="" id="{91334308-2783-422E-9AE4-99413CE20028}"/>
                </a:ext>
              </a:extLst>
            </p:cNvPr>
            <p:cNvCxnSpPr/>
            <p:nvPr/>
          </p:nvCxnSpPr>
          <p:spPr>
            <a:xfrm>
              <a:off x="5866067" y="5171549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xmlns="" id="{468E10B8-5712-4515-8774-06B4209BEC87}"/>
                </a:ext>
              </a:extLst>
            </p:cNvPr>
            <p:cNvCxnSpPr/>
            <p:nvPr/>
          </p:nvCxnSpPr>
          <p:spPr>
            <a:xfrm>
              <a:off x="4385645" y="5838825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xmlns="" id="{F7BF9E46-D762-482A-B92C-07087BBF233B}"/>
                </a:ext>
              </a:extLst>
            </p:cNvPr>
            <p:cNvCxnSpPr/>
            <p:nvPr/>
          </p:nvCxnSpPr>
          <p:spPr>
            <a:xfrm>
              <a:off x="4770656" y="5854088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xmlns="" id="{35704BEE-C301-40F2-AD64-C8A060C5D48A}"/>
                </a:ext>
              </a:extLst>
            </p:cNvPr>
            <p:cNvCxnSpPr/>
            <p:nvPr/>
          </p:nvCxnSpPr>
          <p:spPr>
            <a:xfrm>
              <a:off x="6048885" y="5848778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xmlns="" id="{042C8BA4-39E7-43B6-B6BB-E7739E3A7894}"/>
                </a:ext>
              </a:extLst>
            </p:cNvPr>
            <p:cNvCxnSpPr/>
            <p:nvPr/>
          </p:nvCxnSpPr>
          <p:spPr>
            <a:xfrm>
              <a:off x="6415701" y="5845337"/>
              <a:ext cx="0" cy="317500"/>
            </a:xfrm>
            <a:prstGeom prst="line">
              <a:avLst/>
            </a:prstGeom>
            <a:ln w="349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6692824D-DAAA-437B-9239-50A54EEB0E9A}"/>
              </a:ext>
            </a:extLst>
          </p:cNvPr>
          <p:cNvGrpSpPr/>
          <p:nvPr/>
        </p:nvGrpSpPr>
        <p:grpSpPr>
          <a:xfrm>
            <a:off x="316733" y="4135263"/>
            <a:ext cx="4476750" cy="1955215"/>
            <a:chOff x="4500300" y="1518134"/>
            <a:chExt cx="4476750" cy="1955215"/>
          </a:xfrm>
        </p:grpSpPr>
        <p:sp>
          <p:nvSpPr>
            <p:cNvPr id="229" name="矩形 421904">
              <a:extLst>
                <a:ext uri="{FF2B5EF4-FFF2-40B4-BE49-F238E27FC236}">
                  <a16:creationId xmlns:a16="http://schemas.microsoft.com/office/drawing/2014/main" xmlns="" id="{9656EB78-1BAD-4DF9-9313-6C98A419B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300" y="1518134"/>
              <a:ext cx="4476750" cy="1955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(1) 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先使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CP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＝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，关闭与门</a:t>
              </a:r>
            </a:p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(2) 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等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信号都来到后，</a:t>
              </a:r>
            </a:p>
            <a:p>
              <a:pPr eaLnBrk="1" hangingPunct="1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    让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CP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＝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1,</a:t>
              </a:r>
              <a:r>
                <a:rPr lang="zh-CN" altLang="en-US" b="1" dirty="0">
                  <a:latin typeface="楷体_GB2312" pitchFamily="49" charset="-122"/>
                  <a:ea typeface="楷体_GB2312" pitchFamily="49" charset="-122"/>
                </a:rPr>
                <a:t>得到可靠的</a:t>
              </a:r>
              <a:r>
                <a:rPr lang="en-US" altLang="zh-CN" b="1" dirty="0">
                  <a:latin typeface="楷体_GB2312" pitchFamily="49" charset="-122"/>
                  <a:ea typeface="楷体_GB2312" pitchFamily="49" charset="-122"/>
                </a:rPr>
                <a:t>F </a:t>
              </a:r>
            </a:p>
          </p:txBody>
        </p:sp>
        <p:sp>
          <p:nvSpPr>
            <p:cNvPr id="231" name="直接连接符 421905">
              <a:extLst>
                <a:ext uri="{FF2B5EF4-FFF2-40B4-BE49-F238E27FC236}">
                  <a16:creationId xmlns:a16="http://schemas.microsoft.com/office/drawing/2014/main" xmlns="" id="{06FE8862-92A7-454E-93D9-100F4BBF0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04990" y="2341489"/>
              <a:ext cx="201854" cy="10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险象的消除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79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Object 5">
            <a:extLst>
              <a:ext uri="{FF2B5EF4-FFF2-40B4-BE49-F238E27FC236}">
                <a16:creationId xmlns:a16="http://schemas.microsoft.com/office/drawing/2014/main" xmlns="" id="{0CA43487-95D1-499C-BEF1-9EF25CE7683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34330" y="5386135"/>
          <a:ext cx="2993363" cy="542236"/>
        </p:xfrm>
        <a:graphic>
          <a:graphicData uri="http://schemas.openxmlformats.org/presentationml/2006/ole">
            <p:oleObj spid="_x0000_s77054" name="Equation" r:id="rId4" imgW="1193760" imgH="215640" progId="Equation.DSMT4">
              <p:embed/>
            </p:oleObj>
          </a:graphicData>
        </a:graphic>
      </p:graphicFrame>
      <p:grpSp>
        <p:nvGrpSpPr>
          <p:cNvPr id="74" name="Group 6">
            <a:extLst>
              <a:ext uri="{FF2B5EF4-FFF2-40B4-BE49-F238E27FC236}">
                <a16:creationId xmlns:a16="http://schemas.microsoft.com/office/drawing/2014/main" xmlns="" id="{2EB230B6-E872-4157-88D7-C71D4CB8EA2F}"/>
              </a:ext>
            </a:extLst>
          </p:cNvPr>
          <p:cNvGrpSpPr>
            <a:grpSpLocks/>
          </p:cNvGrpSpPr>
          <p:nvPr/>
        </p:nvGrpSpPr>
        <p:grpSpPr bwMode="auto">
          <a:xfrm>
            <a:off x="241997" y="2400791"/>
            <a:ext cx="3888381" cy="2463734"/>
            <a:chOff x="215" y="912"/>
            <a:chExt cx="1705" cy="1008"/>
          </a:xfrm>
        </p:grpSpPr>
        <p:grpSp>
          <p:nvGrpSpPr>
            <p:cNvPr id="75" name="Group 7">
              <a:extLst>
                <a:ext uri="{FF2B5EF4-FFF2-40B4-BE49-F238E27FC236}">
                  <a16:creationId xmlns:a16="http://schemas.microsoft.com/office/drawing/2014/main" xmlns="" id="{AEB3354C-F0F8-4CAD-B4C3-E31D04E3F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" y="1091"/>
              <a:ext cx="1593" cy="829"/>
              <a:chOff x="336" y="2976"/>
              <a:chExt cx="1728" cy="912"/>
            </a:xfrm>
          </p:grpSpPr>
          <p:sp>
            <p:nvSpPr>
              <p:cNvPr id="92" name="Line 8">
                <a:extLst>
                  <a:ext uri="{FF2B5EF4-FFF2-40B4-BE49-F238E27FC236}">
                    <a16:creationId xmlns:a16="http://schemas.microsoft.com/office/drawing/2014/main" xmlns="" id="{F9042C47-B97D-481C-A4AC-E99ADC7F2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3" name="Group 9">
                <a:extLst>
                  <a:ext uri="{FF2B5EF4-FFF2-40B4-BE49-F238E27FC236}">
                    <a16:creationId xmlns:a16="http://schemas.microsoft.com/office/drawing/2014/main" xmlns="" id="{27B34B2F-E210-4DAB-AD47-6E784DF156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976"/>
                <a:ext cx="1728" cy="912"/>
                <a:chOff x="336" y="2976"/>
                <a:chExt cx="1728" cy="912"/>
              </a:xfrm>
            </p:grpSpPr>
            <p:sp>
              <p:nvSpPr>
                <p:cNvPr id="94" name="Rectangle 10">
                  <a:extLst>
                    <a:ext uri="{FF2B5EF4-FFF2-40B4-BE49-F238E27FC236}">
                      <a16:creationId xmlns:a16="http://schemas.microsoft.com/office/drawing/2014/main" xmlns="" id="{3FAF45EF-FE60-466E-9BE6-36D20F527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3216"/>
                  <a:ext cx="1536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996600"/>
                    </a:buClr>
                    <a:buSzPct val="5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Line 11">
                  <a:extLst>
                    <a:ext uri="{FF2B5EF4-FFF2-40B4-BE49-F238E27FC236}">
                      <a16:creationId xmlns:a16="http://schemas.microsoft.com/office/drawing/2014/main" xmlns="" id="{7BBAFBFA-387E-4843-B351-328ACC086C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21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" name="Line 12">
                  <a:extLst>
                    <a:ext uri="{FF2B5EF4-FFF2-40B4-BE49-F238E27FC236}">
                      <a16:creationId xmlns:a16="http://schemas.microsoft.com/office/drawing/2014/main" xmlns="" id="{FCDE6A0B-FF45-46A7-A644-1F171AF698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21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7" name="Line 13">
                  <a:extLst>
                    <a:ext uri="{FF2B5EF4-FFF2-40B4-BE49-F238E27FC236}">
                      <a16:creationId xmlns:a16="http://schemas.microsoft.com/office/drawing/2014/main" xmlns="" id="{14ED5C93-2AE9-4CD3-90A7-BB3CC4F6AE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8" name="Line 14">
                  <a:extLst>
                    <a:ext uri="{FF2B5EF4-FFF2-40B4-BE49-F238E27FC236}">
                      <a16:creationId xmlns:a16="http://schemas.microsoft.com/office/drawing/2014/main" xmlns="" id="{07EF85C0-0900-4EE0-992C-A648AEE0A0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2976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6" name="Text Box 15">
              <a:extLst>
                <a:ext uri="{FF2B5EF4-FFF2-40B4-BE49-F238E27FC236}">
                  <a16:creationId xmlns:a16="http://schemas.microsoft.com/office/drawing/2014/main" xmlns="" id="{FA7B2287-F202-4FF0-9F5A-D3D1BC1DA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112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77" name="Text Box 16">
              <a:extLst>
                <a:ext uri="{FF2B5EF4-FFF2-40B4-BE49-F238E27FC236}">
                  <a16:creationId xmlns:a16="http://schemas.microsoft.com/office/drawing/2014/main" xmlns="" id="{1B406D7D-06CC-4B1B-AC41-B6C79DAC8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91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AB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78" name="Text Box 17">
              <a:extLst>
                <a:ext uri="{FF2B5EF4-FFF2-40B4-BE49-F238E27FC236}">
                  <a16:creationId xmlns:a16="http://schemas.microsoft.com/office/drawing/2014/main" xmlns="" id="{8D2B0D4F-8920-40FA-AE60-9005C1844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12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79" name="Text Box 18">
              <a:extLst>
                <a:ext uri="{FF2B5EF4-FFF2-40B4-BE49-F238E27FC236}">
                  <a16:creationId xmlns:a16="http://schemas.microsoft.com/office/drawing/2014/main" xmlns="" id="{4E2EDD2A-49F5-4FBA-9326-3FCBB6A5E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16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0" name="Text Box 19">
              <a:extLst>
                <a:ext uri="{FF2B5EF4-FFF2-40B4-BE49-F238E27FC236}">
                  <a16:creationId xmlns:a16="http://schemas.microsoft.com/office/drawing/2014/main" xmlns="" id="{37730104-4936-4E33-BC79-C9C85579F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00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1" name="Text Box 20">
              <a:extLst>
                <a:ext uri="{FF2B5EF4-FFF2-40B4-BE49-F238E27FC236}">
                  <a16:creationId xmlns:a16="http://schemas.microsoft.com/office/drawing/2014/main" xmlns="" id="{90089B59-830F-49AE-A5E6-64DF61796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10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01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2" name="Text Box 21">
              <a:extLst>
                <a:ext uri="{FF2B5EF4-FFF2-40B4-BE49-F238E27FC236}">
                  <a16:creationId xmlns:a16="http://schemas.microsoft.com/office/drawing/2014/main" xmlns="" id="{A2CDD495-31E3-4695-84E3-FA20EDF75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10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11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3" name="Text Box 22">
              <a:extLst>
                <a:ext uri="{FF2B5EF4-FFF2-40B4-BE49-F238E27FC236}">
                  <a16:creationId xmlns:a16="http://schemas.microsoft.com/office/drawing/2014/main" xmlns="" id="{0EA66CC3-CD60-421F-BF50-C1C978AC6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10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10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4" name="Text Box 23">
              <a:extLst>
                <a:ext uri="{FF2B5EF4-FFF2-40B4-BE49-F238E27FC236}">
                  <a16:creationId xmlns:a16="http://schemas.microsoft.com/office/drawing/2014/main" xmlns="" id="{F9CD473C-9630-4547-B665-5BDA9AA2D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12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5" name="Text Box 24">
              <a:extLst>
                <a:ext uri="{FF2B5EF4-FFF2-40B4-BE49-F238E27FC236}">
                  <a16:creationId xmlns:a16="http://schemas.microsoft.com/office/drawing/2014/main" xmlns="" id="{4D939262-4EB9-4B3B-9022-874F0B64B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12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6" name="Text Box 25">
              <a:extLst>
                <a:ext uri="{FF2B5EF4-FFF2-40B4-BE49-F238E27FC236}">
                  <a16:creationId xmlns:a16="http://schemas.microsoft.com/office/drawing/2014/main" xmlns="" id="{D57E1C87-4113-4679-8B7C-565F19E32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12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tx2"/>
                  </a:solidFill>
                </a:rPr>
                <a:t> 1</a:t>
              </a:r>
              <a:endParaRPr lang="en-US" altLang="zh-CN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xmlns="" id="{3EFAE6BF-67CD-4B01-8C12-62BEAD360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" y="12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8" name="Text Box 27">
              <a:extLst>
                <a:ext uri="{FF2B5EF4-FFF2-40B4-BE49-F238E27FC236}">
                  <a16:creationId xmlns:a16="http://schemas.microsoft.com/office/drawing/2014/main" xmlns="" id="{D1D95F32-308E-437A-9FA7-88CA87308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16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89" name="Text Box 28">
              <a:extLst>
                <a:ext uri="{FF2B5EF4-FFF2-40B4-BE49-F238E27FC236}">
                  <a16:creationId xmlns:a16="http://schemas.microsoft.com/office/drawing/2014/main" xmlns="" id="{DB4558E7-A89F-4BE1-8A21-E604C61D8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16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90" name="Text Box 29">
              <a:extLst>
                <a:ext uri="{FF2B5EF4-FFF2-40B4-BE49-F238E27FC236}">
                  <a16:creationId xmlns:a16="http://schemas.microsoft.com/office/drawing/2014/main" xmlns="" id="{FBDABF45-8A4D-4EE5-A511-1FC178E79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16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tx2"/>
                  </a:solidFill>
                </a:rPr>
                <a:t> 1</a:t>
              </a:r>
              <a:endParaRPr lang="en-US" altLang="zh-CN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91" name="Text Box 30">
              <a:extLst>
                <a:ext uri="{FF2B5EF4-FFF2-40B4-BE49-F238E27FC236}">
                  <a16:creationId xmlns:a16="http://schemas.microsoft.com/office/drawing/2014/main" xmlns="" id="{16533D22-7B0B-4C2F-86A4-44541F912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" y="16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tx2"/>
                  </a:solidFill>
                </a:rPr>
                <a:t> 1</a:t>
              </a:r>
              <a:endParaRPr lang="en-US" altLang="zh-CN" sz="3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99" name="AutoShape 31">
            <a:extLst>
              <a:ext uri="{FF2B5EF4-FFF2-40B4-BE49-F238E27FC236}">
                <a16:creationId xmlns:a16="http://schemas.microsoft.com/office/drawing/2014/main" xmlns="" id="{C426C8D4-44C2-4E37-B9E7-C7C11FA57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37" y="4232473"/>
            <a:ext cx="1223072" cy="55731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0" name="AutoShape 32">
            <a:extLst>
              <a:ext uri="{FF2B5EF4-FFF2-40B4-BE49-F238E27FC236}">
                <a16:creationId xmlns:a16="http://schemas.microsoft.com/office/drawing/2014/main" xmlns="" id="{29DE7648-0662-483D-9C7C-AEFF59021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98" y="3500423"/>
            <a:ext cx="494140" cy="1181935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01" name="AutoShape 33">
            <a:extLst>
              <a:ext uri="{FF2B5EF4-FFF2-40B4-BE49-F238E27FC236}">
                <a16:creationId xmlns:a16="http://schemas.microsoft.com/office/drawing/2014/main" xmlns="" id="{A3B9B47C-35AE-4071-9FE4-093820C2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97" y="4290865"/>
            <a:ext cx="1280613" cy="457200"/>
          </a:xfrm>
          <a:prstGeom prst="flowChartAlternateProcess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grpSp>
        <p:nvGrpSpPr>
          <p:cNvPr id="102" name="Group 34">
            <a:extLst>
              <a:ext uri="{FF2B5EF4-FFF2-40B4-BE49-F238E27FC236}">
                <a16:creationId xmlns:a16="http://schemas.microsoft.com/office/drawing/2014/main" xmlns="" id="{741590EE-7DE7-49BA-8176-4DAB8CCF2F6D}"/>
              </a:ext>
            </a:extLst>
          </p:cNvPr>
          <p:cNvGrpSpPr>
            <a:grpSpLocks/>
          </p:cNvGrpSpPr>
          <p:nvPr/>
        </p:nvGrpSpPr>
        <p:grpSpPr bwMode="auto">
          <a:xfrm>
            <a:off x="4623131" y="2612080"/>
            <a:ext cx="3675100" cy="2254644"/>
            <a:chOff x="215" y="912"/>
            <a:chExt cx="1705" cy="1008"/>
          </a:xfrm>
        </p:grpSpPr>
        <p:grpSp>
          <p:nvGrpSpPr>
            <p:cNvPr id="103" name="Group 35">
              <a:extLst>
                <a:ext uri="{FF2B5EF4-FFF2-40B4-BE49-F238E27FC236}">
                  <a16:creationId xmlns:a16="http://schemas.microsoft.com/office/drawing/2014/main" xmlns="" id="{9904E498-44A7-4EB0-B926-C803B72A4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" y="1091"/>
              <a:ext cx="1593" cy="829"/>
              <a:chOff x="336" y="2976"/>
              <a:chExt cx="1728" cy="912"/>
            </a:xfrm>
          </p:grpSpPr>
          <p:sp>
            <p:nvSpPr>
              <p:cNvPr id="120" name="Line 36">
                <a:extLst>
                  <a:ext uri="{FF2B5EF4-FFF2-40B4-BE49-F238E27FC236}">
                    <a16:creationId xmlns:a16="http://schemas.microsoft.com/office/drawing/2014/main" xmlns="" id="{E0CED1AF-8FB2-4E1B-B9A8-22C939029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355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1" name="Group 37">
                <a:extLst>
                  <a:ext uri="{FF2B5EF4-FFF2-40B4-BE49-F238E27FC236}">
                    <a16:creationId xmlns:a16="http://schemas.microsoft.com/office/drawing/2014/main" xmlns="" id="{E088C5FB-AC1F-4839-BBA7-AAA84E523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" y="2976"/>
                <a:ext cx="1728" cy="912"/>
                <a:chOff x="336" y="2976"/>
                <a:chExt cx="1728" cy="912"/>
              </a:xfrm>
            </p:grpSpPr>
            <p:sp>
              <p:nvSpPr>
                <p:cNvPr id="122" name="Rectangle 38">
                  <a:extLst>
                    <a:ext uri="{FF2B5EF4-FFF2-40B4-BE49-F238E27FC236}">
                      <a16:creationId xmlns:a16="http://schemas.microsoft.com/office/drawing/2014/main" xmlns="" id="{3A1498B2-0031-4AE2-898E-2035D068D4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3216"/>
                  <a:ext cx="1536" cy="67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006600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rgbClr val="996600"/>
                    </a:buClr>
                    <a:buSzPct val="50000"/>
                    <a:buFont typeface="Wingdings" panose="05000000000000000000" pitchFamily="2" charset="2"/>
                    <a:buChar char="n"/>
                    <a:defRPr kumimoj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lnSpc>
                      <a:spcPct val="120000"/>
                    </a:lnSpc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2000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zh-CN" altLang="en-US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23" name="Line 39">
                  <a:extLst>
                    <a:ext uri="{FF2B5EF4-FFF2-40B4-BE49-F238E27FC236}">
                      <a16:creationId xmlns:a16="http://schemas.microsoft.com/office/drawing/2014/main" xmlns="" id="{04D6577B-D372-4547-9C0D-B79202638E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321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Line 40">
                  <a:extLst>
                    <a:ext uri="{FF2B5EF4-FFF2-40B4-BE49-F238E27FC236}">
                      <a16:creationId xmlns:a16="http://schemas.microsoft.com/office/drawing/2014/main" xmlns="" id="{2A267A42-BF32-43C9-91CE-D0DA98239A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321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Line 41">
                  <a:extLst>
                    <a:ext uri="{FF2B5EF4-FFF2-40B4-BE49-F238E27FC236}">
                      <a16:creationId xmlns:a16="http://schemas.microsoft.com/office/drawing/2014/main" xmlns="" id="{5EA43BA0-BA94-4671-82EF-0D73FEF66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Line 42">
                  <a:extLst>
                    <a:ext uri="{FF2B5EF4-FFF2-40B4-BE49-F238E27FC236}">
                      <a16:creationId xmlns:a16="http://schemas.microsoft.com/office/drawing/2014/main" xmlns="" id="{721F6635-E4AD-49CA-8B13-F90F16879F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" y="2976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xmlns="" id="{89FF4664-5CF0-4D91-9FE7-133D91F8A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" y="112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C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xmlns="" id="{64EDEA4B-B95C-4145-AA33-803B2735F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" y="912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AB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xmlns="" id="{4CEC061F-C6B2-46AC-B7EC-63927A4EA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12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xmlns="" id="{9098D3B5-CA87-4D87-95F9-4A08E299D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160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xmlns="" id="{C1F0F9C0-39BE-41E1-BF3D-98662BF31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00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xmlns="" id="{09118EC2-B319-48F1-B37E-B73654067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10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tx2"/>
                  </a:solidFill>
                </a:rPr>
                <a:t>01</a:t>
              </a:r>
              <a:endParaRPr lang="en-US" altLang="zh-CN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110" name="Text Box 49">
              <a:extLst>
                <a:ext uri="{FF2B5EF4-FFF2-40B4-BE49-F238E27FC236}">
                  <a16:creationId xmlns:a16="http://schemas.microsoft.com/office/drawing/2014/main" xmlns="" id="{FB6F560D-4373-4822-910B-7D924ECDA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10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11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11" name="Text Box 50">
              <a:extLst>
                <a:ext uri="{FF2B5EF4-FFF2-40B4-BE49-F238E27FC236}">
                  <a16:creationId xmlns:a16="http://schemas.microsoft.com/office/drawing/2014/main" xmlns="" id="{341982C2-B608-4A05-95B8-07FF5EEAD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10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10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12" name="Text Box 51">
              <a:extLst>
                <a:ext uri="{FF2B5EF4-FFF2-40B4-BE49-F238E27FC236}">
                  <a16:creationId xmlns:a16="http://schemas.microsoft.com/office/drawing/2014/main" xmlns="" id="{64B49E51-4336-40CB-B09C-D898E3D26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12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13" name="Text Box 52">
              <a:extLst>
                <a:ext uri="{FF2B5EF4-FFF2-40B4-BE49-F238E27FC236}">
                  <a16:creationId xmlns:a16="http://schemas.microsoft.com/office/drawing/2014/main" xmlns="" id="{F1B9E43F-FF5F-495E-B45F-09A006DE6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12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14" name="Text Box 53">
              <a:extLst>
                <a:ext uri="{FF2B5EF4-FFF2-40B4-BE49-F238E27FC236}">
                  <a16:creationId xmlns:a16="http://schemas.microsoft.com/office/drawing/2014/main" xmlns="" id="{53078049-C300-41CB-AFCE-FCCB7FFBE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12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15" name="Text Box 54">
              <a:extLst>
                <a:ext uri="{FF2B5EF4-FFF2-40B4-BE49-F238E27FC236}">
                  <a16:creationId xmlns:a16="http://schemas.microsoft.com/office/drawing/2014/main" xmlns="" id="{69DA0B34-D48C-4307-A801-AB5127CA1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7" y="12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chemeClr val="tx2"/>
                  </a:solidFill>
                </a:rPr>
                <a:t> 0</a:t>
              </a:r>
              <a:endParaRPr lang="en-US" altLang="zh-CN" sz="3600" b="1" dirty="0">
                <a:solidFill>
                  <a:schemeClr val="tx2"/>
                </a:solidFill>
              </a:endParaRPr>
            </a:p>
          </p:txBody>
        </p:sp>
        <p:sp>
          <p:nvSpPr>
            <p:cNvPr id="116" name="Text Box 55">
              <a:extLst>
                <a:ext uri="{FF2B5EF4-FFF2-40B4-BE49-F238E27FC236}">
                  <a16:creationId xmlns:a16="http://schemas.microsoft.com/office/drawing/2014/main" xmlns="" id="{60430D52-BA2F-4DC1-B604-1C218E1A4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" y="16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0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17" name="Text Box 56">
              <a:extLst>
                <a:ext uri="{FF2B5EF4-FFF2-40B4-BE49-F238E27FC236}">
                  <a16:creationId xmlns:a16="http://schemas.microsoft.com/office/drawing/2014/main" xmlns="" id="{75BB2C90-1E54-4C9D-BFC1-C95CBD334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4" y="16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18" name="Text Box 57">
              <a:extLst>
                <a:ext uri="{FF2B5EF4-FFF2-40B4-BE49-F238E27FC236}">
                  <a16:creationId xmlns:a16="http://schemas.microsoft.com/office/drawing/2014/main" xmlns="" id="{3D60022B-8153-49C8-87C1-3F69F4E2E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16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119" name="Text Box 58">
              <a:extLst>
                <a:ext uri="{FF2B5EF4-FFF2-40B4-BE49-F238E27FC236}">
                  <a16:creationId xmlns:a16="http://schemas.microsoft.com/office/drawing/2014/main" xmlns="" id="{FE6FC7D6-8E46-4D4B-8A37-EC4A538A0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1" y="160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lnSpc>
                  <a:spcPct val="120000"/>
                </a:lnSpc>
                <a:spcAft>
                  <a:spcPct val="20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Aft>
                  <a:spcPct val="20000"/>
                </a:spcAft>
                <a:buClr>
                  <a:srgbClr val="006600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Aft>
                  <a:spcPct val="20000"/>
                </a:spcAft>
                <a:buClr>
                  <a:srgbClr val="996600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2000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tx2"/>
                  </a:solidFill>
                </a:rPr>
                <a:t> 1</a:t>
              </a:r>
              <a:endParaRPr lang="en-US" altLang="zh-CN" sz="3600" b="1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38" name="Object 59">
            <a:extLst>
              <a:ext uri="{FF2B5EF4-FFF2-40B4-BE49-F238E27FC236}">
                <a16:creationId xmlns:a16="http://schemas.microsoft.com/office/drawing/2014/main" xmlns="" id="{D8942954-99A3-4959-8D0F-F82E1438E2C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61786" y="5292044"/>
          <a:ext cx="4220724" cy="628618"/>
        </p:xfrm>
        <a:graphic>
          <a:graphicData uri="http://schemas.openxmlformats.org/presentationml/2006/ole">
            <p:oleObj spid="_x0000_s77055" name="Equation" r:id="rId5" imgW="1625600" imgH="241300" progId="">
              <p:embed/>
            </p:oleObj>
          </a:graphicData>
        </a:graphic>
      </p:graphicFrame>
      <p:sp>
        <p:nvSpPr>
          <p:cNvPr id="139" name="AutoShape 60">
            <a:extLst>
              <a:ext uri="{FF2B5EF4-FFF2-40B4-BE49-F238E27FC236}">
                <a16:creationId xmlns:a16="http://schemas.microsoft.com/office/drawing/2014/main" xmlns="" id="{337C1588-E3D1-4E80-B2F7-BF3D5DCA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599" y="3579766"/>
            <a:ext cx="514392" cy="114166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43" name="AutoShape 61">
            <a:extLst>
              <a:ext uri="{FF2B5EF4-FFF2-40B4-BE49-F238E27FC236}">
                <a16:creationId xmlns:a16="http://schemas.microsoft.com/office/drawing/2014/main" xmlns="" id="{8E3C2CCB-8F3A-47F9-BB94-37175A1C9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789" y="3591738"/>
            <a:ext cx="1225777" cy="495538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49" name="AutoShape 63">
            <a:extLst>
              <a:ext uri="{FF2B5EF4-FFF2-40B4-BE49-F238E27FC236}">
                <a16:creationId xmlns:a16="http://schemas.microsoft.com/office/drawing/2014/main" xmlns="" id="{60037700-38E3-421C-A115-2B8CB433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750" y="3579403"/>
            <a:ext cx="1178266" cy="457200"/>
          </a:xfrm>
          <a:prstGeom prst="flowChartAlternateProcess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zh-CN" altLang="en-US">
              <a:latin typeface="Tahoma" panose="020B060403050404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E953B308-B356-4C97-9856-C02690EBF5AA}"/>
              </a:ext>
            </a:extLst>
          </p:cNvPr>
          <p:cNvCxnSpPr>
            <a:cxnSpLocks/>
          </p:cNvCxnSpPr>
          <p:nvPr/>
        </p:nvCxnSpPr>
        <p:spPr>
          <a:xfrm>
            <a:off x="4434333" y="1417539"/>
            <a:ext cx="50165" cy="504888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0" name="Object 5">
            <a:extLst>
              <a:ext uri="{FF2B5EF4-FFF2-40B4-BE49-F238E27FC236}">
                <a16:creationId xmlns:a16="http://schemas.microsoft.com/office/drawing/2014/main" xmlns="" id="{E8A221B5-FC05-4350-BBC1-0B0594DD31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59407" y="1532614"/>
          <a:ext cx="2381223" cy="614644"/>
        </p:xfrm>
        <a:graphic>
          <a:graphicData uri="http://schemas.openxmlformats.org/presentationml/2006/ole">
            <p:oleObj spid="_x0000_s77056" name="Equation" r:id="rId6" imgW="838080" imgH="215640" progId="Equation.DSMT4">
              <p:embed/>
            </p:oleObj>
          </a:graphicData>
        </a:graphic>
      </p:graphicFrame>
      <p:graphicFrame>
        <p:nvGraphicFramePr>
          <p:cNvPr id="151" name="Object 59">
            <a:extLst>
              <a:ext uri="{FF2B5EF4-FFF2-40B4-BE49-F238E27FC236}">
                <a16:creationId xmlns:a16="http://schemas.microsoft.com/office/drawing/2014/main" xmlns="" id="{75F1F048-77A8-4D80-A31C-2B54A6CA394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88453" y="1532614"/>
          <a:ext cx="3319188" cy="680381"/>
        </p:xfrm>
        <a:graphic>
          <a:graphicData uri="http://schemas.openxmlformats.org/presentationml/2006/ole">
            <p:oleObj spid="_x0000_s77057" name="Equation" r:id="rId7" imgW="1180800" imgH="241200" progId="Equation.DSMT4">
              <p:embed/>
            </p:oleObj>
          </a:graphicData>
        </a:graphic>
      </p:graphicFrame>
      <p:sp>
        <p:nvSpPr>
          <p:cNvPr id="68" name="Text Box 2">
            <a:extLst>
              <a:ext uri="{FF2B5EF4-FFF2-40B4-BE49-F238E27FC236}">
                <a16:creationId xmlns:a16="http://schemas.microsoft.com/office/drawing/2014/main" xmlns="" id="{E82E36E1-D4A6-4C36-A417-317239D2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4" y="631043"/>
            <a:ext cx="5020021" cy="565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>
              <a:defRPr sz="3200" b="1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二、</a:t>
            </a:r>
            <a:r>
              <a:rPr lang="zh-CN" altLang="zh-CN" dirty="0" smtClean="0"/>
              <a:t>加</a:t>
            </a:r>
            <a:r>
              <a:rPr lang="zh-CN" altLang="en-US" dirty="0" smtClean="0"/>
              <a:t>冗余卡诺圈</a:t>
            </a:r>
            <a:endParaRPr lang="zh-CN" altLang="zh-CN" dirty="0"/>
          </a:p>
        </p:txBody>
      </p:sp>
      <p:cxnSp>
        <p:nvCxnSpPr>
          <p:cNvPr id="69" name="直接连接符 68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4.5.4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险象的消除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552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39" grpId="0" animBg="1"/>
      <p:bldP spid="143" grpId="0" animBg="1"/>
      <p:bldP spid="1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连接符 68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2515" y="910024"/>
            <a:ext cx="79933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第四章习题</a:t>
            </a:r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#19 </a:t>
            </a:r>
            <a:r>
              <a:rPr lang="zh-CN" altLang="en-US" sz="2400" b="1" dirty="0" smtClean="0"/>
              <a:t>用数据选择器</a:t>
            </a:r>
            <a:r>
              <a:rPr lang="en-US" altLang="zh-CN" sz="2400" b="1" dirty="0" smtClean="0"/>
              <a:t>74LS151</a:t>
            </a:r>
            <a:r>
              <a:rPr lang="zh-CN" altLang="en-US" sz="2400" b="1" dirty="0" smtClean="0"/>
              <a:t>实现下列逻辑函数。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sz="2400" b="1" dirty="0" smtClean="0"/>
          </a:p>
          <a:p>
            <a:r>
              <a:rPr lang="en-US" altLang="zh-CN" sz="2400" b="1" dirty="0" smtClean="0"/>
              <a:t>#22 </a:t>
            </a:r>
            <a:r>
              <a:rPr lang="zh-CN" altLang="en-US" sz="2400" b="1" dirty="0" smtClean="0"/>
              <a:t>试用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片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线</a:t>
            </a:r>
            <a:r>
              <a:rPr lang="en-US" altLang="zh-CN" sz="2400" b="1" dirty="0" smtClean="0"/>
              <a:t>-8</a:t>
            </a:r>
            <a:r>
              <a:rPr lang="zh-CN" altLang="en-US" sz="2400" b="1" dirty="0" smtClean="0"/>
              <a:t>线译码器</a:t>
            </a:r>
            <a:r>
              <a:rPr lang="en-US" altLang="zh-CN" sz="2400" b="1" dirty="0" smtClean="0"/>
              <a:t>74LS138</a:t>
            </a:r>
            <a:r>
              <a:rPr lang="zh-CN" altLang="en-US" sz="2400" b="1" dirty="0" smtClean="0"/>
              <a:t>构成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位全减器。</a:t>
            </a:r>
            <a:endParaRPr lang="en-US" altLang="zh-CN" sz="2400" b="1" dirty="0" smtClean="0"/>
          </a:p>
          <a:p>
            <a:endParaRPr lang="en-US" altLang="zh-CN" sz="2400" b="1" dirty="0"/>
          </a:p>
          <a:p>
            <a:r>
              <a:rPr lang="en-US" altLang="zh-CN" sz="2400" b="1" dirty="0" smtClean="0"/>
              <a:t>#27 </a:t>
            </a:r>
            <a:r>
              <a:rPr lang="zh-CN" altLang="en-US" sz="2400" b="1" dirty="0" smtClean="0"/>
              <a:t>试判断逻辑函数                                 构成的组合逻辑电路是否存在竞争和险象。若存在，说明是哪种类型，可以采取哪些措施避免险象的发生。</a:t>
            </a:r>
            <a:endParaRPr lang="en-US" altLang="zh-CN" sz="2400" b="1" dirty="0" smtClean="0"/>
          </a:p>
          <a:p>
            <a:endParaRPr lang="zh-CN" altLang="en-US" sz="24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9768842"/>
              </p:ext>
            </p:extLst>
          </p:nvPr>
        </p:nvGraphicFramePr>
        <p:xfrm>
          <a:off x="4654853" y="3318224"/>
          <a:ext cx="114300" cy="177800"/>
        </p:xfrm>
        <a:graphic>
          <a:graphicData uri="http://schemas.openxmlformats.org/presentationml/2006/ole">
            <p:oleObj spid="_x0000_s78982" name="Equation" r:id="rId5" imgW="114120" imgH="177480" progId="Equation.DSMT4">
              <p:embed/>
            </p:oleObj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7880396"/>
              </p:ext>
            </p:extLst>
          </p:nvPr>
        </p:nvGraphicFramePr>
        <p:xfrm>
          <a:off x="1185991" y="2102627"/>
          <a:ext cx="4650418" cy="1010961"/>
        </p:xfrm>
        <a:graphic>
          <a:graphicData uri="http://schemas.openxmlformats.org/presentationml/2006/ole">
            <p:oleObj spid="_x0000_s78983" name="Equation" r:id="rId6" imgW="2336760" imgH="507960" progId="Equation.DSMT4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79983617"/>
              </p:ext>
            </p:extLst>
          </p:nvPr>
        </p:nvGraphicFramePr>
        <p:xfrm>
          <a:off x="3295102" y="4231019"/>
          <a:ext cx="2229636" cy="371606"/>
        </p:xfrm>
        <a:graphic>
          <a:graphicData uri="http://schemas.openxmlformats.org/presentationml/2006/ole">
            <p:oleObj spid="_x0000_s78984" name="Equation" r:id="rId7" imgW="1447560" imgH="241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422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40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6" y="2836881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8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11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31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2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3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500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4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6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6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5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8" y="3076801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8" y="4297539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40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2021.4.16.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51087" y="351459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52" y="85571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377857">
            <a:extLst>
              <a:ext uri="{FF2B5EF4-FFF2-40B4-BE49-F238E27FC236}">
                <a16:creationId xmlns:a16="http://schemas.microsoft.com/office/drawing/2014/main" xmlns="" id="{55366718-EE45-4005-B772-A572AD16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17" y="749346"/>
            <a:ext cx="285781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数据选择器</a:t>
            </a:r>
          </a:p>
        </p:txBody>
      </p:sp>
      <p:sp>
        <p:nvSpPr>
          <p:cNvPr id="42" name="文本框 377858">
            <a:extLst>
              <a:ext uri="{FF2B5EF4-FFF2-40B4-BE49-F238E27FC236}">
                <a16:creationId xmlns:a16="http://schemas.microsoft.com/office/drawing/2014/main" xmlns="" id="{70A0DF52-0CA0-4475-884F-80F02EC7F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92" y="1718311"/>
            <a:ext cx="4256992" cy="19389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B56F5"/>
                </a:solidFill>
                <a:ea typeface="宋体" panose="02010600030101010101" pitchFamily="2" charset="-122"/>
              </a:rPr>
              <a:t>输入数据</a:t>
            </a:r>
            <a:r>
              <a:rPr lang="en-US" altLang="zh-CN" sz="2400" b="1" dirty="0">
                <a:solidFill>
                  <a:srgbClr val="2B56F5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D3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D2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D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ea typeface="楷体_GB2312" pitchFamily="49" charset="-122"/>
              </a:rPr>
              <a:t>D0</a:t>
            </a:r>
            <a:endParaRPr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B56F5"/>
                </a:solidFill>
                <a:ea typeface="宋体" panose="02010600030101010101" pitchFamily="2" charset="-122"/>
              </a:rPr>
              <a:t>控制地址：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A1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A0</a:t>
            </a:r>
            <a:endParaRPr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defTabSz="91440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B56F5"/>
                </a:solidFill>
                <a:ea typeface="宋体" panose="02010600030101010101" pitchFamily="2" charset="-122"/>
              </a:rPr>
              <a:t>输出数据：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F</a:t>
            </a:r>
          </a:p>
          <a:p>
            <a:pPr defTabSz="91440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2B56F5"/>
                </a:solidFill>
                <a:ea typeface="宋体" panose="02010600030101010101" pitchFamily="2" charset="-122"/>
              </a:rPr>
              <a:t>功能：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</a:rPr>
              <a:t>根据输入地址，选择输入数据中的一个，送到输出端</a:t>
            </a:r>
          </a:p>
        </p:txBody>
      </p:sp>
      <p:sp>
        <p:nvSpPr>
          <p:cNvPr id="43" name="矩形 377859">
            <a:extLst>
              <a:ext uri="{FF2B5EF4-FFF2-40B4-BE49-F238E27FC236}">
                <a16:creationId xmlns:a16="http://schemas.microsoft.com/office/drawing/2014/main" xmlns="" id="{207A23D1-B80E-42B4-AFF8-E06854B62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891" y="1078446"/>
            <a:ext cx="117554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真值表</a:t>
            </a:r>
          </a:p>
        </p:txBody>
      </p:sp>
      <p:grpSp>
        <p:nvGrpSpPr>
          <p:cNvPr id="44" name="组合 377860">
            <a:extLst>
              <a:ext uri="{FF2B5EF4-FFF2-40B4-BE49-F238E27FC236}">
                <a16:creationId xmlns:a16="http://schemas.microsoft.com/office/drawing/2014/main" xmlns="" id="{5D1CCAE9-5389-4B8F-A97C-934E8111DEE6}"/>
              </a:ext>
            </a:extLst>
          </p:cNvPr>
          <p:cNvGrpSpPr>
            <a:grpSpLocks/>
          </p:cNvGrpSpPr>
          <p:nvPr/>
        </p:nvGrpSpPr>
        <p:grpSpPr bwMode="auto">
          <a:xfrm>
            <a:off x="5872477" y="1592329"/>
            <a:ext cx="1776413" cy="2382838"/>
            <a:chOff x="0" y="0"/>
            <a:chExt cx="1119" cy="1501"/>
          </a:xfrm>
        </p:grpSpPr>
        <p:sp>
          <p:nvSpPr>
            <p:cNvPr id="45" name="矩形 377861">
              <a:extLst>
                <a:ext uri="{FF2B5EF4-FFF2-40B4-BE49-F238E27FC236}">
                  <a16:creationId xmlns:a16="http://schemas.microsoft.com/office/drawing/2014/main" xmlns="" id="{EB35B050-ACB6-4421-81A5-FE594C8FA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119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457200" marR="0" lvl="0" indent="-45720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A1 A0   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457200" marR="0" lvl="0" indent="-457200" defTabSz="91440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0    0    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D0 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457200" marR="0" lvl="0" indent="-457200" defTabSz="91440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0    1    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457200" marR="0" lvl="0" indent="-457200" defTabSz="91440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1    0    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457200" marR="0" lvl="0" indent="-457200" defTabSz="914400" eaLnBrk="1" fontAlgn="base" latinLnBrk="0" hangingPunct="1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1    1    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直接连接符 377862">
              <a:extLst>
                <a:ext uri="{FF2B5EF4-FFF2-40B4-BE49-F238E27FC236}">
                  <a16:creationId xmlns:a16="http://schemas.microsoft.com/office/drawing/2014/main" xmlns="" id="{04F46F9C-19C2-4EB9-A5D3-B01C2D0A7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" y="300"/>
              <a:ext cx="966" cy="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7" name="直接连接符 377863">
              <a:extLst>
                <a:ext uri="{FF2B5EF4-FFF2-40B4-BE49-F238E27FC236}">
                  <a16:creationId xmlns:a16="http://schemas.microsoft.com/office/drawing/2014/main" xmlns="" id="{8C22B58C-4662-4F9D-B93D-83A08F2EA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" y="61"/>
              <a:ext cx="0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9" name="矩形 377865">
            <a:extLst>
              <a:ext uri="{FF2B5EF4-FFF2-40B4-BE49-F238E27FC236}">
                <a16:creationId xmlns:a16="http://schemas.microsoft.com/office/drawing/2014/main" xmlns="" id="{E0AB27CE-3DA0-4F19-9CE6-8A2151ED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11" y="4959236"/>
            <a:ext cx="127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表达式：</a:t>
            </a:r>
          </a:p>
        </p:txBody>
      </p:sp>
      <p:graphicFrame>
        <p:nvGraphicFramePr>
          <p:cNvPr id="50" name="对象 377866">
            <a:extLst>
              <a:ext uri="{FF2B5EF4-FFF2-40B4-BE49-F238E27FC236}">
                <a16:creationId xmlns:a16="http://schemas.microsoft.com/office/drawing/2014/main" xmlns="" id="{F13CDA86-975C-4212-AD54-AA99BC247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2762629"/>
              </p:ext>
            </p:extLst>
          </p:nvPr>
        </p:nvGraphicFramePr>
        <p:xfrm>
          <a:off x="1638284" y="4486932"/>
          <a:ext cx="6635662" cy="1711302"/>
        </p:xfrm>
        <a:graphic>
          <a:graphicData uri="http://schemas.openxmlformats.org/presentationml/2006/ole">
            <p:oleObj spid="_x0000_s59550" name="Equation" r:id="rId4" imgW="3098520" imgH="939600" progId="Equation.DSMT4">
              <p:embed/>
            </p:oleObj>
          </a:graphicData>
        </a:graphic>
      </p:graphicFrame>
      <p:cxnSp>
        <p:nvCxnSpPr>
          <p:cNvPr id="16" name="直接连接符 15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数据选择器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67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377857">
            <a:extLst>
              <a:ext uri="{FF2B5EF4-FFF2-40B4-BE49-F238E27FC236}">
                <a16:creationId xmlns:a16="http://schemas.microsoft.com/office/drawing/2014/main" xmlns="" id="{AFAF016B-3C9E-44D5-BFFC-22BDC8E1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43" y="757360"/>
            <a:ext cx="335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数据选择器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数据选择器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aphicFrame>
        <p:nvGraphicFramePr>
          <p:cNvPr id="13" name="对象 377866">
            <a:extLst>
              <a:ext uri="{FF2B5EF4-FFF2-40B4-BE49-F238E27FC236}">
                <a16:creationId xmlns:a16="http://schemas.microsoft.com/office/drawing/2014/main" xmlns="" id="{F13CDA86-975C-4212-AD54-AA99BC2477A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16373" y="1398826"/>
          <a:ext cx="2136040" cy="883633"/>
        </p:xfrm>
        <a:graphic>
          <a:graphicData uri="http://schemas.openxmlformats.org/presentationml/2006/ole">
            <p:oleObj spid="_x0000_s60573" name="Equation" r:id="rId5" imgW="888840" imgH="431640" progId="Equation.DSMT4">
              <p:embed/>
            </p:oleObj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6677" y="2541080"/>
            <a:ext cx="5591216" cy="3790978"/>
          </a:xfrm>
          <a:prstGeom prst="rect">
            <a:avLst/>
          </a:prstGeom>
        </p:spPr>
      </p:pic>
      <p:grpSp>
        <p:nvGrpSpPr>
          <p:cNvPr id="265" name="Group 79">
            <a:extLst>
              <a:ext uri="{FF2B5EF4-FFF2-40B4-BE49-F238E27FC236}">
                <a16:creationId xmlns="" xmlns:a16="http://schemas.microsoft.com/office/drawing/2014/main" id="{9CC2CBE1-6318-4915-ACD9-62368C678E2F}"/>
              </a:ext>
            </a:extLst>
          </p:cNvPr>
          <p:cNvGrpSpPr>
            <a:grpSpLocks/>
          </p:cNvGrpSpPr>
          <p:nvPr/>
        </p:nvGrpSpPr>
        <p:grpSpPr bwMode="auto">
          <a:xfrm>
            <a:off x="5874987" y="4369894"/>
            <a:ext cx="2820988" cy="1765300"/>
            <a:chOff x="3424" y="1528"/>
            <a:chExt cx="1777" cy="1112"/>
          </a:xfrm>
        </p:grpSpPr>
        <p:sp>
          <p:nvSpPr>
            <p:cNvPr id="266" name="Rectangle 80">
              <a:extLst>
                <a:ext uri="{FF2B5EF4-FFF2-40B4-BE49-F238E27FC236}">
                  <a16:creationId xmlns="" xmlns:a16="http://schemas.microsoft.com/office/drawing/2014/main" id="{9FD28AA6-52A6-44FC-8E4C-79893A66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1868"/>
              <a:ext cx="144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267" name="Text Box 81">
              <a:extLst>
                <a:ext uri="{FF2B5EF4-FFF2-40B4-BE49-F238E27FC236}">
                  <a16:creationId xmlns="" xmlns:a16="http://schemas.microsoft.com/office/drawing/2014/main" id="{01F73267-7726-41D6-8862-243AEA83A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7" y="1906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600" b="1" dirty="0">
                  <a:solidFill>
                    <a:srgbClr val="CC33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8" name="Text Box 82">
              <a:extLst>
                <a:ext uri="{FF2B5EF4-FFF2-40B4-BE49-F238E27FC236}">
                  <a16:creationId xmlns="" xmlns:a16="http://schemas.microsoft.com/office/drawing/2014/main" id="{690683F4-39C8-40A5-823F-53AE9B3D0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2098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6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000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9" name="Text Box 83">
              <a:extLst>
                <a:ext uri="{FF2B5EF4-FFF2-40B4-BE49-F238E27FC236}">
                  <a16:creationId xmlns="" xmlns:a16="http://schemas.microsoft.com/office/drawing/2014/main" id="{1EE94AB1-3E84-452A-B011-030DE0AC8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1958"/>
              <a:ext cx="6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 dirty="0">
                  <a:latin typeface="Times New Roman" panose="02020603050405020304" pitchFamily="18" charset="0"/>
                </a:rPr>
                <a:t>四选一</a:t>
              </a:r>
            </a:p>
          </p:txBody>
        </p:sp>
        <p:sp>
          <p:nvSpPr>
            <p:cNvPr id="270" name="Text Box 84">
              <a:extLst>
                <a:ext uri="{FF2B5EF4-FFF2-40B4-BE49-F238E27FC236}">
                  <a16:creationId xmlns="" xmlns:a16="http://schemas.microsoft.com/office/drawing/2014/main" id="{26983DF4-7D13-4563-85CD-27D9F8BE5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2190"/>
              <a:ext cx="3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 Box 85">
              <a:extLst>
                <a:ext uri="{FF2B5EF4-FFF2-40B4-BE49-F238E27FC236}">
                  <a16:creationId xmlns="" xmlns:a16="http://schemas.microsoft.com/office/drawing/2014/main" id="{830DB812-F404-4DD6-9F72-3266139FD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2190"/>
              <a:ext cx="3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Text Box 86">
              <a:extLst>
                <a:ext uri="{FF2B5EF4-FFF2-40B4-BE49-F238E27FC236}">
                  <a16:creationId xmlns="" xmlns:a16="http://schemas.microsoft.com/office/drawing/2014/main" id="{47DEDD9A-EF02-46AA-91D5-C02F67FFF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4" y="2190"/>
              <a:ext cx="3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Text Box 87">
              <a:extLst>
                <a:ext uri="{FF2B5EF4-FFF2-40B4-BE49-F238E27FC236}">
                  <a16:creationId xmlns="" xmlns:a16="http://schemas.microsoft.com/office/drawing/2014/main" id="{0A9D19B5-A76F-4FC7-B7D6-716229D17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2190"/>
              <a:ext cx="3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en-US" altLang="zh-CN" sz="2000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 Box 88">
              <a:extLst>
                <a:ext uri="{FF2B5EF4-FFF2-40B4-BE49-F238E27FC236}">
                  <a16:creationId xmlns="" xmlns:a16="http://schemas.microsoft.com/office/drawing/2014/main" id="{2B501A65-4186-4938-82A3-7C396FD43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24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275" name="Line 89">
              <a:extLst>
                <a:ext uri="{FF2B5EF4-FFF2-40B4-BE49-F238E27FC236}">
                  <a16:creationId xmlns="" xmlns:a16="http://schemas.microsoft.com/office/drawing/2014/main" id="{35080A79-AAC8-4A95-84BD-47F800EB9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0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" name="Line 90">
              <a:extLst>
                <a:ext uri="{FF2B5EF4-FFF2-40B4-BE49-F238E27FC236}">
                  <a16:creationId xmlns="" xmlns:a16="http://schemas.microsoft.com/office/drawing/2014/main" id="{28ED8A95-A3B1-425E-BCAA-1798B715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23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" name="Line 91">
              <a:extLst>
                <a:ext uri="{FF2B5EF4-FFF2-40B4-BE49-F238E27FC236}">
                  <a16:creationId xmlns="" xmlns:a16="http://schemas.microsoft.com/office/drawing/2014/main" id="{4DAE5FB5-788C-4793-A1FE-D6495163C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" y="16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" name="Text Box 92">
              <a:extLst>
                <a:ext uri="{FF2B5EF4-FFF2-40B4-BE49-F238E27FC236}">
                  <a16:creationId xmlns="" xmlns:a16="http://schemas.microsoft.com/office/drawing/2014/main" id="{751BD380-9E08-4300-858F-62C9E262A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152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9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79" name="Line 93">
              <a:extLst>
                <a:ext uri="{FF2B5EF4-FFF2-40B4-BE49-F238E27FC236}">
                  <a16:creationId xmlns="" xmlns:a16="http://schemas.microsoft.com/office/drawing/2014/main" id="{137D4520-63CC-40A1-8823-C87BC3895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0" name="Line 94">
              <a:extLst>
                <a:ext uri="{FF2B5EF4-FFF2-40B4-BE49-F238E27FC236}">
                  <a16:creationId xmlns="" xmlns:a16="http://schemas.microsoft.com/office/drawing/2014/main" id="{ECD31BC0-33BF-4435-9E8E-F745BD4A2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1" name="Line 95">
              <a:extLst>
                <a:ext uri="{FF2B5EF4-FFF2-40B4-BE49-F238E27FC236}">
                  <a16:creationId xmlns="" xmlns:a16="http://schemas.microsoft.com/office/drawing/2014/main" id="{CB138BE9-D1A3-4DF9-A2FC-73534DC67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2" name="Line 96">
              <a:extLst>
                <a:ext uri="{FF2B5EF4-FFF2-40B4-BE49-F238E27FC236}">
                  <a16:creationId xmlns="" xmlns:a16="http://schemas.microsoft.com/office/drawing/2014/main" id="{AF7D94F9-B10D-4F67-ADD8-9B1E82B78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3" name="Line 97">
              <a:extLst>
                <a:ext uri="{FF2B5EF4-FFF2-40B4-BE49-F238E27FC236}">
                  <a16:creationId xmlns="" xmlns:a16="http://schemas.microsoft.com/office/drawing/2014/main" id="{16FB717B-0F5A-4F3E-A7F2-3348EC3A5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265600" y="1041670"/>
            <a:ext cx="2409843" cy="28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422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377857">
            <a:extLst>
              <a:ext uri="{FF2B5EF4-FFF2-40B4-BE49-F238E27FC236}">
                <a16:creationId xmlns:a16="http://schemas.microsoft.com/office/drawing/2014/main" xmlns="" id="{AFAF016B-3C9E-44D5-BFFC-22BDC8E15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43" y="757360"/>
            <a:ext cx="335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rPr>
              <a:t>数据选择器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数据选择器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sp>
        <p:nvSpPr>
          <p:cNvPr id="29" name="Rectangle 3">
            <a:extLst>
              <a:ext uri="{FF2B5EF4-FFF2-40B4-BE49-F238E27FC236}">
                <a16:creationId xmlns="" xmlns:a16="http://schemas.microsoft.com/office/drawing/2014/main" id="{999024D4-C6F0-4D7E-A02C-EC7DBF16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57" y="1513503"/>
            <a:ext cx="6580005" cy="4799795"/>
          </a:xfrm>
          <a:prstGeom prst="rect">
            <a:avLst/>
          </a:prstGeom>
          <a:noFill/>
          <a:ln w="19050">
            <a:solidFill>
              <a:srgbClr val="170A8E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module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mux4(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iD,iS,oQ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);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input [3:0]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;          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数据输入信号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input [1:0]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;           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数据选择控制信号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output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reg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;        //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输出信号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b="1" kern="0" dirty="0">
                <a:solidFill>
                  <a:srgbClr val="000000"/>
                </a:solidFill>
                <a:effectLst/>
                <a:latin typeface="Arial"/>
                <a:ea typeface="宋体"/>
              </a:rPr>
              <a:t> </a:t>
            </a:r>
            <a:r>
              <a:rPr lang="en-US" altLang="zh-CN" sz="2400" b="1" kern="0" dirty="0" smtClean="0">
                <a:solidFill>
                  <a:srgbClr val="000000"/>
                </a:solidFill>
                <a:effectLst/>
                <a:latin typeface="Arial"/>
                <a:ea typeface="宋体"/>
              </a:rPr>
              <a:t>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always@(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iD,iS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case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(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iS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      2'b00: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[0];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  2'b01: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[1];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  2'b10: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[2];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	       2'b11: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oQ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=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iD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[3];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    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endcase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5B00B6"/>
              </a:buClr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宋体"/>
              </a:rPr>
              <a:t>endmodule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62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79907">
            <a:extLst>
              <a:ext uri="{FF2B5EF4-FFF2-40B4-BE49-F238E27FC236}">
                <a16:creationId xmlns:a16="http://schemas.microsoft.com/office/drawing/2014/main" xmlns="" id="{F8D2C574-0854-419D-A7EF-F25AED295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22" y="821380"/>
            <a:ext cx="4816641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aramond"/>
                <a:ea typeface="宋体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 smtClean="0"/>
              <a:t>8</a:t>
            </a:r>
            <a:r>
              <a:rPr lang="zh-CN" altLang="en-US" sz="2800" dirty="0" smtClean="0"/>
              <a:t>选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数据</a:t>
            </a:r>
            <a:r>
              <a:rPr lang="zh-CN" altLang="en-US" sz="2800" dirty="0"/>
              <a:t>选择</a:t>
            </a:r>
            <a:r>
              <a:rPr lang="zh-CN" altLang="en-US" sz="2800" dirty="0" smtClean="0"/>
              <a:t>器</a:t>
            </a:r>
            <a:r>
              <a:rPr lang="en-US" altLang="zh-CN" sz="2800" dirty="0" smtClean="0"/>
              <a:t>74LS151</a:t>
            </a:r>
            <a:endParaRPr lang="zh-CN" altLang="en-US" sz="2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数据选择器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aphicFrame>
        <p:nvGraphicFramePr>
          <p:cNvPr id="19" name="Object 3">
            <a:extLst>
              <a:ext uri="{FF2B5EF4-FFF2-40B4-BE49-F238E27FC236}">
                <a16:creationId xmlns="" xmlns:a16="http://schemas.microsoft.com/office/drawing/2014/main" id="{238D15F0-DB04-4183-A2D1-98FD30FD7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61781883"/>
              </p:ext>
            </p:extLst>
          </p:nvPr>
        </p:nvGraphicFramePr>
        <p:xfrm>
          <a:off x="345999" y="1632284"/>
          <a:ext cx="4114800" cy="2373313"/>
        </p:xfrm>
        <a:graphic>
          <a:graphicData uri="http://schemas.openxmlformats.org/presentationml/2006/ole">
            <p:oleObj spid="_x0000_s64796" name="位图图像" r:id="rId5" imgW="4342857" imgH="2505425" progId="PBrush">
              <p:embed/>
            </p:oleObj>
          </a:graphicData>
        </a:graphic>
      </p:graphicFrame>
      <p:grpSp>
        <p:nvGrpSpPr>
          <p:cNvPr id="20" name="Group 4">
            <a:extLst>
              <a:ext uri="{FF2B5EF4-FFF2-40B4-BE49-F238E27FC236}">
                <a16:creationId xmlns="" xmlns:a16="http://schemas.microsoft.com/office/drawing/2014/main" id="{5153626D-91F2-4C31-8F2D-FFB4EC9BCEAC}"/>
              </a:ext>
            </a:extLst>
          </p:cNvPr>
          <p:cNvGrpSpPr>
            <a:grpSpLocks/>
          </p:cNvGrpSpPr>
          <p:nvPr/>
        </p:nvGrpSpPr>
        <p:grpSpPr bwMode="auto">
          <a:xfrm>
            <a:off x="1348266" y="4624722"/>
            <a:ext cx="6424613" cy="1938338"/>
            <a:chOff x="1056" y="2640"/>
            <a:chExt cx="4047" cy="1221"/>
          </a:xfrm>
        </p:grpSpPr>
        <p:sp>
          <p:nvSpPr>
            <p:cNvPr id="21" name="Rectangle 5">
              <a:extLst>
                <a:ext uri="{FF2B5EF4-FFF2-40B4-BE49-F238E27FC236}">
                  <a16:creationId xmlns="" xmlns:a16="http://schemas.microsoft.com/office/drawing/2014/main" id="{99EA84A9-4039-4EC8-9809-29D45987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40"/>
              <a:ext cx="4047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A5E1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三个地址输入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端：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kumimoji="1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A5E1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八个数据输入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端：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~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A5E1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两个互补输出的数据输出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端：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</a:p>
            <a:p>
              <a:pPr marL="0" marR="0" lvl="0" indent="0" defTabSz="91440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A5E1A8"/>
                </a:buClr>
                <a:buSzPct val="80000"/>
                <a:buFont typeface="Wingdings" panose="05000000000000000000" pitchFamily="2" charset="2"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一个控制输入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端：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endPara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="" xmlns:a16="http://schemas.microsoft.com/office/drawing/2014/main" id="{D305272C-94AD-482F-A15A-A036FA89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3301"/>
              <a:ext cx="1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="" xmlns:a16="http://schemas.microsoft.com/office/drawing/2014/main" id="{F8BE6F10-3D4D-45B4-8085-27A522019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3" y="3587"/>
              <a:ext cx="19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94199" y="1632284"/>
            <a:ext cx="3886200" cy="2854602"/>
            <a:chOff x="4994199" y="1632284"/>
            <a:chExt cx="3886200" cy="2854602"/>
          </a:xfrm>
        </p:grpSpPr>
        <p:pic>
          <p:nvPicPr>
            <p:cNvPr id="24" name="Picture 8" descr="R96A0308">
              <a:extLst>
                <a:ext uri="{FF2B5EF4-FFF2-40B4-BE49-F238E27FC236}">
                  <a16:creationId xmlns="" xmlns:a16="http://schemas.microsoft.com/office/drawing/2014/main" id="{B413CD96-D9E0-48F2-BFEA-323F6402E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199" y="1632284"/>
              <a:ext cx="3886200" cy="2368550"/>
            </a:xfrm>
            <a:prstGeom prst="rect">
              <a:avLst/>
            </a:prstGeom>
            <a:noFill/>
            <a:ln w="19050">
              <a:solidFill>
                <a:srgbClr val="170A8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9">
              <a:extLst>
                <a:ext uri="{FF2B5EF4-FFF2-40B4-BE49-F238E27FC236}">
                  <a16:creationId xmlns="" xmlns:a16="http://schemas.microsoft.com/office/drawing/2014/main" id="{B73089E3-BAFB-4FB3-A935-709005DFB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8998" y="3963666"/>
              <a:ext cx="300114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7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8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74LS151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的逻辑符号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9760674"/>
                </p:ext>
              </p:extLst>
            </p:nvPr>
          </p:nvGraphicFramePr>
          <p:xfrm>
            <a:off x="7982496" y="2690123"/>
            <a:ext cx="323861" cy="262173"/>
          </p:xfrm>
          <a:graphic>
            <a:graphicData uri="http://schemas.openxmlformats.org/presentationml/2006/ole">
              <p:oleObj spid="_x0000_s64797" name="Equation" r:id="rId10" imgW="266400" imgH="215640" progId="Equation.DSMT4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420972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4">
            <a:extLst>
              <a:ext uri="{FF2B5EF4-FFF2-40B4-BE49-F238E27FC236}">
                <a16:creationId xmlns:a16="http://schemas.microsoft.com/office/drawing/2014/main" xmlns="" id="{B6C2E310-2C4D-47D7-9FEB-9FD983FA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6" y="744024"/>
            <a:ext cx="34948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选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数据选择器</a:t>
            </a:r>
            <a:r>
              <a:rPr lang="en-US" altLang="zh-CN" b="1" dirty="0" smtClean="0">
                <a:solidFill>
                  <a:srgbClr val="C00000"/>
                </a:solidFill>
              </a:rPr>
              <a:t>74LS151</a:t>
            </a:r>
            <a:endParaRPr lang="zh-CN" altLang="en-US" sz="28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xmlns="" id="{456A2DA5-D332-4935-9041-3EB0A23FB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645" y="1475114"/>
            <a:ext cx="3689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使能时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输出和</a:t>
            </a:r>
            <a:r>
              <a:rPr kumimoji="1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输入的逻辑关系：</a:t>
            </a:r>
          </a:p>
        </p:txBody>
      </p:sp>
      <p:graphicFrame>
        <p:nvGraphicFramePr>
          <p:cNvPr id="33" name="Object 6">
            <a:extLst>
              <a:ext uri="{FF2B5EF4-FFF2-40B4-BE49-F238E27FC236}">
                <a16:creationId xmlns:a16="http://schemas.microsoft.com/office/drawing/2014/main" xmlns="" id="{1A24F87D-3EB8-4524-A893-093A51E0D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0419472"/>
              </p:ext>
            </p:extLst>
          </p:nvPr>
        </p:nvGraphicFramePr>
        <p:xfrm>
          <a:off x="5094645" y="2575532"/>
          <a:ext cx="3513095" cy="2342063"/>
        </p:xfrm>
        <a:graphic>
          <a:graphicData uri="http://schemas.openxmlformats.org/presentationml/2006/ole">
            <p:oleObj spid="_x0000_s63772" name="Equation" r:id="rId4" imgW="1943100" imgH="1295400" progId="">
              <p:embed/>
            </p:oleObj>
          </a:graphicData>
        </a:graphic>
      </p:graphicFrame>
      <p:sp>
        <p:nvSpPr>
          <p:cNvPr id="34" name="AutoShape 13">
            <a:extLst>
              <a:ext uri="{FF2B5EF4-FFF2-40B4-BE49-F238E27FC236}">
                <a16:creationId xmlns:a16="http://schemas.microsoft.com/office/drawing/2014/main" xmlns="" id="{9A42F389-A600-4023-B06F-C6C187E1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56" y="4917595"/>
            <a:ext cx="1555866" cy="1281909"/>
          </a:xfrm>
          <a:prstGeom prst="wedgeRoundRectCallout">
            <a:avLst>
              <a:gd name="adj1" fmla="val -83296"/>
              <a:gd name="adj2" fmla="val -607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</a:rPr>
              <a:t>地址变量构成的最小项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数据选择器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247934" y="1475114"/>
            <a:ext cx="4438682" cy="4957799"/>
            <a:chOff x="247934" y="1475114"/>
            <a:chExt cx="4438682" cy="4957799"/>
          </a:xfrm>
        </p:grpSpPr>
        <p:sp>
          <p:nvSpPr>
            <p:cNvPr id="2" name="文本框 1"/>
            <p:cNvSpPr txBox="1"/>
            <p:nvPr/>
          </p:nvSpPr>
          <p:spPr>
            <a:xfrm>
              <a:off x="4084320" y="1830564"/>
              <a:ext cx="365760" cy="3657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Z</a:t>
              </a:r>
              <a:endParaRPr lang="zh-CN" altLang="en-US" dirty="0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934" y="1475114"/>
              <a:ext cx="4438682" cy="4957799"/>
            </a:xfrm>
            <a:prstGeom prst="rect">
              <a:avLst/>
            </a:prstGeom>
          </p:spPr>
        </p:pic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06607033"/>
                </p:ext>
              </p:extLst>
            </p:nvPr>
          </p:nvGraphicFramePr>
          <p:xfrm>
            <a:off x="411634" y="2034472"/>
            <a:ext cx="443122" cy="358718"/>
          </p:xfrm>
          <a:graphic>
            <a:graphicData uri="http://schemas.openxmlformats.org/presentationml/2006/ole">
              <p:oleObj spid="_x0000_s63773" name="Equation" r:id="rId7" imgW="266400" imgH="215640" progId="Equation.DSMT4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56661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492041" y="1540324"/>
            <a:ext cx="7961191" cy="3555030"/>
            <a:chOff x="492041" y="1540324"/>
            <a:chExt cx="7961191" cy="35550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041" y="1540324"/>
              <a:ext cx="7961191" cy="3555030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2341372" y="2944992"/>
              <a:ext cx="446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Y1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973321" y="2944992"/>
              <a:ext cx="446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Y2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611730" y="2944992"/>
              <a:ext cx="446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Y3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267047" y="2938956"/>
              <a:ext cx="446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Y4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 Box 4">
            <a:extLst>
              <a:ext uri="{FF2B5EF4-FFF2-40B4-BE49-F238E27FC236}">
                <a16:creationId xmlns:a16="http://schemas.microsoft.com/office/drawing/2014/main" xmlns="" id="{B6C2E310-2C4D-47D7-9FEB-9FD983FA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36" y="744024"/>
            <a:ext cx="87513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Aft>
                <a:spcPct val="2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Aft>
                <a:spcPct val="20000"/>
              </a:spcAft>
              <a:buClr>
                <a:srgbClr val="006600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Aft>
                <a:spcPct val="20000"/>
              </a:spcAft>
              <a:buClr>
                <a:srgbClr val="996600"/>
              </a:buClr>
              <a:buSzPct val="50000"/>
              <a:buFont typeface="Wingdings" panose="05000000000000000000" pitchFamily="2" charset="2"/>
              <a:buChar char="n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Aft>
                <a:spcPct val="2000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CN" b="1" dirty="0" smtClean="0">
                <a:solidFill>
                  <a:srgbClr val="C00000"/>
                </a:solidFill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</a:rPr>
              <a:t>片</a:t>
            </a:r>
            <a:r>
              <a:rPr lang="en-US" altLang="zh-CN" b="1" dirty="0" smtClean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选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数据选择</a:t>
            </a:r>
            <a:r>
              <a:rPr lang="zh-CN" altLang="en-US" b="1" dirty="0" smtClean="0">
                <a:solidFill>
                  <a:srgbClr val="C00000"/>
                </a:solidFill>
              </a:rPr>
              <a:t>器构成</a:t>
            </a:r>
            <a:r>
              <a:rPr lang="en-US" altLang="zh-CN" b="1" dirty="0" smtClean="0">
                <a:solidFill>
                  <a:srgbClr val="C00000"/>
                </a:solidFill>
              </a:rPr>
              <a:t>32</a:t>
            </a:r>
            <a:r>
              <a:rPr lang="zh-CN" altLang="en-US" b="1" dirty="0" smtClean="0">
                <a:solidFill>
                  <a:srgbClr val="C00000"/>
                </a:solidFill>
              </a:rPr>
              <a:t>选</a:t>
            </a:r>
            <a:r>
              <a:rPr lang="en-US" altLang="zh-CN" b="1" dirty="0" smtClean="0">
                <a:solidFill>
                  <a:srgbClr val="C00000"/>
                </a:solidFill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</a:rPr>
              <a:t>数据选择器（方法一）</a:t>
            </a:r>
            <a:endParaRPr lang="zh-CN" altLang="en-US" sz="28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35167" y="620913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28823" y="0"/>
            <a:ext cx="520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4.4.4   </a:t>
            </a:r>
            <a:r>
              <a:rPr lang="zh-CN" altLang="en-US" sz="3600" b="1" dirty="0" smtClean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数据选择器</a:t>
            </a:r>
            <a:endParaRPr lang="zh-CN" altLang="en-US" sz="3600" b="1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B21D5AE-6A95-47CB-80B0-67B07683204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435167" cy="615323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35810" y="1176963"/>
            <a:ext cx="6217045" cy="556336"/>
            <a:chOff x="1235810" y="1176963"/>
            <a:chExt cx="6217045" cy="556336"/>
          </a:xfrm>
        </p:grpSpPr>
        <p:sp>
          <p:nvSpPr>
            <p:cNvPr id="6" name="文本框 5"/>
            <p:cNvSpPr txBox="1"/>
            <p:nvPr/>
          </p:nvSpPr>
          <p:spPr>
            <a:xfrm>
              <a:off x="3666190" y="1176963"/>
              <a:ext cx="1356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输入数据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5400000">
              <a:off x="4211730" y="-1507827"/>
              <a:ext cx="265206" cy="621704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-20511" y="3034672"/>
            <a:ext cx="683181" cy="1264410"/>
            <a:chOff x="-20511" y="3034672"/>
            <a:chExt cx="683181" cy="1264410"/>
          </a:xfrm>
        </p:grpSpPr>
        <p:sp>
          <p:nvSpPr>
            <p:cNvPr id="7" name="左大括号 6"/>
            <p:cNvSpPr/>
            <p:nvPr/>
          </p:nvSpPr>
          <p:spPr>
            <a:xfrm>
              <a:off x="492041" y="3034672"/>
              <a:ext cx="170629" cy="1264410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-20511" y="3159045"/>
              <a:ext cx="51255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</a:rPr>
                <a:t>地址码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矩形标注 7"/>
          <p:cNvSpPr/>
          <p:nvPr/>
        </p:nvSpPr>
        <p:spPr>
          <a:xfrm>
            <a:off x="421366" y="5055005"/>
            <a:ext cx="1570668" cy="402511"/>
          </a:xfrm>
          <a:prstGeom prst="wedgeRectCallout">
            <a:avLst>
              <a:gd name="adj1" fmla="val 17413"/>
              <a:gd name="adj2" fmla="val -69021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rgbClr val="FFFF00"/>
                </a:solidFill>
              </a:rPr>
              <a:t>2-4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线译码器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00703" y="3466822"/>
            <a:ext cx="705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输出数据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74392" y="4910696"/>
            <a:ext cx="5459584" cy="40011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 smtClean="0"/>
              <a:t>最高两位地址通过</a:t>
            </a:r>
            <a:r>
              <a:rPr lang="en-US" altLang="zh-CN" sz="2000" b="1" dirty="0" smtClean="0"/>
              <a:t>2-4</a:t>
            </a:r>
            <a:r>
              <a:rPr lang="zh-CN" altLang="en-US" sz="2000" b="1" dirty="0" smtClean="0"/>
              <a:t>线译码器产生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片选信号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65788401"/>
              </p:ext>
            </p:extLst>
          </p:nvPr>
        </p:nvGraphicFramePr>
        <p:xfrm>
          <a:off x="234050" y="5526259"/>
          <a:ext cx="2031586" cy="1193153"/>
        </p:xfrm>
        <a:graphic>
          <a:graphicData uri="http://schemas.openxmlformats.org/presentationml/2006/ole">
            <p:oleObj spid="_x0000_s65671" name="Equation" r:id="rId6" imgW="1600200" imgH="939600" progId="Equation.DSMT4">
              <p:embed/>
            </p:oleObj>
          </a:graphicData>
        </a:graphic>
      </p:graphicFrame>
      <p:sp>
        <p:nvSpPr>
          <p:cNvPr id="17" name="右箭头 16"/>
          <p:cNvSpPr/>
          <p:nvPr/>
        </p:nvSpPr>
        <p:spPr>
          <a:xfrm>
            <a:off x="2333293" y="6020784"/>
            <a:ext cx="376260" cy="188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9554" y="5461117"/>
            <a:ext cx="6377570" cy="1323439"/>
          </a:xfrm>
          <a:prstGeom prst="rect">
            <a:avLst/>
          </a:prstGeom>
          <a:noFill/>
          <a:ln>
            <a:solidFill>
              <a:srgbClr val="170A8E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地址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 smtClean="0"/>
              <a:t>4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 smtClean="0"/>
              <a:t>3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 smtClean="0"/>
              <a:t>A</a:t>
            </a:r>
            <a:r>
              <a:rPr lang="en-US" altLang="zh-CN" sz="2000" b="1" baseline="-25000" dirty="0"/>
              <a:t>0</a:t>
            </a: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000-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000" b="1" dirty="0" smtClean="0"/>
              <a:t>：输出信号来自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0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7</a:t>
            </a:r>
          </a:p>
          <a:p>
            <a:r>
              <a:rPr lang="zh-CN" altLang="en-US" sz="2000" b="1" dirty="0" smtClean="0"/>
              <a:t>地址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4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0</a:t>
            </a: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000-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01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000" b="1" dirty="0"/>
              <a:t>：输出信号来自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8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15</a:t>
            </a:r>
            <a:endParaRPr lang="zh-CN" altLang="en-US" sz="2000" b="1" baseline="-25000" dirty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地址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4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0</a:t>
            </a: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000-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000" b="1" dirty="0"/>
              <a:t>：输出信号来自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16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23</a:t>
            </a:r>
            <a:endParaRPr lang="zh-CN" altLang="en-US" sz="2000" b="1" baseline="-25000" dirty="0">
              <a:solidFill>
                <a:srgbClr val="0000FF"/>
              </a:solidFill>
            </a:endParaRPr>
          </a:p>
          <a:p>
            <a:r>
              <a:rPr lang="zh-CN" altLang="en-US" sz="2000" b="1" dirty="0" smtClean="0"/>
              <a:t>地址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4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0</a:t>
            </a:r>
            <a:r>
              <a:rPr lang="zh-CN" altLang="en-US" sz="2000" b="1" dirty="0" smtClean="0"/>
              <a:t>取值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000-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11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111</a:t>
            </a:r>
            <a:r>
              <a:rPr lang="zh-CN" altLang="en-US" sz="2000" b="1" dirty="0"/>
              <a:t>：输出信号来自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D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24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-D</a:t>
            </a:r>
            <a:r>
              <a:rPr lang="en-US" altLang="zh-CN" sz="2000" b="1" baseline="-25000" dirty="0" smtClean="0">
                <a:solidFill>
                  <a:srgbClr val="0000FF"/>
                </a:solidFill>
              </a:rPr>
              <a:t>31</a:t>
            </a:r>
            <a:endParaRPr lang="zh-CN" altLang="en-US" sz="2000" b="1" baseline="-25000" dirty="0">
              <a:solidFill>
                <a:srgbClr val="0000FF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435167" y="3000227"/>
            <a:ext cx="5444487" cy="1795214"/>
            <a:chOff x="1435167" y="3000227"/>
            <a:chExt cx="5444487" cy="1795214"/>
          </a:xfrm>
        </p:grpSpPr>
        <p:cxnSp>
          <p:nvCxnSpPr>
            <p:cNvPr id="21" name="直接连接符 20"/>
            <p:cNvCxnSpPr/>
            <p:nvPr/>
          </p:nvCxnSpPr>
          <p:spPr>
            <a:xfrm flipV="1">
              <a:off x="1974534" y="3034672"/>
              <a:ext cx="0" cy="106044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V="1">
              <a:off x="3596348" y="3000227"/>
              <a:ext cx="9376" cy="129885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5227537" y="3017449"/>
              <a:ext cx="22501" cy="15252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6871851" y="3017449"/>
              <a:ext cx="7803" cy="177799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435167" y="4095112"/>
              <a:ext cx="539367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1452667" y="4299082"/>
              <a:ext cx="2153057" cy="8021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1452667" y="4526017"/>
              <a:ext cx="3797371" cy="25115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452667" y="4783039"/>
              <a:ext cx="5426987" cy="1644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24007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9" grpId="0" animBg="1"/>
      <p:bldP spid="17" grpId="0" animBg="1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56922</TotalTime>
  <Words>2594</Words>
  <Application>Microsoft Office PowerPoint</Application>
  <PresentationFormat>全屏显示(4:3)</PresentationFormat>
  <Paragraphs>544</Paragraphs>
  <Slides>39</Slides>
  <Notes>39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42" baseType="lpstr">
      <vt:lpstr>第一PPT，www.1ppt.com</vt:lpstr>
      <vt:lpstr>Equation</vt:lpstr>
      <vt:lpstr>位图图像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2047</cp:revision>
  <dcterms:created xsi:type="dcterms:W3CDTF">2016-04-09T13:02:00Z</dcterms:created>
  <dcterms:modified xsi:type="dcterms:W3CDTF">2022-02-17T10:00:23Z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