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</a:t>
            </a:r>
            <a:r>
              <a:rPr lang="zh-CN" altLang="en-US" sz="4800" dirty="0"/>
              <a:t>蒋介石评价新四军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3600" dirty="0"/>
          </a:p>
          <a:p>
            <a:pPr marL="0" indent="0">
              <a:buNone/>
            </a:pPr>
            <a:r>
              <a:rPr lang="zh-CN" altLang="en-US" sz="4400" dirty="0" smtClean="0"/>
              <a:t>陈粟似海滨之鱼，稍纵即逝</a:t>
            </a:r>
            <a:r>
              <a:rPr lang="en-US" altLang="zh-CN" sz="4400" dirty="0" smtClean="0"/>
              <a:t>;</a:t>
            </a:r>
          </a:p>
          <a:p>
            <a:pPr marL="0" indent="0">
              <a:buNone/>
            </a:pPr>
            <a:r>
              <a:rPr lang="zh-CN" altLang="en-US" sz="4400" dirty="0" smtClean="0"/>
              <a:t>叶</a:t>
            </a:r>
            <a:r>
              <a:rPr lang="zh-CN" altLang="en-US" sz="4400" dirty="0" smtClean="0"/>
              <a:t>项乃瓮中之鳖，</a:t>
            </a:r>
            <a:r>
              <a:rPr lang="zh-CN" altLang="en-US" sz="4400" dirty="0" smtClean="0"/>
              <a:t>手到擒来。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3600" dirty="0"/>
              <a:t>            </a:t>
            </a:r>
            <a:r>
              <a:rPr lang="en-US" altLang="zh-CN" sz="4000" dirty="0"/>
              <a:t>————</a:t>
            </a:r>
            <a:r>
              <a:rPr lang="zh-CN" altLang="en-US" sz="4000" dirty="0"/>
              <a:t>皖南事变的结局完全在蒋介石的预料之中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253" y="-113502"/>
            <a:ext cx="10515600" cy="1325563"/>
          </a:xfrm>
        </p:spPr>
        <p:txBody>
          <a:bodyPr/>
          <a:lstStyle/>
          <a:p>
            <a:r>
              <a:rPr lang="en-US" altLang="zh-CN" sz="3200" dirty="0"/>
              <a:t>                  </a:t>
            </a:r>
            <a:r>
              <a:rPr lang="zh-CN" altLang="en-US" sz="4000" dirty="0"/>
              <a:t>不幸被毛泽东言中的“皖南事变”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6620"/>
            <a:ext cx="12191999" cy="4351655"/>
          </a:xfrm>
        </p:spPr>
        <p:txBody>
          <a:bodyPr>
            <a:noAutofit/>
          </a:bodyPr>
          <a:lstStyle/>
          <a:p>
            <a:r>
              <a:rPr lang="en-US" altLang="zh-CN" sz="2200" b="1" dirty="0"/>
              <a:t>   </a:t>
            </a:r>
            <a:r>
              <a:rPr lang="zh-CN" altLang="en-US" sz="2400" b="1" dirty="0"/>
              <a:t>毛泽东急了，次日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1940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12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26</a:t>
            </a:r>
            <a:r>
              <a:rPr lang="zh-CN" altLang="en-US" sz="2400" b="1" dirty="0"/>
              <a:t>日，他为中央书记处起草致项英、周子昆、袁国平电，指示他们必须坚决执行北移的方针：“你们在困难面前屡次来电请示方针，但</a:t>
            </a:r>
            <a:r>
              <a:rPr lang="zh-CN" altLang="en-US" sz="2400" b="1" dirty="0">
                <a:solidFill>
                  <a:srgbClr val="FF0000"/>
                </a:solidFill>
              </a:rPr>
              <a:t>中央还在一年以前即将方针给了你们，即向北发展，向敌后发展，你们却始终借故不执行。</a:t>
            </a:r>
            <a:r>
              <a:rPr lang="zh-CN" altLang="en-US" sz="2400" b="1" dirty="0"/>
              <a:t>最近决定全部北移，至如何北移，如何克服移动中的困难，要你们自己想办法，有决心。现虽一面向国民党抗议，并要求宽展期限，发给饷弹，但你们不要对国民党存任何幻想，不要靠国民党帮助你们任何东西，把可能帮助的东西只当作意外之事。你们要有决心有办法冲破最黑暗最不利的环境，达到北移之目的。如有这种决心、办法，则虽受损失，基本骨干仍可保存，发展前途仍是光明的；如果动摇犹豫，自己无办法无决心，则在敌顽夹击下，你们是很危险的</a:t>
            </a:r>
            <a:r>
              <a:rPr lang="zh-CN" altLang="en-US" sz="2400" b="1" dirty="0" smtClean="0"/>
              <a:t>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全国没有任何一个地方有你们这样迟疑犹豫无办法无决心的。</a:t>
            </a:r>
            <a:r>
              <a:rPr lang="zh-CN" altLang="en-US" sz="2400" b="1" dirty="0" smtClean="0"/>
              <a:t>在移动中如遇国民党向你们攻击，你们要有自卫的准备与决心，这个方针也早已指示你们了。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我们不明了你们要我们指示何项方针，究竟你们自己有没有方针？现在又提出拖或走的问题，究竟你们自己主张的是什么？主张拖还是主张走？似此毫无定见，毫无方向，将来你们要吃大亏的。</a:t>
            </a:r>
            <a:r>
              <a:rPr lang="zh-CN" altLang="en-US" sz="2400" b="1" dirty="0" smtClean="0"/>
              <a:t>”</a:t>
            </a:r>
          </a:p>
          <a:p>
            <a:r>
              <a:rPr lang="zh-CN" altLang="en-US" sz="2400" b="1" dirty="0" smtClean="0"/>
              <a:t>　　这封长长的电文，已不仅是催促，多少带有严厉批评的口吻。两天后，项英不得不选择经由茂林的北移路线。可是，一切努力都已经晚了，顾祝同已经编织好一张巨网，就等着新四军入套了，皖南事变——这一历史悲剧终于酿成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    </a:t>
            </a:r>
            <a:r>
              <a:rPr lang="zh-CN" altLang="en-US" sz="4000"/>
              <a:t>中央方针：向南巩固向东作战向北发展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sym typeface="+mn-ea"/>
              </a:rPr>
              <a:t>1941年1月12日，设在盐城的华中指挥部收到了新四军军部用脑记密码发来的电报：</a:t>
            </a: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 　　</a:t>
            </a:r>
            <a:r>
              <a:rPr lang="en-US" altLang="zh-CN" sz="3200" b="1" dirty="0">
                <a:sym typeface="+mn-ea"/>
              </a:rPr>
              <a:t>“</a:t>
            </a:r>
            <a:r>
              <a:rPr lang="en-US" altLang="zh-CN" sz="3200" b="1" dirty="0" err="1">
                <a:sym typeface="+mn-ea"/>
              </a:rPr>
              <a:t>情况万分紧急，密码已经烧掉，请党放心</a:t>
            </a:r>
            <a:r>
              <a:rPr lang="en-US" altLang="zh-CN" sz="3200" b="1" dirty="0">
                <a:sym typeface="+mn-ea"/>
              </a:rPr>
              <a:t>。</a:t>
            </a:r>
            <a:r>
              <a:rPr lang="en-US" altLang="zh-CN" sz="3200" b="1" dirty="0" err="1">
                <a:sym typeface="+mn-ea"/>
              </a:rPr>
              <a:t>东进，东进，我们是铁的新四军</a:t>
            </a:r>
            <a:r>
              <a:rPr lang="en-US" altLang="zh-CN" sz="3200" b="1" dirty="0">
                <a:sym typeface="+mn-ea"/>
              </a:rPr>
              <a:t>。”</a:t>
            </a: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 　　</a:t>
            </a:r>
            <a:r>
              <a:rPr lang="en-US" altLang="zh-CN" sz="3200" dirty="0" err="1">
                <a:sym typeface="+mn-ea"/>
              </a:rPr>
              <a:t>正在开会研究施救方案的刘少奇、陈毅、张云逸、赖传珠、粟裕，黄克诚等华中总指挥部领导人，看到电报以后久久沉默，相对无语</a:t>
            </a:r>
            <a:r>
              <a:rPr lang="en-US" altLang="zh-CN" sz="3200" dirty="0"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　　</a:t>
            </a:r>
            <a:r>
              <a:rPr lang="en-US" altLang="zh-CN" sz="3200" b="1" dirty="0" err="1">
                <a:sym typeface="+mn-ea"/>
              </a:rPr>
              <a:t>他们明白，这是军部报务员的最后诀别</a:t>
            </a:r>
            <a:r>
              <a:rPr lang="en-US" altLang="zh-CN" sz="3200" b="1" dirty="0">
                <a:sym typeface="+mn-ea"/>
              </a:rPr>
              <a:t>。      </a:t>
            </a:r>
            <a:r>
              <a:rPr lang="en-US" altLang="zh-CN" sz="3200" dirty="0">
                <a:sym typeface="+mn-ea"/>
              </a:rPr>
              <a:t>                </a:t>
            </a:r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                     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371</Words>
  <Application>WPS 演示</Application>
  <PresentationFormat>自定义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                   蒋介石评价新四军</vt:lpstr>
      <vt:lpstr>                  不幸被毛泽东言中的“皖南事变”</vt:lpstr>
      <vt:lpstr>    中央方针：向南巩固向东作战向北发展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蒋介石评价新四军</dc:title>
  <dc:creator/>
  <cp:lastModifiedBy>dh</cp:lastModifiedBy>
  <cp:revision>10</cp:revision>
  <dcterms:created xsi:type="dcterms:W3CDTF">2018-10-18T15:53:00Z</dcterms:created>
  <dcterms:modified xsi:type="dcterms:W3CDTF">2019-03-20T07:16:41Z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