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9" r:id="rId4"/>
    <p:sldId id="461" r:id="rId5"/>
    <p:sldId id="462" r:id="rId6"/>
    <p:sldId id="463" r:id="rId7"/>
    <p:sldId id="454" r:id="rId8"/>
    <p:sldId id="468" r:id="rId9"/>
    <p:sldId id="467" r:id="rId10"/>
    <p:sldId id="465" r:id="rId11"/>
    <p:sldId id="466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4B266-413F-4795-8DF4-741526DEEA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10F67-1921-4D8C-A02B-23EA7C2F94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例题探讨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搜索策略与迷宫问题的解法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dirty="0"/>
              <a:t>/10</a:t>
            </a:r>
            <a:endParaRPr lang="en-US" altLang="zh-CN" dirty="0"/>
          </a:p>
        </p:txBody>
      </p:sp>
      <p:sp>
        <p:nvSpPr>
          <p:cNvPr id="112" name="TextBox 15"/>
          <p:cNvSpPr txBox="1"/>
          <p:nvPr/>
        </p:nvSpPr>
        <p:spPr>
          <a:xfrm>
            <a:off x="2014330" y="4040760"/>
            <a:ext cx="89106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到底选用深度优先搜索还是广度优先搜索，必须根据问题的特点来进行选择。如果先要快速找到最短的可行路径，或者说只需要找到最短可行路径，显然广度优先搜索比较合适。</a:t>
            </a:r>
            <a:endParaRPr lang="en-US" altLang="zh-CN" sz="22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要快速找到一条可行路径，或者只需要找到一条可行路径，选用深度优先搜索较为合适。还有就是，当我们需要找到所有可行的路径时，由于栈中元素天然构成一条路径，而队列中存放路径需要额外的努力并可能导致队列长度无限制增加，所以深度优先搜索更合适。</a:t>
            </a:r>
            <a:endParaRPr lang="zh-CN" altLang="en-US" sz="2200" dirty="0"/>
          </a:p>
        </p:txBody>
      </p:sp>
      <p:pic>
        <p:nvPicPr>
          <p:cNvPr id="4" name="图片 3" descr="地图的截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08" y="215352"/>
            <a:ext cx="7747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dirty="0"/>
              <a:t>/10</a:t>
            </a:r>
            <a:endParaRPr lang="en-US" altLang="zh-CN" dirty="0"/>
          </a:p>
        </p:txBody>
      </p:sp>
      <p:sp>
        <p:nvSpPr>
          <p:cNvPr id="112" name="TextBox 15"/>
          <p:cNvSpPr txBox="1"/>
          <p:nvPr/>
        </p:nvSpPr>
        <p:spPr>
          <a:xfrm>
            <a:off x="2732353" y="4558278"/>
            <a:ext cx="86081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假设在蜘蛛网的每个结点上都放有一个盒子，其中的一个盒子里装有珠宝。请问，从网心出发，你要用什么样的策略找到这个珠宝？</a:t>
            </a:r>
            <a:endParaRPr lang="en-US" altLang="zh-CN" sz="22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这就涉及到对蜘蛛网进行“遍历”的问题。所谓遍历，就是每个结点都访问且仅访问一次。</a:t>
            </a:r>
            <a:endParaRPr lang="zh-CN" altLang="en-US" sz="2200" dirty="0"/>
          </a:p>
        </p:txBody>
      </p:sp>
      <p:pic>
        <p:nvPicPr>
          <p:cNvPr id="3" name="图片 2" descr="白色的地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81" y="181708"/>
            <a:ext cx="4464538" cy="40716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dirty="0"/>
              <a:t>/10</a:t>
            </a:r>
            <a:endParaRPr lang="en-US" altLang="zh-CN" dirty="0"/>
          </a:p>
        </p:txBody>
      </p:sp>
      <p:sp>
        <p:nvSpPr>
          <p:cNvPr id="112" name="TextBox 15"/>
          <p:cNvSpPr txBox="1"/>
          <p:nvPr/>
        </p:nvSpPr>
        <p:spPr>
          <a:xfrm>
            <a:off x="2732353" y="4558278"/>
            <a:ext cx="860818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有两种基本的搜索策略：深度优先搜索和广度优先搜索。</a:t>
            </a:r>
            <a:endParaRPr lang="en-US" altLang="zh-CN" sz="22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假设没访问一个结点之后，尽量向蜘蛛网的外围前进，直到蜘蛛网的边缘再折回头进行搜索，这就是采用“深度优先”的搜索策略。它的最重要的特点是：从</a:t>
            </a:r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出发到</a:t>
            </a:r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，下一次尽量从</a:t>
            </a:r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出发，而不是再次从</a:t>
            </a:r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出发。</a:t>
            </a:r>
            <a:endParaRPr lang="zh-CN" altLang="en-US" sz="2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84" y="237977"/>
            <a:ext cx="4445000" cy="4053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dirty="0"/>
              <a:t>/10</a:t>
            </a:r>
            <a:endParaRPr lang="en-US" altLang="zh-CN" dirty="0"/>
          </a:p>
        </p:txBody>
      </p:sp>
      <p:sp>
        <p:nvSpPr>
          <p:cNvPr id="112" name="TextBox 15"/>
          <p:cNvSpPr txBox="1"/>
          <p:nvPr/>
        </p:nvSpPr>
        <p:spPr>
          <a:xfrm>
            <a:off x="2732353" y="4558278"/>
            <a:ext cx="86081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假设没访问一个结点之后，尽量寻找与出发点相同距离的下一个结点进行访问，直到找不到这样的结点，再向外围前进，这就是采用“广度优先”的搜索策略。它的最重要的特点是：从</a:t>
            </a:r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出发到</a:t>
            </a:r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，下一次尽量从</a:t>
            </a:r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出发，实在不行了再从与</a:t>
            </a:r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相邻的顶点出发。</a:t>
            </a:r>
            <a:endParaRPr lang="zh-CN" altLang="en-US" sz="2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724" y="308312"/>
            <a:ext cx="4445000" cy="4053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dirty="0"/>
              <a:t>/10</a:t>
            </a:r>
            <a:endParaRPr lang="en-US" altLang="zh-CN" dirty="0"/>
          </a:p>
        </p:txBody>
      </p:sp>
      <p:sp>
        <p:nvSpPr>
          <p:cNvPr id="112" name="TextBox 15"/>
          <p:cNvSpPr txBox="1"/>
          <p:nvPr/>
        </p:nvSpPr>
        <p:spPr>
          <a:xfrm>
            <a:off x="2422810" y="4517832"/>
            <a:ext cx="860818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要能够有效地进行深度优先或者是广度优先搜索，必须很好地对数据进行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组织。这里所说的数据，实际上是被处理对象的某种状态。一种状态到另一种状态的转变，如果用边来表示，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一定形成一棵状态空间树。深度优先搜索和广度优先搜索，都是在这棵状态空间树上进行的。</a:t>
            </a:r>
            <a:endParaRPr lang="zh-CN" altLang="en-US" sz="2200" dirty="0"/>
          </a:p>
        </p:txBody>
      </p:sp>
      <p:pic>
        <p:nvPicPr>
          <p:cNvPr id="4" name="图片 3" descr="地图的截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440" y="533400"/>
            <a:ext cx="7747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1410115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0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1768890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1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2129253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2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2527715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3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2886490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4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83" name="Text Box 15"/>
          <p:cNvSpPr txBox="1">
            <a:spLocks noChangeArrowheads="1"/>
          </p:cNvSpPr>
          <p:nvPr/>
        </p:nvSpPr>
        <p:spPr bwMode="auto">
          <a:xfrm>
            <a:off x="3246853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5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1481554" y="234952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1841917" y="234952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2202279" y="234952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2562642" y="234952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2921417" y="234952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3281779" y="234952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4" name="Text Box 16"/>
          <p:cNvSpPr txBox="1">
            <a:spLocks noChangeArrowheads="1"/>
          </p:cNvSpPr>
          <p:nvPr/>
        </p:nvSpPr>
        <p:spPr bwMode="auto">
          <a:xfrm>
            <a:off x="976728" y="258763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0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85" name="Rectangle 17"/>
          <p:cNvSpPr>
            <a:spLocks noChangeArrowheads="1"/>
          </p:cNvSpPr>
          <p:nvPr/>
        </p:nvSpPr>
        <p:spPr bwMode="auto">
          <a:xfrm>
            <a:off x="1481554" y="595314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6" name="Rectangle 18"/>
          <p:cNvSpPr>
            <a:spLocks noChangeArrowheads="1"/>
          </p:cNvSpPr>
          <p:nvPr/>
        </p:nvSpPr>
        <p:spPr bwMode="auto">
          <a:xfrm>
            <a:off x="1841917" y="595314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rgbClr val="008000"/>
                </a:solidFill>
                <a:sym typeface="Wingdings" panose="05000000000000000000"/>
              </a:rPr>
              <a:t></a:t>
            </a:r>
            <a:endParaRPr lang="zh-CN" altLang="zh-CN" dirty="0">
              <a:solidFill>
                <a:srgbClr val="008000"/>
              </a:solidFill>
            </a:endParaRPr>
          </a:p>
        </p:txBody>
      </p:sp>
      <p:sp>
        <p:nvSpPr>
          <p:cNvPr id="237587" name="Rectangle 19"/>
          <p:cNvSpPr>
            <a:spLocks noChangeArrowheads="1"/>
          </p:cNvSpPr>
          <p:nvPr/>
        </p:nvSpPr>
        <p:spPr bwMode="auto">
          <a:xfrm>
            <a:off x="2202279" y="595314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8" name="Rectangle 20"/>
          <p:cNvSpPr>
            <a:spLocks noChangeArrowheads="1"/>
          </p:cNvSpPr>
          <p:nvPr/>
        </p:nvSpPr>
        <p:spPr bwMode="auto">
          <a:xfrm>
            <a:off x="2562642" y="595314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9" name="Rectangle 21"/>
          <p:cNvSpPr>
            <a:spLocks noChangeArrowheads="1"/>
          </p:cNvSpPr>
          <p:nvPr/>
        </p:nvSpPr>
        <p:spPr bwMode="auto">
          <a:xfrm>
            <a:off x="2921417" y="595314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3281779" y="595314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1" name="Text Box 23"/>
          <p:cNvSpPr txBox="1">
            <a:spLocks noChangeArrowheads="1"/>
          </p:cNvSpPr>
          <p:nvPr/>
        </p:nvSpPr>
        <p:spPr bwMode="auto">
          <a:xfrm>
            <a:off x="976728" y="619126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1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92" name="Rectangle 24"/>
          <p:cNvSpPr>
            <a:spLocks noChangeArrowheads="1"/>
          </p:cNvSpPr>
          <p:nvPr/>
        </p:nvSpPr>
        <p:spPr bwMode="auto">
          <a:xfrm>
            <a:off x="1481554" y="955677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3" name="Rectangle 25"/>
          <p:cNvSpPr>
            <a:spLocks noChangeArrowheads="1"/>
          </p:cNvSpPr>
          <p:nvPr/>
        </p:nvSpPr>
        <p:spPr bwMode="auto">
          <a:xfrm>
            <a:off x="1841917" y="955677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4" name="Rectangle 26"/>
          <p:cNvSpPr>
            <a:spLocks noChangeArrowheads="1"/>
          </p:cNvSpPr>
          <p:nvPr/>
        </p:nvSpPr>
        <p:spPr bwMode="auto">
          <a:xfrm>
            <a:off x="2202279" y="955677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5" name="Rectangle 27"/>
          <p:cNvSpPr>
            <a:spLocks noChangeArrowheads="1"/>
          </p:cNvSpPr>
          <p:nvPr/>
        </p:nvSpPr>
        <p:spPr bwMode="auto">
          <a:xfrm>
            <a:off x="2562642" y="955677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6" name="Rectangle 28"/>
          <p:cNvSpPr>
            <a:spLocks noChangeArrowheads="1"/>
          </p:cNvSpPr>
          <p:nvPr/>
        </p:nvSpPr>
        <p:spPr bwMode="auto">
          <a:xfrm>
            <a:off x="2921417" y="955677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7" name="Rectangle 29"/>
          <p:cNvSpPr>
            <a:spLocks noChangeArrowheads="1"/>
          </p:cNvSpPr>
          <p:nvPr/>
        </p:nvSpPr>
        <p:spPr bwMode="auto">
          <a:xfrm>
            <a:off x="3281779" y="955677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8" name="Text Box 30"/>
          <p:cNvSpPr txBox="1">
            <a:spLocks noChangeArrowheads="1"/>
          </p:cNvSpPr>
          <p:nvPr/>
        </p:nvSpPr>
        <p:spPr bwMode="auto">
          <a:xfrm>
            <a:off x="976728" y="9794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2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99" name="Rectangle 31"/>
          <p:cNvSpPr>
            <a:spLocks noChangeArrowheads="1"/>
          </p:cNvSpPr>
          <p:nvPr/>
        </p:nvSpPr>
        <p:spPr bwMode="auto">
          <a:xfrm>
            <a:off x="1481554" y="1314452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0" name="Rectangle 32"/>
          <p:cNvSpPr>
            <a:spLocks noChangeArrowheads="1"/>
          </p:cNvSpPr>
          <p:nvPr/>
        </p:nvSpPr>
        <p:spPr bwMode="auto">
          <a:xfrm>
            <a:off x="1841917" y="1314452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1" name="Rectangle 33"/>
          <p:cNvSpPr>
            <a:spLocks noChangeArrowheads="1"/>
          </p:cNvSpPr>
          <p:nvPr/>
        </p:nvSpPr>
        <p:spPr bwMode="auto">
          <a:xfrm>
            <a:off x="2202279" y="1314452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2" name="Rectangle 34"/>
          <p:cNvSpPr>
            <a:spLocks noChangeArrowheads="1"/>
          </p:cNvSpPr>
          <p:nvPr/>
        </p:nvSpPr>
        <p:spPr bwMode="auto">
          <a:xfrm>
            <a:off x="2562642" y="1314452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3" name="Rectangle 35"/>
          <p:cNvSpPr>
            <a:spLocks noChangeArrowheads="1"/>
          </p:cNvSpPr>
          <p:nvPr/>
        </p:nvSpPr>
        <p:spPr bwMode="auto">
          <a:xfrm>
            <a:off x="2921417" y="1314452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4" name="Rectangle 36"/>
          <p:cNvSpPr>
            <a:spLocks noChangeArrowheads="1"/>
          </p:cNvSpPr>
          <p:nvPr/>
        </p:nvSpPr>
        <p:spPr bwMode="auto">
          <a:xfrm>
            <a:off x="3281779" y="1314452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5" name="Text Box 37"/>
          <p:cNvSpPr txBox="1">
            <a:spLocks noChangeArrowheads="1"/>
          </p:cNvSpPr>
          <p:nvPr/>
        </p:nvSpPr>
        <p:spPr bwMode="auto">
          <a:xfrm>
            <a:off x="976728" y="1338263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3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606" name="Rectangle 38"/>
          <p:cNvSpPr>
            <a:spLocks noChangeArrowheads="1"/>
          </p:cNvSpPr>
          <p:nvPr/>
        </p:nvSpPr>
        <p:spPr bwMode="auto">
          <a:xfrm>
            <a:off x="1481554" y="1674814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7" name="Rectangle 39"/>
          <p:cNvSpPr>
            <a:spLocks noChangeArrowheads="1"/>
          </p:cNvSpPr>
          <p:nvPr/>
        </p:nvSpPr>
        <p:spPr bwMode="auto">
          <a:xfrm>
            <a:off x="1841917" y="1674814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8" name="Rectangle 40"/>
          <p:cNvSpPr>
            <a:spLocks noChangeArrowheads="1"/>
          </p:cNvSpPr>
          <p:nvPr/>
        </p:nvSpPr>
        <p:spPr bwMode="auto">
          <a:xfrm>
            <a:off x="2202279" y="1674814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9" name="Rectangle 41"/>
          <p:cNvSpPr>
            <a:spLocks noChangeArrowheads="1"/>
          </p:cNvSpPr>
          <p:nvPr/>
        </p:nvSpPr>
        <p:spPr bwMode="auto">
          <a:xfrm>
            <a:off x="2562642" y="1674814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0" name="Rectangle 42"/>
          <p:cNvSpPr>
            <a:spLocks noChangeArrowheads="1"/>
          </p:cNvSpPr>
          <p:nvPr/>
        </p:nvSpPr>
        <p:spPr bwMode="auto">
          <a:xfrm>
            <a:off x="2921416" y="1674814"/>
            <a:ext cx="369878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rgbClr val="FF0000"/>
                </a:solidFill>
                <a:sym typeface="Wingdings" panose="05000000000000000000"/>
              </a:rPr>
              <a:t>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237611" name="Rectangle 43"/>
          <p:cNvSpPr>
            <a:spLocks noChangeArrowheads="1"/>
          </p:cNvSpPr>
          <p:nvPr/>
        </p:nvSpPr>
        <p:spPr bwMode="auto">
          <a:xfrm>
            <a:off x="3281779" y="1674814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2" name="Text Box 44"/>
          <p:cNvSpPr txBox="1">
            <a:spLocks noChangeArrowheads="1"/>
          </p:cNvSpPr>
          <p:nvPr/>
        </p:nvSpPr>
        <p:spPr bwMode="auto">
          <a:xfrm>
            <a:off x="976728" y="1698626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4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613" name="Rectangle 45"/>
          <p:cNvSpPr>
            <a:spLocks noChangeArrowheads="1"/>
          </p:cNvSpPr>
          <p:nvPr/>
        </p:nvSpPr>
        <p:spPr bwMode="auto">
          <a:xfrm>
            <a:off x="1481554" y="2035177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4" name="Rectangle 46"/>
          <p:cNvSpPr>
            <a:spLocks noChangeArrowheads="1"/>
          </p:cNvSpPr>
          <p:nvPr/>
        </p:nvSpPr>
        <p:spPr bwMode="auto">
          <a:xfrm>
            <a:off x="1841917" y="2035177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5" name="Rectangle 47"/>
          <p:cNvSpPr>
            <a:spLocks noChangeArrowheads="1"/>
          </p:cNvSpPr>
          <p:nvPr/>
        </p:nvSpPr>
        <p:spPr bwMode="auto">
          <a:xfrm>
            <a:off x="2202279" y="2035177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6" name="Rectangle 48"/>
          <p:cNvSpPr>
            <a:spLocks noChangeArrowheads="1"/>
          </p:cNvSpPr>
          <p:nvPr/>
        </p:nvSpPr>
        <p:spPr bwMode="auto">
          <a:xfrm>
            <a:off x="2562642" y="2035177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7" name="Rectangle 49"/>
          <p:cNvSpPr>
            <a:spLocks noChangeArrowheads="1"/>
          </p:cNvSpPr>
          <p:nvPr/>
        </p:nvSpPr>
        <p:spPr bwMode="auto">
          <a:xfrm>
            <a:off x="2921417" y="2035177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8" name="Rectangle 50"/>
          <p:cNvSpPr>
            <a:spLocks noChangeArrowheads="1"/>
          </p:cNvSpPr>
          <p:nvPr/>
        </p:nvSpPr>
        <p:spPr bwMode="auto">
          <a:xfrm>
            <a:off x="3281779" y="2035177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9" name="Text Box 51"/>
          <p:cNvSpPr txBox="1">
            <a:spLocks noChangeArrowheads="1"/>
          </p:cNvSpPr>
          <p:nvPr/>
        </p:nvSpPr>
        <p:spPr bwMode="auto">
          <a:xfrm>
            <a:off x="976728" y="20589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5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620" name="Text Box 52"/>
          <p:cNvSpPr txBox="1">
            <a:spLocks noChangeArrowheads="1"/>
          </p:cNvSpPr>
          <p:nvPr/>
        </p:nvSpPr>
        <p:spPr bwMode="auto">
          <a:xfrm>
            <a:off x="4157321" y="90489"/>
            <a:ext cx="4319588" cy="22256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 mg[</a:t>
            </a:r>
            <a:r>
              <a:rPr lang="en-US" altLang="zh-CN" sz="20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M+2</a:t>
            </a:r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][</a:t>
            </a:r>
            <a:r>
              <a:rPr lang="en-US" altLang="zh-CN" sz="20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N+2</a:t>
            </a:r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]=     //M=</a:t>
            </a:r>
            <a:r>
              <a:rPr lang="en-US" altLang="zh-CN" sz="20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4,N</a:t>
            </a:r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=4</a:t>
            </a:r>
            <a:endParaRPr lang="en-US" altLang="zh-CN" sz="2000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{ {1, 1, 1, 1, 1, 1},</a:t>
            </a:r>
            <a:endParaRPr lang="en-US" altLang="zh-CN" sz="2000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   {1, 0, 0, 0, 1, 1},</a:t>
            </a:r>
            <a:endParaRPr lang="en-US" altLang="zh-CN" sz="2000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   {1, 0, 1, 0, 0, 1},</a:t>
            </a:r>
            <a:endParaRPr lang="en-US" altLang="zh-CN" sz="2000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   {1, 0, 0, 0, 1, 1},</a:t>
            </a:r>
            <a:endParaRPr lang="en-US" altLang="zh-CN" sz="2000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   {1, 1, 0, 0, 0, 1},</a:t>
            </a:r>
            <a:endParaRPr lang="en-US" altLang="zh-CN" sz="2000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   {1, 1, 1, 1, 1, 1}  };</a:t>
            </a:r>
            <a:endParaRPr lang="en-US" altLang="zh-CN" sz="20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237622" name="Line 54"/>
          <p:cNvSpPr>
            <a:spLocks noChangeShapeType="1"/>
          </p:cNvSpPr>
          <p:nvPr/>
        </p:nvSpPr>
        <p:spPr bwMode="auto">
          <a:xfrm>
            <a:off x="1484698" y="2738438"/>
            <a:ext cx="6477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1" name="Text Box 53"/>
          <p:cNvSpPr txBox="1">
            <a:spLocks noChangeArrowheads="1"/>
          </p:cNvSpPr>
          <p:nvPr/>
        </p:nvSpPr>
        <p:spPr bwMode="auto">
          <a:xfrm>
            <a:off x="2160973" y="2549526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008000"/>
                </a:solidFill>
              </a:rPr>
              <a:t>0:(1,1) -1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237624" name="Text Box 56"/>
          <p:cNvSpPr txBox="1">
            <a:spLocks noChangeArrowheads="1"/>
          </p:cNvSpPr>
          <p:nvPr/>
        </p:nvSpPr>
        <p:spPr bwMode="auto">
          <a:xfrm>
            <a:off x="506799" y="2527301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入口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7626" name="Text Box 58"/>
          <p:cNvSpPr txBox="1">
            <a:spLocks noChangeArrowheads="1"/>
          </p:cNvSpPr>
          <p:nvPr/>
        </p:nvSpPr>
        <p:spPr bwMode="auto">
          <a:xfrm>
            <a:off x="2953135" y="3197226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2:(2,1) 0</a:t>
            </a:r>
            <a:endParaRPr lang="en-US" altLang="zh-CN" dirty="0"/>
          </a:p>
        </p:txBody>
      </p:sp>
      <p:sp>
        <p:nvSpPr>
          <p:cNvPr id="237625" name="Text Box 57"/>
          <p:cNvSpPr txBox="1">
            <a:spLocks noChangeArrowheads="1"/>
          </p:cNvSpPr>
          <p:nvPr/>
        </p:nvSpPr>
        <p:spPr bwMode="auto">
          <a:xfrm>
            <a:off x="1081473" y="3197226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1:(1,2) 0</a:t>
            </a:r>
            <a:endParaRPr lang="en-US" altLang="zh-CN" dirty="0"/>
          </a:p>
        </p:txBody>
      </p:sp>
      <p:sp>
        <p:nvSpPr>
          <p:cNvPr id="237627" name="Line 59"/>
          <p:cNvSpPr>
            <a:spLocks noChangeShapeType="1"/>
          </p:cNvSpPr>
          <p:nvPr/>
        </p:nvSpPr>
        <p:spPr bwMode="auto">
          <a:xfrm flipH="1">
            <a:off x="1945073" y="2909889"/>
            <a:ext cx="360362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8" name="Line 60"/>
          <p:cNvSpPr>
            <a:spLocks noChangeShapeType="1"/>
          </p:cNvSpPr>
          <p:nvPr/>
        </p:nvSpPr>
        <p:spPr bwMode="auto">
          <a:xfrm>
            <a:off x="2881699" y="2909889"/>
            <a:ext cx="287337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9" name="Text Box 61"/>
          <p:cNvSpPr txBox="1">
            <a:spLocks noChangeArrowheads="1"/>
          </p:cNvSpPr>
          <p:nvPr/>
        </p:nvSpPr>
        <p:spPr bwMode="auto">
          <a:xfrm>
            <a:off x="1079885" y="3773489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3:(1,3) 1</a:t>
            </a:r>
            <a:endParaRPr lang="en-US" altLang="zh-CN" dirty="0"/>
          </a:p>
        </p:txBody>
      </p:sp>
      <p:sp>
        <p:nvSpPr>
          <p:cNvPr id="237630" name="Line 62"/>
          <p:cNvSpPr>
            <a:spLocks noChangeShapeType="1"/>
          </p:cNvSpPr>
          <p:nvPr/>
        </p:nvSpPr>
        <p:spPr bwMode="auto">
          <a:xfrm>
            <a:off x="1513273" y="3557589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2" name="Text Box 64"/>
          <p:cNvSpPr txBox="1">
            <a:spLocks noChangeArrowheads="1"/>
          </p:cNvSpPr>
          <p:nvPr/>
        </p:nvSpPr>
        <p:spPr bwMode="auto">
          <a:xfrm>
            <a:off x="1081473" y="4344989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5:(2,3) 3</a:t>
            </a:r>
            <a:endParaRPr lang="en-US" altLang="zh-CN" dirty="0"/>
          </a:p>
        </p:txBody>
      </p:sp>
      <p:sp>
        <p:nvSpPr>
          <p:cNvPr id="237635" name="Line 67"/>
          <p:cNvSpPr>
            <a:spLocks noChangeShapeType="1"/>
          </p:cNvSpPr>
          <p:nvPr/>
        </p:nvSpPr>
        <p:spPr bwMode="auto">
          <a:xfrm>
            <a:off x="1513273" y="4129089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1" name="Text Box 63"/>
          <p:cNvSpPr txBox="1">
            <a:spLocks noChangeArrowheads="1"/>
          </p:cNvSpPr>
          <p:nvPr/>
        </p:nvSpPr>
        <p:spPr bwMode="auto">
          <a:xfrm>
            <a:off x="2953135" y="3773489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4:(3,1) 2</a:t>
            </a:r>
            <a:endParaRPr lang="en-US" altLang="zh-CN" dirty="0"/>
          </a:p>
        </p:txBody>
      </p:sp>
      <p:sp>
        <p:nvSpPr>
          <p:cNvPr id="237636" name="Line 68"/>
          <p:cNvSpPr>
            <a:spLocks noChangeShapeType="1"/>
          </p:cNvSpPr>
          <p:nvPr/>
        </p:nvSpPr>
        <p:spPr bwMode="auto">
          <a:xfrm>
            <a:off x="3457960" y="3557589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3" name="Text Box 65"/>
          <p:cNvSpPr txBox="1">
            <a:spLocks noChangeArrowheads="1"/>
          </p:cNvSpPr>
          <p:nvPr/>
        </p:nvSpPr>
        <p:spPr bwMode="auto">
          <a:xfrm>
            <a:off x="2953135" y="4338639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6:(3,2) 4</a:t>
            </a:r>
            <a:endParaRPr lang="en-US" altLang="zh-CN" dirty="0"/>
          </a:p>
        </p:txBody>
      </p:sp>
      <p:sp>
        <p:nvSpPr>
          <p:cNvPr id="237637" name="Line 69"/>
          <p:cNvSpPr>
            <a:spLocks noChangeShapeType="1"/>
          </p:cNvSpPr>
          <p:nvPr/>
        </p:nvSpPr>
        <p:spPr bwMode="auto">
          <a:xfrm>
            <a:off x="3457960" y="4133851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4" name="Text Box 66"/>
          <p:cNvSpPr txBox="1">
            <a:spLocks noChangeArrowheads="1"/>
          </p:cNvSpPr>
          <p:nvPr/>
        </p:nvSpPr>
        <p:spPr bwMode="auto">
          <a:xfrm>
            <a:off x="360748" y="4919664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7:(2,4) 5</a:t>
            </a:r>
            <a:endParaRPr lang="en-US" altLang="zh-CN"/>
          </a:p>
        </p:txBody>
      </p:sp>
      <p:sp>
        <p:nvSpPr>
          <p:cNvPr id="237638" name="Text Box 70"/>
          <p:cNvSpPr txBox="1">
            <a:spLocks noChangeArrowheads="1"/>
          </p:cNvSpPr>
          <p:nvPr/>
        </p:nvSpPr>
        <p:spPr bwMode="auto">
          <a:xfrm>
            <a:off x="1800610" y="4900614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8:(3,3) 5</a:t>
            </a:r>
            <a:endParaRPr lang="en-US" altLang="zh-CN" dirty="0"/>
          </a:p>
        </p:txBody>
      </p:sp>
      <p:sp>
        <p:nvSpPr>
          <p:cNvPr id="237639" name="Line 71"/>
          <p:cNvSpPr>
            <a:spLocks noChangeShapeType="1"/>
          </p:cNvSpPr>
          <p:nvPr/>
        </p:nvSpPr>
        <p:spPr bwMode="auto">
          <a:xfrm flipH="1">
            <a:off x="1081474" y="4710113"/>
            <a:ext cx="288925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0" name="Freeform 72"/>
          <p:cNvSpPr/>
          <p:nvPr/>
        </p:nvSpPr>
        <p:spPr bwMode="auto">
          <a:xfrm>
            <a:off x="1729174" y="4710114"/>
            <a:ext cx="268287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9" y="154"/>
              </a:cxn>
            </a:cxnLst>
            <a:rect l="0" t="0" r="r" b="b"/>
            <a:pathLst>
              <a:path w="169" h="154">
                <a:moveTo>
                  <a:pt x="0" y="0"/>
                </a:moveTo>
                <a:lnTo>
                  <a:pt x="169" y="154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1" name="Text Box 73"/>
          <p:cNvSpPr txBox="1">
            <a:spLocks noChangeArrowheads="1"/>
          </p:cNvSpPr>
          <p:nvPr/>
        </p:nvSpPr>
        <p:spPr bwMode="auto">
          <a:xfrm>
            <a:off x="2953135" y="4875214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9:(4,2) 6</a:t>
            </a:r>
            <a:endParaRPr lang="en-US" altLang="zh-CN"/>
          </a:p>
        </p:txBody>
      </p:sp>
      <p:sp>
        <p:nvSpPr>
          <p:cNvPr id="237642" name="Line 74"/>
          <p:cNvSpPr>
            <a:spLocks noChangeShapeType="1"/>
          </p:cNvSpPr>
          <p:nvPr/>
        </p:nvSpPr>
        <p:spPr bwMode="auto">
          <a:xfrm>
            <a:off x="3475423" y="4684713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3" name="Line 75"/>
          <p:cNvSpPr>
            <a:spLocks noChangeShapeType="1"/>
          </p:cNvSpPr>
          <p:nvPr/>
        </p:nvSpPr>
        <p:spPr bwMode="auto">
          <a:xfrm>
            <a:off x="2233998" y="5240338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4" name="Text Box 76"/>
          <p:cNvSpPr txBox="1">
            <a:spLocks noChangeArrowheads="1"/>
          </p:cNvSpPr>
          <p:nvPr/>
        </p:nvSpPr>
        <p:spPr bwMode="auto">
          <a:xfrm>
            <a:off x="1802198" y="5456239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10:(4,3) 8</a:t>
            </a:r>
            <a:endParaRPr lang="en-US" altLang="zh-CN" dirty="0"/>
          </a:p>
        </p:txBody>
      </p:sp>
      <p:sp>
        <p:nvSpPr>
          <p:cNvPr id="237645" name="Line 77"/>
          <p:cNvSpPr>
            <a:spLocks noChangeShapeType="1"/>
          </p:cNvSpPr>
          <p:nvPr/>
        </p:nvSpPr>
        <p:spPr bwMode="auto">
          <a:xfrm>
            <a:off x="2233998" y="5770563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6" name="Text Box 78"/>
          <p:cNvSpPr txBox="1">
            <a:spLocks noChangeArrowheads="1"/>
          </p:cNvSpPr>
          <p:nvPr/>
        </p:nvSpPr>
        <p:spPr bwMode="auto">
          <a:xfrm>
            <a:off x="1675198" y="5986464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11:(4,4) 10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37649" name="Text Box 81"/>
          <p:cNvSpPr txBox="1">
            <a:spLocks noChangeArrowheads="1"/>
          </p:cNvSpPr>
          <p:nvPr/>
        </p:nvSpPr>
        <p:spPr bwMode="auto">
          <a:xfrm>
            <a:off x="290899" y="5984876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出口</a:t>
            </a:r>
            <a:endParaRPr lang="zh-CN" altLang="en-US" sz="20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7650" name="Line 82"/>
          <p:cNvSpPr>
            <a:spLocks noChangeShapeType="1"/>
          </p:cNvSpPr>
          <p:nvPr/>
        </p:nvSpPr>
        <p:spPr bwMode="auto">
          <a:xfrm>
            <a:off x="1273560" y="6188075"/>
            <a:ext cx="4318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51" name="Text Box 83"/>
          <p:cNvSpPr txBox="1">
            <a:spLocks noChangeArrowheads="1"/>
          </p:cNvSpPr>
          <p:nvPr/>
        </p:nvSpPr>
        <p:spPr bwMode="auto">
          <a:xfrm>
            <a:off x="8317134" y="38106"/>
            <a:ext cx="1441450" cy="35972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迷宫路径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(4,4)</a:t>
            </a:r>
            <a:endParaRPr lang="en-US" altLang="zh-CN" sz="2000" dirty="0"/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(4,3)</a:t>
            </a:r>
            <a:endParaRPr lang="en-US" altLang="zh-CN" sz="2000" dirty="0"/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(3,3)</a:t>
            </a:r>
            <a:endParaRPr lang="en-US" altLang="zh-CN" sz="2000" dirty="0"/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(2,3)</a:t>
            </a:r>
            <a:endParaRPr lang="en-US" altLang="zh-CN" sz="2000" dirty="0"/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(1,3)</a:t>
            </a:r>
            <a:endParaRPr lang="en-US" altLang="zh-CN" sz="2000" dirty="0"/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(1,2)</a:t>
            </a:r>
            <a:endParaRPr lang="en-US" altLang="zh-CN" sz="2000" dirty="0"/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(1,1)</a:t>
            </a:r>
            <a:endParaRPr lang="en-US" altLang="zh-CN" sz="2000" dirty="0"/>
          </a:p>
        </p:txBody>
      </p:sp>
      <p:grpSp>
        <p:nvGrpSpPr>
          <p:cNvPr id="141" name="组合 140"/>
          <p:cNvGrpSpPr/>
          <p:nvPr/>
        </p:nvGrpSpPr>
        <p:grpSpPr>
          <a:xfrm>
            <a:off x="9541099" y="830269"/>
            <a:ext cx="2503502" cy="1998677"/>
            <a:chOff x="6069026" y="3573463"/>
            <a:chExt cx="2681275" cy="2160587"/>
          </a:xfrm>
        </p:grpSpPr>
        <p:sp>
          <p:nvSpPr>
            <p:cNvPr id="237652" name="AutoShape 84"/>
            <p:cNvSpPr>
              <a:spLocks noChangeArrowheads="1"/>
            </p:cNvSpPr>
            <p:nvPr/>
          </p:nvSpPr>
          <p:spPr bwMode="auto">
            <a:xfrm>
              <a:off x="6069026" y="4437063"/>
              <a:ext cx="431800" cy="360362"/>
            </a:xfrm>
            <a:prstGeom prst="rightArrow">
              <a:avLst>
                <a:gd name="adj1" fmla="val 50000"/>
                <a:gd name="adj2" fmla="val 29956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53" name="Rectangle 85"/>
            <p:cNvSpPr>
              <a:spLocks noChangeArrowheads="1"/>
            </p:cNvSpPr>
            <p:nvPr/>
          </p:nvSpPr>
          <p:spPr bwMode="auto">
            <a:xfrm>
              <a:off x="6589713" y="35734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4" name="Rectangle 86"/>
            <p:cNvSpPr>
              <a:spLocks noChangeArrowheads="1"/>
            </p:cNvSpPr>
            <p:nvPr/>
          </p:nvSpPr>
          <p:spPr bwMode="auto">
            <a:xfrm>
              <a:off x="6950075" y="35734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5" name="Rectangle 87"/>
            <p:cNvSpPr>
              <a:spLocks noChangeArrowheads="1"/>
            </p:cNvSpPr>
            <p:nvPr/>
          </p:nvSpPr>
          <p:spPr bwMode="auto">
            <a:xfrm>
              <a:off x="7310438" y="35734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6" name="Rectangle 88"/>
            <p:cNvSpPr>
              <a:spLocks noChangeArrowheads="1"/>
            </p:cNvSpPr>
            <p:nvPr/>
          </p:nvSpPr>
          <p:spPr bwMode="auto">
            <a:xfrm>
              <a:off x="7670800" y="35734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7" name="Rectangle 89"/>
            <p:cNvSpPr>
              <a:spLocks noChangeArrowheads="1"/>
            </p:cNvSpPr>
            <p:nvPr/>
          </p:nvSpPr>
          <p:spPr bwMode="auto">
            <a:xfrm>
              <a:off x="8029575" y="35734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8" name="Rectangle 90"/>
            <p:cNvSpPr>
              <a:spLocks noChangeArrowheads="1"/>
            </p:cNvSpPr>
            <p:nvPr/>
          </p:nvSpPr>
          <p:spPr bwMode="auto">
            <a:xfrm>
              <a:off x="8389938" y="35734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0" name="Rectangle 92"/>
            <p:cNvSpPr>
              <a:spLocks noChangeArrowheads="1"/>
            </p:cNvSpPr>
            <p:nvPr/>
          </p:nvSpPr>
          <p:spPr bwMode="auto">
            <a:xfrm>
              <a:off x="6589713" y="3933825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1" name="Rectangle 93"/>
            <p:cNvSpPr>
              <a:spLocks noChangeArrowheads="1"/>
            </p:cNvSpPr>
            <p:nvPr/>
          </p:nvSpPr>
          <p:spPr bwMode="auto">
            <a:xfrm>
              <a:off x="6950075" y="3933825"/>
              <a:ext cx="360363" cy="36036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2" name="Rectangle 94"/>
            <p:cNvSpPr>
              <a:spLocks noChangeArrowheads="1"/>
            </p:cNvSpPr>
            <p:nvPr/>
          </p:nvSpPr>
          <p:spPr bwMode="auto">
            <a:xfrm>
              <a:off x="7310438" y="3933825"/>
              <a:ext cx="360363" cy="36036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3" name="Rectangle 95"/>
            <p:cNvSpPr>
              <a:spLocks noChangeArrowheads="1"/>
            </p:cNvSpPr>
            <p:nvPr/>
          </p:nvSpPr>
          <p:spPr bwMode="auto">
            <a:xfrm>
              <a:off x="7670800" y="3933825"/>
              <a:ext cx="360363" cy="36036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4" name="Rectangle 96"/>
            <p:cNvSpPr>
              <a:spLocks noChangeArrowheads="1"/>
            </p:cNvSpPr>
            <p:nvPr/>
          </p:nvSpPr>
          <p:spPr bwMode="auto">
            <a:xfrm>
              <a:off x="8029575" y="3933825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5" name="Rectangle 97"/>
            <p:cNvSpPr>
              <a:spLocks noChangeArrowheads="1"/>
            </p:cNvSpPr>
            <p:nvPr/>
          </p:nvSpPr>
          <p:spPr bwMode="auto">
            <a:xfrm>
              <a:off x="8389938" y="3933825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7" name="Rectangle 99"/>
            <p:cNvSpPr>
              <a:spLocks noChangeArrowheads="1"/>
            </p:cNvSpPr>
            <p:nvPr/>
          </p:nvSpPr>
          <p:spPr bwMode="auto">
            <a:xfrm>
              <a:off x="6589713" y="42941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8" name="Rectangle 100"/>
            <p:cNvSpPr>
              <a:spLocks noChangeArrowheads="1"/>
            </p:cNvSpPr>
            <p:nvPr/>
          </p:nvSpPr>
          <p:spPr bwMode="auto">
            <a:xfrm>
              <a:off x="6950075" y="4294188"/>
              <a:ext cx="360363" cy="3603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9" name="Rectangle 101"/>
            <p:cNvSpPr>
              <a:spLocks noChangeArrowheads="1"/>
            </p:cNvSpPr>
            <p:nvPr/>
          </p:nvSpPr>
          <p:spPr bwMode="auto">
            <a:xfrm>
              <a:off x="7310438" y="42941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0" name="Rectangle 102"/>
            <p:cNvSpPr>
              <a:spLocks noChangeArrowheads="1"/>
            </p:cNvSpPr>
            <p:nvPr/>
          </p:nvSpPr>
          <p:spPr bwMode="auto">
            <a:xfrm>
              <a:off x="7670800" y="4294188"/>
              <a:ext cx="360363" cy="36036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1" name="Rectangle 103"/>
            <p:cNvSpPr>
              <a:spLocks noChangeArrowheads="1"/>
            </p:cNvSpPr>
            <p:nvPr/>
          </p:nvSpPr>
          <p:spPr bwMode="auto">
            <a:xfrm>
              <a:off x="8029575" y="4294188"/>
              <a:ext cx="360363" cy="3603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2" name="Rectangle 104"/>
            <p:cNvSpPr>
              <a:spLocks noChangeArrowheads="1"/>
            </p:cNvSpPr>
            <p:nvPr/>
          </p:nvSpPr>
          <p:spPr bwMode="auto">
            <a:xfrm>
              <a:off x="8389938" y="42941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4" name="Rectangle 106"/>
            <p:cNvSpPr>
              <a:spLocks noChangeArrowheads="1"/>
            </p:cNvSpPr>
            <p:nvPr/>
          </p:nvSpPr>
          <p:spPr bwMode="auto">
            <a:xfrm>
              <a:off x="6589713" y="46529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5" name="Rectangle 107"/>
            <p:cNvSpPr>
              <a:spLocks noChangeArrowheads="1"/>
            </p:cNvSpPr>
            <p:nvPr/>
          </p:nvSpPr>
          <p:spPr bwMode="auto">
            <a:xfrm>
              <a:off x="6950075" y="4652963"/>
              <a:ext cx="360363" cy="3603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6" name="Rectangle 108"/>
            <p:cNvSpPr>
              <a:spLocks noChangeArrowheads="1"/>
            </p:cNvSpPr>
            <p:nvPr/>
          </p:nvSpPr>
          <p:spPr bwMode="auto">
            <a:xfrm>
              <a:off x="7310438" y="4652963"/>
              <a:ext cx="360363" cy="3603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7" name="Rectangle 109"/>
            <p:cNvSpPr>
              <a:spLocks noChangeArrowheads="1"/>
            </p:cNvSpPr>
            <p:nvPr/>
          </p:nvSpPr>
          <p:spPr bwMode="auto">
            <a:xfrm>
              <a:off x="7670800" y="4652963"/>
              <a:ext cx="360363" cy="36036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8" name="Rectangle 110"/>
            <p:cNvSpPr>
              <a:spLocks noChangeArrowheads="1"/>
            </p:cNvSpPr>
            <p:nvPr/>
          </p:nvSpPr>
          <p:spPr bwMode="auto">
            <a:xfrm>
              <a:off x="8029575" y="46529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9" name="Rectangle 111"/>
            <p:cNvSpPr>
              <a:spLocks noChangeArrowheads="1"/>
            </p:cNvSpPr>
            <p:nvPr/>
          </p:nvSpPr>
          <p:spPr bwMode="auto">
            <a:xfrm>
              <a:off x="8389938" y="46529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1" name="Rectangle 113"/>
            <p:cNvSpPr>
              <a:spLocks noChangeArrowheads="1"/>
            </p:cNvSpPr>
            <p:nvPr/>
          </p:nvSpPr>
          <p:spPr bwMode="auto">
            <a:xfrm>
              <a:off x="6589713" y="5013325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2" name="Rectangle 114"/>
            <p:cNvSpPr>
              <a:spLocks noChangeArrowheads="1"/>
            </p:cNvSpPr>
            <p:nvPr/>
          </p:nvSpPr>
          <p:spPr bwMode="auto">
            <a:xfrm>
              <a:off x="6950075" y="5013325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3" name="Rectangle 115"/>
            <p:cNvSpPr>
              <a:spLocks noChangeArrowheads="1"/>
            </p:cNvSpPr>
            <p:nvPr/>
          </p:nvSpPr>
          <p:spPr bwMode="auto">
            <a:xfrm>
              <a:off x="7310438" y="5013325"/>
              <a:ext cx="360363" cy="3603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4" name="Rectangle 116"/>
            <p:cNvSpPr>
              <a:spLocks noChangeArrowheads="1"/>
            </p:cNvSpPr>
            <p:nvPr/>
          </p:nvSpPr>
          <p:spPr bwMode="auto">
            <a:xfrm>
              <a:off x="7670800" y="5013325"/>
              <a:ext cx="360363" cy="36036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5" name="Rectangle 117"/>
            <p:cNvSpPr>
              <a:spLocks noChangeArrowheads="1"/>
            </p:cNvSpPr>
            <p:nvPr/>
          </p:nvSpPr>
          <p:spPr bwMode="auto">
            <a:xfrm>
              <a:off x="8029575" y="5013325"/>
              <a:ext cx="360363" cy="36036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6" name="Rectangle 118"/>
            <p:cNvSpPr>
              <a:spLocks noChangeArrowheads="1"/>
            </p:cNvSpPr>
            <p:nvPr/>
          </p:nvSpPr>
          <p:spPr bwMode="auto">
            <a:xfrm>
              <a:off x="8389938" y="5013325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8" name="Rectangle 120"/>
            <p:cNvSpPr>
              <a:spLocks noChangeArrowheads="1"/>
            </p:cNvSpPr>
            <p:nvPr/>
          </p:nvSpPr>
          <p:spPr bwMode="auto">
            <a:xfrm>
              <a:off x="6589713" y="53736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9" name="Rectangle 121"/>
            <p:cNvSpPr>
              <a:spLocks noChangeArrowheads="1"/>
            </p:cNvSpPr>
            <p:nvPr/>
          </p:nvSpPr>
          <p:spPr bwMode="auto">
            <a:xfrm>
              <a:off x="6950075" y="53736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0" name="Rectangle 122"/>
            <p:cNvSpPr>
              <a:spLocks noChangeArrowheads="1"/>
            </p:cNvSpPr>
            <p:nvPr/>
          </p:nvSpPr>
          <p:spPr bwMode="auto">
            <a:xfrm>
              <a:off x="7310438" y="53736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1" name="Rectangle 123"/>
            <p:cNvSpPr>
              <a:spLocks noChangeArrowheads="1"/>
            </p:cNvSpPr>
            <p:nvPr/>
          </p:nvSpPr>
          <p:spPr bwMode="auto">
            <a:xfrm>
              <a:off x="7670800" y="53736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2" name="Rectangle 124"/>
            <p:cNvSpPr>
              <a:spLocks noChangeArrowheads="1"/>
            </p:cNvSpPr>
            <p:nvPr/>
          </p:nvSpPr>
          <p:spPr bwMode="auto">
            <a:xfrm>
              <a:off x="8029575" y="53736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3" name="Rectangle 125"/>
            <p:cNvSpPr>
              <a:spLocks noChangeArrowheads="1"/>
            </p:cNvSpPr>
            <p:nvPr/>
          </p:nvSpPr>
          <p:spPr bwMode="auto">
            <a:xfrm>
              <a:off x="8389938" y="53736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</p:grpSp>
      <p:cxnSp>
        <p:nvCxnSpPr>
          <p:cNvPr id="130" name="直接箭头连接符 129"/>
          <p:cNvCxnSpPr>
            <a:endCxn id="237644" idx="2"/>
          </p:cNvCxnSpPr>
          <p:nvPr/>
        </p:nvCxnSpPr>
        <p:spPr>
          <a:xfrm rot="16200000" flipV="1">
            <a:off x="2306974" y="5892768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rot="16200000" flipV="1">
            <a:off x="2300638" y="5367302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rot="16200000" flipV="1">
            <a:off x="1560858" y="4251380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rot="16200000" flipV="1">
            <a:off x="1552920" y="3679876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 rot="5400000" flipH="1" flipV="1">
            <a:off x="2038600" y="2928934"/>
            <a:ext cx="395438" cy="39543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rot="10800000">
            <a:off x="1862534" y="4714884"/>
            <a:ext cx="428628" cy="285752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灯片编号占位符 1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</a:fld>
            <a:r>
              <a:rPr lang="en-US" altLang="zh-CN" dirty="0"/>
              <a:t>/10</a:t>
            </a:r>
            <a:endParaRPr lang="en-US" altLang="zh-CN" dirty="0"/>
          </a:p>
        </p:txBody>
      </p:sp>
      <p:sp>
        <p:nvSpPr>
          <p:cNvPr id="124" name="TextBox 15"/>
          <p:cNvSpPr txBox="1"/>
          <p:nvPr/>
        </p:nvSpPr>
        <p:spPr>
          <a:xfrm>
            <a:off x="4190625" y="4557588"/>
            <a:ext cx="7542733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左边画出的这棵树，就是迷宫问题的状态空间树。其他的问题，只要能画出相应的状态空间树，就可以尝试用深度优先搜索或广度优先搜索算法。</a:t>
            </a:r>
            <a:endParaRPr lang="en-US" altLang="zh-CN" sz="22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这里的</a:t>
            </a:r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1:(1,2)0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表示一个</a:t>
            </a:r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box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存在数组下标为</a:t>
            </a:r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的位置上，它的父节点的下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标为</a:t>
            </a:r>
            <a:r>
              <a:rPr lang="en-US" altLang="zh-CN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2376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2376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2376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2376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2376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2376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2376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2376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2376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2376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2376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2376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2376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2376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22" grpId="0" animBg="1"/>
      <p:bldP spid="237621" grpId="0"/>
      <p:bldP spid="237621" grpId="1"/>
      <p:bldP spid="237624" grpId="0"/>
      <p:bldP spid="237626" grpId="0"/>
      <p:bldP spid="237625" grpId="0"/>
      <p:bldP spid="237625" grpId="1"/>
      <p:bldP spid="237627" grpId="0" animBg="1"/>
      <p:bldP spid="237628" grpId="0" animBg="1"/>
      <p:bldP spid="237629" grpId="0"/>
      <p:bldP spid="237629" grpId="1"/>
      <p:bldP spid="237630" grpId="0" animBg="1"/>
      <p:bldP spid="237632" grpId="0"/>
      <p:bldP spid="237632" grpId="1"/>
      <p:bldP spid="237635" grpId="0" animBg="1"/>
      <p:bldP spid="237631" grpId="0"/>
      <p:bldP spid="237636" grpId="0" animBg="1"/>
      <p:bldP spid="237633" grpId="0"/>
      <p:bldP spid="237637" grpId="0" animBg="1"/>
      <p:bldP spid="237634" grpId="0"/>
      <p:bldP spid="237638" grpId="0"/>
      <p:bldP spid="237638" grpId="1"/>
      <p:bldP spid="237639" grpId="0" animBg="1"/>
      <p:bldP spid="237640" grpId="0" animBg="1"/>
      <p:bldP spid="237641" grpId="0"/>
      <p:bldP spid="237642" grpId="0" animBg="1"/>
      <p:bldP spid="237643" grpId="0" animBg="1"/>
      <p:bldP spid="237644" grpId="0"/>
      <p:bldP spid="237644" grpId="1"/>
      <p:bldP spid="237645" grpId="0" animBg="1"/>
      <p:bldP spid="237646" grpId="0"/>
      <p:bldP spid="237646" grpId="1"/>
      <p:bldP spid="237649" grpId="0"/>
      <p:bldP spid="2376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2443785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0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2802560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1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3162923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2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3561385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3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3920160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4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83" name="Text Box 15"/>
          <p:cNvSpPr txBox="1">
            <a:spLocks noChangeArrowheads="1"/>
          </p:cNvSpPr>
          <p:nvPr/>
        </p:nvSpPr>
        <p:spPr bwMode="auto">
          <a:xfrm>
            <a:off x="4280523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5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2515224" y="113610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2875587" y="113610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3235949" y="113610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3596312" y="113610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3955087" y="113610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4315449" y="113610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4" name="Text Box 16"/>
          <p:cNvSpPr txBox="1">
            <a:spLocks noChangeArrowheads="1"/>
          </p:cNvSpPr>
          <p:nvPr/>
        </p:nvSpPr>
        <p:spPr bwMode="auto">
          <a:xfrm>
            <a:off x="2010398" y="1159912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0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85" name="Rectangle 17"/>
          <p:cNvSpPr>
            <a:spLocks noChangeArrowheads="1"/>
          </p:cNvSpPr>
          <p:nvPr/>
        </p:nvSpPr>
        <p:spPr bwMode="auto">
          <a:xfrm>
            <a:off x="2515224" y="149646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6" name="Rectangle 18"/>
          <p:cNvSpPr>
            <a:spLocks noChangeArrowheads="1"/>
          </p:cNvSpPr>
          <p:nvPr/>
        </p:nvSpPr>
        <p:spPr bwMode="auto">
          <a:xfrm>
            <a:off x="2875587" y="1496463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rgbClr val="008000"/>
                </a:solidFill>
                <a:sym typeface="Wingdings" panose="05000000000000000000"/>
              </a:rPr>
              <a:t></a:t>
            </a:r>
            <a:endParaRPr lang="zh-CN" altLang="zh-CN" dirty="0">
              <a:solidFill>
                <a:srgbClr val="008000"/>
              </a:solidFill>
            </a:endParaRPr>
          </a:p>
        </p:txBody>
      </p:sp>
      <p:sp>
        <p:nvSpPr>
          <p:cNvPr id="237587" name="Rectangle 19"/>
          <p:cNvSpPr>
            <a:spLocks noChangeArrowheads="1"/>
          </p:cNvSpPr>
          <p:nvPr/>
        </p:nvSpPr>
        <p:spPr bwMode="auto">
          <a:xfrm>
            <a:off x="3235949" y="1496463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8" name="Rectangle 20"/>
          <p:cNvSpPr>
            <a:spLocks noChangeArrowheads="1"/>
          </p:cNvSpPr>
          <p:nvPr/>
        </p:nvSpPr>
        <p:spPr bwMode="auto">
          <a:xfrm>
            <a:off x="3596312" y="1496463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9" name="Rectangle 21"/>
          <p:cNvSpPr>
            <a:spLocks noChangeArrowheads="1"/>
          </p:cNvSpPr>
          <p:nvPr/>
        </p:nvSpPr>
        <p:spPr bwMode="auto">
          <a:xfrm>
            <a:off x="3955087" y="149646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4315449" y="149646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1" name="Text Box 23"/>
          <p:cNvSpPr txBox="1">
            <a:spLocks noChangeArrowheads="1"/>
          </p:cNvSpPr>
          <p:nvPr/>
        </p:nvSpPr>
        <p:spPr bwMode="auto">
          <a:xfrm>
            <a:off x="2010398" y="1520275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1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92" name="Rectangle 24"/>
          <p:cNvSpPr>
            <a:spLocks noChangeArrowheads="1"/>
          </p:cNvSpPr>
          <p:nvPr/>
        </p:nvSpPr>
        <p:spPr bwMode="auto">
          <a:xfrm>
            <a:off x="2515224" y="185682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3" name="Rectangle 25"/>
          <p:cNvSpPr>
            <a:spLocks noChangeArrowheads="1"/>
          </p:cNvSpPr>
          <p:nvPr/>
        </p:nvSpPr>
        <p:spPr bwMode="auto">
          <a:xfrm>
            <a:off x="2875587" y="1856826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4" name="Rectangle 26"/>
          <p:cNvSpPr>
            <a:spLocks noChangeArrowheads="1"/>
          </p:cNvSpPr>
          <p:nvPr/>
        </p:nvSpPr>
        <p:spPr bwMode="auto">
          <a:xfrm>
            <a:off x="3235949" y="185682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5" name="Rectangle 27"/>
          <p:cNvSpPr>
            <a:spLocks noChangeArrowheads="1"/>
          </p:cNvSpPr>
          <p:nvPr/>
        </p:nvSpPr>
        <p:spPr bwMode="auto">
          <a:xfrm>
            <a:off x="3596312" y="1856826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6" name="Rectangle 28"/>
          <p:cNvSpPr>
            <a:spLocks noChangeArrowheads="1"/>
          </p:cNvSpPr>
          <p:nvPr/>
        </p:nvSpPr>
        <p:spPr bwMode="auto">
          <a:xfrm>
            <a:off x="3955087" y="1856826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7" name="Rectangle 29"/>
          <p:cNvSpPr>
            <a:spLocks noChangeArrowheads="1"/>
          </p:cNvSpPr>
          <p:nvPr/>
        </p:nvSpPr>
        <p:spPr bwMode="auto">
          <a:xfrm>
            <a:off x="4315449" y="185682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8" name="Text Box 30"/>
          <p:cNvSpPr txBox="1">
            <a:spLocks noChangeArrowheads="1"/>
          </p:cNvSpPr>
          <p:nvPr/>
        </p:nvSpPr>
        <p:spPr bwMode="auto">
          <a:xfrm>
            <a:off x="2010398" y="1880637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2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99" name="Rectangle 31"/>
          <p:cNvSpPr>
            <a:spLocks noChangeArrowheads="1"/>
          </p:cNvSpPr>
          <p:nvPr/>
        </p:nvSpPr>
        <p:spPr bwMode="auto">
          <a:xfrm>
            <a:off x="2515224" y="221560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0" name="Rectangle 32"/>
          <p:cNvSpPr>
            <a:spLocks noChangeArrowheads="1"/>
          </p:cNvSpPr>
          <p:nvPr/>
        </p:nvSpPr>
        <p:spPr bwMode="auto">
          <a:xfrm>
            <a:off x="2875587" y="2215601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1" name="Rectangle 33"/>
          <p:cNvSpPr>
            <a:spLocks noChangeArrowheads="1"/>
          </p:cNvSpPr>
          <p:nvPr/>
        </p:nvSpPr>
        <p:spPr bwMode="auto">
          <a:xfrm>
            <a:off x="3235949" y="2215601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2" name="Rectangle 34"/>
          <p:cNvSpPr>
            <a:spLocks noChangeArrowheads="1"/>
          </p:cNvSpPr>
          <p:nvPr/>
        </p:nvSpPr>
        <p:spPr bwMode="auto">
          <a:xfrm>
            <a:off x="3596312" y="2215601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3" name="Rectangle 35"/>
          <p:cNvSpPr>
            <a:spLocks noChangeArrowheads="1"/>
          </p:cNvSpPr>
          <p:nvPr/>
        </p:nvSpPr>
        <p:spPr bwMode="auto">
          <a:xfrm>
            <a:off x="3955087" y="221560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4" name="Rectangle 36"/>
          <p:cNvSpPr>
            <a:spLocks noChangeArrowheads="1"/>
          </p:cNvSpPr>
          <p:nvPr/>
        </p:nvSpPr>
        <p:spPr bwMode="auto">
          <a:xfrm>
            <a:off x="4315449" y="221560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5" name="Text Box 37"/>
          <p:cNvSpPr txBox="1">
            <a:spLocks noChangeArrowheads="1"/>
          </p:cNvSpPr>
          <p:nvPr/>
        </p:nvSpPr>
        <p:spPr bwMode="auto">
          <a:xfrm>
            <a:off x="2010398" y="2239412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3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606" name="Rectangle 38"/>
          <p:cNvSpPr>
            <a:spLocks noChangeArrowheads="1"/>
          </p:cNvSpPr>
          <p:nvPr/>
        </p:nvSpPr>
        <p:spPr bwMode="auto">
          <a:xfrm>
            <a:off x="2515224" y="257596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7" name="Rectangle 39"/>
          <p:cNvSpPr>
            <a:spLocks noChangeArrowheads="1"/>
          </p:cNvSpPr>
          <p:nvPr/>
        </p:nvSpPr>
        <p:spPr bwMode="auto">
          <a:xfrm>
            <a:off x="2875587" y="257596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8" name="Rectangle 40"/>
          <p:cNvSpPr>
            <a:spLocks noChangeArrowheads="1"/>
          </p:cNvSpPr>
          <p:nvPr/>
        </p:nvSpPr>
        <p:spPr bwMode="auto">
          <a:xfrm>
            <a:off x="3235949" y="2575963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9" name="Rectangle 41"/>
          <p:cNvSpPr>
            <a:spLocks noChangeArrowheads="1"/>
          </p:cNvSpPr>
          <p:nvPr/>
        </p:nvSpPr>
        <p:spPr bwMode="auto">
          <a:xfrm>
            <a:off x="3596312" y="2575963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0" name="Rectangle 42"/>
          <p:cNvSpPr>
            <a:spLocks noChangeArrowheads="1"/>
          </p:cNvSpPr>
          <p:nvPr/>
        </p:nvSpPr>
        <p:spPr bwMode="auto">
          <a:xfrm>
            <a:off x="3955086" y="2575963"/>
            <a:ext cx="369878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rgbClr val="FF0000"/>
                </a:solidFill>
                <a:sym typeface="Wingdings" panose="05000000000000000000"/>
              </a:rPr>
              <a:t>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237611" name="Rectangle 43"/>
          <p:cNvSpPr>
            <a:spLocks noChangeArrowheads="1"/>
          </p:cNvSpPr>
          <p:nvPr/>
        </p:nvSpPr>
        <p:spPr bwMode="auto">
          <a:xfrm>
            <a:off x="4315449" y="257596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2" name="Text Box 44"/>
          <p:cNvSpPr txBox="1">
            <a:spLocks noChangeArrowheads="1"/>
          </p:cNvSpPr>
          <p:nvPr/>
        </p:nvSpPr>
        <p:spPr bwMode="auto">
          <a:xfrm>
            <a:off x="2010398" y="2599775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4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613" name="Rectangle 45"/>
          <p:cNvSpPr>
            <a:spLocks noChangeArrowheads="1"/>
          </p:cNvSpPr>
          <p:nvPr/>
        </p:nvSpPr>
        <p:spPr bwMode="auto">
          <a:xfrm>
            <a:off x="2515224" y="293632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4" name="Rectangle 46"/>
          <p:cNvSpPr>
            <a:spLocks noChangeArrowheads="1"/>
          </p:cNvSpPr>
          <p:nvPr/>
        </p:nvSpPr>
        <p:spPr bwMode="auto">
          <a:xfrm>
            <a:off x="2875587" y="293632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5" name="Rectangle 47"/>
          <p:cNvSpPr>
            <a:spLocks noChangeArrowheads="1"/>
          </p:cNvSpPr>
          <p:nvPr/>
        </p:nvSpPr>
        <p:spPr bwMode="auto">
          <a:xfrm>
            <a:off x="3235949" y="293632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6" name="Rectangle 48"/>
          <p:cNvSpPr>
            <a:spLocks noChangeArrowheads="1"/>
          </p:cNvSpPr>
          <p:nvPr/>
        </p:nvSpPr>
        <p:spPr bwMode="auto">
          <a:xfrm>
            <a:off x="3596312" y="293632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7" name="Rectangle 49"/>
          <p:cNvSpPr>
            <a:spLocks noChangeArrowheads="1"/>
          </p:cNvSpPr>
          <p:nvPr/>
        </p:nvSpPr>
        <p:spPr bwMode="auto">
          <a:xfrm>
            <a:off x="3955087" y="293632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8" name="Rectangle 50"/>
          <p:cNvSpPr>
            <a:spLocks noChangeArrowheads="1"/>
          </p:cNvSpPr>
          <p:nvPr/>
        </p:nvSpPr>
        <p:spPr bwMode="auto">
          <a:xfrm>
            <a:off x="4315449" y="293632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9" name="Text Box 51"/>
          <p:cNvSpPr txBox="1">
            <a:spLocks noChangeArrowheads="1"/>
          </p:cNvSpPr>
          <p:nvPr/>
        </p:nvSpPr>
        <p:spPr bwMode="auto">
          <a:xfrm>
            <a:off x="2010398" y="2960137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5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622" name="Line 54"/>
          <p:cNvSpPr>
            <a:spLocks noChangeShapeType="1"/>
          </p:cNvSpPr>
          <p:nvPr/>
        </p:nvSpPr>
        <p:spPr bwMode="auto">
          <a:xfrm>
            <a:off x="7130132" y="763860"/>
            <a:ext cx="6477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1" name="Text Box 53"/>
          <p:cNvSpPr txBox="1">
            <a:spLocks noChangeArrowheads="1"/>
          </p:cNvSpPr>
          <p:nvPr/>
        </p:nvSpPr>
        <p:spPr bwMode="auto">
          <a:xfrm>
            <a:off x="7806407" y="57494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008000"/>
                </a:solidFill>
              </a:rPr>
              <a:t>0:(1,1) -1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237624" name="Text Box 56"/>
          <p:cNvSpPr txBox="1">
            <a:spLocks noChangeArrowheads="1"/>
          </p:cNvSpPr>
          <p:nvPr/>
        </p:nvSpPr>
        <p:spPr bwMode="auto">
          <a:xfrm>
            <a:off x="6152233" y="552723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入口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7626" name="Text Box 58"/>
          <p:cNvSpPr txBox="1">
            <a:spLocks noChangeArrowheads="1"/>
          </p:cNvSpPr>
          <p:nvPr/>
        </p:nvSpPr>
        <p:spPr bwMode="auto">
          <a:xfrm>
            <a:off x="8598569" y="122264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2:(2,1) 0</a:t>
            </a:r>
            <a:endParaRPr lang="en-US" altLang="zh-CN" dirty="0"/>
          </a:p>
        </p:txBody>
      </p:sp>
      <p:sp>
        <p:nvSpPr>
          <p:cNvPr id="237625" name="Text Box 57"/>
          <p:cNvSpPr txBox="1">
            <a:spLocks noChangeArrowheads="1"/>
          </p:cNvSpPr>
          <p:nvPr/>
        </p:nvSpPr>
        <p:spPr bwMode="auto">
          <a:xfrm>
            <a:off x="6726907" y="122264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1:(1,2) 0</a:t>
            </a:r>
            <a:endParaRPr lang="en-US" altLang="zh-CN" dirty="0"/>
          </a:p>
        </p:txBody>
      </p:sp>
      <p:sp>
        <p:nvSpPr>
          <p:cNvPr id="237627" name="Line 59"/>
          <p:cNvSpPr>
            <a:spLocks noChangeShapeType="1"/>
          </p:cNvSpPr>
          <p:nvPr/>
        </p:nvSpPr>
        <p:spPr bwMode="auto">
          <a:xfrm flipH="1">
            <a:off x="7590507" y="935311"/>
            <a:ext cx="360362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8" name="Line 60"/>
          <p:cNvSpPr>
            <a:spLocks noChangeShapeType="1"/>
          </p:cNvSpPr>
          <p:nvPr/>
        </p:nvSpPr>
        <p:spPr bwMode="auto">
          <a:xfrm>
            <a:off x="8527133" y="935311"/>
            <a:ext cx="287337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9" name="Text Box 61"/>
          <p:cNvSpPr txBox="1">
            <a:spLocks noChangeArrowheads="1"/>
          </p:cNvSpPr>
          <p:nvPr/>
        </p:nvSpPr>
        <p:spPr bwMode="auto">
          <a:xfrm>
            <a:off x="6725319" y="1798911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3:(1,3) 1</a:t>
            </a:r>
            <a:endParaRPr lang="en-US" altLang="zh-CN" dirty="0"/>
          </a:p>
        </p:txBody>
      </p:sp>
      <p:sp>
        <p:nvSpPr>
          <p:cNvPr id="237630" name="Line 62"/>
          <p:cNvSpPr>
            <a:spLocks noChangeShapeType="1"/>
          </p:cNvSpPr>
          <p:nvPr/>
        </p:nvSpPr>
        <p:spPr bwMode="auto">
          <a:xfrm>
            <a:off x="7158707" y="1583011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2" name="Text Box 64"/>
          <p:cNvSpPr txBox="1">
            <a:spLocks noChangeArrowheads="1"/>
          </p:cNvSpPr>
          <p:nvPr/>
        </p:nvSpPr>
        <p:spPr bwMode="auto">
          <a:xfrm>
            <a:off x="6726907" y="2370411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5:(2,3) 3</a:t>
            </a:r>
            <a:endParaRPr lang="en-US" altLang="zh-CN" dirty="0"/>
          </a:p>
        </p:txBody>
      </p:sp>
      <p:sp>
        <p:nvSpPr>
          <p:cNvPr id="237635" name="Line 67"/>
          <p:cNvSpPr>
            <a:spLocks noChangeShapeType="1"/>
          </p:cNvSpPr>
          <p:nvPr/>
        </p:nvSpPr>
        <p:spPr bwMode="auto">
          <a:xfrm>
            <a:off x="7158707" y="2154511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1" name="Text Box 63"/>
          <p:cNvSpPr txBox="1">
            <a:spLocks noChangeArrowheads="1"/>
          </p:cNvSpPr>
          <p:nvPr/>
        </p:nvSpPr>
        <p:spPr bwMode="auto">
          <a:xfrm>
            <a:off x="8598569" y="1798911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4:(3,1) 2</a:t>
            </a:r>
            <a:endParaRPr lang="en-US" altLang="zh-CN" dirty="0"/>
          </a:p>
        </p:txBody>
      </p:sp>
      <p:sp>
        <p:nvSpPr>
          <p:cNvPr id="237636" name="Line 68"/>
          <p:cNvSpPr>
            <a:spLocks noChangeShapeType="1"/>
          </p:cNvSpPr>
          <p:nvPr/>
        </p:nvSpPr>
        <p:spPr bwMode="auto">
          <a:xfrm>
            <a:off x="9103394" y="1583011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3" name="Text Box 65"/>
          <p:cNvSpPr txBox="1">
            <a:spLocks noChangeArrowheads="1"/>
          </p:cNvSpPr>
          <p:nvPr/>
        </p:nvSpPr>
        <p:spPr bwMode="auto">
          <a:xfrm>
            <a:off x="8598569" y="2364061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6:(3,2) 4</a:t>
            </a:r>
            <a:endParaRPr lang="en-US" altLang="zh-CN" dirty="0"/>
          </a:p>
        </p:txBody>
      </p:sp>
      <p:sp>
        <p:nvSpPr>
          <p:cNvPr id="237637" name="Line 69"/>
          <p:cNvSpPr>
            <a:spLocks noChangeShapeType="1"/>
          </p:cNvSpPr>
          <p:nvPr/>
        </p:nvSpPr>
        <p:spPr bwMode="auto">
          <a:xfrm>
            <a:off x="9103394" y="2159273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4" name="Text Box 66"/>
          <p:cNvSpPr txBox="1">
            <a:spLocks noChangeArrowheads="1"/>
          </p:cNvSpPr>
          <p:nvPr/>
        </p:nvSpPr>
        <p:spPr bwMode="auto">
          <a:xfrm>
            <a:off x="6006182" y="2945086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7:(2,4) 5</a:t>
            </a:r>
            <a:endParaRPr lang="en-US" altLang="zh-CN"/>
          </a:p>
        </p:txBody>
      </p:sp>
      <p:sp>
        <p:nvSpPr>
          <p:cNvPr id="237638" name="Text Box 70"/>
          <p:cNvSpPr txBox="1">
            <a:spLocks noChangeArrowheads="1"/>
          </p:cNvSpPr>
          <p:nvPr/>
        </p:nvSpPr>
        <p:spPr bwMode="auto">
          <a:xfrm>
            <a:off x="7446044" y="2926036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8:(3,3) 5</a:t>
            </a:r>
            <a:endParaRPr lang="en-US" altLang="zh-CN" dirty="0"/>
          </a:p>
        </p:txBody>
      </p:sp>
      <p:sp>
        <p:nvSpPr>
          <p:cNvPr id="237639" name="Line 71"/>
          <p:cNvSpPr>
            <a:spLocks noChangeShapeType="1"/>
          </p:cNvSpPr>
          <p:nvPr/>
        </p:nvSpPr>
        <p:spPr bwMode="auto">
          <a:xfrm flipH="1">
            <a:off x="6726908" y="2735535"/>
            <a:ext cx="288925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0" name="Freeform 72"/>
          <p:cNvSpPr/>
          <p:nvPr/>
        </p:nvSpPr>
        <p:spPr bwMode="auto">
          <a:xfrm>
            <a:off x="7374608" y="2735536"/>
            <a:ext cx="268287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9" y="154"/>
              </a:cxn>
            </a:cxnLst>
            <a:rect l="0" t="0" r="r" b="b"/>
            <a:pathLst>
              <a:path w="169" h="154">
                <a:moveTo>
                  <a:pt x="0" y="0"/>
                </a:moveTo>
                <a:lnTo>
                  <a:pt x="169" y="154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1" name="Text Box 73"/>
          <p:cNvSpPr txBox="1">
            <a:spLocks noChangeArrowheads="1"/>
          </p:cNvSpPr>
          <p:nvPr/>
        </p:nvSpPr>
        <p:spPr bwMode="auto">
          <a:xfrm>
            <a:off x="8598569" y="2900636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9:(4,2) 6</a:t>
            </a:r>
            <a:endParaRPr lang="en-US" altLang="zh-CN"/>
          </a:p>
        </p:txBody>
      </p:sp>
      <p:sp>
        <p:nvSpPr>
          <p:cNvPr id="237642" name="Line 74"/>
          <p:cNvSpPr>
            <a:spLocks noChangeShapeType="1"/>
          </p:cNvSpPr>
          <p:nvPr/>
        </p:nvSpPr>
        <p:spPr bwMode="auto">
          <a:xfrm>
            <a:off x="9120857" y="2710135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3" name="Line 75"/>
          <p:cNvSpPr>
            <a:spLocks noChangeShapeType="1"/>
          </p:cNvSpPr>
          <p:nvPr/>
        </p:nvSpPr>
        <p:spPr bwMode="auto">
          <a:xfrm>
            <a:off x="7879432" y="3265760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4" name="Text Box 76"/>
          <p:cNvSpPr txBox="1">
            <a:spLocks noChangeArrowheads="1"/>
          </p:cNvSpPr>
          <p:nvPr/>
        </p:nvSpPr>
        <p:spPr bwMode="auto">
          <a:xfrm>
            <a:off x="7447632" y="3481661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10:(4,3) 8</a:t>
            </a:r>
            <a:endParaRPr lang="en-US" altLang="zh-CN" dirty="0"/>
          </a:p>
        </p:txBody>
      </p:sp>
      <p:sp>
        <p:nvSpPr>
          <p:cNvPr id="237645" name="Line 77"/>
          <p:cNvSpPr>
            <a:spLocks noChangeShapeType="1"/>
          </p:cNvSpPr>
          <p:nvPr/>
        </p:nvSpPr>
        <p:spPr bwMode="auto">
          <a:xfrm>
            <a:off x="7879432" y="3795985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6" name="Text Box 78"/>
          <p:cNvSpPr txBox="1">
            <a:spLocks noChangeArrowheads="1"/>
          </p:cNvSpPr>
          <p:nvPr/>
        </p:nvSpPr>
        <p:spPr bwMode="auto">
          <a:xfrm>
            <a:off x="7320632" y="4011886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11:(4,4) 10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37649" name="Text Box 81"/>
          <p:cNvSpPr txBox="1">
            <a:spLocks noChangeArrowheads="1"/>
          </p:cNvSpPr>
          <p:nvPr/>
        </p:nvSpPr>
        <p:spPr bwMode="auto">
          <a:xfrm>
            <a:off x="5936333" y="4010298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出口</a:t>
            </a:r>
            <a:endParaRPr lang="zh-CN" altLang="en-US" sz="20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7650" name="Line 82"/>
          <p:cNvSpPr>
            <a:spLocks noChangeShapeType="1"/>
          </p:cNvSpPr>
          <p:nvPr/>
        </p:nvSpPr>
        <p:spPr bwMode="auto">
          <a:xfrm>
            <a:off x="6918994" y="4213497"/>
            <a:ext cx="4318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30" name="直接箭头连接符 129"/>
          <p:cNvCxnSpPr>
            <a:endCxn id="237644" idx="2"/>
          </p:cNvCxnSpPr>
          <p:nvPr/>
        </p:nvCxnSpPr>
        <p:spPr>
          <a:xfrm rot="16200000" flipV="1">
            <a:off x="7952408" y="3918190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rot="16200000" flipV="1">
            <a:off x="7946072" y="3392724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rot="16200000" flipV="1">
            <a:off x="7206292" y="2276802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rot="16200000" flipV="1">
            <a:off x="7198354" y="1705298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 rot="5400000" flipH="1" flipV="1">
            <a:off x="7684034" y="954356"/>
            <a:ext cx="395438" cy="39543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rot="10800000">
            <a:off x="7507968" y="2740306"/>
            <a:ext cx="428628" cy="285752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灯片编号占位符 1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</a:fld>
            <a:r>
              <a:rPr lang="en-US" altLang="zh-CN" dirty="0"/>
              <a:t>/10</a:t>
            </a:r>
            <a:endParaRPr lang="en-US" altLang="zh-CN" dirty="0"/>
          </a:p>
        </p:txBody>
      </p:sp>
      <p:sp>
        <p:nvSpPr>
          <p:cNvPr id="125" name="TextBox 15"/>
          <p:cNvSpPr txBox="1"/>
          <p:nvPr/>
        </p:nvSpPr>
        <p:spPr>
          <a:xfrm>
            <a:off x="3090696" y="4756368"/>
            <a:ext cx="7542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对树进行深度优先搜索时，到达叶子结点之后需要回溯。这是一种典型的后进先出的次序，所以深度优先算法要使用栈作为辅助数据结构。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2443785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0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2802560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1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3162923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2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3561385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3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3920160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4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83" name="Text Box 15"/>
          <p:cNvSpPr txBox="1">
            <a:spLocks noChangeArrowheads="1"/>
          </p:cNvSpPr>
          <p:nvPr/>
        </p:nvSpPr>
        <p:spPr bwMode="auto">
          <a:xfrm>
            <a:off x="4280523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5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2515224" y="113610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2875587" y="113610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3235949" y="113610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3596312" y="113610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3955087" y="113610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4315449" y="113610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4" name="Text Box 16"/>
          <p:cNvSpPr txBox="1">
            <a:spLocks noChangeArrowheads="1"/>
          </p:cNvSpPr>
          <p:nvPr/>
        </p:nvSpPr>
        <p:spPr bwMode="auto">
          <a:xfrm>
            <a:off x="2010398" y="1159912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0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85" name="Rectangle 17"/>
          <p:cNvSpPr>
            <a:spLocks noChangeArrowheads="1"/>
          </p:cNvSpPr>
          <p:nvPr/>
        </p:nvSpPr>
        <p:spPr bwMode="auto">
          <a:xfrm>
            <a:off x="2515224" y="149646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6" name="Rectangle 18"/>
          <p:cNvSpPr>
            <a:spLocks noChangeArrowheads="1"/>
          </p:cNvSpPr>
          <p:nvPr/>
        </p:nvSpPr>
        <p:spPr bwMode="auto">
          <a:xfrm>
            <a:off x="2875587" y="1496463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rgbClr val="008000"/>
                </a:solidFill>
                <a:sym typeface="Wingdings" panose="05000000000000000000"/>
              </a:rPr>
              <a:t></a:t>
            </a:r>
            <a:endParaRPr lang="zh-CN" altLang="zh-CN" dirty="0">
              <a:solidFill>
                <a:srgbClr val="008000"/>
              </a:solidFill>
            </a:endParaRPr>
          </a:p>
        </p:txBody>
      </p:sp>
      <p:sp>
        <p:nvSpPr>
          <p:cNvPr id="237587" name="Rectangle 19"/>
          <p:cNvSpPr>
            <a:spLocks noChangeArrowheads="1"/>
          </p:cNvSpPr>
          <p:nvPr/>
        </p:nvSpPr>
        <p:spPr bwMode="auto">
          <a:xfrm>
            <a:off x="3235949" y="1496463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8" name="Rectangle 20"/>
          <p:cNvSpPr>
            <a:spLocks noChangeArrowheads="1"/>
          </p:cNvSpPr>
          <p:nvPr/>
        </p:nvSpPr>
        <p:spPr bwMode="auto">
          <a:xfrm>
            <a:off x="3596312" y="1496463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9" name="Rectangle 21"/>
          <p:cNvSpPr>
            <a:spLocks noChangeArrowheads="1"/>
          </p:cNvSpPr>
          <p:nvPr/>
        </p:nvSpPr>
        <p:spPr bwMode="auto">
          <a:xfrm>
            <a:off x="3955087" y="149646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4315449" y="149646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1" name="Text Box 23"/>
          <p:cNvSpPr txBox="1">
            <a:spLocks noChangeArrowheads="1"/>
          </p:cNvSpPr>
          <p:nvPr/>
        </p:nvSpPr>
        <p:spPr bwMode="auto">
          <a:xfrm>
            <a:off x="2010398" y="1520275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1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92" name="Rectangle 24"/>
          <p:cNvSpPr>
            <a:spLocks noChangeArrowheads="1"/>
          </p:cNvSpPr>
          <p:nvPr/>
        </p:nvSpPr>
        <p:spPr bwMode="auto">
          <a:xfrm>
            <a:off x="2515224" y="185682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3" name="Rectangle 25"/>
          <p:cNvSpPr>
            <a:spLocks noChangeArrowheads="1"/>
          </p:cNvSpPr>
          <p:nvPr/>
        </p:nvSpPr>
        <p:spPr bwMode="auto">
          <a:xfrm>
            <a:off x="2875587" y="1856826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4" name="Rectangle 26"/>
          <p:cNvSpPr>
            <a:spLocks noChangeArrowheads="1"/>
          </p:cNvSpPr>
          <p:nvPr/>
        </p:nvSpPr>
        <p:spPr bwMode="auto">
          <a:xfrm>
            <a:off x="3235949" y="185682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5" name="Rectangle 27"/>
          <p:cNvSpPr>
            <a:spLocks noChangeArrowheads="1"/>
          </p:cNvSpPr>
          <p:nvPr/>
        </p:nvSpPr>
        <p:spPr bwMode="auto">
          <a:xfrm>
            <a:off x="3596312" y="1856826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6" name="Rectangle 28"/>
          <p:cNvSpPr>
            <a:spLocks noChangeArrowheads="1"/>
          </p:cNvSpPr>
          <p:nvPr/>
        </p:nvSpPr>
        <p:spPr bwMode="auto">
          <a:xfrm>
            <a:off x="3955087" y="1856826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7" name="Rectangle 29"/>
          <p:cNvSpPr>
            <a:spLocks noChangeArrowheads="1"/>
          </p:cNvSpPr>
          <p:nvPr/>
        </p:nvSpPr>
        <p:spPr bwMode="auto">
          <a:xfrm>
            <a:off x="4315449" y="185682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8" name="Text Box 30"/>
          <p:cNvSpPr txBox="1">
            <a:spLocks noChangeArrowheads="1"/>
          </p:cNvSpPr>
          <p:nvPr/>
        </p:nvSpPr>
        <p:spPr bwMode="auto">
          <a:xfrm>
            <a:off x="2010398" y="1880637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2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99" name="Rectangle 31"/>
          <p:cNvSpPr>
            <a:spLocks noChangeArrowheads="1"/>
          </p:cNvSpPr>
          <p:nvPr/>
        </p:nvSpPr>
        <p:spPr bwMode="auto">
          <a:xfrm>
            <a:off x="2515224" y="221560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0" name="Rectangle 32"/>
          <p:cNvSpPr>
            <a:spLocks noChangeArrowheads="1"/>
          </p:cNvSpPr>
          <p:nvPr/>
        </p:nvSpPr>
        <p:spPr bwMode="auto">
          <a:xfrm>
            <a:off x="2875587" y="2215601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1" name="Rectangle 33"/>
          <p:cNvSpPr>
            <a:spLocks noChangeArrowheads="1"/>
          </p:cNvSpPr>
          <p:nvPr/>
        </p:nvSpPr>
        <p:spPr bwMode="auto">
          <a:xfrm>
            <a:off x="3235949" y="2215601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2" name="Rectangle 34"/>
          <p:cNvSpPr>
            <a:spLocks noChangeArrowheads="1"/>
          </p:cNvSpPr>
          <p:nvPr/>
        </p:nvSpPr>
        <p:spPr bwMode="auto">
          <a:xfrm>
            <a:off x="3596312" y="2215601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3" name="Rectangle 35"/>
          <p:cNvSpPr>
            <a:spLocks noChangeArrowheads="1"/>
          </p:cNvSpPr>
          <p:nvPr/>
        </p:nvSpPr>
        <p:spPr bwMode="auto">
          <a:xfrm>
            <a:off x="3955087" y="221560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4" name="Rectangle 36"/>
          <p:cNvSpPr>
            <a:spLocks noChangeArrowheads="1"/>
          </p:cNvSpPr>
          <p:nvPr/>
        </p:nvSpPr>
        <p:spPr bwMode="auto">
          <a:xfrm>
            <a:off x="4315449" y="221560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5" name="Text Box 37"/>
          <p:cNvSpPr txBox="1">
            <a:spLocks noChangeArrowheads="1"/>
          </p:cNvSpPr>
          <p:nvPr/>
        </p:nvSpPr>
        <p:spPr bwMode="auto">
          <a:xfrm>
            <a:off x="2010398" y="2239412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3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606" name="Rectangle 38"/>
          <p:cNvSpPr>
            <a:spLocks noChangeArrowheads="1"/>
          </p:cNvSpPr>
          <p:nvPr/>
        </p:nvSpPr>
        <p:spPr bwMode="auto">
          <a:xfrm>
            <a:off x="2515224" y="257596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7" name="Rectangle 39"/>
          <p:cNvSpPr>
            <a:spLocks noChangeArrowheads="1"/>
          </p:cNvSpPr>
          <p:nvPr/>
        </p:nvSpPr>
        <p:spPr bwMode="auto">
          <a:xfrm>
            <a:off x="2875587" y="257596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8" name="Rectangle 40"/>
          <p:cNvSpPr>
            <a:spLocks noChangeArrowheads="1"/>
          </p:cNvSpPr>
          <p:nvPr/>
        </p:nvSpPr>
        <p:spPr bwMode="auto">
          <a:xfrm>
            <a:off x="3235949" y="2575963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9" name="Rectangle 41"/>
          <p:cNvSpPr>
            <a:spLocks noChangeArrowheads="1"/>
          </p:cNvSpPr>
          <p:nvPr/>
        </p:nvSpPr>
        <p:spPr bwMode="auto">
          <a:xfrm>
            <a:off x="3596312" y="2575963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0" name="Rectangle 42"/>
          <p:cNvSpPr>
            <a:spLocks noChangeArrowheads="1"/>
          </p:cNvSpPr>
          <p:nvPr/>
        </p:nvSpPr>
        <p:spPr bwMode="auto">
          <a:xfrm>
            <a:off x="3955086" y="2575963"/>
            <a:ext cx="369878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rgbClr val="FF0000"/>
                </a:solidFill>
                <a:sym typeface="Wingdings" panose="05000000000000000000"/>
              </a:rPr>
              <a:t>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237611" name="Rectangle 43"/>
          <p:cNvSpPr>
            <a:spLocks noChangeArrowheads="1"/>
          </p:cNvSpPr>
          <p:nvPr/>
        </p:nvSpPr>
        <p:spPr bwMode="auto">
          <a:xfrm>
            <a:off x="4315449" y="257596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2" name="Text Box 44"/>
          <p:cNvSpPr txBox="1">
            <a:spLocks noChangeArrowheads="1"/>
          </p:cNvSpPr>
          <p:nvPr/>
        </p:nvSpPr>
        <p:spPr bwMode="auto">
          <a:xfrm>
            <a:off x="2010398" y="2599775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4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613" name="Rectangle 45"/>
          <p:cNvSpPr>
            <a:spLocks noChangeArrowheads="1"/>
          </p:cNvSpPr>
          <p:nvPr/>
        </p:nvSpPr>
        <p:spPr bwMode="auto">
          <a:xfrm>
            <a:off x="2515224" y="293632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4" name="Rectangle 46"/>
          <p:cNvSpPr>
            <a:spLocks noChangeArrowheads="1"/>
          </p:cNvSpPr>
          <p:nvPr/>
        </p:nvSpPr>
        <p:spPr bwMode="auto">
          <a:xfrm>
            <a:off x="2875587" y="293632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5" name="Rectangle 47"/>
          <p:cNvSpPr>
            <a:spLocks noChangeArrowheads="1"/>
          </p:cNvSpPr>
          <p:nvPr/>
        </p:nvSpPr>
        <p:spPr bwMode="auto">
          <a:xfrm>
            <a:off x="3235949" y="293632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6" name="Rectangle 48"/>
          <p:cNvSpPr>
            <a:spLocks noChangeArrowheads="1"/>
          </p:cNvSpPr>
          <p:nvPr/>
        </p:nvSpPr>
        <p:spPr bwMode="auto">
          <a:xfrm>
            <a:off x="3596312" y="293632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7" name="Rectangle 49"/>
          <p:cNvSpPr>
            <a:spLocks noChangeArrowheads="1"/>
          </p:cNvSpPr>
          <p:nvPr/>
        </p:nvSpPr>
        <p:spPr bwMode="auto">
          <a:xfrm>
            <a:off x="3955087" y="293632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8" name="Rectangle 50"/>
          <p:cNvSpPr>
            <a:spLocks noChangeArrowheads="1"/>
          </p:cNvSpPr>
          <p:nvPr/>
        </p:nvSpPr>
        <p:spPr bwMode="auto">
          <a:xfrm>
            <a:off x="4315449" y="293632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9" name="Text Box 51"/>
          <p:cNvSpPr txBox="1">
            <a:spLocks noChangeArrowheads="1"/>
          </p:cNvSpPr>
          <p:nvPr/>
        </p:nvSpPr>
        <p:spPr bwMode="auto">
          <a:xfrm>
            <a:off x="2010398" y="2960137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5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622" name="Line 54"/>
          <p:cNvSpPr>
            <a:spLocks noChangeShapeType="1"/>
          </p:cNvSpPr>
          <p:nvPr/>
        </p:nvSpPr>
        <p:spPr bwMode="auto">
          <a:xfrm>
            <a:off x="7130132" y="763860"/>
            <a:ext cx="6477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1" name="Text Box 53"/>
          <p:cNvSpPr txBox="1">
            <a:spLocks noChangeArrowheads="1"/>
          </p:cNvSpPr>
          <p:nvPr/>
        </p:nvSpPr>
        <p:spPr bwMode="auto">
          <a:xfrm>
            <a:off x="7806407" y="57494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008000"/>
                </a:solidFill>
              </a:rPr>
              <a:t>0:(1,1) -1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237624" name="Text Box 56"/>
          <p:cNvSpPr txBox="1">
            <a:spLocks noChangeArrowheads="1"/>
          </p:cNvSpPr>
          <p:nvPr/>
        </p:nvSpPr>
        <p:spPr bwMode="auto">
          <a:xfrm>
            <a:off x="6152233" y="552723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入口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7626" name="Text Box 58"/>
          <p:cNvSpPr txBox="1">
            <a:spLocks noChangeArrowheads="1"/>
          </p:cNvSpPr>
          <p:nvPr/>
        </p:nvSpPr>
        <p:spPr bwMode="auto">
          <a:xfrm>
            <a:off x="8598569" y="122264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2:(2,1) 0</a:t>
            </a:r>
            <a:endParaRPr lang="en-US" altLang="zh-CN" dirty="0"/>
          </a:p>
        </p:txBody>
      </p:sp>
      <p:sp>
        <p:nvSpPr>
          <p:cNvPr id="237625" name="Text Box 57"/>
          <p:cNvSpPr txBox="1">
            <a:spLocks noChangeArrowheads="1"/>
          </p:cNvSpPr>
          <p:nvPr/>
        </p:nvSpPr>
        <p:spPr bwMode="auto">
          <a:xfrm>
            <a:off x="6726907" y="122264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1:(1,2) 0</a:t>
            </a:r>
            <a:endParaRPr lang="en-US" altLang="zh-CN" dirty="0"/>
          </a:p>
        </p:txBody>
      </p:sp>
      <p:sp>
        <p:nvSpPr>
          <p:cNvPr id="237627" name="Line 59"/>
          <p:cNvSpPr>
            <a:spLocks noChangeShapeType="1"/>
          </p:cNvSpPr>
          <p:nvPr/>
        </p:nvSpPr>
        <p:spPr bwMode="auto">
          <a:xfrm flipH="1">
            <a:off x="7590507" y="935311"/>
            <a:ext cx="360362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8" name="Line 60"/>
          <p:cNvSpPr>
            <a:spLocks noChangeShapeType="1"/>
          </p:cNvSpPr>
          <p:nvPr/>
        </p:nvSpPr>
        <p:spPr bwMode="auto">
          <a:xfrm>
            <a:off x="8527133" y="935311"/>
            <a:ext cx="287337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9" name="Text Box 61"/>
          <p:cNvSpPr txBox="1">
            <a:spLocks noChangeArrowheads="1"/>
          </p:cNvSpPr>
          <p:nvPr/>
        </p:nvSpPr>
        <p:spPr bwMode="auto">
          <a:xfrm>
            <a:off x="6725319" y="1798911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3:(1,3) 1</a:t>
            </a:r>
            <a:endParaRPr lang="en-US" altLang="zh-CN" dirty="0"/>
          </a:p>
        </p:txBody>
      </p:sp>
      <p:sp>
        <p:nvSpPr>
          <p:cNvPr id="237630" name="Line 62"/>
          <p:cNvSpPr>
            <a:spLocks noChangeShapeType="1"/>
          </p:cNvSpPr>
          <p:nvPr/>
        </p:nvSpPr>
        <p:spPr bwMode="auto">
          <a:xfrm>
            <a:off x="7158707" y="1583011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2" name="Text Box 64"/>
          <p:cNvSpPr txBox="1">
            <a:spLocks noChangeArrowheads="1"/>
          </p:cNvSpPr>
          <p:nvPr/>
        </p:nvSpPr>
        <p:spPr bwMode="auto">
          <a:xfrm>
            <a:off x="6726907" y="2370411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5:(2,3) 3</a:t>
            </a:r>
            <a:endParaRPr lang="en-US" altLang="zh-CN" dirty="0"/>
          </a:p>
        </p:txBody>
      </p:sp>
      <p:sp>
        <p:nvSpPr>
          <p:cNvPr id="237635" name="Line 67"/>
          <p:cNvSpPr>
            <a:spLocks noChangeShapeType="1"/>
          </p:cNvSpPr>
          <p:nvPr/>
        </p:nvSpPr>
        <p:spPr bwMode="auto">
          <a:xfrm>
            <a:off x="7158707" y="2154511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1" name="Text Box 63"/>
          <p:cNvSpPr txBox="1">
            <a:spLocks noChangeArrowheads="1"/>
          </p:cNvSpPr>
          <p:nvPr/>
        </p:nvSpPr>
        <p:spPr bwMode="auto">
          <a:xfrm>
            <a:off x="8598569" y="1798911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4:(3,1) 2</a:t>
            </a:r>
            <a:endParaRPr lang="en-US" altLang="zh-CN" dirty="0"/>
          </a:p>
        </p:txBody>
      </p:sp>
      <p:sp>
        <p:nvSpPr>
          <p:cNvPr id="237636" name="Line 68"/>
          <p:cNvSpPr>
            <a:spLocks noChangeShapeType="1"/>
          </p:cNvSpPr>
          <p:nvPr/>
        </p:nvSpPr>
        <p:spPr bwMode="auto">
          <a:xfrm>
            <a:off x="9103394" y="1583011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3" name="Text Box 65"/>
          <p:cNvSpPr txBox="1">
            <a:spLocks noChangeArrowheads="1"/>
          </p:cNvSpPr>
          <p:nvPr/>
        </p:nvSpPr>
        <p:spPr bwMode="auto">
          <a:xfrm>
            <a:off x="8598569" y="2364061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6:(3,2) 4</a:t>
            </a:r>
            <a:endParaRPr lang="en-US" altLang="zh-CN" dirty="0"/>
          </a:p>
        </p:txBody>
      </p:sp>
      <p:sp>
        <p:nvSpPr>
          <p:cNvPr id="237637" name="Line 69"/>
          <p:cNvSpPr>
            <a:spLocks noChangeShapeType="1"/>
          </p:cNvSpPr>
          <p:nvPr/>
        </p:nvSpPr>
        <p:spPr bwMode="auto">
          <a:xfrm>
            <a:off x="9103394" y="2159273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4" name="Text Box 66"/>
          <p:cNvSpPr txBox="1">
            <a:spLocks noChangeArrowheads="1"/>
          </p:cNvSpPr>
          <p:nvPr/>
        </p:nvSpPr>
        <p:spPr bwMode="auto">
          <a:xfrm>
            <a:off x="6006182" y="2945086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7:(2,4) 5</a:t>
            </a:r>
            <a:endParaRPr lang="en-US" altLang="zh-CN"/>
          </a:p>
        </p:txBody>
      </p:sp>
      <p:sp>
        <p:nvSpPr>
          <p:cNvPr id="237638" name="Text Box 70"/>
          <p:cNvSpPr txBox="1">
            <a:spLocks noChangeArrowheads="1"/>
          </p:cNvSpPr>
          <p:nvPr/>
        </p:nvSpPr>
        <p:spPr bwMode="auto">
          <a:xfrm>
            <a:off x="7446044" y="2926036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8:(3,3) 5</a:t>
            </a:r>
            <a:endParaRPr lang="en-US" altLang="zh-CN" dirty="0"/>
          </a:p>
        </p:txBody>
      </p:sp>
      <p:sp>
        <p:nvSpPr>
          <p:cNvPr id="237639" name="Line 71"/>
          <p:cNvSpPr>
            <a:spLocks noChangeShapeType="1"/>
          </p:cNvSpPr>
          <p:nvPr/>
        </p:nvSpPr>
        <p:spPr bwMode="auto">
          <a:xfrm flipH="1">
            <a:off x="6726908" y="2735535"/>
            <a:ext cx="288925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0" name="Freeform 72"/>
          <p:cNvSpPr/>
          <p:nvPr/>
        </p:nvSpPr>
        <p:spPr bwMode="auto">
          <a:xfrm>
            <a:off x="7374608" y="2735536"/>
            <a:ext cx="268287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9" y="154"/>
              </a:cxn>
            </a:cxnLst>
            <a:rect l="0" t="0" r="r" b="b"/>
            <a:pathLst>
              <a:path w="169" h="154">
                <a:moveTo>
                  <a:pt x="0" y="0"/>
                </a:moveTo>
                <a:lnTo>
                  <a:pt x="169" y="154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1" name="Text Box 73"/>
          <p:cNvSpPr txBox="1">
            <a:spLocks noChangeArrowheads="1"/>
          </p:cNvSpPr>
          <p:nvPr/>
        </p:nvSpPr>
        <p:spPr bwMode="auto">
          <a:xfrm>
            <a:off x="8598569" y="2900636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9:(4,2) 6</a:t>
            </a:r>
            <a:endParaRPr lang="en-US" altLang="zh-CN"/>
          </a:p>
        </p:txBody>
      </p:sp>
      <p:sp>
        <p:nvSpPr>
          <p:cNvPr id="237642" name="Line 74"/>
          <p:cNvSpPr>
            <a:spLocks noChangeShapeType="1"/>
          </p:cNvSpPr>
          <p:nvPr/>
        </p:nvSpPr>
        <p:spPr bwMode="auto">
          <a:xfrm>
            <a:off x="9120857" y="2710135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3" name="Line 75"/>
          <p:cNvSpPr>
            <a:spLocks noChangeShapeType="1"/>
          </p:cNvSpPr>
          <p:nvPr/>
        </p:nvSpPr>
        <p:spPr bwMode="auto">
          <a:xfrm>
            <a:off x="7879432" y="3265760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4" name="Text Box 76"/>
          <p:cNvSpPr txBox="1">
            <a:spLocks noChangeArrowheads="1"/>
          </p:cNvSpPr>
          <p:nvPr/>
        </p:nvSpPr>
        <p:spPr bwMode="auto">
          <a:xfrm>
            <a:off x="7447632" y="3481661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10:(4,3) 8</a:t>
            </a:r>
            <a:endParaRPr lang="en-US" altLang="zh-CN" dirty="0"/>
          </a:p>
        </p:txBody>
      </p:sp>
      <p:sp>
        <p:nvSpPr>
          <p:cNvPr id="237645" name="Line 77"/>
          <p:cNvSpPr>
            <a:spLocks noChangeShapeType="1"/>
          </p:cNvSpPr>
          <p:nvPr/>
        </p:nvSpPr>
        <p:spPr bwMode="auto">
          <a:xfrm>
            <a:off x="7879432" y="3795985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6" name="Text Box 78"/>
          <p:cNvSpPr txBox="1">
            <a:spLocks noChangeArrowheads="1"/>
          </p:cNvSpPr>
          <p:nvPr/>
        </p:nvSpPr>
        <p:spPr bwMode="auto">
          <a:xfrm>
            <a:off x="7320632" y="4011886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11:(4,4) 10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37649" name="Text Box 81"/>
          <p:cNvSpPr txBox="1">
            <a:spLocks noChangeArrowheads="1"/>
          </p:cNvSpPr>
          <p:nvPr/>
        </p:nvSpPr>
        <p:spPr bwMode="auto">
          <a:xfrm>
            <a:off x="5936333" y="4010298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出口</a:t>
            </a:r>
            <a:endParaRPr lang="zh-CN" altLang="en-US" sz="20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7650" name="Line 82"/>
          <p:cNvSpPr>
            <a:spLocks noChangeShapeType="1"/>
          </p:cNvSpPr>
          <p:nvPr/>
        </p:nvSpPr>
        <p:spPr bwMode="auto">
          <a:xfrm>
            <a:off x="6918994" y="4213497"/>
            <a:ext cx="4318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30" name="直接箭头连接符 129"/>
          <p:cNvCxnSpPr>
            <a:endCxn id="237644" idx="2"/>
          </p:cNvCxnSpPr>
          <p:nvPr/>
        </p:nvCxnSpPr>
        <p:spPr>
          <a:xfrm rot="16200000" flipV="1">
            <a:off x="7952408" y="3918190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rot="16200000" flipV="1">
            <a:off x="7946072" y="3392724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rot="16200000" flipV="1">
            <a:off x="7206292" y="2276802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rot="16200000" flipV="1">
            <a:off x="7198354" y="1705298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 rot="5400000" flipH="1" flipV="1">
            <a:off x="7684034" y="954356"/>
            <a:ext cx="395438" cy="39543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rot="10800000">
            <a:off x="7507968" y="2740306"/>
            <a:ext cx="428628" cy="285752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灯片编号占位符 1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</a:fld>
            <a:r>
              <a:rPr lang="en-US" altLang="zh-CN" dirty="0"/>
              <a:t>/10</a:t>
            </a:r>
            <a:endParaRPr lang="en-US" altLang="zh-CN" dirty="0"/>
          </a:p>
        </p:txBody>
      </p:sp>
      <p:sp>
        <p:nvSpPr>
          <p:cNvPr id="124" name="TextBox 15"/>
          <p:cNvSpPr txBox="1"/>
          <p:nvPr/>
        </p:nvSpPr>
        <p:spPr>
          <a:xfrm>
            <a:off x="2189545" y="4716612"/>
            <a:ext cx="7542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对树进行广度优先搜索时，当一层当中的结点全部访问完成之后，需要进入到下一层访问。这是一种典型的先进先出的次序，所以广度优先算法要使用队列作为辅助数据结构。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2443785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0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2802560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1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3162923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2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3561385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3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3920160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4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83" name="Text Box 15"/>
          <p:cNvSpPr txBox="1">
            <a:spLocks noChangeArrowheads="1"/>
          </p:cNvSpPr>
          <p:nvPr/>
        </p:nvSpPr>
        <p:spPr bwMode="auto">
          <a:xfrm>
            <a:off x="4280523" y="869399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5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2515224" y="113610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2875587" y="113610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3235949" y="113610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3596312" y="113610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3955087" y="113610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4315449" y="113610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4" name="Text Box 16"/>
          <p:cNvSpPr txBox="1">
            <a:spLocks noChangeArrowheads="1"/>
          </p:cNvSpPr>
          <p:nvPr/>
        </p:nvSpPr>
        <p:spPr bwMode="auto">
          <a:xfrm>
            <a:off x="2010398" y="1159912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0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85" name="Rectangle 17"/>
          <p:cNvSpPr>
            <a:spLocks noChangeArrowheads="1"/>
          </p:cNvSpPr>
          <p:nvPr/>
        </p:nvSpPr>
        <p:spPr bwMode="auto">
          <a:xfrm>
            <a:off x="2515224" y="149646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6" name="Rectangle 18"/>
          <p:cNvSpPr>
            <a:spLocks noChangeArrowheads="1"/>
          </p:cNvSpPr>
          <p:nvPr/>
        </p:nvSpPr>
        <p:spPr bwMode="auto">
          <a:xfrm>
            <a:off x="2875587" y="1496463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rgbClr val="008000"/>
                </a:solidFill>
                <a:sym typeface="Wingdings" panose="05000000000000000000"/>
              </a:rPr>
              <a:t></a:t>
            </a:r>
            <a:endParaRPr lang="zh-CN" altLang="zh-CN" dirty="0">
              <a:solidFill>
                <a:srgbClr val="008000"/>
              </a:solidFill>
            </a:endParaRPr>
          </a:p>
        </p:txBody>
      </p:sp>
      <p:sp>
        <p:nvSpPr>
          <p:cNvPr id="237587" name="Rectangle 19"/>
          <p:cNvSpPr>
            <a:spLocks noChangeArrowheads="1"/>
          </p:cNvSpPr>
          <p:nvPr/>
        </p:nvSpPr>
        <p:spPr bwMode="auto">
          <a:xfrm>
            <a:off x="3235949" y="1496463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8" name="Rectangle 20"/>
          <p:cNvSpPr>
            <a:spLocks noChangeArrowheads="1"/>
          </p:cNvSpPr>
          <p:nvPr/>
        </p:nvSpPr>
        <p:spPr bwMode="auto">
          <a:xfrm>
            <a:off x="3596312" y="1496463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9" name="Rectangle 21"/>
          <p:cNvSpPr>
            <a:spLocks noChangeArrowheads="1"/>
          </p:cNvSpPr>
          <p:nvPr/>
        </p:nvSpPr>
        <p:spPr bwMode="auto">
          <a:xfrm>
            <a:off x="3955087" y="149646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4315449" y="149646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1" name="Text Box 23"/>
          <p:cNvSpPr txBox="1">
            <a:spLocks noChangeArrowheads="1"/>
          </p:cNvSpPr>
          <p:nvPr/>
        </p:nvSpPr>
        <p:spPr bwMode="auto">
          <a:xfrm>
            <a:off x="2010398" y="1520275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1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92" name="Rectangle 24"/>
          <p:cNvSpPr>
            <a:spLocks noChangeArrowheads="1"/>
          </p:cNvSpPr>
          <p:nvPr/>
        </p:nvSpPr>
        <p:spPr bwMode="auto">
          <a:xfrm>
            <a:off x="2515224" y="185682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3" name="Rectangle 25"/>
          <p:cNvSpPr>
            <a:spLocks noChangeArrowheads="1"/>
          </p:cNvSpPr>
          <p:nvPr/>
        </p:nvSpPr>
        <p:spPr bwMode="auto">
          <a:xfrm>
            <a:off x="2875587" y="1856826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4" name="Rectangle 26"/>
          <p:cNvSpPr>
            <a:spLocks noChangeArrowheads="1"/>
          </p:cNvSpPr>
          <p:nvPr/>
        </p:nvSpPr>
        <p:spPr bwMode="auto">
          <a:xfrm>
            <a:off x="3235949" y="185682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5" name="Rectangle 27"/>
          <p:cNvSpPr>
            <a:spLocks noChangeArrowheads="1"/>
          </p:cNvSpPr>
          <p:nvPr/>
        </p:nvSpPr>
        <p:spPr bwMode="auto">
          <a:xfrm>
            <a:off x="3596312" y="1856826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6" name="Rectangle 28"/>
          <p:cNvSpPr>
            <a:spLocks noChangeArrowheads="1"/>
          </p:cNvSpPr>
          <p:nvPr/>
        </p:nvSpPr>
        <p:spPr bwMode="auto">
          <a:xfrm>
            <a:off x="3955087" y="1856826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7" name="Rectangle 29"/>
          <p:cNvSpPr>
            <a:spLocks noChangeArrowheads="1"/>
          </p:cNvSpPr>
          <p:nvPr/>
        </p:nvSpPr>
        <p:spPr bwMode="auto">
          <a:xfrm>
            <a:off x="4315449" y="185682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8" name="Text Box 30"/>
          <p:cNvSpPr txBox="1">
            <a:spLocks noChangeArrowheads="1"/>
          </p:cNvSpPr>
          <p:nvPr/>
        </p:nvSpPr>
        <p:spPr bwMode="auto">
          <a:xfrm>
            <a:off x="2010398" y="1880637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2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599" name="Rectangle 31"/>
          <p:cNvSpPr>
            <a:spLocks noChangeArrowheads="1"/>
          </p:cNvSpPr>
          <p:nvPr/>
        </p:nvSpPr>
        <p:spPr bwMode="auto">
          <a:xfrm>
            <a:off x="2515224" y="221560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0" name="Rectangle 32"/>
          <p:cNvSpPr>
            <a:spLocks noChangeArrowheads="1"/>
          </p:cNvSpPr>
          <p:nvPr/>
        </p:nvSpPr>
        <p:spPr bwMode="auto">
          <a:xfrm>
            <a:off x="2875587" y="2215601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1" name="Rectangle 33"/>
          <p:cNvSpPr>
            <a:spLocks noChangeArrowheads="1"/>
          </p:cNvSpPr>
          <p:nvPr/>
        </p:nvSpPr>
        <p:spPr bwMode="auto">
          <a:xfrm>
            <a:off x="3235949" y="2215601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2" name="Rectangle 34"/>
          <p:cNvSpPr>
            <a:spLocks noChangeArrowheads="1"/>
          </p:cNvSpPr>
          <p:nvPr/>
        </p:nvSpPr>
        <p:spPr bwMode="auto">
          <a:xfrm>
            <a:off x="3596312" y="2215601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3" name="Rectangle 35"/>
          <p:cNvSpPr>
            <a:spLocks noChangeArrowheads="1"/>
          </p:cNvSpPr>
          <p:nvPr/>
        </p:nvSpPr>
        <p:spPr bwMode="auto">
          <a:xfrm>
            <a:off x="3955087" y="221560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4" name="Rectangle 36"/>
          <p:cNvSpPr>
            <a:spLocks noChangeArrowheads="1"/>
          </p:cNvSpPr>
          <p:nvPr/>
        </p:nvSpPr>
        <p:spPr bwMode="auto">
          <a:xfrm>
            <a:off x="4315449" y="221560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5" name="Text Box 37"/>
          <p:cNvSpPr txBox="1">
            <a:spLocks noChangeArrowheads="1"/>
          </p:cNvSpPr>
          <p:nvPr/>
        </p:nvSpPr>
        <p:spPr bwMode="auto">
          <a:xfrm>
            <a:off x="2010398" y="2239412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3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606" name="Rectangle 38"/>
          <p:cNvSpPr>
            <a:spLocks noChangeArrowheads="1"/>
          </p:cNvSpPr>
          <p:nvPr/>
        </p:nvSpPr>
        <p:spPr bwMode="auto">
          <a:xfrm>
            <a:off x="2515224" y="257596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7" name="Rectangle 39"/>
          <p:cNvSpPr>
            <a:spLocks noChangeArrowheads="1"/>
          </p:cNvSpPr>
          <p:nvPr/>
        </p:nvSpPr>
        <p:spPr bwMode="auto">
          <a:xfrm>
            <a:off x="2875587" y="257596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8" name="Rectangle 40"/>
          <p:cNvSpPr>
            <a:spLocks noChangeArrowheads="1"/>
          </p:cNvSpPr>
          <p:nvPr/>
        </p:nvSpPr>
        <p:spPr bwMode="auto">
          <a:xfrm>
            <a:off x="3235949" y="2575963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9" name="Rectangle 41"/>
          <p:cNvSpPr>
            <a:spLocks noChangeArrowheads="1"/>
          </p:cNvSpPr>
          <p:nvPr/>
        </p:nvSpPr>
        <p:spPr bwMode="auto">
          <a:xfrm>
            <a:off x="3596312" y="2575963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0" name="Rectangle 42"/>
          <p:cNvSpPr>
            <a:spLocks noChangeArrowheads="1"/>
          </p:cNvSpPr>
          <p:nvPr/>
        </p:nvSpPr>
        <p:spPr bwMode="auto">
          <a:xfrm>
            <a:off x="3955086" y="2575963"/>
            <a:ext cx="369878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rgbClr val="FF0000"/>
                </a:solidFill>
                <a:sym typeface="Wingdings" panose="05000000000000000000"/>
              </a:rPr>
              <a:t>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237611" name="Rectangle 43"/>
          <p:cNvSpPr>
            <a:spLocks noChangeArrowheads="1"/>
          </p:cNvSpPr>
          <p:nvPr/>
        </p:nvSpPr>
        <p:spPr bwMode="auto">
          <a:xfrm>
            <a:off x="4315449" y="257596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2" name="Text Box 44"/>
          <p:cNvSpPr txBox="1">
            <a:spLocks noChangeArrowheads="1"/>
          </p:cNvSpPr>
          <p:nvPr/>
        </p:nvSpPr>
        <p:spPr bwMode="auto">
          <a:xfrm>
            <a:off x="2010398" y="2599775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4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613" name="Rectangle 45"/>
          <p:cNvSpPr>
            <a:spLocks noChangeArrowheads="1"/>
          </p:cNvSpPr>
          <p:nvPr/>
        </p:nvSpPr>
        <p:spPr bwMode="auto">
          <a:xfrm>
            <a:off x="2515224" y="293632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4" name="Rectangle 46"/>
          <p:cNvSpPr>
            <a:spLocks noChangeArrowheads="1"/>
          </p:cNvSpPr>
          <p:nvPr/>
        </p:nvSpPr>
        <p:spPr bwMode="auto">
          <a:xfrm>
            <a:off x="2875587" y="293632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5" name="Rectangle 47"/>
          <p:cNvSpPr>
            <a:spLocks noChangeArrowheads="1"/>
          </p:cNvSpPr>
          <p:nvPr/>
        </p:nvSpPr>
        <p:spPr bwMode="auto">
          <a:xfrm>
            <a:off x="3235949" y="293632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6" name="Rectangle 48"/>
          <p:cNvSpPr>
            <a:spLocks noChangeArrowheads="1"/>
          </p:cNvSpPr>
          <p:nvPr/>
        </p:nvSpPr>
        <p:spPr bwMode="auto">
          <a:xfrm>
            <a:off x="3596312" y="293632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7" name="Rectangle 49"/>
          <p:cNvSpPr>
            <a:spLocks noChangeArrowheads="1"/>
          </p:cNvSpPr>
          <p:nvPr/>
        </p:nvSpPr>
        <p:spPr bwMode="auto">
          <a:xfrm>
            <a:off x="3955087" y="293632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8" name="Rectangle 50"/>
          <p:cNvSpPr>
            <a:spLocks noChangeArrowheads="1"/>
          </p:cNvSpPr>
          <p:nvPr/>
        </p:nvSpPr>
        <p:spPr bwMode="auto">
          <a:xfrm>
            <a:off x="4315449" y="293632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9" name="Text Box 51"/>
          <p:cNvSpPr txBox="1">
            <a:spLocks noChangeArrowheads="1"/>
          </p:cNvSpPr>
          <p:nvPr/>
        </p:nvSpPr>
        <p:spPr bwMode="auto">
          <a:xfrm>
            <a:off x="2010398" y="2960137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5</a:t>
            </a:r>
            <a:endParaRPr lang="en-US" altLang="zh-CN" sz="1600">
              <a:solidFill>
                <a:srgbClr val="0000FF"/>
              </a:solidFill>
            </a:endParaRPr>
          </a:p>
        </p:txBody>
      </p:sp>
      <p:sp>
        <p:nvSpPr>
          <p:cNvPr id="237622" name="Line 54"/>
          <p:cNvSpPr>
            <a:spLocks noChangeShapeType="1"/>
          </p:cNvSpPr>
          <p:nvPr/>
        </p:nvSpPr>
        <p:spPr bwMode="auto">
          <a:xfrm>
            <a:off x="7130132" y="763860"/>
            <a:ext cx="6477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1" name="Text Box 53"/>
          <p:cNvSpPr txBox="1">
            <a:spLocks noChangeArrowheads="1"/>
          </p:cNvSpPr>
          <p:nvPr/>
        </p:nvSpPr>
        <p:spPr bwMode="auto">
          <a:xfrm>
            <a:off x="7806407" y="57494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008000"/>
                </a:solidFill>
              </a:rPr>
              <a:t>0:(1,1) -1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237624" name="Text Box 56"/>
          <p:cNvSpPr txBox="1">
            <a:spLocks noChangeArrowheads="1"/>
          </p:cNvSpPr>
          <p:nvPr/>
        </p:nvSpPr>
        <p:spPr bwMode="auto">
          <a:xfrm>
            <a:off x="6152233" y="552723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入口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7626" name="Text Box 58"/>
          <p:cNvSpPr txBox="1">
            <a:spLocks noChangeArrowheads="1"/>
          </p:cNvSpPr>
          <p:nvPr/>
        </p:nvSpPr>
        <p:spPr bwMode="auto">
          <a:xfrm>
            <a:off x="8598569" y="122264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2:(2,1) 0</a:t>
            </a:r>
            <a:endParaRPr lang="en-US" altLang="zh-CN" dirty="0"/>
          </a:p>
        </p:txBody>
      </p:sp>
      <p:sp>
        <p:nvSpPr>
          <p:cNvPr id="237625" name="Text Box 57"/>
          <p:cNvSpPr txBox="1">
            <a:spLocks noChangeArrowheads="1"/>
          </p:cNvSpPr>
          <p:nvPr/>
        </p:nvSpPr>
        <p:spPr bwMode="auto">
          <a:xfrm>
            <a:off x="6726907" y="122264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1:(1,2) 0</a:t>
            </a:r>
            <a:endParaRPr lang="en-US" altLang="zh-CN" dirty="0"/>
          </a:p>
        </p:txBody>
      </p:sp>
      <p:sp>
        <p:nvSpPr>
          <p:cNvPr id="237627" name="Line 59"/>
          <p:cNvSpPr>
            <a:spLocks noChangeShapeType="1"/>
          </p:cNvSpPr>
          <p:nvPr/>
        </p:nvSpPr>
        <p:spPr bwMode="auto">
          <a:xfrm flipH="1">
            <a:off x="7590507" y="935311"/>
            <a:ext cx="360362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8" name="Line 60"/>
          <p:cNvSpPr>
            <a:spLocks noChangeShapeType="1"/>
          </p:cNvSpPr>
          <p:nvPr/>
        </p:nvSpPr>
        <p:spPr bwMode="auto">
          <a:xfrm>
            <a:off x="8527133" y="935311"/>
            <a:ext cx="287337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9" name="Text Box 61"/>
          <p:cNvSpPr txBox="1">
            <a:spLocks noChangeArrowheads="1"/>
          </p:cNvSpPr>
          <p:nvPr/>
        </p:nvSpPr>
        <p:spPr bwMode="auto">
          <a:xfrm>
            <a:off x="6725319" y="1798911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3:(1,3) 1</a:t>
            </a:r>
            <a:endParaRPr lang="en-US" altLang="zh-CN" dirty="0"/>
          </a:p>
        </p:txBody>
      </p:sp>
      <p:sp>
        <p:nvSpPr>
          <p:cNvPr id="237630" name="Line 62"/>
          <p:cNvSpPr>
            <a:spLocks noChangeShapeType="1"/>
          </p:cNvSpPr>
          <p:nvPr/>
        </p:nvSpPr>
        <p:spPr bwMode="auto">
          <a:xfrm>
            <a:off x="7158707" y="1583011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2" name="Text Box 64"/>
          <p:cNvSpPr txBox="1">
            <a:spLocks noChangeArrowheads="1"/>
          </p:cNvSpPr>
          <p:nvPr/>
        </p:nvSpPr>
        <p:spPr bwMode="auto">
          <a:xfrm>
            <a:off x="6726907" y="2370411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5:(2,3) 3</a:t>
            </a:r>
            <a:endParaRPr lang="en-US" altLang="zh-CN" dirty="0"/>
          </a:p>
        </p:txBody>
      </p:sp>
      <p:sp>
        <p:nvSpPr>
          <p:cNvPr id="237635" name="Line 67"/>
          <p:cNvSpPr>
            <a:spLocks noChangeShapeType="1"/>
          </p:cNvSpPr>
          <p:nvPr/>
        </p:nvSpPr>
        <p:spPr bwMode="auto">
          <a:xfrm>
            <a:off x="7158707" y="2154511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1" name="Text Box 63"/>
          <p:cNvSpPr txBox="1">
            <a:spLocks noChangeArrowheads="1"/>
          </p:cNvSpPr>
          <p:nvPr/>
        </p:nvSpPr>
        <p:spPr bwMode="auto">
          <a:xfrm>
            <a:off x="8598569" y="1798911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4:(3,1) 2</a:t>
            </a:r>
            <a:endParaRPr lang="en-US" altLang="zh-CN" dirty="0"/>
          </a:p>
        </p:txBody>
      </p:sp>
      <p:sp>
        <p:nvSpPr>
          <p:cNvPr id="237636" name="Line 68"/>
          <p:cNvSpPr>
            <a:spLocks noChangeShapeType="1"/>
          </p:cNvSpPr>
          <p:nvPr/>
        </p:nvSpPr>
        <p:spPr bwMode="auto">
          <a:xfrm>
            <a:off x="9103394" y="1583011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3" name="Text Box 65"/>
          <p:cNvSpPr txBox="1">
            <a:spLocks noChangeArrowheads="1"/>
          </p:cNvSpPr>
          <p:nvPr/>
        </p:nvSpPr>
        <p:spPr bwMode="auto">
          <a:xfrm>
            <a:off x="8598569" y="2364061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6:(3,2) 4</a:t>
            </a:r>
            <a:endParaRPr lang="en-US" altLang="zh-CN" dirty="0"/>
          </a:p>
        </p:txBody>
      </p:sp>
      <p:sp>
        <p:nvSpPr>
          <p:cNvPr id="237637" name="Line 69"/>
          <p:cNvSpPr>
            <a:spLocks noChangeShapeType="1"/>
          </p:cNvSpPr>
          <p:nvPr/>
        </p:nvSpPr>
        <p:spPr bwMode="auto">
          <a:xfrm>
            <a:off x="9103394" y="2159273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4" name="Text Box 66"/>
          <p:cNvSpPr txBox="1">
            <a:spLocks noChangeArrowheads="1"/>
          </p:cNvSpPr>
          <p:nvPr/>
        </p:nvSpPr>
        <p:spPr bwMode="auto">
          <a:xfrm>
            <a:off x="6006182" y="2945086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7:(2,4) 5</a:t>
            </a:r>
            <a:endParaRPr lang="en-US" altLang="zh-CN"/>
          </a:p>
        </p:txBody>
      </p:sp>
      <p:sp>
        <p:nvSpPr>
          <p:cNvPr id="237638" name="Text Box 70"/>
          <p:cNvSpPr txBox="1">
            <a:spLocks noChangeArrowheads="1"/>
          </p:cNvSpPr>
          <p:nvPr/>
        </p:nvSpPr>
        <p:spPr bwMode="auto">
          <a:xfrm>
            <a:off x="7446044" y="2926036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8:(3,3) 5</a:t>
            </a:r>
            <a:endParaRPr lang="en-US" altLang="zh-CN" dirty="0"/>
          </a:p>
        </p:txBody>
      </p:sp>
      <p:sp>
        <p:nvSpPr>
          <p:cNvPr id="237639" name="Line 71"/>
          <p:cNvSpPr>
            <a:spLocks noChangeShapeType="1"/>
          </p:cNvSpPr>
          <p:nvPr/>
        </p:nvSpPr>
        <p:spPr bwMode="auto">
          <a:xfrm flipH="1">
            <a:off x="6726908" y="2735535"/>
            <a:ext cx="288925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0" name="Freeform 72"/>
          <p:cNvSpPr/>
          <p:nvPr/>
        </p:nvSpPr>
        <p:spPr bwMode="auto">
          <a:xfrm>
            <a:off x="7374608" y="2735536"/>
            <a:ext cx="268287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9" y="154"/>
              </a:cxn>
            </a:cxnLst>
            <a:rect l="0" t="0" r="r" b="b"/>
            <a:pathLst>
              <a:path w="169" h="154">
                <a:moveTo>
                  <a:pt x="0" y="0"/>
                </a:moveTo>
                <a:lnTo>
                  <a:pt x="169" y="154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1" name="Text Box 73"/>
          <p:cNvSpPr txBox="1">
            <a:spLocks noChangeArrowheads="1"/>
          </p:cNvSpPr>
          <p:nvPr/>
        </p:nvSpPr>
        <p:spPr bwMode="auto">
          <a:xfrm>
            <a:off x="8598569" y="2900636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9:(4,2) 6</a:t>
            </a:r>
            <a:endParaRPr lang="en-US" altLang="zh-CN"/>
          </a:p>
        </p:txBody>
      </p:sp>
      <p:sp>
        <p:nvSpPr>
          <p:cNvPr id="237642" name="Line 74"/>
          <p:cNvSpPr>
            <a:spLocks noChangeShapeType="1"/>
          </p:cNvSpPr>
          <p:nvPr/>
        </p:nvSpPr>
        <p:spPr bwMode="auto">
          <a:xfrm>
            <a:off x="9120857" y="2710135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3" name="Line 75"/>
          <p:cNvSpPr>
            <a:spLocks noChangeShapeType="1"/>
          </p:cNvSpPr>
          <p:nvPr/>
        </p:nvSpPr>
        <p:spPr bwMode="auto">
          <a:xfrm>
            <a:off x="7879432" y="3265760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4" name="Text Box 76"/>
          <p:cNvSpPr txBox="1">
            <a:spLocks noChangeArrowheads="1"/>
          </p:cNvSpPr>
          <p:nvPr/>
        </p:nvSpPr>
        <p:spPr bwMode="auto">
          <a:xfrm>
            <a:off x="7447632" y="3481661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10:(4,3) 8</a:t>
            </a:r>
            <a:endParaRPr lang="en-US" altLang="zh-CN" dirty="0"/>
          </a:p>
        </p:txBody>
      </p:sp>
      <p:sp>
        <p:nvSpPr>
          <p:cNvPr id="237645" name="Line 77"/>
          <p:cNvSpPr>
            <a:spLocks noChangeShapeType="1"/>
          </p:cNvSpPr>
          <p:nvPr/>
        </p:nvSpPr>
        <p:spPr bwMode="auto">
          <a:xfrm>
            <a:off x="7879432" y="3795985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6" name="Text Box 78"/>
          <p:cNvSpPr txBox="1">
            <a:spLocks noChangeArrowheads="1"/>
          </p:cNvSpPr>
          <p:nvPr/>
        </p:nvSpPr>
        <p:spPr bwMode="auto">
          <a:xfrm>
            <a:off x="7320632" y="4011886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11:(4,4) 10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37649" name="Text Box 81"/>
          <p:cNvSpPr txBox="1">
            <a:spLocks noChangeArrowheads="1"/>
          </p:cNvSpPr>
          <p:nvPr/>
        </p:nvSpPr>
        <p:spPr bwMode="auto">
          <a:xfrm>
            <a:off x="5936333" y="4010298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出口</a:t>
            </a:r>
            <a:endParaRPr lang="zh-CN" altLang="en-US" sz="20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7650" name="Line 82"/>
          <p:cNvSpPr>
            <a:spLocks noChangeShapeType="1"/>
          </p:cNvSpPr>
          <p:nvPr/>
        </p:nvSpPr>
        <p:spPr bwMode="auto">
          <a:xfrm>
            <a:off x="6918994" y="4213497"/>
            <a:ext cx="4318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30" name="直接箭头连接符 129"/>
          <p:cNvCxnSpPr>
            <a:endCxn id="237644" idx="2"/>
          </p:cNvCxnSpPr>
          <p:nvPr/>
        </p:nvCxnSpPr>
        <p:spPr>
          <a:xfrm rot="16200000" flipV="1">
            <a:off x="7952408" y="3918190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rot="16200000" flipV="1">
            <a:off x="7946072" y="3392724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rot="16200000" flipV="1">
            <a:off x="7206292" y="2276802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rot="16200000" flipV="1">
            <a:off x="7198354" y="1705298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 rot="5400000" flipH="1" flipV="1">
            <a:off x="7684034" y="954356"/>
            <a:ext cx="395438" cy="39543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rot="10800000">
            <a:off x="7507968" y="2740306"/>
            <a:ext cx="428628" cy="285752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灯片编号占位符 1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</a:fld>
            <a:r>
              <a:rPr lang="en-US" altLang="zh-CN" dirty="0"/>
              <a:t>/10</a:t>
            </a:r>
            <a:endParaRPr lang="en-US" altLang="zh-CN" dirty="0"/>
          </a:p>
        </p:txBody>
      </p:sp>
      <p:sp>
        <p:nvSpPr>
          <p:cNvPr id="127" name="TextBox 15"/>
          <p:cNvSpPr txBox="1"/>
          <p:nvPr/>
        </p:nvSpPr>
        <p:spPr>
          <a:xfrm>
            <a:off x="2653373" y="4703360"/>
            <a:ext cx="75427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以迷宫问题为例，状态空间树只是我们分析问题的工具，是一种概念当中存在的数据结构，它既不等同于存放迷宫的原始数据结构数组，在编程的时候也没有必要实际构造出来。由于在实际应用时，状态空间树的规模可能很大，所以通常需要进行“剪枝”的操作。</a:t>
            </a:r>
            <a:endParaRPr lang="zh-CN" altLang="en-US" sz="22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18616d78-087e-4ee5-acd0-d5a2e0be0f20"/>
  <p:tag name="COMMONDATA" val="eyJoZGlkIjoiNGYxZWFkY2E5ZThiZmE0MTg2YmJjYzAzYTEyM2U1ZD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1891</Words>
  <Application>WPS 演示</Application>
  <PresentationFormat>宽屏</PresentationFormat>
  <Paragraphs>285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楷体</vt:lpstr>
      <vt:lpstr>Times New Roman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例题探讨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例题探讨</dc:title>
  <dc:creator>MSoffice</dc:creator>
  <cp:lastModifiedBy>Lenovo</cp:lastModifiedBy>
  <cp:revision>30</cp:revision>
  <dcterms:created xsi:type="dcterms:W3CDTF">2020-03-01T04:44:00Z</dcterms:created>
  <dcterms:modified xsi:type="dcterms:W3CDTF">2023-03-14T14:02:51Z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096D0CD06BD245249CAC9BBCF44818D5</vt:lpwstr>
  </property>
  <property fmtid="{D5CDD505-2E9C-101B-9397-08002B2CF9AE}" pid="3" name="KSOProductBuildVer">
    <vt:lpwstr>2052-11.1.0.13703</vt:lpwstr>
  </property>
</Properties>
</file>