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306" r:id="rId2"/>
    <p:sldId id="412" r:id="rId3"/>
    <p:sldId id="437" r:id="rId4"/>
    <p:sldId id="438" r:id="rId5"/>
    <p:sldId id="439" r:id="rId6"/>
    <p:sldId id="440" r:id="rId7"/>
    <p:sldId id="432" r:id="rId8"/>
    <p:sldId id="323" r:id="rId9"/>
    <p:sldId id="339" r:id="rId10"/>
    <p:sldId id="325" r:id="rId11"/>
    <p:sldId id="417" r:id="rId12"/>
    <p:sldId id="340" r:id="rId13"/>
    <p:sldId id="32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14" r:id="rId23"/>
    <p:sldId id="328" r:id="rId24"/>
    <p:sldId id="426" r:id="rId25"/>
    <p:sldId id="341" r:id="rId26"/>
    <p:sldId id="329" r:id="rId27"/>
    <p:sldId id="413" r:id="rId28"/>
    <p:sldId id="342" r:id="rId29"/>
    <p:sldId id="427" r:id="rId30"/>
    <p:sldId id="433" r:id="rId31"/>
    <p:sldId id="434" r:id="rId32"/>
    <p:sldId id="430" r:id="rId33"/>
    <p:sldId id="431" r:id="rId34"/>
    <p:sldId id="415" r:id="rId35"/>
    <p:sldId id="331" r:id="rId36"/>
    <p:sldId id="441" r:id="rId37"/>
    <p:sldId id="442" r:id="rId38"/>
    <p:sldId id="443" r:id="rId39"/>
    <p:sldId id="444" r:id="rId40"/>
    <p:sldId id="445" r:id="rId41"/>
    <p:sldId id="446" r:id="rId42"/>
    <p:sldId id="332" r:id="rId43"/>
    <p:sldId id="333" r:id="rId44"/>
    <p:sldId id="407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DE9"/>
    <a:srgbClr val="3333FF"/>
    <a:srgbClr val="FF00FF"/>
    <a:srgbClr val="9900FF"/>
    <a:srgbClr val="FF0000"/>
    <a:srgbClr val="CC00CC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5936" autoAdjust="0"/>
  </p:normalViewPr>
  <p:slideViewPr>
    <p:cSldViewPr>
      <p:cViewPr varScale="1">
        <p:scale>
          <a:sx n="77" d="100"/>
          <a:sy n="77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528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8596" y="2071678"/>
            <a:ext cx="8464578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又称为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多路平衡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一种组织和维护</a:t>
            </a:r>
            <a:r>
              <a:rPr lang="zh-CN" altLang="en-US" sz="22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外存文件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714348" y="1071546"/>
            <a:ext cx="25003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隶书" pitchFamily="49" charset="-122"/>
              </a:rPr>
              <a:t>9.3.3  B</a:t>
            </a:r>
            <a:r>
              <a:rPr lang="zh-CN" altLang="en-US" sz="3200" b="1">
                <a:ea typeface="隶书" pitchFamily="49" charset="-122"/>
              </a:rPr>
              <a:t>树</a:t>
            </a:r>
            <a:endParaRPr kumimoji="0" lang="zh-CN" altLang="en-US" sz="3200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查找该关键字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的插入结点（注意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</a:t>
            </a:r>
            <a:r>
              <a:rPr lang="zh-CN" altLang="en-US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插入结点一定是叶子结点层的结点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）插入关键字。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的插入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树的过程分两步完成：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1125538"/>
            <a:ext cx="83931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结点有空位置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1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：直接把关键字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有序插入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到该结点的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合适位置上。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00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在某个叶子结点中插入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关键字分两种情况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28572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结点没有空位置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，即原关键字个数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</a:t>
            </a:r>
            <a:r>
              <a:rPr lang="en-US" altLang="zh-CN" sz="22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5786" y="1142984"/>
            <a:ext cx="7643866" cy="2446148"/>
            <a:chOff x="785786" y="1142984"/>
            <a:chExt cx="7643866" cy="2446148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8" name="Oval 4"/>
            <p:cNvSpPr>
              <a:spLocks noChangeAspect="1" noChangeArrowheads="1"/>
            </p:cNvSpPr>
            <p:nvPr/>
          </p:nvSpPr>
          <p:spPr bwMode="auto">
            <a:xfrm>
              <a:off x="2278825" y="2000500"/>
              <a:ext cx="503238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2555875" y="2612575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518531" y="2881246"/>
              <a:ext cx="2089150" cy="70788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后的中间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位置关键字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2" name="Oval 8"/>
            <p:cNvSpPr>
              <a:spLocks noChangeAspect="1" noChangeArrowheads="1"/>
            </p:cNvSpPr>
            <p:nvPr/>
          </p:nvSpPr>
          <p:spPr bwMode="auto">
            <a:xfrm>
              <a:off x="5868988" y="149567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851275" y="2778125"/>
              <a:ext cx="863600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86" y="1142984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分裂过程：</a:t>
              </a:r>
              <a:endParaRPr lang="zh-CN" altLang="en-US" sz="22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16" y="16001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双亲结点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4071942"/>
            <a:ext cx="821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如果没有双亲结点，新建一个双亲结点，树的高度增加一层。</a:t>
            </a:r>
            <a:endParaRPr lang="en-US" altLang="zh-CN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如果有双亲结点，将</a:t>
            </a:r>
            <a:r>
              <a:rPr lang="en-US" altLang="zh-CN" sz="20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插入到双亲结点中。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2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 dirty="0"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9-7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p341</a:t>
            </a:r>
            <a:r>
              <a:rPr lang="en-US" altLang="zh-CN" sz="2200" b="1" dirty="0"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(1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创建一棵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429000"/>
            <a:ext cx="62379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最多的关键字个数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Max 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= 4</a:t>
            </a:r>
          </a:p>
          <a:p>
            <a:pPr algn="l"/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</a:p>
          <a:p>
            <a:pPr algn="l"/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最少的关键字个数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</a:rPr>
              <a:t>Min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/2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= 2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35755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905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056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461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1 2 6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D97F8-9016-4676-A117-16B93874E5D6}"/>
              </a:ext>
            </a:extLst>
          </p:cNvPr>
          <p:cNvSpPr txBox="1"/>
          <p:nvPr/>
        </p:nvSpPr>
        <p:spPr>
          <a:xfrm>
            <a:off x="2051720" y="207631"/>
            <a:ext cx="6894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animBg="1"/>
      <p:bldP spid="66" grpId="0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48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2899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0049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487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571604" y="2714620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 </a:t>
            </a:r>
            <a:r>
              <a:rPr lang="en-US" altLang="zh-CN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7  8 11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64BCFD-E921-41F8-B9B4-2BD5293929E1}"/>
              </a:ext>
            </a:extLst>
          </p:cNvPr>
          <p:cNvSpPr txBox="1"/>
          <p:nvPr/>
        </p:nvSpPr>
        <p:spPr>
          <a:xfrm>
            <a:off x="2051720" y="207631"/>
            <a:ext cx="6894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8605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4480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11 13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762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47479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7605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AED0D4F-8557-46D9-9F42-4D7092397437}"/>
              </a:ext>
            </a:extLst>
          </p:cNvPr>
          <p:cNvSpPr txBox="1"/>
          <p:nvPr/>
        </p:nvSpPr>
        <p:spPr>
          <a:xfrm>
            <a:off x="2051720" y="207631"/>
            <a:ext cx="6894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animBg="1"/>
      <p:bldP spid="28" grpId="0" animBg="1"/>
      <p:bldP spid="34" grpId="0" animBg="1"/>
      <p:bldP spid="36" grpId="0" animBg="1"/>
      <p:bldP spid="37" grpId="0"/>
      <p:bldP spid="24" grpId="0" animBg="1"/>
      <p:bldP spid="33" grpId="0" animBg="1"/>
      <p:bldP spid="38" grpId="0" animBg="1"/>
      <p:bldP spid="39" grpId="0" animBg="1"/>
      <p:bldP spid="44" grpId="0"/>
      <p:bldP spid="46" grpId="0"/>
      <p:bldP spid="48" grpId="0"/>
      <p:bldP spid="50" grpId="0"/>
      <p:bldP spid="52" grpId="0" animBg="1"/>
      <p:bldP spid="53" grpId="0" animBg="1"/>
      <p:bldP spid="54" grpId="0" animBg="1"/>
      <p:bldP spid="5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54392" y="10001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45433"/>
            <a:ext cx="216377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17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animBg="1"/>
      <p:bldP spid="37" grpId="0"/>
      <p:bldP spid="52" grpId="0" animBg="1"/>
      <p:bldP spid="53" grpId="0" animBg="1"/>
      <p:bldP spid="55" grpId="0" animBg="1"/>
      <p:bldP spid="6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00100" y="1857364"/>
            <a:ext cx="5811878" cy="2114622"/>
            <a:chOff x="285720" y="1428736"/>
            <a:chExt cx="5811878" cy="2114622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关键字个数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&gt;4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28596" y="2571744"/>
              <a:ext cx="159711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857628"/>
              <a:ext cx="16176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52860" y="4621986"/>
              <a:ext cx="81433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143380"/>
              <a:ext cx="928694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52864" y="2083741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54722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11 12 13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29322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3286124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19</a:t>
            </a:fld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animBg="1"/>
      <p:bldP spid="47" grpId="0" animBg="1"/>
      <p:bldP spid="48" grpId="0" animBg="1"/>
      <p:bldP spid="50" grpId="0" animBg="1"/>
      <p:bldP spid="52" grpId="0" animBg="1"/>
      <p:bldP spid="55" grpId="0" animBg="1"/>
      <p:bldP spid="64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B</a:t>
            </a:r>
            <a:r>
              <a:rPr kumimoji="0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8740" y="3699516"/>
            <a:ext cx="7722416" cy="872492"/>
            <a:chOff x="1278740" y="3699516"/>
            <a:chExt cx="7722416" cy="872492"/>
          </a:xfrm>
        </p:grpSpPr>
        <p:grpSp>
          <p:nvGrpSpPr>
            <p:cNvPr id="72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6221" y="1915314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8596" y="4714884"/>
            <a:ext cx="8462992" cy="1043052"/>
            <a:chOff x="428596" y="4714884"/>
            <a:chExt cx="8462992" cy="1043052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8462992" cy="4616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2200" b="1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或者是一棵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空树，或者是满足要求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叉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树： </a:t>
              </a:r>
              <a:endPara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357826"/>
              <a:ext cx="8143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   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树中每个结点</a:t>
              </a:r>
              <a:r>
                <a:rPr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至多有</a:t>
              </a:r>
              <a:r>
                <a:rPr lang="en-US" altLang="zh-CN" sz="2000" b="1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个孩子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结点（即至多有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个关键字）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最多关键字个数</a:t>
            </a:r>
            <a:r>
              <a:rPr lang="en-US" altLang="zh-CN" sz="2000" b="1">
                <a:latin typeface="Consolas" pitchFamily="49" charset="0"/>
                <a:ea typeface="楷体" pitchFamily="49" charset="-122"/>
                <a:cs typeface="Consolas" pitchFamily="49" charset="0"/>
              </a:rPr>
              <a:t>Max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24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869551" y="147623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67892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000496" y="2643182"/>
            <a:ext cx="207170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r>
              <a:rPr lang="en-US" altLang="zh-CN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14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3636" y="2643182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42976" y="3786190"/>
            <a:ext cx="7500990" cy="2428892"/>
            <a:chOff x="428596" y="3357562"/>
            <a:chExt cx="7500990" cy="2428892"/>
          </a:xfrm>
        </p:grpSpPr>
        <p:sp>
          <p:nvSpPr>
            <p:cNvPr id="39" name="矩形 38"/>
            <p:cNvSpPr/>
            <p:nvPr/>
          </p:nvSpPr>
          <p:spPr>
            <a:xfrm>
              <a:off x="3023738" y="4119630"/>
              <a:ext cx="185738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3 6 10 </a:t>
              </a:r>
              <a:r>
                <a:rPr lang="en-US" altLang="zh-CN" sz="2000" b="1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36" idx="0"/>
            </p:cNvCxnSpPr>
            <p:nvPr/>
          </p:nvCxnSpPr>
          <p:spPr>
            <a:xfrm>
              <a:off x="4429124" y="4500570"/>
              <a:ext cx="117872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786314" y="4429132"/>
              <a:ext cx="2107421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824711" y="4676355"/>
              <a:ext cx="785818" cy="4342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9688" y="41481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关键字个数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&gt;4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12" y="5286388"/>
              <a:ext cx="16430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9190" y="378619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42910" y="3000372"/>
            <a:ext cx="7786742" cy="2571768"/>
            <a:chOff x="642910" y="3000372"/>
            <a:chExt cx="778674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78595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13  16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53591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23926" y="512105"/>
            <a:ext cx="200026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2000" b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00562" y="857232"/>
            <a:ext cx="1393041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929190" y="857232"/>
            <a:ext cx="2035983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60430" y="1068736"/>
            <a:ext cx="857256" cy="43424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81314" y="540623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21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320116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中每插入一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要新建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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个关键字，若引起分裂，树高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一定会升高一层吗？</a:t>
            </a:r>
          </a:p>
        </p:txBody>
      </p:sp>
      <p:pic>
        <p:nvPicPr>
          <p:cNvPr id="65539" name="Picture 6" descr="u=3842077521,295159141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333375"/>
            <a:ext cx="2087562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6675455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的过程分两步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完成：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952750" cy="498598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的删除</a:t>
            </a:r>
            <a:endParaRPr kumimoji="0" lang="zh-CN" altLang="en-US" sz="2400" b="1" i="1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4786346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）查找关键字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所在的结点。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）删除关键字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96941" y="1285860"/>
            <a:ext cx="60325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在叶子结点层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叶子结点层上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264318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dirty="0">
                <a:latin typeface="Consolas" pitchFamily="49" charset="0"/>
                <a:ea typeface="黑体" pitchFamily="49" charset="-122"/>
                <a:cs typeface="Consolas" pitchFamily="49" charset="0"/>
              </a:rPr>
              <a:t>注</a:t>
            </a:r>
            <a:r>
              <a:rPr kumimoji="0" lang="zh-CN" altLang="en-US" sz="2000" b="1">
                <a:latin typeface="Consolas" pitchFamily="49" charset="0"/>
                <a:ea typeface="黑体" pitchFamily="49" charset="-122"/>
                <a:cs typeface="Consolas" pitchFamily="49" charset="0"/>
              </a:rPr>
              <a:t>意：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最少关键字个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b="1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Min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m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/2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72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在非叶子结点上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在叶子结点上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644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807906" y="2021700"/>
            <a:ext cx="671460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删除叶子结点中的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3372" y="380994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10 11 12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43504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3372" y="378619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26" grpId="0" animBg="1"/>
      <p:bldP spid="26" grpId="1" animBg="1"/>
      <p:bldP spid="26" grpId="2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76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0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删去该关键字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后该结点仍满足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</a:t>
            </a:r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3</a:t>
            </a:r>
            <a:endParaRPr lang="zh-CN" altLang="en-US" sz="2400" b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>
              <a:spLocks/>
            </p:cNvSpPr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1  3</a:t>
              </a:r>
              <a:endParaRPr lang="zh-CN" altLang="en-US" sz="24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树的叶子结点</a:t>
            </a:r>
            <a:r>
              <a:rPr lang="en-US" altLang="zh-CN" sz="22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上删除关键字共有以下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kumimoji="0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Min=2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2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后该结点将不满足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的定义。若</a:t>
            </a:r>
            <a:r>
              <a:rPr lang="zh-CN" altLang="en-US" sz="22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从兄弟结点借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62087" y="248920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13       </a:t>
            </a:r>
            <a:endParaRPr kumimoji="0" lang="en-US" altLang="zh-CN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643074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   19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211242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804025" y="284956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4914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kumimoji="0" lang="en-US" altLang="zh-CN" sz="2000" b="1" dirty="0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13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14414" y="2252132"/>
            <a:ext cx="3538589" cy="1649412"/>
            <a:chOff x="1214414" y="3136910"/>
            <a:chExt cx="3538589" cy="1649412"/>
          </a:xfrm>
        </p:grpSpPr>
        <p:sp>
          <p:nvSpPr>
            <p:cNvPr id="70674" name="Freeform 40"/>
            <p:cNvSpPr>
              <a:spLocks/>
            </p:cNvSpPr>
            <p:nvPr/>
          </p:nvSpPr>
          <p:spPr bwMode="auto">
            <a:xfrm>
              <a:off x="1214414" y="3136910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>
              <a:off x="3889402" y="3599398"/>
              <a:ext cx="182531" cy="16615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31364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en-US" altLang="zh-CN" sz="22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后该结点将不满足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的定义。若</a:t>
            </a:r>
            <a:r>
              <a:rPr lang="zh-CN" altLang="en-US" sz="22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</a:t>
            </a:r>
            <a:r>
              <a:rPr lang="zh-CN" altLang="en-US" sz="22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从兄弟结点借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857884" y="2093898"/>
            <a:ext cx="2786082" cy="2049482"/>
            <a:chOff x="5857884" y="2093898"/>
            <a:chExt cx="2786082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 </a:t>
              </a:r>
              <a:endPara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77802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14 17 19 20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减少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67617" y="2436829"/>
              <a:ext cx="171394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285720" y="142852"/>
            <a:ext cx="867568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9-8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p344】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对于前例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生成的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树，给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42873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空树，或者是满足要求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0034" y="4572008"/>
            <a:ext cx="8143932" cy="1328804"/>
            <a:chOff x="500034" y="4572008"/>
            <a:chExt cx="8143932" cy="1328804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572008"/>
              <a:ext cx="8143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  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除根结点外，其他非叶子节子点</a:t>
              </a:r>
              <a:r>
                <a:rPr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至少有</a:t>
              </a:r>
              <a:r>
                <a:rPr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b="1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个孩子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结点（即至少有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1=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(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-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1)/2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个关键字）；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最少关键字个数</a:t>
              </a:r>
              <a:r>
                <a:rPr lang="en-US" altLang="zh-CN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60" y="2928934"/>
            <a:ext cx="1380339" cy="7731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18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3214686"/>
            <a:ext cx="2214578" cy="2357454"/>
            <a:chOff x="6429388" y="1000108"/>
            <a:chExt cx="2214578" cy="2357454"/>
          </a:xfrm>
        </p:grpSpPr>
        <p:sp>
          <p:nvSpPr>
            <p:cNvPr id="43" name="椭圆 42"/>
            <p:cNvSpPr/>
            <p:nvPr/>
          </p:nvSpPr>
          <p:spPr>
            <a:xfrm>
              <a:off x="6429388" y="1000108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649676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右边子树找最小关键字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4564491" y="3064301"/>
            <a:ext cx="785818" cy="51508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2928934"/>
            <a:ext cx="1535917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animBg="1"/>
      <p:bldP spid="42" grpId="0" animBg="1"/>
      <p:bldP spid="42" grpId="1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14546" y="21429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47080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19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575257" y="2278450"/>
            <a:ext cx="785818" cy="22939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357950" y="2000240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31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animBg="1"/>
      <p:bldP spid="28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1670" y="7141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6578" y="264318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14300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13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552006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86512" y="1857364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206508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25016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7224" y="47863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animBg="1"/>
      <p:bldP spid="48" grpId="1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72" grpId="0"/>
      <p:bldP spid="72" grpId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357290" y="2357430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28588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93153" y="1814104"/>
            <a:ext cx="785818" cy="3008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85984" y="71414"/>
            <a:ext cx="5054600" cy="2023534"/>
            <a:chOff x="2305050" y="-1214470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-1214470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591330" y="-428652"/>
              <a:ext cx="285752" cy="2127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19892" y="-785842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85852" y="3857628"/>
            <a:ext cx="6500858" cy="2000264"/>
            <a:chOff x="1285852" y="3857628"/>
            <a:chExt cx="6500858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20717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6 10 13 18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43702" y="5357826"/>
              <a:ext cx="114300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4028707" y="4758114"/>
              <a:ext cx="1143006" cy="5641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4812983" y="4386222"/>
              <a:ext cx="1143006" cy="75009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357818" y="4214818"/>
              <a:ext cx="1857388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2492375"/>
            <a:ext cx="7921625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中每删除一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要删除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中删除一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个关键字，若引起合并，树高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一定会降低一层吗？</a:t>
            </a:r>
          </a:p>
        </p:txBody>
      </p:sp>
      <p:pic>
        <p:nvPicPr>
          <p:cNvPr id="72707" name="Picture 7" descr="200991485835655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9810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85794"/>
            <a:ext cx="6858048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的一些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变形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。一棵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树示例：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5003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3200" b="1" dirty="0">
                <a:ea typeface="隶书" pitchFamily="49" charset="-122"/>
              </a:rPr>
              <a:t>9.3.4  B+</a:t>
            </a:r>
            <a:r>
              <a:rPr lang="zh-CN" altLang="en-US" sz="3200" b="1" dirty="0">
                <a:ea typeface="隶书" pitchFamily="49" charset="-122"/>
              </a:rPr>
              <a:t>树</a:t>
            </a:r>
            <a:endParaRPr kumimoji="0" lang="zh-CN" altLang="en-US" sz="3200" b="1" i="1" dirty="0">
              <a:solidFill>
                <a:srgbClr val="3333FF"/>
              </a:solidFill>
              <a:ea typeface="隶书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1406" y="1286705"/>
            <a:ext cx="8918735" cy="4884119"/>
            <a:chOff x="71406" y="1286705"/>
            <a:chExt cx="8918735" cy="4884119"/>
          </a:xfrm>
        </p:grpSpPr>
        <p:sp>
          <p:nvSpPr>
            <p:cNvPr id="6" name="矩形 5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9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2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3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35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500034" y="5143512"/>
            <a:ext cx="6429420" cy="971614"/>
            <a:chOff x="500034" y="5143512"/>
            <a:chExt cx="6429420" cy="971614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143512"/>
              <a:ext cx="642942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树的定义：一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满足下列要求：</a:t>
              </a:r>
              <a:r>
                <a:rPr kumimoji="0" lang="zh-CN" altLang="en-US" sz="22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endPara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6143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  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每个分支结点至多有</a:t>
              </a:r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棵子树（这里</a:t>
              </a:r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）。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36</a:t>
            </a:fld>
            <a:r>
              <a:rPr lang="en-US" altLang="zh-CN"/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1406" y="187955"/>
            <a:ext cx="8918735" cy="4884119"/>
            <a:chOff x="71406" y="1286705"/>
            <a:chExt cx="8918735" cy="4884119"/>
          </a:xfrm>
        </p:grpSpPr>
        <p:sp>
          <p:nvSpPr>
            <p:cNvPr id="76" name="矩形 75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79" idx="3"/>
              <a:endCxn id="80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79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83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7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9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7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30" name="直接箭头连接符 129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5" name="右大括号 134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671517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根结点或者没有子树，或者至少有两棵子树。</a:t>
            </a:r>
            <a:endParaRPr kumimoji="0"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1406" y="187955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90869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719497"/>
            <a:ext cx="807249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除根结点外，其他每个分支结点至少有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棵子树。</a:t>
            </a:r>
            <a:endParaRPr kumimoji="0"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1406" y="259393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90869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719497"/>
            <a:ext cx="528641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0" lang="en-US" altLang="zh-CN" sz="20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棵子树的结点恰好有</a:t>
            </a:r>
            <a:r>
              <a:rPr kumimoji="0" lang="en-US" altLang="zh-CN" sz="20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82421" y="285728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空树，或者是满足要求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若根结点不是叶子结点，则根结点至少有两个孩子结点；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235845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96" y="572151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所有叶子结点包含全部关键字及指向相应记录的指针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，而且叶子结点按关键字大小顺序链接。并将所有叶子结点链接起来。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1406" y="259393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28596" y="5123747"/>
            <a:ext cx="642942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树的定义：一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满足下列要求：</a:t>
            </a:r>
            <a:r>
              <a:rPr kumimoji="0"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578634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分支结点（可看成是索引的索引）中仅包含它的各个子结点（即下级索引的索引块）中最大关键字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及指向子结点的指针。</a:t>
            </a:r>
            <a:r>
              <a:rPr kumimoji="0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41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1406" y="214290"/>
            <a:ext cx="8918735" cy="4884119"/>
            <a:chOff x="71406" y="1286705"/>
            <a:chExt cx="8918735" cy="4884119"/>
          </a:xfrm>
        </p:grpSpPr>
        <p:sp>
          <p:nvSpPr>
            <p:cNvPr id="75" name="矩形 74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>
              <a:stCxn id="78" idx="3"/>
              <a:endCxn id="79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8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80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81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endCxn id="82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76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endCxn id="77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96" name="直接箭头连接符 95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28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29" name="直接箭头连接符 128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34" name="右大括号 133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3571868" y="500042"/>
            <a:ext cx="4416630" cy="947347"/>
            <a:chOff x="3714744" y="192265"/>
            <a:chExt cx="4416630" cy="947347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4252215" y="748389"/>
              <a:ext cx="496694" cy="285752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192265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root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559474" y="241678"/>
              <a:ext cx="357190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通过该指针可以实现随机查找</a:t>
              </a:r>
            </a:p>
          </p:txBody>
        </p:sp>
      </p:grp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71406" y="2577108"/>
            <a:ext cx="1516060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通过该指针可以实现顺序查找</a:t>
            </a: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42</a:t>
            </a:fld>
            <a:r>
              <a:rPr lang="en-US" altLang="zh-CN"/>
              <a:t>/44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720" y="35716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查找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1406" y="1142984"/>
            <a:ext cx="8918735" cy="4884119"/>
            <a:chOff x="71406" y="1286705"/>
            <a:chExt cx="8918735" cy="4884119"/>
          </a:xfrm>
        </p:grpSpPr>
        <p:sp>
          <p:nvSpPr>
            <p:cNvPr id="89" name="矩形 8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stCxn id="93" idx="3"/>
              <a:endCxn id="94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endCxn id="93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7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endCxn id="98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endCxn id="99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endCxn id="90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92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73025" cy="2889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477828" y="5773949"/>
              <a:ext cx="26654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关键字指向的记录。</a:t>
              </a:r>
            </a:p>
          </p:txBody>
        </p:sp>
        <p:grpSp>
          <p:nvGrpSpPr>
            <p:cNvPr id="145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索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引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部</a:t>
                </a:r>
                <a:endParaRPr kumimoji="0"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楷体" pitchFamily="49" charset="-122"/>
                    <a:ea typeface="楷体" pitchFamily="49" charset="-122"/>
                  </a:rPr>
                  <a:t>分</a:t>
                </a:r>
              </a:p>
            </p:txBody>
          </p:sp>
        </p:grpSp>
        <p:cxnSp>
          <p:nvCxnSpPr>
            <p:cNvPr id="146" name="直接箭头连接符 145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214942" y="164305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全部的关键字</a:t>
              </a:r>
            </a:p>
          </p:txBody>
        </p:sp>
        <p:sp>
          <p:nvSpPr>
            <p:cNvPr id="151" name="右大括号 150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96949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ctr">
              <a:spcBef>
                <a:spcPct val="50000"/>
              </a:spcBef>
            </a:pP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i="1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fontAlgn="ctr">
              <a:spcBef>
                <a:spcPct val="50000"/>
              </a:spcBef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树和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的主要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的差异？     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空树，或者是满足要求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每个结点的结构如下，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结点中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按关键字大小顺序排列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373188" y="5143512"/>
          <a:ext cx="6172200" cy="519113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4985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空树，或者是满足要求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 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所有外部结点都在同一层上。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树是所有结点的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平衡因子均等于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的多路查找树。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348" y="55007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在计算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树的高度时，需要计入最底层的外部结点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65722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非根非外部结点的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关键字个数：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非根非外部结点的孩子结点个数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0" lang="zh-CN" altLang="en-US" sz="2200" b="1"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外部结点就是失败结点，指向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它的指针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为空，不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任何信息，是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虚设的。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中总有</a:t>
            </a:r>
            <a:r>
              <a:rPr kumimoji="0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个关键字，则</a:t>
            </a:r>
            <a:r>
              <a:rPr kumimoji="0"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外部结点个数</a:t>
            </a: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0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0"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85818" y="214132"/>
            <a:ext cx="2500330" cy="609600"/>
            <a:chOff x="785818" y="214132"/>
            <a:chExt cx="2500330" cy="609600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609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通过该结点指针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518932"/>
              <a:ext cx="341330" cy="1238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920750"/>
            <a:ext cx="7772424" cy="3420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	//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为关键字类型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keynum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结点当前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  	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//[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1..keynum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*parent;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双亲结点指针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孩子结点指针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0..keynum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7993063" cy="40549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的存储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结构中，结点的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类型定义如下：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8172480" cy="22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与根结点中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=key[</a:t>
            </a:r>
            <a:r>
              <a:rPr lang="en-US" altLang="zh-CN" sz="2000" b="1" i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key[1]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＜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沿着指针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ptr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0" lang="zh-CN" altLang="en-US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的查找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847840" y="3857628"/>
            <a:ext cx="15827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i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43042" y="4216403"/>
            <a:ext cx="1511300" cy="1492268"/>
            <a:chOff x="3071802" y="4508500"/>
            <a:chExt cx="1511300" cy="1492268"/>
          </a:xfrm>
        </p:grpSpPr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3925875" y="4508500"/>
              <a:ext cx="0" cy="952500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071802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00425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9604" y="4208466"/>
            <a:ext cx="1422396" cy="1520843"/>
            <a:chOff x="4578364" y="4500563"/>
            <a:chExt cx="1422396" cy="1520843"/>
          </a:xfrm>
        </p:grpSpPr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&gt;k</a:t>
              </a:r>
              <a:r>
                <a:rPr kumimoji="0" lang="en-US" altLang="zh-CN" sz="2000" b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987939" y="5449902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205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&lt;k</a:t>
              </a:r>
              <a:r>
                <a:rPr kumimoji="0" lang="en-US" altLang="zh-CN" sz="2000" b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/44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7752" y="4643446"/>
            <a:ext cx="3929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当查找到某个叶结点时，若相应的指针为空，落入一个外部结点，表示查找失败。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342900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b="1" baseline="-25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20" grpId="0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2843</Words>
  <Application>Microsoft Office PowerPoint</Application>
  <PresentationFormat>全屏显示(4:3)</PresentationFormat>
  <Paragraphs>633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黑体</vt:lpstr>
      <vt:lpstr>楷体</vt:lpstr>
      <vt:lpstr>微软雅黑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adony</cp:lastModifiedBy>
  <cp:revision>708</cp:revision>
  <dcterms:created xsi:type="dcterms:W3CDTF">2004-04-11T01:33:44Z</dcterms:created>
  <dcterms:modified xsi:type="dcterms:W3CDTF">2024-06-10T06:54:41Z</dcterms:modified>
</cp:coreProperties>
</file>