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99"/>
  </p:notesMasterIdLst>
  <p:handoutMasterIdLst>
    <p:handoutMasterId r:id="rId100"/>
  </p:handoutMasterIdLst>
  <p:sldIdLst>
    <p:sldId id="925" r:id="rId2"/>
    <p:sldId id="924" r:id="rId3"/>
    <p:sldId id="926" r:id="rId4"/>
    <p:sldId id="927" r:id="rId5"/>
    <p:sldId id="928" r:id="rId6"/>
    <p:sldId id="929" r:id="rId7"/>
    <p:sldId id="867" r:id="rId8"/>
    <p:sldId id="930" r:id="rId9"/>
    <p:sldId id="931" r:id="rId10"/>
    <p:sldId id="932" r:id="rId11"/>
    <p:sldId id="933" r:id="rId12"/>
    <p:sldId id="934" r:id="rId13"/>
    <p:sldId id="935" r:id="rId14"/>
    <p:sldId id="936" r:id="rId15"/>
    <p:sldId id="937" r:id="rId16"/>
    <p:sldId id="938" r:id="rId17"/>
    <p:sldId id="939" r:id="rId18"/>
    <p:sldId id="940" r:id="rId19"/>
    <p:sldId id="879" r:id="rId20"/>
    <p:sldId id="880" r:id="rId21"/>
    <p:sldId id="881" r:id="rId22"/>
    <p:sldId id="882" r:id="rId23"/>
    <p:sldId id="883" r:id="rId24"/>
    <p:sldId id="884" r:id="rId25"/>
    <p:sldId id="885" r:id="rId26"/>
    <p:sldId id="941" r:id="rId27"/>
    <p:sldId id="942" r:id="rId28"/>
    <p:sldId id="943" r:id="rId29"/>
    <p:sldId id="944" r:id="rId30"/>
    <p:sldId id="945" r:id="rId31"/>
    <p:sldId id="835" r:id="rId32"/>
    <p:sldId id="836" r:id="rId33"/>
    <p:sldId id="837" r:id="rId34"/>
    <p:sldId id="838" r:id="rId35"/>
    <p:sldId id="839" r:id="rId36"/>
    <p:sldId id="856" r:id="rId37"/>
    <p:sldId id="844" r:id="rId38"/>
    <p:sldId id="845" r:id="rId39"/>
    <p:sldId id="846" r:id="rId40"/>
    <p:sldId id="847" r:id="rId41"/>
    <p:sldId id="848" r:id="rId42"/>
    <p:sldId id="849" r:id="rId43"/>
    <p:sldId id="851" r:id="rId44"/>
    <p:sldId id="857" r:id="rId45"/>
    <p:sldId id="858" r:id="rId46"/>
    <p:sldId id="859" r:id="rId47"/>
    <p:sldId id="862" r:id="rId48"/>
    <p:sldId id="863" r:id="rId49"/>
    <p:sldId id="864" r:id="rId50"/>
    <p:sldId id="865" r:id="rId51"/>
    <p:sldId id="866" r:id="rId52"/>
    <p:sldId id="868" r:id="rId53"/>
    <p:sldId id="869" r:id="rId54"/>
    <p:sldId id="870" r:id="rId55"/>
    <p:sldId id="871" r:id="rId56"/>
    <p:sldId id="872" r:id="rId57"/>
    <p:sldId id="873" r:id="rId58"/>
    <p:sldId id="874" r:id="rId59"/>
    <p:sldId id="875" r:id="rId60"/>
    <p:sldId id="876" r:id="rId61"/>
    <p:sldId id="877" r:id="rId62"/>
    <p:sldId id="878" r:id="rId63"/>
    <p:sldId id="886" r:id="rId64"/>
    <p:sldId id="887" r:id="rId65"/>
    <p:sldId id="888" r:id="rId66"/>
    <p:sldId id="889" r:id="rId67"/>
    <p:sldId id="890" r:id="rId68"/>
    <p:sldId id="891" r:id="rId69"/>
    <p:sldId id="892" r:id="rId70"/>
    <p:sldId id="893" r:id="rId71"/>
    <p:sldId id="894" r:id="rId72"/>
    <p:sldId id="895" r:id="rId73"/>
    <p:sldId id="896" r:id="rId74"/>
    <p:sldId id="897" r:id="rId75"/>
    <p:sldId id="898" r:id="rId76"/>
    <p:sldId id="899" r:id="rId77"/>
    <p:sldId id="900" r:id="rId78"/>
    <p:sldId id="901" r:id="rId79"/>
    <p:sldId id="902" r:id="rId80"/>
    <p:sldId id="906" r:id="rId81"/>
    <p:sldId id="907" r:id="rId82"/>
    <p:sldId id="908" r:id="rId83"/>
    <p:sldId id="909" r:id="rId84"/>
    <p:sldId id="910" r:id="rId85"/>
    <p:sldId id="911" r:id="rId86"/>
    <p:sldId id="912" r:id="rId87"/>
    <p:sldId id="913" r:id="rId88"/>
    <p:sldId id="914" r:id="rId89"/>
    <p:sldId id="915" r:id="rId90"/>
    <p:sldId id="916" r:id="rId91"/>
    <p:sldId id="917" r:id="rId92"/>
    <p:sldId id="918" r:id="rId93"/>
    <p:sldId id="919" r:id="rId94"/>
    <p:sldId id="920" r:id="rId95"/>
    <p:sldId id="921" r:id="rId96"/>
    <p:sldId id="922" r:id="rId97"/>
    <p:sldId id="923" r:id="rId98"/>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00FF"/>
    <a:srgbClr val="FF00FF"/>
    <a:srgbClr val="FF3399"/>
    <a:srgbClr val="006600"/>
    <a:srgbClr val="339933"/>
    <a:srgbClr val="3333FF"/>
    <a:srgbClr val="6600CC"/>
    <a:srgbClr val="00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81" autoAdjust="0"/>
  </p:normalViewPr>
  <p:slideViewPr>
    <p:cSldViewPr>
      <p:cViewPr varScale="1">
        <p:scale>
          <a:sx n="59" d="100"/>
          <a:sy n="59" d="100"/>
        </p:scale>
        <p:origin x="1312"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2024/4/16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a:xfrm>
            <a:off x="8072462" y="6356350"/>
            <a:ext cx="900090" cy="365125"/>
          </a:xfrm>
        </p:spPr>
        <p:txBody>
          <a:bodyPr/>
          <a:lstStyle>
            <a:lvl1pPr>
              <a:defRPr sz="1400" b="0">
                <a:solidFill>
                  <a:srgbClr val="FF0000"/>
                </a:solidFill>
                <a:latin typeface="Consolas" pitchFamily="49" charset="0"/>
                <a:cs typeface="Consolas" pitchFamily="49" charset="0"/>
              </a:defRPr>
            </a:lvl1pPr>
          </a:lstStyle>
          <a:p>
            <a:fld id="{67864EE2-EAB3-4814-A7EB-820BD7610F1E}" type="slidenum">
              <a:rPr lang="en-US" altLang="zh-CN" smtClean="0"/>
              <a:pPr/>
              <a:t>‹#›</a:t>
            </a:fld>
            <a:r>
              <a:rPr lang="en-US" altLang="zh-CN" dirty="0"/>
              <a:t>/97</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1"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2.png"/><Relationship Id="rId4" Type="http://schemas.openxmlformats.org/officeDocument/2006/relationships/image" Target="../media/image11.emf"/></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CFF254A-D35B-45F5-BA2B-F8F584AE946E}"/>
              </a:ext>
            </a:extLst>
          </p:cNvPr>
          <p:cNvSpPr>
            <a:spLocks noGrp="1"/>
          </p:cNvSpPr>
          <p:nvPr>
            <p:ph type="sldNum" sz="quarter" idx="12"/>
          </p:nvPr>
        </p:nvSpPr>
        <p:spPr/>
        <p:txBody>
          <a:bodyPr/>
          <a:lstStyle/>
          <a:p>
            <a:fld id="{67864EE2-EAB3-4814-A7EB-820BD7610F1E}" type="slidenum">
              <a:rPr lang="en-US" altLang="zh-CN" smtClean="0"/>
              <a:pPr/>
              <a:t>1</a:t>
            </a:fld>
            <a:r>
              <a:rPr lang="en-US" altLang="zh-CN" dirty="0"/>
              <a:t>/97</a:t>
            </a:r>
          </a:p>
        </p:txBody>
      </p:sp>
      <p:sp>
        <p:nvSpPr>
          <p:cNvPr id="6" name="文本框 5">
            <a:extLst>
              <a:ext uri="{FF2B5EF4-FFF2-40B4-BE49-F238E27FC236}">
                <a16:creationId xmlns:a16="http://schemas.microsoft.com/office/drawing/2014/main" id="{97205F3B-E521-4BE5-BE36-475839D614BE}"/>
              </a:ext>
            </a:extLst>
          </p:cNvPr>
          <p:cNvSpPr txBox="1"/>
          <p:nvPr/>
        </p:nvSpPr>
        <p:spPr>
          <a:xfrm>
            <a:off x="171448" y="136525"/>
            <a:ext cx="9081072" cy="6397842"/>
          </a:xfrm>
          <a:prstGeom prst="rect">
            <a:avLst/>
          </a:prstGeom>
          <a:noFill/>
        </p:spPr>
        <p:txBody>
          <a:bodyPr wrap="square">
            <a:spAutoFit/>
          </a:bodyPr>
          <a:lstStyle/>
          <a:p>
            <a:pPr>
              <a:lnSpc>
                <a:spcPct val="150000"/>
              </a:lnSpc>
            </a:pPr>
            <a:r>
              <a:rPr lang="en-US" altLang="zh-CN" sz="2800" dirty="0">
                <a:solidFill>
                  <a:srgbClr val="FF0000"/>
                </a:solidFill>
              </a:rPr>
              <a:t>A</a:t>
            </a:r>
            <a:r>
              <a:rPr lang="zh-CN" altLang="en-US" sz="2800" dirty="0">
                <a:solidFill>
                  <a:srgbClr val="FF0000"/>
                </a:solidFill>
              </a:rPr>
              <a:t>课期末考试机考</a:t>
            </a:r>
            <a:endParaRPr lang="en-US" altLang="zh-CN" sz="2800" dirty="0">
              <a:solidFill>
                <a:srgbClr val="FF0000"/>
              </a:solidFill>
            </a:endParaRPr>
          </a:p>
          <a:p>
            <a:pPr algn="l">
              <a:lnSpc>
                <a:spcPct val="150000"/>
              </a:lnSpc>
            </a:pPr>
            <a:r>
              <a:rPr lang="en-US" altLang="zh-CN" dirty="0">
                <a:solidFill>
                  <a:schemeClr val="tx1"/>
                </a:solidFill>
              </a:rPr>
              <a:t>1.</a:t>
            </a:r>
            <a:r>
              <a:rPr lang="zh-CN" altLang="en-US" dirty="0">
                <a:solidFill>
                  <a:schemeClr val="tx1"/>
                </a:solidFill>
              </a:rPr>
              <a:t>期末考试满分</a:t>
            </a:r>
            <a:r>
              <a:rPr lang="en-US" altLang="zh-CN" dirty="0">
                <a:solidFill>
                  <a:schemeClr val="tx1"/>
                </a:solidFill>
              </a:rPr>
              <a:t>100</a:t>
            </a:r>
            <a:r>
              <a:rPr lang="zh-CN" altLang="en-US" dirty="0">
                <a:solidFill>
                  <a:schemeClr val="tx1"/>
                </a:solidFill>
              </a:rPr>
              <a:t>分，卷面分</a:t>
            </a:r>
            <a:r>
              <a:rPr lang="en-US" altLang="zh-CN" dirty="0">
                <a:solidFill>
                  <a:schemeClr val="tx1"/>
                </a:solidFill>
              </a:rPr>
              <a:t>120</a:t>
            </a:r>
            <a:r>
              <a:rPr lang="zh-CN" altLang="en-US" dirty="0">
                <a:solidFill>
                  <a:schemeClr val="tx1"/>
                </a:solidFill>
              </a:rPr>
              <a:t>分，其中</a:t>
            </a:r>
            <a:r>
              <a:rPr lang="zh-CN" altLang="en-US" dirty="0">
                <a:solidFill>
                  <a:srgbClr val="FF0000"/>
                </a:solidFill>
              </a:rPr>
              <a:t>选择题</a:t>
            </a:r>
            <a:r>
              <a:rPr lang="en-US" altLang="zh-CN" dirty="0">
                <a:solidFill>
                  <a:srgbClr val="FF0000"/>
                </a:solidFill>
              </a:rPr>
              <a:t>60</a:t>
            </a:r>
            <a:r>
              <a:rPr lang="zh-CN" altLang="en-US" dirty="0">
                <a:solidFill>
                  <a:srgbClr val="FF0000"/>
                </a:solidFill>
              </a:rPr>
              <a:t>分</a:t>
            </a:r>
            <a:r>
              <a:rPr lang="zh-CN" altLang="en-US" dirty="0">
                <a:solidFill>
                  <a:schemeClr val="tx1"/>
                </a:solidFill>
              </a:rPr>
              <a:t>，</a:t>
            </a:r>
            <a:r>
              <a:rPr lang="zh-CN" altLang="en-US" dirty="0">
                <a:solidFill>
                  <a:srgbClr val="FF0000"/>
                </a:solidFill>
              </a:rPr>
              <a:t>算法编程题</a:t>
            </a:r>
            <a:r>
              <a:rPr lang="en-US" altLang="zh-CN" dirty="0">
                <a:solidFill>
                  <a:srgbClr val="FF0000"/>
                </a:solidFill>
              </a:rPr>
              <a:t>60</a:t>
            </a:r>
            <a:r>
              <a:rPr lang="zh-CN" altLang="en-US" dirty="0">
                <a:solidFill>
                  <a:srgbClr val="FF0000"/>
                </a:solidFill>
              </a:rPr>
              <a:t>分（三道）</a:t>
            </a:r>
            <a:r>
              <a:rPr lang="zh-CN" altLang="en-US" dirty="0">
                <a:solidFill>
                  <a:schemeClr val="tx1"/>
                </a:solidFill>
              </a:rPr>
              <a:t>。</a:t>
            </a:r>
            <a:br>
              <a:rPr lang="zh-CN" altLang="en-US" dirty="0">
                <a:solidFill>
                  <a:schemeClr val="tx1"/>
                </a:solidFill>
              </a:rPr>
            </a:br>
            <a:r>
              <a:rPr lang="en-US" altLang="zh-CN" dirty="0">
                <a:solidFill>
                  <a:schemeClr val="tx1"/>
                </a:solidFill>
              </a:rPr>
              <a:t>2.</a:t>
            </a:r>
            <a:r>
              <a:rPr lang="zh-CN" altLang="en-US" dirty="0">
                <a:solidFill>
                  <a:schemeClr val="tx1"/>
                </a:solidFill>
              </a:rPr>
              <a:t>卷面得分</a:t>
            </a:r>
            <a:r>
              <a:rPr lang="en-US" altLang="zh-CN" dirty="0">
                <a:solidFill>
                  <a:schemeClr val="tx1"/>
                </a:solidFill>
              </a:rPr>
              <a:t>=min</a:t>
            </a:r>
            <a:r>
              <a:rPr lang="zh-CN" altLang="en-US" dirty="0">
                <a:solidFill>
                  <a:schemeClr val="tx1"/>
                </a:solidFill>
              </a:rPr>
              <a:t>（实际得分，</a:t>
            </a:r>
            <a:r>
              <a:rPr lang="en-US" altLang="zh-CN" dirty="0">
                <a:solidFill>
                  <a:schemeClr val="tx1"/>
                </a:solidFill>
              </a:rPr>
              <a:t>100</a:t>
            </a:r>
            <a:r>
              <a:rPr lang="zh-CN" altLang="en-US" dirty="0">
                <a:solidFill>
                  <a:schemeClr val="tx1"/>
                </a:solidFill>
              </a:rPr>
              <a:t>）</a:t>
            </a:r>
            <a:br>
              <a:rPr lang="zh-CN" altLang="en-US" dirty="0">
                <a:solidFill>
                  <a:schemeClr val="tx1"/>
                </a:solidFill>
              </a:rPr>
            </a:br>
            <a:r>
              <a:rPr lang="en-US" altLang="zh-CN" dirty="0">
                <a:solidFill>
                  <a:schemeClr val="tx1"/>
                </a:solidFill>
              </a:rPr>
              <a:t>3.</a:t>
            </a:r>
            <a:r>
              <a:rPr lang="zh-CN" altLang="en-US" dirty="0">
                <a:solidFill>
                  <a:schemeClr val="tx1"/>
                </a:solidFill>
              </a:rPr>
              <a:t>算法编程题一共三题，每题</a:t>
            </a:r>
            <a:r>
              <a:rPr lang="en-US" altLang="zh-CN" dirty="0">
                <a:solidFill>
                  <a:schemeClr val="tx1"/>
                </a:solidFill>
              </a:rPr>
              <a:t>20</a:t>
            </a:r>
            <a:r>
              <a:rPr lang="zh-CN" altLang="en-US" dirty="0">
                <a:solidFill>
                  <a:schemeClr val="tx1"/>
                </a:solidFill>
              </a:rPr>
              <a:t>分，其中有一道难度大作为拔高题。</a:t>
            </a:r>
            <a:br>
              <a:rPr lang="zh-CN" altLang="en-US" dirty="0">
                <a:solidFill>
                  <a:schemeClr val="tx1"/>
                </a:solidFill>
              </a:rPr>
            </a:br>
            <a:r>
              <a:rPr lang="zh-CN" altLang="en-US" dirty="0">
                <a:solidFill>
                  <a:schemeClr val="tx1"/>
                </a:solidFill>
              </a:rPr>
              <a:t>考题解析：</a:t>
            </a:r>
            <a:br>
              <a:rPr lang="zh-CN" altLang="en-US" dirty="0">
                <a:solidFill>
                  <a:schemeClr val="tx1"/>
                </a:solidFill>
              </a:rPr>
            </a:br>
            <a:r>
              <a:rPr lang="en-US" altLang="zh-CN" dirty="0">
                <a:solidFill>
                  <a:schemeClr val="tx1"/>
                </a:solidFill>
              </a:rPr>
              <a:t>1.</a:t>
            </a:r>
            <a:r>
              <a:rPr lang="zh-CN" altLang="en-US" dirty="0">
                <a:solidFill>
                  <a:srgbClr val="FF0000"/>
                </a:solidFill>
              </a:rPr>
              <a:t>如果要及格，至少能答对一道编程题</a:t>
            </a:r>
            <a:r>
              <a:rPr lang="zh-CN" altLang="en-US" dirty="0">
                <a:solidFill>
                  <a:schemeClr val="tx1"/>
                </a:solidFill>
              </a:rPr>
              <a:t>；</a:t>
            </a:r>
            <a:br>
              <a:rPr lang="zh-CN" altLang="en-US" dirty="0">
                <a:solidFill>
                  <a:schemeClr val="tx1"/>
                </a:solidFill>
              </a:rPr>
            </a:br>
            <a:r>
              <a:rPr lang="en-US" altLang="zh-CN" dirty="0">
                <a:solidFill>
                  <a:schemeClr val="tx1"/>
                </a:solidFill>
              </a:rPr>
              <a:t>2.</a:t>
            </a:r>
            <a:r>
              <a:rPr lang="zh-CN" altLang="en-US" dirty="0">
                <a:solidFill>
                  <a:schemeClr val="tx1"/>
                </a:solidFill>
              </a:rPr>
              <a:t>如果编程能力强，三道编程题都对，选择题错几道，也能拿满分；</a:t>
            </a:r>
            <a:br>
              <a:rPr lang="zh-CN" altLang="en-US" dirty="0">
                <a:solidFill>
                  <a:schemeClr val="tx1"/>
                </a:solidFill>
              </a:rPr>
            </a:br>
            <a:r>
              <a:rPr lang="en-US" altLang="zh-CN" dirty="0">
                <a:solidFill>
                  <a:schemeClr val="tx1"/>
                </a:solidFill>
              </a:rPr>
              <a:t>3.</a:t>
            </a:r>
            <a:r>
              <a:rPr lang="zh-CN" altLang="en-US" dirty="0">
                <a:solidFill>
                  <a:schemeClr val="tx1"/>
                </a:solidFill>
              </a:rPr>
              <a:t>选择题题目、选项随机，但难度一致，会尽可能覆盖所学知识点；</a:t>
            </a:r>
            <a:br>
              <a:rPr lang="zh-CN" altLang="en-US" dirty="0">
                <a:solidFill>
                  <a:schemeClr val="tx1"/>
                </a:solidFill>
              </a:rPr>
            </a:br>
            <a:r>
              <a:rPr lang="en-US" altLang="zh-CN" dirty="0">
                <a:solidFill>
                  <a:schemeClr val="tx1"/>
                </a:solidFill>
              </a:rPr>
              <a:t>4.</a:t>
            </a:r>
            <a:r>
              <a:rPr lang="zh-CN" altLang="en-US" dirty="0">
                <a:solidFill>
                  <a:schemeClr val="tx1"/>
                </a:solidFill>
              </a:rPr>
              <a:t>期末考试既考核知识点的全面性，也注重知识的灵活运用，相比往年更重视实践动手能力。</a:t>
            </a:r>
            <a:endParaRPr lang="zh-CN" altLang="en-US" dirty="0"/>
          </a:p>
        </p:txBody>
      </p:sp>
    </p:spTree>
    <p:extLst>
      <p:ext uri="{BB962C8B-B14F-4D97-AF65-F5344CB8AC3E}">
        <p14:creationId xmlns:p14="http://schemas.microsoft.com/office/powerpoint/2010/main" val="3401727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207170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solidFill>
                  <a:schemeClr val="bg1"/>
                </a:solidFill>
                <a:latin typeface="Consolas" pitchFamily="49" charset="0"/>
                <a:ea typeface="微软雅黑" pitchFamily="34" charset="-122"/>
                <a:cs typeface="Consolas" pitchFamily="49" charset="0"/>
              </a:rPr>
              <a:t>2. </a:t>
            </a:r>
            <a:r>
              <a:rPr lang="en-US" altLang="zh-CN" sz="2200" i="1">
                <a:solidFill>
                  <a:schemeClr val="bg1"/>
                </a:solidFill>
                <a:latin typeface="Consolas" pitchFamily="49" charset="0"/>
                <a:ea typeface="微软雅黑" pitchFamily="34" charset="-122"/>
                <a:cs typeface="Consolas" pitchFamily="49" charset="0"/>
              </a:rPr>
              <a:t>d</a:t>
            </a:r>
            <a:r>
              <a:rPr lang="zh-CN" altLang="en-US" sz="2200">
                <a:solidFill>
                  <a:schemeClr val="bg1"/>
                </a:solidFill>
                <a:latin typeface="Consolas" pitchFamily="49" charset="0"/>
                <a:ea typeface="微软雅黑" pitchFamily="34" charset="-122"/>
                <a:cs typeface="Consolas" pitchFamily="49" charset="0"/>
              </a:rPr>
              <a:t>维数组</a:t>
            </a:r>
            <a:endParaRPr lang="zh-CN" altLang="zh-CN" sz="220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642910" y="1285860"/>
            <a:ext cx="785818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以</a:t>
            </a:r>
            <a:r>
              <a:rPr lang="en-US" altLang="zh-CN" sz="2000" i="1">
                <a:solidFill>
                  <a:srgbClr val="0000FF"/>
                </a:solidFill>
                <a:latin typeface="Consolas" pitchFamily="49" charset="0"/>
                <a:ea typeface="仿宋" pitchFamily="49" charset="-122"/>
                <a:cs typeface="Consolas" pitchFamily="49" charset="0"/>
              </a:rPr>
              <a:t>m</a:t>
            </a:r>
            <a:r>
              <a:rPr lang="zh-CN" altLang="zh-CN" sz="2000">
                <a:solidFill>
                  <a:srgbClr val="0000FF"/>
                </a:solidFill>
                <a:latin typeface="Consolas" pitchFamily="49" charset="0"/>
                <a:ea typeface="仿宋" pitchFamily="49" charset="-122"/>
                <a:cs typeface="Consolas" pitchFamily="49" charset="0"/>
              </a:rPr>
              <a:t>行</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列的二维数组</a:t>
            </a:r>
            <a:r>
              <a:rPr lang="en-US" altLang="zh-CN" sz="2000" i="1">
                <a:solidFill>
                  <a:srgbClr val="0000FF"/>
                </a:solidFill>
                <a:latin typeface="Consolas" pitchFamily="49" charset="0"/>
                <a:ea typeface="仿宋" pitchFamily="49" charset="-122"/>
                <a:cs typeface="Consolas" pitchFamily="49" charset="0"/>
              </a:rPr>
              <a:t>A</a:t>
            </a:r>
            <a:r>
              <a:rPr lang="en-US" altLang="zh-CN" sz="2000" i="1" baseline="-25000">
                <a:solidFill>
                  <a:srgbClr val="0000FF"/>
                </a:solidFill>
                <a:latin typeface="Consolas" pitchFamily="49" charset="0"/>
                <a:ea typeface="仿宋" pitchFamily="49" charset="-122"/>
                <a:cs typeface="Consolas" pitchFamily="49" charset="0"/>
              </a:rPr>
              <a:t>m</a:t>
            </a:r>
            <a:r>
              <a:rPr lang="zh-CN" altLang="zh-CN" sz="2000" baseline="-25000">
                <a:solidFill>
                  <a:srgbClr val="0000FF"/>
                </a:solidFill>
                <a:latin typeface="Consolas" pitchFamily="49" charset="0"/>
                <a:ea typeface="仿宋" pitchFamily="49" charset="-122"/>
                <a:cs typeface="Consolas" pitchFamily="49" charset="0"/>
              </a:rPr>
              <a:t>×</a:t>
            </a:r>
            <a:r>
              <a:rPr lang="en-US" altLang="zh-CN" sz="2000" i="1" baseline="-25000">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a</a:t>
            </a:r>
            <a:r>
              <a:rPr lang="en-US" altLang="zh-CN" sz="2000" i="1" baseline="-25000">
                <a:solidFill>
                  <a:srgbClr val="0000FF"/>
                </a:solidFill>
                <a:latin typeface="Consolas" pitchFamily="49" charset="0"/>
                <a:ea typeface="仿宋" pitchFamily="49" charset="-122"/>
                <a:cs typeface="Consolas" pitchFamily="49" charset="0"/>
              </a:rPr>
              <a:t>i</a:t>
            </a:r>
            <a:r>
              <a:rPr lang="zh-CN" altLang="zh-CN" sz="2000" baseline="-25000">
                <a:solidFill>
                  <a:srgbClr val="0000FF"/>
                </a:solidFill>
                <a:latin typeface="Consolas" pitchFamily="49" charset="0"/>
                <a:ea typeface="仿宋" pitchFamily="49" charset="-122"/>
                <a:cs typeface="Consolas" pitchFamily="49" charset="0"/>
              </a:rPr>
              <a:t>，</a:t>
            </a:r>
            <a:r>
              <a:rPr lang="en-US" altLang="zh-CN" sz="2000" i="1" baseline="-25000">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为例讨论（二维数组也称为矩阵）。</a:t>
            </a:r>
            <a:endParaRPr lang="zh-CN" altLang="en-US" sz="2000">
              <a:solidFill>
                <a:srgbClr val="0000FF"/>
              </a:solidFill>
              <a:latin typeface="Consolas" pitchFamily="49" charset="0"/>
              <a:ea typeface="仿宋" pitchFamily="49" charset="-122"/>
              <a:cs typeface="Consolas" pitchFamily="49" charset="0"/>
            </a:endParaRPr>
          </a:p>
        </p:txBody>
      </p:sp>
      <p:sp>
        <p:nvSpPr>
          <p:cNvPr id="788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88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88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33121" name="Picture 1"/>
          <p:cNvPicPr>
            <a:picLocks noChangeAspect="1" noChangeArrowheads="1"/>
          </p:cNvPicPr>
          <p:nvPr/>
        </p:nvPicPr>
        <p:blipFill>
          <a:blip r:embed="rId2" cstate="print"/>
          <a:srcRect/>
          <a:stretch>
            <a:fillRect/>
          </a:stretch>
        </p:blipFill>
        <p:spPr bwMode="auto">
          <a:xfrm>
            <a:off x="2143108" y="2143116"/>
            <a:ext cx="2971800" cy="2019300"/>
          </a:xfrm>
          <a:prstGeom prst="rect">
            <a:avLst/>
          </a:prstGeom>
          <a:noFill/>
          <a:ln w="9525">
            <a:noFill/>
            <a:miter lim="800000"/>
            <a:headEnd/>
            <a:tailEnd/>
          </a:ln>
        </p:spPr>
      </p:pic>
      <p:sp>
        <p:nvSpPr>
          <p:cNvPr id="10" name="灯片编号占位符 9"/>
          <p:cNvSpPr>
            <a:spLocks noGrp="1"/>
          </p:cNvSpPr>
          <p:nvPr>
            <p:ph type="sldNum" sz="quarter" idx="12"/>
          </p:nvPr>
        </p:nvSpPr>
        <p:spPr/>
        <p:txBody>
          <a:bodyPr/>
          <a:lstStyle/>
          <a:p>
            <a:fld id="{67864EE2-EAB3-4814-A7EB-820BD7610F1E}" type="slidenum">
              <a:rPr lang="en-US" altLang="zh-CN" smtClean="0"/>
              <a:pPr/>
              <a:t>10</a:t>
            </a:fld>
            <a:r>
              <a:rPr lang="en-US" altLang="zh-CN"/>
              <a:t>/76</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88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88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13"/>
          <p:cNvSpPr txBox="1"/>
          <p:nvPr/>
        </p:nvSpPr>
        <p:spPr>
          <a:xfrm>
            <a:off x="357158" y="2071678"/>
            <a:ext cx="1928826" cy="400110"/>
          </a:xfrm>
          <a:prstGeom prst="rect">
            <a:avLst/>
          </a:prstGeom>
          <a:blipFill>
            <a:blip r:embed="rId2" cstate="print"/>
            <a:tile tx="0" ty="0" sx="100000" sy="100000" flip="none" algn="tl"/>
          </a:blipFill>
        </p:spPr>
        <p:txBody>
          <a:bodyPr wrap="square" rtlCol="0">
            <a:spAutoFit/>
          </a:bodyPr>
          <a:lstStyle/>
          <a:p>
            <a:pPr>
              <a:lnSpc>
                <a:spcPct val="100000"/>
              </a:lnSpc>
              <a:spcBef>
                <a:spcPts val="0"/>
              </a:spcBef>
            </a:pPr>
            <a:r>
              <a:rPr lang="zh-CN" altLang="zh-CN" sz="2000">
                <a:solidFill>
                  <a:srgbClr val="FF0000"/>
                </a:solidFill>
                <a:latin typeface="Consolas" pitchFamily="49" charset="0"/>
                <a:ea typeface="微软雅黑" pitchFamily="34" charset="-122"/>
                <a:cs typeface="Consolas" pitchFamily="49" charset="0"/>
              </a:rPr>
              <a:t>按行优先存储</a:t>
            </a:r>
            <a:endParaRPr lang="zh-CN" altLang="en-US" sz="2000">
              <a:solidFill>
                <a:srgbClr val="FF0000"/>
              </a:solidFill>
              <a:latin typeface="Consolas" pitchFamily="49" charset="0"/>
              <a:ea typeface="微软雅黑" pitchFamily="34" charset="-122"/>
              <a:cs typeface="Consolas" pitchFamily="49" charset="0"/>
            </a:endParaRPr>
          </a:p>
        </p:txBody>
      </p:sp>
      <p:grpSp>
        <p:nvGrpSpPr>
          <p:cNvPr id="2" name="组合 17"/>
          <p:cNvGrpSpPr/>
          <p:nvPr/>
        </p:nvGrpSpPr>
        <p:grpSpPr>
          <a:xfrm>
            <a:off x="857224" y="2643182"/>
            <a:ext cx="7858180" cy="3000396"/>
            <a:chOff x="857224" y="2643182"/>
            <a:chExt cx="7858180" cy="3000396"/>
          </a:xfrm>
        </p:grpSpPr>
        <p:sp>
          <p:nvSpPr>
            <p:cNvPr id="11" name="TextBox 10"/>
            <p:cNvSpPr txBox="1"/>
            <p:nvPr/>
          </p:nvSpPr>
          <p:spPr>
            <a:xfrm>
              <a:off x="1285852" y="3490995"/>
              <a:ext cx="7143800" cy="133751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lvl="0" indent="-342900" algn="l">
                <a:lnSpc>
                  <a:spcPts val="3000"/>
                </a:lnSpc>
                <a:spcBef>
                  <a:spcPts val="0"/>
                </a:spcBef>
                <a:buBlip>
                  <a:blip r:embed="rId3"/>
                </a:buBlip>
              </a:pPr>
              <a:r>
                <a:rPr kumimoji="0" lang="pt-BR" altLang="zh-CN" sz="2000" i="1">
                  <a:solidFill>
                    <a:srgbClr val="0000FF"/>
                  </a:solidFill>
                  <a:latin typeface="Consolas" pitchFamily="49" charset="0"/>
                  <a:ea typeface="仿宋" pitchFamily="49" charset="-122"/>
                  <a:cs typeface="Consolas" pitchFamily="49" charset="0"/>
                </a:rPr>
                <a:t>a</a:t>
              </a:r>
              <a:r>
                <a:rPr kumimoji="0" lang="pt-BR" altLang="zh-CN" sz="2000" i="1" baseline="-25000">
                  <a:solidFill>
                    <a:srgbClr val="0000FF"/>
                  </a:solidFill>
                  <a:latin typeface="Consolas" pitchFamily="49" charset="0"/>
                  <a:ea typeface="仿宋" pitchFamily="49" charset="-122"/>
                  <a:cs typeface="Consolas" pitchFamily="49" charset="0"/>
                </a:rPr>
                <a:t>i</a:t>
              </a:r>
              <a:r>
                <a:rPr kumimoji="0" lang="pt-BR" altLang="zh-CN" sz="2000">
                  <a:solidFill>
                    <a:srgbClr val="0000FF"/>
                  </a:solidFill>
                  <a:latin typeface="Consolas" pitchFamily="49" charset="0"/>
                  <a:ea typeface="仿宋" pitchFamily="49" charset="-122"/>
                  <a:cs typeface="Consolas" pitchFamily="49" charset="0"/>
                </a:rPr>
                <a:t>,</a:t>
              </a:r>
              <a:r>
                <a:rPr kumimoji="0" lang="pt-BR" altLang="zh-CN" sz="2000" i="1" baseline="-25000">
                  <a:solidFill>
                    <a:srgbClr val="0000FF"/>
                  </a:solidFill>
                  <a:latin typeface="Consolas" pitchFamily="49" charset="0"/>
                  <a:ea typeface="仿宋" pitchFamily="49" charset="-122"/>
                  <a:cs typeface="Consolas" pitchFamily="49" charset="0"/>
                </a:rPr>
                <a:t>j</a:t>
              </a:r>
              <a:r>
                <a:rPr kumimoji="0" lang="zh-CN" altLang="pt-BR" sz="2000">
                  <a:solidFill>
                    <a:srgbClr val="0000FF"/>
                  </a:solidFill>
                  <a:latin typeface="Consolas" pitchFamily="49" charset="0"/>
                  <a:ea typeface="仿宋" pitchFamily="49" charset="-122"/>
                  <a:cs typeface="Consolas" pitchFamily="49" charset="0"/>
                </a:rPr>
                <a:t>前面有</a:t>
              </a:r>
              <a:r>
                <a:rPr kumimoji="0" lang="pt-BR" altLang="zh-CN" sz="2000">
                  <a:solidFill>
                    <a:srgbClr val="0000FF"/>
                  </a:solidFill>
                  <a:latin typeface="Consolas" pitchFamily="49" charset="0"/>
                  <a:ea typeface="仿宋" pitchFamily="49" charset="-122"/>
                  <a:cs typeface="Consolas" pitchFamily="49" charset="0"/>
                </a:rPr>
                <a:t>0</a:t>
              </a:r>
              <a:r>
                <a:rPr kumimoji="0" lang="zh-CN" altLang="pt-BR" sz="2000">
                  <a:solidFill>
                    <a:srgbClr val="0000FF"/>
                  </a:solidFill>
                  <a:latin typeface="Consolas" pitchFamily="49" charset="0"/>
                  <a:ea typeface="仿宋" pitchFamily="49" charset="-122"/>
                  <a:cs typeface="Consolas" pitchFamily="49" charset="0"/>
                </a:rPr>
                <a:t>～</a:t>
              </a:r>
              <a:r>
                <a:rPr kumimoji="0" lang="pt-BR" altLang="zh-CN" sz="2000" i="1">
                  <a:solidFill>
                    <a:srgbClr val="0000FF"/>
                  </a:solidFill>
                  <a:latin typeface="Consolas" pitchFamily="49" charset="0"/>
                  <a:ea typeface="仿宋" pitchFamily="49" charset="-122"/>
                  <a:cs typeface="Consolas" pitchFamily="49" charset="0"/>
                </a:rPr>
                <a:t>i</a:t>
              </a:r>
              <a:r>
                <a:rPr kumimoji="0" lang="pt-BR" altLang="zh-CN" sz="2000">
                  <a:solidFill>
                    <a:srgbClr val="0000FF"/>
                  </a:solidFill>
                  <a:latin typeface="Consolas" pitchFamily="49" charset="0"/>
                  <a:ea typeface="仿宋" pitchFamily="49" charset="-122"/>
                  <a:cs typeface="Consolas" pitchFamily="49" charset="0"/>
                </a:rPr>
                <a:t>-1</a:t>
              </a:r>
              <a:r>
                <a:rPr kumimoji="0" lang="zh-CN" altLang="pt-BR" sz="2000">
                  <a:solidFill>
                    <a:srgbClr val="0000FF"/>
                  </a:solidFill>
                  <a:latin typeface="Consolas" pitchFamily="49" charset="0"/>
                  <a:ea typeface="仿宋" pitchFamily="49" charset="-122"/>
                  <a:cs typeface="Consolas" pitchFamily="49" charset="0"/>
                </a:rPr>
                <a:t>共</a:t>
              </a:r>
              <a:r>
                <a:rPr kumimoji="0" lang="pt-BR" altLang="zh-CN" sz="2000" i="1">
                  <a:solidFill>
                    <a:srgbClr val="0000FF"/>
                  </a:solidFill>
                  <a:latin typeface="Consolas" pitchFamily="49" charset="0"/>
                  <a:ea typeface="仿宋" pitchFamily="49" charset="-122"/>
                  <a:cs typeface="Consolas" pitchFamily="49" charset="0"/>
                </a:rPr>
                <a:t>i</a:t>
              </a:r>
              <a:r>
                <a:rPr kumimoji="0" lang="zh-CN" altLang="pt-BR" sz="2000">
                  <a:solidFill>
                    <a:srgbClr val="0000FF"/>
                  </a:solidFill>
                  <a:latin typeface="Consolas" pitchFamily="49" charset="0"/>
                  <a:ea typeface="仿宋" pitchFamily="49" charset="-122"/>
                  <a:cs typeface="Consolas" pitchFamily="49" charset="0"/>
                </a:rPr>
                <a:t>行，每行</a:t>
              </a:r>
              <a:r>
                <a:rPr kumimoji="0" lang="pt-BR" altLang="zh-CN" sz="2000" i="1">
                  <a:solidFill>
                    <a:srgbClr val="0000FF"/>
                  </a:solidFill>
                  <a:latin typeface="Consolas" pitchFamily="49" charset="0"/>
                  <a:ea typeface="仿宋" pitchFamily="49" charset="-122"/>
                  <a:cs typeface="Consolas" pitchFamily="49" charset="0"/>
                </a:rPr>
                <a:t>n</a:t>
              </a:r>
              <a:r>
                <a:rPr kumimoji="0" lang="zh-CN" altLang="pt-BR" sz="2000">
                  <a:solidFill>
                    <a:srgbClr val="0000FF"/>
                  </a:solidFill>
                  <a:latin typeface="Consolas" pitchFamily="49" charset="0"/>
                  <a:ea typeface="仿宋" pitchFamily="49" charset="-122"/>
                  <a:cs typeface="Consolas" pitchFamily="49" charset="0"/>
                </a:rPr>
                <a:t>个元素，共有</a:t>
              </a:r>
              <a:r>
                <a:rPr kumimoji="0" lang="pt-BR" altLang="zh-CN" sz="2000" i="1">
                  <a:solidFill>
                    <a:srgbClr val="0000FF"/>
                  </a:solidFill>
                  <a:latin typeface="Consolas" pitchFamily="49" charset="0"/>
                  <a:ea typeface="仿宋" pitchFamily="49" charset="-122"/>
                  <a:cs typeface="Consolas" pitchFamily="49" charset="0"/>
                </a:rPr>
                <a:t>i</a:t>
              </a:r>
              <a:r>
                <a:rPr kumimoji="0" lang="pt-BR" altLang="zh-CN" sz="2000">
                  <a:solidFill>
                    <a:srgbClr val="0000FF"/>
                  </a:solidFill>
                  <a:latin typeface="Consolas" pitchFamily="49" charset="0"/>
                  <a:ea typeface="仿宋" pitchFamily="49" charset="-122"/>
                  <a:cs typeface="Consolas" pitchFamily="49" charset="0"/>
                </a:rPr>
                <a:t>×</a:t>
              </a:r>
              <a:r>
                <a:rPr kumimoji="0" lang="pt-BR" altLang="zh-CN" sz="2000" i="1">
                  <a:solidFill>
                    <a:srgbClr val="0000FF"/>
                  </a:solidFill>
                  <a:latin typeface="Consolas" pitchFamily="49" charset="0"/>
                  <a:ea typeface="仿宋" pitchFamily="49" charset="-122"/>
                  <a:cs typeface="Consolas" pitchFamily="49" charset="0"/>
                </a:rPr>
                <a:t>n</a:t>
              </a:r>
              <a:r>
                <a:rPr kumimoji="0" lang="zh-CN" altLang="pt-BR" sz="2000">
                  <a:solidFill>
                    <a:srgbClr val="0000FF"/>
                  </a:solidFill>
                  <a:latin typeface="Consolas" pitchFamily="49" charset="0"/>
                  <a:ea typeface="仿宋" pitchFamily="49" charset="-122"/>
                  <a:cs typeface="Consolas" pitchFamily="49" charset="0"/>
                </a:rPr>
                <a:t>个元素</a:t>
              </a:r>
              <a:r>
                <a:rPr kumimoji="0" lang="zh-CN" altLang="en-US" sz="2000">
                  <a:solidFill>
                    <a:srgbClr val="0000FF"/>
                  </a:solidFill>
                  <a:latin typeface="Consolas" pitchFamily="49" charset="0"/>
                  <a:ea typeface="仿宋" pitchFamily="49" charset="-122"/>
                  <a:cs typeface="Consolas" pitchFamily="49" charset="0"/>
                </a:rPr>
                <a:t>。</a:t>
              </a:r>
              <a:endParaRPr kumimoji="0" lang="en-US" altLang="zh-CN" sz="2000">
                <a:solidFill>
                  <a:srgbClr val="0000FF"/>
                </a:solidFill>
                <a:latin typeface="Consolas" pitchFamily="49" charset="0"/>
                <a:ea typeface="仿宋" pitchFamily="49" charset="-122"/>
                <a:cs typeface="Consolas" pitchFamily="49" charset="0"/>
              </a:endParaRPr>
            </a:p>
            <a:p>
              <a:pPr marL="342900" lvl="0" indent="-342900" algn="l">
                <a:lnSpc>
                  <a:spcPts val="3000"/>
                </a:lnSpc>
                <a:spcBef>
                  <a:spcPts val="0"/>
                </a:spcBef>
                <a:buBlip>
                  <a:blip r:embed="rId3"/>
                </a:buBlip>
              </a:pPr>
              <a:r>
                <a:rPr kumimoji="0" lang="zh-CN" altLang="pt-BR" sz="2000">
                  <a:solidFill>
                    <a:srgbClr val="0000FF"/>
                  </a:solidFill>
                  <a:latin typeface="Consolas" pitchFamily="49" charset="0"/>
                  <a:ea typeface="仿宋" pitchFamily="49" charset="-122"/>
                  <a:cs typeface="Consolas" pitchFamily="49" charset="0"/>
                </a:rPr>
                <a:t>在第</a:t>
              </a:r>
              <a:r>
                <a:rPr kumimoji="0" lang="pt-BR" altLang="zh-CN" sz="2000" i="1">
                  <a:solidFill>
                    <a:srgbClr val="0000FF"/>
                  </a:solidFill>
                  <a:latin typeface="Consolas" pitchFamily="49" charset="0"/>
                  <a:ea typeface="仿宋" pitchFamily="49" charset="-122"/>
                  <a:cs typeface="Consolas" pitchFamily="49" charset="0"/>
                </a:rPr>
                <a:t>i</a:t>
              </a:r>
              <a:r>
                <a:rPr kumimoji="0" lang="zh-CN" altLang="pt-BR" sz="2000">
                  <a:solidFill>
                    <a:srgbClr val="0000FF"/>
                  </a:solidFill>
                  <a:latin typeface="Consolas" pitchFamily="49" charset="0"/>
                  <a:ea typeface="仿宋" pitchFamily="49" charset="-122"/>
                  <a:cs typeface="Consolas" pitchFamily="49" charset="0"/>
                </a:rPr>
                <a:t>行中</a:t>
              </a:r>
              <a:r>
                <a:rPr kumimoji="0" lang="zh-CN" altLang="en-US" sz="2000">
                  <a:solidFill>
                    <a:srgbClr val="0000FF"/>
                  </a:solidFill>
                  <a:latin typeface="Consolas" pitchFamily="49" charset="0"/>
                  <a:ea typeface="仿宋" pitchFamily="49" charset="-122"/>
                  <a:cs typeface="Consolas" pitchFamily="49" charset="0"/>
                </a:rPr>
                <a:t>前面有</a:t>
              </a:r>
              <a:r>
                <a:rPr kumimoji="0" lang="en-US" altLang="zh-CN" sz="2000" i="1">
                  <a:solidFill>
                    <a:srgbClr val="0000FF"/>
                  </a:solidFill>
                  <a:latin typeface="Consolas" pitchFamily="49" charset="0"/>
                  <a:ea typeface="仿宋" pitchFamily="49" charset="-122"/>
                  <a:cs typeface="Consolas" pitchFamily="49" charset="0"/>
                </a:rPr>
                <a:t>a</a:t>
              </a:r>
              <a:r>
                <a:rPr kumimoji="0" lang="en-US" altLang="zh-CN" sz="2000">
                  <a:solidFill>
                    <a:srgbClr val="0000FF"/>
                  </a:solidFill>
                  <a:latin typeface="Consolas" pitchFamily="49" charset="0"/>
                  <a:ea typeface="仿宋" pitchFamily="49" charset="-122"/>
                  <a:cs typeface="Consolas" pitchFamily="49" charset="0"/>
                </a:rPr>
                <a:t>[</a:t>
              </a:r>
              <a:r>
                <a:rPr kumimoji="0" lang="en-US" altLang="zh-CN" sz="2000" i="1">
                  <a:solidFill>
                    <a:srgbClr val="0000FF"/>
                  </a:solidFill>
                  <a:latin typeface="Consolas" pitchFamily="49" charset="0"/>
                  <a:ea typeface="仿宋" pitchFamily="49" charset="-122"/>
                  <a:cs typeface="Consolas" pitchFamily="49" charset="0"/>
                </a:rPr>
                <a:t>i</a:t>
              </a:r>
              <a:r>
                <a:rPr kumimoji="0" lang="en-US" altLang="zh-CN" sz="2000">
                  <a:solidFill>
                    <a:srgbClr val="0000FF"/>
                  </a:solidFill>
                  <a:latin typeface="Consolas" pitchFamily="49" charset="0"/>
                  <a:ea typeface="仿宋" pitchFamily="49" charset="-122"/>
                  <a:cs typeface="Consolas" pitchFamily="49" charset="0"/>
                </a:rPr>
                <a:t>,0..</a:t>
              </a:r>
              <a:r>
                <a:rPr kumimoji="0" lang="en-US" altLang="zh-CN" sz="2000" i="1">
                  <a:solidFill>
                    <a:srgbClr val="0000FF"/>
                  </a:solidFill>
                  <a:latin typeface="Consolas" pitchFamily="49" charset="0"/>
                  <a:ea typeface="仿宋" pitchFamily="49" charset="-122"/>
                  <a:cs typeface="Consolas" pitchFamily="49" charset="0"/>
                </a:rPr>
                <a:t>j</a:t>
              </a:r>
              <a:r>
                <a:rPr kumimoji="0" lang="en-US" altLang="zh-CN" sz="2000">
                  <a:solidFill>
                    <a:srgbClr val="0000FF"/>
                  </a:solidFill>
                  <a:latin typeface="Consolas" pitchFamily="49" charset="0"/>
                  <a:ea typeface="仿宋" pitchFamily="49" charset="-122"/>
                  <a:cs typeface="Consolas" pitchFamily="49" charset="0"/>
                </a:rPr>
                <a:t>-1]</a:t>
              </a:r>
              <a:r>
                <a:rPr kumimoji="0" lang="zh-CN" altLang="pt-BR" sz="2000">
                  <a:solidFill>
                    <a:srgbClr val="0000FF"/>
                  </a:solidFill>
                  <a:latin typeface="Consolas" pitchFamily="49" charset="0"/>
                  <a:ea typeface="仿宋" pitchFamily="49" charset="-122"/>
                  <a:cs typeface="Consolas" pitchFamily="49" charset="0"/>
                </a:rPr>
                <a:t>，</a:t>
              </a:r>
              <a:r>
                <a:rPr kumimoji="0" lang="zh-CN" altLang="en-US" sz="2000">
                  <a:solidFill>
                    <a:srgbClr val="0000FF"/>
                  </a:solidFill>
                  <a:latin typeface="Consolas" pitchFamily="49" charset="0"/>
                  <a:ea typeface="仿宋" pitchFamily="49" charset="-122"/>
                  <a:cs typeface="Consolas" pitchFamily="49" charset="0"/>
                </a:rPr>
                <a:t>共</a:t>
              </a:r>
              <a:r>
                <a:rPr kumimoji="0" lang="pt-BR" altLang="zh-CN" sz="2000" i="1">
                  <a:solidFill>
                    <a:srgbClr val="0000FF"/>
                  </a:solidFill>
                  <a:latin typeface="Consolas" pitchFamily="49" charset="0"/>
                  <a:ea typeface="仿宋" pitchFamily="49" charset="-122"/>
                  <a:cs typeface="Consolas" pitchFamily="49" charset="0"/>
                </a:rPr>
                <a:t>j</a:t>
              </a:r>
              <a:r>
                <a:rPr kumimoji="0" lang="zh-CN" altLang="pt-BR" sz="2000">
                  <a:solidFill>
                    <a:srgbClr val="0000FF"/>
                  </a:solidFill>
                  <a:latin typeface="Consolas" pitchFamily="49" charset="0"/>
                  <a:ea typeface="仿宋" pitchFamily="49" charset="-122"/>
                  <a:cs typeface="Consolas" pitchFamily="49" charset="0"/>
                </a:rPr>
                <a:t>个元素</a:t>
              </a:r>
              <a:r>
                <a:rPr kumimoji="0" lang="zh-CN" altLang="en-US" sz="2000">
                  <a:solidFill>
                    <a:srgbClr val="0000FF"/>
                  </a:solidFill>
                  <a:latin typeface="Consolas" pitchFamily="49" charset="0"/>
                  <a:ea typeface="仿宋" pitchFamily="49" charset="-122"/>
                  <a:cs typeface="Consolas" pitchFamily="49" charset="0"/>
                </a:rPr>
                <a:t>。</a:t>
              </a:r>
              <a:endParaRPr kumimoji="0" lang="en-US" altLang="zh-CN" sz="2000">
                <a:solidFill>
                  <a:srgbClr val="0000FF"/>
                </a:solidFill>
                <a:latin typeface="Consolas" pitchFamily="49" charset="0"/>
                <a:ea typeface="仿宋" pitchFamily="49" charset="-122"/>
                <a:cs typeface="Consolas" pitchFamily="49" charset="0"/>
              </a:endParaRPr>
            </a:p>
            <a:p>
              <a:pPr marL="342900" lvl="0" indent="-342900" algn="l">
                <a:lnSpc>
                  <a:spcPts val="3000"/>
                </a:lnSpc>
                <a:spcBef>
                  <a:spcPts val="0"/>
                </a:spcBef>
                <a:buBlip>
                  <a:blip r:embed="rId3"/>
                </a:buBlip>
              </a:pPr>
              <a:r>
                <a:rPr kumimoji="0" lang="zh-CN" altLang="en-US" sz="2000">
                  <a:solidFill>
                    <a:srgbClr val="0000FF"/>
                  </a:solidFill>
                  <a:latin typeface="Consolas" pitchFamily="49" charset="0"/>
                  <a:ea typeface="仿宋" pitchFamily="49" charset="-122"/>
                  <a:cs typeface="Consolas" pitchFamily="49" charset="0"/>
                </a:rPr>
                <a:t>合起来，</a:t>
              </a:r>
              <a:r>
                <a:rPr kumimoji="0" lang="pt-BR" altLang="zh-CN" sz="2000" i="1">
                  <a:solidFill>
                    <a:srgbClr val="0000FF"/>
                  </a:solidFill>
                  <a:latin typeface="Consolas" pitchFamily="49" charset="0"/>
                  <a:ea typeface="仿宋" pitchFamily="49" charset="-122"/>
                  <a:cs typeface="Consolas" pitchFamily="49" charset="0"/>
                </a:rPr>
                <a:t>a</a:t>
              </a:r>
              <a:r>
                <a:rPr kumimoji="0" lang="pt-BR" altLang="zh-CN" sz="2000" i="1" baseline="-25000">
                  <a:solidFill>
                    <a:srgbClr val="0000FF"/>
                  </a:solidFill>
                  <a:latin typeface="Consolas" pitchFamily="49" charset="0"/>
                  <a:ea typeface="仿宋" pitchFamily="49" charset="-122"/>
                  <a:cs typeface="Consolas" pitchFamily="49" charset="0"/>
                </a:rPr>
                <a:t>i</a:t>
              </a:r>
              <a:r>
                <a:rPr kumimoji="0" lang="pt-BR" altLang="zh-CN" sz="2000">
                  <a:solidFill>
                    <a:srgbClr val="0000FF"/>
                  </a:solidFill>
                  <a:latin typeface="Consolas" pitchFamily="49" charset="0"/>
                  <a:ea typeface="仿宋" pitchFamily="49" charset="-122"/>
                  <a:cs typeface="Consolas" pitchFamily="49" charset="0"/>
                </a:rPr>
                <a:t>,</a:t>
              </a:r>
              <a:r>
                <a:rPr kumimoji="0" lang="pt-BR" altLang="zh-CN" sz="2000" i="1" baseline="-25000">
                  <a:solidFill>
                    <a:srgbClr val="0000FF"/>
                  </a:solidFill>
                  <a:latin typeface="Consolas" pitchFamily="49" charset="0"/>
                  <a:ea typeface="仿宋" pitchFamily="49" charset="-122"/>
                  <a:cs typeface="Consolas" pitchFamily="49" charset="0"/>
                </a:rPr>
                <a:t>j</a:t>
              </a:r>
              <a:r>
                <a:rPr kumimoji="0" lang="zh-CN" altLang="pt-BR" sz="2000">
                  <a:solidFill>
                    <a:srgbClr val="0000FF"/>
                  </a:solidFill>
                  <a:latin typeface="Consolas" pitchFamily="49" charset="0"/>
                  <a:ea typeface="仿宋" pitchFamily="49" charset="-122"/>
                  <a:cs typeface="Consolas" pitchFamily="49" charset="0"/>
                </a:rPr>
                <a:t>前面有</a:t>
              </a:r>
              <a:r>
                <a:rPr kumimoji="0" lang="pt-BR" altLang="zh-CN" sz="2000" i="1">
                  <a:solidFill>
                    <a:srgbClr val="0000FF"/>
                  </a:solidFill>
                  <a:latin typeface="Consolas" pitchFamily="49" charset="0"/>
                  <a:ea typeface="仿宋" pitchFamily="49" charset="-122"/>
                  <a:cs typeface="Consolas" pitchFamily="49" charset="0"/>
                </a:rPr>
                <a:t>i</a:t>
              </a:r>
              <a:r>
                <a:rPr kumimoji="0" lang="pt-BR" altLang="zh-CN" sz="2000">
                  <a:solidFill>
                    <a:srgbClr val="0000FF"/>
                  </a:solidFill>
                  <a:latin typeface="Consolas" pitchFamily="49" charset="0"/>
                  <a:ea typeface="仿宋" pitchFamily="49" charset="-122"/>
                  <a:cs typeface="Consolas" pitchFamily="49" charset="0"/>
                </a:rPr>
                <a:t>×</a:t>
              </a:r>
              <a:r>
                <a:rPr kumimoji="0" lang="pt-BR" altLang="zh-CN" sz="2000" i="1">
                  <a:solidFill>
                    <a:srgbClr val="0000FF"/>
                  </a:solidFill>
                  <a:latin typeface="Consolas" pitchFamily="49" charset="0"/>
                  <a:ea typeface="仿宋" pitchFamily="49" charset="-122"/>
                  <a:cs typeface="Consolas" pitchFamily="49" charset="0"/>
                </a:rPr>
                <a:t>n</a:t>
              </a:r>
              <a:r>
                <a:rPr kumimoji="0" lang="pt-BR" altLang="zh-CN" sz="2000">
                  <a:solidFill>
                    <a:srgbClr val="0000FF"/>
                  </a:solidFill>
                  <a:latin typeface="Consolas" pitchFamily="49" charset="0"/>
                  <a:ea typeface="仿宋" pitchFamily="49" charset="-122"/>
                  <a:cs typeface="Consolas" pitchFamily="49" charset="0"/>
                </a:rPr>
                <a:t>+</a:t>
              </a:r>
              <a:r>
                <a:rPr kumimoji="0" lang="pt-BR" altLang="zh-CN" sz="2000" i="1">
                  <a:solidFill>
                    <a:srgbClr val="0000FF"/>
                  </a:solidFill>
                  <a:latin typeface="Consolas" pitchFamily="49" charset="0"/>
                  <a:ea typeface="仿宋" pitchFamily="49" charset="-122"/>
                  <a:cs typeface="Consolas" pitchFamily="49" charset="0"/>
                </a:rPr>
                <a:t>j</a:t>
              </a:r>
              <a:r>
                <a:rPr kumimoji="0" lang="zh-CN" altLang="en-US" sz="2000">
                  <a:solidFill>
                    <a:srgbClr val="0000FF"/>
                  </a:solidFill>
                  <a:latin typeface="Consolas" pitchFamily="49" charset="0"/>
                  <a:ea typeface="仿宋" pitchFamily="49" charset="-122"/>
                  <a:cs typeface="Consolas" pitchFamily="49" charset="0"/>
                </a:rPr>
                <a:t>个元素。</a:t>
              </a:r>
              <a:endParaRPr lang="zh-CN" altLang="zh-CN" sz="2000">
                <a:solidFill>
                  <a:srgbClr val="0000FF"/>
                </a:solidFill>
                <a:latin typeface="Consolas" pitchFamily="49" charset="0"/>
                <a:ea typeface="仿宋" pitchFamily="49" charset="-122"/>
                <a:cs typeface="Consolas" pitchFamily="49" charset="0"/>
              </a:endParaRPr>
            </a:p>
          </p:txBody>
        </p:sp>
        <p:sp>
          <p:nvSpPr>
            <p:cNvPr id="78857" name="Text Box 9"/>
            <p:cNvSpPr txBox="1">
              <a:spLocks noChangeArrowheads="1"/>
            </p:cNvSpPr>
            <p:nvPr/>
          </p:nvSpPr>
          <p:spPr bwMode="auto">
            <a:xfrm>
              <a:off x="1857356" y="5214950"/>
              <a:ext cx="5357850" cy="428628"/>
            </a:xfrm>
            <a:prstGeom prst="rect">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vert="horz" wrap="square" lIns="180000" tIns="108000" rIns="0" bIns="252000" numCol="1" anchor="t" anchorCtr="0" compatLnSpc="1">
              <a:prstTxWarp prst="textNoShape">
                <a:avLst/>
              </a:prstTxWarp>
            </a:bodyPr>
            <a:lstStyle/>
            <a:p>
              <a:pPr marL="0" marR="0" lvl="0" indent="0" algn="just" defTabSz="914400" rtl="0" eaLnBrk="1" fontAlgn="base" latinLnBrk="0" hangingPunct="1">
                <a:lnSpc>
                  <a:spcPts val="1800"/>
                </a:lnSpc>
                <a:spcBef>
                  <a:spcPct val="0"/>
                </a:spcBef>
                <a:spcAft>
                  <a:spcPct val="0"/>
                </a:spcAft>
                <a:buClrTx/>
                <a:buSzTx/>
                <a:buFontTx/>
                <a:buNone/>
                <a:tabLst/>
              </a:pPr>
              <a:r>
                <a:rPr kumimoji="0" lang="pt-BR" altLang="zh-CN" sz="2000" i="0" u="none" strike="noStrike" cap="none" normalizeH="0" baseline="0">
                  <a:ln>
                    <a:noFill/>
                  </a:ln>
                  <a:solidFill>
                    <a:srgbClr val="FF0000"/>
                  </a:solidFill>
                  <a:effectLst/>
                  <a:latin typeface="Consolas" pitchFamily="49" charset="0"/>
                  <a:ea typeface="仿宋" pitchFamily="49" charset="-122"/>
                  <a:cs typeface="Consolas" pitchFamily="49" charset="0"/>
                </a:rPr>
                <a:t>LOC(</a:t>
              </a:r>
              <a:r>
                <a:rPr kumimoji="0" lang="pt-BR" altLang="zh-CN" sz="2000" i="1" u="none" strike="noStrike" cap="none" normalizeH="0" baseline="0">
                  <a:ln>
                    <a:noFill/>
                  </a:ln>
                  <a:solidFill>
                    <a:srgbClr val="FF0000"/>
                  </a:solidFill>
                  <a:effectLst/>
                  <a:latin typeface="Consolas" pitchFamily="49" charset="0"/>
                  <a:ea typeface="仿宋" pitchFamily="49" charset="-122"/>
                  <a:cs typeface="Consolas" pitchFamily="49" charset="0"/>
                </a:rPr>
                <a:t>a</a:t>
              </a:r>
              <a:r>
                <a:rPr kumimoji="0" lang="pt-BR" altLang="zh-CN" sz="2000" i="1" u="none" strike="noStrike" cap="none" normalizeH="0" baseline="-25000">
                  <a:ln>
                    <a:noFill/>
                  </a:ln>
                  <a:solidFill>
                    <a:srgbClr val="FF0000"/>
                  </a:solidFill>
                  <a:effectLst/>
                  <a:latin typeface="Consolas" pitchFamily="49" charset="0"/>
                  <a:ea typeface="仿宋" pitchFamily="49" charset="-122"/>
                  <a:cs typeface="Consolas" pitchFamily="49" charset="0"/>
                </a:rPr>
                <a:t>i</a:t>
              </a:r>
              <a:r>
                <a:rPr kumimoji="0" lang="pt-BR" altLang="zh-CN" sz="2000" i="0" u="none" strike="noStrike" cap="none" normalizeH="0" baseline="0">
                  <a:ln>
                    <a:noFill/>
                  </a:ln>
                  <a:solidFill>
                    <a:srgbClr val="FF0000"/>
                  </a:solidFill>
                  <a:effectLst/>
                  <a:latin typeface="Consolas" pitchFamily="49" charset="0"/>
                  <a:ea typeface="仿宋" pitchFamily="49" charset="-122"/>
                  <a:cs typeface="Consolas" pitchFamily="49" charset="0"/>
                </a:rPr>
                <a:t>,</a:t>
              </a:r>
              <a:r>
                <a:rPr kumimoji="0" lang="pt-BR" altLang="zh-CN" sz="2000" i="1" u="none" strike="noStrike" cap="none" normalizeH="0" baseline="-25000">
                  <a:ln>
                    <a:noFill/>
                  </a:ln>
                  <a:solidFill>
                    <a:srgbClr val="FF0000"/>
                  </a:solidFill>
                  <a:effectLst/>
                  <a:latin typeface="Consolas" pitchFamily="49" charset="0"/>
                  <a:ea typeface="仿宋" pitchFamily="49" charset="-122"/>
                  <a:cs typeface="Consolas" pitchFamily="49" charset="0"/>
                </a:rPr>
                <a:t>j</a:t>
              </a:r>
              <a:r>
                <a:rPr kumimoji="0" lang="pt-BR" altLang="zh-CN" sz="2000" i="0" u="none" strike="noStrike" cap="none" normalizeH="0" baseline="0">
                  <a:ln>
                    <a:noFill/>
                  </a:ln>
                  <a:solidFill>
                    <a:srgbClr val="FF0000"/>
                  </a:solidFill>
                  <a:effectLst/>
                  <a:latin typeface="Consolas" pitchFamily="49" charset="0"/>
                  <a:ea typeface="仿宋" pitchFamily="49" charset="-122"/>
                  <a:cs typeface="Consolas" pitchFamily="49" charset="0"/>
                </a:rPr>
                <a:t>)=LOC(</a:t>
              </a:r>
              <a:r>
                <a:rPr kumimoji="0" lang="pt-BR" altLang="zh-CN" sz="2000" i="1" u="none" strike="noStrike" cap="none" normalizeH="0" baseline="0">
                  <a:ln>
                    <a:noFill/>
                  </a:ln>
                  <a:solidFill>
                    <a:srgbClr val="FF0000"/>
                  </a:solidFill>
                  <a:effectLst/>
                  <a:latin typeface="Consolas" pitchFamily="49" charset="0"/>
                  <a:ea typeface="仿宋" pitchFamily="49" charset="-122"/>
                  <a:cs typeface="Consolas" pitchFamily="49" charset="0"/>
                </a:rPr>
                <a:t>a</a:t>
              </a:r>
              <a:r>
                <a:rPr kumimoji="0" lang="pt-BR" altLang="zh-CN" sz="2000" i="0" u="none" strike="noStrike" cap="none" normalizeH="0" baseline="-25000">
                  <a:ln>
                    <a:noFill/>
                  </a:ln>
                  <a:solidFill>
                    <a:srgbClr val="FF0000"/>
                  </a:solidFill>
                  <a:effectLst/>
                  <a:latin typeface="Consolas" pitchFamily="49" charset="0"/>
                  <a:ea typeface="仿宋" pitchFamily="49" charset="-122"/>
                  <a:cs typeface="Consolas" pitchFamily="49" charset="0"/>
                </a:rPr>
                <a:t>0</a:t>
              </a:r>
              <a:r>
                <a:rPr kumimoji="0" lang="pt-BR" altLang="zh-CN" sz="2000" i="0" u="none" strike="noStrike" cap="none" normalizeH="0" baseline="0">
                  <a:ln>
                    <a:noFill/>
                  </a:ln>
                  <a:solidFill>
                    <a:srgbClr val="FF0000"/>
                  </a:solidFill>
                  <a:effectLst/>
                  <a:latin typeface="Consolas" pitchFamily="49" charset="0"/>
                  <a:ea typeface="仿宋" pitchFamily="49" charset="-122"/>
                  <a:cs typeface="Consolas" pitchFamily="49" charset="0"/>
                </a:rPr>
                <a:t>,</a:t>
              </a:r>
              <a:r>
                <a:rPr kumimoji="0" lang="pt-BR" altLang="zh-CN" sz="2000" i="0" u="none" strike="noStrike" cap="none" normalizeH="0" baseline="-25000">
                  <a:ln>
                    <a:noFill/>
                  </a:ln>
                  <a:solidFill>
                    <a:srgbClr val="FF0000"/>
                  </a:solidFill>
                  <a:effectLst/>
                  <a:latin typeface="Consolas" pitchFamily="49" charset="0"/>
                  <a:ea typeface="仿宋" pitchFamily="49" charset="-122"/>
                  <a:cs typeface="Consolas" pitchFamily="49" charset="0"/>
                </a:rPr>
                <a:t>0</a:t>
              </a:r>
              <a:r>
                <a:rPr kumimoji="0" lang="pt-BR" altLang="zh-CN" sz="2000" i="0" u="none" strike="noStrike" cap="none" normalizeH="0" baseline="0">
                  <a:ln>
                    <a:noFill/>
                  </a:ln>
                  <a:solidFill>
                    <a:srgbClr val="FF0000"/>
                  </a:solidFill>
                  <a:effectLst/>
                  <a:latin typeface="Consolas" pitchFamily="49" charset="0"/>
                  <a:ea typeface="仿宋" pitchFamily="49" charset="-122"/>
                  <a:cs typeface="Consolas" pitchFamily="49" charset="0"/>
                </a:rPr>
                <a:t>) + (</a:t>
              </a:r>
              <a:r>
                <a:rPr kumimoji="0" lang="pt-BR" altLang="zh-CN" sz="2000" i="1" u="none" strike="noStrike" cap="none" normalizeH="0" baseline="0">
                  <a:ln>
                    <a:noFill/>
                  </a:ln>
                  <a:solidFill>
                    <a:srgbClr val="FF0000"/>
                  </a:solidFill>
                  <a:effectLst/>
                  <a:latin typeface="Consolas" pitchFamily="49" charset="0"/>
                  <a:ea typeface="仿宋" pitchFamily="49" charset="-122"/>
                  <a:cs typeface="Consolas" pitchFamily="49" charset="0"/>
                </a:rPr>
                <a:t>i</a:t>
              </a:r>
              <a:r>
                <a:rPr kumimoji="0" lang="pt-BR" altLang="zh-CN" sz="2000" i="0" u="none" strike="noStrike" cap="none" normalizeH="0" baseline="0">
                  <a:ln>
                    <a:noFill/>
                  </a:ln>
                  <a:solidFill>
                    <a:srgbClr val="FF0000"/>
                  </a:solidFill>
                  <a:effectLst/>
                  <a:latin typeface="Consolas" pitchFamily="49" charset="0"/>
                  <a:ea typeface="仿宋" pitchFamily="49" charset="-122"/>
                  <a:cs typeface="Consolas" pitchFamily="49" charset="0"/>
                </a:rPr>
                <a:t>×</a:t>
              </a:r>
              <a:r>
                <a:rPr kumimoji="0" lang="pt-BR" altLang="zh-CN" sz="2000" i="1" u="none" strike="noStrike" cap="none" normalizeH="0" baseline="0">
                  <a:ln>
                    <a:noFill/>
                  </a:ln>
                  <a:solidFill>
                    <a:srgbClr val="FF0000"/>
                  </a:solidFill>
                  <a:effectLst/>
                  <a:latin typeface="Consolas" pitchFamily="49" charset="0"/>
                  <a:ea typeface="仿宋" pitchFamily="49" charset="-122"/>
                  <a:cs typeface="Consolas" pitchFamily="49" charset="0"/>
                </a:rPr>
                <a:t>n</a:t>
              </a:r>
              <a:r>
                <a:rPr kumimoji="0" lang="pt-BR" altLang="zh-CN" sz="2000" i="0" u="none" strike="noStrike" cap="none" normalizeH="0" baseline="0">
                  <a:ln>
                    <a:noFill/>
                  </a:ln>
                  <a:solidFill>
                    <a:srgbClr val="FF0000"/>
                  </a:solidFill>
                  <a:effectLst/>
                  <a:latin typeface="Consolas" pitchFamily="49" charset="0"/>
                  <a:ea typeface="仿宋" pitchFamily="49" charset="-122"/>
                  <a:cs typeface="Consolas" pitchFamily="49" charset="0"/>
                </a:rPr>
                <a:t> + </a:t>
              </a:r>
              <a:r>
                <a:rPr kumimoji="0" lang="pt-BR" altLang="zh-CN" sz="2000" i="1" u="none" strike="noStrike" cap="none" normalizeH="0" baseline="0">
                  <a:ln>
                    <a:noFill/>
                  </a:ln>
                  <a:solidFill>
                    <a:srgbClr val="FF0000"/>
                  </a:solidFill>
                  <a:effectLst/>
                  <a:latin typeface="Consolas" pitchFamily="49" charset="0"/>
                  <a:ea typeface="仿宋" pitchFamily="49" charset="-122"/>
                  <a:cs typeface="Consolas" pitchFamily="49" charset="0"/>
                </a:rPr>
                <a:t>j</a:t>
              </a:r>
              <a:r>
                <a:rPr kumimoji="0" lang="pt-BR" altLang="zh-CN" sz="2000" i="0" u="none" strike="noStrike" cap="none" normalizeH="0" baseline="0">
                  <a:ln>
                    <a:noFill/>
                  </a:ln>
                  <a:solidFill>
                    <a:srgbClr val="FF0000"/>
                  </a:solidFill>
                  <a:effectLst/>
                  <a:latin typeface="Consolas" pitchFamily="49" charset="0"/>
                  <a:ea typeface="仿宋" pitchFamily="49" charset="-122"/>
                  <a:cs typeface="Consolas" pitchFamily="49" charset="0"/>
                </a:rPr>
                <a:t>)×</a:t>
              </a:r>
              <a:r>
                <a:rPr kumimoji="0" lang="pt-BR" altLang="zh-CN" sz="2000" i="1" u="none" strike="noStrike" cap="none" normalizeH="0" baseline="0">
                  <a:ln>
                    <a:noFill/>
                  </a:ln>
                  <a:solidFill>
                    <a:srgbClr val="FF0000"/>
                  </a:solidFill>
                  <a:effectLst/>
                  <a:latin typeface="Consolas" pitchFamily="49" charset="0"/>
                  <a:ea typeface="仿宋" pitchFamily="49" charset="-122"/>
                  <a:cs typeface="Consolas" pitchFamily="49" charset="0"/>
                </a:rPr>
                <a:t>k</a:t>
              </a:r>
              <a:endParaRPr kumimoji="0" lang="zh-CN" altLang="zh-CN" sz="2000" i="0" u="none" strike="noStrike" cap="none" normalizeH="0" baseline="0">
                <a:ln>
                  <a:noFill/>
                </a:ln>
                <a:solidFill>
                  <a:srgbClr val="FF0000"/>
                </a:solidFill>
                <a:effectLst/>
                <a:latin typeface="Consolas" pitchFamily="49" charset="0"/>
                <a:ea typeface="仿宋" pitchFamily="49" charset="-122"/>
                <a:cs typeface="Consolas" pitchFamily="49" charset="0"/>
              </a:endParaRPr>
            </a:p>
          </p:txBody>
        </p:sp>
        <p:sp>
          <p:nvSpPr>
            <p:cNvPr id="15" name="TextBox 14"/>
            <p:cNvSpPr txBox="1"/>
            <p:nvPr/>
          </p:nvSpPr>
          <p:spPr>
            <a:xfrm>
              <a:off x="857224" y="2643182"/>
              <a:ext cx="7858180" cy="810478"/>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假设每个元素占</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个存储单元，</a:t>
              </a:r>
              <a:r>
                <a:rPr lang="en-US" altLang="zh-CN" sz="2000">
                  <a:solidFill>
                    <a:srgbClr val="0000FF"/>
                  </a:solidFill>
                  <a:latin typeface="Consolas" pitchFamily="49" charset="0"/>
                  <a:ea typeface="仿宋" pitchFamily="49" charset="-122"/>
                  <a:cs typeface="Consolas" pitchFamily="49" charset="0"/>
                </a:rPr>
                <a:t>LOC(</a:t>
              </a:r>
              <a:r>
                <a:rPr lang="en-US" altLang="zh-CN" sz="2000" i="1">
                  <a:solidFill>
                    <a:srgbClr val="0000FF"/>
                  </a:solidFill>
                  <a:latin typeface="Consolas" pitchFamily="49" charset="0"/>
                  <a:ea typeface="仿宋" pitchFamily="49" charset="-122"/>
                  <a:cs typeface="Consolas" pitchFamily="49" charset="0"/>
                </a:rPr>
                <a:t>a</a:t>
              </a:r>
              <a:r>
                <a:rPr lang="en-US" altLang="zh-CN" sz="2000" baseline="-25000">
                  <a:solidFill>
                    <a:srgbClr val="0000FF"/>
                  </a:solidFill>
                  <a:latin typeface="Consolas" pitchFamily="49" charset="0"/>
                  <a:ea typeface="仿宋" pitchFamily="49" charset="-122"/>
                  <a:cs typeface="Consolas" pitchFamily="49" charset="0"/>
                </a:rPr>
                <a:t>0</a:t>
              </a:r>
              <a:r>
                <a:rPr lang="zh-CN" altLang="zh-CN" sz="2000" baseline="-25000">
                  <a:solidFill>
                    <a:srgbClr val="0000FF"/>
                  </a:solidFill>
                  <a:latin typeface="Consolas" pitchFamily="49" charset="0"/>
                  <a:ea typeface="仿宋" pitchFamily="49" charset="-122"/>
                  <a:cs typeface="Consolas" pitchFamily="49" charset="0"/>
                </a:rPr>
                <a:t>，</a:t>
              </a:r>
              <a:r>
                <a:rPr lang="en-US" altLang="zh-CN" sz="2000" baseline="-25000">
                  <a:solidFill>
                    <a:srgbClr val="0000FF"/>
                  </a:solidFill>
                  <a:latin typeface="Consolas" pitchFamily="49" charset="0"/>
                  <a:ea typeface="仿宋" pitchFamily="49" charset="-122"/>
                  <a:cs typeface="Consolas" pitchFamily="49" charset="0"/>
                </a:rPr>
                <a:t>0</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表示</a:t>
              </a:r>
              <a:r>
                <a:rPr lang="en-US" altLang="zh-CN" sz="2000" i="1">
                  <a:solidFill>
                    <a:srgbClr val="0000FF"/>
                  </a:solidFill>
                  <a:latin typeface="Consolas" pitchFamily="49" charset="0"/>
                  <a:ea typeface="仿宋" pitchFamily="49" charset="-122"/>
                  <a:cs typeface="Consolas" pitchFamily="49" charset="0"/>
                </a:rPr>
                <a:t>a</a:t>
              </a:r>
              <a:r>
                <a:rPr lang="en-US" altLang="zh-CN" sz="2000" baseline="-25000">
                  <a:solidFill>
                    <a:srgbClr val="0000FF"/>
                  </a:solidFill>
                  <a:latin typeface="Consolas" pitchFamily="49" charset="0"/>
                  <a:ea typeface="仿宋" pitchFamily="49" charset="-122"/>
                  <a:cs typeface="Consolas" pitchFamily="49" charset="0"/>
                </a:rPr>
                <a:t>0</a:t>
              </a:r>
              <a:r>
                <a:rPr lang="zh-CN" altLang="zh-CN" sz="2000" baseline="-25000">
                  <a:solidFill>
                    <a:srgbClr val="0000FF"/>
                  </a:solidFill>
                  <a:latin typeface="Consolas" pitchFamily="49" charset="0"/>
                  <a:ea typeface="仿宋" pitchFamily="49" charset="-122"/>
                  <a:cs typeface="Consolas" pitchFamily="49" charset="0"/>
                </a:rPr>
                <a:t>，</a:t>
              </a:r>
              <a:r>
                <a:rPr lang="en-US" altLang="zh-CN" sz="2000" baseline="-25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元素的存储地址</a:t>
              </a:r>
              <a:r>
                <a:rPr kumimoji="0" lang="zh-CN" altLang="en-US"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对于元素</a:t>
              </a:r>
              <a:r>
                <a:rPr lang="en-US" altLang="zh-CN" sz="2000" i="1">
                  <a:solidFill>
                    <a:srgbClr val="0000FF"/>
                  </a:solidFill>
                  <a:latin typeface="Consolas" pitchFamily="49" charset="0"/>
                  <a:ea typeface="仿宋" pitchFamily="49" charset="-122"/>
                  <a:cs typeface="Consolas" pitchFamily="49" charset="0"/>
                </a:rPr>
                <a:t>a</a:t>
              </a:r>
              <a:r>
                <a:rPr lang="en-US" altLang="zh-CN" sz="2000" i="1" baseline="-25000">
                  <a:solidFill>
                    <a:srgbClr val="0000FF"/>
                  </a:solidFill>
                  <a:latin typeface="Consolas" pitchFamily="49" charset="0"/>
                  <a:ea typeface="仿宋" pitchFamily="49" charset="-122"/>
                  <a:cs typeface="Consolas" pitchFamily="49" charset="0"/>
                </a:rPr>
                <a:t>i</a:t>
              </a:r>
              <a:r>
                <a:rPr lang="zh-CN" altLang="zh-CN" sz="2000" baseline="-25000">
                  <a:solidFill>
                    <a:srgbClr val="0000FF"/>
                  </a:solidFill>
                  <a:latin typeface="Consolas" pitchFamily="49" charset="0"/>
                  <a:ea typeface="仿宋" pitchFamily="49" charset="-122"/>
                  <a:cs typeface="Consolas" pitchFamily="49" charset="0"/>
                </a:rPr>
                <a:t>，</a:t>
              </a:r>
              <a:r>
                <a:rPr lang="en-US" altLang="zh-CN" sz="2000" i="1" baseline="-25000">
                  <a:solidFill>
                    <a:srgbClr val="0000FF"/>
                  </a:solidFill>
                  <a:latin typeface="Consolas" pitchFamily="49" charset="0"/>
                  <a:ea typeface="仿宋" pitchFamily="49" charset="-122"/>
                  <a:cs typeface="Consolas" pitchFamily="49" charset="0"/>
                </a:rPr>
                <a:t>j</a:t>
              </a:r>
              <a:r>
                <a:rPr lang="zh-CN" altLang="en-US" sz="2000">
                  <a:solidFill>
                    <a:srgbClr val="0000FF"/>
                  </a:solidFill>
                  <a:latin typeface="Consolas" pitchFamily="49" charset="0"/>
                  <a:ea typeface="仿宋" pitchFamily="49" charset="-122"/>
                  <a:cs typeface="Consolas" pitchFamily="49" charset="0"/>
                </a:rPr>
                <a:t>：</a:t>
              </a:r>
            </a:p>
          </p:txBody>
        </p:sp>
        <p:sp>
          <p:nvSpPr>
            <p:cNvPr id="16" name="下箭头 15"/>
            <p:cNvSpPr/>
            <p:nvPr/>
          </p:nvSpPr>
          <p:spPr bwMode="auto">
            <a:xfrm>
              <a:off x="3857620" y="4857760"/>
              <a:ext cx="214314" cy="285752"/>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2000">
                <a:solidFill>
                  <a:srgbClr val="0000FF"/>
                </a:solidFill>
                <a:latin typeface="Consolas" pitchFamily="49" charset="0"/>
                <a:cs typeface="Consolas" pitchFamily="49" charset="0"/>
              </a:endParaRPr>
            </a:p>
          </p:txBody>
        </p:sp>
      </p:grpSp>
      <p:pic>
        <p:nvPicPr>
          <p:cNvPr id="132097" name="Picture 1"/>
          <p:cNvPicPr>
            <a:picLocks noChangeAspect="1" noChangeArrowheads="1"/>
          </p:cNvPicPr>
          <p:nvPr/>
        </p:nvPicPr>
        <p:blipFill>
          <a:blip r:embed="rId4" cstate="print"/>
          <a:srcRect/>
          <a:stretch>
            <a:fillRect/>
          </a:stretch>
        </p:blipFill>
        <p:spPr bwMode="auto">
          <a:xfrm>
            <a:off x="2285984" y="285728"/>
            <a:ext cx="2971800" cy="2019300"/>
          </a:xfrm>
          <a:prstGeom prst="rect">
            <a:avLst/>
          </a:prstGeom>
          <a:noFill/>
          <a:ln w="9525">
            <a:noFill/>
            <a:miter lim="800000"/>
            <a:headEnd/>
            <a:tailEnd/>
          </a:ln>
        </p:spPr>
      </p:pic>
      <p:sp>
        <p:nvSpPr>
          <p:cNvPr id="17" name="灯片编号占位符 16"/>
          <p:cNvSpPr>
            <a:spLocks noGrp="1"/>
          </p:cNvSpPr>
          <p:nvPr>
            <p:ph type="sldNum" sz="quarter" idx="12"/>
          </p:nvPr>
        </p:nvSpPr>
        <p:spPr/>
        <p:txBody>
          <a:bodyPr/>
          <a:lstStyle/>
          <a:p>
            <a:fld id="{67864EE2-EAB3-4814-A7EB-820BD7610F1E}" type="slidenum">
              <a:rPr lang="en-US" altLang="zh-CN" smtClean="0"/>
              <a:pPr/>
              <a:t>11</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88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88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13"/>
          <p:cNvSpPr txBox="1"/>
          <p:nvPr/>
        </p:nvSpPr>
        <p:spPr>
          <a:xfrm>
            <a:off x="357158" y="2071678"/>
            <a:ext cx="1928826" cy="400110"/>
          </a:xfrm>
          <a:prstGeom prst="rect">
            <a:avLst/>
          </a:prstGeom>
          <a:blipFill>
            <a:blip r:embed="rId2" cstate="print"/>
            <a:tile tx="0" ty="0" sx="100000" sy="100000" flip="none" algn="tl"/>
          </a:blipFill>
        </p:spPr>
        <p:txBody>
          <a:bodyPr wrap="square" rtlCol="0">
            <a:spAutoFit/>
          </a:bodyPr>
          <a:lstStyle/>
          <a:p>
            <a:pPr algn="l">
              <a:lnSpc>
                <a:spcPct val="100000"/>
              </a:lnSpc>
              <a:spcBef>
                <a:spcPts val="0"/>
              </a:spcBef>
            </a:pPr>
            <a:r>
              <a:rPr lang="zh-CN" altLang="zh-CN" sz="2000">
                <a:solidFill>
                  <a:srgbClr val="FF0000"/>
                </a:solidFill>
                <a:latin typeface="Consolas" pitchFamily="49" charset="0"/>
                <a:ea typeface="微软雅黑" pitchFamily="34" charset="-122"/>
                <a:cs typeface="Consolas" pitchFamily="49" charset="0"/>
              </a:rPr>
              <a:t>按</a:t>
            </a:r>
            <a:r>
              <a:rPr lang="zh-CN" altLang="en-US" sz="2000">
                <a:solidFill>
                  <a:srgbClr val="FF0000"/>
                </a:solidFill>
                <a:latin typeface="Consolas" pitchFamily="49" charset="0"/>
                <a:ea typeface="微软雅黑" pitchFamily="34" charset="-122"/>
                <a:cs typeface="Consolas" pitchFamily="49" charset="0"/>
              </a:rPr>
              <a:t>列</a:t>
            </a:r>
            <a:r>
              <a:rPr lang="zh-CN" altLang="zh-CN" sz="2000">
                <a:solidFill>
                  <a:srgbClr val="FF0000"/>
                </a:solidFill>
                <a:latin typeface="Consolas" pitchFamily="49" charset="0"/>
                <a:ea typeface="微软雅黑" pitchFamily="34" charset="-122"/>
                <a:cs typeface="Consolas" pitchFamily="49" charset="0"/>
              </a:rPr>
              <a:t>优先存储</a:t>
            </a:r>
            <a:endParaRPr lang="zh-CN" altLang="en-US" sz="2000">
              <a:solidFill>
                <a:srgbClr val="FF0000"/>
              </a:solidFill>
              <a:latin typeface="Consolas" pitchFamily="49" charset="0"/>
              <a:ea typeface="微软雅黑" pitchFamily="34" charset="-122"/>
              <a:cs typeface="Consolas" pitchFamily="49" charset="0"/>
            </a:endParaRPr>
          </a:p>
        </p:txBody>
      </p:sp>
      <p:grpSp>
        <p:nvGrpSpPr>
          <p:cNvPr id="2" name="组合 16"/>
          <p:cNvGrpSpPr/>
          <p:nvPr/>
        </p:nvGrpSpPr>
        <p:grpSpPr>
          <a:xfrm>
            <a:off x="857224" y="2643182"/>
            <a:ext cx="7643866" cy="3602678"/>
            <a:chOff x="857224" y="2643182"/>
            <a:chExt cx="7643866" cy="3602678"/>
          </a:xfrm>
        </p:grpSpPr>
        <p:sp>
          <p:nvSpPr>
            <p:cNvPr id="11" name="TextBox 10"/>
            <p:cNvSpPr txBox="1"/>
            <p:nvPr/>
          </p:nvSpPr>
          <p:spPr>
            <a:xfrm>
              <a:off x="1285852" y="3500438"/>
              <a:ext cx="7215238" cy="133751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lvl="0" indent="-342900" algn="l">
                <a:lnSpc>
                  <a:spcPts val="3000"/>
                </a:lnSpc>
                <a:spcBef>
                  <a:spcPts val="0"/>
                </a:spcBef>
                <a:buBlip>
                  <a:blip r:embed="rId3"/>
                </a:buBlip>
              </a:pPr>
              <a:r>
                <a:rPr kumimoji="0" lang="pt-BR" altLang="zh-CN" sz="2000" i="1">
                  <a:solidFill>
                    <a:srgbClr val="0000FF"/>
                  </a:solidFill>
                  <a:latin typeface="Consolas" pitchFamily="49" charset="0"/>
                  <a:ea typeface="仿宋" pitchFamily="49" charset="-122"/>
                  <a:cs typeface="Consolas" pitchFamily="49" charset="0"/>
                </a:rPr>
                <a:t>a</a:t>
              </a:r>
              <a:r>
                <a:rPr kumimoji="0" lang="pt-BR" altLang="zh-CN" sz="2000" i="1" baseline="-25000">
                  <a:solidFill>
                    <a:srgbClr val="0000FF"/>
                  </a:solidFill>
                  <a:latin typeface="Consolas" pitchFamily="49" charset="0"/>
                  <a:ea typeface="仿宋" pitchFamily="49" charset="-122"/>
                  <a:cs typeface="Consolas" pitchFamily="49" charset="0"/>
                </a:rPr>
                <a:t>i</a:t>
              </a:r>
              <a:r>
                <a:rPr kumimoji="0" lang="pt-BR" altLang="zh-CN" sz="2000">
                  <a:solidFill>
                    <a:srgbClr val="0000FF"/>
                  </a:solidFill>
                  <a:latin typeface="Consolas" pitchFamily="49" charset="0"/>
                  <a:ea typeface="仿宋" pitchFamily="49" charset="-122"/>
                  <a:cs typeface="Consolas" pitchFamily="49" charset="0"/>
                </a:rPr>
                <a:t>,</a:t>
              </a:r>
              <a:r>
                <a:rPr kumimoji="0" lang="pt-BR" altLang="zh-CN" sz="2000" i="1" baseline="-25000">
                  <a:solidFill>
                    <a:srgbClr val="0000FF"/>
                  </a:solidFill>
                  <a:latin typeface="Consolas" pitchFamily="49" charset="0"/>
                  <a:ea typeface="仿宋" pitchFamily="49" charset="-122"/>
                  <a:cs typeface="Consolas" pitchFamily="49" charset="0"/>
                </a:rPr>
                <a:t>j</a:t>
              </a:r>
              <a:r>
                <a:rPr kumimoji="0" lang="zh-CN" altLang="pt-BR" sz="2000">
                  <a:solidFill>
                    <a:srgbClr val="0000FF"/>
                  </a:solidFill>
                  <a:latin typeface="Consolas" pitchFamily="49" charset="0"/>
                  <a:ea typeface="仿宋" pitchFamily="49" charset="-122"/>
                  <a:cs typeface="Consolas" pitchFamily="49" charset="0"/>
                </a:rPr>
                <a:t>前面有</a:t>
              </a:r>
              <a:r>
                <a:rPr kumimoji="0" lang="pt-BR" altLang="zh-CN" sz="2000">
                  <a:solidFill>
                    <a:srgbClr val="0000FF"/>
                  </a:solidFill>
                  <a:latin typeface="Consolas" pitchFamily="49" charset="0"/>
                  <a:ea typeface="仿宋" pitchFamily="49" charset="-122"/>
                  <a:cs typeface="Consolas" pitchFamily="49" charset="0"/>
                </a:rPr>
                <a:t>0</a:t>
              </a:r>
              <a:r>
                <a:rPr kumimoji="0" lang="zh-CN" altLang="pt-BR" sz="2000">
                  <a:solidFill>
                    <a:srgbClr val="0000FF"/>
                  </a:solidFill>
                  <a:latin typeface="Consolas" pitchFamily="49" charset="0"/>
                  <a:ea typeface="仿宋" pitchFamily="49" charset="-122"/>
                  <a:cs typeface="Consolas" pitchFamily="49" charset="0"/>
                </a:rPr>
                <a:t>～</a:t>
              </a:r>
              <a:r>
                <a:rPr kumimoji="0" lang="pt-BR" altLang="zh-CN" sz="2000" i="1">
                  <a:solidFill>
                    <a:srgbClr val="0000FF"/>
                  </a:solidFill>
                  <a:latin typeface="Consolas" pitchFamily="49" charset="0"/>
                  <a:ea typeface="仿宋" pitchFamily="49" charset="-122"/>
                  <a:cs typeface="Consolas" pitchFamily="49" charset="0"/>
                </a:rPr>
                <a:t>j</a:t>
              </a:r>
              <a:r>
                <a:rPr kumimoji="0" lang="pt-BR" altLang="zh-CN" sz="2000">
                  <a:solidFill>
                    <a:srgbClr val="0000FF"/>
                  </a:solidFill>
                  <a:latin typeface="Consolas" pitchFamily="49" charset="0"/>
                  <a:ea typeface="仿宋" pitchFamily="49" charset="-122"/>
                  <a:cs typeface="Consolas" pitchFamily="49" charset="0"/>
                </a:rPr>
                <a:t>-1</a:t>
              </a:r>
              <a:r>
                <a:rPr kumimoji="0" lang="zh-CN" altLang="pt-BR" sz="2000">
                  <a:solidFill>
                    <a:srgbClr val="0000FF"/>
                  </a:solidFill>
                  <a:latin typeface="Consolas" pitchFamily="49" charset="0"/>
                  <a:ea typeface="仿宋" pitchFamily="49" charset="-122"/>
                  <a:cs typeface="Consolas" pitchFamily="49" charset="0"/>
                </a:rPr>
                <a:t>共</a:t>
              </a:r>
              <a:r>
                <a:rPr kumimoji="0" lang="pt-BR" altLang="zh-CN" sz="2000" i="1">
                  <a:solidFill>
                    <a:srgbClr val="0000FF"/>
                  </a:solidFill>
                  <a:latin typeface="Consolas" pitchFamily="49" charset="0"/>
                  <a:ea typeface="仿宋" pitchFamily="49" charset="-122"/>
                  <a:cs typeface="Consolas" pitchFamily="49" charset="0"/>
                </a:rPr>
                <a:t>j</a:t>
              </a:r>
              <a:r>
                <a:rPr kumimoji="0" lang="zh-CN" altLang="en-US" sz="2000">
                  <a:solidFill>
                    <a:srgbClr val="0000FF"/>
                  </a:solidFill>
                  <a:latin typeface="Consolas" pitchFamily="49" charset="0"/>
                  <a:ea typeface="仿宋" pitchFamily="49" charset="-122"/>
                  <a:cs typeface="Consolas" pitchFamily="49" charset="0"/>
                </a:rPr>
                <a:t>列，</a:t>
              </a:r>
              <a:r>
                <a:rPr kumimoji="0" lang="zh-CN" altLang="pt-BR" sz="2000">
                  <a:solidFill>
                    <a:srgbClr val="0000FF"/>
                  </a:solidFill>
                  <a:latin typeface="Consolas" pitchFamily="49" charset="0"/>
                  <a:ea typeface="仿宋" pitchFamily="49" charset="-122"/>
                  <a:cs typeface="Consolas" pitchFamily="49" charset="0"/>
                </a:rPr>
                <a:t>每</a:t>
              </a:r>
              <a:r>
                <a:rPr kumimoji="0" lang="zh-CN" altLang="en-US" sz="2000">
                  <a:solidFill>
                    <a:srgbClr val="0000FF"/>
                  </a:solidFill>
                  <a:latin typeface="Consolas" pitchFamily="49" charset="0"/>
                  <a:ea typeface="仿宋" pitchFamily="49" charset="-122"/>
                  <a:cs typeface="Consolas" pitchFamily="49" charset="0"/>
                </a:rPr>
                <a:t>列</a:t>
              </a:r>
              <a:r>
                <a:rPr kumimoji="0" lang="pt-BR" altLang="zh-CN" sz="2000" i="1">
                  <a:solidFill>
                    <a:srgbClr val="0000FF"/>
                  </a:solidFill>
                  <a:latin typeface="Consolas" pitchFamily="49" charset="0"/>
                  <a:ea typeface="仿宋" pitchFamily="49" charset="-122"/>
                  <a:cs typeface="Consolas" pitchFamily="49" charset="0"/>
                </a:rPr>
                <a:t>m</a:t>
              </a:r>
              <a:r>
                <a:rPr kumimoji="0" lang="zh-CN" altLang="pt-BR" sz="2000">
                  <a:solidFill>
                    <a:srgbClr val="0000FF"/>
                  </a:solidFill>
                  <a:latin typeface="Consolas" pitchFamily="49" charset="0"/>
                  <a:ea typeface="仿宋" pitchFamily="49" charset="-122"/>
                  <a:cs typeface="Consolas" pitchFamily="49" charset="0"/>
                </a:rPr>
                <a:t>个元素，共有</a:t>
              </a:r>
              <a:r>
                <a:rPr kumimoji="0" lang="pt-BR" altLang="zh-CN" sz="2000" i="1">
                  <a:solidFill>
                    <a:srgbClr val="0000FF"/>
                  </a:solidFill>
                  <a:latin typeface="Consolas" pitchFamily="49" charset="0"/>
                  <a:ea typeface="仿宋" pitchFamily="49" charset="-122"/>
                  <a:cs typeface="Consolas" pitchFamily="49" charset="0"/>
                </a:rPr>
                <a:t>j</a:t>
              </a:r>
              <a:r>
                <a:rPr kumimoji="0" lang="pt-BR" altLang="zh-CN" sz="2000">
                  <a:solidFill>
                    <a:srgbClr val="0000FF"/>
                  </a:solidFill>
                  <a:latin typeface="Consolas" pitchFamily="49" charset="0"/>
                  <a:ea typeface="仿宋" pitchFamily="49" charset="-122"/>
                  <a:cs typeface="Consolas" pitchFamily="49" charset="0"/>
                </a:rPr>
                <a:t>×</a:t>
              </a:r>
              <a:r>
                <a:rPr kumimoji="0" lang="pt-BR" altLang="zh-CN" sz="2000" i="1">
                  <a:solidFill>
                    <a:srgbClr val="0000FF"/>
                  </a:solidFill>
                  <a:latin typeface="Consolas" pitchFamily="49" charset="0"/>
                  <a:ea typeface="仿宋" pitchFamily="49" charset="-122"/>
                  <a:cs typeface="Consolas" pitchFamily="49" charset="0"/>
                </a:rPr>
                <a:t>m</a:t>
              </a:r>
              <a:r>
                <a:rPr kumimoji="0" lang="zh-CN" altLang="pt-BR" sz="2000">
                  <a:solidFill>
                    <a:srgbClr val="0000FF"/>
                  </a:solidFill>
                  <a:latin typeface="Consolas" pitchFamily="49" charset="0"/>
                  <a:ea typeface="仿宋" pitchFamily="49" charset="-122"/>
                  <a:cs typeface="Consolas" pitchFamily="49" charset="0"/>
                </a:rPr>
                <a:t>个元素</a:t>
              </a:r>
              <a:r>
                <a:rPr kumimoji="0" lang="zh-CN" altLang="en-US" sz="2000">
                  <a:solidFill>
                    <a:srgbClr val="0000FF"/>
                  </a:solidFill>
                  <a:latin typeface="Consolas" pitchFamily="49" charset="0"/>
                  <a:ea typeface="仿宋" pitchFamily="49" charset="-122"/>
                  <a:cs typeface="Consolas" pitchFamily="49" charset="0"/>
                </a:rPr>
                <a:t>。</a:t>
              </a:r>
              <a:endParaRPr kumimoji="0" lang="en-US" altLang="zh-CN" sz="2000">
                <a:solidFill>
                  <a:srgbClr val="0000FF"/>
                </a:solidFill>
                <a:latin typeface="Consolas" pitchFamily="49" charset="0"/>
                <a:ea typeface="仿宋" pitchFamily="49" charset="-122"/>
                <a:cs typeface="Consolas" pitchFamily="49" charset="0"/>
              </a:endParaRPr>
            </a:p>
            <a:p>
              <a:pPr marL="342900" lvl="0" indent="-342900" algn="l">
                <a:lnSpc>
                  <a:spcPts val="3000"/>
                </a:lnSpc>
                <a:spcBef>
                  <a:spcPts val="0"/>
                </a:spcBef>
                <a:buBlip>
                  <a:blip r:embed="rId3"/>
                </a:buBlip>
              </a:pPr>
              <a:r>
                <a:rPr kumimoji="0" lang="zh-CN" altLang="pt-BR" sz="2000">
                  <a:solidFill>
                    <a:srgbClr val="0000FF"/>
                  </a:solidFill>
                  <a:latin typeface="Consolas" pitchFamily="49" charset="0"/>
                  <a:ea typeface="仿宋" pitchFamily="49" charset="-122"/>
                  <a:cs typeface="Consolas" pitchFamily="49" charset="0"/>
                </a:rPr>
                <a:t>在第</a:t>
              </a:r>
              <a:r>
                <a:rPr kumimoji="0" lang="pt-BR" altLang="zh-CN" sz="2000" i="1">
                  <a:solidFill>
                    <a:srgbClr val="0000FF"/>
                  </a:solidFill>
                  <a:latin typeface="Consolas" pitchFamily="49" charset="0"/>
                  <a:ea typeface="仿宋" pitchFamily="49" charset="-122"/>
                  <a:cs typeface="Consolas" pitchFamily="49" charset="0"/>
                </a:rPr>
                <a:t>j</a:t>
              </a:r>
              <a:r>
                <a:rPr kumimoji="0" lang="zh-CN" altLang="en-US" sz="2000">
                  <a:solidFill>
                    <a:srgbClr val="0000FF"/>
                  </a:solidFill>
                  <a:latin typeface="Consolas" pitchFamily="49" charset="0"/>
                  <a:ea typeface="仿宋" pitchFamily="49" charset="-122"/>
                  <a:cs typeface="Consolas" pitchFamily="49" charset="0"/>
                </a:rPr>
                <a:t>列</a:t>
              </a:r>
              <a:r>
                <a:rPr kumimoji="0" lang="zh-CN" altLang="pt-BR" sz="2000">
                  <a:solidFill>
                    <a:srgbClr val="0000FF"/>
                  </a:solidFill>
                  <a:latin typeface="Consolas" pitchFamily="49" charset="0"/>
                  <a:ea typeface="仿宋" pitchFamily="49" charset="-122"/>
                  <a:cs typeface="Consolas" pitchFamily="49" charset="0"/>
                </a:rPr>
                <a:t>中</a:t>
              </a:r>
              <a:r>
                <a:rPr kumimoji="0" lang="zh-CN" altLang="en-US" sz="2000">
                  <a:solidFill>
                    <a:srgbClr val="0000FF"/>
                  </a:solidFill>
                  <a:latin typeface="Consolas" pitchFamily="49" charset="0"/>
                  <a:ea typeface="仿宋" pitchFamily="49" charset="-122"/>
                  <a:cs typeface="Consolas" pitchFamily="49" charset="0"/>
                </a:rPr>
                <a:t>前面有</a:t>
              </a:r>
              <a:r>
                <a:rPr kumimoji="0" lang="en-US" altLang="zh-CN" sz="2000" i="1">
                  <a:solidFill>
                    <a:srgbClr val="0000FF"/>
                  </a:solidFill>
                  <a:latin typeface="Consolas" pitchFamily="49" charset="0"/>
                  <a:ea typeface="仿宋" pitchFamily="49" charset="-122"/>
                  <a:cs typeface="Consolas" pitchFamily="49" charset="0"/>
                </a:rPr>
                <a:t>a</a:t>
              </a:r>
              <a:r>
                <a:rPr kumimoji="0" lang="en-US" altLang="zh-CN" sz="2000">
                  <a:solidFill>
                    <a:srgbClr val="0000FF"/>
                  </a:solidFill>
                  <a:latin typeface="Consolas" pitchFamily="49" charset="0"/>
                  <a:ea typeface="仿宋" pitchFamily="49" charset="-122"/>
                  <a:cs typeface="Consolas" pitchFamily="49" charset="0"/>
                </a:rPr>
                <a:t>[0..</a:t>
              </a:r>
              <a:r>
                <a:rPr kumimoji="0" lang="en-US" altLang="zh-CN" sz="2000" i="1">
                  <a:solidFill>
                    <a:srgbClr val="0000FF"/>
                  </a:solidFill>
                  <a:latin typeface="Consolas" pitchFamily="49" charset="0"/>
                  <a:ea typeface="仿宋" pitchFamily="49" charset="-122"/>
                  <a:cs typeface="Consolas" pitchFamily="49" charset="0"/>
                </a:rPr>
                <a:t>i</a:t>
              </a:r>
              <a:r>
                <a:rPr kumimoji="0" lang="en-US" altLang="zh-CN" sz="2000">
                  <a:solidFill>
                    <a:srgbClr val="0000FF"/>
                  </a:solidFill>
                  <a:latin typeface="Consolas" pitchFamily="49" charset="0"/>
                  <a:ea typeface="仿宋" pitchFamily="49" charset="-122"/>
                  <a:cs typeface="Consolas" pitchFamily="49" charset="0"/>
                </a:rPr>
                <a:t>-1,j]</a:t>
              </a:r>
              <a:r>
                <a:rPr kumimoji="0" lang="zh-CN" altLang="pt-BR" sz="2000">
                  <a:solidFill>
                    <a:srgbClr val="0000FF"/>
                  </a:solidFill>
                  <a:latin typeface="Consolas" pitchFamily="49" charset="0"/>
                  <a:ea typeface="仿宋" pitchFamily="49" charset="-122"/>
                  <a:cs typeface="Consolas" pitchFamily="49" charset="0"/>
                </a:rPr>
                <a:t>，</a:t>
              </a:r>
              <a:r>
                <a:rPr kumimoji="0" lang="zh-CN" altLang="en-US" sz="2000">
                  <a:solidFill>
                    <a:srgbClr val="0000FF"/>
                  </a:solidFill>
                  <a:latin typeface="Consolas" pitchFamily="49" charset="0"/>
                  <a:ea typeface="仿宋" pitchFamily="49" charset="-122"/>
                  <a:cs typeface="Consolas" pitchFamily="49" charset="0"/>
                </a:rPr>
                <a:t>共</a:t>
              </a:r>
              <a:r>
                <a:rPr kumimoji="0" lang="en-US" altLang="zh-CN" sz="2000" i="1">
                  <a:solidFill>
                    <a:srgbClr val="0000FF"/>
                  </a:solidFill>
                  <a:latin typeface="Consolas" pitchFamily="49" charset="0"/>
                  <a:ea typeface="仿宋" pitchFamily="49" charset="-122"/>
                  <a:cs typeface="Consolas" pitchFamily="49" charset="0"/>
                </a:rPr>
                <a:t>i</a:t>
              </a:r>
              <a:r>
                <a:rPr kumimoji="0" lang="zh-CN" altLang="pt-BR" sz="2000">
                  <a:solidFill>
                    <a:srgbClr val="0000FF"/>
                  </a:solidFill>
                  <a:latin typeface="Consolas" pitchFamily="49" charset="0"/>
                  <a:ea typeface="仿宋" pitchFamily="49" charset="-122"/>
                  <a:cs typeface="Consolas" pitchFamily="49" charset="0"/>
                </a:rPr>
                <a:t>个元素</a:t>
              </a:r>
              <a:r>
                <a:rPr kumimoji="0" lang="zh-CN" altLang="en-US" sz="2000">
                  <a:solidFill>
                    <a:srgbClr val="0000FF"/>
                  </a:solidFill>
                  <a:latin typeface="Consolas" pitchFamily="49" charset="0"/>
                  <a:ea typeface="仿宋" pitchFamily="49" charset="-122"/>
                  <a:cs typeface="Consolas" pitchFamily="49" charset="0"/>
                </a:rPr>
                <a:t>。</a:t>
              </a:r>
              <a:endParaRPr kumimoji="0" lang="en-US" altLang="zh-CN" sz="2000">
                <a:solidFill>
                  <a:srgbClr val="0000FF"/>
                </a:solidFill>
                <a:latin typeface="Consolas" pitchFamily="49" charset="0"/>
                <a:ea typeface="仿宋" pitchFamily="49" charset="-122"/>
                <a:cs typeface="Consolas" pitchFamily="49" charset="0"/>
              </a:endParaRPr>
            </a:p>
            <a:p>
              <a:pPr marL="342900" lvl="0" indent="-342900" algn="l">
                <a:lnSpc>
                  <a:spcPts val="3000"/>
                </a:lnSpc>
                <a:spcBef>
                  <a:spcPts val="0"/>
                </a:spcBef>
                <a:buBlip>
                  <a:blip r:embed="rId3"/>
                </a:buBlip>
              </a:pPr>
              <a:r>
                <a:rPr kumimoji="0" lang="zh-CN" altLang="en-US" sz="2000">
                  <a:solidFill>
                    <a:srgbClr val="0000FF"/>
                  </a:solidFill>
                  <a:latin typeface="Consolas" pitchFamily="49" charset="0"/>
                  <a:ea typeface="仿宋" pitchFamily="49" charset="-122"/>
                  <a:cs typeface="Consolas" pitchFamily="49" charset="0"/>
                </a:rPr>
                <a:t>合起来，</a:t>
              </a:r>
              <a:r>
                <a:rPr kumimoji="0" lang="pt-BR" altLang="zh-CN" sz="2000" i="1">
                  <a:solidFill>
                    <a:srgbClr val="0000FF"/>
                  </a:solidFill>
                  <a:latin typeface="Consolas" pitchFamily="49" charset="0"/>
                  <a:ea typeface="仿宋" pitchFamily="49" charset="-122"/>
                  <a:cs typeface="Consolas" pitchFamily="49" charset="0"/>
                </a:rPr>
                <a:t>a</a:t>
              </a:r>
              <a:r>
                <a:rPr kumimoji="0" lang="pt-BR" altLang="zh-CN" sz="2000" i="1" baseline="-25000">
                  <a:solidFill>
                    <a:srgbClr val="0000FF"/>
                  </a:solidFill>
                  <a:latin typeface="Consolas" pitchFamily="49" charset="0"/>
                  <a:ea typeface="仿宋" pitchFamily="49" charset="-122"/>
                  <a:cs typeface="Consolas" pitchFamily="49" charset="0"/>
                </a:rPr>
                <a:t>i</a:t>
              </a:r>
              <a:r>
                <a:rPr kumimoji="0" lang="pt-BR" altLang="zh-CN" sz="2000">
                  <a:solidFill>
                    <a:srgbClr val="0000FF"/>
                  </a:solidFill>
                  <a:latin typeface="Consolas" pitchFamily="49" charset="0"/>
                  <a:ea typeface="仿宋" pitchFamily="49" charset="-122"/>
                  <a:cs typeface="Consolas" pitchFamily="49" charset="0"/>
                </a:rPr>
                <a:t>,</a:t>
              </a:r>
              <a:r>
                <a:rPr kumimoji="0" lang="pt-BR" altLang="zh-CN" sz="2000" i="1" baseline="-25000">
                  <a:solidFill>
                    <a:srgbClr val="0000FF"/>
                  </a:solidFill>
                  <a:latin typeface="Consolas" pitchFamily="49" charset="0"/>
                  <a:ea typeface="仿宋" pitchFamily="49" charset="-122"/>
                  <a:cs typeface="Consolas" pitchFamily="49" charset="0"/>
                </a:rPr>
                <a:t>j</a:t>
              </a:r>
              <a:r>
                <a:rPr kumimoji="0" lang="zh-CN" altLang="pt-BR" sz="2000">
                  <a:solidFill>
                    <a:srgbClr val="0000FF"/>
                  </a:solidFill>
                  <a:latin typeface="Consolas" pitchFamily="49" charset="0"/>
                  <a:ea typeface="仿宋" pitchFamily="49" charset="-122"/>
                  <a:cs typeface="Consolas" pitchFamily="49" charset="0"/>
                </a:rPr>
                <a:t>前面有</a:t>
              </a:r>
              <a:r>
                <a:rPr kumimoji="0" lang="en-US" altLang="zh-CN" sz="2000" i="1">
                  <a:solidFill>
                    <a:srgbClr val="0000FF"/>
                  </a:solidFill>
                  <a:latin typeface="Consolas" pitchFamily="49" charset="0"/>
                  <a:ea typeface="仿宋" pitchFamily="49" charset="-122"/>
                  <a:cs typeface="Consolas" pitchFamily="49" charset="0"/>
                </a:rPr>
                <a:t>j</a:t>
              </a:r>
              <a:r>
                <a:rPr kumimoji="0" lang="pt-BR" altLang="zh-CN" sz="2000">
                  <a:solidFill>
                    <a:srgbClr val="0000FF"/>
                  </a:solidFill>
                  <a:latin typeface="Consolas" pitchFamily="49" charset="0"/>
                  <a:ea typeface="仿宋" pitchFamily="49" charset="-122"/>
                  <a:cs typeface="Consolas" pitchFamily="49" charset="0"/>
                </a:rPr>
                <a:t>×</a:t>
              </a:r>
              <a:r>
                <a:rPr kumimoji="0" lang="pt-BR" altLang="zh-CN" sz="2000" i="1">
                  <a:solidFill>
                    <a:srgbClr val="0000FF"/>
                  </a:solidFill>
                  <a:latin typeface="Consolas" pitchFamily="49" charset="0"/>
                  <a:ea typeface="仿宋" pitchFamily="49" charset="-122"/>
                  <a:cs typeface="Consolas" pitchFamily="49" charset="0"/>
                </a:rPr>
                <a:t>m</a:t>
              </a:r>
              <a:r>
                <a:rPr kumimoji="0" lang="pt-BR" altLang="zh-CN" sz="2000">
                  <a:solidFill>
                    <a:srgbClr val="0000FF"/>
                  </a:solidFill>
                  <a:latin typeface="Consolas" pitchFamily="49" charset="0"/>
                  <a:ea typeface="仿宋" pitchFamily="49" charset="-122"/>
                  <a:cs typeface="Consolas" pitchFamily="49" charset="0"/>
                </a:rPr>
                <a:t>+</a:t>
              </a:r>
              <a:r>
                <a:rPr kumimoji="0" lang="pt-BR" altLang="zh-CN" sz="2000" i="1">
                  <a:solidFill>
                    <a:srgbClr val="0000FF"/>
                  </a:solidFill>
                  <a:latin typeface="Consolas" pitchFamily="49" charset="0"/>
                  <a:ea typeface="仿宋" pitchFamily="49" charset="-122"/>
                  <a:cs typeface="Consolas" pitchFamily="49" charset="0"/>
                </a:rPr>
                <a:t>i</a:t>
              </a:r>
              <a:r>
                <a:rPr kumimoji="0" lang="zh-CN" altLang="en-US" sz="2000">
                  <a:solidFill>
                    <a:srgbClr val="0000FF"/>
                  </a:solidFill>
                  <a:latin typeface="Consolas" pitchFamily="49" charset="0"/>
                  <a:ea typeface="仿宋" pitchFamily="49" charset="-122"/>
                  <a:cs typeface="Consolas" pitchFamily="49" charset="0"/>
                </a:rPr>
                <a:t>个元素。则：</a:t>
              </a:r>
              <a:endParaRPr lang="zh-CN" altLang="zh-CN" sz="2000">
                <a:solidFill>
                  <a:srgbClr val="0000FF"/>
                </a:solidFill>
                <a:latin typeface="Consolas" pitchFamily="49" charset="0"/>
                <a:ea typeface="仿宋" pitchFamily="49" charset="-122"/>
                <a:cs typeface="Consolas" pitchFamily="49" charset="0"/>
              </a:endParaRPr>
            </a:p>
          </p:txBody>
        </p:sp>
        <p:sp>
          <p:nvSpPr>
            <p:cNvPr id="78857" name="Text Box 9"/>
            <p:cNvSpPr txBox="1">
              <a:spLocks noChangeArrowheads="1"/>
            </p:cNvSpPr>
            <p:nvPr/>
          </p:nvSpPr>
          <p:spPr bwMode="auto">
            <a:xfrm>
              <a:off x="1785918" y="5214950"/>
              <a:ext cx="5072098" cy="428628"/>
            </a:xfrm>
            <a:prstGeom prst="rect">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vert="horz" wrap="square" lIns="180000" tIns="108000" rIns="0" bIns="252000" numCol="1" anchor="t" anchorCtr="0" compatLnSpc="1">
              <a:prstTxWarp prst="textNoShape">
                <a:avLst/>
              </a:prstTxWarp>
            </a:bodyPr>
            <a:lstStyle/>
            <a:p>
              <a:pPr algn="l"/>
              <a:r>
                <a:rPr lang="pt-BR" altLang="zh-CN" sz="2000">
                  <a:solidFill>
                    <a:srgbClr val="FF0000"/>
                  </a:solidFill>
                  <a:latin typeface="Consolas" pitchFamily="49" charset="0"/>
                  <a:cs typeface="Consolas" pitchFamily="49" charset="0"/>
                </a:rPr>
                <a:t>LOC(</a:t>
              </a:r>
              <a:r>
                <a:rPr lang="pt-BR" altLang="zh-CN" sz="2000" i="1">
                  <a:solidFill>
                    <a:srgbClr val="FF0000"/>
                  </a:solidFill>
                  <a:latin typeface="Consolas" pitchFamily="49" charset="0"/>
                  <a:cs typeface="Consolas" pitchFamily="49" charset="0"/>
                </a:rPr>
                <a:t>a</a:t>
              </a:r>
              <a:r>
                <a:rPr lang="pt-BR" altLang="zh-CN" sz="2000" i="1" baseline="-25000">
                  <a:solidFill>
                    <a:srgbClr val="FF0000"/>
                  </a:solidFill>
                  <a:latin typeface="Consolas" pitchFamily="49" charset="0"/>
                  <a:cs typeface="Consolas" pitchFamily="49" charset="0"/>
                </a:rPr>
                <a:t>i</a:t>
              </a:r>
              <a:r>
                <a:rPr lang="pt-BR" altLang="zh-CN" sz="2000">
                  <a:solidFill>
                    <a:srgbClr val="FF0000"/>
                  </a:solidFill>
                  <a:latin typeface="Consolas" pitchFamily="49" charset="0"/>
                  <a:cs typeface="Consolas" pitchFamily="49" charset="0"/>
                </a:rPr>
                <a:t>,</a:t>
              </a:r>
              <a:r>
                <a:rPr lang="pt-BR" altLang="zh-CN" sz="2000" i="1" baseline="-25000">
                  <a:solidFill>
                    <a:srgbClr val="FF0000"/>
                  </a:solidFill>
                  <a:latin typeface="Consolas" pitchFamily="49" charset="0"/>
                  <a:cs typeface="Consolas" pitchFamily="49" charset="0"/>
                </a:rPr>
                <a:t>j</a:t>
              </a:r>
              <a:r>
                <a:rPr lang="pt-BR" altLang="zh-CN" sz="2000">
                  <a:solidFill>
                    <a:srgbClr val="FF0000"/>
                  </a:solidFill>
                  <a:latin typeface="Consolas" pitchFamily="49" charset="0"/>
                  <a:cs typeface="Consolas" pitchFamily="49" charset="0"/>
                </a:rPr>
                <a:t>)=LOC(</a:t>
              </a:r>
              <a:r>
                <a:rPr lang="pt-BR" altLang="zh-CN" sz="2000" i="1">
                  <a:solidFill>
                    <a:srgbClr val="FF0000"/>
                  </a:solidFill>
                  <a:latin typeface="Consolas" pitchFamily="49" charset="0"/>
                  <a:cs typeface="Consolas" pitchFamily="49" charset="0"/>
                </a:rPr>
                <a:t>a</a:t>
              </a:r>
              <a:r>
                <a:rPr lang="pt-BR" altLang="zh-CN" sz="2000" baseline="-25000">
                  <a:solidFill>
                    <a:srgbClr val="FF0000"/>
                  </a:solidFill>
                  <a:latin typeface="Consolas" pitchFamily="49" charset="0"/>
                  <a:cs typeface="Consolas" pitchFamily="49" charset="0"/>
                </a:rPr>
                <a:t>0</a:t>
              </a:r>
              <a:r>
                <a:rPr lang="pt-BR" altLang="zh-CN" sz="2000">
                  <a:solidFill>
                    <a:srgbClr val="FF0000"/>
                  </a:solidFill>
                  <a:latin typeface="Consolas" pitchFamily="49" charset="0"/>
                  <a:cs typeface="Consolas" pitchFamily="49" charset="0"/>
                </a:rPr>
                <a:t>,</a:t>
              </a:r>
              <a:r>
                <a:rPr lang="pt-BR" altLang="zh-CN" sz="2000" baseline="-25000">
                  <a:solidFill>
                    <a:srgbClr val="FF0000"/>
                  </a:solidFill>
                  <a:latin typeface="Consolas" pitchFamily="49" charset="0"/>
                  <a:cs typeface="Consolas" pitchFamily="49" charset="0"/>
                </a:rPr>
                <a:t>0</a:t>
              </a:r>
              <a:r>
                <a:rPr lang="pt-BR" altLang="zh-CN" sz="2000">
                  <a:solidFill>
                    <a:srgbClr val="FF0000"/>
                  </a:solidFill>
                  <a:latin typeface="Consolas" pitchFamily="49" charset="0"/>
                  <a:cs typeface="Consolas" pitchFamily="49" charset="0"/>
                </a:rPr>
                <a:t>) + (</a:t>
              </a:r>
              <a:r>
                <a:rPr lang="pt-BR" altLang="zh-CN" sz="2000" i="1">
                  <a:solidFill>
                    <a:srgbClr val="FF0000"/>
                  </a:solidFill>
                  <a:latin typeface="Consolas" pitchFamily="49" charset="0"/>
                  <a:cs typeface="Consolas" pitchFamily="49" charset="0"/>
                </a:rPr>
                <a:t>j</a:t>
              </a:r>
              <a:r>
                <a:rPr lang="pt-BR" altLang="zh-CN" sz="2000">
                  <a:solidFill>
                    <a:srgbClr val="FF0000"/>
                  </a:solidFill>
                  <a:latin typeface="Consolas" pitchFamily="49" charset="0"/>
                  <a:cs typeface="Consolas" pitchFamily="49" charset="0"/>
                </a:rPr>
                <a:t>×</a:t>
              </a:r>
              <a:r>
                <a:rPr lang="pt-BR" altLang="zh-CN" sz="2000" i="1">
                  <a:solidFill>
                    <a:srgbClr val="FF0000"/>
                  </a:solidFill>
                  <a:latin typeface="Consolas" pitchFamily="49" charset="0"/>
                  <a:cs typeface="Consolas" pitchFamily="49" charset="0"/>
                </a:rPr>
                <a:t>m </a:t>
              </a:r>
              <a:r>
                <a:rPr lang="pt-BR" altLang="zh-CN" sz="2000">
                  <a:solidFill>
                    <a:srgbClr val="FF0000"/>
                  </a:solidFill>
                  <a:latin typeface="Consolas" pitchFamily="49" charset="0"/>
                  <a:cs typeface="Consolas" pitchFamily="49" charset="0"/>
                </a:rPr>
                <a:t>+ </a:t>
              </a:r>
              <a:r>
                <a:rPr lang="pt-BR" altLang="zh-CN" sz="2000" i="1">
                  <a:solidFill>
                    <a:srgbClr val="FF0000"/>
                  </a:solidFill>
                  <a:latin typeface="Consolas" pitchFamily="49" charset="0"/>
                  <a:cs typeface="Consolas" pitchFamily="49" charset="0"/>
                </a:rPr>
                <a:t>i</a:t>
              </a:r>
              <a:r>
                <a:rPr lang="pt-BR" altLang="zh-CN" sz="2000">
                  <a:solidFill>
                    <a:srgbClr val="FF0000"/>
                  </a:solidFill>
                  <a:latin typeface="Consolas" pitchFamily="49" charset="0"/>
                  <a:cs typeface="Consolas" pitchFamily="49" charset="0"/>
                </a:rPr>
                <a:t>)×</a:t>
              </a:r>
              <a:r>
                <a:rPr lang="pt-BR" altLang="zh-CN" sz="2000" i="1">
                  <a:solidFill>
                    <a:srgbClr val="FF0000"/>
                  </a:solidFill>
                  <a:latin typeface="Consolas" pitchFamily="49" charset="0"/>
                  <a:cs typeface="Consolas" pitchFamily="49" charset="0"/>
                </a:rPr>
                <a:t>k</a:t>
              </a:r>
              <a:endParaRPr lang="zh-CN" altLang="zh-CN" sz="2000">
                <a:solidFill>
                  <a:srgbClr val="FF0000"/>
                </a:solidFill>
                <a:latin typeface="Consolas" pitchFamily="49" charset="0"/>
                <a:cs typeface="Consolas" pitchFamily="49" charset="0"/>
              </a:endParaRPr>
            </a:p>
          </p:txBody>
        </p:sp>
        <p:sp>
          <p:nvSpPr>
            <p:cNvPr id="15" name="TextBox 14"/>
            <p:cNvSpPr txBox="1"/>
            <p:nvPr/>
          </p:nvSpPr>
          <p:spPr>
            <a:xfrm>
              <a:off x="857224" y="2643182"/>
              <a:ext cx="7429552" cy="810478"/>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假设每个元素占</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个存储单元，</a:t>
              </a:r>
              <a:r>
                <a:rPr lang="en-US" altLang="zh-CN" sz="2000">
                  <a:solidFill>
                    <a:srgbClr val="0000FF"/>
                  </a:solidFill>
                  <a:latin typeface="Consolas" pitchFamily="49" charset="0"/>
                  <a:ea typeface="仿宋" pitchFamily="49" charset="-122"/>
                  <a:cs typeface="Consolas" pitchFamily="49" charset="0"/>
                </a:rPr>
                <a:t>LOC(</a:t>
              </a:r>
              <a:r>
                <a:rPr lang="en-US" altLang="zh-CN" sz="2000" i="1">
                  <a:solidFill>
                    <a:srgbClr val="0000FF"/>
                  </a:solidFill>
                  <a:latin typeface="Consolas" pitchFamily="49" charset="0"/>
                  <a:ea typeface="仿宋" pitchFamily="49" charset="-122"/>
                  <a:cs typeface="Consolas" pitchFamily="49" charset="0"/>
                </a:rPr>
                <a:t>a</a:t>
              </a:r>
              <a:r>
                <a:rPr lang="en-US" altLang="zh-CN" sz="2000" baseline="-25000">
                  <a:solidFill>
                    <a:srgbClr val="0000FF"/>
                  </a:solidFill>
                  <a:latin typeface="Consolas" pitchFamily="49" charset="0"/>
                  <a:ea typeface="仿宋" pitchFamily="49" charset="-122"/>
                  <a:cs typeface="Consolas" pitchFamily="49" charset="0"/>
                </a:rPr>
                <a:t>0</a:t>
              </a:r>
              <a:r>
                <a:rPr lang="zh-CN" altLang="zh-CN" sz="2000" baseline="-25000">
                  <a:solidFill>
                    <a:srgbClr val="0000FF"/>
                  </a:solidFill>
                  <a:latin typeface="Consolas" pitchFamily="49" charset="0"/>
                  <a:ea typeface="仿宋" pitchFamily="49" charset="-122"/>
                  <a:cs typeface="Consolas" pitchFamily="49" charset="0"/>
                </a:rPr>
                <a:t>，</a:t>
              </a:r>
              <a:r>
                <a:rPr lang="en-US" altLang="zh-CN" sz="2000" baseline="-25000">
                  <a:solidFill>
                    <a:srgbClr val="0000FF"/>
                  </a:solidFill>
                  <a:latin typeface="Consolas" pitchFamily="49" charset="0"/>
                  <a:ea typeface="仿宋" pitchFamily="49" charset="-122"/>
                  <a:cs typeface="Consolas" pitchFamily="49" charset="0"/>
                </a:rPr>
                <a:t>0</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表示</a:t>
              </a:r>
              <a:r>
                <a:rPr lang="en-US" altLang="zh-CN" sz="2000" i="1">
                  <a:solidFill>
                    <a:srgbClr val="0000FF"/>
                  </a:solidFill>
                  <a:latin typeface="Consolas" pitchFamily="49" charset="0"/>
                  <a:ea typeface="仿宋" pitchFamily="49" charset="-122"/>
                  <a:cs typeface="Consolas" pitchFamily="49" charset="0"/>
                </a:rPr>
                <a:t>a</a:t>
              </a:r>
              <a:r>
                <a:rPr lang="en-US" altLang="zh-CN" sz="2000" baseline="-25000">
                  <a:solidFill>
                    <a:srgbClr val="0000FF"/>
                  </a:solidFill>
                  <a:latin typeface="Consolas" pitchFamily="49" charset="0"/>
                  <a:ea typeface="仿宋" pitchFamily="49" charset="-122"/>
                  <a:cs typeface="Consolas" pitchFamily="49" charset="0"/>
                </a:rPr>
                <a:t>0</a:t>
              </a:r>
              <a:r>
                <a:rPr lang="zh-CN" altLang="zh-CN" sz="2000" baseline="-25000">
                  <a:solidFill>
                    <a:srgbClr val="0000FF"/>
                  </a:solidFill>
                  <a:latin typeface="Consolas" pitchFamily="49" charset="0"/>
                  <a:ea typeface="仿宋" pitchFamily="49" charset="-122"/>
                  <a:cs typeface="Consolas" pitchFamily="49" charset="0"/>
                </a:rPr>
                <a:t>，</a:t>
              </a:r>
              <a:r>
                <a:rPr lang="en-US" altLang="zh-CN" sz="2000" baseline="-25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元素的存储地址</a:t>
              </a:r>
              <a:r>
                <a:rPr kumimoji="0" lang="zh-CN" altLang="en-US"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对于元素</a:t>
              </a:r>
              <a:r>
                <a:rPr lang="en-US" altLang="zh-CN" sz="2000" i="1">
                  <a:solidFill>
                    <a:srgbClr val="0000FF"/>
                  </a:solidFill>
                  <a:latin typeface="Consolas" pitchFamily="49" charset="0"/>
                  <a:ea typeface="仿宋" pitchFamily="49" charset="-122"/>
                  <a:cs typeface="Consolas" pitchFamily="49" charset="0"/>
                </a:rPr>
                <a:t>a</a:t>
              </a:r>
              <a:r>
                <a:rPr lang="en-US" altLang="zh-CN" sz="2000" i="1" baseline="-25000">
                  <a:solidFill>
                    <a:srgbClr val="0000FF"/>
                  </a:solidFill>
                  <a:latin typeface="Consolas" pitchFamily="49" charset="0"/>
                  <a:ea typeface="仿宋" pitchFamily="49" charset="-122"/>
                  <a:cs typeface="Consolas" pitchFamily="49" charset="0"/>
                </a:rPr>
                <a:t>i</a:t>
              </a:r>
              <a:r>
                <a:rPr lang="zh-CN" altLang="zh-CN" sz="2000" baseline="-25000">
                  <a:solidFill>
                    <a:srgbClr val="0000FF"/>
                  </a:solidFill>
                  <a:latin typeface="Consolas" pitchFamily="49" charset="0"/>
                  <a:ea typeface="仿宋" pitchFamily="49" charset="-122"/>
                  <a:cs typeface="Consolas" pitchFamily="49" charset="0"/>
                </a:rPr>
                <a:t>，</a:t>
              </a:r>
              <a:r>
                <a:rPr lang="en-US" altLang="zh-CN" sz="2000" i="1" baseline="-25000">
                  <a:solidFill>
                    <a:srgbClr val="0000FF"/>
                  </a:solidFill>
                  <a:latin typeface="Consolas" pitchFamily="49" charset="0"/>
                  <a:ea typeface="仿宋" pitchFamily="49" charset="-122"/>
                  <a:cs typeface="Consolas" pitchFamily="49" charset="0"/>
                </a:rPr>
                <a:t>j</a:t>
              </a:r>
              <a:r>
                <a:rPr lang="zh-CN" altLang="en-US" sz="2000">
                  <a:solidFill>
                    <a:srgbClr val="0000FF"/>
                  </a:solidFill>
                  <a:latin typeface="Consolas" pitchFamily="49" charset="0"/>
                  <a:ea typeface="仿宋" pitchFamily="49" charset="-122"/>
                  <a:cs typeface="Consolas" pitchFamily="49" charset="0"/>
                </a:rPr>
                <a:t>：</a:t>
              </a:r>
            </a:p>
          </p:txBody>
        </p:sp>
        <p:sp>
          <p:nvSpPr>
            <p:cNvPr id="12" name="下箭头 11"/>
            <p:cNvSpPr/>
            <p:nvPr/>
          </p:nvSpPr>
          <p:spPr bwMode="auto">
            <a:xfrm>
              <a:off x="3857620" y="4786322"/>
              <a:ext cx="214314" cy="285752"/>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2000">
                <a:solidFill>
                  <a:srgbClr val="0000FF"/>
                </a:solidFill>
                <a:latin typeface="Consolas" pitchFamily="49" charset="0"/>
                <a:cs typeface="Consolas" pitchFamily="49" charset="0"/>
              </a:endParaRPr>
            </a:p>
          </p:txBody>
        </p:sp>
        <p:sp>
          <p:nvSpPr>
            <p:cNvPr id="13" name="TextBox 12"/>
            <p:cNvSpPr txBox="1"/>
            <p:nvPr/>
          </p:nvSpPr>
          <p:spPr>
            <a:xfrm>
              <a:off x="1714480" y="5845750"/>
              <a:ext cx="4857784"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华文中宋" pitchFamily="2" charset="-122"/>
                  <a:cs typeface="Consolas" pitchFamily="49" charset="0"/>
                </a:rPr>
                <a:t>二维数组也具有随机存储特性</a:t>
              </a:r>
              <a:r>
                <a:rPr lang="zh-CN" altLang="en-US" sz="2000">
                  <a:solidFill>
                    <a:srgbClr val="0000FF"/>
                  </a:solidFill>
                  <a:latin typeface="Consolas" pitchFamily="49" charset="0"/>
                  <a:ea typeface="华文中宋" pitchFamily="2" charset="-122"/>
                  <a:cs typeface="Consolas" pitchFamily="49" charset="0"/>
                </a:rPr>
                <a:t>，以此类推。</a:t>
              </a:r>
            </a:p>
          </p:txBody>
        </p:sp>
      </p:grpSp>
      <p:pic>
        <p:nvPicPr>
          <p:cNvPr id="131073" name="Picture 1"/>
          <p:cNvPicPr>
            <a:picLocks noChangeAspect="1" noChangeArrowheads="1"/>
          </p:cNvPicPr>
          <p:nvPr/>
        </p:nvPicPr>
        <p:blipFill>
          <a:blip r:embed="rId4" cstate="print"/>
          <a:srcRect/>
          <a:stretch>
            <a:fillRect/>
          </a:stretch>
        </p:blipFill>
        <p:spPr bwMode="auto">
          <a:xfrm>
            <a:off x="2928926" y="428604"/>
            <a:ext cx="2971800" cy="2019300"/>
          </a:xfrm>
          <a:prstGeom prst="rect">
            <a:avLst/>
          </a:prstGeom>
          <a:noFill/>
          <a:ln w="9525">
            <a:noFill/>
            <a:miter lim="800000"/>
            <a:headEnd/>
            <a:tailEnd/>
          </a:ln>
        </p:spPr>
      </p:pic>
      <p:sp>
        <p:nvSpPr>
          <p:cNvPr id="18" name="灯片编号占位符 17"/>
          <p:cNvSpPr>
            <a:spLocks noGrp="1"/>
          </p:cNvSpPr>
          <p:nvPr>
            <p:ph type="sldNum" sz="quarter" idx="12"/>
          </p:nvPr>
        </p:nvSpPr>
        <p:spPr/>
        <p:txBody>
          <a:bodyPr/>
          <a:lstStyle/>
          <a:p>
            <a:fld id="{67864EE2-EAB3-4814-A7EB-820BD7610F1E}" type="slidenum">
              <a:rPr lang="en-US" altLang="zh-CN" smtClean="0"/>
              <a:pPr/>
              <a:t>12</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285860"/>
            <a:ext cx="7858180" cy="209288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1200"/>
              </a:spcBef>
            </a:pPr>
            <a:r>
              <a:rPr lang="zh-CN" altLang="en-US" sz="2000">
                <a:solidFill>
                  <a:srgbClr val="0000FF"/>
                </a:solidFill>
                <a:latin typeface="Consolas" pitchFamily="49" charset="0"/>
                <a:ea typeface="仿宋" pitchFamily="49" charset="-122"/>
                <a:cs typeface="Consolas" pitchFamily="49" charset="0"/>
              </a:rPr>
              <a:t>更一般地，</a:t>
            </a:r>
            <a:r>
              <a:rPr lang="zh-CN" altLang="zh-CN" sz="2000">
                <a:solidFill>
                  <a:srgbClr val="0000FF"/>
                </a:solidFill>
                <a:latin typeface="Consolas" pitchFamily="49" charset="0"/>
                <a:ea typeface="仿宋" pitchFamily="49" charset="-122"/>
                <a:cs typeface="Consolas" pitchFamily="49" charset="0"/>
              </a:rPr>
              <a:t>数组</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c</a:t>
            </a:r>
            <a:r>
              <a:rPr lang="en-US" altLang="zh-CN" sz="2000" baseline="-25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d</a:t>
            </a:r>
            <a:r>
              <a:rPr lang="en-US" altLang="zh-CN" sz="2000" baseline="-25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c</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d</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，则该数组</a:t>
            </a:r>
            <a:r>
              <a:rPr lang="zh-CN" altLang="zh-CN" sz="2000">
                <a:solidFill>
                  <a:srgbClr val="FF0000"/>
                </a:solidFill>
                <a:latin typeface="Consolas" pitchFamily="49" charset="0"/>
                <a:ea typeface="仿宋" pitchFamily="49" charset="-122"/>
                <a:cs typeface="Consolas" pitchFamily="49" charset="0"/>
              </a:rPr>
              <a:t>按行优先存储</a:t>
            </a:r>
            <a:r>
              <a:rPr lang="zh-CN" altLang="zh-CN" sz="2000">
                <a:solidFill>
                  <a:srgbClr val="0000FF"/>
                </a:solidFill>
                <a:latin typeface="Consolas" pitchFamily="49" charset="0"/>
                <a:ea typeface="仿宋" pitchFamily="49" charset="-122"/>
                <a:cs typeface="Consolas" pitchFamily="49" charset="0"/>
              </a:rPr>
              <a:t>时有：</a:t>
            </a:r>
          </a:p>
          <a:p>
            <a:pPr algn="l">
              <a:lnSpc>
                <a:spcPts val="3000"/>
              </a:lnSpc>
              <a:spcBef>
                <a:spcPts val="1200"/>
              </a:spcBef>
            </a:pPr>
            <a:r>
              <a:rPr lang="en-US" altLang="zh-CN" sz="2000">
                <a:solidFill>
                  <a:srgbClr val="006600"/>
                </a:solidFill>
                <a:latin typeface="Consolas" pitchFamily="49" charset="0"/>
                <a:ea typeface="仿宋" pitchFamily="49" charset="-122"/>
                <a:cs typeface="Consolas" pitchFamily="49" charset="0"/>
              </a:rPr>
              <a:t>  LOC(</a:t>
            </a:r>
            <a:r>
              <a:rPr lang="en-US" altLang="zh-CN" sz="2000" i="1">
                <a:solidFill>
                  <a:srgbClr val="006600"/>
                </a:solidFill>
                <a:latin typeface="Consolas" pitchFamily="49" charset="0"/>
                <a:ea typeface="仿宋" pitchFamily="49" charset="-122"/>
                <a:cs typeface="Consolas" pitchFamily="49" charset="0"/>
              </a:rPr>
              <a:t>a</a:t>
            </a:r>
            <a:r>
              <a:rPr lang="en-US" altLang="zh-CN" sz="2000" i="1" baseline="-25000">
                <a:solidFill>
                  <a:srgbClr val="006600"/>
                </a:solidFill>
                <a:latin typeface="Consolas" pitchFamily="49" charset="0"/>
                <a:ea typeface="仿宋" pitchFamily="49" charset="-122"/>
                <a:cs typeface="Consolas" pitchFamily="49" charset="0"/>
              </a:rPr>
              <a:t>i</a:t>
            </a:r>
            <a:r>
              <a:rPr lang="zh-CN" altLang="zh-CN" sz="2000" baseline="-25000">
                <a:solidFill>
                  <a:srgbClr val="006600"/>
                </a:solidFill>
                <a:latin typeface="Consolas" pitchFamily="49" charset="0"/>
                <a:ea typeface="仿宋" pitchFamily="49" charset="-122"/>
                <a:cs typeface="Consolas" pitchFamily="49" charset="0"/>
              </a:rPr>
              <a:t>，</a:t>
            </a:r>
            <a:r>
              <a:rPr lang="en-US" altLang="zh-CN" sz="2000" i="1" baseline="-25000">
                <a:solidFill>
                  <a:srgbClr val="006600"/>
                </a:solidFill>
                <a:latin typeface="Consolas" pitchFamily="49" charset="0"/>
                <a:ea typeface="仿宋" pitchFamily="49" charset="-122"/>
                <a:cs typeface="Consolas" pitchFamily="49" charset="0"/>
              </a:rPr>
              <a:t>j</a:t>
            </a:r>
            <a:r>
              <a:rPr lang="en-US" altLang="zh-CN" sz="2000">
                <a:solidFill>
                  <a:srgbClr val="006600"/>
                </a:solidFill>
                <a:latin typeface="Consolas" pitchFamily="49" charset="0"/>
                <a:ea typeface="仿宋" pitchFamily="49" charset="-122"/>
                <a:cs typeface="Consolas" pitchFamily="49" charset="0"/>
              </a:rPr>
              <a:t>)=LOC(</a:t>
            </a:r>
            <a:r>
              <a:rPr lang="en-US" altLang="zh-CN" sz="2000" i="1">
                <a:solidFill>
                  <a:srgbClr val="006600"/>
                </a:solidFill>
                <a:latin typeface="Consolas" pitchFamily="49" charset="0"/>
                <a:ea typeface="仿宋" pitchFamily="49" charset="-122"/>
                <a:cs typeface="Consolas" pitchFamily="49" charset="0"/>
              </a:rPr>
              <a:t>a</a:t>
            </a:r>
            <a:r>
              <a:rPr lang="en-US" altLang="zh-CN" sz="2000" i="1" baseline="-25000">
                <a:solidFill>
                  <a:srgbClr val="006600"/>
                </a:solidFill>
                <a:latin typeface="Consolas" pitchFamily="49" charset="0"/>
                <a:ea typeface="仿宋" pitchFamily="49" charset="-122"/>
                <a:cs typeface="Consolas" pitchFamily="49" charset="0"/>
              </a:rPr>
              <a:t>c</a:t>
            </a:r>
            <a:r>
              <a:rPr lang="en-US" altLang="zh-CN" sz="2000" baseline="-25000">
                <a:solidFill>
                  <a:srgbClr val="006600"/>
                </a:solidFill>
                <a:latin typeface="Consolas" pitchFamily="49" charset="0"/>
                <a:ea typeface="仿宋" pitchFamily="49" charset="-122"/>
                <a:cs typeface="Consolas" pitchFamily="49" charset="0"/>
              </a:rPr>
              <a:t>1</a:t>
            </a:r>
            <a:r>
              <a:rPr lang="zh-CN" altLang="zh-CN" sz="2000" baseline="-25000">
                <a:solidFill>
                  <a:srgbClr val="006600"/>
                </a:solidFill>
                <a:latin typeface="Consolas" pitchFamily="49" charset="0"/>
                <a:ea typeface="仿宋" pitchFamily="49" charset="-122"/>
                <a:cs typeface="Consolas" pitchFamily="49" charset="0"/>
              </a:rPr>
              <a:t>，</a:t>
            </a:r>
            <a:r>
              <a:rPr lang="en-US" altLang="zh-CN" sz="2000" i="1" baseline="-25000">
                <a:solidFill>
                  <a:srgbClr val="006600"/>
                </a:solidFill>
                <a:latin typeface="Consolas" pitchFamily="49" charset="0"/>
                <a:ea typeface="仿宋" pitchFamily="49" charset="-122"/>
                <a:cs typeface="Consolas" pitchFamily="49" charset="0"/>
              </a:rPr>
              <a:t>c</a:t>
            </a:r>
            <a:r>
              <a:rPr lang="en-US" altLang="zh-CN" sz="2000" baseline="-25000">
                <a:solidFill>
                  <a:srgbClr val="006600"/>
                </a:solidFill>
                <a:latin typeface="Consolas" pitchFamily="49" charset="0"/>
                <a:ea typeface="仿宋" pitchFamily="49" charset="-122"/>
                <a:cs typeface="Consolas" pitchFamily="49" charset="0"/>
              </a:rPr>
              <a:t>2</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i</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c</a:t>
            </a:r>
            <a:r>
              <a:rPr lang="en-US" altLang="zh-CN" sz="2000" baseline="-25000">
                <a:solidFill>
                  <a:srgbClr val="006600"/>
                </a:solidFill>
                <a:latin typeface="Consolas" pitchFamily="49" charset="0"/>
                <a:ea typeface="仿宋" pitchFamily="49" charset="-122"/>
                <a:cs typeface="Consolas" pitchFamily="49" charset="0"/>
              </a:rPr>
              <a:t>1</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d</a:t>
            </a:r>
            <a:r>
              <a:rPr lang="en-US" altLang="zh-CN" sz="2000" baseline="-25000">
                <a:solidFill>
                  <a:srgbClr val="006600"/>
                </a:solidFill>
                <a:latin typeface="Consolas" pitchFamily="49" charset="0"/>
                <a:ea typeface="仿宋" pitchFamily="49" charset="-122"/>
                <a:cs typeface="Consolas" pitchFamily="49" charset="0"/>
              </a:rPr>
              <a:t>2</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c</a:t>
            </a:r>
            <a:r>
              <a:rPr lang="en-US" altLang="zh-CN" sz="2000" baseline="-25000">
                <a:solidFill>
                  <a:srgbClr val="006600"/>
                </a:solidFill>
                <a:latin typeface="Consolas" pitchFamily="49" charset="0"/>
                <a:ea typeface="仿宋" pitchFamily="49" charset="-122"/>
                <a:cs typeface="Consolas" pitchFamily="49" charset="0"/>
              </a:rPr>
              <a:t>2</a:t>
            </a:r>
            <a:r>
              <a:rPr lang="en-US" altLang="zh-CN" sz="2000">
                <a:solidFill>
                  <a:srgbClr val="006600"/>
                </a:solidFill>
                <a:latin typeface="Consolas" pitchFamily="49" charset="0"/>
                <a:ea typeface="仿宋" pitchFamily="49" charset="-122"/>
                <a:cs typeface="Consolas" pitchFamily="49" charset="0"/>
              </a:rPr>
              <a:t>+1)+(</a:t>
            </a:r>
            <a:r>
              <a:rPr lang="en-US" altLang="zh-CN" sz="2000" i="1">
                <a:solidFill>
                  <a:srgbClr val="006600"/>
                </a:solidFill>
                <a:latin typeface="Consolas" pitchFamily="49" charset="0"/>
                <a:ea typeface="仿宋" pitchFamily="49" charset="-122"/>
                <a:cs typeface="Consolas" pitchFamily="49" charset="0"/>
              </a:rPr>
              <a:t>j</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c</a:t>
            </a:r>
            <a:r>
              <a:rPr lang="en-US" altLang="zh-CN" sz="2000" baseline="-25000">
                <a:solidFill>
                  <a:srgbClr val="006600"/>
                </a:solidFill>
                <a:latin typeface="Consolas" pitchFamily="49" charset="0"/>
                <a:ea typeface="仿宋" pitchFamily="49" charset="-122"/>
                <a:cs typeface="Consolas" pitchFamily="49" charset="0"/>
              </a:rPr>
              <a:t>2</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k</a:t>
            </a:r>
            <a:endParaRPr lang="zh-CN" altLang="zh-CN" sz="2000">
              <a:solidFill>
                <a:srgbClr val="006600"/>
              </a:solidFill>
              <a:latin typeface="Consolas" pitchFamily="49" charset="0"/>
              <a:ea typeface="仿宋" pitchFamily="49" charset="-122"/>
              <a:cs typeface="Consolas" pitchFamily="49" charset="0"/>
            </a:endParaRPr>
          </a:p>
          <a:p>
            <a:pPr algn="l">
              <a:lnSpc>
                <a:spcPts val="3000"/>
              </a:lnSpc>
              <a:spcBef>
                <a:spcPts val="1200"/>
              </a:spcBef>
            </a:pPr>
            <a:r>
              <a:rPr lang="zh-CN" altLang="zh-CN" sz="2000">
                <a:solidFill>
                  <a:srgbClr val="FF0000"/>
                </a:solidFill>
                <a:latin typeface="Consolas" pitchFamily="49" charset="0"/>
                <a:ea typeface="仿宋" pitchFamily="49" charset="-122"/>
                <a:cs typeface="Consolas" pitchFamily="49" charset="0"/>
              </a:rPr>
              <a:t>按</a:t>
            </a:r>
            <a:r>
              <a:rPr lang="zh-CN" altLang="en-US" sz="2000">
                <a:solidFill>
                  <a:srgbClr val="FF0000"/>
                </a:solidFill>
                <a:latin typeface="Consolas" pitchFamily="49" charset="0"/>
                <a:ea typeface="仿宋" pitchFamily="49" charset="-122"/>
                <a:cs typeface="Consolas" pitchFamily="49" charset="0"/>
              </a:rPr>
              <a:t>列</a:t>
            </a:r>
            <a:r>
              <a:rPr lang="zh-CN" altLang="zh-CN" sz="2000">
                <a:solidFill>
                  <a:srgbClr val="FF0000"/>
                </a:solidFill>
                <a:latin typeface="Consolas" pitchFamily="49" charset="0"/>
                <a:ea typeface="仿宋" pitchFamily="49" charset="-122"/>
                <a:cs typeface="Consolas" pitchFamily="49" charset="0"/>
              </a:rPr>
              <a:t>优先存储</a:t>
            </a:r>
            <a:r>
              <a:rPr lang="zh-CN" altLang="zh-CN" sz="2000">
                <a:solidFill>
                  <a:srgbClr val="0000FF"/>
                </a:solidFill>
                <a:latin typeface="Consolas" pitchFamily="49" charset="0"/>
                <a:ea typeface="仿宋" pitchFamily="49" charset="-122"/>
                <a:cs typeface="Consolas" pitchFamily="49" charset="0"/>
              </a:rPr>
              <a:t>时有：</a:t>
            </a:r>
          </a:p>
          <a:p>
            <a:pPr algn="l">
              <a:lnSpc>
                <a:spcPts val="3000"/>
              </a:lnSpc>
              <a:spcBef>
                <a:spcPts val="1200"/>
              </a:spcBef>
            </a:pPr>
            <a:r>
              <a:rPr lang="en-US" altLang="zh-CN" sz="2000">
                <a:solidFill>
                  <a:srgbClr val="006600"/>
                </a:solidFill>
                <a:latin typeface="Consolas" pitchFamily="49" charset="0"/>
                <a:ea typeface="仿宋" pitchFamily="49" charset="-122"/>
                <a:cs typeface="Consolas" pitchFamily="49" charset="0"/>
              </a:rPr>
              <a:t>  LOC(</a:t>
            </a:r>
            <a:r>
              <a:rPr lang="en-US" altLang="zh-CN" sz="2000" i="1">
                <a:solidFill>
                  <a:srgbClr val="006600"/>
                </a:solidFill>
                <a:latin typeface="Consolas" pitchFamily="49" charset="0"/>
                <a:ea typeface="仿宋" pitchFamily="49" charset="-122"/>
                <a:cs typeface="Consolas" pitchFamily="49" charset="0"/>
              </a:rPr>
              <a:t>a</a:t>
            </a:r>
            <a:r>
              <a:rPr lang="en-US" altLang="zh-CN" sz="2000" i="1" baseline="-25000">
                <a:solidFill>
                  <a:srgbClr val="006600"/>
                </a:solidFill>
                <a:latin typeface="Consolas" pitchFamily="49" charset="0"/>
                <a:ea typeface="仿宋" pitchFamily="49" charset="-122"/>
                <a:cs typeface="Consolas" pitchFamily="49" charset="0"/>
              </a:rPr>
              <a:t>i</a:t>
            </a:r>
            <a:r>
              <a:rPr lang="zh-CN" altLang="zh-CN" sz="2000" baseline="-25000">
                <a:solidFill>
                  <a:srgbClr val="006600"/>
                </a:solidFill>
                <a:latin typeface="Consolas" pitchFamily="49" charset="0"/>
                <a:ea typeface="仿宋" pitchFamily="49" charset="-122"/>
                <a:cs typeface="Consolas" pitchFamily="49" charset="0"/>
              </a:rPr>
              <a:t>，</a:t>
            </a:r>
            <a:r>
              <a:rPr lang="en-US" altLang="zh-CN" sz="2000" i="1" baseline="-25000">
                <a:solidFill>
                  <a:srgbClr val="006600"/>
                </a:solidFill>
                <a:latin typeface="Consolas" pitchFamily="49" charset="0"/>
                <a:ea typeface="仿宋" pitchFamily="49" charset="-122"/>
                <a:cs typeface="Consolas" pitchFamily="49" charset="0"/>
              </a:rPr>
              <a:t>j</a:t>
            </a:r>
            <a:r>
              <a:rPr lang="en-US" altLang="zh-CN" sz="2000">
                <a:solidFill>
                  <a:srgbClr val="006600"/>
                </a:solidFill>
                <a:latin typeface="Consolas" pitchFamily="49" charset="0"/>
                <a:ea typeface="仿宋" pitchFamily="49" charset="-122"/>
                <a:cs typeface="Consolas" pitchFamily="49" charset="0"/>
              </a:rPr>
              <a:t>)=LOC(</a:t>
            </a:r>
            <a:r>
              <a:rPr lang="en-US" altLang="zh-CN" sz="2000" i="1">
                <a:solidFill>
                  <a:srgbClr val="006600"/>
                </a:solidFill>
                <a:latin typeface="Consolas" pitchFamily="49" charset="0"/>
                <a:ea typeface="仿宋" pitchFamily="49" charset="-122"/>
                <a:cs typeface="Consolas" pitchFamily="49" charset="0"/>
              </a:rPr>
              <a:t>a</a:t>
            </a:r>
            <a:r>
              <a:rPr lang="en-US" altLang="zh-CN" sz="2000" i="1" baseline="-25000">
                <a:solidFill>
                  <a:srgbClr val="006600"/>
                </a:solidFill>
                <a:latin typeface="Consolas" pitchFamily="49" charset="0"/>
                <a:ea typeface="仿宋" pitchFamily="49" charset="-122"/>
                <a:cs typeface="Consolas" pitchFamily="49" charset="0"/>
              </a:rPr>
              <a:t>c</a:t>
            </a:r>
            <a:r>
              <a:rPr lang="en-US" altLang="zh-CN" sz="2000" baseline="-25000">
                <a:solidFill>
                  <a:srgbClr val="006600"/>
                </a:solidFill>
                <a:latin typeface="Consolas" pitchFamily="49" charset="0"/>
                <a:ea typeface="仿宋" pitchFamily="49" charset="-122"/>
                <a:cs typeface="Consolas" pitchFamily="49" charset="0"/>
              </a:rPr>
              <a:t>1</a:t>
            </a:r>
            <a:r>
              <a:rPr lang="zh-CN" altLang="zh-CN" sz="2000" baseline="-25000">
                <a:solidFill>
                  <a:srgbClr val="006600"/>
                </a:solidFill>
                <a:latin typeface="Consolas" pitchFamily="49" charset="0"/>
                <a:ea typeface="仿宋" pitchFamily="49" charset="-122"/>
                <a:cs typeface="Consolas" pitchFamily="49" charset="0"/>
              </a:rPr>
              <a:t>，</a:t>
            </a:r>
            <a:r>
              <a:rPr lang="en-US" altLang="zh-CN" sz="2000" i="1" baseline="-25000">
                <a:solidFill>
                  <a:srgbClr val="006600"/>
                </a:solidFill>
                <a:latin typeface="Consolas" pitchFamily="49" charset="0"/>
                <a:ea typeface="仿宋" pitchFamily="49" charset="-122"/>
                <a:cs typeface="Consolas" pitchFamily="49" charset="0"/>
              </a:rPr>
              <a:t>c</a:t>
            </a:r>
            <a:r>
              <a:rPr lang="en-US" altLang="zh-CN" sz="2000" baseline="-25000">
                <a:solidFill>
                  <a:srgbClr val="006600"/>
                </a:solidFill>
                <a:latin typeface="Consolas" pitchFamily="49" charset="0"/>
                <a:ea typeface="仿宋" pitchFamily="49" charset="-122"/>
                <a:cs typeface="Consolas" pitchFamily="49" charset="0"/>
              </a:rPr>
              <a:t>2</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j</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c</a:t>
            </a:r>
            <a:r>
              <a:rPr lang="en-US" altLang="zh-CN" sz="2000" baseline="-25000">
                <a:solidFill>
                  <a:srgbClr val="006600"/>
                </a:solidFill>
                <a:latin typeface="Consolas" pitchFamily="49" charset="0"/>
                <a:ea typeface="仿宋" pitchFamily="49" charset="-122"/>
                <a:cs typeface="Consolas" pitchFamily="49" charset="0"/>
              </a:rPr>
              <a:t>2</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d</a:t>
            </a:r>
            <a:r>
              <a:rPr lang="en-US" altLang="zh-CN" sz="2000" baseline="-25000">
                <a:solidFill>
                  <a:srgbClr val="006600"/>
                </a:solidFill>
                <a:latin typeface="Consolas" pitchFamily="49" charset="0"/>
                <a:ea typeface="仿宋" pitchFamily="49" charset="-122"/>
                <a:cs typeface="Consolas" pitchFamily="49" charset="0"/>
              </a:rPr>
              <a:t>1</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c</a:t>
            </a:r>
            <a:r>
              <a:rPr lang="en-US" altLang="zh-CN" sz="2000" baseline="-25000">
                <a:solidFill>
                  <a:srgbClr val="006600"/>
                </a:solidFill>
                <a:latin typeface="Consolas" pitchFamily="49" charset="0"/>
                <a:ea typeface="仿宋" pitchFamily="49" charset="-122"/>
                <a:cs typeface="Consolas" pitchFamily="49" charset="0"/>
              </a:rPr>
              <a:t>1</a:t>
            </a:r>
            <a:r>
              <a:rPr lang="en-US" altLang="zh-CN" sz="2000">
                <a:solidFill>
                  <a:srgbClr val="006600"/>
                </a:solidFill>
                <a:latin typeface="Consolas" pitchFamily="49" charset="0"/>
                <a:ea typeface="仿宋" pitchFamily="49" charset="-122"/>
                <a:cs typeface="Consolas" pitchFamily="49" charset="0"/>
              </a:rPr>
              <a:t>+1)+(</a:t>
            </a:r>
            <a:r>
              <a:rPr lang="en-US" altLang="zh-CN" sz="2000" i="1">
                <a:solidFill>
                  <a:srgbClr val="006600"/>
                </a:solidFill>
                <a:latin typeface="Consolas" pitchFamily="49" charset="0"/>
                <a:ea typeface="仿宋" pitchFamily="49" charset="-122"/>
                <a:cs typeface="Consolas" pitchFamily="49" charset="0"/>
              </a:rPr>
              <a:t>i</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c</a:t>
            </a:r>
            <a:r>
              <a:rPr lang="en-US" altLang="zh-CN" sz="2000" baseline="-25000">
                <a:solidFill>
                  <a:srgbClr val="006600"/>
                </a:solidFill>
                <a:latin typeface="Consolas" pitchFamily="49" charset="0"/>
                <a:ea typeface="仿宋" pitchFamily="49" charset="-122"/>
                <a:cs typeface="Consolas" pitchFamily="49" charset="0"/>
              </a:rPr>
              <a:t>1</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k</a:t>
            </a:r>
            <a:endParaRPr lang="zh-CN" altLang="zh-CN" sz="2000">
              <a:solidFill>
                <a:srgbClr val="006600"/>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67864EE2-EAB3-4814-A7EB-820BD7610F1E}" type="slidenum">
              <a:rPr lang="en-US" altLang="zh-CN" smtClean="0"/>
              <a:pPr/>
              <a:t>13</a:t>
            </a:fld>
            <a:r>
              <a:rPr lang="en-US" altLang="zh-CN"/>
              <a:t>/76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1060838"/>
            <a:ext cx="7858180" cy="144497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5"/>
          </a:lnRef>
          <a:fillRef idx="1">
            <a:schemeClr val="lt1"/>
          </a:fillRef>
          <a:effectRef idx="0">
            <a:schemeClr val="accent5"/>
          </a:effectRef>
          <a:fontRef idx="minor">
            <a:schemeClr val="dk1"/>
          </a:fontRef>
        </p:style>
        <p:txBody>
          <a:bodyPr wrap="square" lIns="180000" tIns="144000" bIns="144000" rtlCol="0">
            <a:spAutoFit/>
          </a:bodyPr>
          <a:lstStyle/>
          <a:p>
            <a:pPr marL="342900" indent="-342900" algn="l">
              <a:lnSpc>
                <a:spcPts val="2400"/>
              </a:lnSpc>
              <a:spcBef>
                <a:spcPts val="1800"/>
              </a:spcBef>
              <a:buBlip>
                <a:blip r:embed="rId2"/>
              </a:buBlip>
            </a:pPr>
            <a:r>
              <a:rPr lang="en-US" altLang="zh-CN" sz="2000">
                <a:solidFill>
                  <a:srgbClr val="0000FF"/>
                </a:solidFill>
                <a:latin typeface="Consolas" pitchFamily="49" charset="0"/>
                <a:ea typeface="仿宋" pitchFamily="49" charset="-122"/>
                <a:cs typeface="Consolas" pitchFamily="49" charset="0"/>
              </a:rPr>
              <a:t>C++</a:t>
            </a:r>
            <a:r>
              <a:rPr lang="zh-CN" altLang="zh-CN" sz="2000">
                <a:solidFill>
                  <a:srgbClr val="0000FF"/>
                </a:solidFill>
                <a:latin typeface="Consolas" pitchFamily="49" charset="0"/>
                <a:ea typeface="仿宋" pitchFamily="49" charset="-122"/>
                <a:cs typeface="Consolas" pitchFamily="49" charset="0"/>
              </a:rPr>
              <a:t>中二维数组的定义方式：</a:t>
            </a:r>
            <a:r>
              <a:rPr lang="en-US" altLang="zh-CN" sz="2000">
                <a:solidFill>
                  <a:srgbClr val="0000FF"/>
                </a:solidFill>
                <a:latin typeface="Consolas" pitchFamily="49" charset="0"/>
                <a:ea typeface="仿宋" pitchFamily="49" charset="-122"/>
                <a:cs typeface="Consolas" pitchFamily="49" charset="0"/>
              </a:rPr>
              <a:t>T a[M][N];</a:t>
            </a:r>
            <a:r>
              <a:rPr lang="zh-CN" altLang="en-US" sz="2000">
                <a:solidFill>
                  <a:srgbClr val="0000FF"/>
                </a:solidFill>
                <a:latin typeface="Consolas" pitchFamily="49" charset="0"/>
                <a:ea typeface="仿宋" pitchFamily="49" charset="-122"/>
                <a:cs typeface="Consolas" pitchFamily="49" charset="0"/>
              </a:rPr>
              <a:t>其中</a:t>
            </a:r>
            <a:r>
              <a:rPr lang="en-US" altLang="zh-CN" sz="2000">
                <a:solidFill>
                  <a:srgbClr val="0000FF"/>
                </a:solidFill>
                <a:latin typeface="Consolas" pitchFamily="49" charset="0"/>
                <a:ea typeface="仿宋" pitchFamily="49" charset="-122"/>
                <a:cs typeface="Consolas" pitchFamily="49" charset="0"/>
              </a:rPr>
              <a:t>M</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为常量，</a:t>
            </a:r>
            <a:r>
              <a:rPr lang="en-US" altLang="zh-CN" sz="2000">
                <a:solidFill>
                  <a:srgbClr val="0000FF"/>
                </a:solidFill>
                <a:latin typeface="Consolas" pitchFamily="49" charset="0"/>
                <a:ea typeface="仿宋" pitchFamily="49" charset="-122"/>
                <a:cs typeface="Consolas" pitchFamily="49" charset="0"/>
              </a:rPr>
              <a:t>T</a:t>
            </a:r>
            <a:r>
              <a:rPr lang="zh-CN" altLang="zh-CN" sz="2000">
                <a:solidFill>
                  <a:srgbClr val="0000FF"/>
                </a:solidFill>
                <a:latin typeface="Consolas" pitchFamily="49" charset="0"/>
                <a:ea typeface="仿宋" pitchFamily="49" charset="-122"/>
                <a:cs typeface="Consolas" pitchFamily="49" charset="0"/>
              </a:rPr>
              <a:t>为数组元素类型</a:t>
            </a:r>
            <a:r>
              <a:rPr lang="zh-CN" altLang="en-US" sz="2000">
                <a:solidFill>
                  <a:srgbClr val="0000FF"/>
                </a:solidFill>
                <a:latin typeface="Consolas" pitchFamily="49" charset="0"/>
                <a:ea typeface="仿宋" pitchFamily="49" charset="-122"/>
                <a:cs typeface="Consolas" pitchFamily="49" charset="0"/>
              </a:rPr>
              <a:t>。</a:t>
            </a:r>
            <a:endParaRPr lang="zh-CN" altLang="zh-CN" sz="2000">
              <a:solidFill>
                <a:srgbClr val="0000FF"/>
              </a:solidFill>
              <a:latin typeface="Consolas" pitchFamily="49" charset="0"/>
              <a:ea typeface="仿宋" pitchFamily="49" charset="-122"/>
              <a:cs typeface="Consolas" pitchFamily="49" charset="0"/>
            </a:endParaRPr>
          </a:p>
          <a:p>
            <a:pPr marL="342900" indent="-342900" algn="l">
              <a:lnSpc>
                <a:spcPts val="2400"/>
              </a:lnSpc>
              <a:spcBef>
                <a:spcPts val="1800"/>
              </a:spcBef>
              <a:buBlip>
                <a:blip r:embed="rId2"/>
              </a:buBlip>
            </a:pPr>
            <a:r>
              <a:rPr lang="zh-CN" altLang="zh-CN" sz="2000">
                <a:solidFill>
                  <a:srgbClr val="0000FF"/>
                </a:solidFill>
                <a:latin typeface="Consolas" pitchFamily="49" charset="0"/>
                <a:ea typeface="仿宋" pitchFamily="49" charset="-122"/>
                <a:cs typeface="Consolas" pitchFamily="49" charset="0"/>
              </a:rPr>
              <a:t>也可以使用</a:t>
            </a:r>
            <a:r>
              <a:rPr lang="en-US" altLang="zh-CN" sz="2000">
                <a:solidFill>
                  <a:srgbClr val="0000FF"/>
                </a:solidFill>
                <a:latin typeface="Consolas" pitchFamily="49" charset="0"/>
                <a:ea typeface="仿宋" pitchFamily="49" charset="-122"/>
                <a:cs typeface="Consolas" pitchFamily="49" charset="0"/>
              </a:rPr>
              <a:t>vector&lt;vector&lt;T&gt;&gt;</a:t>
            </a:r>
            <a:r>
              <a:rPr lang="zh-CN" altLang="zh-CN" sz="2000">
                <a:solidFill>
                  <a:srgbClr val="0000FF"/>
                </a:solidFill>
                <a:latin typeface="Consolas" pitchFamily="49" charset="0"/>
                <a:ea typeface="仿宋" pitchFamily="49" charset="-122"/>
                <a:cs typeface="Consolas" pitchFamily="49" charset="0"/>
              </a:rPr>
              <a:t>容器作为二维</a:t>
            </a:r>
            <a:r>
              <a:rPr lang="zh-CN" altLang="en-US" sz="2000">
                <a:solidFill>
                  <a:srgbClr val="0000FF"/>
                </a:solidFill>
                <a:latin typeface="Consolas" pitchFamily="49" charset="0"/>
                <a:ea typeface="仿宋" pitchFamily="49" charset="-122"/>
                <a:cs typeface="Consolas" pitchFamily="49" charset="0"/>
              </a:rPr>
              <a:t>动态</a:t>
            </a:r>
            <a:r>
              <a:rPr lang="zh-CN" altLang="zh-CN" sz="2000">
                <a:solidFill>
                  <a:srgbClr val="0000FF"/>
                </a:solidFill>
                <a:latin typeface="Consolas" pitchFamily="49" charset="0"/>
                <a:ea typeface="仿宋" pitchFamily="49" charset="-122"/>
                <a:cs typeface="Consolas" pitchFamily="49" charset="0"/>
              </a:rPr>
              <a:t>数组。</a:t>
            </a:r>
          </a:p>
        </p:txBody>
      </p:sp>
      <p:sp>
        <p:nvSpPr>
          <p:cNvPr id="6" name="灯片编号占位符 5"/>
          <p:cNvSpPr>
            <a:spLocks noGrp="1"/>
          </p:cNvSpPr>
          <p:nvPr>
            <p:ph type="sldNum" sz="quarter" idx="12"/>
          </p:nvPr>
        </p:nvSpPr>
        <p:spPr/>
        <p:txBody>
          <a:bodyPr/>
          <a:lstStyle/>
          <a:p>
            <a:fld id="{67864EE2-EAB3-4814-A7EB-820BD7610F1E}" type="slidenum">
              <a:rPr lang="en-US" altLang="zh-CN" smtClean="0"/>
              <a:pPr/>
              <a:t>14</a:t>
            </a:fld>
            <a:r>
              <a:rPr lang="en-US" altLang="zh-CN"/>
              <a:t>/76</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57166"/>
            <a:ext cx="7643866" cy="1596463"/>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5.1</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设有二维数组</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[1..50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1..80]</a:t>
            </a:r>
            <a:r>
              <a:rPr lang="zh-CN" altLang="zh-CN" sz="2000">
                <a:solidFill>
                  <a:srgbClr val="0000FF"/>
                </a:solidFill>
                <a:latin typeface="Consolas" pitchFamily="49" charset="0"/>
                <a:ea typeface="楷体" pitchFamily="49" charset="-122"/>
                <a:cs typeface="Consolas" pitchFamily="49" charset="0"/>
              </a:rPr>
              <a:t>，其</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[1][1]</a:t>
            </a:r>
            <a:r>
              <a:rPr lang="zh-CN" altLang="zh-CN" sz="2000">
                <a:solidFill>
                  <a:srgbClr val="0000FF"/>
                </a:solidFill>
                <a:latin typeface="Consolas" pitchFamily="49" charset="0"/>
                <a:ea typeface="楷体" pitchFamily="49" charset="-122"/>
                <a:cs typeface="Consolas" pitchFamily="49" charset="0"/>
              </a:rPr>
              <a:t>元素的地址为</a:t>
            </a:r>
            <a:r>
              <a:rPr lang="en-US" altLang="zh-CN" sz="2000">
                <a:solidFill>
                  <a:srgbClr val="0000FF"/>
                </a:solidFill>
                <a:latin typeface="Consolas" pitchFamily="49" charset="0"/>
                <a:ea typeface="楷体" pitchFamily="49" charset="-122"/>
                <a:cs typeface="Consolas" pitchFamily="49" charset="0"/>
              </a:rPr>
              <a:t>2000</a:t>
            </a:r>
            <a:r>
              <a:rPr lang="zh-CN" altLang="zh-CN" sz="2000">
                <a:solidFill>
                  <a:srgbClr val="0000FF"/>
                </a:solidFill>
                <a:latin typeface="Consolas" pitchFamily="49" charset="0"/>
                <a:ea typeface="楷体" pitchFamily="49" charset="-122"/>
                <a:cs typeface="Consolas" pitchFamily="49" charset="0"/>
              </a:rPr>
              <a:t>，每个元素占</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个存储单元，若按行优先存储，则元素</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[45][68]</a:t>
            </a:r>
            <a:r>
              <a:rPr lang="zh-CN" altLang="zh-CN" sz="2000">
                <a:solidFill>
                  <a:srgbClr val="0000FF"/>
                </a:solidFill>
                <a:latin typeface="Consolas" pitchFamily="49" charset="0"/>
                <a:ea typeface="楷体" pitchFamily="49" charset="-122"/>
                <a:cs typeface="Consolas" pitchFamily="49" charset="0"/>
              </a:rPr>
              <a:t>的存储地址为多少</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若按列优先存储，则元素</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[45][68]</a:t>
            </a:r>
            <a:r>
              <a:rPr lang="zh-CN" altLang="zh-CN" sz="2000">
                <a:solidFill>
                  <a:srgbClr val="0000FF"/>
                </a:solidFill>
                <a:latin typeface="Consolas" pitchFamily="49" charset="0"/>
                <a:ea typeface="楷体" pitchFamily="49" charset="-122"/>
                <a:cs typeface="Consolas" pitchFamily="49" charset="0"/>
              </a:rPr>
              <a:t>的存储地址为多少？</a:t>
            </a:r>
          </a:p>
        </p:txBody>
      </p:sp>
      <p:sp>
        <p:nvSpPr>
          <p:cNvPr id="6" name="TextBox 5"/>
          <p:cNvSpPr txBox="1"/>
          <p:nvPr/>
        </p:nvSpPr>
        <p:spPr>
          <a:xfrm>
            <a:off x="928662" y="3572848"/>
            <a:ext cx="7715304" cy="22400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元素</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[45][68]</a:t>
            </a:r>
            <a:r>
              <a:rPr lang="zh-CN" altLang="zh-CN" sz="2000">
                <a:solidFill>
                  <a:srgbClr val="0000FF"/>
                </a:solidFill>
                <a:latin typeface="Consolas" pitchFamily="49" charset="0"/>
                <a:ea typeface="仿宋" pitchFamily="49" charset="-122"/>
                <a:cs typeface="Consolas" pitchFamily="49" charset="0"/>
              </a:rPr>
              <a:t>前面有</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44</a:t>
            </a:r>
            <a:r>
              <a:rPr lang="zh-CN" altLang="zh-CN" sz="2000">
                <a:solidFill>
                  <a:srgbClr val="0000FF"/>
                </a:solidFill>
                <a:latin typeface="Consolas" pitchFamily="49" charset="0"/>
                <a:ea typeface="仿宋" pitchFamily="49" charset="-122"/>
                <a:cs typeface="Consolas" pitchFamily="49" charset="0"/>
              </a:rPr>
              <a:t>行，每行</a:t>
            </a:r>
            <a:r>
              <a:rPr lang="en-US" altLang="zh-CN" sz="2000">
                <a:solidFill>
                  <a:srgbClr val="0000FF"/>
                </a:solidFill>
                <a:latin typeface="Consolas" pitchFamily="49" charset="0"/>
                <a:ea typeface="仿宋" pitchFamily="49" charset="-122"/>
                <a:cs typeface="Consolas" pitchFamily="49" charset="0"/>
              </a:rPr>
              <a:t>80</a:t>
            </a:r>
            <a:r>
              <a:rPr lang="zh-CN" altLang="zh-CN" sz="2000">
                <a:solidFill>
                  <a:srgbClr val="0000FF"/>
                </a:solidFill>
                <a:latin typeface="Consolas" pitchFamily="49" charset="0"/>
                <a:ea typeface="仿宋" pitchFamily="49" charset="-122"/>
                <a:cs typeface="Consolas" pitchFamily="49" charset="0"/>
              </a:rPr>
              <a:t>个元素，计</a:t>
            </a:r>
            <a:r>
              <a:rPr lang="en-US" altLang="zh-CN" sz="2000">
                <a:solidFill>
                  <a:srgbClr val="0000FF"/>
                </a:solidFill>
                <a:latin typeface="Consolas" pitchFamily="49" charset="0"/>
                <a:ea typeface="仿宋" pitchFamily="49" charset="-122"/>
                <a:cs typeface="Consolas" pitchFamily="49" charset="0"/>
              </a:rPr>
              <a:t>44</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80</a:t>
            </a:r>
            <a:r>
              <a:rPr lang="zh-CN" altLang="zh-CN" sz="2000">
                <a:solidFill>
                  <a:srgbClr val="0000FF"/>
                </a:solidFill>
                <a:latin typeface="Consolas" pitchFamily="49" charset="0"/>
                <a:ea typeface="仿宋" pitchFamily="49" charset="-122"/>
                <a:cs typeface="Consolas" pitchFamily="49" charset="0"/>
              </a:rPr>
              <a:t>个元素</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在第</a:t>
            </a:r>
            <a:r>
              <a:rPr lang="en-US" altLang="zh-CN" sz="2000">
                <a:solidFill>
                  <a:srgbClr val="0000FF"/>
                </a:solidFill>
                <a:latin typeface="Consolas" pitchFamily="49" charset="0"/>
                <a:ea typeface="仿宋" pitchFamily="49" charset="-122"/>
                <a:cs typeface="Consolas" pitchFamily="49" charset="0"/>
              </a:rPr>
              <a:t>45</a:t>
            </a:r>
            <a:r>
              <a:rPr lang="zh-CN" altLang="zh-CN" sz="2000">
                <a:solidFill>
                  <a:srgbClr val="0000FF"/>
                </a:solidFill>
                <a:latin typeface="Consolas" pitchFamily="49" charset="0"/>
                <a:ea typeface="仿宋" pitchFamily="49" charset="-122"/>
                <a:cs typeface="Consolas" pitchFamily="49" charset="0"/>
              </a:rPr>
              <a:t>行中，元素</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[45][68]</a:t>
            </a:r>
            <a:r>
              <a:rPr lang="zh-CN" altLang="zh-CN" sz="2000">
                <a:solidFill>
                  <a:srgbClr val="0000FF"/>
                </a:solidFill>
                <a:latin typeface="Consolas" pitchFamily="49" charset="0"/>
                <a:ea typeface="仿宋" pitchFamily="49" charset="-122"/>
                <a:cs typeface="Consolas" pitchFamily="49" charset="0"/>
              </a:rPr>
              <a:t>前面有</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[45][1..67]</a:t>
            </a:r>
            <a:r>
              <a:rPr lang="zh-CN" altLang="zh-CN" sz="2000">
                <a:solidFill>
                  <a:srgbClr val="0000FF"/>
                </a:solidFill>
                <a:latin typeface="Consolas" pitchFamily="49" charset="0"/>
                <a:ea typeface="仿宋" pitchFamily="49" charset="-122"/>
                <a:cs typeface="Consolas" pitchFamily="49" charset="0"/>
              </a:rPr>
              <a:t>计</a:t>
            </a:r>
            <a:r>
              <a:rPr lang="en-US" altLang="zh-CN" sz="2000">
                <a:solidFill>
                  <a:srgbClr val="0000FF"/>
                </a:solidFill>
                <a:latin typeface="Consolas" pitchFamily="49" charset="0"/>
                <a:ea typeface="仿宋" pitchFamily="49" charset="-122"/>
                <a:cs typeface="Consolas" pitchFamily="49" charset="0"/>
              </a:rPr>
              <a:t>67</a:t>
            </a:r>
            <a:r>
              <a:rPr lang="zh-CN" altLang="zh-CN" sz="2000">
                <a:solidFill>
                  <a:srgbClr val="0000FF"/>
                </a:solidFill>
                <a:latin typeface="Consolas" pitchFamily="49" charset="0"/>
                <a:ea typeface="仿宋" pitchFamily="49" charset="-122"/>
                <a:cs typeface="Consolas" pitchFamily="49" charset="0"/>
              </a:rPr>
              <a:t>个元素，这样元素</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[45][68]</a:t>
            </a:r>
            <a:r>
              <a:rPr lang="zh-CN" altLang="zh-CN" sz="2000">
                <a:solidFill>
                  <a:srgbClr val="0000FF"/>
                </a:solidFill>
                <a:latin typeface="Consolas" pitchFamily="49" charset="0"/>
                <a:ea typeface="仿宋" pitchFamily="49" charset="-122"/>
                <a:cs typeface="Consolas" pitchFamily="49" charset="0"/>
              </a:rPr>
              <a:t>前面存储的元素个数</a:t>
            </a:r>
            <a:r>
              <a:rPr lang="en-US" altLang="zh-CN" sz="2000">
                <a:solidFill>
                  <a:srgbClr val="0000FF"/>
                </a:solidFill>
                <a:latin typeface="Consolas" pitchFamily="49" charset="0"/>
                <a:ea typeface="仿宋" pitchFamily="49" charset="-122"/>
                <a:cs typeface="Consolas" pitchFamily="49" charset="0"/>
              </a:rPr>
              <a:t>=44</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80+67</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en-US" altLang="zh-CN" sz="2000">
                <a:solidFill>
                  <a:srgbClr val="0000FF"/>
                </a:solidFill>
                <a:latin typeface="Consolas" pitchFamily="49" charset="0"/>
                <a:ea typeface="仿宋" pitchFamily="49" charset="-122"/>
                <a:cs typeface="Consolas" pitchFamily="49" charset="0"/>
              </a:rPr>
              <a:t>LOC(</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[45][68])=2000+(44</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80+67)×2=9174</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1000100" y="3001344"/>
            <a:ext cx="235745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按行优先存储</a:t>
            </a:r>
            <a:endParaRPr lang="zh-CN" altLang="en-US"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pic>
        <p:nvPicPr>
          <p:cNvPr id="8" name="Picture 2"/>
          <p:cNvPicPr>
            <a:picLocks noChangeAspect="1" noChangeArrowheads="1"/>
          </p:cNvPicPr>
          <p:nvPr/>
        </p:nvPicPr>
        <p:blipFill>
          <a:blip r:embed="rId3" cstate="print"/>
          <a:srcRect/>
          <a:stretch>
            <a:fillRect/>
          </a:stretch>
        </p:blipFill>
        <p:spPr bwMode="auto">
          <a:xfrm>
            <a:off x="571472" y="2071678"/>
            <a:ext cx="1643074" cy="796023"/>
          </a:xfrm>
          <a:prstGeom prst="rect">
            <a:avLst/>
          </a:prstGeom>
          <a:noFill/>
          <a:ln w="9525">
            <a:noFill/>
            <a:miter lim="800000"/>
            <a:headEnd/>
            <a:tailEnd/>
          </a:ln>
        </p:spPr>
      </p:pic>
      <p:sp>
        <p:nvSpPr>
          <p:cNvPr id="11" name="灯片编号占位符 10"/>
          <p:cNvSpPr>
            <a:spLocks noGrp="1"/>
          </p:cNvSpPr>
          <p:nvPr>
            <p:ph type="sldNum" sz="quarter" idx="12"/>
          </p:nvPr>
        </p:nvSpPr>
        <p:spPr/>
        <p:txBody>
          <a:bodyPr/>
          <a:lstStyle/>
          <a:p>
            <a:fld id="{67864EE2-EAB3-4814-A7EB-820BD7610F1E}" type="slidenum">
              <a:rPr lang="en-US" altLang="zh-CN" smtClean="0"/>
              <a:pPr/>
              <a:t>15</a:t>
            </a:fld>
            <a:r>
              <a:rPr lang="en-US" altLang="zh-CN"/>
              <a:t>/76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500042"/>
            <a:ext cx="8072494" cy="1631216"/>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4.8</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设有二维数组</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[1..50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1..80]</a:t>
            </a:r>
            <a:r>
              <a:rPr lang="zh-CN" altLang="zh-CN" sz="2000">
                <a:solidFill>
                  <a:srgbClr val="0000FF"/>
                </a:solidFill>
                <a:latin typeface="Consolas" pitchFamily="49" charset="0"/>
                <a:ea typeface="楷体" pitchFamily="49" charset="-122"/>
                <a:cs typeface="Consolas" pitchFamily="49" charset="0"/>
              </a:rPr>
              <a:t>，其</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[1][1]</a:t>
            </a:r>
            <a:r>
              <a:rPr lang="zh-CN" altLang="zh-CN" sz="2000">
                <a:solidFill>
                  <a:srgbClr val="0000FF"/>
                </a:solidFill>
                <a:latin typeface="Consolas" pitchFamily="49" charset="0"/>
                <a:ea typeface="楷体" pitchFamily="49" charset="-122"/>
                <a:cs typeface="Consolas" pitchFamily="49" charset="0"/>
              </a:rPr>
              <a:t>元素的地址为</a:t>
            </a:r>
            <a:r>
              <a:rPr lang="en-US" altLang="zh-CN" sz="2000">
                <a:solidFill>
                  <a:srgbClr val="0000FF"/>
                </a:solidFill>
                <a:latin typeface="Consolas" pitchFamily="49" charset="0"/>
                <a:ea typeface="楷体" pitchFamily="49" charset="-122"/>
                <a:cs typeface="Consolas" pitchFamily="49" charset="0"/>
              </a:rPr>
              <a:t>2000</a:t>
            </a:r>
            <a:r>
              <a:rPr lang="zh-CN" altLang="zh-CN" sz="2000">
                <a:solidFill>
                  <a:srgbClr val="0000FF"/>
                </a:solidFill>
                <a:latin typeface="Consolas" pitchFamily="49" charset="0"/>
                <a:ea typeface="楷体" pitchFamily="49" charset="-122"/>
                <a:cs typeface="Consolas" pitchFamily="49" charset="0"/>
              </a:rPr>
              <a:t>，每个元素占</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个存储单元，若按行优先存储，则元素</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[45][68]</a:t>
            </a:r>
            <a:r>
              <a:rPr lang="zh-CN" altLang="zh-CN" sz="2000">
                <a:solidFill>
                  <a:srgbClr val="0000FF"/>
                </a:solidFill>
                <a:latin typeface="Consolas" pitchFamily="49" charset="0"/>
                <a:ea typeface="楷体" pitchFamily="49" charset="-122"/>
                <a:cs typeface="Consolas" pitchFamily="49" charset="0"/>
              </a:rPr>
              <a:t>的存储地址为多少</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若按列优先存储，则元素</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[45][68]</a:t>
            </a:r>
            <a:r>
              <a:rPr lang="zh-CN" altLang="zh-CN" sz="2000">
                <a:solidFill>
                  <a:srgbClr val="0000FF"/>
                </a:solidFill>
                <a:latin typeface="Consolas" pitchFamily="49" charset="0"/>
                <a:ea typeface="楷体" pitchFamily="49" charset="-122"/>
                <a:cs typeface="Consolas" pitchFamily="49" charset="0"/>
              </a:rPr>
              <a:t>的存储地址为多少？</a:t>
            </a:r>
          </a:p>
        </p:txBody>
      </p:sp>
      <p:sp>
        <p:nvSpPr>
          <p:cNvPr id="6" name="TextBox 5"/>
          <p:cNvSpPr txBox="1"/>
          <p:nvPr/>
        </p:nvSpPr>
        <p:spPr>
          <a:xfrm>
            <a:off x="785786" y="3689266"/>
            <a:ext cx="7715304" cy="22400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元素</a:t>
            </a:r>
            <a:r>
              <a:rPr lang="en-US" altLang="zh-CN" sz="2000" i="1" dirty="0">
                <a:solidFill>
                  <a:srgbClr val="0000FF"/>
                </a:solidFill>
                <a:latin typeface="Consolas" pitchFamily="49" charset="0"/>
                <a:ea typeface="仿宋" pitchFamily="49" charset="-122"/>
                <a:cs typeface="Consolas" pitchFamily="49" charset="0"/>
              </a:rPr>
              <a:t>a</a:t>
            </a:r>
            <a:r>
              <a:rPr lang="en-US" altLang="zh-CN" sz="2000" dirty="0">
                <a:solidFill>
                  <a:srgbClr val="0000FF"/>
                </a:solidFill>
                <a:latin typeface="Consolas" pitchFamily="49" charset="0"/>
                <a:ea typeface="仿宋" pitchFamily="49" charset="-122"/>
                <a:cs typeface="Consolas" pitchFamily="49" charset="0"/>
              </a:rPr>
              <a:t>[45][68]</a:t>
            </a:r>
            <a:r>
              <a:rPr lang="zh-CN" altLang="zh-CN" sz="2000" dirty="0">
                <a:solidFill>
                  <a:srgbClr val="0000FF"/>
                </a:solidFill>
                <a:latin typeface="Consolas" pitchFamily="49" charset="0"/>
                <a:ea typeface="仿宋" pitchFamily="49" charset="-122"/>
                <a:cs typeface="Consolas" pitchFamily="49" charset="0"/>
              </a:rPr>
              <a:t>前面有</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67</a:t>
            </a:r>
            <a:r>
              <a:rPr lang="zh-CN" altLang="zh-CN" sz="2000" dirty="0">
                <a:solidFill>
                  <a:srgbClr val="0000FF"/>
                </a:solidFill>
                <a:latin typeface="Consolas" pitchFamily="49" charset="0"/>
                <a:ea typeface="仿宋" pitchFamily="49" charset="-122"/>
                <a:cs typeface="Consolas" pitchFamily="49" charset="0"/>
              </a:rPr>
              <a:t>列，每列</a:t>
            </a:r>
            <a:r>
              <a:rPr lang="en-US" altLang="zh-CN" sz="2000" dirty="0">
                <a:solidFill>
                  <a:srgbClr val="0000FF"/>
                </a:solidFill>
                <a:latin typeface="Consolas" pitchFamily="49" charset="0"/>
                <a:ea typeface="仿宋" pitchFamily="49" charset="-122"/>
                <a:cs typeface="Consolas" pitchFamily="49" charset="0"/>
              </a:rPr>
              <a:t>50</a:t>
            </a:r>
            <a:r>
              <a:rPr lang="zh-CN" altLang="zh-CN" sz="2000" dirty="0">
                <a:solidFill>
                  <a:srgbClr val="0000FF"/>
                </a:solidFill>
                <a:latin typeface="Consolas" pitchFamily="49" charset="0"/>
                <a:ea typeface="仿宋" pitchFamily="49" charset="-122"/>
                <a:cs typeface="Consolas" pitchFamily="49" charset="0"/>
              </a:rPr>
              <a:t>个元素，计</a:t>
            </a:r>
            <a:r>
              <a:rPr lang="en-US" altLang="zh-CN" sz="2000" dirty="0">
                <a:solidFill>
                  <a:srgbClr val="0000FF"/>
                </a:solidFill>
                <a:latin typeface="Consolas" pitchFamily="49" charset="0"/>
                <a:ea typeface="仿宋" pitchFamily="49" charset="-122"/>
                <a:cs typeface="Consolas" pitchFamily="49" charset="0"/>
              </a:rPr>
              <a:t>67</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50</a:t>
            </a:r>
            <a:r>
              <a:rPr lang="zh-CN" altLang="zh-CN" sz="2000" dirty="0">
                <a:solidFill>
                  <a:srgbClr val="0000FF"/>
                </a:solidFill>
                <a:latin typeface="Consolas" pitchFamily="49" charset="0"/>
                <a:ea typeface="仿宋" pitchFamily="49" charset="-122"/>
                <a:cs typeface="Consolas" pitchFamily="49" charset="0"/>
              </a:rPr>
              <a:t>个元素</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在第</a:t>
            </a:r>
            <a:r>
              <a:rPr lang="en-US" altLang="zh-CN" sz="2000" dirty="0">
                <a:solidFill>
                  <a:srgbClr val="0000FF"/>
                </a:solidFill>
                <a:latin typeface="Consolas" pitchFamily="49" charset="0"/>
                <a:ea typeface="仿宋" pitchFamily="49" charset="-122"/>
                <a:cs typeface="Consolas" pitchFamily="49" charset="0"/>
              </a:rPr>
              <a:t>68</a:t>
            </a:r>
            <a:r>
              <a:rPr lang="zh-CN" altLang="zh-CN" sz="2000" dirty="0">
                <a:solidFill>
                  <a:srgbClr val="0000FF"/>
                </a:solidFill>
                <a:latin typeface="Consolas" pitchFamily="49" charset="0"/>
                <a:ea typeface="仿宋" pitchFamily="49" charset="-122"/>
                <a:cs typeface="Consolas" pitchFamily="49" charset="0"/>
              </a:rPr>
              <a:t>列中，元素</a:t>
            </a:r>
            <a:r>
              <a:rPr lang="en-US" altLang="zh-CN" sz="2000" i="1" dirty="0">
                <a:solidFill>
                  <a:srgbClr val="0000FF"/>
                </a:solidFill>
                <a:latin typeface="Consolas" pitchFamily="49" charset="0"/>
                <a:ea typeface="仿宋" pitchFamily="49" charset="-122"/>
                <a:cs typeface="Consolas" pitchFamily="49" charset="0"/>
              </a:rPr>
              <a:t>a</a:t>
            </a:r>
            <a:r>
              <a:rPr lang="en-US" altLang="zh-CN" sz="2000" dirty="0">
                <a:solidFill>
                  <a:srgbClr val="0000FF"/>
                </a:solidFill>
                <a:latin typeface="Consolas" pitchFamily="49" charset="0"/>
                <a:ea typeface="仿宋" pitchFamily="49" charset="-122"/>
                <a:cs typeface="Consolas" pitchFamily="49" charset="0"/>
              </a:rPr>
              <a:t>[45][68]</a:t>
            </a:r>
            <a:r>
              <a:rPr lang="zh-CN" altLang="zh-CN" sz="2000" dirty="0">
                <a:solidFill>
                  <a:srgbClr val="0000FF"/>
                </a:solidFill>
                <a:latin typeface="Consolas" pitchFamily="49" charset="0"/>
                <a:ea typeface="仿宋" pitchFamily="49" charset="-122"/>
                <a:cs typeface="Consolas" pitchFamily="49" charset="0"/>
              </a:rPr>
              <a:t>前面有</a:t>
            </a:r>
            <a:r>
              <a:rPr lang="en-US" altLang="zh-CN" sz="2000" i="1" dirty="0">
                <a:solidFill>
                  <a:srgbClr val="0000FF"/>
                </a:solidFill>
                <a:latin typeface="Consolas" pitchFamily="49" charset="0"/>
                <a:ea typeface="仿宋" pitchFamily="49" charset="-122"/>
                <a:cs typeface="Consolas" pitchFamily="49" charset="0"/>
              </a:rPr>
              <a:t>a</a:t>
            </a:r>
            <a:r>
              <a:rPr lang="en-US" altLang="zh-CN" sz="2000" dirty="0">
                <a:solidFill>
                  <a:srgbClr val="0000FF"/>
                </a:solidFill>
                <a:latin typeface="Consolas" pitchFamily="49" charset="0"/>
                <a:ea typeface="仿宋" pitchFamily="49" charset="-122"/>
                <a:cs typeface="Consolas" pitchFamily="49" charset="0"/>
              </a:rPr>
              <a:t>[1..44][68]</a:t>
            </a:r>
            <a:r>
              <a:rPr lang="zh-CN" altLang="zh-CN" sz="2000" dirty="0">
                <a:solidFill>
                  <a:srgbClr val="0000FF"/>
                </a:solidFill>
                <a:latin typeface="Consolas" pitchFamily="49" charset="0"/>
                <a:ea typeface="仿宋" pitchFamily="49" charset="-122"/>
                <a:cs typeface="Consolas" pitchFamily="49" charset="0"/>
              </a:rPr>
              <a:t>计</a:t>
            </a:r>
            <a:r>
              <a:rPr lang="en-US" altLang="zh-CN" sz="2000" dirty="0">
                <a:solidFill>
                  <a:srgbClr val="0000FF"/>
                </a:solidFill>
                <a:latin typeface="Consolas" pitchFamily="49" charset="0"/>
                <a:ea typeface="仿宋" pitchFamily="49" charset="-122"/>
                <a:cs typeface="Consolas" pitchFamily="49" charset="0"/>
              </a:rPr>
              <a:t>44</a:t>
            </a:r>
            <a:r>
              <a:rPr lang="zh-CN" altLang="zh-CN" sz="2000" dirty="0">
                <a:solidFill>
                  <a:srgbClr val="0000FF"/>
                </a:solidFill>
                <a:latin typeface="Consolas" pitchFamily="49" charset="0"/>
                <a:ea typeface="仿宋" pitchFamily="49" charset="-122"/>
                <a:cs typeface="Consolas" pitchFamily="49" charset="0"/>
              </a:rPr>
              <a:t>个元素，这样元素</a:t>
            </a:r>
            <a:r>
              <a:rPr lang="en-US" altLang="zh-CN" sz="2000" i="1" dirty="0">
                <a:solidFill>
                  <a:srgbClr val="0000FF"/>
                </a:solidFill>
                <a:latin typeface="Consolas" pitchFamily="49" charset="0"/>
                <a:ea typeface="仿宋" pitchFamily="49" charset="-122"/>
                <a:cs typeface="Consolas" pitchFamily="49" charset="0"/>
              </a:rPr>
              <a:t>a</a:t>
            </a:r>
            <a:r>
              <a:rPr lang="en-US" altLang="zh-CN" sz="2000" dirty="0">
                <a:solidFill>
                  <a:srgbClr val="0000FF"/>
                </a:solidFill>
                <a:latin typeface="Consolas" pitchFamily="49" charset="0"/>
                <a:ea typeface="仿宋" pitchFamily="49" charset="-122"/>
                <a:cs typeface="Consolas" pitchFamily="49" charset="0"/>
              </a:rPr>
              <a:t>[45][68]</a:t>
            </a:r>
            <a:r>
              <a:rPr lang="zh-CN" altLang="zh-CN" sz="2000" dirty="0">
                <a:solidFill>
                  <a:srgbClr val="0000FF"/>
                </a:solidFill>
                <a:latin typeface="Consolas" pitchFamily="49" charset="0"/>
                <a:ea typeface="仿宋" pitchFamily="49" charset="-122"/>
                <a:cs typeface="Consolas" pitchFamily="49" charset="0"/>
              </a:rPr>
              <a:t>前面存储的元素个数</a:t>
            </a:r>
            <a:r>
              <a:rPr lang="en-US" altLang="zh-CN" sz="2000" dirty="0">
                <a:solidFill>
                  <a:srgbClr val="0000FF"/>
                </a:solidFill>
                <a:latin typeface="Consolas" pitchFamily="49" charset="0"/>
                <a:ea typeface="仿宋" pitchFamily="49" charset="-122"/>
                <a:cs typeface="Consolas" pitchFamily="49" charset="0"/>
              </a:rPr>
              <a:t>=67</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50+44</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en-US" altLang="zh-CN" sz="2000" dirty="0">
                <a:solidFill>
                  <a:srgbClr val="0000FF"/>
                </a:solidFill>
                <a:latin typeface="Consolas" pitchFamily="49" charset="0"/>
                <a:ea typeface="仿宋" pitchFamily="49" charset="-122"/>
                <a:cs typeface="Consolas" pitchFamily="49" charset="0"/>
              </a:rPr>
              <a:t>LOC(</a:t>
            </a:r>
            <a:r>
              <a:rPr lang="en-US" altLang="zh-CN" sz="2000" i="1" dirty="0">
                <a:solidFill>
                  <a:srgbClr val="0000FF"/>
                </a:solidFill>
                <a:latin typeface="Consolas" pitchFamily="49" charset="0"/>
                <a:ea typeface="仿宋" pitchFamily="49" charset="-122"/>
                <a:cs typeface="Consolas" pitchFamily="49" charset="0"/>
              </a:rPr>
              <a:t>a</a:t>
            </a:r>
            <a:r>
              <a:rPr lang="en-US" altLang="zh-CN" sz="2000" dirty="0">
                <a:solidFill>
                  <a:srgbClr val="0000FF"/>
                </a:solidFill>
                <a:latin typeface="Consolas" pitchFamily="49" charset="0"/>
                <a:ea typeface="仿宋" pitchFamily="49" charset="-122"/>
                <a:cs typeface="Consolas" pitchFamily="49" charset="0"/>
              </a:rPr>
              <a:t>[45][68])=2000+(67</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50+44)×2=8788</a:t>
            </a:r>
            <a:r>
              <a:rPr lang="zh-CN" altLang="zh-CN" sz="2000" dirty="0">
                <a:solidFill>
                  <a:srgbClr val="0000FF"/>
                </a:solidFill>
                <a:latin typeface="Consolas" pitchFamily="49" charset="0"/>
                <a:ea typeface="仿宋" pitchFamily="49" charset="-122"/>
                <a:cs typeface="Consolas" pitchFamily="49" charset="0"/>
              </a:rPr>
              <a:t>。</a:t>
            </a:r>
          </a:p>
        </p:txBody>
      </p:sp>
      <p:sp>
        <p:nvSpPr>
          <p:cNvPr id="7" name="TextBox 6"/>
          <p:cNvSpPr txBox="1"/>
          <p:nvPr/>
        </p:nvSpPr>
        <p:spPr>
          <a:xfrm>
            <a:off x="857224" y="3117762"/>
            <a:ext cx="235745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dirty="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按</a:t>
            </a:r>
            <a:r>
              <a:rPr lang="zh-CN" altLang="en-US" sz="2000" spc="50" dirty="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列</a:t>
            </a:r>
            <a:r>
              <a:rPr lang="zh-CN" altLang="zh-CN" sz="2000" spc="50" dirty="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优先存储</a:t>
            </a:r>
            <a:endParaRPr lang="zh-CN" altLang="en-US" sz="2000" spc="50" dirty="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pic>
        <p:nvPicPr>
          <p:cNvPr id="8" name="Picture 2"/>
          <p:cNvPicPr>
            <a:picLocks noChangeAspect="1" noChangeArrowheads="1"/>
          </p:cNvPicPr>
          <p:nvPr/>
        </p:nvPicPr>
        <p:blipFill>
          <a:blip r:embed="rId3" cstate="print"/>
          <a:srcRect/>
          <a:stretch>
            <a:fillRect/>
          </a:stretch>
        </p:blipFill>
        <p:spPr bwMode="auto">
          <a:xfrm>
            <a:off x="571472" y="2143116"/>
            <a:ext cx="1643074" cy="796023"/>
          </a:xfrm>
          <a:prstGeom prst="rect">
            <a:avLst/>
          </a:prstGeom>
          <a:noFill/>
          <a:ln w="9525">
            <a:noFill/>
            <a:miter lim="800000"/>
            <a:headEnd/>
            <a:tailEnd/>
          </a:ln>
        </p:spPr>
      </p:pic>
      <p:sp>
        <p:nvSpPr>
          <p:cNvPr id="11" name="灯片编号占位符 10"/>
          <p:cNvSpPr>
            <a:spLocks noGrp="1"/>
          </p:cNvSpPr>
          <p:nvPr>
            <p:ph type="sldNum" sz="quarter" idx="12"/>
          </p:nvPr>
        </p:nvSpPr>
        <p:spPr/>
        <p:txBody>
          <a:bodyPr/>
          <a:lstStyle/>
          <a:p>
            <a:fld id="{67864EE2-EAB3-4814-A7EB-820BD7610F1E}" type="slidenum">
              <a:rPr lang="en-US" altLang="zh-CN" smtClean="0"/>
              <a:pPr/>
              <a:t>16</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9510" name="Oval 6"/>
          <p:cNvSpPr>
            <a:spLocks noChangeArrowheads="1"/>
          </p:cNvSpPr>
          <p:nvPr/>
        </p:nvSpPr>
        <p:spPr bwMode="auto">
          <a:xfrm>
            <a:off x="3965890" y="4650991"/>
            <a:ext cx="963300" cy="713919"/>
          </a:xfrm>
          <a:prstGeom prst="ellipse">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8280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Cache</a:t>
            </a:r>
          </a:p>
        </p:txBody>
      </p:sp>
      <p:sp>
        <p:nvSpPr>
          <p:cNvPr id="149509" name="Rectangle 5"/>
          <p:cNvSpPr>
            <a:spLocks noChangeArrowheads="1"/>
          </p:cNvSpPr>
          <p:nvPr/>
        </p:nvSpPr>
        <p:spPr bwMode="auto">
          <a:xfrm>
            <a:off x="5590926" y="4713235"/>
            <a:ext cx="767024" cy="57245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82800" rIns="91440" bIns="45720" numCol="1" anchor="t" anchorCtr="0" compatLnSpc="1">
            <a:prstTxWarp prst="textNoShape">
              <a:avLst/>
            </a:prstTxWarp>
          </a:bodyPr>
          <a:lstStyle/>
          <a:p>
            <a:pPr marL="0" marR="0" lvl="0" indent="0" algn="ctr" defTabSz="914400" rtl="0" eaLnBrk="1" fontAlgn="base" latinLnBrk="0" hangingPunct="1">
              <a:lnSpc>
                <a:spcPts val="3000"/>
              </a:lnSpc>
              <a:spcBef>
                <a:spcPct val="0"/>
              </a:spcBef>
              <a:spcAft>
                <a:spcPct val="0"/>
              </a:spcAft>
              <a:buClrTx/>
              <a:buSzTx/>
              <a:buFontTx/>
              <a:buNone/>
              <a:tabLst/>
            </a:pPr>
            <a:r>
              <a:rPr kumimoji="0" 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内存</a:t>
            </a:r>
          </a:p>
        </p:txBody>
      </p:sp>
      <p:sp>
        <p:nvSpPr>
          <p:cNvPr id="149508" name="AutoShape 4"/>
          <p:cNvSpPr>
            <a:spLocks noChangeShapeType="1"/>
          </p:cNvSpPr>
          <p:nvPr/>
        </p:nvSpPr>
        <p:spPr bwMode="auto">
          <a:xfrm flipV="1">
            <a:off x="4927681" y="4999934"/>
            <a:ext cx="663245" cy="8488"/>
          </a:xfrm>
          <a:prstGeom prst="straightConnector1">
            <a:avLst/>
          </a:prstGeom>
          <a:ln>
            <a:headEnd type="arrow" w="sm" len="sm"/>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9507" name="AutoShape 3"/>
          <p:cNvSpPr>
            <a:spLocks noChangeArrowheads="1"/>
          </p:cNvSpPr>
          <p:nvPr/>
        </p:nvSpPr>
        <p:spPr bwMode="auto">
          <a:xfrm>
            <a:off x="2650722" y="4784909"/>
            <a:ext cx="733060" cy="432878"/>
          </a:xfrm>
          <a:prstGeom prst="roundRect">
            <a:avLst>
              <a:gd name="adj" fmla="val 16667"/>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CPU</a:t>
            </a:r>
          </a:p>
        </p:txBody>
      </p:sp>
      <p:sp>
        <p:nvSpPr>
          <p:cNvPr id="149506" name="AutoShape 2"/>
          <p:cNvSpPr>
            <a:spLocks noChangeShapeType="1"/>
          </p:cNvSpPr>
          <p:nvPr/>
        </p:nvSpPr>
        <p:spPr bwMode="auto">
          <a:xfrm>
            <a:off x="3383782" y="5001820"/>
            <a:ext cx="582108" cy="6602"/>
          </a:xfrm>
          <a:prstGeom prst="straightConnector1">
            <a:avLst/>
          </a:prstGeom>
          <a:ln>
            <a:headEnd type="arrow" w="sm" len="sm"/>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 name="TextBox 12"/>
          <p:cNvSpPr txBox="1"/>
          <p:nvPr/>
        </p:nvSpPr>
        <p:spPr>
          <a:xfrm>
            <a:off x="642910" y="1500174"/>
            <a:ext cx="8072494" cy="283792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6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在</a:t>
            </a:r>
            <a:r>
              <a:rPr lang="en-US" altLang="zh-CN" sz="2000">
                <a:solidFill>
                  <a:srgbClr val="0000FF"/>
                </a:solidFill>
                <a:latin typeface="Consolas" pitchFamily="49" charset="0"/>
                <a:ea typeface="仿宋" pitchFamily="49" charset="-122"/>
                <a:cs typeface="Consolas" pitchFamily="49" charset="0"/>
              </a:rPr>
              <a:t>C++</a:t>
            </a:r>
            <a:r>
              <a:rPr lang="zh-CN" altLang="zh-CN" sz="2000">
                <a:solidFill>
                  <a:srgbClr val="0000FF"/>
                </a:solidFill>
                <a:latin typeface="Consolas" pitchFamily="49" charset="0"/>
                <a:ea typeface="仿宋" pitchFamily="49" charset="-122"/>
                <a:cs typeface="Consolas" pitchFamily="49" charset="0"/>
              </a:rPr>
              <a:t>语言中二维及以上维的数组就是按行优先存储的</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6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在程序中采用数组存放大量的数据时，这些数据存放在内存中，当</a:t>
            </a:r>
            <a:r>
              <a:rPr lang="en-US" altLang="zh-CN" sz="2000">
                <a:solidFill>
                  <a:srgbClr val="0000FF"/>
                </a:solidFill>
                <a:latin typeface="Consolas" pitchFamily="49" charset="0"/>
                <a:ea typeface="仿宋" pitchFamily="49" charset="-122"/>
                <a:cs typeface="Consolas" pitchFamily="49" charset="0"/>
              </a:rPr>
              <a:t>CPU</a:t>
            </a:r>
            <a:r>
              <a:rPr lang="zh-CN" altLang="zh-CN" sz="2000">
                <a:solidFill>
                  <a:srgbClr val="0000FF"/>
                </a:solidFill>
                <a:latin typeface="Consolas" pitchFamily="49" charset="0"/>
                <a:ea typeface="仿宋" pitchFamily="49" charset="-122"/>
                <a:cs typeface="Consolas" pitchFamily="49" charset="0"/>
              </a:rPr>
              <a:t>读数组中的元素时并不是立即访问内存，而是先访问</a:t>
            </a:r>
            <a:r>
              <a:rPr lang="en-US" altLang="zh-CN" sz="2000">
                <a:solidFill>
                  <a:srgbClr val="0000FF"/>
                </a:solidFill>
                <a:latin typeface="Consolas" pitchFamily="49" charset="0"/>
                <a:ea typeface="仿宋" pitchFamily="49" charset="-122"/>
                <a:cs typeface="Consolas" pitchFamily="49" charset="0"/>
              </a:rPr>
              <a:t>Cache</a:t>
            </a:r>
            <a:r>
              <a:rPr lang="zh-CN" altLang="zh-CN" sz="2000">
                <a:solidFill>
                  <a:srgbClr val="0000FF"/>
                </a:solidFill>
                <a:latin typeface="Consolas" pitchFamily="49" charset="0"/>
                <a:ea typeface="仿宋" pitchFamily="49" charset="-122"/>
                <a:cs typeface="Consolas" pitchFamily="49" charset="0"/>
              </a:rPr>
              <a:t>（高速缓存，其速度比访问内存快得多）</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6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如果访问的数据在</a:t>
            </a:r>
            <a:r>
              <a:rPr lang="en-US" altLang="zh-CN" sz="2000">
                <a:solidFill>
                  <a:srgbClr val="0000FF"/>
                </a:solidFill>
                <a:latin typeface="Consolas" pitchFamily="49" charset="0"/>
                <a:ea typeface="仿宋" pitchFamily="49" charset="-122"/>
                <a:cs typeface="Consolas" pitchFamily="49" charset="0"/>
              </a:rPr>
              <a:t>Cache</a:t>
            </a:r>
            <a:r>
              <a:rPr lang="zh-CN" altLang="zh-CN" sz="2000">
                <a:solidFill>
                  <a:srgbClr val="0000FF"/>
                </a:solidFill>
                <a:latin typeface="Consolas" pitchFamily="49" charset="0"/>
                <a:ea typeface="仿宋" pitchFamily="49" charset="-122"/>
                <a:cs typeface="Consolas" pitchFamily="49" charset="0"/>
              </a:rPr>
              <a:t>中便直接取相应的数据（称为命中），如果访问的数据不在</a:t>
            </a:r>
            <a:r>
              <a:rPr lang="en-US" altLang="zh-CN" sz="2000">
                <a:solidFill>
                  <a:srgbClr val="0000FF"/>
                </a:solidFill>
                <a:latin typeface="Consolas" pitchFamily="49" charset="0"/>
                <a:ea typeface="仿宋" pitchFamily="49" charset="-122"/>
                <a:cs typeface="Consolas" pitchFamily="49" charset="0"/>
              </a:rPr>
              <a:t>Cache</a:t>
            </a:r>
            <a:r>
              <a:rPr lang="zh-CN" altLang="zh-CN" sz="2000">
                <a:solidFill>
                  <a:srgbClr val="0000FF"/>
                </a:solidFill>
                <a:latin typeface="Consolas" pitchFamily="49" charset="0"/>
                <a:ea typeface="仿宋" pitchFamily="49" charset="-122"/>
                <a:cs typeface="Consolas" pitchFamily="49" charset="0"/>
              </a:rPr>
              <a:t>中才访问内存，并将访问数据所在的一个页块调入</a:t>
            </a:r>
            <a:r>
              <a:rPr lang="en-US" altLang="zh-CN" sz="2000">
                <a:solidFill>
                  <a:srgbClr val="0000FF"/>
                </a:solidFill>
                <a:latin typeface="Consolas" pitchFamily="49" charset="0"/>
                <a:ea typeface="仿宋" pitchFamily="49" charset="-122"/>
                <a:cs typeface="Consolas" pitchFamily="49" charset="0"/>
              </a:rPr>
              <a:t>Cache</a:t>
            </a:r>
            <a:r>
              <a:rPr lang="zh-CN" altLang="en-US" sz="2000">
                <a:solidFill>
                  <a:srgbClr val="0000FF"/>
                </a:solidFill>
                <a:latin typeface="Consolas" pitchFamily="49" charset="0"/>
                <a:ea typeface="仿宋" pitchFamily="49" charset="-122"/>
                <a:cs typeface="Consolas" pitchFamily="49" charset="0"/>
              </a:rPr>
              <a:t>。</a:t>
            </a:r>
          </a:p>
        </p:txBody>
      </p:sp>
      <p:sp>
        <p:nvSpPr>
          <p:cNvPr id="14" name="TextBox 13"/>
          <p:cNvSpPr txBox="1"/>
          <p:nvPr/>
        </p:nvSpPr>
        <p:spPr>
          <a:xfrm>
            <a:off x="714348" y="642918"/>
            <a:ext cx="2428892" cy="453183"/>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zh-CN" altLang="zh-CN" sz="2000">
                <a:solidFill>
                  <a:schemeClr val="bg1"/>
                </a:solidFill>
                <a:latin typeface="微软雅黑" pitchFamily="34" charset="-122"/>
                <a:ea typeface="微软雅黑" pitchFamily="34" charset="-122"/>
              </a:rPr>
              <a:t>程序局部性原理</a:t>
            </a:r>
            <a:endParaRPr lang="zh-CN" altLang="en-US" sz="2000">
              <a:solidFill>
                <a:schemeClr val="bg1"/>
              </a:solidFill>
              <a:latin typeface="微软雅黑" pitchFamily="34" charset="-122"/>
              <a:ea typeface="微软雅黑" pitchFamily="34" charset="-122"/>
              <a:cs typeface="Consolas" pitchFamily="49" charset="0"/>
            </a:endParaRPr>
          </a:p>
        </p:txBody>
      </p:sp>
      <p:sp>
        <p:nvSpPr>
          <p:cNvPr id="12" name="灯片编号占位符 11"/>
          <p:cNvSpPr>
            <a:spLocks noGrp="1"/>
          </p:cNvSpPr>
          <p:nvPr>
            <p:ph type="sldNum" sz="quarter" idx="12"/>
          </p:nvPr>
        </p:nvSpPr>
        <p:spPr/>
        <p:txBody>
          <a:bodyPr/>
          <a:lstStyle/>
          <a:p>
            <a:fld id="{67864EE2-EAB3-4814-A7EB-820BD7610F1E}" type="slidenum">
              <a:rPr lang="en-US" altLang="zh-CN" smtClean="0"/>
              <a:pPr/>
              <a:t>17</a:t>
            </a:fld>
            <a:r>
              <a:rPr lang="en-US" altLang="zh-CN"/>
              <a:t>/76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500042"/>
            <a:ext cx="4214842" cy="252643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000"/>
              </a:lnSpc>
              <a:spcBef>
                <a:spcPts val="0"/>
              </a:spcBef>
            </a:pPr>
            <a:r>
              <a:rPr lang="en-US" altLang="zh-CN" sz="1800">
                <a:solidFill>
                  <a:srgbClr val="FF0000"/>
                </a:solidFill>
                <a:latin typeface="Consolas" pitchFamily="49" charset="0"/>
                <a:ea typeface="仿宋" pitchFamily="49" charset="-122"/>
                <a:cs typeface="Consolas" pitchFamily="49" charset="0"/>
              </a:rPr>
              <a:t>//</a:t>
            </a:r>
            <a:r>
              <a:rPr lang="zh-CN" altLang="zh-CN" sz="1800">
                <a:solidFill>
                  <a:srgbClr val="FF0000"/>
                </a:solidFill>
                <a:latin typeface="Consolas" pitchFamily="49" charset="0"/>
                <a:ea typeface="仿宋" pitchFamily="49" charset="-122"/>
                <a:cs typeface="Consolas" pitchFamily="49" charset="0"/>
              </a:rPr>
              <a:t>程序</a:t>
            </a:r>
            <a:r>
              <a:rPr lang="en-US" altLang="zh-CN" sz="1800">
                <a:solidFill>
                  <a:srgbClr val="FF0000"/>
                </a:solidFill>
                <a:latin typeface="Consolas" pitchFamily="49" charset="0"/>
                <a:ea typeface="仿宋" pitchFamily="49" charset="-122"/>
                <a:cs typeface="Consolas" pitchFamily="49" charset="0"/>
              </a:rPr>
              <a:t>A</a:t>
            </a:r>
            <a:endParaRPr lang="zh-CN" altLang="zh-CN" sz="1800">
              <a:solidFill>
                <a:srgbClr val="FF0000"/>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int a[1000][50][8000];</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int main()</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for (int i=0;i&lt;1000;i++)</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for (int j=0;j&lt;50;j++)</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for (int k=0;k&lt;8000;k++)</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a[i][j][k]=i+j+k;</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return 0;</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4643438" y="500042"/>
            <a:ext cx="4214842" cy="252643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000"/>
              </a:lnSpc>
              <a:spcBef>
                <a:spcPts val="0"/>
              </a:spcBef>
            </a:pPr>
            <a:r>
              <a:rPr lang="en-US" altLang="zh-CN" sz="1800">
                <a:solidFill>
                  <a:srgbClr val="FF0000"/>
                </a:solidFill>
                <a:latin typeface="Consolas" pitchFamily="49" charset="0"/>
                <a:ea typeface="仿宋" pitchFamily="49" charset="-122"/>
                <a:cs typeface="Consolas" pitchFamily="49" charset="0"/>
              </a:rPr>
              <a:t>//</a:t>
            </a:r>
            <a:r>
              <a:rPr lang="zh-CN" altLang="zh-CN" sz="1800">
                <a:solidFill>
                  <a:srgbClr val="FF0000"/>
                </a:solidFill>
                <a:latin typeface="Consolas" pitchFamily="49" charset="0"/>
                <a:ea typeface="仿宋" pitchFamily="49" charset="-122"/>
                <a:cs typeface="Consolas" pitchFamily="49" charset="0"/>
              </a:rPr>
              <a:t>程序</a:t>
            </a:r>
            <a:r>
              <a:rPr lang="en-US" altLang="zh-CN" sz="1800">
                <a:solidFill>
                  <a:srgbClr val="FF0000"/>
                </a:solidFill>
                <a:latin typeface="Consolas" pitchFamily="49" charset="0"/>
                <a:ea typeface="仿宋" pitchFamily="49" charset="-122"/>
                <a:cs typeface="Consolas" pitchFamily="49" charset="0"/>
              </a:rPr>
              <a:t>B</a:t>
            </a:r>
            <a:endParaRPr lang="zh-CN" altLang="zh-CN" sz="1800">
              <a:solidFill>
                <a:srgbClr val="FF0000"/>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int a[1000][50][8000];</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int main()</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for (int k=0;k&lt;8000;k++)</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for (int j=0;j&lt;50;j++)</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for (int i=0;i&lt;1000;i++)</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a[i][j][k]=i+j+k;</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return 0;</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2500298" y="3500438"/>
            <a:ext cx="4143404" cy="1015663"/>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程序</a:t>
            </a:r>
            <a:r>
              <a:rPr lang="en-US" altLang="zh-CN" sz="2000">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的执行时间为</a:t>
            </a:r>
            <a:r>
              <a:rPr lang="en-US" altLang="zh-CN" sz="2000">
                <a:solidFill>
                  <a:srgbClr val="0000FF"/>
                </a:solidFill>
                <a:latin typeface="Consolas" pitchFamily="49" charset="0"/>
                <a:ea typeface="仿宋" pitchFamily="49" charset="-122"/>
                <a:cs typeface="Consolas" pitchFamily="49" charset="0"/>
              </a:rPr>
              <a:t>1.597</a:t>
            </a:r>
            <a:r>
              <a:rPr lang="zh-CN" altLang="zh-CN" sz="2000">
                <a:solidFill>
                  <a:srgbClr val="0000FF"/>
                </a:solidFill>
                <a:latin typeface="Consolas" pitchFamily="49" charset="0"/>
                <a:ea typeface="仿宋" pitchFamily="49" charset="-122"/>
                <a:cs typeface="Consolas" pitchFamily="49" charset="0"/>
              </a:rPr>
              <a:t>秒，而程序</a:t>
            </a:r>
            <a:r>
              <a:rPr lang="en-US" altLang="zh-CN" sz="2000">
                <a:solidFill>
                  <a:srgbClr val="0000FF"/>
                </a:solidFill>
                <a:latin typeface="Consolas" pitchFamily="49" charset="0"/>
                <a:ea typeface="仿宋" pitchFamily="49" charset="-122"/>
                <a:cs typeface="Consolas" pitchFamily="49" charset="0"/>
              </a:rPr>
              <a:t>B</a:t>
            </a:r>
            <a:r>
              <a:rPr lang="zh-CN" altLang="zh-CN" sz="2000">
                <a:solidFill>
                  <a:srgbClr val="0000FF"/>
                </a:solidFill>
                <a:latin typeface="Consolas" pitchFamily="49" charset="0"/>
                <a:ea typeface="仿宋" pitchFamily="49" charset="-122"/>
                <a:cs typeface="Consolas" pitchFamily="49" charset="0"/>
              </a:rPr>
              <a:t>的执行时间为</a:t>
            </a:r>
            <a:r>
              <a:rPr lang="en-US" altLang="zh-CN" sz="2000">
                <a:solidFill>
                  <a:srgbClr val="0000FF"/>
                </a:solidFill>
                <a:latin typeface="Consolas" pitchFamily="49" charset="0"/>
                <a:ea typeface="仿宋" pitchFamily="49" charset="-122"/>
                <a:cs typeface="Consolas" pitchFamily="49" charset="0"/>
              </a:rPr>
              <a:t>17.83</a:t>
            </a:r>
            <a:r>
              <a:rPr lang="zh-CN" altLang="zh-CN" sz="2000">
                <a:solidFill>
                  <a:srgbClr val="0000FF"/>
                </a:solidFill>
                <a:latin typeface="Consolas" pitchFamily="49" charset="0"/>
                <a:ea typeface="仿宋" pitchFamily="49" charset="-122"/>
                <a:cs typeface="Consolas" pitchFamily="49" charset="0"/>
              </a:rPr>
              <a:t>秒，相差</a:t>
            </a:r>
            <a:r>
              <a:rPr lang="en-US" altLang="zh-CN" sz="2000">
                <a:solidFill>
                  <a:srgbClr val="0000FF"/>
                </a:solidFill>
                <a:latin typeface="Consolas" pitchFamily="49" charset="0"/>
                <a:ea typeface="仿宋" pitchFamily="49" charset="-122"/>
                <a:cs typeface="Consolas" pitchFamily="49" charset="0"/>
              </a:rPr>
              <a:t>10</a:t>
            </a:r>
            <a:r>
              <a:rPr lang="zh-CN" altLang="zh-CN" sz="2000">
                <a:solidFill>
                  <a:srgbClr val="0000FF"/>
                </a:solidFill>
                <a:latin typeface="Consolas" pitchFamily="49" charset="0"/>
                <a:ea typeface="仿宋" pitchFamily="49" charset="-122"/>
                <a:cs typeface="Consolas" pitchFamily="49" charset="0"/>
              </a:rPr>
              <a:t>多倍。</a:t>
            </a:r>
            <a:r>
              <a:rPr lang="zh-CN" altLang="en-US" sz="2000">
                <a:solidFill>
                  <a:srgbClr val="FF0000"/>
                </a:solidFill>
                <a:latin typeface="Consolas" pitchFamily="49" charset="0"/>
                <a:ea typeface="仿宋" pitchFamily="49" charset="-122"/>
                <a:cs typeface="Consolas" pitchFamily="49" charset="0"/>
              </a:rPr>
              <a:t>？</a:t>
            </a:r>
          </a:p>
        </p:txBody>
      </p:sp>
      <p:sp>
        <p:nvSpPr>
          <p:cNvPr id="10" name="灯片编号占位符 9"/>
          <p:cNvSpPr>
            <a:spLocks noGrp="1"/>
          </p:cNvSpPr>
          <p:nvPr>
            <p:ph type="sldNum" sz="quarter" idx="12"/>
          </p:nvPr>
        </p:nvSpPr>
        <p:spPr/>
        <p:txBody>
          <a:bodyPr/>
          <a:lstStyle/>
          <a:p>
            <a:fld id="{67864EE2-EAB3-4814-A7EB-820BD7610F1E}" type="slidenum">
              <a:rPr lang="en-US" altLang="zh-CN" smtClean="0"/>
              <a:pPr/>
              <a:t>18</a:t>
            </a:fld>
            <a:r>
              <a:rPr lang="en-US" altLang="zh-CN"/>
              <a:t>/76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571480"/>
            <a:ext cx="30718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5.1.3 </a:t>
            </a:r>
            <a:r>
              <a:rPr lang="zh-CN" altLang="en-US">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数组的应用</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714348" y="1428736"/>
            <a:ext cx="7429552" cy="23335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30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由于数组使用简单方便，特别是具有随机存取特性，因此在编程中数组被广泛地使用。</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使用数组目的一方面为了储存大量的数据类型相同的数据，避免重复性操作，另一方面用于模拟现实世界，例如顺序表就是采用数组模拟线性表。</a:t>
            </a:r>
            <a:endParaRPr lang="zh-CN" altLang="en-US" sz="200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19</a:t>
            </a:fld>
            <a:r>
              <a:rPr lang="en-US" altLang="zh-CN"/>
              <a:t>/76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CFF254A-D35B-45F5-BA2B-F8F584AE946E}"/>
              </a:ext>
            </a:extLst>
          </p:cNvPr>
          <p:cNvSpPr>
            <a:spLocks noGrp="1"/>
          </p:cNvSpPr>
          <p:nvPr>
            <p:ph type="sldNum" sz="quarter" idx="12"/>
          </p:nvPr>
        </p:nvSpPr>
        <p:spPr/>
        <p:txBody>
          <a:bodyPr/>
          <a:lstStyle/>
          <a:p>
            <a:fld id="{67864EE2-EAB3-4814-A7EB-820BD7610F1E}" type="slidenum">
              <a:rPr lang="en-US" altLang="zh-CN" smtClean="0"/>
              <a:pPr/>
              <a:t>2</a:t>
            </a:fld>
            <a:r>
              <a:rPr lang="en-US" altLang="zh-CN" dirty="0"/>
              <a:t>/97</a:t>
            </a:r>
          </a:p>
        </p:txBody>
      </p:sp>
      <p:sp>
        <p:nvSpPr>
          <p:cNvPr id="6" name="文本框 5">
            <a:extLst>
              <a:ext uri="{FF2B5EF4-FFF2-40B4-BE49-F238E27FC236}">
                <a16:creationId xmlns:a16="http://schemas.microsoft.com/office/drawing/2014/main" id="{97205F3B-E521-4BE5-BE36-475839D614BE}"/>
              </a:ext>
            </a:extLst>
          </p:cNvPr>
          <p:cNvSpPr txBox="1"/>
          <p:nvPr/>
        </p:nvSpPr>
        <p:spPr>
          <a:xfrm>
            <a:off x="899592" y="354707"/>
            <a:ext cx="7560840" cy="4089517"/>
          </a:xfrm>
          <a:prstGeom prst="rect">
            <a:avLst/>
          </a:prstGeom>
          <a:noFill/>
        </p:spPr>
        <p:txBody>
          <a:bodyPr wrap="square">
            <a:spAutoFit/>
          </a:bodyPr>
          <a:lstStyle/>
          <a:p>
            <a:pPr>
              <a:lnSpc>
                <a:spcPct val="150000"/>
              </a:lnSpc>
            </a:pPr>
            <a:r>
              <a:rPr lang="en-US" altLang="zh-CN" dirty="0">
                <a:solidFill>
                  <a:srgbClr val="FF0000"/>
                </a:solidFill>
              </a:rPr>
              <a:t>B</a:t>
            </a:r>
            <a:r>
              <a:rPr lang="zh-CN" altLang="en-US" dirty="0">
                <a:solidFill>
                  <a:srgbClr val="FF0000"/>
                </a:solidFill>
              </a:rPr>
              <a:t>课期末考试</a:t>
            </a:r>
            <a:endParaRPr lang="en-US" altLang="zh-CN" dirty="0">
              <a:solidFill>
                <a:srgbClr val="FF0000"/>
              </a:solidFill>
            </a:endParaRPr>
          </a:p>
          <a:p>
            <a:pPr algn="l">
              <a:lnSpc>
                <a:spcPct val="150000"/>
              </a:lnSpc>
            </a:pPr>
            <a:br>
              <a:rPr lang="zh-CN" altLang="en-US" dirty="0">
                <a:solidFill>
                  <a:schemeClr val="tx1"/>
                </a:solidFill>
              </a:rPr>
            </a:br>
            <a:r>
              <a:rPr lang="zh-CN" altLang="en-US" dirty="0">
                <a:solidFill>
                  <a:schemeClr val="tx1"/>
                </a:solidFill>
              </a:rPr>
              <a:t>期末考试</a:t>
            </a:r>
            <a:r>
              <a:rPr lang="zh-CN" altLang="en-US" dirty="0">
                <a:solidFill>
                  <a:srgbClr val="FF0000"/>
                </a:solidFill>
              </a:rPr>
              <a:t>满分</a:t>
            </a:r>
            <a:r>
              <a:rPr lang="en-US" altLang="zh-CN" dirty="0">
                <a:solidFill>
                  <a:srgbClr val="FF0000"/>
                </a:solidFill>
              </a:rPr>
              <a:t>100</a:t>
            </a:r>
            <a:r>
              <a:rPr lang="zh-CN" altLang="en-US" dirty="0">
                <a:solidFill>
                  <a:srgbClr val="FF0000"/>
                </a:solidFill>
              </a:rPr>
              <a:t>分</a:t>
            </a:r>
            <a:r>
              <a:rPr lang="zh-CN" altLang="en-US" dirty="0">
                <a:solidFill>
                  <a:schemeClr val="tx1"/>
                </a:solidFill>
              </a:rPr>
              <a:t>，闭卷考试。</a:t>
            </a:r>
            <a:endParaRPr lang="en-US" altLang="zh-CN" dirty="0">
              <a:solidFill>
                <a:schemeClr val="tx1"/>
              </a:solidFill>
            </a:endParaRPr>
          </a:p>
          <a:p>
            <a:pPr marL="342900" indent="-342900" algn="l">
              <a:lnSpc>
                <a:spcPct val="150000"/>
              </a:lnSpc>
              <a:buFont typeface="Wingdings" panose="05000000000000000000" pitchFamily="2" charset="2"/>
              <a:buChar char="u"/>
            </a:pPr>
            <a:r>
              <a:rPr lang="zh-CN" altLang="en-US" dirty="0">
                <a:solidFill>
                  <a:schemeClr val="tx1"/>
                </a:solidFill>
              </a:rPr>
              <a:t>选择题</a:t>
            </a:r>
            <a:r>
              <a:rPr lang="en-US" altLang="zh-CN" dirty="0">
                <a:solidFill>
                  <a:schemeClr val="tx1"/>
                </a:solidFill>
              </a:rPr>
              <a:t>40</a:t>
            </a:r>
            <a:r>
              <a:rPr lang="zh-CN" altLang="en-US" dirty="0">
                <a:solidFill>
                  <a:schemeClr val="tx1"/>
                </a:solidFill>
              </a:rPr>
              <a:t>分</a:t>
            </a:r>
            <a:endParaRPr lang="en-US" altLang="zh-CN" dirty="0">
              <a:solidFill>
                <a:schemeClr val="tx1"/>
              </a:solidFill>
            </a:endParaRPr>
          </a:p>
          <a:p>
            <a:pPr marL="342900" indent="-342900" algn="l">
              <a:lnSpc>
                <a:spcPct val="150000"/>
              </a:lnSpc>
              <a:buFont typeface="Wingdings" panose="05000000000000000000" pitchFamily="2" charset="2"/>
              <a:buChar char="u"/>
            </a:pPr>
            <a:r>
              <a:rPr lang="zh-CN" altLang="en-US" dirty="0">
                <a:solidFill>
                  <a:schemeClr val="tx1"/>
                </a:solidFill>
              </a:rPr>
              <a:t>简答题</a:t>
            </a:r>
            <a:r>
              <a:rPr lang="en-US" altLang="zh-CN" dirty="0">
                <a:solidFill>
                  <a:schemeClr val="tx1"/>
                </a:solidFill>
              </a:rPr>
              <a:t>30</a:t>
            </a:r>
            <a:r>
              <a:rPr lang="zh-CN" altLang="en-US" dirty="0">
                <a:solidFill>
                  <a:schemeClr val="tx1"/>
                </a:solidFill>
              </a:rPr>
              <a:t>分（</a:t>
            </a:r>
            <a:r>
              <a:rPr lang="en-US" altLang="zh-CN" dirty="0">
                <a:solidFill>
                  <a:schemeClr val="tx1"/>
                </a:solidFill>
              </a:rPr>
              <a:t>3</a:t>
            </a:r>
            <a:r>
              <a:rPr lang="zh-CN" altLang="en-US" dirty="0">
                <a:solidFill>
                  <a:schemeClr val="tx1"/>
                </a:solidFill>
              </a:rPr>
              <a:t>道）</a:t>
            </a:r>
            <a:endParaRPr lang="en-US" altLang="zh-CN" dirty="0">
              <a:solidFill>
                <a:schemeClr val="tx1"/>
              </a:solidFill>
            </a:endParaRPr>
          </a:p>
          <a:p>
            <a:pPr marL="342900" indent="-342900" algn="l">
              <a:lnSpc>
                <a:spcPct val="150000"/>
              </a:lnSpc>
              <a:buFont typeface="Wingdings" panose="05000000000000000000" pitchFamily="2" charset="2"/>
              <a:buChar char="u"/>
            </a:pPr>
            <a:r>
              <a:rPr lang="zh-CN" altLang="en-US" dirty="0">
                <a:solidFill>
                  <a:schemeClr val="tx1"/>
                </a:solidFill>
              </a:rPr>
              <a:t>算法题</a:t>
            </a:r>
            <a:r>
              <a:rPr lang="en-US" altLang="zh-CN" dirty="0">
                <a:solidFill>
                  <a:schemeClr val="tx1"/>
                </a:solidFill>
              </a:rPr>
              <a:t>30</a:t>
            </a:r>
            <a:r>
              <a:rPr lang="zh-CN" altLang="en-US" dirty="0">
                <a:solidFill>
                  <a:schemeClr val="tx1"/>
                </a:solidFill>
              </a:rPr>
              <a:t>分（</a:t>
            </a:r>
            <a:r>
              <a:rPr lang="en-US" altLang="zh-CN" dirty="0">
                <a:solidFill>
                  <a:schemeClr val="tx1"/>
                </a:solidFill>
              </a:rPr>
              <a:t>2</a:t>
            </a:r>
            <a:r>
              <a:rPr lang="zh-CN" altLang="en-US" dirty="0">
                <a:solidFill>
                  <a:schemeClr val="tx1"/>
                </a:solidFill>
              </a:rPr>
              <a:t>道）</a:t>
            </a:r>
          </a:p>
        </p:txBody>
      </p:sp>
    </p:spTree>
    <p:extLst>
      <p:ext uri="{BB962C8B-B14F-4D97-AF65-F5344CB8AC3E}">
        <p14:creationId xmlns:p14="http://schemas.microsoft.com/office/powerpoint/2010/main" val="2002242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2143116"/>
            <a:ext cx="2214578" cy="400110"/>
          </a:xfrm>
          <a:prstGeom prst="rect">
            <a:avLst/>
          </a:prstGeom>
          <a:noFill/>
        </p:spPr>
        <p:txBody>
          <a:bodyPr wrap="square" rtlCol="0">
            <a:spAutoFit/>
          </a:bodyPr>
          <a:lstStyle/>
          <a:p>
            <a:pPr algn="l">
              <a:lnSpc>
                <a:spcPct val="100000"/>
              </a:lnSpc>
              <a:spcBef>
                <a:spcPts val="0"/>
              </a:spcBef>
            </a:pPr>
            <a:r>
              <a:rPr lang="en-US" altLang="zh-CN"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阶方阵</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grpSp>
        <p:nvGrpSpPr>
          <p:cNvPr id="2" name="组合 12"/>
          <p:cNvGrpSpPr/>
          <p:nvPr/>
        </p:nvGrpSpPr>
        <p:grpSpPr>
          <a:xfrm>
            <a:off x="2890775" y="2928934"/>
            <a:ext cx="2857520" cy="1752612"/>
            <a:chOff x="3214678" y="2214554"/>
            <a:chExt cx="2837977" cy="1752612"/>
          </a:xfrm>
        </p:grpSpPr>
        <p:cxnSp>
          <p:nvCxnSpPr>
            <p:cNvPr id="14" name="直接连接符 13"/>
            <p:cNvCxnSpPr/>
            <p:nvPr/>
          </p:nvCxnSpPr>
          <p:spPr>
            <a:xfrm rot="5400000">
              <a:off x="2358216" y="30710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16266" y="22272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214678" y="39243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59142" y="2258590"/>
              <a:ext cx="714380" cy="225575"/>
            </a:xfrm>
            <a:prstGeom prst="rect">
              <a:avLst/>
            </a:prstGeom>
            <a:noFill/>
          </p:spPr>
          <p:txBody>
            <a:bodyPr wrap="square" lIns="0" tIns="0" rIns="0" bIns="0" rtlCol="0">
              <a:spAutoFit/>
            </a:bodyPr>
            <a:lstStyle/>
            <a:p>
              <a:r>
                <a:rPr lang="en-US" altLang="zh-CN" sz="1800" i="1" err="1">
                  <a:solidFill>
                    <a:srgbClr val="FF0000"/>
                  </a:solidFill>
                  <a:latin typeface="Consolas" pitchFamily="49" charset="0"/>
                  <a:ea typeface="仿宋" pitchFamily="49" charset="-122"/>
                  <a:cs typeface="Consolas" pitchFamily="49" charset="0"/>
                </a:rPr>
                <a:t>a</a:t>
              </a:r>
              <a:r>
                <a:rPr lang="en-US" altLang="zh-CN" sz="1800" baseline="-25000" err="1">
                  <a:solidFill>
                    <a:srgbClr val="FF0000"/>
                  </a:solidFill>
                  <a:latin typeface="Consolas" pitchFamily="49" charset="0"/>
                  <a:ea typeface="仿宋" pitchFamily="49" charset="-122"/>
                  <a:cs typeface="Consolas" pitchFamily="49" charset="0"/>
                </a:rPr>
                <a:t>0,0</a:t>
              </a:r>
              <a:endParaRPr lang="zh-CN" altLang="en-US" sz="1800" baseline="-25000">
                <a:solidFill>
                  <a:srgbClr val="FF0000"/>
                </a:solidFill>
                <a:latin typeface="Consolas" pitchFamily="49" charset="0"/>
                <a:ea typeface="仿宋" pitchFamily="49" charset="-122"/>
                <a:cs typeface="Consolas" pitchFamily="49" charset="0"/>
              </a:endParaRPr>
            </a:p>
          </p:txBody>
        </p:sp>
        <p:sp>
          <p:nvSpPr>
            <p:cNvPr id="18" name="TextBox 17"/>
            <p:cNvSpPr txBox="1"/>
            <p:nvPr/>
          </p:nvSpPr>
          <p:spPr>
            <a:xfrm>
              <a:off x="4002084" y="2258590"/>
              <a:ext cx="714380" cy="225575"/>
            </a:xfrm>
            <a:prstGeom prst="rect">
              <a:avLst/>
            </a:prstGeom>
            <a:noFill/>
          </p:spPr>
          <p:txBody>
            <a:bodyPr wrap="square" lIns="0" tIns="0" rIns="0" bIns="0" rtlCol="0">
              <a:spAutoFit/>
            </a:bodyPr>
            <a:lstStyle/>
            <a:p>
              <a:r>
                <a:rPr lang="en-US" altLang="zh-CN" sz="1800" i="1" err="1">
                  <a:solidFill>
                    <a:srgbClr val="0000FF"/>
                  </a:solidFill>
                  <a:latin typeface="Consolas" pitchFamily="49" charset="0"/>
                  <a:ea typeface="仿宋" pitchFamily="49" charset="-122"/>
                  <a:cs typeface="Consolas" pitchFamily="49" charset="0"/>
                </a:rPr>
                <a:t>a</a:t>
              </a:r>
              <a:r>
                <a:rPr lang="en-US" altLang="zh-CN" sz="1800" baseline="-25000" err="1">
                  <a:solidFill>
                    <a:srgbClr val="0000FF"/>
                  </a:solidFill>
                  <a:latin typeface="Consolas" pitchFamily="49" charset="0"/>
                  <a:ea typeface="仿宋" pitchFamily="49" charset="-122"/>
                  <a:cs typeface="Consolas" pitchFamily="49" charset="0"/>
                </a:rPr>
                <a:t>0,1</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19" name="TextBox 18"/>
            <p:cNvSpPr txBox="1"/>
            <p:nvPr/>
          </p:nvSpPr>
          <p:spPr>
            <a:xfrm>
              <a:off x="5216530" y="2258590"/>
              <a:ext cx="714380" cy="225575"/>
            </a:xfrm>
            <a:prstGeom prst="rect">
              <a:avLst/>
            </a:prstGeom>
            <a:noFill/>
          </p:spPr>
          <p:txBody>
            <a:bodyPr wrap="square" lIns="0" tIns="0" rIns="0" bIns="0" rtlCol="0">
              <a:spAutoFit/>
            </a:bodyPr>
            <a:lstStyle/>
            <a:p>
              <a:r>
                <a:rPr lang="en-US" altLang="zh-CN" sz="1800" i="1" err="1">
                  <a:solidFill>
                    <a:srgbClr val="0000FF"/>
                  </a:solidFill>
                  <a:latin typeface="Consolas" pitchFamily="49" charset="0"/>
                  <a:ea typeface="仿宋" pitchFamily="49" charset="-122"/>
                  <a:cs typeface="Consolas" pitchFamily="49" charset="0"/>
                </a:rPr>
                <a:t>a</a:t>
              </a:r>
              <a:r>
                <a:rPr lang="en-US" altLang="zh-CN" sz="1800" baseline="-25000" err="1">
                  <a:solidFill>
                    <a:srgbClr val="0000FF"/>
                  </a:solidFill>
                  <a:latin typeface="Consolas" pitchFamily="49" charset="0"/>
                  <a:ea typeface="仿宋" pitchFamily="49" charset="-122"/>
                  <a:cs typeface="Consolas" pitchFamily="49" charset="0"/>
                </a:rPr>
                <a:t>0,</a:t>
              </a:r>
              <a:r>
                <a:rPr lang="en-US" altLang="zh-CN" sz="1800" i="1" baseline="-25000" err="1">
                  <a:solidFill>
                    <a:srgbClr val="0000FF"/>
                  </a:solidFill>
                  <a:latin typeface="Consolas" pitchFamily="49" charset="0"/>
                  <a:ea typeface="仿宋" pitchFamily="49" charset="-122"/>
                  <a:cs typeface="Consolas" pitchFamily="49" charset="0"/>
                </a:rPr>
                <a:t>n</a:t>
              </a:r>
              <a:r>
                <a:rPr lang="en-US" altLang="zh-CN" sz="1800" baseline="-25000">
                  <a:solidFill>
                    <a:srgbClr val="0000FF"/>
                  </a:solidFill>
                  <a:latin typeface="Consolas" pitchFamily="49" charset="0"/>
                  <a:ea typeface="仿宋" pitchFamily="49" charset="-122"/>
                  <a:cs typeface="Consolas" pitchFamily="49" charset="0"/>
                </a:rPr>
                <a:t>-1</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0" name="TextBox 19"/>
            <p:cNvSpPr txBox="1"/>
            <p:nvPr/>
          </p:nvSpPr>
          <p:spPr>
            <a:xfrm>
              <a:off x="4645026" y="2239954"/>
              <a:ext cx="571504" cy="221599"/>
            </a:xfrm>
            <a:prstGeom prst="rect">
              <a:avLst/>
            </a:prstGeom>
            <a:noFill/>
          </p:spPr>
          <p:txBody>
            <a:bodyPr wrap="square" lIns="0" tIns="0" rIns="0" bIns="0" rtlCol="0">
              <a:spAutoFit/>
            </a:bodyPr>
            <a:lstStyle/>
            <a:p>
              <a:r>
                <a:rPr lang="en-US" altLang="zh-CN" sz="1800" i="1">
                  <a:solidFill>
                    <a:srgbClr val="0000FF"/>
                  </a:solidFill>
                  <a:latin typeface="Consolas" pitchFamily="49" charset="0"/>
                  <a:ea typeface="仿宋" pitchFamily="49" charset="-122"/>
                  <a:cs typeface="Consolas" pitchFamily="49" charset="0"/>
                  <a:sym typeface="Symbol"/>
                </a:rPr>
                <a:t></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3359142" y="2687218"/>
              <a:ext cx="714380" cy="225575"/>
            </a:xfrm>
            <a:prstGeom prst="rect">
              <a:avLst/>
            </a:prstGeom>
            <a:noFill/>
          </p:spPr>
          <p:txBody>
            <a:bodyPr wrap="square" lIns="0" tIns="0" rIns="0" bIns="0" rtlCol="0">
              <a:spAutoFit/>
            </a:bodyPr>
            <a:lstStyle/>
            <a:p>
              <a:r>
                <a:rPr lang="en-US" altLang="zh-CN" sz="1800" i="1" err="1">
                  <a:solidFill>
                    <a:srgbClr val="0000FF"/>
                  </a:solidFill>
                  <a:latin typeface="Consolas" pitchFamily="49" charset="0"/>
                  <a:ea typeface="仿宋" pitchFamily="49" charset="-122"/>
                  <a:cs typeface="Consolas" pitchFamily="49" charset="0"/>
                </a:rPr>
                <a:t>a</a:t>
              </a:r>
              <a:r>
                <a:rPr lang="en-US" altLang="zh-CN" sz="1800" baseline="-25000" err="1">
                  <a:solidFill>
                    <a:srgbClr val="0000FF"/>
                  </a:solidFill>
                  <a:latin typeface="Consolas" pitchFamily="49" charset="0"/>
                  <a:ea typeface="仿宋" pitchFamily="49" charset="-122"/>
                  <a:cs typeface="Consolas" pitchFamily="49" charset="0"/>
                </a:rPr>
                <a:t>1,0</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2" name="TextBox 21"/>
            <p:cNvSpPr txBox="1"/>
            <p:nvPr/>
          </p:nvSpPr>
          <p:spPr>
            <a:xfrm>
              <a:off x="4002084" y="2687218"/>
              <a:ext cx="714380" cy="225575"/>
            </a:xfrm>
            <a:prstGeom prst="rect">
              <a:avLst/>
            </a:prstGeom>
            <a:noFill/>
          </p:spPr>
          <p:txBody>
            <a:bodyPr wrap="square" lIns="0" tIns="0" rIns="0" bIns="0" rtlCol="0">
              <a:spAutoFit/>
            </a:bodyPr>
            <a:lstStyle/>
            <a:p>
              <a:r>
                <a:rPr lang="en-US" altLang="zh-CN" sz="1800" i="1" err="1">
                  <a:solidFill>
                    <a:srgbClr val="FF0000"/>
                  </a:solidFill>
                  <a:latin typeface="Consolas" pitchFamily="49" charset="0"/>
                  <a:ea typeface="仿宋" pitchFamily="49" charset="-122"/>
                  <a:cs typeface="Consolas" pitchFamily="49" charset="0"/>
                </a:rPr>
                <a:t>a</a:t>
              </a:r>
              <a:r>
                <a:rPr lang="en-US" altLang="zh-CN" sz="1800" baseline="-25000" err="1">
                  <a:solidFill>
                    <a:srgbClr val="FF0000"/>
                  </a:solidFill>
                  <a:latin typeface="Consolas" pitchFamily="49" charset="0"/>
                  <a:ea typeface="仿宋" pitchFamily="49" charset="-122"/>
                  <a:cs typeface="Consolas" pitchFamily="49" charset="0"/>
                </a:rPr>
                <a:t>1,1</a:t>
              </a:r>
              <a:endParaRPr lang="zh-CN" altLang="en-US" sz="1800" baseline="-25000">
                <a:solidFill>
                  <a:srgbClr val="FF0000"/>
                </a:solidFill>
                <a:latin typeface="Consolas" pitchFamily="49" charset="0"/>
                <a:ea typeface="仿宋" pitchFamily="49" charset="-122"/>
                <a:cs typeface="Consolas" pitchFamily="49" charset="0"/>
              </a:endParaRPr>
            </a:p>
          </p:txBody>
        </p:sp>
        <p:sp>
          <p:nvSpPr>
            <p:cNvPr id="23" name="TextBox 22"/>
            <p:cNvSpPr txBox="1"/>
            <p:nvPr/>
          </p:nvSpPr>
          <p:spPr>
            <a:xfrm>
              <a:off x="5216530" y="2687218"/>
              <a:ext cx="714380" cy="225575"/>
            </a:xfrm>
            <a:prstGeom prst="rect">
              <a:avLst/>
            </a:prstGeom>
            <a:noFill/>
          </p:spPr>
          <p:txBody>
            <a:bodyPr wrap="square" lIns="0" tIns="0" rIns="0" bIns="0" rtlCol="0">
              <a:spAutoFit/>
            </a:bodyPr>
            <a:lstStyle/>
            <a:p>
              <a:r>
                <a:rPr lang="en-US" altLang="zh-CN" sz="1800" i="1" err="1">
                  <a:solidFill>
                    <a:srgbClr val="0000FF"/>
                  </a:solidFill>
                  <a:latin typeface="Consolas" pitchFamily="49" charset="0"/>
                  <a:ea typeface="仿宋" pitchFamily="49" charset="-122"/>
                  <a:cs typeface="Consolas" pitchFamily="49" charset="0"/>
                </a:rPr>
                <a:t>a</a:t>
              </a:r>
              <a:r>
                <a:rPr lang="en-US" altLang="zh-CN" sz="1800" baseline="-25000" err="1">
                  <a:solidFill>
                    <a:srgbClr val="0000FF"/>
                  </a:solidFill>
                  <a:latin typeface="Consolas" pitchFamily="49" charset="0"/>
                  <a:ea typeface="仿宋" pitchFamily="49" charset="-122"/>
                  <a:cs typeface="Consolas" pitchFamily="49" charset="0"/>
                </a:rPr>
                <a:t>1,</a:t>
              </a:r>
              <a:r>
                <a:rPr lang="en-US" altLang="zh-CN" sz="1800" i="1" baseline="-25000" err="1">
                  <a:solidFill>
                    <a:srgbClr val="0000FF"/>
                  </a:solidFill>
                  <a:latin typeface="Consolas" pitchFamily="49" charset="0"/>
                  <a:ea typeface="仿宋" pitchFamily="49" charset="-122"/>
                  <a:cs typeface="Consolas" pitchFamily="49" charset="0"/>
                </a:rPr>
                <a:t>n</a:t>
              </a:r>
              <a:r>
                <a:rPr lang="en-US" altLang="zh-CN" sz="1800" baseline="-25000">
                  <a:solidFill>
                    <a:srgbClr val="0000FF"/>
                  </a:solidFill>
                  <a:latin typeface="Consolas" pitchFamily="49" charset="0"/>
                  <a:ea typeface="仿宋" pitchFamily="49" charset="-122"/>
                  <a:cs typeface="Consolas" pitchFamily="49" charset="0"/>
                </a:rPr>
                <a:t>-1</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4" name="TextBox 23"/>
            <p:cNvSpPr txBox="1"/>
            <p:nvPr/>
          </p:nvSpPr>
          <p:spPr>
            <a:xfrm>
              <a:off x="4645026" y="2668582"/>
              <a:ext cx="571504" cy="221599"/>
            </a:xfrm>
            <a:prstGeom prst="rect">
              <a:avLst/>
            </a:prstGeom>
            <a:noFill/>
          </p:spPr>
          <p:txBody>
            <a:bodyPr wrap="square" lIns="0" tIns="0" rIns="0" bIns="0" rtlCol="0">
              <a:spAutoFit/>
            </a:bodyPr>
            <a:lstStyle/>
            <a:p>
              <a:r>
                <a:rPr lang="en-US" altLang="zh-CN" sz="1800" i="1">
                  <a:solidFill>
                    <a:srgbClr val="0000FF"/>
                  </a:solidFill>
                  <a:latin typeface="Consolas" pitchFamily="49" charset="0"/>
                  <a:ea typeface="仿宋" pitchFamily="49" charset="-122"/>
                  <a:cs typeface="Consolas" pitchFamily="49" charset="0"/>
                  <a:sym typeface="Symbol"/>
                </a:rPr>
                <a:t></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5" name="TextBox 24"/>
            <p:cNvSpPr txBox="1"/>
            <p:nvPr/>
          </p:nvSpPr>
          <p:spPr>
            <a:xfrm>
              <a:off x="3359142" y="3549236"/>
              <a:ext cx="714380" cy="225575"/>
            </a:xfrm>
            <a:prstGeom prst="rect">
              <a:avLst/>
            </a:prstGeom>
            <a:noFill/>
          </p:spPr>
          <p:txBody>
            <a:bodyPr wrap="square" lIns="0" tIns="0" rIns="0" bIns="0" rtlCol="0">
              <a:spAutoFit/>
            </a:bodyPr>
            <a:lstStyle/>
            <a:p>
              <a:r>
                <a:rPr lang="en-US" altLang="zh-CN" sz="1800" i="1">
                  <a:solidFill>
                    <a:srgbClr val="0000FF"/>
                  </a:solidFill>
                  <a:latin typeface="Consolas" pitchFamily="49" charset="0"/>
                  <a:ea typeface="仿宋" pitchFamily="49" charset="-122"/>
                  <a:cs typeface="Consolas" pitchFamily="49" charset="0"/>
                </a:rPr>
                <a:t>a</a:t>
              </a:r>
              <a:r>
                <a:rPr lang="en-US" altLang="zh-CN" sz="1800" i="1" baseline="-25000">
                  <a:solidFill>
                    <a:srgbClr val="0000FF"/>
                  </a:solidFill>
                  <a:latin typeface="Consolas" pitchFamily="49" charset="0"/>
                  <a:ea typeface="仿宋" pitchFamily="49" charset="-122"/>
                  <a:cs typeface="Consolas" pitchFamily="49" charset="0"/>
                </a:rPr>
                <a:t>n</a:t>
              </a:r>
              <a:r>
                <a:rPr lang="en-US" altLang="zh-CN" sz="1800" baseline="-25000">
                  <a:solidFill>
                    <a:srgbClr val="0000FF"/>
                  </a:solidFill>
                  <a:latin typeface="Consolas" pitchFamily="49" charset="0"/>
                  <a:ea typeface="仿宋" pitchFamily="49" charset="-122"/>
                  <a:cs typeface="Consolas" pitchFamily="49" charset="0"/>
                </a:rPr>
                <a:t>-1,0</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6" name="TextBox 25"/>
            <p:cNvSpPr txBox="1"/>
            <p:nvPr/>
          </p:nvSpPr>
          <p:spPr>
            <a:xfrm>
              <a:off x="4002084" y="3549236"/>
              <a:ext cx="714380" cy="225575"/>
            </a:xfrm>
            <a:prstGeom prst="rect">
              <a:avLst/>
            </a:prstGeom>
            <a:noFill/>
          </p:spPr>
          <p:txBody>
            <a:bodyPr wrap="square" lIns="0" tIns="0" rIns="0" bIns="0" rtlCol="0">
              <a:spAutoFit/>
            </a:bodyPr>
            <a:lstStyle/>
            <a:p>
              <a:r>
                <a:rPr lang="en-US" altLang="zh-CN" sz="1800" i="1">
                  <a:solidFill>
                    <a:srgbClr val="0000FF"/>
                  </a:solidFill>
                  <a:latin typeface="Consolas" pitchFamily="49" charset="0"/>
                  <a:ea typeface="仿宋" pitchFamily="49" charset="-122"/>
                  <a:cs typeface="Consolas" pitchFamily="49" charset="0"/>
                </a:rPr>
                <a:t>a</a:t>
              </a:r>
              <a:r>
                <a:rPr lang="en-US" altLang="zh-CN" sz="1800" i="1" baseline="-25000">
                  <a:solidFill>
                    <a:srgbClr val="0000FF"/>
                  </a:solidFill>
                  <a:latin typeface="Consolas" pitchFamily="49" charset="0"/>
                  <a:ea typeface="仿宋" pitchFamily="49" charset="-122"/>
                  <a:cs typeface="Consolas" pitchFamily="49" charset="0"/>
                </a:rPr>
                <a:t>n</a:t>
              </a:r>
              <a:r>
                <a:rPr lang="en-US" altLang="zh-CN" sz="1800" baseline="-25000">
                  <a:solidFill>
                    <a:srgbClr val="0000FF"/>
                  </a:solidFill>
                  <a:latin typeface="Consolas" pitchFamily="49" charset="0"/>
                  <a:ea typeface="仿宋" pitchFamily="49" charset="-122"/>
                  <a:cs typeface="Consolas" pitchFamily="49" charset="0"/>
                </a:rPr>
                <a:t>-1,1</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7" name="TextBox 26"/>
            <p:cNvSpPr txBox="1"/>
            <p:nvPr/>
          </p:nvSpPr>
          <p:spPr>
            <a:xfrm>
              <a:off x="5216530" y="3549236"/>
              <a:ext cx="836125" cy="225575"/>
            </a:xfrm>
            <a:prstGeom prst="rect">
              <a:avLst/>
            </a:prstGeom>
            <a:noFill/>
          </p:spPr>
          <p:txBody>
            <a:bodyPr wrap="square" lIns="0" tIns="0" rIns="0" bIns="0" rtlCol="0">
              <a:spAutoFit/>
            </a:bodyPr>
            <a:lstStyle/>
            <a:p>
              <a:r>
                <a:rPr lang="en-US" altLang="zh-CN" sz="1800" i="1">
                  <a:solidFill>
                    <a:srgbClr val="FF0000"/>
                  </a:solidFill>
                  <a:latin typeface="Consolas" pitchFamily="49" charset="0"/>
                  <a:ea typeface="仿宋" pitchFamily="49" charset="-122"/>
                  <a:cs typeface="Consolas" pitchFamily="49" charset="0"/>
                </a:rPr>
                <a:t>a</a:t>
              </a:r>
              <a:r>
                <a:rPr lang="en-US" altLang="zh-CN" sz="1800" i="1" baseline="-25000">
                  <a:solidFill>
                    <a:srgbClr val="FF0000"/>
                  </a:solidFill>
                  <a:latin typeface="Consolas" pitchFamily="49" charset="0"/>
                  <a:ea typeface="仿宋" pitchFamily="49" charset="-122"/>
                  <a:cs typeface="Consolas" pitchFamily="49" charset="0"/>
                </a:rPr>
                <a:t>n</a:t>
              </a:r>
              <a:r>
                <a:rPr lang="en-US" altLang="zh-CN" sz="1800" baseline="-25000">
                  <a:solidFill>
                    <a:srgbClr val="FF0000"/>
                  </a:solidFill>
                  <a:latin typeface="Consolas" pitchFamily="49" charset="0"/>
                  <a:ea typeface="仿宋" pitchFamily="49" charset="-122"/>
                  <a:cs typeface="Consolas" pitchFamily="49" charset="0"/>
                </a:rPr>
                <a:t>-</a:t>
              </a:r>
              <a:r>
                <a:rPr lang="en-US" altLang="zh-CN" sz="1800" baseline="-25000" err="1">
                  <a:solidFill>
                    <a:srgbClr val="FF0000"/>
                  </a:solidFill>
                  <a:latin typeface="Consolas" pitchFamily="49" charset="0"/>
                  <a:ea typeface="仿宋" pitchFamily="49" charset="-122"/>
                  <a:cs typeface="Consolas" pitchFamily="49" charset="0"/>
                </a:rPr>
                <a:t>1,</a:t>
              </a:r>
              <a:r>
                <a:rPr lang="en-US" altLang="zh-CN" sz="1800" i="1" baseline="-25000" err="1">
                  <a:solidFill>
                    <a:srgbClr val="FF0000"/>
                  </a:solidFill>
                  <a:latin typeface="Consolas" pitchFamily="49" charset="0"/>
                  <a:ea typeface="仿宋" pitchFamily="49" charset="-122"/>
                  <a:cs typeface="Consolas" pitchFamily="49" charset="0"/>
                </a:rPr>
                <a:t>n</a:t>
              </a:r>
              <a:r>
                <a:rPr lang="en-US" altLang="zh-CN" sz="1800" baseline="-25000">
                  <a:solidFill>
                    <a:srgbClr val="FF0000"/>
                  </a:solidFill>
                  <a:latin typeface="Consolas" pitchFamily="49" charset="0"/>
                  <a:ea typeface="仿宋" pitchFamily="49" charset="-122"/>
                  <a:cs typeface="Consolas" pitchFamily="49" charset="0"/>
                </a:rPr>
                <a:t>-1</a:t>
              </a:r>
              <a:endParaRPr lang="zh-CN" altLang="en-US" sz="1800" baseline="-25000">
                <a:solidFill>
                  <a:srgbClr val="FF0000"/>
                </a:solidFill>
                <a:latin typeface="Consolas" pitchFamily="49" charset="0"/>
                <a:ea typeface="仿宋" pitchFamily="49" charset="-122"/>
                <a:cs typeface="Consolas" pitchFamily="49" charset="0"/>
              </a:endParaRPr>
            </a:p>
          </p:txBody>
        </p:sp>
        <p:sp>
          <p:nvSpPr>
            <p:cNvPr id="28" name="TextBox 27"/>
            <p:cNvSpPr txBox="1"/>
            <p:nvPr/>
          </p:nvSpPr>
          <p:spPr>
            <a:xfrm>
              <a:off x="4645026" y="3530600"/>
              <a:ext cx="571504" cy="221599"/>
            </a:xfrm>
            <a:prstGeom prst="rect">
              <a:avLst/>
            </a:prstGeom>
            <a:noFill/>
          </p:spPr>
          <p:txBody>
            <a:bodyPr wrap="square" lIns="0" tIns="0" rIns="0" bIns="0" rtlCol="0">
              <a:spAutoFit/>
            </a:bodyPr>
            <a:lstStyle/>
            <a:p>
              <a:r>
                <a:rPr lang="en-US" altLang="zh-CN" sz="1800" i="1">
                  <a:solidFill>
                    <a:srgbClr val="0000FF"/>
                  </a:solidFill>
                  <a:latin typeface="Consolas" pitchFamily="49" charset="0"/>
                  <a:ea typeface="仿宋" pitchFamily="49" charset="-122"/>
                  <a:cs typeface="Consolas" pitchFamily="49" charset="0"/>
                  <a:sym typeface="Symbol"/>
                </a:rPr>
                <a:t></a:t>
              </a:r>
              <a:endParaRPr lang="zh-CN" altLang="en-US" sz="1800" baseline="-25000">
                <a:solidFill>
                  <a:srgbClr val="0000FF"/>
                </a:solidFill>
                <a:latin typeface="Consolas" pitchFamily="49" charset="0"/>
                <a:ea typeface="仿宋" pitchFamily="49" charset="-122"/>
                <a:cs typeface="Consolas" pitchFamily="49" charset="0"/>
              </a:endParaRPr>
            </a:p>
          </p:txBody>
        </p:sp>
        <p:cxnSp>
          <p:nvCxnSpPr>
            <p:cNvPr id="29" name="直接连接符 28"/>
            <p:cNvCxnSpPr/>
            <p:nvPr/>
          </p:nvCxnSpPr>
          <p:spPr>
            <a:xfrm rot="5400000">
              <a:off x="5180781" y="31091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908655" y="22653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907067" y="39624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02018" y="3097210"/>
              <a:ext cx="571504" cy="221599"/>
            </a:xfrm>
            <a:prstGeom prst="rect">
              <a:avLst/>
            </a:prstGeom>
            <a:noFill/>
          </p:spPr>
          <p:txBody>
            <a:bodyPr wrap="square" lIns="0" tIns="0" rIns="0" bIns="0" rtlCol="0">
              <a:spAutoFit/>
            </a:bodyPr>
            <a:lstStyle/>
            <a:p>
              <a:r>
                <a:rPr lang="en-US" altLang="zh-CN" sz="1800" i="1">
                  <a:solidFill>
                    <a:srgbClr val="0000FF"/>
                  </a:solidFill>
                  <a:latin typeface="Consolas" pitchFamily="49" charset="0"/>
                  <a:ea typeface="仿宋" pitchFamily="49" charset="-122"/>
                  <a:cs typeface="Consolas" pitchFamily="49" charset="0"/>
                  <a:sym typeface="Symbol"/>
                </a:rPr>
                <a:t></a:t>
              </a:r>
              <a:endParaRPr lang="zh-CN" altLang="en-US" sz="1800" baseline="-25000">
                <a:solidFill>
                  <a:srgbClr val="0000FF"/>
                </a:solidFill>
                <a:latin typeface="Consolas" pitchFamily="49" charset="0"/>
                <a:ea typeface="仿宋" pitchFamily="49" charset="-122"/>
                <a:cs typeface="Consolas" pitchFamily="49" charset="0"/>
              </a:endParaRPr>
            </a:p>
          </p:txBody>
        </p:sp>
      </p:grpSp>
      <p:grpSp>
        <p:nvGrpSpPr>
          <p:cNvPr id="3" name="组合 42"/>
          <p:cNvGrpSpPr/>
          <p:nvPr/>
        </p:nvGrpSpPr>
        <p:grpSpPr>
          <a:xfrm>
            <a:off x="4357686" y="2000240"/>
            <a:ext cx="2639896" cy="1214446"/>
            <a:chOff x="4357686" y="1785926"/>
            <a:chExt cx="2639896" cy="1214446"/>
          </a:xfrm>
        </p:grpSpPr>
        <p:sp>
          <p:nvSpPr>
            <p:cNvPr id="33" name="Text Box 8"/>
            <p:cNvSpPr txBox="1">
              <a:spLocks noChangeArrowheads="1"/>
            </p:cNvSpPr>
            <p:nvPr/>
          </p:nvSpPr>
          <p:spPr bwMode="auto">
            <a:xfrm>
              <a:off x="4714876" y="1785926"/>
              <a:ext cx="2282706" cy="674031"/>
            </a:xfrm>
            <a:prstGeom prst="rect">
              <a:avLst/>
            </a:prstGeom>
            <a:noFill/>
            <a:ln w="9525">
              <a:noFill/>
              <a:miter lim="800000"/>
              <a:headEnd/>
              <a:tailEnd/>
            </a:ln>
            <a:effectLst/>
          </p:spPr>
          <p:txBody>
            <a:bodyPr>
              <a:spAutoFit/>
            </a:bodyPr>
            <a:lstStyle/>
            <a:p>
              <a:pPr algn="l">
                <a:spcBef>
                  <a:spcPct val="50000"/>
                </a:spcBef>
              </a:pPr>
              <a:r>
                <a:rPr lang="en-US" altLang="zh-CN" sz="1800" i="1" err="1">
                  <a:solidFill>
                    <a:srgbClr val="006600"/>
                  </a:solidFill>
                  <a:latin typeface="Consolas" pitchFamily="49" charset="0"/>
                  <a:ea typeface="仿宋" pitchFamily="49" charset="-122"/>
                  <a:cs typeface="Consolas" pitchFamily="49" charset="0"/>
                </a:rPr>
                <a:t>a</a:t>
              </a:r>
              <a:r>
                <a:rPr lang="en-US" altLang="zh-CN" sz="1800" i="1" baseline="-25000" err="1">
                  <a:solidFill>
                    <a:srgbClr val="006600"/>
                  </a:solidFill>
                  <a:latin typeface="Consolas" pitchFamily="49" charset="0"/>
                  <a:ea typeface="仿宋" pitchFamily="49" charset="-122"/>
                  <a:cs typeface="Consolas" pitchFamily="49" charset="0"/>
                </a:rPr>
                <a:t>i,j</a:t>
              </a:r>
              <a:r>
                <a:rPr lang="zh-CN" altLang="en-US" sz="1800">
                  <a:solidFill>
                    <a:srgbClr val="006600"/>
                  </a:solidFill>
                  <a:latin typeface="Consolas" pitchFamily="49" charset="0"/>
                  <a:ea typeface="仿宋" pitchFamily="49" charset="-122"/>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i</a:t>
              </a:r>
              <a:r>
                <a:rPr lang="en-US" altLang="zh-CN" sz="1800">
                  <a:solidFill>
                    <a:srgbClr val="006600"/>
                  </a:solidFill>
                  <a:latin typeface="Consolas" pitchFamily="49" charset="0"/>
                  <a:ea typeface="仿宋" pitchFamily="49" charset="-122"/>
                  <a:cs typeface="Consolas" pitchFamily="49" charset="0"/>
                </a:rPr>
                <a:t>&lt;</a:t>
              </a:r>
              <a:r>
                <a:rPr lang="en-US" altLang="zh-CN" sz="1800" i="1">
                  <a:solidFill>
                    <a:srgbClr val="006600"/>
                  </a:solidFill>
                  <a:latin typeface="Consolas" pitchFamily="49" charset="0"/>
                  <a:ea typeface="仿宋" pitchFamily="49" charset="-122"/>
                  <a:cs typeface="Consolas" pitchFamily="49" charset="0"/>
                </a:rPr>
                <a:t>j</a:t>
              </a:r>
              <a:r>
                <a:rPr lang="zh-CN" altLang="en-US" sz="1800">
                  <a:solidFill>
                    <a:srgbClr val="006600"/>
                  </a:solidFill>
                  <a:latin typeface="Consolas" pitchFamily="49" charset="0"/>
                  <a:ea typeface="仿宋" pitchFamily="49" charset="-122"/>
                  <a:cs typeface="Consolas" pitchFamily="49" charset="0"/>
                </a:rPr>
                <a:t>）</a:t>
              </a:r>
            </a:p>
            <a:p>
              <a:pPr algn="l">
                <a:spcBef>
                  <a:spcPct val="50000"/>
                </a:spcBef>
              </a:pPr>
              <a:r>
                <a:rPr lang="zh-CN" altLang="en-US" sz="1800">
                  <a:solidFill>
                    <a:srgbClr val="006600"/>
                  </a:solidFill>
                  <a:latin typeface="Consolas" pitchFamily="49" charset="0"/>
                  <a:ea typeface="仿宋" pitchFamily="49" charset="-122"/>
                  <a:cs typeface="Consolas" pitchFamily="49" charset="0"/>
                </a:rPr>
                <a:t>上三角</a:t>
              </a:r>
            </a:p>
          </p:txBody>
        </p:sp>
        <p:cxnSp>
          <p:nvCxnSpPr>
            <p:cNvPr id="35" name="直接连接符 34"/>
            <p:cNvCxnSpPr>
              <a:stCxn id="33" idx="1"/>
            </p:cNvCxnSpPr>
            <p:nvPr/>
          </p:nvCxnSpPr>
          <p:spPr>
            <a:xfrm rot="10800000" flipV="1">
              <a:off x="4357686" y="2122942"/>
              <a:ext cx="357190" cy="877430"/>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4" name="组合 41"/>
          <p:cNvGrpSpPr/>
          <p:nvPr/>
        </p:nvGrpSpPr>
        <p:grpSpPr>
          <a:xfrm>
            <a:off x="1071538" y="3171836"/>
            <a:ext cx="4033815" cy="1509710"/>
            <a:chOff x="1071538" y="2957522"/>
            <a:chExt cx="4033815" cy="1509710"/>
          </a:xfrm>
        </p:grpSpPr>
        <p:sp>
          <p:nvSpPr>
            <p:cNvPr id="10" name="Text Box 9"/>
            <p:cNvSpPr txBox="1">
              <a:spLocks noChangeArrowheads="1"/>
            </p:cNvSpPr>
            <p:nvPr/>
          </p:nvSpPr>
          <p:spPr bwMode="auto">
            <a:xfrm>
              <a:off x="1071538" y="3684595"/>
              <a:ext cx="1439863" cy="674031"/>
            </a:xfrm>
            <a:prstGeom prst="rect">
              <a:avLst/>
            </a:prstGeom>
            <a:noFill/>
            <a:ln w="9525">
              <a:noFill/>
              <a:miter lim="800000"/>
              <a:headEnd/>
              <a:tailEnd/>
            </a:ln>
            <a:effectLst/>
          </p:spPr>
          <p:txBody>
            <a:bodyPr>
              <a:spAutoFit/>
            </a:bodyPr>
            <a:lstStyle/>
            <a:p>
              <a:pPr algn="l">
                <a:spcBef>
                  <a:spcPct val="50000"/>
                </a:spcBef>
              </a:pPr>
              <a:r>
                <a:rPr lang="en-US" altLang="zh-CN" sz="1800" b="0" i="1" err="1">
                  <a:solidFill>
                    <a:srgbClr val="006600"/>
                  </a:solidFill>
                  <a:latin typeface="Consolas" pitchFamily="49" charset="0"/>
                  <a:ea typeface="仿宋" pitchFamily="49" charset="-122"/>
                  <a:cs typeface="Consolas" pitchFamily="49" charset="0"/>
                </a:rPr>
                <a:t>a</a:t>
              </a:r>
              <a:r>
                <a:rPr lang="en-US" altLang="zh-CN" sz="1800" b="0" i="1" baseline="-25000" err="1">
                  <a:solidFill>
                    <a:srgbClr val="006600"/>
                  </a:solidFill>
                  <a:latin typeface="Consolas" pitchFamily="49" charset="0"/>
                  <a:ea typeface="仿宋" pitchFamily="49" charset="-122"/>
                  <a:cs typeface="Consolas" pitchFamily="49" charset="0"/>
                </a:rPr>
                <a:t>i,j</a:t>
              </a:r>
              <a:r>
                <a:rPr lang="zh-CN" altLang="en-US" sz="1800" b="0">
                  <a:solidFill>
                    <a:srgbClr val="006600"/>
                  </a:solidFill>
                  <a:latin typeface="Consolas" pitchFamily="49" charset="0"/>
                  <a:ea typeface="仿宋" pitchFamily="49" charset="-122"/>
                  <a:cs typeface="Consolas" pitchFamily="49" charset="0"/>
                </a:rPr>
                <a:t>（</a:t>
              </a:r>
              <a:r>
                <a:rPr lang="en-US" altLang="zh-CN" sz="1800" b="0" i="1">
                  <a:solidFill>
                    <a:srgbClr val="006600"/>
                  </a:solidFill>
                  <a:latin typeface="Consolas" pitchFamily="49" charset="0"/>
                  <a:ea typeface="仿宋" pitchFamily="49" charset="-122"/>
                  <a:cs typeface="Consolas" pitchFamily="49" charset="0"/>
                </a:rPr>
                <a:t>i</a:t>
              </a:r>
              <a:r>
                <a:rPr lang="en-US" altLang="zh-CN" sz="1800" b="0">
                  <a:solidFill>
                    <a:srgbClr val="006600"/>
                  </a:solidFill>
                  <a:latin typeface="Consolas" pitchFamily="49" charset="0"/>
                  <a:ea typeface="仿宋" pitchFamily="49" charset="-122"/>
                  <a:cs typeface="Consolas" pitchFamily="49" charset="0"/>
                </a:rPr>
                <a:t>&gt;</a:t>
              </a:r>
              <a:r>
                <a:rPr lang="en-US" altLang="zh-CN" sz="1800" b="0" i="1">
                  <a:solidFill>
                    <a:srgbClr val="006600"/>
                  </a:solidFill>
                  <a:latin typeface="Consolas" pitchFamily="49" charset="0"/>
                  <a:ea typeface="仿宋" pitchFamily="49" charset="-122"/>
                  <a:cs typeface="Consolas" pitchFamily="49" charset="0"/>
                </a:rPr>
                <a:t>j</a:t>
              </a:r>
              <a:r>
                <a:rPr lang="zh-CN" altLang="en-US" sz="1800" b="0">
                  <a:solidFill>
                    <a:srgbClr val="006600"/>
                  </a:solidFill>
                  <a:latin typeface="Consolas" pitchFamily="49" charset="0"/>
                  <a:ea typeface="仿宋" pitchFamily="49" charset="-122"/>
                  <a:cs typeface="Consolas" pitchFamily="49" charset="0"/>
                </a:rPr>
                <a:t>）</a:t>
              </a:r>
            </a:p>
            <a:p>
              <a:pPr algn="l">
                <a:spcBef>
                  <a:spcPct val="50000"/>
                </a:spcBef>
              </a:pPr>
              <a:r>
                <a:rPr lang="zh-CN" altLang="en-US" sz="1800" b="0">
                  <a:solidFill>
                    <a:srgbClr val="006600"/>
                  </a:solidFill>
                  <a:latin typeface="Consolas" pitchFamily="49" charset="0"/>
                  <a:ea typeface="仿宋" pitchFamily="49" charset="-122"/>
                  <a:cs typeface="Consolas" pitchFamily="49" charset="0"/>
                </a:rPr>
                <a:t>下三角</a:t>
              </a:r>
            </a:p>
          </p:txBody>
        </p:sp>
        <p:sp>
          <p:nvSpPr>
            <p:cNvPr id="12" name="直角三角形 11"/>
            <p:cNvSpPr/>
            <p:nvPr/>
          </p:nvSpPr>
          <p:spPr>
            <a:xfrm>
              <a:off x="2886038" y="2957522"/>
              <a:ext cx="2219315" cy="1509710"/>
            </a:xfrm>
            <a:prstGeom prst="rtTriangl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0000FF"/>
                </a:solidFill>
                <a:latin typeface="Consolas" pitchFamily="49" charset="0"/>
                <a:ea typeface="仿宋" pitchFamily="49" charset="-122"/>
                <a:cs typeface="Consolas" pitchFamily="49" charset="0"/>
              </a:endParaRPr>
            </a:p>
          </p:txBody>
        </p:sp>
        <p:cxnSp>
          <p:nvCxnSpPr>
            <p:cNvPr id="37" name="直接连接符 36"/>
            <p:cNvCxnSpPr/>
            <p:nvPr/>
          </p:nvCxnSpPr>
          <p:spPr>
            <a:xfrm rot="10800000" flipV="1">
              <a:off x="2214546" y="3786190"/>
              <a:ext cx="928694" cy="285752"/>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6" name="组合 40"/>
          <p:cNvGrpSpPr/>
          <p:nvPr/>
        </p:nvGrpSpPr>
        <p:grpSpPr>
          <a:xfrm>
            <a:off x="2786050" y="2786058"/>
            <a:ext cx="5286412" cy="2429824"/>
            <a:chOff x="2786050" y="2571744"/>
            <a:chExt cx="5286412" cy="2429824"/>
          </a:xfrm>
        </p:grpSpPr>
        <p:sp>
          <p:nvSpPr>
            <p:cNvPr id="8" name="Text Box 6"/>
            <p:cNvSpPr txBox="1">
              <a:spLocks noChangeArrowheads="1"/>
            </p:cNvSpPr>
            <p:nvPr/>
          </p:nvSpPr>
          <p:spPr bwMode="auto">
            <a:xfrm>
              <a:off x="5840437" y="4327537"/>
              <a:ext cx="2232025" cy="674031"/>
            </a:xfrm>
            <a:prstGeom prst="rect">
              <a:avLst/>
            </a:prstGeom>
            <a:noFill/>
            <a:ln w="9525">
              <a:noFill/>
              <a:miter lim="800000"/>
              <a:headEnd/>
              <a:tailEnd/>
            </a:ln>
            <a:effectLst/>
          </p:spPr>
          <p:txBody>
            <a:bodyPr>
              <a:spAutoFit/>
            </a:bodyPr>
            <a:lstStyle/>
            <a:p>
              <a:pPr algn="l">
                <a:spcBef>
                  <a:spcPct val="50000"/>
                </a:spcBef>
              </a:pPr>
              <a:r>
                <a:rPr lang="en-US" altLang="zh-CN" sz="1800" i="1" err="1">
                  <a:solidFill>
                    <a:srgbClr val="006600"/>
                  </a:solidFill>
                  <a:latin typeface="Consolas" pitchFamily="49" charset="0"/>
                  <a:ea typeface="仿宋" pitchFamily="49" charset="-122"/>
                  <a:cs typeface="Consolas" pitchFamily="49" charset="0"/>
                </a:rPr>
                <a:t>a</a:t>
              </a:r>
              <a:r>
                <a:rPr lang="en-US" altLang="zh-CN" sz="1800" i="1" baseline="-25000" err="1">
                  <a:solidFill>
                    <a:srgbClr val="006600"/>
                  </a:solidFill>
                  <a:latin typeface="Consolas" pitchFamily="49" charset="0"/>
                  <a:ea typeface="仿宋" pitchFamily="49" charset="-122"/>
                  <a:cs typeface="Consolas" pitchFamily="49" charset="0"/>
                </a:rPr>
                <a:t>i,i</a:t>
              </a:r>
              <a:r>
                <a:rPr lang="zh-CN" altLang="en-US" sz="1800">
                  <a:solidFill>
                    <a:srgbClr val="006600"/>
                  </a:solidFill>
                  <a:latin typeface="Consolas" pitchFamily="49" charset="0"/>
                  <a:ea typeface="仿宋" pitchFamily="49" charset="-122"/>
                  <a:cs typeface="Consolas" pitchFamily="49" charset="0"/>
                </a:rPr>
                <a:t>（</a:t>
              </a:r>
              <a:r>
                <a:rPr lang="en-US" altLang="zh-CN" sz="1800" err="1">
                  <a:solidFill>
                    <a:srgbClr val="006600"/>
                  </a:solidFill>
                  <a:latin typeface="Consolas" pitchFamily="49" charset="0"/>
                  <a:ea typeface="仿宋" pitchFamily="49" charset="-122"/>
                  <a:cs typeface="Consolas" pitchFamily="49" charset="0"/>
                </a:rPr>
                <a:t>0</a:t>
              </a:r>
              <a:r>
                <a:rPr lang="en-US" altLang="zh-CN" sz="1800" err="1">
                  <a:solidFill>
                    <a:srgbClr val="006600"/>
                  </a:solidFill>
                  <a:latin typeface="+mj-ea"/>
                  <a:ea typeface="+mj-ea"/>
                  <a:cs typeface="Consolas" pitchFamily="49" charset="0"/>
                </a:rPr>
                <a:t>≤</a:t>
              </a:r>
              <a:r>
                <a:rPr lang="en-US" altLang="zh-CN" sz="1800" i="1" err="1">
                  <a:solidFill>
                    <a:srgbClr val="006600"/>
                  </a:solidFill>
                  <a:latin typeface="Consolas" pitchFamily="49" charset="0"/>
                  <a:ea typeface="仿宋" pitchFamily="49" charset="-122"/>
                  <a:cs typeface="Consolas" pitchFamily="49" charset="0"/>
                </a:rPr>
                <a:t>i</a:t>
              </a:r>
              <a:r>
                <a:rPr lang="en-US" altLang="zh-CN" sz="1800" err="1">
                  <a:solidFill>
                    <a:srgbClr val="006600"/>
                  </a:solidFill>
                  <a:latin typeface="+mn-ea"/>
                  <a:ea typeface="+mn-ea"/>
                  <a:cs typeface="Consolas" pitchFamily="49" charset="0"/>
                </a:rPr>
                <a:t>≤</a:t>
              </a:r>
              <a:r>
                <a:rPr lang="en-US" altLang="zh-CN" sz="1800" i="1" err="1">
                  <a:solidFill>
                    <a:srgbClr val="006600"/>
                  </a:solidFill>
                  <a:latin typeface="Consolas" pitchFamily="49" charset="0"/>
                  <a:ea typeface="仿宋" pitchFamily="49" charset="-122"/>
                  <a:cs typeface="Consolas" pitchFamily="49" charset="0"/>
                </a:rPr>
                <a:t>n</a:t>
              </a:r>
              <a:r>
                <a:rPr lang="en-US" altLang="zh-CN" sz="1800">
                  <a:solidFill>
                    <a:srgbClr val="006600"/>
                  </a:solidFill>
                  <a:latin typeface="Consolas" pitchFamily="49" charset="0"/>
                  <a:ea typeface="仿宋" pitchFamily="49" charset="-122"/>
                  <a:cs typeface="Consolas" pitchFamily="49" charset="0"/>
                </a:rPr>
                <a:t>-1</a:t>
              </a:r>
              <a:r>
                <a:rPr lang="zh-CN" altLang="en-US" sz="1800">
                  <a:solidFill>
                    <a:srgbClr val="006600"/>
                  </a:solidFill>
                  <a:latin typeface="Consolas" pitchFamily="49" charset="0"/>
                  <a:ea typeface="仿宋" pitchFamily="49" charset="-122"/>
                  <a:cs typeface="Consolas" pitchFamily="49" charset="0"/>
                </a:rPr>
                <a:t>）</a:t>
              </a:r>
            </a:p>
            <a:p>
              <a:pPr algn="l">
                <a:spcBef>
                  <a:spcPct val="50000"/>
                </a:spcBef>
              </a:pPr>
              <a:r>
                <a:rPr lang="zh-CN" altLang="en-US" sz="1800">
                  <a:solidFill>
                    <a:srgbClr val="006600"/>
                  </a:solidFill>
                  <a:latin typeface="Consolas" pitchFamily="49" charset="0"/>
                  <a:ea typeface="仿宋" pitchFamily="49" charset="-122"/>
                  <a:cs typeface="Consolas" pitchFamily="49" charset="0"/>
                </a:rPr>
                <a:t>主对角线</a:t>
              </a:r>
            </a:p>
          </p:txBody>
        </p:sp>
        <p:cxnSp>
          <p:nvCxnSpPr>
            <p:cNvPr id="39" name="直接连接符 38"/>
            <p:cNvCxnSpPr/>
            <p:nvPr/>
          </p:nvCxnSpPr>
          <p:spPr>
            <a:xfrm>
              <a:off x="2786050" y="2571744"/>
              <a:ext cx="3143272" cy="2071702"/>
            </a:xfrm>
            <a:prstGeom prst="line">
              <a:avLst/>
            </a:prstGeom>
            <a:ln w="19050">
              <a:prstDash val="dash"/>
              <a:tailEnd type="arrow"/>
            </a:ln>
          </p:spPr>
          <p:style>
            <a:lnRef idx="2">
              <a:schemeClr val="dk1"/>
            </a:lnRef>
            <a:fillRef idx="0">
              <a:schemeClr val="dk1"/>
            </a:fillRef>
            <a:effectRef idx="1">
              <a:schemeClr val="dk1"/>
            </a:effectRef>
            <a:fontRef idx="minor">
              <a:schemeClr val="tx1"/>
            </a:fontRef>
          </p:style>
        </p:cxnSp>
      </p:grpSp>
      <p:sp>
        <p:nvSpPr>
          <p:cNvPr id="36" name="TextBox 35"/>
          <p:cNvSpPr txBox="1"/>
          <p:nvPr/>
        </p:nvSpPr>
        <p:spPr>
          <a:xfrm>
            <a:off x="2000232" y="571480"/>
            <a:ext cx="478634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5.2  </a:t>
            </a:r>
            <a:r>
              <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特殊矩阵的压缩存储</a:t>
            </a:r>
          </a:p>
        </p:txBody>
      </p:sp>
      <p:sp>
        <p:nvSpPr>
          <p:cNvPr id="40" name="灯片编号占位符 39"/>
          <p:cNvSpPr>
            <a:spLocks noGrp="1"/>
          </p:cNvSpPr>
          <p:nvPr>
            <p:ph type="sldNum" sz="quarter" idx="12"/>
          </p:nvPr>
        </p:nvSpPr>
        <p:spPr/>
        <p:txBody>
          <a:bodyPr/>
          <a:lstStyle/>
          <a:p>
            <a:fld id="{67864EE2-EAB3-4814-A7EB-820BD7610F1E}" type="slidenum">
              <a:rPr lang="en-US" altLang="zh-CN" smtClean="0"/>
              <a:pPr/>
              <a:t>20</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050" y="1130842"/>
            <a:ext cx="914400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若一个</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阶方阵</a:t>
            </a:r>
            <a:r>
              <a:rPr lang="en-US" altLang="zh-CN" sz="2000" i="1">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的元素满足</a:t>
            </a:r>
            <a:r>
              <a:rPr lang="en-US" altLang="zh-CN" sz="2000" i="1">
                <a:solidFill>
                  <a:srgbClr val="0000FF"/>
                </a:solidFill>
                <a:latin typeface="Consolas" pitchFamily="49" charset="0"/>
                <a:ea typeface="仿宋" pitchFamily="49" charset="-122"/>
                <a:cs typeface="Consolas" pitchFamily="49" charset="0"/>
              </a:rPr>
              <a:t>a</a:t>
            </a:r>
            <a:r>
              <a:rPr lang="en-US" altLang="zh-CN" sz="2000" i="1" baseline="-25000">
                <a:solidFill>
                  <a:srgbClr val="0000FF"/>
                </a:solidFill>
                <a:latin typeface="Consolas" pitchFamily="49" charset="0"/>
                <a:ea typeface="仿宋" pitchFamily="49" charset="-122"/>
                <a:cs typeface="Consolas" pitchFamily="49" charset="0"/>
              </a:rPr>
              <a:t>i</a:t>
            </a:r>
            <a:r>
              <a:rPr lang="en-US" altLang="zh-CN" sz="2000" baseline="-25000">
                <a:solidFill>
                  <a:srgbClr val="0000FF"/>
                </a:solidFill>
                <a:latin typeface="Consolas" pitchFamily="49" charset="0"/>
                <a:ea typeface="仿宋" pitchFamily="49" charset="-122"/>
                <a:cs typeface="Consolas" pitchFamily="49" charset="0"/>
              </a:rPr>
              <a:t>,</a:t>
            </a:r>
            <a:r>
              <a:rPr lang="en-US" altLang="zh-CN" sz="2000" i="1" baseline="-25000">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a</a:t>
            </a:r>
            <a:r>
              <a:rPr lang="en-US" altLang="zh-CN" sz="2000" i="1" baseline="-25000">
                <a:solidFill>
                  <a:srgbClr val="0000FF"/>
                </a:solidFill>
                <a:latin typeface="Consolas" pitchFamily="49" charset="0"/>
                <a:ea typeface="仿宋" pitchFamily="49" charset="-122"/>
                <a:cs typeface="Consolas" pitchFamily="49" charset="0"/>
              </a:rPr>
              <a:t>j</a:t>
            </a:r>
            <a:r>
              <a:rPr lang="en-US" altLang="zh-CN" sz="2000" baseline="-25000">
                <a:solidFill>
                  <a:srgbClr val="0000FF"/>
                </a:solidFill>
                <a:latin typeface="Consolas" pitchFamily="49" charset="0"/>
                <a:ea typeface="仿宋" pitchFamily="49" charset="-122"/>
                <a:cs typeface="Consolas" pitchFamily="49" charset="0"/>
              </a:rPr>
              <a:t>,</a:t>
            </a:r>
            <a:r>
              <a:rPr lang="en-US" altLang="zh-CN" sz="2000" i="1" baseline="-25000">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mn-ea"/>
                <a:ea typeface="+mn-ea"/>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j</a:t>
            </a:r>
            <a:r>
              <a:rPr lang="zh-CN" altLang="zh-CN" sz="2000">
                <a:solidFill>
                  <a:srgbClr val="0000FF"/>
                </a:solidFill>
                <a:latin typeface="+mn-ea"/>
                <a:ea typeface="+mn-ea"/>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），则称其为</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阶</a:t>
            </a:r>
            <a:r>
              <a:rPr lang="zh-CN" altLang="zh-CN" sz="2000">
                <a:solidFill>
                  <a:srgbClr val="FF0000"/>
                </a:solidFill>
                <a:latin typeface="Consolas" pitchFamily="49" charset="0"/>
                <a:ea typeface="仿宋" pitchFamily="49" charset="-122"/>
                <a:cs typeface="Consolas" pitchFamily="49" charset="0"/>
              </a:rPr>
              <a:t>对称矩阵</a:t>
            </a:r>
            <a:r>
              <a:rPr lang="zh-CN" altLang="zh-CN" sz="2000">
                <a:solidFill>
                  <a:srgbClr val="0000FF"/>
                </a:solidFill>
                <a:latin typeface="Consolas" pitchFamily="49" charset="0"/>
                <a:ea typeface="仿宋" pitchFamily="49" charset="-122"/>
                <a:cs typeface="Consolas" pitchFamily="49" charset="0"/>
              </a:rPr>
              <a:t>。</a:t>
            </a:r>
          </a:p>
        </p:txBody>
      </p:sp>
      <p:grpSp>
        <p:nvGrpSpPr>
          <p:cNvPr id="2" name="组合 53"/>
          <p:cNvGrpSpPr/>
          <p:nvPr/>
        </p:nvGrpSpPr>
        <p:grpSpPr>
          <a:xfrm>
            <a:off x="628623" y="3500438"/>
            <a:ext cx="6086517" cy="2910322"/>
            <a:chOff x="628623" y="3500438"/>
            <a:chExt cx="6086517" cy="2910322"/>
          </a:xfrm>
        </p:grpSpPr>
        <p:sp>
          <p:nvSpPr>
            <p:cNvPr id="34" name="TextBox 33"/>
            <p:cNvSpPr txBox="1"/>
            <p:nvPr/>
          </p:nvSpPr>
          <p:spPr>
            <a:xfrm>
              <a:off x="1071538" y="4567489"/>
              <a:ext cx="5643602" cy="313932"/>
            </a:xfrm>
            <a:prstGeom prst="rect">
              <a:avLst/>
            </a:prstGeom>
            <a:noFill/>
          </p:spPr>
          <p:txBody>
            <a:bodyPr wrap="square" rtlCol="0">
              <a:spAutoFit/>
            </a:bodyPr>
            <a:lstStyle/>
            <a:p>
              <a:pPr algn="l"/>
              <a:r>
                <a:rPr lang="en-US" altLang="zh-CN" sz="1800" i="1" err="1">
                  <a:solidFill>
                    <a:srgbClr val="0000FF"/>
                  </a:solidFill>
                  <a:latin typeface="Consolas" pitchFamily="49" charset="0"/>
                  <a:cs typeface="Consolas" pitchFamily="49" charset="0"/>
                </a:rPr>
                <a:t>a</a:t>
              </a:r>
              <a:r>
                <a:rPr lang="en-US" altLang="zh-CN" sz="1800" baseline="-25000" err="1">
                  <a:solidFill>
                    <a:srgbClr val="0000FF"/>
                  </a:solidFill>
                  <a:latin typeface="Consolas" pitchFamily="49" charset="0"/>
                  <a:cs typeface="Consolas" pitchFamily="49" charset="0"/>
                </a:rPr>
                <a:t>0,0</a:t>
              </a:r>
              <a:r>
                <a:rPr lang="zh-CN" altLang="en-US" sz="1800">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a</a:t>
              </a:r>
              <a:r>
                <a:rPr lang="en-US" altLang="zh-CN" sz="1800" baseline="-25000" err="1">
                  <a:solidFill>
                    <a:srgbClr val="0000FF"/>
                  </a:solidFill>
                  <a:latin typeface="Consolas" pitchFamily="49" charset="0"/>
                  <a:cs typeface="Consolas" pitchFamily="49" charset="0"/>
                </a:rPr>
                <a:t>1,0</a:t>
              </a:r>
              <a:r>
                <a:rPr lang="zh-CN" altLang="en-US" sz="1800">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a</a:t>
              </a:r>
              <a:r>
                <a:rPr lang="en-US" altLang="zh-CN" sz="1800" baseline="-25000" err="1">
                  <a:solidFill>
                    <a:srgbClr val="0000FF"/>
                  </a:solidFill>
                  <a:latin typeface="Consolas" pitchFamily="49" charset="0"/>
                  <a:cs typeface="Consolas" pitchFamily="49" charset="0"/>
                </a:rPr>
                <a:t>1,1</a:t>
              </a:r>
              <a:r>
                <a:rPr lang="zh-CN" altLang="en-US" sz="1800">
                  <a:solidFill>
                    <a:srgbClr val="0000FF"/>
                  </a:solidFill>
                  <a:latin typeface="Consolas" pitchFamily="49" charset="0"/>
                  <a:cs typeface="Consolas" pitchFamily="49" charset="0"/>
                </a:rPr>
                <a:t>，</a:t>
              </a:r>
              <a:r>
                <a:rPr lang="zh-CN" altLang="en-US" sz="1800">
                  <a:solidFill>
                    <a:srgbClr val="0000FF"/>
                  </a:solidFill>
                  <a:latin typeface="Consolas" pitchFamily="49" charset="0"/>
                  <a:cs typeface="Consolas" pitchFamily="49" charset="0"/>
                  <a:sym typeface="Symbol"/>
                </a:rPr>
                <a:t>，</a:t>
              </a:r>
              <a:r>
                <a:rPr lang="en-US" altLang="zh-CN" sz="1800" i="1">
                  <a:solidFill>
                    <a:srgbClr val="0000FF"/>
                  </a:solidFill>
                  <a:latin typeface="Consolas" pitchFamily="49" charset="0"/>
                  <a:cs typeface="Consolas" pitchFamily="49" charset="0"/>
                  <a:sym typeface="Symbol"/>
                </a:rPr>
                <a:t>a</a:t>
              </a:r>
              <a:r>
                <a:rPr lang="en-US" altLang="zh-CN" sz="1800" i="1" baseline="-25000">
                  <a:solidFill>
                    <a:srgbClr val="0000FF"/>
                  </a:solidFill>
                  <a:latin typeface="Consolas" pitchFamily="49" charset="0"/>
                  <a:cs typeface="Consolas" pitchFamily="49" charset="0"/>
                  <a:sym typeface="Symbol"/>
                </a:rPr>
                <a:t>n</a:t>
              </a:r>
              <a:r>
                <a:rPr lang="en-US" altLang="zh-CN" sz="1800" baseline="-25000">
                  <a:solidFill>
                    <a:srgbClr val="0000FF"/>
                  </a:solidFill>
                  <a:latin typeface="Consolas" pitchFamily="49" charset="0"/>
                  <a:cs typeface="Consolas" pitchFamily="49" charset="0"/>
                  <a:sym typeface="Symbol"/>
                </a:rPr>
                <a:t>-1,0</a:t>
              </a:r>
              <a:r>
                <a:rPr lang="zh-CN" altLang="en-US" sz="1800">
                  <a:solidFill>
                    <a:srgbClr val="0000FF"/>
                  </a:solidFill>
                  <a:latin typeface="Consolas" pitchFamily="49" charset="0"/>
                  <a:cs typeface="Consolas" pitchFamily="49" charset="0"/>
                  <a:sym typeface="Symbol"/>
                </a:rPr>
                <a:t>，</a:t>
              </a:r>
              <a:r>
                <a:rPr lang="en-US" altLang="zh-CN" sz="1800" i="1">
                  <a:solidFill>
                    <a:srgbClr val="0000FF"/>
                  </a:solidFill>
                  <a:latin typeface="Consolas" pitchFamily="49" charset="0"/>
                  <a:cs typeface="Consolas" pitchFamily="49" charset="0"/>
                  <a:sym typeface="Symbol"/>
                </a:rPr>
                <a:t>a</a:t>
              </a:r>
              <a:r>
                <a:rPr lang="en-US" altLang="zh-CN" sz="1800" i="1" baseline="-25000">
                  <a:solidFill>
                    <a:srgbClr val="0000FF"/>
                  </a:solidFill>
                  <a:latin typeface="Consolas" pitchFamily="49" charset="0"/>
                  <a:cs typeface="Consolas" pitchFamily="49" charset="0"/>
                  <a:sym typeface="Symbol"/>
                </a:rPr>
                <a:t>n</a:t>
              </a:r>
              <a:r>
                <a:rPr lang="en-US" altLang="zh-CN" sz="1800" baseline="-25000">
                  <a:solidFill>
                    <a:srgbClr val="0000FF"/>
                  </a:solidFill>
                  <a:latin typeface="Consolas" pitchFamily="49" charset="0"/>
                  <a:cs typeface="Consolas" pitchFamily="49" charset="0"/>
                  <a:sym typeface="Symbol"/>
                </a:rPr>
                <a:t>-1,1</a:t>
              </a:r>
              <a:r>
                <a:rPr lang="zh-CN" altLang="en-US" sz="1800">
                  <a:solidFill>
                    <a:srgbClr val="0000FF"/>
                  </a:solidFill>
                  <a:latin typeface="Consolas" pitchFamily="49" charset="0"/>
                  <a:cs typeface="Consolas" pitchFamily="49" charset="0"/>
                  <a:sym typeface="Symbol"/>
                </a:rPr>
                <a:t>， ，</a:t>
              </a:r>
              <a:r>
                <a:rPr lang="en-US" altLang="zh-CN" sz="1800" i="1">
                  <a:solidFill>
                    <a:srgbClr val="0000FF"/>
                  </a:solidFill>
                  <a:latin typeface="Consolas" pitchFamily="49" charset="0"/>
                  <a:cs typeface="Consolas" pitchFamily="49" charset="0"/>
                  <a:sym typeface="Symbol"/>
                </a:rPr>
                <a:t>a</a:t>
              </a:r>
              <a:r>
                <a:rPr lang="en-US" altLang="zh-CN" sz="1800" i="1" baseline="-25000">
                  <a:solidFill>
                    <a:srgbClr val="0000FF"/>
                  </a:solidFill>
                  <a:latin typeface="Consolas" pitchFamily="49" charset="0"/>
                  <a:cs typeface="Consolas" pitchFamily="49" charset="0"/>
                  <a:sym typeface="Symbol"/>
                </a:rPr>
                <a:t>n</a:t>
              </a:r>
              <a:r>
                <a:rPr lang="en-US" altLang="zh-CN" sz="1800" baseline="-25000">
                  <a:solidFill>
                    <a:srgbClr val="0000FF"/>
                  </a:solidFill>
                  <a:latin typeface="Consolas" pitchFamily="49" charset="0"/>
                  <a:cs typeface="Consolas" pitchFamily="49" charset="0"/>
                  <a:sym typeface="Symbol"/>
                </a:rPr>
                <a:t>-</a:t>
              </a:r>
              <a:r>
                <a:rPr lang="en-US" altLang="zh-CN" sz="1800" baseline="-25000" err="1">
                  <a:solidFill>
                    <a:srgbClr val="0000FF"/>
                  </a:solidFill>
                  <a:latin typeface="Consolas" pitchFamily="49" charset="0"/>
                  <a:cs typeface="Consolas" pitchFamily="49" charset="0"/>
                  <a:sym typeface="Symbol"/>
                </a:rPr>
                <a:t>1,</a:t>
              </a:r>
              <a:r>
                <a:rPr lang="en-US" altLang="zh-CN" sz="1800" i="1" baseline="-25000" err="1">
                  <a:solidFill>
                    <a:srgbClr val="0000FF"/>
                  </a:solidFill>
                  <a:latin typeface="Consolas" pitchFamily="49" charset="0"/>
                  <a:cs typeface="Consolas" pitchFamily="49" charset="0"/>
                  <a:sym typeface="Symbol"/>
                </a:rPr>
                <a:t>n</a:t>
              </a:r>
              <a:r>
                <a:rPr lang="en-US" altLang="zh-CN" sz="1800" baseline="-25000">
                  <a:solidFill>
                    <a:srgbClr val="0000FF"/>
                  </a:solidFill>
                  <a:latin typeface="Consolas" pitchFamily="49" charset="0"/>
                  <a:cs typeface="Consolas" pitchFamily="49" charset="0"/>
                  <a:sym typeface="Symbol"/>
                </a:rPr>
                <a:t>-1</a:t>
              </a:r>
              <a:endParaRPr lang="zh-CN" altLang="en-US" sz="1800" baseline="-25000">
                <a:solidFill>
                  <a:srgbClr val="0000FF"/>
                </a:solidFill>
                <a:latin typeface="Consolas" pitchFamily="49" charset="0"/>
                <a:cs typeface="Consolas" pitchFamily="49" charset="0"/>
              </a:endParaRPr>
            </a:p>
          </p:txBody>
        </p:sp>
        <p:sp>
          <p:nvSpPr>
            <p:cNvPr id="35" name="下箭头 34"/>
            <p:cNvSpPr/>
            <p:nvPr/>
          </p:nvSpPr>
          <p:spPr>
            <a:xfrm>
              <a:off x="3714744" y="3786190"/>
              <a:ext cx="285752" cy="64294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6" name="TextBox 35"/>
            <p:cNvSpPr txBox="1"/>
            <p:nvPr/>
          </p:nvSpPr>
          <p:spPr>
            <a:xfrm>
              <a:off x="628623" y="5353307"/>
              <a:ext cx="6086517" cy="313932"/>
            </a:xfrm>
            <a:prstGeom prst="rect">
              <a:avLst/>
            </a:prstGeom>
            <a:noFill/>
          </p:spPr>
          <p:txBody>
            <a:bodyPr wrap="square" rtlCol="0">
              <a:spAutoFit/>
            </a:bodyPr>
            <a:lstStyle/>
            <a:p>
              <a:pPr algn="l"/>
              <a:r>
                <a:rPr lang="en-US" altLang="zh-CN" sz="1800" i="1">
                  <a:solidFill>
                    <a:srgbClr val="0000FF"/>
                  </a:solidFill>
                  <a:latin typeface="Consolas" pitchFamily="49" charset="0"/>
                  <a:cs typeface="Consolas" pitchFamily="49" charset="0"/>
                </a:rPr>
                <a:t>B</a:t>
              </a:r>
              <a:r>
                <a:rPr lang="en-US" altLang="zh-CN" sz="1800">
                  <a:solidFill>
                    <a:srgbClr val="0000FF"/>
                  </a:solidFill>
                  <a:latin typeface="Consolas" pitchFamily="49" charset="0"/>
                  <a:cs typeface="Consolas" pitchFamily="49" charset="0"/>
                </a:rPr>
                <a:t>=</a:t>
              </a:r>
              <a:r>
                <a:rPr lang="zh-CN" altLang="en-US" sz="1800">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b</a:t>
              </a:r>
              <a:r>
                <a:rPr lang="en-US" altLang="zh-CN" sz="1800" baseline="-25000" err="1">
                  <a:solidFill>
                    <a:srgbClr val="0000FF"/>
                  </a:solidFill>
                  <a:latin typeface="Consolas" pitchFamily="49" charset="0"/>
                  <a:cs typeface="Consolas" pitchFamily="49" charset="0"/>
                </a:rPr>
                <a:t>0</a:t>
              </a:r>
              <a:r>
                <a:rPr lang="zh-CN" altLang="en-US" sz="1800">
                  <a:solidFill>
                    <a:srgbClr val="0000FF"/>
                  </a:solidFill>
                  <a:latin typeface="Consolas" pitchFamily="49" charset="0"/>
                  <a:cs typeface="Consolas" pitchFamily="49" charset="0"/>
                </a:rPr>
                <a:t>，  </a:t>
              </a:r>
              <a:r>
                <a:rPr lang="en-US" altLang="zh-CN" sz="1800" i="1">
                  <a:solidFill>
                    <a:srgbClr val="0000FF"/>
                  </a:solidFill>
                  <a:latin typeface="Consolas" pitchFamily="49" charset="0"/>
                  <a:cs typeface="Consolas" pitchFamily="49" charset="0"/>
                </a:rPr>
                <a:t>b</a:t>
              </a:r>
              <a:r>
                <a:rPr lang="en-US" altLang="zh-CN" sz="1800" baseline="-25000">
                  <a:solidFill>
                    <a:srgbClr val="0000FF"/>
                  </a:solidFill>
                  <a:latin typeface="Consolas" pitchFamily="49" charset="0"/>
                  <a:cs typeface="Consolas" pitchFamily="49" charset="0"/>
                </a:rPr>
                <a:t>1</a:t>
              </a:r>
              <a:r>
                <a:rPr lang="zh-CN" altLang="en-US" sz="1800">
                  <a:solidFill>
                    <a:srgbClr val="0000FF"/>
                  </a:solidFill>
                  <a:latin typeface="Consolas" pitchFamily="49" charset="0"/>
                  <a:cs typeface="Consolas" pitchFamily="49" charset="0"/>
                </a:rPr>
                <a:t>， </a:t>
              </a:r>
              <a:r>
                <a:rPr lang="en-US" altLang="zh-CN" sz="1800" i="1">
                  <a:solidFill>
                    <a:srgbClr val="0000FF"/>
                  </a:solidFill>
                  <a:latin typeface="Consolas" pitchFamily="49" charset="0"/>
                  <a:cs typeface="Consolas" pitchFamily="49" charset="0"/>
                </a:rPr>
                <a:t>b</a:t>
              </a:r>
              <a:r>
                <a:rPr lang="en-US" altLang="zh-CN" sz="1800" baseline="-25000">
                  <a:solidFill>
                    <a:srgbClr val="0000FF"/>
                  </a:solidFill>
                  <a:latin typeface="Consolas" pitchFamily="49" charset="0"/>
                  <a:cs typeface="Consolas" pitchFamily="49" charset="0"/>
                </a:rPr>
                <a:t>2</a:t>
              </a:r>
              <a:r>
                <a:rPr lang="zh-CN" altLang="en-US" sz="1800">
                  <a:solidFill>
                    <a:srgbClr val="0000FF"/>
                  </a:solidFill>
                  <a:latin typeface="Consolas" pitchFamily="49" charset="0"/>
                  <a:cs typeface="Consolas" pitchFamily="49" charset="0"/>
                </a:rPr>
                <a:t>，      </a:t>
              </a:r>
              <a:r>
                <a:rPr lang="zh-CN" altLang="en-US" sz="1800">
                  <a:solidFill>
                    <a:srgbClr val="0000FF"/>
                  </a:solidFill>
                  <a:latin typeface="+mn-ea"/>
                  <a:ea typeface="+mn-ea"/>
                  <a:cs typeface="Consolas" pitchFamily="49" charset="0"/>
                  <a:sym typeface="Symbol"/>
                </a:rPr>
                <a:t>  ， ，    </a:t>
              </a:r>
              <a:r>
                <a:rPr lang="en-US" altLang="zh-CN" sz="1800" i="1">
                  <a:solidFill>
                    <a:srgbClr val="0000FF"/>
                  </a:solidFill>
                  <a:latin typeface="Consolas" pitchFamily="49" charset="0"/>
                  <a:cs typeface="Consolas" pitchFamily="49" charset="0"/>
                  <a:sym typeface="Symbol"/>
                </a:rPr>
                <a:t>b</a:t>
              </a:r>
              <a:r>
                <a:rPr lang="en-US" altLang="zh-CN" sz="1800" i="1" baseline="-25000">
                  <a:solidFill>
                    <a:srgbClr val="0000FF"/>
                  </a:solidFill>
                  <a:latin typeface="Consolas" pitchFamily="49" charset="0"/>
                  <a:cs typeface="Consolas" pitchFamily="49" charset="0"/>
                  <a:sym typeface="Symbol"/>
                </a:rPr>
                <a:t>s</a:t>
              </a:r>
              <a:r>
                <a:rPr lang="zh-CN" altLang="en-US" sz="1800">
                  <a:solidFill>
                    <a:srgbClr val="0000FF"/>
                  </a:solidFill>
                  <a:latin typeface="Consolas" pitchFamily="49" charset="0"/>
                  <a:cs typeface="Consolas" pitchFamily="49" charset="0"/>
                </a:rPr>
                <a:t>）</a:t>
              </a:r>
            </a:p>
          </p:txBody>
        </p:sp>
        <p:cxnSp>
          <p:nvCxnSpPr>
            <p:cNvPr id="37" name="直接连接符 36"/>
            <p:cNvCxnSpPr/>
            <p:nvPr/>
          </p:nvCxnSpPr>
          <p:spPr>
            <a:xfrm rot="5400000">
              <a:off x="1143770" y="5099855"/>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5400000">
              <a:off x="1787506" y="5111761"/>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a:off x="2429654" y="5111761"/>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a:off x="5787240" y="5111761"/>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sp>
          <p:nvSpPr>
            <p:cNvPr id="41" name="Text Box 9"/>
            <p:cNvSpPr txBox="1">
              <a:spLocks noChangeArrowheads="1"/>
            </p:cNvSpPr>
            <p:nvPr/>
          </p:nvSpPr>
          <p:spPr bwMode="auto">
            <a:xfrm>
              <a:off x="4000496" y="3929066"/>
              <a:ext cx="2214578" cy="338554"/>
            </a:xfrm>
            <a:prstGeom prst="rect">
              <a:avLst/>
            </a:prstGeom>
            <a:noFill/>
            <a:ln w="9525">
              <a:noFill/>
              <a:miter lim="800000"/>
              <a:headEnd/>
              <a:tailEnd/>
            </a:ln>
            <a:effectLst/>
          </p:spPr>
          <p:txBody>
            <a:bodyPr wrap="square">
              <a:spAutoFit/>
            </a:bodyPr>
            <a:lstStyle/>
            <a:p>
              <a:pPr algn="l">
                <a:spcBef>
                  <a:spcPct val="50000"/>
                </a:spcBef>
              </a:pPr>
              <a:r>
                <a:rPr kumimoji="1" lang="zh-CN" altLang="en-US" sz="2000">
                  <a:solidFill>
                    <a:srgbClr val="FF0000"/>
                  </a:solidFill>
                  <a:latin typeface="微软雅黑" pitchFamily="34" charset="-122"/>
                  <a:ea typeface="微软雅黑" pitchFamily="34" charset="-122"/>
                  <a:cs typeface="Consolas" pitchFamily="49" charset="0"/>
                </a:rPr>
                <a:t>下三角</a:t>
              </a:r>
              <a:r>
                <a:rPr kumimoji="1" lang="en-US" altLang="zh-CN" sz="2000">
                  <a:solidFill>
                    <a:srgbClr val="FF0000"/>
                  </a:solidFill>
                  <a:latin typeface="微软雅黑" pitchFamily="34" charset="-122"/>
                  <a:ea typeface="微软雅黑" pitchFamily="34" charset="-122"/>
                  <a:cs typeface="Consolas" pitchFamily="49" charset="0"/>
                </a:rPr>
                <a:t>+</a:t>
              </a:r>
              <a:r>
                <a:rPr kumimoji="1" lang="zh-CN" altLang="en-US" sz="2000">
                  <a:solidFill>
                    <a:srgbClr val="FF0000"/>
                  </a:solidFill>
                  <a:latin typeface="微软雅黑" pitchFamily="34" charset="-122"/>
                  <a:ea typeface="微软雅黑" pitchFamily="34" charset="-122"/>
                  <a:cs typeface="Consolas" pitchFamily="49" charset="0"/>
                </a:rPr>
                <a:t>主对角线</a:t>
              </a:r>
              <a:endParaRPr lang="zh-CN" altLang="en-US" sz="2000">
                <a:solidFill>
                  <a:srgbClr val="FF0000"/>
                </a:solidFill>
                <a:latin typeface="微软雅黑" pitchFamily="34" charset="-122"/>
                <a:ea typeface="微软雅黑" pitchFamily="34" charset="-122"/>
                <a:cs typeface="Consolas" pitchFamily="49" charset="0"/>
              </a:endParaRPr>
            </a:p>
          </p:txBody>
        </p:sp>
        <p:sp>
          <p:nvSpPr>
            <p:cNvPr id="43" name="TextBox 42"/>
            <p:cNvSpPr txBox="1"/>
            <p:nvPr/>
          </p:nvSpPr>
          <p:spPr>
            <a:xfrm>
              <a:off x="2857488" y="6072206"/>
              <a:ext cx="2214578" cy="338554"/>
            </a:xfrm>
            <a:prstGeom prst="rect">
              <a:avLst/>
            </a:prstGeom>
            <a:noFill/>
          </p:spPr>
          <p:txBody>
            <a:bodyPr wrap="square" rtlCol="0">
              <a:spAutoFit/>
            </a:bodyPr>
            <a:lstStyle/>
            <a:p>
              <a:r>
                <a:rPr kumimoji="1" lang="en-US" altLang="zh-CN" sz="2000" i="1">
                  <a:solidFill>
                    <a:srgbClr val="0000FF"/>
                  </a:solidFill>
                  <a:latin typeface="Consolas" pitchFamily="49" charset="0"/>
                  <a:ea typeface="楷体" pitchFamily="49" charset="-122"/>
                  <a:cs typeface="Consolas" pitchFamily="49" charset="0"/>
                </a:rPr>
                <a:t>n</a:t>
              </a:r>
              <a:r>
                <a:rPr kumimoji="1" lang="en-US" altLang="zh-CN" sz="2000">
                  <a:solidFill>
                    <a:srgbClr val="0000FF"/>
                  </a:solidFill>
                  <a:latin typeface="Consolas" pitchFamily="49" charset="0"/>
                  <a:ea typeface="楷体" pitchFamily="49" charset="-122"/>
                  <a:cs typeface="Consolas" pitchFamily="49" charset="0"/>
                </a:rPr>
                <a:t>(</a:t>
              </a:r>
              <a:r>
                <a:rPr kumimoji="1" lang="en-US" altLang="zh-CN" sz="2000" i="1" err="1">
                  <a:solidFill>
                    <a:srgbClr val="0000FF"/>
                  </a:solidFill>
                  <a:latin typeface="Consolas" pitchFamily="49" charset="0"/>
                  <a:ea typeface="楷体" pitchFamily="49" charset="-122"/>
                  <a:cs typeface="Consolas" pitchFamily="49" charset="0"/>
                </a:rPr>
                <a:t>n</a:t>
              </a:r>
              <a:r>
                <a:rPr kumimoji="1" lang="en-US" altLang="zh-CN" sz="2000" err="1">
                  <a:solidFill>
                    <a:srgbClr val="0000FF"/>
                  </a:solidFill>
                  <a:latin typeface="Consolas" pitchFamily="49" charset="0"/>
                  <a:ea typeface="楷体" pitchFamily="49" charset="-122"/>
                  <a:cs typeface="Consolas" pitchFamily="49" charset="0"/>
                </a:rPr>
                <a:t>+1</a:t>
              </a:r>
              <a:r>
                <a:rPr kumimoji="1" lang="en-US" altLang="zh-CN" sz="2000">
                  <a:solidFill>
                    <a:srgbClr val="0000FF"/>
                  </a:solidFill>
                  <a:latin typeface="Consolas" pitchFamily="49" charset="0"/>
                  <a:ea typeface="楷体" pitchFamily="49" charset="-122"/>
                  <a:cs typeface="Consolas" pitchFamily="49" charset="0"/>
                </a:rPr>
                <a:t>)/2</a:t>
              </a:r>
              <a:r>
                <a:rPr kumimoji="1" lang="zh-CN" altLang="en-US" sz="2000">
                  <a:solidFill>
                    <a:srgbClr val="0000FF"/>
                  </a:solidFill>
                  <a:latin typeface="Consolas" pitchFamily="49" charset="0"/>
                  <a:ea typeface="楷体" pitchFamily="49" charset="-122"/>
                  <a:cs typeface="Consolas" pitchFamily="49" charset="0"/>
                </a:rPr>
                <a:t>个元素</a:t>
              </a:r>
              <a:endParaRPr lang="zh-CN" altLang="en-US" sz="2000">
                <a:solidFill>
                  <a:srgbClr val="0000FF"/>
                </a:solidFill>
                <a:latin typeface="Consolas" pitchFamily="49" charset="0"/>
                <a:ea typeface="楷体" pitchFamily="49" charset="-122"/>
                <a:cs typeface="Consolas" pitchFamily="49" charset="0"/>
              </a:endParaRPr>
            </a:p>
          </p:txBody>
        </p:sp>
        <p:sp>
          <p:nvSpPr>
            <p:cNvPr id="44" name="左大括号 43"/>
            <p:cNvSpPr/>
            <p:nvPr/>
          </p:nvSpPr>
          <p:spPr>
            <a:xfrm rot="16200000">
              <a:off x="3571025" y="3142406"/>
              <a:ext cx="216000" cy="5357850"/>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7" name="右弧形箭头 46"/>
            <p:cNvSpPr/>
            <p:nvPr/>
          </p:nvSpPr>
          <p:spPr>
            <a:xfrm>
              <a:off x="6215074" y="3500438"/>
              <a:ext cx="285752" cy="1000132"/>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grpSp>
      <p:grpSp>
        <p:nvGrpSpPr>
          <p:cNvPr id="3" name="组合 73"/>
          <p:cNvGrpSpPr/>
          <p:nvPr/>
        </p:nvGrpSpPr>
        <p:grpSpPr>
          <a:xfrm>
            <a:off x="1643042" y="1714488"/>
            <a:ext cx="4000528" cy="1857389"/>
            <a:chOff x="1643042" y="1714488"/>
            <a:chExt cx="4000528" cy="1857389"/>
          </a:xfrm>
        </p:grpSpPr>
        <p:sp>
          <p:nvSpPr>
            <p:cNvPr id="8" name="直角三角形 7"/>
            <p:cNvSpPr/>
            <p:nvPr/>
          </p:nvSpPr>
          <p:spPr>
            <a:xfrm>
              <a:off x="2743162" y="1714488"/>
              <a:ext cx="2900408" cy="1828800"/>
            </a:xfrm>
            <a:prstGeom prst="rtTriangl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cxnSp>
          <p:nvCxnSpPr>
            <p:cNvPr id="10" name="直接连接符 9"/>
            <p:cNvCxnSpPr/>
            <p:nvPr/>
          </p:nvCxnSpPr>
          <p:spPr>
            <a:xfrm rot="5400000">
              <a:off x="1786717" y="2713821"/>
              <a:ext cx="1714512" cy="1599"/>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644773" y="1870064"/>
              <a:ext cx="14499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643174" y="3567114"/>
              <a:ext cx="14499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788633" y="1901400"/>
              <a:ext cx="719299" cy="225575"/>
            </a:xfrm>
            <a:prstGeom prst="rect">
              <a:avLst/>
            </a:prstGeom>
            <a:noFill/>
          </p:spPr>
          <p:txBody>
            <a:bodyPr wrap="square" lIns="0" tIns="0" rIns="0" bIns="0" rtlCol="0">
              <a:spAutoFit/>
            </a:bodyPr>
            <a:lstStyle/>
            <a:p>
              <a:r>
                <a:rPr lang="en-US" altLang="zh-CN" sz="1800" b="0" i="1" err="1">
                  <a:solidFill>
                    <a:srgbClr val="0000FF"/>
                  </a:solidFill>
                  <a:latin typeface="Consolas" pitchFamily="49" charset="0"/>
                  <a:ea typeface="仿宋" pitchFamily="49" charset="-122"/>
                  <a:cs typeface="Consolas" pitchFamily="49" charset="0"/>
                </a:rPr>
                <a:t>a</a:t>
              </a:r>
              <a:r>
                <a:rPr lang="en-US" altLang="zh-CN" sz="1800" b="0" baseline="-25000" err="1">
                  <a:solidFill>
                    <a:srgbClr val="0000FF"/>
                  </a:solidFill>
                  <a:latin typeface="Consolas" pitchFamily="49" charset="0"/>
                  <a:ea typeface="仿宋" pitchFamily="49" charset="-122"/>
                  <a:cs typeface="Consolas" pitchFamily="49" charset="0"/>
                </a:rPr>
                <a:t>0,0</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16" name="TextBox 15"/>
            <p:cNvSpPr txBox="1"/>
            <p:nvPr/>
          </p:nvSpPr>
          <p:spPr>
            <a:xfrm>
              <a:off x="3436002" y="1901400"/>
              <a:ext cx="719299" cy="225575"/>
            </a:xfrm>
            <a:prstGeom prst="rect">
              <a:avLst/>
            </a:prstGeom>
            <a:noFill/>
          </p:spPr>
          <p:txBody>
            <a:bodyPr wrap="square" lIns="0" tIns="0" rIns="0" bIns="0" rtlCol="0">
              <a:spAutoFit/>
            </a:bodyPr>
            <a:lstStyle/>
            <a:p>
              <a:r>
                <a:rPr lang="en-US" altLang="zh-CN" sz="1800" b="0" i="1" err="1">
                  <a:solidFill>
                    <a:srgbClr val="0000FF"/>
                  </a:solidFill>
                  <a:latin typeface="Consolas" pitchFamily="49" charset="0"/>
                  <a:ea typeface="仿宋" pitchFamily="49" charset="-122"/>
                  <a:cs typeface="Consolas" pitchFamily="49" charset="0"/>
                </a:rPr>
                <a:t>a</a:t>
              </a:r>
              <a:r>
                <a:rPr lang="en-US" altLang="zh-CN" sz="1800" b="0" baseline="-25000" err="1">
                  <a:solidFill>
                    <a:srgbClr val="0000FF"/>
                  </a:solidFill>
                  <a:latin typeface="Consolas" pitchFamily="49" charset="0"/>
                  <a:ea typeface="仿宋" pitchFamily="49" charset="-122"/>
                  <a:cs typeface="Consolas" pitchFamily="49" charset="0"/>
                </a:rPr>
                <a:t>0,1</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17" name="TextBox 16"/>
            <p:cNvSpPr txBox="1"/>
            <p:nvPr/>
          </p:nvSpPr>
          <p:spPr>
            <a:xfrm>
              <a:off x="4658811" y="1901400"/>
              <a:ext cx="719299" cy="225575"/>
            </a:xfrm>
            <a:prstGeom prst="rect">
              <a:avLst/>
            </a:prstGeom>
            <a:noFill/>
          </p:spPr>
          <p:txBody>
            <a:bodyPr wrap="square" lIns="0" tIns="0" rIns="0" bIns="0" rtlCol="0">
              <a:spAutoFit/>
            </a:bodyPr>
            <a:lstStyle/>
            <a:p>
              <a:r>
                <a:rPr lang="en-US" altLang="zh-CN" sz="1800" b="0" i="1" err="1">
                  <a:solidFill>
                    <a:srgbClr val="0000FF"/>
                  </a:solidFill>
                  <a:latin typeface="Consolas" pitchFamily="49" charset="0"/>
                  <a:ea typeface="仿宋" pitchFamily="49" charset="-122"/>
                  <a:cs typeface="Consolas" pitchFamily="49" charset="0"/>
                </a:rPr>
                <a:t>a</a:t>
              </a:r>
              <a:r>
                <a:rPr lang="en-US" altLang="zh-CN" sz="1800" b="0" baseline="-25000" err="1">
                  <a:solidFill>
                    <a:srgbClr val="0000FF"/>
                  </a:solidFill>
                  <a:latin typeface="Consolas" pitchFamily="49" charset="0"/>
                  <a:ea typeface="仿宋" pitchFamily="49" charset="-122"/>
                  <a:cs typeface="Consolas" pitchFamily="49" charset="0"/>
                </a:rPr>
                <a:t>0,</a:t>
              </a:r>
              <a:r>
                <a:rPr lang="en-US" altLang="zh-CN" sz="1800" b="0" i="1" baseline="-25000" err="1">
                  <a:solidFill>
                    <a:srgbClr val="0000FF"/>
                  </a:solidFill>
                  <a:latin typeface="Consolas" pitchFamily="49" charset="0"/>
                  <a:ea typeface="仿宋" pitchFamily="49" charset="-122"/>
                  <a:cs typeface="Consolas" pitchFamily="49" charset="0"/>
                </a:rPr>
                <a:t>n</a:t>
              </a:r>
              <a:r>
                <a:rPr lang="en-US" altLang="zh-CN" sz="1800" b="0" baseline="-25000">
                  <a:solidFill>
                    <a:srgbClr val="0000FF"/>
                  </a:solidFill>
                  <a:latin typeface="Consolas" pitchFamily="49" charset="0"/>
                  <a:ea typeface="仿宋" pitchFamily="49" charset="-122"/>
                  <a:cs typeface="Consolas" pitchFamily="49" charset="0"/>
                </a:rPr>
                <a:t>-1</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18" name="TextBox 17"/>
            <p:cNvSpPr txBox="1"/>
            <p:nvPr/>
          </p:nvSpPr>
          <p:spPr>
            <a:xfrm>
              <a:off x="4083372" y="1882764"/>
              <a:ext cx="575440" cy="221599"/>
            </a:xfrm>
            <a:prstGeom prst="rect">
              <a:avLst/>
            </a:prstGeom>
            <a:noFill/>
          </p:spPr>
          <p:txBody>
            <a:bodyPr wrap="square" lIns="0" tIns="0" rIns="0" bIns="0" rtlCol="0">
              <a:spAutoFit/>
            </a:bodyPr>
            <a:lstStyle/>
            <a:p>
              <a:r>
                <a:rPr lang="en-US" altLang="zh-CN" sz="1800" i="1">
                  <a:solidFill>
                    <a:srgbClr val="0000FF"/>
                  </a:solidFill>
                  <a:latin typeface="Consolas" pitchFamily="49" charset="0"/>
                  <a:ea typeface="仿宋" pitchFamily="49" charset="-122"/>
                  <a:cs typeface="Consolas" pitchFamily="49" charset="0"/>
                  <a:sym typeface="Symbol"/>
                </a:rPr>
                <a:t></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19" name="TextBox 18"/>
            <p:cNvSpPr txBox="1"/>
            <p:nvPr/>
          </p:nvSpPr>
          <p:spPr>
            <a:xfrm>
              <a:off x="2788633" y="2330028"/>
              <a:ext cx="719299" cy="225575"/>
            </a:xfrm>
            <a:prstGeom prst="rect">
              <a:avLst/>
            </a:prstGeom>
            <a:noFill/>
          </p:spPr>
          <p:txBody>
            <a:bodyPr wrap="square" lIns="0" tIns="0" rIns="0" bIns="0" rtlCol="0">
              <a:spAutoFit/>
            </a:bodyPr>
            <a:lstStyle/>
            <a:p>
              <a:r>
                <a:rPr lang="en-US" altLang="zh-CN" sz="1800" b="0" i="1" err="1">
                  <a:solidFill>
                    <a:srgbClr val="0000FF"/>
                  </a:solidFill>
                  <a:latin typeface="Consolas" pitchFamily="49" charset="0"/>
                  <a:ea typeface="仿宋" pitchFamily="49" charset="-122"/>
                  <a:cs typeface="Consolas" pitchFamily="49" charset="0"/>
                </a:rPr>
                <a:t>a</a:t>
              </a:r>
              <a:r>
                <a:rPr lang="en-US" altLang="zh-CN" sz="1800" b="0" baseline="-25000" err="1">
                  <a:solidFill>
                    <a:srgbClr val="0000FF"/>
                  </a:solidFill>
                  <a:latin typeface="Consolas" pitchFamily="49" charset="0"/>
                  <a:ea typeface="仿宋" pitchFamily="49" charset="-122"/>
                  <a:cs typeface="Consolas" pitchFamily="49" charset="0"/>
                </a:rPr>
                <a:t>1,0</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20" name="TextBox 19"/>
            <p:cNvSpPr txBox="1"/>
            <p:nvPr/>
          </p:nvSpPr>
          <p:spPr>
            <a:xfrm>
              <a:off x="3436002" y="2330028"/>
              <a:ext cx="719299" cy="225575"/>
            </a:xfrm>
            <a:prstGeom prst="rect">
              <a:avLst/>
            </a:prstGeom>
            <a:noFill/>
          </p:spPr>
          <p:txBody>
            <a:bodyPr wrap="square" lIns="0" tIns="0" rIns="0" bIns="0" rtlCol="0">
              <a:spAutoFit/>
            </a:bodyPr>
            <a:lstStyle/>
            <a:p>
              <a:r>
                <a:rPr lang="en-US" altLang="zh-CN" sz="1800" b="0" i="1" err="1">
                  <a:solidFill>
                    <a:srgbClr val="0000FF"/>
                  </a:solidFill>
                  <a:latin typeface="Consolas" pitchFamily="49" charset="0"/>
                  <a:ea typeface="仿宋" pitchFamily="49" charset="-122"/>
                  <a:cs typeface="Consolas" pitchFamily="49" charset="0"/>
                </a:rPr>
                <a:t>a</a:t>
              </a:r>
              <a:r>
                <a:rPr lang="en-US" altLang="zh-CN" sz="1800" b="0" baseline="-25000" err="1">
                  <a:solidFill>
                    <a:srgbClr val="0000FF"/>
                  </a:solidFill>
                  <a:latin typeface="Consolas" pitchFamily="49" charset="0"/>
                  <a:ea typeface="仿宋" pitchFamily="49" charset="-122"/>
                  <a:cs typeface="Consolas" pitchFamily="49" charset="0"/>
                </a:rPr>
                <a:t>1,1</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4658811" y="2330028"/>
              <a:ext cx="719299" cy="225575"/>
            </a:xfrm>
            <a:prstGeom prst="rect">
              <a:avLst/>
            </a:prstGeom>
            <a:noFill/>
          </p:spPr>
          <p:txBody>
            <a:bodyPr wrap="square" lIns="0" tIns="0" rIns="0" bIns="0" rtlCol="0">
              <a:spAutoFit/>
            </a:bodyPr>
            <a:lstStyle/>
            <a:p>
              <a:r>
                <a:rPr lang="en-US" altLang="zh-CN" sz="1800" b="0" i="1" err="1">
                  <a:solidFill>
                    <a:srgbClr val="0000FF"/>
                  </a:solidFill>
                  <a:latin typeface="Consolas" pitchFamily="49" charset="0"/>
                  <a:ea typeface="仿宋" pitchFamily="49" charset="-122"/>
                  <a:cs typeface="Consolas" pitchFamily="49" charset="0"/>
                </a:rPr>
                <a:t>a</a:t>
              </a:r>
              <a:r>
                <a:rPr lang="en-US" altLang="zh-CN" sz="1800" b="0" baseline="-25000" err="1">
                  <a:solidFill>
                    <a:srgbClr val="0000FF"/>
                  </a:solidFill>
                  <a:latin typeface="Consolas" pitchFamily="49" charset="0"/>
                  <a:ea typeface="仿宋" pitchFamily="49" charset="-122"/>
                  <a:cs typeface="Consolas" pitchFamily="49" charset="0"/>
                </a:rPr>
                <a:t>1,</a:t>
              </a:r>
              <a:r>
                <a:rPr lang="en-US" altLang="zh-CN" sz="1800" b="0" i="1" baseline="-25000" err="1">
                  <a:solidFill>
                    <a:srgbClr val="0000FF"/>
                  </a:solidFill>
                  <a:latin typeface="Consolas" pitchFamily="49" charset="0"/>
                  <a:ea typeface="仿宋" pitchFamily="49" charset="-122"/>
                  <a:cs typeface="Consolas" pitchFamily="49" charset="0"/>
                </a:rPr>
                <a:t>n</a:t>
              </a:r>
              <a:r>
                <a:rPr lang="en-US" altLang="zh-CN" sz="1800" b="0" baseline="-25000">
                  <a:solidFill>
                    <a:srgbClr val="0000FF"/>
                  </a:solidFill>
                  <a:latin typeface="Consolas" pitchFamily="49" charset="0"/>
                  <a:ea typeface="仿宋" pitchFamily="49" charset="-122"/>
                  <a:cs typeface="Consolas" pitchFamily="49" charset="0"/>
                </a:rPr>
                <a:t>-1</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22" name="TextBox 21"/>
            <p:cNvSpPr txBox="1"/>
            <p:nvPr/>
          </p:nvSpPr>
          <p:spPr>
            <a:xfrm>
              <a:off x="4083372" y="2311392"/>
              <a:ext cx="575440" cy="221599"/>
            </a:xfrm>
            <a:prstGeom prst="rect">
              <a:avLst/>
            </a:prstGeom>
            <a:noFill/>
          </p:spPr>
          <p:txBody>
            <a:bodyPr wrap="square" lIns="0" tIns="0" rIns="0" bIns="0" rtlCol="0">
              <a:spAutoFit/>
            </a:bodyPr>
            <a:lstStyle/>
            <a:p>
              <a:r>
                <a:rPr lang="en-US" altLang="zh-CN" sz="1800" i="1">
                  <a:solidFill>
                    <a:srgbClr val="0000FF"/>
                  </a:solidFill>
                  <a:latin typeface="Consolas" pitchFamily="49" charset="0"/>
                  <a:ea typeface="仿宋" pitchFamily="49" charset="-122"/>
                  <a:cs typeface="Consolas" pitchFamily="49" charset="0"/>
                  <a:sym typeface="Symbol"/>
                </a:rPr>
                <a:t></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3" name="TextBox 22"/>
            <p:cNvSpPr txBox="1"/>
            <p:nvPr/>
          </p:nvSpPr>
          <p:spPr>
            <a:xfrm>
              <a:off x="2788633" y="3192046"/>
              <a:ext cx="719299" cy="225575"/>
            </a:xfrm>
            <a:prstGeom prst="rect">
              <a:avLst/>
            </a:prstGeom>
            <a:noFill/>
          </p:spPr>
          <p:txBody>
            <a:bodyPr wrap="square" lIns="0" tIns="0" rIns="0" bIns="0" rtlCol="0">
              <a:spAutoFit/>
            </a:bodyPr>
            <a:lstStyle/>
            <a:p>
              <a:r>
                <a:rPr lang="en-US" altLang="zh-CN" sz="1800" b="0" i="1">
                  <a:solidFill>
                    <a:srgbClr val="0000FF"/>
                  </a:solidFill>
                  <a:latin typeface="Consolas" pitchFamily="49" charset="0"/>
                  <a:ea typeface="仿宋" pitchFamily="49" charset="-122"/>
                  <a:cs typeface="Consolas" pitchFamily="49" charset="0"/>
                </a:rPr>
                <a:t>a</a:t>
              </a:r>
              <a:r>
                <a:rPr lang="en-US" altLang="zh-CN" sz="1800" b="0" i="1" baseline="-25000">
                  <a:solidFill>
                    <a:srgbClr val="0000FF"/>
                  </a:solidFill>
                  <a:latin typeface="Consolas" pitchFamily="49" charset="0"/>
                  <a:ea typeface="仿宋" pitchFamily="49" charset="-122"/>
                  <a:cs typeface="Consolas" pitchFamily="49" charset="0"/>
                </a:rPr>
                <a:t>n</a:t>
              </a:r>
              <a:r>
                <a:rPr lang="en-US" altLang="zh-CN" sz="1800" b="0" baseline="-25000">
                  <a:solidFill>
                    <a:srgbClr val="0000FF"/>
                  </a:solidFill>
                  <a:latin typeface="Consolas" pitchFamily="49" charset="0"/>
                  <a:ea typeface="仿宋" pitchFamily="49" charset="-122"/>
                  <a:cs typeface="Consolas" pitchFamily="49" charset="0"/>
                </a:rPr>
                <a:t>-1,0</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24" name="TextBox 23"/>
            <p:cNvSpPr txBox="1"/>
            <p:nvPr/>
          </p:nvSpPr>
          <p:spPr>
            <a:xfrm>
              <a:off x="3436002" y="3192046"/>
              <a:ext cx="719299" cy="225575"/>
            </a:xfrm>
            <a:prstGeom prst="rect">
              <a:avLst/>
            </a:prstGeom>
            <a:noFill/>
          </p:spPr>
          <p:txBody>
            <a:bodyPr wrap="square" lIns="0" tIns="0" rIns="0" bIns="0" rtlCol="0">
              <a:spAutoFit/>
            </a:bodyPr>
            <a:lstStyle/>
            <a:p>
              <a:r>
                <a:rPr lang="en-US" altLang="zh-CN" sz="1800" b="0" i="1">
                  <a:solidFill>
                    <a:srgbClr val="0000FF"/>
                  </a:solidFill>
                  <a:latin typeface="Consolas" pitchFamily="49" charset="0"/>
                  <a:ea typeface="仿宋" pitchFamily="49" charset="-122"/>
                  <a:cs typeface="Consolas" pitchFamily="49" charset="0"/>
                </a:rPr>
                <a:t>a</a:t>
              </a:r>
              <a:r>
                <a:rPr lang="en-US" altLang="zh-CN" sz="1800" b="0" i="1" baseline="-25000">
                  <a:solidFill>
                    <a:srgbClr val="0000FF"/>
                  </a:solidFill>
                  <a:latin typeface="Consolas" pitchFamily="49" charset="0"/>
                  <a:ea typeface="仿宋" pitchFamily="49" charset="-122"/>
                  <a:cs typeface="Consolas" pitchFamily="49" charset="0"/>
                </a:rPr>
                <a:t>n</a:t>
              </a:r>
              <a:r>
                <a:rPr lang="en-US" altLang="zh-CN" sz="1800" b="0" baseline="-25000">
                  <a:solidFill>
                    <a:srgbClr val="0000FF"/>
                  </a:solidFill>
                  <a:latin typeface="Consolas" pitchFamily="49" charset="0"/>
                  <a:ea typeface="仿宋" pitchFamily="49" charset="-122"/>
                  <a:cs typeface="Consolas" pitchFamily="49" charset="0"/>
                </a:rPr>
                <a:t>-1,1</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25" name="TextBox 24"/>
            <p:cNvSpPr txBox="1"/>
            <p:nvPr/>
          </p:nvSpPr>
          <p:spPr>
            <a:xfrm>
              <a:off x="4658811" y="3192046"/>
              <a:ext cx="841883" cy="225575"/>
            </a:xfrm>
            <a:prstGeom prst="rect">
              <a:avLst/>
            </a:prstGeom>
            <a:noFill/>
          </p:spPr>
          <p:txBody>
            <a:bodyPr wrap="square" lIns="0" tIns="0" rIns="0" bIns="0" rtlCol="0">
              <a:spAutoFit/>
            </a:bodyPr>
            <a:lstStyle/>
            <a:p>
              <a:r>
                <a:rPr lang="en-US" altLang="zh-CN" sz="1800" b="0" i="1">
                  <a:solidFill>
                    <a:srgbClr val="0000FF"/>
                  </a:solidFill>
                  <a:latin typeface="Consolas" pitchFamily="49" charset="0"/>
                  <a:ea typeface="仿宋" pitchFamily="49" charset="-122"/>
                  <a:cs typeface="Consolas" pitchFamily="49" charset="0"/>
                </a:rPr>
                <a:t>a</a:t>
              </a:r>
              <a:r>
                <a:rPr lang="en-US" altLang="zh-CN" sz="1800" b="0" i="1" baseline="-25000">
                  <a:solidFill>
                    <a:srgbClr val="0000FF"/>
                  </a:solidFill>
                  <a:latin typeface="Consolas" pitchFamily="49" charset="0"/>
                  <a:ea typeface="仿宋" pitchFamily="49" charset="-122"/>
                  <a:cs typeface="Consolas" pitchFamily="49" charset="0"/>
                </a:rPr>
                <a:t>n</a:t>
              </a:r>
              <a:r>
                <a:rPr lang="en-US" altLang="zh-CN" sz="1800" b="0" baseline="-25000">
                  <a:solidFill>
                    <a:srgbClr val="0000FF"/>
                  </a:solidFill>
                  <a:latin typeface="Consolas" pitchFamily="49" charset="0"/>
                  <a:ea typeface="仿宋" pitchFamily="49" charset="-122"/>
                  <a:cs typeface="Consolas" pitchFamily="49" charset="0"/>
                </a:rPr>
                <a:t>-</a:t>
              </a:r>
              <a:r>
                <a:rPr lang="en-US" altLang="zh-CN" sz="1800" b="0" baseline="-25000" err="1">
                  <a:solidFill>
                    <a:srgbClr val="0000FF"/>
                  </a:solidFill>
                  <a:latin typeface="Consolas" pitchFamily="49" charset="0"/>
                  <a:ea typeface="仿宋" pitchFamily="49" charset="-122"/>
                  <a:cs typeface="Consolas" pitchFamily="49" charset="0"/>
                </a:rPr>
                <a:t>1,</a:t>
              </a:r>
              <a:r>
                <a:rPr lang="en-US" altLang="zh-CN" sz="1800" b="0" i="1" baseline="-25000" err="1">
                  <a:solidFill>
                    <a:srgbClr val="0000FF"/>
                  </a:solidFill>
                  <a:latin typeface="Consolas" pitchFamily="49" charset="0"/>
                  <a:ea typeface="仿宋" pitchFamily="49" charset="-122"/>
                  <a:cs typeface="Consolas" pitchFamily="49" charset="0"/>
                </a:rPr>
                <a:t>n</a:t>
              </a:r>
              <a:r>
                <a:rPr lang="en-US" altLang="zh-CN" sz="1800" b="0" baseline="-25000">
                  <a:solidFill>
                    <a:srgbClr val="0000FF"/>
                  </a:solidFill>
                  <a:latin typeface="Consolas" pitchFamily="49" charset="0"/>
                  <a:ea typeface="仿宋" pitchFamily="49" charset="-122"/>
                  <a:cs typeface="Consolas" pitchFamily="49" charset="0"/>
                </a:rPr>
                <a:t>-1</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26" name="TextBox 25"/>
            <p:cNvSpPr txBox="1"/>
            <p:nvPr/>
          </p:nvSpPr>
          <p:spPr>
            <a:xfrm>
              <a:off x="4083372" y="3173410"/>
              <a:ext cx="575440" cy="221599"/>
            </a:xfrm>
            <a:prstGeom prst="rect">
              <a:avLst/>
            </a:prstGeom>
            <a:noFill/>
          </p:spPr>
          <p:txBody>
            <a:bodyPr wrap="square" lIns="0" tIns="0" rIns="0" bIns="0" rtlCol="0">
              <a:spAutoFit/>
            </a:bodyPr>
            <a:lstStyle/>
            <a:p>
              <a:r>
                <a:rPr lang="en-US" altLang="zh-CN" sz="1800" i="1">
                  <a:solidFill>
                    <a:srgbClr val="0000FF"/>
                  </a:solidFill>
                  <a:latin typeface="Consolas" pitchFamily="49" charset="0"/>
                  <a:ea typeface="仿宋" pitchFamily="49" charset="-122"/>
                  <a:cs typeface="Consolas" pitchFamily="49" charset="0"/>
                  <a:sym typeface="Symbol"/>
                </a:rPr>
                <a:t></a:t>
              </a:r>
              <a:endParaRPr lang="zh-CN" altLang="en-US" sz="1800" baseline="-25000">
                <a:solidFill>
                  <a:srgbClr val="0000FF"/>
                </a:solidFill>
                <a:latin typeface="Consolas" pitchFamily="49" charset="0"/>
                <a:ea typeface="仿宋" pitchFamily="49" charset="-122"/>
                <a:cs typeface="Consolas" pitchFamily="49" charset="0"/>
              </a:endParaRPr>
            </a:p>
          </p:txBody>
        </p:sp>
        <p:cxnSp>
          <p:nvCxnSpPr>
            <p:cNvPr id="27" name="直接连接符 26"/>
            <p:cNvCxnSpPr/>
            <p:nvPr/>
          </p:nvCxnSpPr>
          <p:spPr>
            <a:xfrm rot="5400000">
              <a:off x="4785514" y="2713821"/>
              <a:ext cx="1714512" cy="1599"/>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479528" y="1879589"/>
              <a:ext cx="14499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487454" y="3557589"/>
              <a:ext cx="14499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932493" y="2740020"/>
              <a:ext cx="575440" cy="221599"/>
            </a:xfrm>
            <a:prstGeom prst="rect">
              <a:avLst/>
            </a:prstGeom>
            <a:noFill/>
          </p:spPr>
          <p:txBody>
            <a:bodyPr wrap="square" lIns="0" tIns="0" rIns="0" bIns="0" rtlCol="0">
              <a:spAutoFit/>
            </a:bodyPr>
            <a:lstStyle/>
            <a:p>
              <a:r>
                <a:rPr lang="en-US" altLang="zh-CN" sz="1800" i="1">
                  <a:solidFill>
                    <a:srgbClr val="0000FF"/>
                  </a:solidFill>
                  <a:latin typeface="Consolas" pitchFamily="49" charset="0"/>
                  <a:ea typeface="仿宋" pitchFamily="49" charset="-122"/>
                  <a:cs typeface="Consolas" pitchFamily="49" charset="0"/>
                  <a:sym typeface="Symbol"/>
                </a:rPr>
                <a:t></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45" name="TextBox 44"/>
            <p:cNvSpPr txBox="1"/>
            <p:nvPr/>
          </p:nvSpPr>
          <p:spPr>
            <a:xfrm>
              <a:off x="1643042" y="2928934"/>
              <a:ext cx="785818" cy="313932"/>
            </a:xfrm>
            <a:prstGeom prst="rect">
              <a:avLst/>
            </a:prstGeom>
            <a:noFill/>
          </p:spPr>
          <p:txBody>
            <a:bodyPr wrap="square" rtlCol="0">
              <a:spAutoFit/>
            </a:bodyPr>
            <a:lstStyle/>
            <a:p>
              <a:r>
                <a:rPr kumimoji="1" lang="en-US" altLang="zh-CN" sz="1800" i="1" err="1">
                  <a:solidFill>
                    <a:srgbClr val="0000FF"/>
                  </a:solidFill>
                  <a:latin typeface="Consolas" pitchFamily="49" charset="0"/>
                  <a:ea typeface="楷体" pitchFamily="49" charset="-122"/>
                  <a:cs typeface="Consolas" pitchFamily="49" charset="0"/>
                </a:rPr>
                <a:t>i</a:t>
              </a:r>
              <a:r>
                <a:rPr kumimoji="1" lang="en-US" altLang="zh-CN" sz="1800" err="1">
                  <a:solidFill>
                    <a:srgbClr val="0000FF"/>
                  </a:solidFill>
                  <a:latin typeface="+mn-ea"/>
                  <a:ea typeface="+mn-ea"/>
                  <a:cs typeface="Consolas" pitchFamily="49" charset="0"/>
                </a:rPr>
                <a:t>≥</a:t>
              </a:r>
              <a:r>
                <a:rPr kumimoji="1" lang="en-US" altLang="zh-CN" sz="1800" i="1" err="1">
                  <a:solidFill>
                    <a:srgbClr val="0000FF"/>
                  </a:solidFill>
                  <a:latin typeface="Consolas" pitchFamily="49" charset="0"/>
                  <a:ea typeface="楷体" pitchFamily="49" charset="-122"/>
                  <a:cs typeface="Consolas" pitchFamily="49" charset="0"/>
                </a:rPr>
                <a:t>j</a:t>
              </a:r>
              <a:endParaRPr lang="zh-CN" altLang="en-US" sz="1800">
                <a:solidFill>
                  <a:srgbClr val="0000FF"/>
                </a:solidFill>
                <a:latin typeface="Consolas" pitchFamily="49" charset="0"/>
                <a:cs typeface="Consolas" pitchFamily="49" charset="0"/>
              </a:endParaRPr>
            </a:p>
          </p:txBody>
        </p:sp>
        <p:cxnSp>
          <p:nvCxnSpPr>
            <p:cNvPr id="52" name="直接连接符 51"/>
            <p:cNvCxnSpPr/>
            <p:nvPr/>
          </p:nvCxnSpPr>
          <p:spPr>
            <a:xfrm flipV="1">
              <a:off x="2285984" y="2714620"/>
              <a:ext cx="714380" cy="285752"/>
            </a:xfrm>
            <a:prstGeom prst="line">
              <a:avLst/>
            </a:prstGeom>
            <a:ln w="19050">
              <a:headEnd type="none" w="med" len="med"/>
              <a:tailEnd type="none" w="med" len="med"/>
            </a:ln>
          </p:spPr>
          <p:style>
            <a:lnRef idx="2">
              <a:schemeClr val="dk1"/>
            </a:lnRef>
            <a:fillRef idx="0">
              <a:schemeClr val="dk1"/>
            </a:fillRef>
            <a:effectRef idx="1">
              <a:schemeClr val="dk1"/>
            </a:effectRef>
            <a:fontRef idx="minor">
              <a:schemeClr val="tx1"/>
            </a:fontRef>
          </p:style>
        </p:cxnSp>
      </p:grpSp>
      <p:grpSp>
        <p:nvGrpSpPr>
          <p:cNvPr id="4" name="组合 55"/>
          <p:cNvGrpSpPr/>
          <p:nvPr/>
        </p:nvGrpSpPr>
        <p:grpSpPr>
          <a:xfrm>
            <a:off x="6858016" y="3028890"/>
            <a:ext cx="1500198" cy="1326899"/>
            <a:chOff x="6643702" y="3028890"/>
            <a:chExt cx="1500198" cy="1326899"/>
          </a:xfrm>
        </p:grpSpPr>
        <p:sp>
          <p:nvSpPr>
            <p:cNvPr id="48" name="TextBox 47"/>
            <p:cNvSpPr txBox="1"/>
            <p:nvPr/>
          </p:nvSpPr>
          <p:spPr>
            <a:xfrm>
              <a:off x="6643702" y="3028890"/>
              <a:ext cx="714380" cy="338554"/>
            </a:xfrm>
            <a:prstGeom prst="rect">
              <a:avLst/>
            </a:prstGeom>
            <a:noFill/>
          </p:spPr>
          <p:txBody>
            <a:bodyPr wrap="square" rtlCol="0">
              <a:spAutoFit/>
            </a:bodyPr>
            <a:lstStyle/>
            <a:p>
              <a:r>
                <a:rPr lang="en-US" altLang="zh-CN" sz="2000" i="1" err="1">
                  <a:solidFill>
                    <a:srgbClr val="0000FF"/>
                  </a:solidFill>
                  <a:latin typeface="Consolas" pitchFamily="49" charset="0"/>
                  <a:cs typeface="Consolas" pitchFamily="49" charset="0"/>
                </a:rPr>
                <a:t>a</a:t>
              </a:r>
              <a:r>
                <a:rPr lang="en-US" altLang="zh-CN" sz="2000" i="1" baseline="-25000" err="1">
                  <a:solidFill>
                    <a:srgbClr val="0000FF"/>
                  </a:solidFill>
                  <a:latin typeface="Consolas" pitchFamily="49" charset="0"/>
                  <a:cs typeface="Consolas" pitchFamily="49" charset="0"/>
                </a:rPr>
                <a:t>i,j</a:t>
              </a:r>
              <a:endParaRPr lang="zh-CN" altLang="en-US" sz="2000" i="1" baseline="-25000">
                <a:solidFill>
                  <a:srgbClr val="0000FF"/>
                </a:solidFill>
                <a:latin typeface="Consolas" pitchFamily="49" charset="0"/>
                <a:cs typeface="Consolas" pitchFamily="49" charset="0"/>
              </a:endParaRPr>
            </a:p>
          </p:txBody>
        </p:sp>
        <p:sp>
          <p:nvSpPr>
            <p:cNvPr id="49" name="TextBox 48"/>
            <p:cNvSpPr txBox="1"/>
            <p:nvPr/>
          </p:nvSpPr>
          <p:spPr>
            <a:xfrm>
              <a:off x="6786578" y="4017235"/>
              <a:ext cx="571504" cy="338554"/>
            </a:xfrm>
            <a:prstGeom prst="rect">
              <a:avLst/>
            </a:prstGeom>
            <a:noFill/>
          </p:spPr>
          <p:txBody>
            <a:bodyPr wrap="square" rtlCol="0">
              <a:spAutoFit/>
            </a:bodyPr>
            <a:lstStyle/>
            <a:p>
              <a:r>
                <a:rPr lang="en-US" altLang="zh-CN" sz="2000" i="1" err="1">
                  <a:solidFill>
                    <a:srgbClr val="0000FF"/>
                  </a:solidFill>
                  <a:latin typeface="Consolas" pitchFamily="49" charset="0"/>
                  <a:cs typeface="Consolas" pitchFamily="49" charset="0"/>
                </a:rPr>
                <a:t>b</a:t>
              </a:r>
              <a:r>
                <a:rPr lang="en-US" altLang="zh-CN" sz="2000" i="1" baseline="-25000" err="1">
                  <a:solidFill>
                    <a:srgbClr val="0000FF"/>
                  </a:solidFill>
                  <a:latin typeface="Consolas" pitchFamily="49" charset="0"/>
                  <a:cs typeface="Consolas" pitchFamily="49" charset="0"/>
                </a:rPr>
                <a:t>k</a:t>
              </a:r>
              <a:endParaRPr lang="zh-CN" altLang="en-US" sz="2000" i="1" baseline="-25000">
                <a:solidFill>
                  <a:srgbClr val="0000FF"/>
                </a:solidFill>
                <a:latin typeface="Consolas" pitchFamily="49" charset="0"/>
                <a:cs typeface="Consolas" pitchFamily="49" charset="0"/>
              </a:endParaRPr>
            </a:p>
          </p:txBody>
        </p:sp>
        <p:sp>
          <p:nvSpPr>
            <p:cNvPr id="50" name="TextBox 49"/>
            <p:cNvSpPr txBox="1"/>
            <p:nvPr/>
          </p:nvSpPr>
          <p:spPr>
            <a:xfrm>
              <a:off x="7143768" y="3571876"/>
              <a:ext cx="1000132" cy="342979"/>
            </a:xfrm>
            <a:prstGeom prst="rect">
              <a:avLst/>
            </a:prstGeom>
            <a:noFill/>
          </p:spPr>
          <p:txBody>
            <a:bodyPr wrap="square" rtlCol="0">
              <a:spAutoFit/>
            </a:bodyPr>
            <a:lstStyle/>
            <a:p>
              <a:r>
                <a:rPr lang="en-US" altLang="zh-CN" sz="2000" i="1">
                  <a:solidFill>
                    <a:srgbClr val="0000FF"/>
                  </a:solidFill>
                  <a:latin typeface="Consolas" pitchFamily="49" charset="0"/>
                  <a:cs typeface="Consolas" pitchFamily="49" charset="0"/>
                </a:rPr>
                <a:t>k </a:t>
              </a:r>
              <a:r>
                <a:rPr lang="en-US" altLang="zh-CN" sz="2000">
                  <a:solidFill>
                    <a:srgbClr val="0000FF"/>
                  </a:solidFill>
                  <a:latin typeface="Consolas" pitchFamily="49" charset="0"/>
                  <a:cs typeface="Consolas" pitchFamily="49" charset="0"/>
                </a:rPr>
                <a:t>= </a:t>
              </a:r>
              <a:r>
                <a:rPr lang="en-US" altLang="zh-CN" sz="2000">
                  <a:solidFill>
                    <a:srgbClr val="FF0000"/>
                  </a:solidFill>
                  <a:latin typeface="Consolas" pitchFamily="49" charset="0"/>
                  <a:cs typeface="Consolas" pitchFamily="49" charset="0"/>
                </a:rPr>
                <a:t>?</a:t>
              </a:r>
              <a:endParaRPr lang="zh-CN" altLang="en-US" sz="2000">
                <a:solidFill>
                  <a:srgbClr val="FF0000"/>
                </a:solidFill>
                <a:latin typeface="Consolas" pitchFamily="49" charset="0"/>
                <a:cs typeface="Consolas" pitchFamily="49" charset="0"/>
              </a:endParaRPr>
            </a:p>
          </p:txBody>
        </p:sp>
        <p:sp>
          <p:nvSpPr>
            <p:cNvPr id="55" name="下箭头 54"/>
            <p:cNvSpPr/>
            <p:nvPr/>
          </p:nvSpPr>
          <p:spPr bwMode="auto">
            <a:xfrm>
              <a:off x="6929454" y="3429000"/>
              <a:ext cx="142876" cy="571504"/>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2000">
                <a:solidFill>
                  <a:srgbClr val="0000FF"/>
                </a:solidFill>
                <a:latin typeface="Consolas" pitchFamily="49" charset="0"/>
                <a:cs typeface="Consolas" pitchFamily="49" charset="0"/>
              </a:endParaRPr>
            </a:p>
          </p:txBody>
        </p:sp>
      </p:grpSp>
      <p:sp>
        <p:nvSpPr>
          <p:cNvPr id="46" name="TextBox 45"/>
          <p:cNvSpPr txBox="1"/>
          <p:nvPr/>
        </p:nvSpPr>
        <p:spPr>
          <a:xfrm>
            <a:off x="357158" y="428604"/>
            <a:ext cx="421484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5.2.1 </a:t>
            </a:r>
            <a:r>
              <a:rPr lang="zh-CN" altLang="en-US">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对称</a:t>
            </a:r>
            <a:r>
              <a:rPr lang="zh-CN" altLang="zh-CN" spc="50">
                <a:ln w="11430"/>
                <a:solidFill>
                  <a:schemeClr val="bg1"/>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矩阵的压缩存储</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4" name="灯片编号占位符 53"/>
          <p:cNvSpPr>
            <a:spLocks noGrp="1"/>
          </p:cNvSpPr>
          <p:nvPr>
            <p:ph type="sldNum" sz="quarter" idx="12"/>
          </p:nvPr>
        </p:nvSpPr>
        <p:spPr/>
        <p:txBody>
          <a:bodyPr/>
          <a:lstStyle/>
          <a:p>
            <a:fld id="{67864EE2-EAB3-4814-A7EB-820BD7610F1E}" type="slidenum">
              <a:rPr lang="en-US" altLang="zh-CN" smtClean="0"/>
              <a:pPr/>
              <a:t>21</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7"/>
          <p:cNvGrpSpPr/>
          <p:nvPr/>
        </p:nvGrpSpPr>
        <p:grpSpPr>
          <a:xfrm>
            <a:off x="909616" y="3441967"/>
            <a:ext cx="7091408" cy="2291289"/>
            <a:chOff x="909616" y="3000372"/>
            <a:chExt cx="7091408" cy="2291289"/>
          </a:xfrm>
        </p:grpSpPr>
        <p:sp>
          <p:nvSpPr>
            <p:cNvPr id="13322" name="Text Box 10"/>
            <p:cNvSpPr txBox="1">
              <a:spLocks noChangeArrowheads="1"/>
            </p:cNvSpPr>
            <p:nvPr/>
          </p:nvSpPr>
          <p:spPr bwMode="auto">
            <a:xfrm>
              <a:off x="909616" y="4500570"/>
              <a:ext cx="609600" cy="313932"/>
            </a:xfrm>
            <a:prstGeom prst="rect">
              <a:avLst/>
            </a:prstGeom>
            <a:noFill/>
            <a:ln w="9525">
              <a:noFill/>
              <a:miter lim="800000"/>
              <a:headEnd/>
              <a:tailEnd/>
            </a:ln>
            <a:effectLst/>
          </p:spPr>
          <p:txBody>
            <a:bodyPr>
              <a:spAutoFit/>
            </a:bodyPr>
            <a:lstStyle/>
            <a:p>
              <a:pPr algn="l">
                <a:spcBef>
                  <a:spcPct val="50000"/>
                </a:spcBef>
              </a:pPr>
              <a:r>
                <a:rPr kumimoji="1" lang="en-US" altLang="zh-CN" sz="1800" i="1">
                  <a:solidFill>
                    <a:srgbClr val="0000FF"/>
                  </a:solidFill>
                  <a:latin typeface="Consolas" pitchFamily="49" charset="0"/>
                  <a:ea typeface="宋体" pitchFamily="2" charset="-122"/>
                  <a:cs typeface="Consolas" pitchFamily="49" charset="0"/>
                </a:rPr>
                <a:t>k</a:t>
              </a:r>
              <a:r>
                <a:rPr kumimoji="1" lang="en-US" altLang="zh-CN" sz="1800">
                  <a:solidFill>
                    <a:srgbClr val="0000FF"/>
                  </a:solidFill>
                  <a:latin typeface="Consolas" pitchFamily="49" charset="0"/>
                  <a:ea typeface="宋体" pitchFamily="2" charset="-122"/>
                  <a:cs typeface="Consolas" pitchFamily="49" charset="0"/>
                </a:rPr>
                <a:t>=</a:t>
              </a:r>
            </a:p>
          </p:txBody>
        </p:sp>
        <p:sp>
          <p:nvSpPr>
            <p:cNvPr id="13323" name="Text Box 11"/>
            <p:cNvSpPr txBox="1">
              <a:spLocks noChangeArrowheads="1"/>
            </p:cNvSpPr>
            <p:nvPr/>
          </p:nvSpPr>
          <p:spPr bwMode="auto">
            <a:xfrm>
              <a:off x="3695664" y="4029078"/>
              <a:ext cx="4305360" cy="3139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a:solidFill>
                    <a:srgbClr val="00B0F0"/>
                  </a:solidFill>
                  <a:latin typeface="Consolas" pitchFamily="49" charset="0"/>
                  <a:ea typeface="仿宋" pitchFamily="49" charset="-122"/>
                  <a:cs typeface="Consolas" pitchFamily="49" charset="0"/>
                </a:rPr>
                <a:t>当</a:t>
              </a:r>
              <a:r>
                <a:rPr kumimoji="1" lang="en-US" altLang="zh-CN" sz="1800" i="1">
                  <a:solidFill>
                    <a:srgbClr val="00B0F0"/>
                  </a:solidFill>
                  <a:latin typeface="Consolas" pitchFamily="49" charset="0"/>
                  <a:ea typeface="仿宋" pitchFamily="49" charset="-122"/>
                  <a:cs typeface="Consolas" pitchFamily="49" charset="0"/>
                </a:rPr>
                <a:t>i</a:t>
              </a:r>
              <a:r>
                <a:rPr kumimoji="1" lang="en-US" altLang="zh-CN" sz="1800" err="1">
                  <a:solidFill>
                    <a:srgbClr val="00B0F0"/>
                  </a:solidFill>
                  <a:latin typeface="+mn-ea"/>
                  <a:ea typeface="+mn-ea"/>
                  <a:cs typeface="Consolas" pitchFamily="49" charset="0"/>
                </a:rPr>
                <a:t>≥</a:t>
              </a:r>
              <a:r>
                <a:rPr kumimoji="1" lang="en-US" altLang="zh-CN" sz="1800" i="1" err="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时（下三角</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主对角线的元素）</a:t>
              </a:r>
            </a:p>
          </p:txBody>
        </p:sp>
        <p:sp>
          <p:nvSpPr>
            <p:cNvPr id="13325" name="Text Box 13"/>
            <p:cNvSpPr txBox="1">
              <a:spLocks noChangeArrowheads="1"/>
            </p:cNvSpPr>
            <p:nvPr/>
          </p:nvSpPr>
          <p:spPr bwMode="auto">
            <a:xfrm>
              <a:off x="3695664" y="4714878"/>
              <a:ext cx="2719390" cy="3139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a:solidFill>
                    <a:srgbClr val="00B0F0"/>
                  </a:solidFill>
                  <a:latin typeface="Consolas" pitchFamily="49" charset="0"/>
                  <a:ea typeface="仿宋" pitchFamily="49" charset="-122"/>
                  <a:cs typeface="Consolas" pitchFamily="49" charset="0"/>
                </a:rPr>
                <a:t>当</a:t>
              </a:r>
              <a:r>
                <a:rPr kumimoji="1" lang="en-US" altLang="zh-CN" sz="1800" i="1">
                  <a:solidFill>
                    <a:srgbClr val="00B0F0"/>
                  </a:solidFill>
                  <a:latin typeface="Consolas" pitchFamily="49" charset="0"/>
                  <a:ea typeface="仿宋" pitchFamily="49" charset="-122"/>
                  <a:cs typeface="Consolas" pitchFamily="49" charset="0"/>
                </a:rPr>
                <a:t>i</a:t>
              </a:r>
              <a:r>
                <a:rPr kumimoji="1" lang="en-US" altLang="zh-CN" sz="1800">
                  <a:solidFill>
                    <a:srgbClr val="00B0F0"/>
                  </a:solidFill>
                  <a:latin typeface="Consolas" pitchFamily="49" charset="0"/>
                  <a:ea typeface="仿宋" pitchFamily="49" charset="-122"/>
                  <a:cs typeface="Consolas" pitchFamily="49" charset="0"/>
                </a:rPr>
                <a:t>&lt;</a:t>
              </a:r>
              <a:r>
                <a:rPr kumimoji="1" lang="en-US" altLang="zh-CN" sz="1800" i="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r>
                <a:rPr kumimoji="1" lang="en-US" altLang="zh-CN" sz="1800" i="1">
                  <a:solidFill>
                    <a:srgbClr val="00B0F0"/>
                  </a:solidFill>
                  <a:latin typeface="Consolas" pitchFamily="49" charset="0"/>
                  <a:ea typeface="仿宋" pitchFamily="49" charset="-122"/>
                  <a:cs typeface="Consolas" pitchFamily="49" charset="0"/>
                </a:rPr>
                <a:t>a</a:t>
              </a:r>
              <a:r>
                <a:rPr kumimoji="1" lang="en-US" altLang="zh-CN" sz="1800" i="1" baseline="-25000">
                  <a:solidFill>
                    <a:srgbClr val="00B0F0"/>
                  </a:solidFill>
                  <a:latin typeface="Consolas" pitchFamily="49" charset="0"/>
                  <a:ea typeface="仿宋" pitchFamily="49" charset="-122"/>
                  <a:cs typeface="Consolas" pitchFamily="49" charset="0"/>
                </a:rPr>
                <a:t>i,j</a:t>
              </a:r>
              <a:r>
                <a:rPr kumimoji="1" lang="en-US" altLang="zh-CN" sz="1800">
                  <a:solidFill>
                    <a:srgbClr val="00B0F0"/>
                  </a:solidFill>
                  <a:latin typeface="Consolas" pitchFamily="49" charset="0"/>
                  <a:ea typeface="仿宋" pitchFamily="49" charset="-122"/>
                  <a:cs typeface="Consolas" pitchFamily="49" charset="0"/>
                </a:rPr>
                <a:t>=</a:t>
              </a:r>
              <a:r>
                <a:rPr kumimoji="1" lang="en-US" altLang="zh-CN" sz="1800" i="1">
                  <a:solidFill>
                    <a:srgbClr val="00B0F0"/>
                  </a:solidFill>
                  <a:latin typeface="Consolas" pitchFamily="49" charset="0"/>
                  <a:ea typeface="仿宋" pitchFamily="49" charset="-122"/>
                  <a:cs typeface="Consolas" pitchFamily="49" charset="0"/>
                </a:rPr>
                <a:t>a</a:t>
              </a:r>
              <a:r>
                <a:rPr kumimoji="1" lang="en-US" altLang="zh-CN" sz="1800" i="1" baseline="-25000">
                  <a:solidFill>
                    <a:srgbClr val="00B0F0"/>
                  </a:solidFill>
                  <a:latin typeface="Consolas" pitchFamily="49" charset="0"/>
                  <a:ea typeface="仿宋" pitchFamily="49" charset="-122"/>
                  <a:cs typeface="Consolas" pitchFamily="49" charset="0"/>
                </a:rPr>
                <a:t>j,i</a:t>
              </a:r>
              <a:r>
                <a:rPr kumimoji="1" lang="zh-CN" altLang="en-US" sz="1800">
                  <a:solidFill>
                    <a:srgbClr val="00B0F0"/>
                  </a:solidFill>
                  <a:latin typeface="Consolas" pitchFamily="49" charset="0"/>
                  <a:ea typeface="仿宋" pitchFamily="49" charset="-122"/>
                  <a:cs typeface="Consolas" pitchFamily="49" charset="0"/>
                </a:rPr>
                <a:t>）</a:t>
              </a:r>
            </a:p>
          </p:txBody>
        </p:sp>
        <p:sp>
          <p:nvSpPr>
            <p:cNvPr id="13327" name="AutoShape 15"/>
            <p:cNvSpPr>
              <a:spLocks/>
            </p:cNvSpPr>
            <p:nvPr/>
          </p:nvSpPr>
          <p:spPr bwMode="auto">
            <a:xfrm>
              <a:off x="1395386" y="4067178"/>
              <a:ext cx="228600" cy="1143000"/>
            </a:xfrm>
            <a:prstGeom prst="leftBrace">
              <a:avLst>
                <a:gd name="adj1" fmla="val 41667"/>
                <a:gd name="adj2" fmla="val 50000"/>
              </a:avLst>
            </a:prstGeom>
            <a:ln w="19050">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4" name="下箭头 13"/>
            <p:cNvSpPr/>
            <p:nvPr/>
          </p:nvSpPr>
          <p:spPr>
            <a:xfrm>
              <a:off x="2481218" y="3000372"/>
              <a:ext cx="23339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grpSp>
          <p:nvGrpSpPr>
            <p:cNvPr id="3" name="组合 30"/>
            <p:cNvGrpSpPr/>
            <p:nvPr/>
          </p:nvGrpSpPr>
          <p:grpSpPr>
            <a:xfrm>
              <a:off x="1766838" y="3836980"/>
              <a:ext cx="1500198" cy="597425"/>
              <a:chOff x="500034" y="3571876"/>
              <a:chExt cx="1500198" cy="597425"/>
            </a:xfrm>
          </p:grpSpPr>
          <p:sp>
            <p:nvSpPr>
              <p:cNvPr id="22" name="TextBox 21"/>
              <p:cNvSpPr txBox="1"/>
              <p:nvPr/>
            </p:nvSpPr>
            <p:spPr>
              <a:xfrm>
                <a:off x="500034" y="3571876"/>
                <a:ext cx="1071570" cy="221599"/>
              </a:xfrm>
              <a:prstGeom prst="rect">
                <a:avLst/>
              </a:prstGeom>
              <a:noFill/>
            </p:spPr>
            <p:txBody>
              <a:bodyPr wrap="square" lIns="0" tIns="0" rIns="0" bIns="0" rtlCol="0">
                <a:spAutoFit/>
              </a:bodyPr>
              <a:lstStyle/>
              <a:p>
                <a:r>
                  <a:rPr lang="en-US" altLang="zh-CN" sz="1800" i="1" err="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i</a:t>
                </a:r>
                <a:r>
                  <a:rPr lang="en-US" altLang="zh-CN" sz="1800" err="1">
                    <a:solidFill>
                      <a:srgbClr val="0000FF"/>
                    </a:solidFill>
                    <a:latin typeface="Consolas" pitchFamily="49" charset="0"/>
                    <a:cs typeface="Consolas" pitchFamily="49" charset="0"/>
                  </a:rPr>
                  <a:t>+1</a:t>
                </a:r>
                <a:r>
                  <a:rPr lang="en-US" altLang="zh-CN"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24" name="直接连接符 23"/>
              <p:cNvCxnSpPr/>
              <p:nvPr/>
            </p:nvCxnSpPr>
            <p:spPr>
              <a:xfrm>
                <a:off x="571472" y="3862391"/>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9748" y="3947702"/>
                <a:ext cx="500066" cy="2215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26" name="TextBox 25"/>
              <p:cNvSpPr txBox="1"/>
              <p:nvPr/>
            </p:nvSpPr>
            <p:spPr>
              <a:xfrm>
                <a:off x="1500166" y="3786190"/>
                <a:ext cx="500066" cy="2215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j</a:t>
                </a:r>
                <a:endParaRPr lang="zh-CN" altLang="en-US" sz="1800" i="1">
                  <a:solidFill>
                    <a:srgbClr val="0000FF"/>
                  </a:solidFill>
                  <a:latin typeface="Consolas" pitchFamily="49" charset="0"/>
                  <a:cs typeface="Consolas" pitchFamily="49" charset="0"/>
                </a:endParaRPr>
              </a:p>
            </p:txBody>
          </p:sp>
        </p:grpSp>
        <p:grpSp>
          <p:nvGrpSpPr>
            <p:cNvPr id="4" name="组合 31"/>
            <p:cNvGrpSpPr/>
            <p:nvPr/>
          </p:nvGrpSpPr>
          <p:grpSpPr>
            <a:xfrm>
              <a:off x="1766838" y="4694236"/>
              <a:ext cx="1500198" cy="597425"/>
              <a:chOff x="652434" y="5500702"/>
              <a:chExt cx="1500198" cy="597425"/>
            </a:xfrm>
          </p:grpSpPr>
          <p:sp>
            <p:nvSpPr>
              <p:cNvPr id="27" name="TextBox 26"/>
              <p:cNvSpPr txBox="1"/>
              <p:nvPr/>
            </p:nvSpPr>
            <p:spPr>
              <a:xfrm>
                <a:off x="652434" y="5500702"/>
                <a:ext cx="1071570" cy="221599"/>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j</a:t>
                </a:r>
                <a:r>
                  <a:rPr lang="en-US" altLang="zh-CN" sz="1800">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j</a:t>
                </a:r>
                <a:r>
                  <a:rPr lang="en-US" altLang="zh-CN" sz="1800" err="1">
                    <a:solidFill>
                      <a:srgbClr val="0000FF"/>
                    </a:solidFill>
                    <a:latin typeface="Consolas" pitchFamily="49" charset="0"/>
                    <a:cs typeface="Consolas" pitchFamily="49" charset="0"/>
                  </a:rPr>
                  <a:t>+1</a:t>
                </a:r>
                <a:r>
                  <a:rPr lang="en-US" altLang="zh-CN"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28" name="直接连接符 27"/>
              <p:cNvCxnSpPr/>
              <p:nvPr/>
            </p:nvCxnSpPr>
            <p:spPr>
              <a:xfrm>
                <a:off x="723872" y="5810267"/>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92148" y="5876528"/>
                <a:ext cx="500066" cy="2215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0" name="TextBox 29"/>
              <p:cNvSpPr txBox="1"/>
              <p:nvPr/>
            </p:nvSpPr>
            <p:spPr>
              <a:xfrm>
                <a:off x="1652566" y="5715016"/>
                <a:ext cx="500066" cy="2215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i</a:t>
                </a:r>
                <a:endParaRPr lang="zh-CN" altLang="en-US" sz="1800" i="1">
                  <a:solidFill>
                    <a:srgbClr val="0000FF"/>
                  </a:solidFill>
                  <a:latin typeface="Consolas" pitchFamily="49" charset="0"/>
                  <a:cs typeface="Consolas" pitchFamily="49" charset="0"/>
                </a:endParaRPr>
              </a:p>
            </p:txBody>
          </p:sp>
        </p:grpSp>
      </p:grpSp>
      <p:sp>
        <p:nvSpPr>
          <p:cNvPr id="34" name="TextBox 33"/>
          <p:cNvSpPr txBox="1"/>
          <p:nvPr/>
        </p:nvSpPr>
        <p:spPr>
          <a:xfrm>
            <a:off x="357158" y="1580180"/>
            <a:ext cx="8143932" cy="313932"/>
          </a:xfrm>
          <a:prstGeom prst="rect">
            <a:avLst/>
          </a:prstGeom>
          <a:noFill/>
        </p:spPr>
        <p:txBody>
          <a:bodyPr wrap="square" rtlCol="0">
            <a:spAutoFit/>
          </a:bodyPr>
          <a:lstStyle/>
          <a:p>
            <a:pPr algn="l"/>
            <a:r>
              <a:rPr lang="en-US" altLang="zh-CN" sz="1800" i="1">
                <a:solidFill>
                  <a:srgbClr val="0000FF"/>
                </a:solidFill>
                <a:latin typeface="Consolas" pitchFamily="49" charset="0"/>
                <a:cs typeface="Consolas" pitchFamily="49" charset="0"/>
              </a:rPr>
              <a:t>B</a:t>
            </a:r>
            <a:r>
              <a:rPr lang="en-US" altLang="zh-CN" sz="1800">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a</a:t>
            </a:r>
            <a:r>
              <a:rPr lang="en-US" altLang="zh-CN" sz="1800" baseline="-25000" err="1">
                <a:solidFill>
                  <a:srgbClr val="0000FF"/>
                </a:solidFill>
                <a:latin typeface="Consolas" pitchFamily="49" charset="0"/>
                <a:cs typeface="Consolas" pitchFamily="49" charset="0"/>
              </a:rPr>
              <a:t>0,0</a:t>
            </a:r>
            <a:r>
              <a:rPr lang="en-US" altLang="zh-CN" sz="1800" err="1">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a</a:t>
            </a:r>
            <a:r>
              <a:rPr lang="en-US" altLang="zh-CN" sz="1800" baseline="-25000" err="1">
                <a:solidFill>
                  <a:srgbClr val="0000FF"/>
                </a:solidFill>
                <a:latin typeface="Consolas" pitchFamily="49" charset="0"/>
                <a:cs typeface="Consolas" pitchFamily="49" charset="0"/>
              </a:rPr>
              <a:t>1,0</a:t>
            </a:r>
            <a:r>
              <a:rPr lang="en-US" altLang="zh-CN" sz="1800" err="1">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a</a:t>
            </a:r>
            <a:r>
              <a:rPr lang="en-US" altLang="zh-CN" sz="1800" baseline="-25000" err="1">
                <a:solidFill>
                  <a:srgbClr val="0000FF"/>
                </a:solidFill>
                <a:latin typeface="Consolas" pitchFamily="49" charset="0"/>
                <a:cs typeface="Consolas" pitchFamily="49" charset="0"/>
              </a:rPr>
              <a:t>1,1</a:t>
            </a:r>
            <a:r>
              <a:rPr lang="en-US" altLang="zh-CN" sz="1800">
                <a:solidFill>
                  <a:srgbClr val="0000FF"/>
                </a:solidFill>
                <a:latin typeface="Consolas" pitchFamily="49" charset="0"/>
                <a:cs typeface="Consolas" pitchFamily="49" charset="0"/>
              </a:rPr>
              <a:t>,</a:t>
            </a:r>
            <a:r>
              <a:rPr lang="zh-CN" altLang="en-US" sz="1800">
                <a:solidFill>
                  <a:srgbClr val="0000FF"/>
                </a:solidFill>
                <a:latin typeface="+mj-ea"/>
                <a:ea typeface="+mj-ea"/>
                <a:cs typeface="Consolas" pitchFamily="49" charset="0"/>
                <a:sym typeface="Symbol"/>
              </a:rPr>
              <a:t></a:t>
            </a:r>
            <a:r>
              <a:rPr lang="en-US" altLang="zh-CN" sz="1800">
                <a:solidFill>
                  <a:srgbClr val="0000FF"/>
                </a:solidFill>
                <a:latin typeface="Consolas" pitchFamily="49" charset="0"/>
                <a:cs typeface="Consolas" pitchFamily="49" charset="0"/>
                <a:sym typeface="Symbol"/>
              </a:rPr>
              <a:t>,</a:t>
            </a:r>
            <a:r>
              <a:rPr lang="en-US" altLang="zh-CN" sz="1800" i="1" err="1">
                <a:solidFill>
                  <a:srgbClr val="0000FF"/>
                </a:solidFill>
                <a:latin typeface="Consolas" pitchFamily="49" charset="0"/>
                <a:cs typeface="Consolas" pitchFamily="49" charset="0"/>
                <a:sym typeface="Symbol"/>
              </a:rPr>
              <a:t>a</a:t>
            </a:r>
            <a:r>
              <a:rPr lang="en-US" altLang="zh-CN" sz="1800" i="1" baseline="-25000" err="1">
                <a:solidFill>
                  <a:srgbClr val="0000FF"/>
                </a:solidFill>
                <a:latin typeface="Consolas" pitchFamily="49" charset="0"/>
                <a:cs typeface="Consolas" pitchFamily="49" charset="0"/>
                <a:sym typeface="Symbol"/>
              </a:rPr>
              <a:t>i</a:t>
            </a:r>
            <a:r>
              <a:rPr lang="en-US" altLang="zh-CN" sz="1800" baseline="-25000">
                <a:solidFill>
                  <a:srgbClr val="0000FF"/>
                </a:solidFill>
                <a:latin typeface="Consolas" pitchFamily="49" charset="0"/>
                <a:cs typeface="Consolas" pitchFamily="49" charset="0"/>
                <a:sym typeface="Symbol"/>
              </a:rPr>
              <a:t>-1,0</a:t>
            </a:r>
            <a:r>
              <a:rPr lang="en-US" altLang="zh-CN" sz="1800">
                <a:solidFill>
                  <a:srgbClr val="0000FF"/>
                </a:solidFill>
                <a:latin typeface="Consolas" pitchFamily="49" charset="0"/>
                <a:cs typeface="Consolas" pitchFamily="49" charset="0"/>
                <a:sym typeface="Symbol"/>
              </a:rPr>
              <a:t>,</a:t>
            </a:r>
            <a:r>
              <a:rPr lang="zh-CN" altLang="en-US" sz="1800">
                <a:solidFill>
                  <a:srgbClr val="0000FF"/>
                </a:solidFill>
                <a:latin typeface="Consolas" pitchFamily="49" charset="0"/>
                <a:cs typeface="Consolas" pitchFamily="49" charset="0"/>
                <a:sym typeface="Symbol"/>
              </a:rPr>
              <a:t></a:t>
            </a:r>
            <a:r>
              <a:rPr lang="en-US" altLang="zh-CN" sz="1800">
                <a:solidFill>
                  <a:srgbClr val="0000FF"/>
                </a:solidFill>
                <a:latin typeface="Consolas" pitchFamily="49" charset="0"/>
                <a:cs typeface="Consolas" pitchFamily="49" charset="0"/>
                <a:sym typeface="Symbol"/>
              </a:rPr>
              <a:t>,</a:t>
            </a:r>
            <a:r>
              <a:rPr lang="en-US" altLang="zh-CN" sz="1800" i="1" err="1">
                <a:solidFill>
                  <a:srgbClr val="0000FF"/>
                </a:solidFill>
                <a:latin typeface="Consolas" pitchFamily="49" charset="0"/>
                <a:cs typeface="Consolas" pitchFamily="49" charset="0"/>
                <a:sym typeface="Symbol"/>
              </a:rPr>
              <a:t>a</a:t>
            </a:r>
            <a:r>
              <a:rPr lang="en-US" altLang="zh-CN" sz="1800" i="1" baseline="-25000" err="1">
                <a:solidFill>
                  <a:srgbClr val="0000FF"/>
                </a:solidFill>
                <a:latin typeface="Consolas" pitchFamily="49" charset="0"/>
                <a:cs typeface="Consolas" pitchFamily="49" charset="0"/>
                <a:sym typeface="Symbol"/>
              </a:rPr>
              <a:t>i</a:t>
            </a:r>
            <a:r>
              <a:rPr lang="en-US" altLang="zh-CN" sz="1800" baseline="-25000">
                <a:solidFill>
                  <a:srgbClr val="0000FF"/>
                </a:solidFill>
                <a:latin typeface="Consolas" pitchFamily="49" charset="0"/>
                <a:cs typeface="Consolas" pitchFamily="49" charset="0"/>
                <a:sym typeface="Symbol"/>
              </a:rPr>
              <a:t>-</a:t>
            </a:r>
            <a:r>
              <a:rPr lang="en-US" altLang="zh-CN" sz="1800" baseline="-25000" err="1">
                <a:solidFill>
                  <a:srgbClr val="0000FF"/>
                </a:solidFill>
                <a:latin typeface="Consolas" pitchFamily="49" charset="0"/>
                <a:cs typeface="Consolas" pitchFamily="49" charset="0"/>
                <a:sym typeface="Symbol"/>
              </a:rPr>
              <a:t>1,</a:t>
            </a:r>
            <a:r>
              <a:rPr lang="en-US" altLang="zh-CN" sz="1800" i="1" baseline="-25000" err="1">
                <a:solidFill>
                  <a:srgbClr val="0000FF"/>
                </a:solidFill>
                <a:latin typeface="Consolas" pitchFamily="49" charset="0"/>
                <a:cs typeface="Consolas" pitchFamily="49" charset="0"/>
                <a:sym typeface="Symbol"/>
              </a:rPr>
              <a:t>i</a:t>
            </a:r>
            <a:r>
              <a:rPr lang="en-US" altLang="zh-CN" sz="1800" baseline="-25000">
                <a:solidFill>
                  <a:srgbClr val="0000FF"/>
                </a:solidFill>
                <a:latin typeface="Consolas" pitchFamily="49" charset="0"/>
                <a:cs typeface="Consolas" pitchFamily="49" charset="0"/>
                <a:sym typeface="Symbol"/>
              </a:rPr>
              <a:t>-1</a:t>
            </a:r>
            <a:r>
              <a:rPr lang="zh-CN" altLang="en-US" sz="1800">
                <a:solidFill>
                  <a:srgbClr val="0000FF"/>
                </a:solidFill>
                <a:latin typeface="Consolas" pitchFamily="49" charset="0"/>
                <a:cs typeface="Consolas" pitchFamily="49" charset="0"/>
                <a:sym typeface="Symbol"/>
              </a:rPr>
              <a:t>，</a:t>
            </a:r>
            <a:r>
              <a:rPr lang="en-US" altLang="zh-CN" sz="1800" i="1">
                <a:solidFill>
                  <a:srgbClr val="0000FF"/>
                </a:solidFill>
                <a:latin typeface="Consolas" pitchFamily="49" charset="0"/>
                <a:cs typeface="Consolas" pitchFamily="49" charset="0"/>
                <a:sym typeface="Symbol"/>
              </a:rPr>
              <a:t>a</a:t>
            </a:r>
            <a:r>
              <a:rPr lang="en-US" altLang="zh-CN" sz="1800" i="1" baseline="-25000">
                <a:solidFill>
                  <a:srgbClr val="0000FF"/>
                </a:solidFill>
                <a:latin typeface="Consolas" pitchFamily="49" charset="0"/>
                <a:cs typeface="Consolas" pitchFamily="49" charset="0"/>
                <a:sym typeface="Symbol"/>
              </a:rPr>
              <a:t>i</a:t>
            </a:r>
            <a:r>
              <a:rPr lang="en-US" altLang="zh-CN" sz="1800" baseline="-25000">
                <a:solidFill>
                  <a:srgbClr val="0000FF"/>
                </a:solidFill>
                <a:latin typeface="Consolas" pitchFamily="49" charset="0"/>
                <a:cs typeface="Consolas" pitchFamily="49" charset="0"/>
                <a:sym typeface="Symbol"/>
              </a:rPr>
              <a:t>,0</a:t>
            </a:r>
            <a:r>
              <a:rPr lang="en-US" altLang="zh-CN" sz="1800">
                <a:solidFill>
                  <a:srgbClr val="0000FF"/>
                </a:solidFill>
                <a:latin typeface="Consolas" pitchFamily="49" charset="0"/>
                <a:cs typeface="Consolas" pitchFamily="49" charset="0"/>
                <a:sym typeface="Symbol"/>
              </a:rPr>
              <a:t>,</a:t>
            </a:r>
            <a:r>
              <a:rPr lang="zh-CN" altLang="en-US" sz="1800">
                <a:solidFill>
                  <a:srgbClr val="0000FF"/>
                </a:solidFill>
                <a:latin typeface="Consolas" pitchFamily="49" charset="0"/>
                <a:cs typeface="Consolas" pitchFamily="49" charset="0"/>
                <a:sym typeface="Symbol"/>
              </a:rPr>
              <a:t></a:t>
            </a:r>
            <a:r>
              <a:rPr lang="en-US" altLang="zh-CN" sz="1800">
                <a:solidFill>
                  <a:srgbClr val="0000FF"/>
                </a:solidFill>
                <a:latin typeface="Consolas" pitchFamily="49" charset="0"/>
                <a:cs typeface="Consolas" pitchFamily="49" charset="0"/>
                <a:sym typeface="Symbol"/>
              </a:rPr>
              <a:t>,</a:t>
            </a:r>
            <a:r>
              <a:rPr lang="en-US" altLang="zh-CN" sz="1800" i="1">
                <a:solidFill>
                  <a:srgbClr val="0000FF"/>
                </a:solidFill>
                <a:latin typeface="Consolas" pitchFamily="49" charset="0"/>
                <a:cs typeface="Consolas" pitchFamily="49" charset="0"/>
                <a:sym typeface="Symbol"/>
              </a:rPr>
              <a:t>a</a:t>
            </a:r>
            <a:r>
              <a:rPr lang="en-US" altLang="zh-CN" sz="1800" i="1" baseline="-25000">
                <a:solidFill>
                  <a:srgbClr val="0000FF"/>
                </a:solidFill>
                <a:latin typeface="Consolas" pitchFamily="49" charset="0"/>
                <a:cs typeface="Consolas" pitchFamily="49" charset="0"/>
                <a:sym typeface="Symbol"/>
              </a:rPr>
              <a:t>i</a:t>
            </a:r>
            <a:r>
              <a:rPr lang="en-US" altLang="zh-CN" sz="1800" baseline="-25000">
                <a:solidFill>
                  <a:srgbClr val="0000FF"/>
                </a:solidFill>
                <a:latin typeface="Consolas" pitchFamily="49" charset="0"/>
                <a:cs typeface="Consolas" pitchFamily="49" charset="0"/>
                <a:sym typeface="Symbol"/>
              </a:rPr>
              <a:t>,</a:t>
            </a:r>
            <a:r>
              <a:rPr lang="en-US" altLang="zh-CN" sz="1800" i="1" baseline="-25000">
                <a:solidFill>
                  <a:srgbClr val="0000FF"/>
                </a:solidFill>
                <a:latin typeface="Consolas" pitchFamily="49" charset="0"/>
                <a:cs typeface="Consolas" pitchFamily="49" charset="0"/>
                <a:sym typeface="Symbol"/>
              </a:rPr>
              <a:t>j</a:t>
            </a:r>
            <a:r>
              <a:rPr lang="en-US" altLang="zh-CN" sz="1800" baseline="-25000">
                <a:solidFill>
                  <a:srgbClr val="0000FF"/>
                </a:solidFill>
                <a:latin typeface="Consolas" pitchFamily="49" charset="0"/>
                <a:cs typeface="Consolas" pitchFamily="49" charset="0"/>
                <a:sym typeface="Symbol"/>
              </a:rPr>
              <a:t>-1</a:t>
            </a:r>
            <a:r>
              <a:rPr lang="en-US" altLang="zh-CN" sz="1800">
                <a:solidFill>
                  <a:srgbClr val="0000FF"/>
                </a:solidFill>
                <a:latin typeface="Consolas" pitchFamily="49" charset="0"/>
                <a:cs typeface="Consolas" pitchFamily="49" charset="0"/>
                <a:sym typeface="Symbol"/>
              </a:rPr>
              <a:t>, </a:t>
            </a:r>
            <a:r>
              <a:rPr lang="en-US" altLang="zh-CN" sz="1800" i="1">
                <a:solidFill>
                  <a:srgbClr val="FF0000"/>
                </a:solidFill>
                <a:latin typeface="Consolas" pitchFamily="49" charset="0"/>
                <a:cs typeface="Consolas" pitchFamily="49" charset="0"/>
                <a:sym typeface="Symbol"/>
              </a:rPr>
              <a:t>a</a:t>
            </a:r>
            <a:r>
              <a:rPr lang="en-US" altLang="zh-CN" sz="1800" i="1" baseline="-25000">
                <a:solidFill>
                  <a:srgbClr val="FF0000"/>
                </a:solidFill>
                <a:latin typeface="Consolas" pitchFamily="49" charset="0"/>
                <a:cs typeface="Consolas" pitchFamily="49" charset="0"/>
                <a:sym typeface="Symbol"/>
              </a:rPr>
              <a:t>i</a:t>
            </a:r>
            <a:r>
              <a:rPr lang="en-US" altLang="zh-CN" sz="1800" baseline="-25000">
                <a:solidFill>
                  <a:srgbClr val="FF0000"/>
                </a:solidFill>
                <a:latin typeface="Consolas" pitchFamily="49" charset="0"/>
                <a:cs typeface="Consolas" pitchFamily="49" charset="0"/>
                <a:sym typeface="Symbol"/>
              </a:rPr>
              <a:t>,</a:t>
            </a:r>
            <a:r>
              <a:rPr lang="en-US" altLang="zh-CN" sz="1800" i="1" baseline="-25000">
                <a:solidFill>
                  <a:srgbClr val="FF0000"/>
                </a:solidFill>
                <a:latin typeface="Consolas" pitchFamily="49" charset="0"/>
                <a:cs typeface="Consolas" pitchFamily="49" charset="0"/>
                <a:sym typeface="Symbol"/>
              </a:rPr>
              <a:t>j</a:t>
            </a:r>
            <a:r>
              <a:rPr lang="en-US" altLang="zh-CN" sz="1800">
                <a:solidFill>
                  <a:srgbClr val="0000FF"/>
                </a:solidFill>
                <a:latin typeface="Consolas" pitchFamily="49" charset="0"/>
                <a:cs typeface="Consolas" pitchFamily="49" charset="0"/>
                <a:sym typeface="Symbol"/>
              </a:rPr>
              <a:t>,</a:t>
            </a:r>
            <a:r>
              <a:rPr lang="zh-CN" altLang="en-US" sz="1800">
                <a:solidFill>
                  <a:srgbClr val="0000FF"/>
                </a:solidFill>
                <a:latin typeface="Consolas" pitchFamily="49" charset="0"/>
                <a:cs typeface="Consolas" pitchFamily="49" charset="0"/>
                <a:sym typeface="Symbol"/>
              </a:rPr>
              <a:t></a:t>
            </a:r>
            <a:r>
              <a:rPr lang="en-US" altLang="zh-CN" sz="1800">
                <a:solidFill>
                  <a:srgbClr val="0000FF"/>
                </a:solidFill>
                <a:latin typeface="Consolas" pitchFamily="49" charset="0"/>
                <a:cs typeface="Consolas" pitchFamily="49" charset="0"/>
                <a:sym typeface="Symbol"/>
              </a:rPr>
              <a:t>,</a:t>
            </a:r>
            <a:r>
              <a:rPr lang="en-US" altLang="zh-CN" sz="1800" i="1">
                <a:solidFill>
                  <a:srgbClr val="0000FF"/>
                </a:solidFill>
                <a:latin typeface="Consolas" pitchFamily="49" charset="0"/>
                <a:cs typeface="Consolas" pitchFamily="49" charset="0"/>
                <a:sym typeface="Symbol"/>
              </a:rPr>
              <a:t>a</a:t>
            </a:r>
            <a:r>
              <a:rPr lang="en-US" altLang="zh-CN" sz="1800" i="1" baseline="-25000">
                <a:solidFill>
                  <a:srgbClr val="0000FF"/>
                </a:solidFill>
                <a:latin typeface="Consolas" pitchFamily="49" charset="0"/>
                <a:cs typeface="Consolas" pitchFamily="49" charset="0"/>
                <a:sym typeface="Symbol"/>
              </a:rPr>
              <a:t>n</a:t>
            </a:r>
            <a:r>
              <a:rPr lang="en-US" altLang="zh-CN" sz="1800" baseline="-25000">
                <a:solidFill>
                  <a:srgbClr val="0000FF"/>
                </a:solidFill>
                <a:latin typeface="Consolas" pitchFamily="49" charset="0"/>
                <a:cs typeface="Consolas" pitchFamily="49" charset="0"/>
                <a:sym typeface="Symbol"/>
              </a:rPr>
              <a:t>-1,</a:t>
            </a:r>
            <a:r>
              <a:rPr lang="en-US" altLang="zh-CN" sz="1800" i="1" baseline="-25000">
                <a:solidFill>
                  <a:srgbClr val="0000FF"/>
                </a:solidFill>
                <a:latin typeface="Consolas" pitchFamily="49" charset="0"/>
                <a:cs typeface="Consolas" pitchFamily="49" charset="0"/>
                <a:sym typeface="Symbol"/>
              </a:rPr>
              <a:t>n</a:t>
            </a:r>
            <a:r>
              <a:rPr lang="en-US" altLang="zh-CN" sz="1800" baseline="-25000">
                <a:solidFill>
                  <a:srgbClr val="0000FF"/>
                </a:solidFill>
                <a:latin typeface="Consolas" pitchFamily="49" charset="0"/>
                <a:cs typeface="Consolas" pitchFamily="49" charset="0"/>
                <a:sym typeface="Symbol"/>
              </a:rPr>
              <a:t>-1</a:t>
            </a:r>
            <a:r>
              <a:rPr lang="en-US" altLang="zh-CN" sz="1800">
                <a:solidFill>
                  <a:srgbClr val="0000FF"/>
                </a:solidFill>
                <a:latin typeface="Consolas" pitchFamily="49" charset="0"/>
                <a:cs typeface="Consolas" pitchFamily="49" charset="0"/>
                <a:sym typeface="Symbol"/>
              </a:rPr>
              <a:t>)</a:t>
            </a:r>
            <a:endParaRPr lang="zh-CN" altLang="en-US" sz="1800">
              <a:solidFill>
                <a:srgbClr val="0000FF"/>
              </a:solidFill>
              <a:latin typeface="Consolas" pitchFamily="49" charset="0"/>
              <a:cs typeface="Consolas" pitchFamily="49" charset="0"/>
            </a:endParaRPr>
          </a:p>
        </p:txBody>
      </p:sp>
      <p:grpSp>
        <p:nvGrpSpPr>
          <p:cNvPr id="5" name="组合 43"/>
          <p:cNvGrpSpPr/>
          <p:nvPr/>
        </p:nvGrpSpPr>
        <p:grpSpPr>
          <a:xfrm>
            <a:off x="623860" y="1856465"/>
            <a:ext cx="5603016" cy="777055"/>
            <a:chOff x="623860" y="1162035"/>
            <a:chExt cx="5603016" cy="777055"/>
          </a:xfrm>
        </p:grpSpPr>
        <p:sp>
          <p:nvSpPr>
            <p:cNvPr id="36" name="左中括号 35"/>
            <p:cNvSpPr/>
            <p:nvPr/>
          </p:nvSpPr>
          <p:spPr>
            <a:xfrm rot="16200000">
              <a:off x="871852" y="1036035"/>
              <a:ext cx="144000" cy="396000"/>
            </a:xfrm>
            <a:prstGeom prst="leftBracket">
              <a:avLst/>
            </a:prstGeom>
            <a:ln w="1270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37" name="TextBox 36"/>
            <p:cNvSpPr txBox="1"/>
            <p:nvPr/>
          </p:nvSpPr>
          <p:spPr>
            <a:xfrm>
              <a:off x="623860" y="1383967"/>
              <a:ext cx="642942" cy="553998"/>
            </a:xfrm>
            <a:prstGeom prst="rect">
              <a:avLst/>
            </a:prstGeom>
            <a:noFill/>
          </p:spPr>
          <p:txBody>
            <a:bodyPr wrap="square" rtlCol="0">
              <a:spAutoFit/>
            </a:bodyPr>
            <a:lstStyle/>
            <a:p>
              <a:pPr>
                <a:lnSpc>
                  <a:spcPts val="1800"/>
                </a:lnSpc>
                <a:spcBef>
                  <a:spcPts val="0"/>
                </a:spcBef>
              </a:pPr>
              <a:r>
                <a:rPr lang="en-US" altLang="zh-CN" sz="1600">
                  <a:solidFill>
                    <a:srgbClr val="0000FF"/>
                  </a:solidFill>
                  <a:latin typeface="Consolas" pitchFamily="49" charset="0"/>
                  <a:ea typeface="仿宋" pitchFamily="49" charset="-122"/>
                  <a:cs typeface="Consolas" pitchFamily="49" charset="0"/>
                </a:rPr>
                <a:t>1</a:t>
              </a:r>
              <a:r>
                <a:rPr lang="zh-CN" altLang="en-US" sz="1600">
                  <a:solidFill>
                    <a:srgbClr val="0000FF"/>
                  </a:solidFill>
                  <a:latin typeface="Consolas" pitchFamily="49" charset="0"/>
                  <a:ea typeface="仿宋" pitchFamily="49" charset="-122"/>
                  <a:cs typeface="Consolas" pitchFamily="49" charset="0"/>
                </a:rPr>
                <a:t>个</a:t>
              </a:r>
              <a:endParaRPr lang="en-US" altLang="zh-CN" sz="1600">
                <a:solidFill>
                  <a:srgbClr val="0000FF"/>
                </a:solidFill>
                <a:latin typeface="Consolas" pitchFamily="49" charset="0"/>
                <a:ea typeface="仿宋" pitchFamily="49" charset="-122"/>
                <a:cs typeface="Consolas" pitchFamily="49" charset="0"/>
              </a:endParaRPr>
            </a:p>
            <a:p>
              <a:pPr>
                <a:lnSpc>
                  <a:spcPts val="1800"/>
                </a:lnSpc>
                <a:spcBef>
                  <a:spcPts val="0"/>
                </a:spcBef>
              </a:pPr>
              <a:r>
                <a:rPr lang="zh-CN" altLang="en-US" sz="1600">
                  <a:solidFill>
                    <a:srgbClr val="0000FF"/>
                  </a:solidFill>
                  <a:latin typeface="Consolas" pitchFamily="49" charset="0"/>
                  <a:ea typeface="仿宋" pitchFamily="49" charset="-122"/>
                  <a:cs typeface="Consolas" pitchFamily="49" charset="0"/>
                </a:rPr>
                <a:t>元素</a:t>
              </a:r>
            </a:p>
          </p:txBody>
        </p:sp>
        <p:sp>
          <p:nvSpPr>
            <p:cNvPr id="38" name="左中括号 37"/>
            <p:cNvSpPr/>
            <p:nvPr/>
          </p:nvSpPr>
          <p:spPr>
            <a:xfrm rot="16200000">
              <a:off x="1698729" y="893160"/>
              <a:ext cx="144000" cy="684000"/>
            </a:xfrm>
            <a:prstGeom prst="leftBracket">
              <a:avLst/>
            </a:prstGeom>
            <a:ln w="1270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39" name="TextBox 38"/>
            <p:cNvSpPr txBox="1"/>
            <p:nvPr/>
          </p:nvSpPr>
          <p:spPr>
            <a:xfrm>
              <a:off x="1428728" y="1385092"/>
              <a:ext cx="714380" cy="553998"/>
            </a:xfrm>
            <a:prstGeom prst="rect">
              <a:avLst/>
            </a:prstGeom>
            <a:noFill/>
          </p:spPr>
          <p:txBody>
            <a:bodyPr wrap="square" rtlCol="0">
              <a:spAutoFit/>
            </a:bodyPr>
            <a:lstStyle/>
            <a:p>
              <a:pPr>
                <a:lnSpc>
                  <a:spcPts val="1800"/>
                </a:lnSpc>
                <a:spcBef>
                  <a:spcPts val="0"/>
                </a:spcBef>
              </a:pPr>
              <a:r>
                <a:rPr lang="en-US" altLang="zh-CN" sz="1600">
                  <a:solidFill>
                    <a:srgbClr val="0000FF"/>
                  </a:solidFill>
                  <a:latin typeface="Consolas" pitchFamily="49" charset="0"/>
                  <a:ea typeface="仿宋" pitchFamily="49" charset="-122"/>
                  <a:cs typeface="Consolas" pitchFamily="49" charset="0"/>
                </a:rPr>
                <a:t>2</a:t>
              </a:r>
              <a:r>
                <a:rPr lang="zh-CN" altLang="en-US" sz="1600">
                  <a:solidFill>
                    <a:srgbClr val="0000FF"/>
                  </a:solidFill>
                  <a:latin typeface="Consolas" pitchFamily="49" charset="0"/>
                  <a:ea typeface="仿宋" pitchFamily="49" charset="-122"/>
                  <a:cs typeface="Consolas" pitchFamily="49" charset="0"/>
                </a:rPr>
                <a:t>个</a:t>
              </a:r>
              <a:endParaRPr lang="en-US" altLang="zh-CN" sz="1600">
                <a:solidFill>
                  <a:srgbClr val="0000FF"/>
                </a:solidFill>
                <a:latin typeface="Consolas" pitchFamily="49" charset="0"/>
                <a:ea typeface="仿宋" pitchFamily="49" charset="-122"/>
                <a:cs typeface="Consolas" pitchFamily="49" charset="0"/>
              </a:endParaRPr>
            </a:p>
            <a:p>
              <a:pPr>
                <a:lnSpc>
                  <a:spcPts val="1800"/>
                </a:lnSpc>
                <a:spcBef>
                  <a:spcPts val="0"/>
                </a:spcBef>
              </a:pPr>
              <a:r>
                <a:rPr lang="zh-CN" altLang="en-US" sz="1600">
                  <a:solidFill>
                    <a:srgbClr val="0000FF"/>
                  </a:solidFill>
                  <a:latin typeface="Consolas" pitchFamily="49" charset="0"/>
                  <a:ea typeface="仿宋" pitchFamily="49" charset="-122"/>
                  <a:cs typeface="Consolas" pitchFamily="49" charset="0"/>
                </a:rPr>
                <a:t>元素</a:t>
              </a:r>
            </a:p>
          </p:txBody>
        </p:sp>
        <p:sp>
          <p:nvSpPr>
            <p:cNvPr id="40" name="左中括号 39"/>
            <p:cNvSpPr/>
            <p:nvPr/>
          </p:nvSpPr>
          <p:spPr>
            <a:xfrm rot="16200000">
              <a:off x="3541488" y="479160"/>
              <a:ext cx="144000" cy="1512000"/>
            </a:xfrm>
            <a:prstGeom prst="leftBracket">
              <a:avLst/>
            </a:prstGeom>
            <a:ln w="1270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41" name="TextBox 40"/>
            <p:cNvSpPr txBox="1"/>
            <p:nvPr/>
          </p:nvSpPr>
          <p:spPr>
            <a:xfrm>
              <a:off x="3000364" y="1420393"/>
              <a:ext cx="1285884" cy="289310"/>
            </a:xfrm>
            <a:prstGeom prst="rect">
              <a:avLst/>
            </a:prstGeom>
            <a:noFill/>
          </p:spPr>
          <p:txBody>
            <a:bodyPr wrap="square" rtlCol="0">
              <a:spAutoFit/>
            </a:bodyPr>
            <a:lstStyle/>
            <a:p>
              <a:r>
                <a:rPr lang="en-US" altLang="zh-CN" sz="1600" i="1" err="1">
                  <a:solidFill>
                    <a:srgbClr val="0000FF"/>
                  </a:solidFill>
                  <a:latin typeface="Consolas" pitchFamily="49" charset="0"/>
                  <a:ea typeface="楷体" pitchFamily="49" charset="-122"/>
                  <a:cs typeface="Consolas" pitchFamily="49" charset="0"/>
                </a:rPr>
                <a:t>i</a:t>
              </a:r>
              <a:r>
                <a:rPr lang="zh-CN" altLang="en-US" sz="1600">
                  <a:solidFill>
                    <a:srgbClr val="0000FF"/>
                  </a:solidFill>
                  <a:latin typeface="Consolas" pitchFamily="49" charset="0"/>
                  <a:ea typeface="楷体" pitchFamily="49" charset="-122"/>
                  <a:cs typeface="Consolas" pitchFamily="49" charset="0"/>
                </a:rPr>
                <a:t>个元素</a:t>
              </a:r>
            </a:p>
          </p:txBody>
        </p:sp>
        <p:sp>
          <p:nvSpPr>
            <p:cNvPr id="42" name="左中括号 41"/>
            <p:cNvSpPr/>
            <p:nvPr/>
          </p:nvSpPr>
          <p:spPr>
            <a:xfrm rot="16200000">
              <a:off x="5398876" y="479159"/>
              <a:ext cx="144000" cy="1512000"/>
            </a:xfrm>
            <a:prstGeom prst="leftBracket">
              <a:avLst/>
            </a:prstGeom>
            <a:ln w="1270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43" name="TextBox 42"/>
            <p:cNvSpPr txBox="1"/>
            <p:nvPr/>
          </p:nvSpPr>
          <p:spPr>
            <a:xfrm>
              <a:off x="4929190" y="1420393"/>
              <a:ext cx="1285884" cy="289310"/>
            </a:xfrm>
            <a:prstGeom prst="rect">
              <a:avLst/>
            </a:prstGeom>
            <a:noFill/>
          </p:spPr>
          <p:txBody>
            <a:bodyPr wrap="square" rtlCol="0">
              <a:spAutoFit/>
            </a:bodyPr>
            <a:lstStyle/>
            <a:p>
              <a:r>
                <a:rPr lang="en-US" altLang="zh-CN" sz="1600" i="1">
                  <a:solidFill>
                    <a:srgbClr val="0000FF"/>
                  </a:solidFill>
                  <a:latin typeface="Consolas" pitchFamily="49" charset="0"/>
                  <a:ea typeface="楷体" pitchFamily="49" charset="-122"/>
                  <a:cs typeface="Consolas" pitchFamily="49" charset="0"/>
                </a:rPr>
                <a:t>j</a:t>
              </a:r>
              <a:r>
                <a:rPr lang="zh-CN" altLang="en-US" sz="1600">
                  <a:solidFill>
                    <a:srgbClr val="0000FF"/>
                  </a:solidFill>
                  <a:latin typeface="Consolas" pitchFamily="49" charset="0"/>
                  <a:ea typeface="楷体" pitchFamily="49" charset="-122"/>
                  <a:cs typeface="Consolas" pitchFamily="49" charset="0"/>
                </a:rPr>
                <a:t>个元素</a:t>
              </a:r>
            </a:p>
          </p:txBody>
        </p:sp>
      </p:grpSp>
      <p:grpSp>
        <p:nvGrpSpPr>
          <p:cNvPr id="6" name="组合 46"/>
          <p:cNvGrpSpPr/>
          <p:nvPr/>
        </p:nvGrpSpPr>
        <p:grpSpPr>
          <a:xfrm>
            <a:off x="778512" y="2766109"/>
            <a:ext cx="5508000" cy="567607"/>
            <a:chOff x="778512" y="2071679"/>
            <a:chExt cx="5508000" cy="567607"/>
          </a:xfrm>
        </p:grpSpPr>
        <p:sp>
          <p:nvSpPr>
            <p:cNvPr id="45" name="左中括号 44"/>
            <p:cNvSpPr/>
            <p:nvPr/>
          </p:nvSpPr>
          <p:spPr>
            <a:xfrm rot="16200000">
              <a:off x="3461074" y="-610883"/>
              <a:ext cx="142876" cy="5508000"/>
            </a:xfrm>
            <a:prstGeom prst="leftBracket">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2143108" y="2325354"/>
              <a:ext cx="2857520" cy="313932"/>
            </a:xfrm>
            <a:prstGeom prst="rect">
              <a:avLst/>
            </a:prstGeom>
            <a:noFill/>
          </p:spPr>
          <p:txBody>
            <a:bodyPr wrap="square" rtlCol="0">
              <a:spAutoFit/>
            </a:bodyPr>
            <a:lstStyle/>
            <a:p>
              <a:r>
                <a:rPr lang="zh-CN" altLang="en-US" sz="1800">
                  <a:solidFill>
                    <a:srgbClr val="0000FF"/>
                  </a:solidFill>
                  <a:latin typeface="Consolas" pitchFamily="49" charset="0"/>
                  <a:ea typeface="楷体" pitchFamily="49" charset="-122"/>
                  <a:cs typeface="Consolas" pitchFamily="49" charset="0"/>
                </a:rPr>
                <a:t>共计</a:t>
              </a:r>
              <a:r>
                <a:rPr lang="en-US" altLang="zh-CN" sz="1800" i="1"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r>
                <a:rPr lang="en-US" altLang="zh-CN" sz="1800" i="1" err="1">
                  <a:solidFill>
                    <a:srgbClr val="0000FF"/>
                  </a:solidFill>
                  <a:latin typeface="Consolas" pitchFamily="49" charset="0"/>
                  <a:ea typeface="楷体" pitchFamily="49" charset="-122"/>
                  <a:cs typeface="Consolas" pitchFamily="49" charset="0"/>
                </a:rPr>
                <a:t>i</a:t>
              </a:r>
              <a:r>
                <a:rPr lang="en-US" altLang="zh-CN" sz="1800" err="1">
                  <a:solidFill>
                    <a:srgbClr val="0000FF"/>
                  </a:solidFill>
                  <a:latin typeface="Consolas" pitchFamily="49" charset="0"/>
                  <a:ea typeface="楷体" pitchFamily="49" charset="-122"/>
                  <a:cs typeface="Consolas" pitchFamily="49" charset="0"/>
                </a:rPr>
                <a:t>+1</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2+</a:t>
              </a:r>
              <a:r>
                <a:rPr lang="en-US" altLang="zh-CN" sz="1800" i="1" err="1">
                  <a:solidFill>
                    <a:srgbClr val="0000FF"/>
                  </a:solidFill>
                  <a:latin typeface="Consolas" pitchFamily="49" charset="0"/>
                  <a:ea typeface="楷体" pitchFamily="49" charset="-122"/>
                  <a:cs typeface="Consolas" pitchFamily="49" charset="0"/>
                </a:rPr>
                <a:t>j</a:t>
              </a:r>
              <a:r>
                <a:rPr lang="zh-CN" altLang="en-US" sz="1800">
                  <a:solidFill>
                    <a:srgbClr val="0000FF"/>
                  </a:solidFill>
                  <a:latin typeface="Consolas" pitchFamily="49" charset="0"/>
                  <a:ea typeface="楷体" pitchFamily="49" charset="-122"/>
                  <a:cs typeface="Consolas" pitchFamily="49" charset="0"/>
                </a:rPr>
                <a:t>个元素</a:t>
              </a:r>
            </a:p>
          </p:txBody>
        </p:sp>
      </p:grpSp>
      <p:sp>
        <p:nvSpPr>
          <p:cNvPr id="52" name="TextBox 51"/>
          <p:cNvSpPr txBox="1"/>
          <p:nvPr/>
        </p:nvSpPr>
        <p:spPr>
          <a:xfrm>
            <a:off x="6215074" y="908720"/>
            <a:ext cx="642942" cy="317908"/>
          </a:xfrm>
          <a:prstGeom prst="rect">
            <a:avLst/>
          </a:prstGeom>
          <a:noFill/>
        </p:spPr>
        <p:txBody>
          <a:bodyPr wrap="square" rtlCol="0">
            <a:spAutoFit/>
          </a:bodyPr>
          <a:lstStyle/>
          <a:p>
            <a:r>
              <a:rPr lang="en-US" altLang="zh-CN" sz="1800" i="1" err="1">
                <a:solidFill>
                  <a:srgbClr val="FF0000"/>
                </a:solidFill>
                <a:latin typeface="Consolas" pitchFamily="49" charset="0"/>
                <a:cs typeface="Consolas" pitchFamily="49" charset="0"/>
              </a:rPr>
              <a:t>b</a:t>
            </a:r>
            <a:r>
              <a:rPr lang="en-US" altLang="zh-CN" sz="1800" i="1" baseline="-25000" err="1">
                <a:solidFill>
                  <a:srgbClr val="FF0000"/>
                </a:solidFill>
                <a:latin typeface="Consolas" pitchFamily="49" charset="0"/>
                <a:cs typeface="Consolas" pitchFamily="49" charset="0"/>
              </a:rPr>
              <a:t>k</a:t>
            </a:r>
            <a:endParaRPr lang="zh-CN" altLang="en-US" sz="1800" i="1" baseline="-25000">
              <a:solidFill>
                <a:srgbClr val="FF0000"/>
              </a:solidFill>
              <a:latin typeface="Consolas" pitchFamily="49" charset="0"/>
              <a:cs typeface="Consolas" pitchFamily="49" charset="0"/>
            </a:endParaRPr>
          </a:p>
        </p:txBody>
      </p:sp>
      <p:cxnSp>
        <p:nvCxnSpPr>
          <p:cNvPr id="54" name="直接连接符 53"/>
          <p:cNvCxnSpPr/>
          <p:nvPr/>
        </p:nvCxnSpPr>
        <p:spPr>
          <a:xfrm rot="16200000" flipH="1">
            <a:off x="6320826" y="1445910"/>
            <a:ext cx="360000" cy="0"/>
          </a:xfrm>
          <a:prstGeom prst="line">
            <a:avLst/>
          </a:prstGeom>
          <a:ln w="19050">
            <a:headEnd type="arrow"/>
            <a:tailEnd type="arrow"/>
          </a:ln>
        </p:spPr>
        <p:style>
          <a:lnRef idx="2">
            <a:schemeClr val="accent2"/>
          </a:lnRef>
          <a:fillRef idx="0">
            <a:schemeClr val="accent2"/>
          </a:fillRef>
          <a:effectRef idx="1">
            <a:schemeClr val="accent2"/>
          </a:effectRef>
          <a:fontRef idx="minor">
            <a:schemeClr val="tx1"/>
          </a:fontRef>
        </p:style>
      </p:cxnSp>
      <p:sp>
        <p:nvSpPr>
          <p:cNvPr id="49" name="灯片编号占位符 48"/>
          <p:cNvSpPr>
            <a:spLocks noGrp="1"/>
          </p:cNvSpPr>
          <p:nvPr>
            <p:ph type="sldNum" sz="quarter" idx="12"/>
          </p:nvPr>
        </p:nvSpPr>
        <p:spPr/>
        <p:txBody>
          <a:bodyPr/>
          <a:lstStyle/>
          <a:p>
            <a:fld id="{67864EE2-EAB3-4814-A7EB-820BD7610F1E}" type="slidenum">
              <a:rPr lang="en-US" altLang="zh-CN" smtClean="0"/>
              <a:pPr/>
              <a:t>22</a:t>
            </a:fld>
            <a:r>
              <a:rPr lang="en-US" altLang="zh-CN"/>
              <a:t>/76</a:t>
            </a:r>
          </a:p>
        </p:txBody>
      </p:sp>
      <p:pic>
        <p:nvPicPr>
          <p:cNvPr id="8" name="图片 7">
            <a:extLst>
              <a:ext uri="{FF2B5EF4-FFF2-40B4-BE49-F238E27FC236}">
                <a16:creationId xmlns:a16="http://schemas.microsoft.com/office/drawing/2014/main" id="{F0D0D491-7687-4B34-AE61-D42D56941808}"/>
              </a:ext>
            </a:extLst>
          </p:cNvPr>
          <p:cNvPicPr>
            <a:picLocks noChangeAspect="1"/>
          </p:cNvPicPr>
          <p:nvPr/>
        </p:nvPicPr>
        <p:blipFill>
          <a:blip r:embed="rId2"/>
          <a:stretch>
            <a:fillRect/>
          </a:stretch>
        </p:blipFill>
        <p:spPr>
          <a:xfrm>
            <a:off x="2608016" y="44624"/>
            <a:ext cx="2606030" cy="1230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3"/>
          <p:cNvGrpSpPr/>
          <p:nvPr/>
        </p:nvGrpSpPr>
        <p:grpSpPr>
          <a:xfrm>
            <a:off x="785786" y="487927"/>
            <a:ext cx="6243654" cy="1726627"/>
            <a:chOff x="1214414" y="487927"/>
            <a:chExt cx="6243654" cy="1726627"/>
          </a:xfrm>
        </p:grpSpPr>
        <p:sp>
          <p:nvSpPr>
            <p:cNvPr id="13314" name="Text Box 2"/>
            <p:cNvSpPr txBox="1">
              <a:spLocks noChangeArrowheads="1"/>
            </p:cNvSpPr>
            <p:nvPr/>
          </p:nvSpPr>
          <p:spPr bwMode="auto">
            <a:xfrm>
              <a:off x="1214414" y="487927"/>
              <a:ext cx="6243654" cy="1726627"/>
            </a:xfrm>
            <a:prstGeom prst="rect">
              <a:avLst/>
            </a:prstGeom>
            <a:noFill/>
            <a:ln w="9525">
              <a:noFill/>
              <a:miter lim="800000"/>
              <a:headEnd/>
              <a:tailEnd/>
            </a:ln>
            <a:effectLst/>
          </p:spPr>
          <p:txBody>
            <a:bodyPr wrap="square">
              <a:spAutoFit/>
            </a:bodyPr>
            <a:lstStyle/>
            <a:p>
              <a:pPr>
                <a:lnSpc>
                  <a:spcPct val="110000"/>
                </a:lnSpc>
                <a:spcBef>
                  <a:spcPct val="50000"/>
                </a:spcBef>
              </a:pPr>
              <a:r>
                <a:rPr kumimoji="1" lang="en-US" altLang="zh-CN" sz="1800" i="1">
                  <a:solidFill>
                    <a:srgbClr val="0000FF"/>
                  </a:solidFill>
                  <a:latin typeface="Consolas" pitchFamily="49" charset="0"/>
                  <a:ea typeface="仿宋" pitchFamily="49" charset="-122"/>
                  <a:cs typeface="Consolas" pitchFamily="49" charset="0"/>
                </a:rPr>
                <a:t>        </a:t>
              </a:r>
              <a:r>
                <a:rPr kumimoji="1" lang="en-US" altLang="zh-CN" sz="1800" i="1" err="1">
                  <a:solidFill>
                    <a:srgbClr val="0000FF"/>
                  </a:solidFill>
                  <a:latin typeface="Consolas" pitchFamily="49" charset="0"/>
                  <a:ea typeface="仿宋" pitchFamily="49" charset="-122"/>
                  <a:cs typeface="Consolas" pitchFamily="49" charset="0"/>
                </a:rPr>
                <a:t>n</a:t>
              </a:r>
              <a:r>
                <a:rPr kumimoji="1" lang="en-US" altLang="zh-CN" sz="1800" baseline="30000" err="1">
                  <a:solidFill>
                    <a:srgbClr val="0000FF"/>
                  </a:solidFill>
                  <a:latin typeface="Consolas" pitchFamily="49" charset="0"/>
                  <a:ea typeface="仿宋" pitchFamily="49" charset="-122"/>
                  <a:cs typeface="Consolas" pitchFamily="49" charset="0"/>
                </a:rPr>
                <a:t>2</a:t>
              </a:r>
              <a:r>
                <a:rPr kumimoji="1" lang="zh-CN" altLang="en-US" sz="1800">
                  <a:solidFill>
                    <a:srgbClr val="0000FF"/>
                  </a:solidFill>
                  <a:latin typeface="Consolas" pitchFamily="49" charset="0"/>
                  <a:ea typeface="仿宋" pitchFamily="49" charset="-122"/>
                  <a:cs typeface="Consolas" pitchFamily="49" charset="0"/>
                </a:rPr>
                <a:t>个元素   </a:t>
              </a:r>
              <a:r>
                <a:rPr kumimoji="1" lang="en-US" altLang="zh-CN" sz="1800">
                  <a:solidFill>
                    <a:srgbClr val="0000FF"/>
                  </a:solidFill>
                  <a:latin typeface="Consolas" pitchFamily="49" charset="0"/>
                  <a:ea typeface="仿宋" pitchFamily="49" charset="-122"/>
                  <a:cs typeface="Consolas" pitchFamily="49" charset="0"/>
                  <a:sym typeface="Symbol"/>
                </a:rPr>
                <a:t>  </a:t>
              </a: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i="1">
                  <a:solidFill>
                    <a:srgbClr val="0000FF"/>
                  </a:solidFill>
                  <a:latin typeface="Consolas" pitchFamily="49" charset="0"/>
                  <a:ea typeface="仿宋" pitchFamily="49" charset="-122"/>
                  <a:cs typeface="Consolas" pitchFamily="49" charset="0"/>
                </a:rPr>
                <a:t>n</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i="1">
                  <a:solidFill>
                    <a:srgbClr val="0000FF"/>
                  </a:solidFill>
                  <a:latin typeface="Consolas" pitchFamily="49" charset="0"/>
                  <a:ea typeface="仿宋" pitchFamily="49" charset="-122"/>
                  <a:cs typeface="Consolas" pitchFamily="49" charset="0"/>
                </a:rPr>
                <a:t>n</a:t>
              </a:r>
              <a:r>
                <a:rPr kumimoji="1" lang="en-US" altLang="zh-CN" sz="1800">
                  <a:solidFill>
                    <a:srgbClr val="0000FF"/>
                  </a:solidFill>
                  <a:latin typeface="Consolas" pitchFamily="49" charset="0"/>
                  <a:ea typeface="仿宋" pitchFamily="49" charset="-122"/>
                  <a:cs typeface="Consolas" pitchFamily="49" charset="0"/>
                </a:rPr>
                <a:t>+1)/2</a:t>
              </a:r>
              <a:r>
                <a:rPr kumimoji="1" lang="zh-CN" altLang="en-US" sz="1800">
                  <a:solidFill>
                    <a:srgbClr val="0000FF"/>
                  </a:solidFill>
                  <a:latin typeface="Consolas" pitchFamily="49" charset="0"/>
                  <a:ea typeface="仿宋" pitchFamily="49" charset="-122"/>
                  <a:cs typeface="Consolas" pitchFamily="49" charset="0"/>
                </a:rPr>
                <a:t>个元素</a:t>
              </a:r>
            </a:p>
            <a:p>
              <a:pPr>
                <a:lnSpc>
                  <a:spcPct val="110000"/>
                </a:lnSpc>
                <a:spcBef>
                  <a:spcPct val="50000"/>
                </a:spcBef>
              </a:pPr>
              <a:r>
                <a:rPr kumimoji="1" lang="en-US" altLang="zh-CN" sz="1800" i="1">
                  <a:solidFill>
                    <a:srgbClr val="0000FF"/>
                  </a:solidFill>
                  <a:latin typeface="Consolas" pitchFamily="49" charset="0"/>
                  <a:ea typeface="仿宋" pitchFamily="49" charset="-122"/>
                  <a:cs typeface="Consolas" pitchFamily="49" charset="0"/>
                </a:rPr>
                <a:t>A</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err="1">
                  <a:solidFill>
                    <a:srgbClr val="0000FF"/>
                  </a:solidFill>
                  <a:latin typeface="Consolas" pitchFamily="49" charset="0"/>
                  <a:ea typeface="仿宋" pitchFamily="49" charset="-122"/>
                  <a:cs typeface="Consolas" pitchFamily="49" charset="0"/>
                </a:rPr>
                <a:t>0..</a:t>
              </a:r>
              <a:r>
                <a:rPr kumimoji="1" lang="en-US" altLang="zh-CN" sz="1800" i="1" err="1">
                  <a:solidFill>
                    <a:srgbClr val="0000FF"/>
                  </a:solidFill>
                  <a:latin typeface="Consolas" pitchFamily="49" charset="0"/>
                  <a:ea typeface="仿宋" pitchFamily="49" charset="-122"/>
                  <a:cs typeface="Consolas" pitchFamily="49" charset="0"/>
                </a:rPr>
                <a:t>n</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err="1">
                  <a:solidFill>
                    <a:srgbClr val="0000FF"/>
                  </a:solidFill>
                  <a:latin typeface="Consolas" pitchFamily="49" charset="0"/>
                  <a:ea typeface="仿宋" pitchFamily="49" charset="-122"/>
                  <a:cs typeface="Consolas" pitchFamily="49" charset="0"/>
                </a:rPr>
                <a:t>1,0..</a:t>
              </a:r>
              <a:r>
                <a:rPr kumimoji="1" lang="en-US" altLang="zh-CN" sz="1800" i="1" err="1">
                  <a:solidFill>
                    <a:srgbClr val="0000FF"/>
                  </a:solidFill>
                  <a:latin typeface="Consolas" pitchFamily="49" charset="0"/>
                  <a:ea typeface="仿宋" pitchFamily="49" charset="-122"/>
                  <a:cs typeface="Consolas" pitchFamily="49" charset="0"/>
                </a:rPr>
                <a:t>n</a:t>
              </a:r>
              <a:r>
                <a:rPr kumimoji="1" lang="en-US" altLang="zh-CN" sz="1800">
                  <a:solidFill>
                    <a:srgbClr val="0000FF"/>
                  </a:solidFill>
                  <a:latin typeface="Consolas" pitchFamily="49" charset="0"/>
                  <a:ea typeface="仿宋" pitchFamily="49" charset="-122"/>
                  <a:cs typeface="Consolas" pitchFamily="49" charset="0"/>
                </a:rPr>
                <a:t>-1]          </a:t>
              </a:r>
              <a:r>
                <a:rPr kumimoji="1" lang="en-US" altLang="zh-CN" sz="1800" i="1">
                  <a:solidFill>
                    <a:srgbClr val="0000FF"/>
                  </a:solidFill>
                  <a:latin typeface="Consolas" pitchFamily="49" charset="0"/>
                  <a:ea typeface="仿宋" pitchFamily="49" charset="-122"/>
                  <a:cs typeface="Consolas" pitchFamily="49" charset="0"/>
                </a:rPr>
                <a:t>B</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err="1">
                  <a:solidFill>
                    <a:srgbClr val="0000FF"/>
                  </a:solidFill>
                  <a:latin typeface="Consolas" pitchFamily="49" charset="0"/>
                  <a:ea typeface="仿宋" pitchFamily="49" charset="-122"/>
                  <a:cs typeface="Consolas" pitchFamily="49" charset="0"/>
                </a:rPr>
                <a:t>0..</a:t>
              </a:r>
              <a:r>
                <a:rPr kumimoji="1" lang="en-US" altLang="zh-CN" sz="1800" i="1" err="1">
                  <a:solidFill>
                    <a:srgbClr val="0000FF"/>
                  </a:solidFill>
                  <a:latin typeface="Consolas" pitchFamily="49" charset="0"/>
                  <a:ea typeface="仿宋" pitchFamily="49" charset="-122"/>
                  <a:cs typeface="Consolas" pitchFamily="49" charset="0"/>
                </a:rPr>
                <a:t>n</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i="1" err="1">
                  <a:solidFill>
                    <a:srgbClr val="0000FF"/>
                  </a:solidFill>
                  <a:latin typeface="Consolas" pitchFamily="49" charset="0"/>
                  <a:ea typeface="仿宋" pitchFamily="49" charset="-122"/>
                  <a:cs typeface="Consolas" pitchFamily="49" charset="0"/>
                </a:rPr>
                <a:t>n</a:t>
              </a:r>
              <a:r>
                <a:rPr kumimoji="1" lang="en-US" altLang="zh-CN" sz="1800" err="1">
                  <a:solidFill>
                    <a:srgbClr val="0000FF"/>
                  </a:solidFill>
                  <a:latin typeface="Consolas" pitchFamily="49" charset="0"/>
                  <a:ea typeface="仿宋" pitchFamily="49" charset="-122"/>
                  <a:cs typeface="Consolas" pitchFamily="49" charset="0"/>
                </a:rPr>
                <a:t>+1</a:t>
              </a:r>
              <a:r>
                <a:rPr kumimoji="1" lang="en-US" altLang="zh-CN" sz="1800">
                  <a:solidFill>
                    <a:srgbClr val="0000FF"/>
                  </a:solidFill>
                  <a:latin typeface="Consolas" pitchFamily="49" charset="0"/>
                  <a:ea typeface="仿宋" pitchFamily="49" charset="-122"/>
                  <a:cs typeface="Consolas" pitchFamily="49" charset="0"/>
                </a:rPr>
                <a:t>)/2-1]</a:t>
              </a:r>
            </a:p>
            <a:p>
              <a:pPr>
                <a:lnSpc>
                  <a:spcPct val="11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p>
            <a:p>
              <a:pPr>
                <a:lnSpc>
                  <a:spcPct val="110000"/>
                </a:lnSpc>
                <a:spcBef>
                  <a:spcPct val="50000"/>
                </a:spcBef>
              </a:pPr>
              <a:r>
                <a:rPr kumimoji="1" lang="en-US" altLang="zh-CN" sz="1800" i="1">
                  <a:solidFill>
                    <a:srgbClr val="0000FF"/>
                  </a:solidFill>
                  <a:latin typeface="Consolas" pitchFamily="49" charset="0"/>
                  <a:ea typeface="仿宋" pitchFamily="49" charset="-122"/>
                  <a:cs typeface="Consolas" pitchFamily="49" charset="0"/>
                </a:rPr>
                <a:t>a</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i="1" err="1">
                  <a:solidFill>
                    <a:srgbClr val="0000FF"/>
                  </a:solidFill>
                  <a:latin typeface="Consolas" pitchFamily="49" charset="0"/>
                  <a:ea typeface="仿宋" pitchFamily="49" charset="-122"/>
                  <a:cs typeface="Consolas" pitchFamily="49" charset="0"/>
                </a:rPr>
                <a:t>i</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i="1">
                  <a:solidFill>
                    <a:srgbClr val="0000FF"/>
                  </a:solidFill>
                  <a:latin typeface="Consolas" pitchFamily="49" charset="0"/>
                  <a:ea typeface="仿宋" pitchFamily="49" charset="-122"/>
                  <a:cs typeface="Consolas" pitchFamily="49" charset="0"/>
                </a:rPr>
                <a:t>j</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i="1">
                  <a:solidFill>
                    <a:srgbClr val="0000FF"/>
                  </a:solidFill>
                  <a:latin typeface="Consolas" pitchFamily="49" charset="0"/>
                  <a:ea typeface="仿宋" pitchFamily="49" charset="-122"/>
                  <a:cs typeface="Consolas" pitchFamily="49" charset="0"/>
                </a:rPr>
                <a:t>b</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i="1">
                  <a:solidFill>
                    <a:srgbClr val="0000FF"/>
                  </a:solidFill>
                  <a:latin typeface="Consolas" pitchFamily="49" charset="0"/>
                  <a:ea typeface="仿宋" pitchFamily="49" charset="-122"/>
                  <a:cs typeface="Consolas" pitchFamily="49" charset="0"/>
                </a:rPr>
                <a:t>k</a:t>
              </a:r>
              <a:r>
                <a:rPr kumimoji="1" lang="en-US" altLang="zh-CN" sz="1800">
                  <a:solidFill>
                    <a:srgbClr val="0000FF"/>
                  </a:solidFill>
                  <a:latin typeface="Consolas" pitchFamily="49" charset="0"/>
                  <a:ea typeface="仿宋" pitchFamily="49" charset="-122"/>
                  <a:cs typeface="Consolas" pitchFamily="49" charset="0"/>
                </a:rPr>
                <a:t>]   </a:t>
              </a:r>
            </a:p>
          </p:txBody>
        </p:sp>
        <p:grpSp>
          <p:nvGrpSpPr>
            <p:cNvPr id="3" name="组合 30"/>
            <p:cNvGrpSpPr/>
            <p:nvPr/>
          </p:nvGrpSpPr>
          <p:grpSpPr>
            <a:xfrm>
              <a:off x="3371813" y="610165"/>
              <a:ext cx="2057443" cy="1414522"/>
              <a:chOff x="3371813" y="479404"/>
              <a:chExt cx="2057443" cy="1414522"/>
            </a:xfrm>
          </p:grpSpPr>
          <p:sp>
            <p:nvSpPr>
              <p:cNvPr id="13330" name="Line 18"/>
              <p:cNvSpPr>
                <a:spLocks noChangeShapeType="1"/>
              </p:cNvSpPr>
              <p:nvPr/>
            </p:nvSpPr>
            <p:spPr bwMode="auto">
              <a:xfrm>
                <a:off x="3390891" y="661968"/>
                <a:ext cx="0" cy="215900"/>
              </a:xfrm>
              <a:prstGeom prst="line">
                <a:avLst/>
              </a:prstGeom>
              <a:noFill/>
              <a:ln w="38100" cmpd="dbl">
                <a:solidFill>
                  <a:srgbClr val="9900FF"/>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331" name="Line 19"/>
              <p:cNvSpPr>
                <a:spLocks noChangeShapeType="1"/>
              </p:cNvSpPr>
              <p:nvPr/>
            </p:nvSpPr>
            <p:spPr bwMode="auto">
              <a:xfrm>
                <a:off x="5429256" y="661380"/>
                <a:ext cx="0" cy="215900"/>
              </a:xfrm>
              <a:prstGeom prst="line">
                <a:avLst/>
              </a:prstGeom>
              <a:noFill/>
              <a:ln w="38100" cmpd="dbl">
                <a:solidFill>
                  <a:srgbClr val="9900FF"/>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 name="左右箭头 15"/>
              <p:cNvSpPr/>
              <p:nvPr/>
            </p:nvSpPr>
            <p:spPr>
              <a:xfrm>
                <a:off x="4029044" y="479404"/>
                <a:ext cx="714380" cy="108000"/>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sp>
            <p:nvSpPr>
              <p:cNvPr id="17" name="左右箭头 16"/>
              <p:cNvSpPr/>
              <p:nvPr/>
            </p:nvSpPr>
            <p:spPr>
              <a:xfrm>
                <a:off x="4029044" y="1000108"/>
                <a:ext cx="714380" cy="108000"/>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sp>
            <p:nvSpPr>
              <p:cNvPr id="18" name="左右箭头 17"/>
              <p:cNvSpPr/>
              <p:nvPr/>
            </p:nvSpPr>
            <p:spPr>
              <a:xfrm>
                <a:off x="4029044" y="1785926"/>
                <a:ext cx="714380" cy="108000"/>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sp>
            <p:nvSpPr>
              <p:cNvPr id="19" name="下箭头 18"/>
              <p:cNvSpPr/>
              <p:nvPr/>
            </p:nvSpPr>
            <p:spPr>
              <a:xfrm>
                <a:off x="3371813" y="1138222"/>
                <a:ext cx="36000" cy="57600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sp>
            <p:nvSpPr>
              <p:cNvPr id="20" name="下箭头 19"/>
              <p:cNvSpPr/>
              <p:nvPr/>
            </p:nvSpPr>
            <p:spPr>
              <a:xfrm>
                <a:off x="5386366" y="1128696"/>
                <a:ext cx="36000" cy="57600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grpSp>
      </p:grpSp>
      <p:sp>
        <p:nvSpPr>
          <p:cNvPr id="32" name="TextBox 31"/>
          <p:cNvSpPr txBox="1"/>
          <p:nvPr/>
        </p:nvSpPr>
        <p:spPr>
          <a:xfrm>
            <a:off x="1142976" y="5186770"/>
            <a:ext cx="6786610" cy="338554"/>
          </a:xfrm>
          <a:prstGeom prst="rect">
            <a:avLst/>
          </a:prstGeom>
          <a:noFill/>
        </p:spPr>
        <p:txBody>
          <a:bodyPr wrap="square" rtlCol="0">
            <a:spAutoFit/>
          </a:bodyPr>
          <a:lstStyle/>
          <a:p>
            <a:pPr algn="l"/>
            <a:r>
              <a:rPr lang="zh-CN" altLang="en-US" sz="2000">
                <a:solidFill>
                  <a:srgbClr val="0000FF"/>
                </a:solidFill>
                <a:latin typeface="Consolas" pitchFamily="49" charset="0"/>
                <a:ea typeface="仿宋" pitchFamily="49" charset="-122"/>
                <a:cs typeface="Consolas" pitchFamily="49" charset="0"/>
              </a:rPr>
              <a:t>对于</a:t>
            </a:r>
            <a:r>
              <a:rPr kumimoji="1" lang="zh-CN" altLang="en-US" sz="2000">
                <a:solidFill>
                  <a:srgbClr val="0000FF"/>
                </a:solidFill>
                <a:latin typeface="Consolas" pitchFamily="49" charset="0"/>
                <a:ea typeface="仿宋" pitchFamily="49" charset="-122"/>
                <a:cs typeface="Consolas" pitchFamily="49" charset="0"/>
              </a:rPr>
              <a:t>对称矩阵</a:t>
            </a:r>
            <a:r>
              <a:rPr kumimoji="1" lang="en-US" altLang="zh-CN" sz="2000" i="1">
                <a:solidFill>
                  <a:srgbClr val="0000FF"/>
                </a:solidFill>
                <a:latin typeface="Consolas" pitchFamily="49" charset="0"/>
                <a:ea typeface="仿宋" pitchFamily="49" charset="-122"/>
                <a:cs typeface="Consolas" pitchFamily="49" charset="0"/>
              </a:rPr>
              <a:t>A</a:t>
            </a:r>
            <a:r>
              <a:rPr kumimoji="1" lang="zh-CN" altLang="en-US" sz="2000">
                <a:solidFill>
                  <a:srgbClr val="0000FF"/>
                </a:solidFill>
                <a:latin typeface="Consolas" pitchFamily="49" charset="0"/>
                <a:ea typeface="仿宋" pitchFamily="49" charset="-122"/>
                <a:cs typeface="Consolas" pitchFamily="49" charset="0"/>
              </a:rPr>
              <a:t>，采用一维数组</a:t>
            </a:r>
            <a:r>
              <a:rPr kumimoji="1" lang="en-US" altLang="zh-CN" sz="2000" i="1">
                <a:solidFill>
                  <a:srgbClr val="0000FF"/>
                </a:solidFill>
                <a:latin typeface="Consolas" pitchFamily="49" charset="0"/>
                <a:ea typeface="仿宋" pitchFamily="49" charset="-122"/>
                <a:cs typeface="Consolas" pitchFamily="49" charset="0"/>
              </a:rPr>
              <a:t>B</a:t>
            </a:r>
            <a:r>
              <a:rPr kumimoji="1" lang="zh-CN" altLang="en-US" sz="2000">
                <a:solidFill>
                  <a:srgbClr val="0000FF"/>
                </a:solidFill>
                <a:latin typeface="Consolas" pitchFamily="49" charset="0"/>
                <a:ea typeface="仿宋" pitchFamily="49" charset="-122"/>
                <a:cs typeface="Consolas" pitchFamily="49" charset="0"/>
              </a:rPr>
              <a:t>存储，并提供</a:t>
            </a:r>
            <a:r>
              <a:rPr kumimoji="1" lang="en-US" altLang="zh-CN" sz="2000" i="1">
                <a:solidFill>
                  <a:srgbClr val="0000FF"/>
                </a:solidFill>
                <a:latin typeface="Consolas" pitchFamily="49" charset="0"/>
                <a:ea typeface="仿宋" pitchFamily="49" charset="-122"/>
                <a:cs typeface="Consolas" pitchFamily="49" charset="0"/>
              </a:rPr>
              <a:t>A</a:t>
            </a:r>
            <a:r>
              <a:rPr kumimoji="1" lang="zh-CN" altLang="en-US" sz="2000">
                <a:solidFill>
                  <a:srgbClr val="0000FF"/>
                </a:solidFill>
                <a:latin typeface="Consolas" pitchFamily="49" charset="0"/>
                <a:ea typeface="仿宋" pitchFamily="49" charset="-122"/>
                <a:cs typeface="Consolas" pitchFamily="49" charset="0"/>
              </a:rPr>
              <a:t>的所有运算。</a:t>
            </a:r>
            <a:endParaRPr lang="zh-CN" altLang="en-US" sz="2000">
              <a:solidFill>
                <a:srgbClr val="0000FF"/>
              </a:solidFill>
              <a:latin typeface="Consolas" pitchFamily="49" charset="0"/>
              <a:ea typeface="仿宋" pitchFamily="49" charset="-122"/>
              <a:cs typeface="Consolas" pitchFamily="49" charset="0"/>
            </a:endParaRPr>
          </a:p>
        </p:txBody>
      </p:sp>
      <p:grpSp>
        <p:nvGrpSpPr>
          <p:cNvPr id="4" name="组合 34"/>
          <p:cNvGrpSpPr/>
          <p:nvPr/>
        </p:nvGrpSpPr>
        <p:grpSpPr>
          <a:xfrm>
            <a:off x="981054" y="2714620"/>
            <a:ext cx="7091408" cy="2076975"/>
            <a:chOff x="909616" y="3214686"/>
            <a:chExt cx="7091408" cy="2076975"/>
          </a:xfrm>
        </p:grpSpPr>
        <p:sp>
          <p:nvSpPr>
            <p:cNvPr id="36" name="Text Box 10"/>
            <p:cNvSpPr txBox="1">
              <a:spLocks noChangeArrowheads="1"/>
            </p:cNvSpPr>
            <p:nvPr/>
          </p:nvSpPr>
          <p:spPr bwMode="auto">
            <a:xfrm>
              <a:off x="909616" y="4500570"/>
              <a:ext cx="609600" cy="313932"/>
            </a:xfrm>
            <a:prstGeom prst="rect">
              <a:avLst/>
            </a:prstGeom>
            <a:noFill/>
            <a:ln w="9525">
              <a:noFill/>
              <a:miter lim="800000"/>
              <a:headEnd/>
              <a:tailEnd/>
            </a:ln>
            <a:effectLst/>
          </p:spPr>
          <p:txBody>
            <a:bodyPr>
              <a:spAutoFit/>
            </a:bodyPr>
            <a:lstStyle/>
            <a:p>
              <a:pPr algn="l">
                <a:spcBef>
                  <a:spcPct val="50000"/>
                </a:spcBef>
              </a:pPr>
              <a:r>
                <a:rPr kumimoji="1" lang="en-US" altLang="zh-CN" sz="1800" i="1">
                  <a:solidFill>
                    <a:srgbClr val="0000FF"/>
                  </a:solidFill>
                  <a:latin typeface="Consolas" pitchFamily="49" charset="0"/>
                  <a:ea typeface="宋体" pitchFamily="2" charset="-122"/>
                  <a:cs typeface="Consolas" pitchFamily="49" charset="0"/>
                </a:rPr>
                <a:t>k</a:t>
              </a:r>
              <a:r>
                <a:rPr kumimoji="1" lang="en-US" altLang="zh-CN" sz="1800">
                  <a:solidFill>
                    <a:srgbClr val="0000FF"/>
                  </a:solidFill>
                  <a:latin typeface="Consolas" pitchFamily="49" charset="0"/>
                  <a:ea typeface="宋体" pitchFamily="2" charset="-122"/>
                  <a:cs typeface="Consolas" pitchFamily="49" charset="0"/>
                </a:rPr>
                <a:t>=</a:t>
              </a:r>
            </a:p>
          </p:txBody>
        </p:sp>
        <p:sp>
          <p:nvSpPr>
            <p:cNvPr id="37" name="Text Box 11"/>
            <p:cNvSpPr txBox="1">
              <a:spLocks noChangeArrowheads="1"/>
            </p:cNvSpPr>
            <p:nvPr/>
          </p:nvSpPr>
          <p:spPr bwMode="auto">
            <a:xfrm>
              <a:off x="3695664" y="4029078"/>
              <a:ext cx="4305360" cy="3139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a:solidFill>
                    <a:srgbClr val="00B0F0"/>
                  </a:solidFill>
                  <a:latin typeface="Consolas" pitchFamily="49" charset="0"/>
                  <a:ea typeface="仿宋" pitchFamily="49" charset="-122"/>
                  <a:cs typeface="Consolas" pitchFamily="49" charset="0"/>
                </a:rPr>
                <a:t>当</a:t>
              </a:r>
              <a:r>
                <a:rPr kumimoji="1" lang="en-US" altLang="zh-CN" sz="1800" i="1">
                  <a:solidFill>
                    <a:srgbClr val="00B0F0"/>
                  </a:solidFill>
                  <a:latin typeface="Consolas" pitchFamily="49" charset="0"/>
                  <a:ea typeface="仿宋" pitchFamily="49" charset="-122"/>
                  <a:cs typeface="Consolas" pitchFamily="49" charset="0"/>
                </a:rPr>
                <a:t>i</a:t>
              </a:r>
              <a:r>
                <a:rPr kumimoji="1" lang="en-US" altLang="zh-CN" sz="1800" err="1">
                  <a:solidFill>
                    <a:srgbClr val="00B0F0"/>
                  </a:solidFill>
                  <a:latin typeface="+mn-ea"/>
                  <a:ea typeface="+mn-ea"/>
                  <a:cs typeface="Consolas" pitchFamily="49" charset="0"/>
                </a:rPr>
                <a:t>≥</a:t>
              </a:r>
              <a:r>
                <a:rPr kumimoji="1" lang="en-US" altLang="zh-CN" sz="1800" i="1" err="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时（下三角</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主对角线的元素）</a:t>
              </a:r>
            </a:p>
          </p:txBody>
        </p:sp>
        <p:sp>
          <p:nvSpPr>
            <p:cNvPr id="38" name="Text Box 13"/>
            <p:cNvSpPr txBox="1">
              <a:spLocks noChangeArrowheads="1"/>
            </p:cNvSpPr>
            <p:nvPr/>
          </p:nvSpPr>
          <p:spPr bwMode="auto">
            <a:xfrm>
              <a:off x="3695664" y="4714878"/>
              <a:ext cx="2719390" cy="3139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a:solidFill>
                    <a:srgbClr val="00B0F0"/>
                  </a:solidFill>
                  <a:latin typeface="Consolas" pitchFamily="49" charset="0"/>
                  <a:ea typeface="仿宋" pitchFamily="49" charset="-122"/>
                  <a:cs typeface="Consolas" pitchFamily="49" charset="0"/>
                </a:rPr>
                <a:t>当</a:t>
              </a:r>
              <a:r>
                <a:rPr kumimoji="1" lang="en-US" altLang="zh-CN" sz="1800" i="1">
                  <a:solidFill>
                    <a:srgbClr val="00B0F0"/>
                  </a:solidFill>
                  <a:latin typeface="Consolas" pitchFamily="49" charset="0"/>
                  <a:ea typeface="仿宋" pitchFamily="49" charset="-122"/>
                  <a:cs typeface="Consolas" pitchFamily="49" charset="0"/>
                </a:rPr>
                <a:t>i</a:t>
              </a:r>
              <a:r>
                <a:rPr kumimoji="1" lang="en-US" altLang="zh-CN" sz="1800">
                  <a:solidFill>
                    <a:srgbClr val="00B0F0"/>
                  </a:solidFill>
                  <a:latin typeface="Consolas" pitchFamily="49" charset="0"/>
                  <a:ea typeface="仿宋" pitchFamily="49" charset="-122"/>
                  <a:cs typeface="Consolas" pitchFamily="49" charset="0"/>
                </a:rPr>
                <a:t>&lt;</a:t>
              </a:r>
              <a:r>
                <a:rPr kumimoji="1" lang="en-US" altLang="zh-CN" sz="1800" i="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r>
                <a:rPr kumimoji="1" lang="en-US" altLang="zh-CN" sz="1800" i="1">
                  <a:solidFill>
                    <a:srgbClr val="00B0F0"/>
                  </a:solidFill>
                  <a:latin typeface="Consolas" pitchFamily="49" charset="0"/>
                  <a:ea typeface="仿宋" pitchFamily="49" charset="-122"/>
                  <a:cs typeface="Consolas" pitchFamily="49" charset="0"/>
                </a:rPr>
                <a:t>a</a:t>
              </a:r>
              <a:r>
                <a:rPr kumimoji="1" lang="en-US" altLang="zh-CN" sz="1800" i="1" baseline="-25000">
                  <a:solidFill>
                    <a:srgbClr val="00B0F0"/>
                  </a:solidFill>
                  <a:latin typeface="Consolas" pitchFamily="49" charset="0"/>
                  <a:ea typeface="仿宋" pitchFamily="49" charset="-122"/>
                  <a:cs typeface="Consolas" pitchFamily="49" charset="0"/>
                </a:rPr>
                <a:t>i,j</a:t>
              </a:r>
              <a:r>
                <a:rPr kumimoji="1" lang="en-US" altLang="zh-CN" sz="1800">
                  <a:solidFill>
                    <a:srgbClr val="00B0F0"/>
                  </a:solidFill>
                  <a:latin typeface="Consolas" pitchFamily="49" charset="0"/>
                  <a:ea typeface="仿宋" pitchFamily="49" charset="-122"/>
                  <a:cs typeface="Consolas" pitchFamily="49" charset="0"/>
                </a:rPr>
                <a:t>=</a:t>
              </a:r>
              <a:r>
                <a:rPr kumimoji="1" lang="en-US" altLang="zh-CN" sz="1800" i="1">
                  <a:solidFill>
                    <a:srgbClr val="00B0F0"/>
                  </a:solidFill>
                  <a:latin typeface="Consolas" pitchFamily="49" charset="0"/>
                  <a:ea typeface="仿宋" pitchFamily="49" charset="-122"/>
                  <a:cs typeface="Consolas" pitchFamily="49" charset="0"/>
                </a:rPr>
                <a:t>a</a:t>
              </a:r>
              <a:r>
                <a:rPr kumimoji="1" lang="en-US" altLang="zh-CN" sz="1800" i="1" baseline="-25000">
                  <a:solidFill>
                    <a:srgbClr val="00B0F0"/>
                  </a:solidFill>
                  <a:latin typeface="Consolas" pitchFamily="49" charset="0"/>
                  <a:ea typeface="仿宋" pitchFamily="49" charset="-122"/>
                  <a:cs typeface="Consolas" pitchFamily="49" charset="0"/>
                </a:rPr>
                <a:t>j,i</a:t>
              </a:r>
              <a:r>
                <a:rPr kumimoji="1" lang="zh-CN" altLang="en-US" sz="1800">
                  <a:solidFill>
                    <a:srgbClr val="00B0F0"/>
                  </a:solidFill>
                  <a:latin typeface="Consolas" pitchFamily="49" charset="0"/>
                  <a:ea typeface="仿宋" pitchFamily="49" charset="-122"/>
                  <a:cs typeface="Consolas" pitchFamily="49" charset="0"/>
                </a:rPr>
                <a:t>）</a:t>
              </a:r>
            </a:p>
          </p:txBody>
        </p:sp>
        <p:sp>
          <p:nvSpPr>
            <p:cNvPr id="39" name="AutoShape 15"/>
            <p:cNvSpPr>
              <a:spLocks/>
            </p:cNvSpPr>
            <p:nvPr/>
          </p:nvSpPr>
          <p:spPr bwMode="auto">
            <a:xfrm>
              <a:off x="1395386" y="4067178"/>
              <a:ext cx="228600" cy="1143000"/>
            </a:xfrm>
            <a:prstGeom prst="leftBrace">
              <a:avLst>
                <a:gd name="adj1" fmla="val 41667"/>
                <a:gd name="adj2" fmla="val 50000"/>
              </a:avLst>
            </a:prstGeom>
            <a:ln w="19050">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40" name="下箭头 39"/>
            <p:cNvSpPr/>
            <p:nvPr/>
          </p:nvSpPr>
          <p:spPr>
            <a:xfrm>
              <a:off x="3714744" y="3214686"/>
              <a:ext cx="23339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grpSp>
          <p:nvGrpSpPr>
            <p:cNvPr id="5" name="组合 30"/>
            <p:cNvGrpSpPr/>
            <p:nvPr/>
          </p:nvGrpSpPr>
          <p:grpSpPr>
            <a:xfrm>
              <a:off x="1766838" y="3836980"/>
              <a:ext cx="1500198" cy="597425"/>
              <a:chOff x="500034" y="3571876"/>
              <a:chExt cx="1500198" cy="597425"/>
            </a:xfrm>
          </p:grpSpPr>
          <p:sp>
            <p:nvSpPr>
              <p:cNvPr id="47" name="TextBox 46"/>
              <p:cNvSpPr txBox="1"/>
              <p:nvPr/>
            </p:nvSpPr>
            <p:spPr>
              <a:xfrm>
                <a:off x="500034" y="3571876"/>
                <a:ext cx="1071570" cy="221599"/>
              </a:xfrm>
              <a:prstGeom prst="rect">
                <a:avLst/>
              </a:prstGeom>
              <a:noFill/>
            </p:spPr>
            <p:txBody>
              <a:bodyPr wrap="square" lIns="0" tIns="0" rIns="0" bIns="0" rtlCol="0">
                <a:spAutoFit/>
              </a:bodyPr>
              <a:lstStyle/>
              <a:p>
                <a:r>
                  <a:rPr lang="en-US" altLang="zh-CN" sz="1800" i="1" err="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i</a:t>
                </a:r>
                <a:r>
                  <a:rPr lang="en-US" altLang="zh-CN" sz="1800" err="1">
                    <a:solidFill>
                      <a:srgbClr val="0000FF"/>
                    </a:solidFill>
                    <a:latin typeface="Consolas" pitchFamily="49" charset="0"/>
                    <a:cs typeface="Consolas" pitchFamily="49" charset="0"/>
                  </a:rPr>
                  <a:t>+1</a:t>
                </a:r>
                <a:r>
                  <a:rPr lang="en-US" altLang="zh-CN"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48" name="直接连接符 47"/>
              <p:cNvCxnSpPr/>
              <p:nvPr/>
            </p:nvCxnSpPr>
            <p:spPr>
              <a:xfrm>
                <a:off x="571472" y="3862391"/>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39748" y="3947702"/>
                <a:ext cx="500066" cy="2215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50" name="TextBox 49"/>
              <p:cNvSpPr txBox="1"/>
              <p:nvPr/>
            </p:nvSpPr>
            <p:spPr>
              <a:xfrm>
                <a:off x="1500166" y="3786190"/>
                <a:ext cx="500066" cy="2215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j</a:t>
                </a:r>
                <a:endParaRPr lang="zh-CN" altLang="en-US" sz="1800" i="1">
                  <a:solidFill>
                    <a:srgbClr val="0000FF"/>
                  </a:solidFill>
                  <a:latin typeface="Consolas" pitchFamily="49" charset="0"/>
                  <a:cs typeface="Consolas" pitchFamily="49" charset="0"/>
                </a:endParaRPr>
              </a:p>
            </p:txBody>
          </p:sp>
        </p:grpSp>
        <p:grpSp>
          <p:nvGrpSpPr>
            <p:cNvPr id="6" name="组合 31"/>
            <p:cNvGrpSpPr/>
            <p:nvPr/>
          </p:nvGrpSpPr>
          <p:grpSpPr>
            <a:xfrm>
              <a:off x="1766838" y="4694236"/>
              <a:ext cx="1500198" cy="597425"/>
              <a:chOff x="652434" y="5500702"/>
              <a:chExt cx="1500198" cy="597425"/>
            </a:xfrm>
          </p:grpSpPr>
          <p:sp>
            <p:nvSpPr>
              <p:cNvPr id="43" name="TextBox 42"/>
              <p:cNvSpPr txBox="1"/>
              <p:nvPr/>
            </p:nvSpPr>
            <p:spPr>
              <a:xfrm>
                <a:off x="652434" y="5500702"/>
                <a:ext cx="1071570" cy="221599"/>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j</a:t>
                </a:r>
                <a:r>
                  <a:rPr lang="en-US" altLang="zh-CN" sz="1800">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j</a:t>
                </a:r>
                <a:r>
                  <a:rPr lang="en-US" altLang="zh-CN" sz="1800" err="1">
                    <a:solidFill>
                      <a:srgbClr val="0000FF"/>
                    </a:solidFill>
                    <a:latin typeface="Consolas" pitchFamily="49" charset="0"/>
                    <a:cs typeface="Consolas" pitchFamily="49" charset="0"/>
                  </a:rPr>
                  <a:t>+1</a:t>
                </a:r>
                <a:r>
                  <a:rPr lang="en-US" altLang="zh-CN"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44" name="直接连接符 43"/>
              <p:cNvCxnSpPr/>
              <p:nvPr/>
            </p:nvCxnSpPr>
            <p:spPr>
              <a:xfrm>
                <a:off x="723872" y="5810267"/>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92148" y="5876528"/>
                <a:ext cx="500066" cy="2215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1652566" y="5715016"/>
                <a:ext cx="500066" cy="2215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i</a:t>
                </a:r>
                <a:endParaRPr lang="zh-CN" altLang="en-US" sz="1800" i="1">
                  <a:solidFill>
                    <a:srgbClr val="0000FF"/>
                  </a:solidFill>
                  <a:latin typeface="Consolas" pitchFamily="49" charset="0"/>
                  <a:cs typeface="Consolas" pitchFamily="49" charset="0"/>
                </a:endParaRPr>
              </a:p>
            </p:txBody>
          </p:sp>
        </p:grpSp>
      </p:grpSp>
      <p:sp>
        <p:nvSpPr>
          <p:cNvPr id="35" name="灯片编号占位符 34"/>
          <p:cNvSpPr>
            <a:spLocks noGrp="1"/>
          </p:cNvSpPr>
          <p:nvPr>
            <p:ph type="sldNum" sz="quarter" idx="12"/>
          </p:nvPr>
        </p:nvSpPr>
        <p:spPr/>
        <p:txBody>
          <a:bodyPr/>
          <a:lstStyle/>
          <a:p>
            <a:fld id="{67864EE2-EAB3-4814-A7EB-820BD7610F1E}" type="slidenum">
              <a:rPr lang="en-US" altLang="zh-CN" smtClean="0"/>
              <a:pPr/>
              <a:t>23</a:t>
            </a:fld>
            <a:r>
              <a:rPr lang="en-US" altLang="zh-CN"/>
              <a:t>/76</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0"/>
          <p:cNvGrpSpPr/>
          <p:nvPr/>
        </p:nvGrpSpPr>
        <p:grpSpPr>
          <a:xfrm>
            <a:off x="3071770" y="2276410"/>
            <a:ext cx="3929090" cy="1795532"/>
            <a:chOff x="3071770" y="1883623"/>
            <a:chExt cx="3929090" cy="1795532"/>
          </a:xfrm>
        </p:grpSpPr>
        <p:grpSp>
          <p:nvGrpSpPr>
            <p:cNvPr id="3" name="组合 4"/>
            <p:cNvGrpSpPr/>
            <p:nvPr/>
          </p:nvGrpSpPr>
          <p:grpSpPr>
            <a:xfrm>
              <a:off x="3071770" y="1926543"/>
              <a:ext cx="2857551" cy="1752612"/>
              <a:chOff x="3214676" y="2214554"/>
              <a:chExt cx="2838006" cy="1752612"/>
            </a:xfrm>
          </p:grpSpPr>
          <p:cxnSp>
            <p:nvCxnSpPr>
              <p:cNvPr id="6" name="直接连接符 5"/>
              <p:cNvCxnSpPr/>
              <p:nvPr/>
            </p:nvCxnSpPr>
            <p:spPr>
              <a:xfrm rot="5400000">
                <a:off x="2358214" y="30710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16264" y="22272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214676" y="39243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359140" y="2258590"/>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0,0</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4002081" y="2258590"/>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0,1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1" name="TextBox 10"/>
              <p:cNvSpPr txBox="1"/>
              <p:nvPr/>
            </p:nvSpPr>
            <p:spPr>
              <a:xfrm>
                <a:off x="5216526" y="2258590"/>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0,</a:t>
                </a:r>
                <a:r>
                  <a:rPr lang="en-US" altLang="zh-CN" sz="2000" b="0" i="1" baseline="-25000" err="1">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2" name="TextBox 11"/>
              <p:cNvSpPr txBox="1"/>
              <p:nvPr/>
            </p:nvSpPr>
            <p:spPr>
              <a:xfrm>
                <a:off x="4645023" y="2239954"/>
                <a:ext cx="571504" cy="246221"/>
              </a:xfrm>
              <a:prstGeom prst="rect">
                <a:avLst/>
              </a:prstGeom>
              <a:noFill/>
            </p:spPr>
            <p:txBody>
              <a:bodyPr wrap="square" lIns="0" tIns="0" rIns="0" bIns="0" rtlCol="0">
                <a:spAutoFit/>
              </a:bodyPr>
              <a:lstStyle/>
              <a:p>
                <a:r>
                  <a:rPr lang="en-US" altLang="zh-CN" sz="2000" i="1">
                    <a:solidFill>
                      <a:srgbClr val="0000FF"/>
                    </a:solidFill>
                    <a:latin typeface="Consolas" pitchFamily="49" charset="0"/>
                    <a:ea typeface="仿宋" pitchFamily="49" charset="-122"/>
                    <a:cs typeface="Consolas" pitchFamily="49" charset="0"/>
                    <a:sym typeface="Symbol"/>
                  </a:rPr>
                  <a:t></a:t>
                </a:r>
                <a:endParaRPr lang="zh-CN" altLang="en-US" sz="2000" i="1" baseline="-25000">
                  <a:solidFill>
                    <a:srgbClr val="0000FF"/>
                  </a:solidFill>
                  <a:latin typeface="Consolas" pitchFamily="49" charset="0"/>
                  <a:ea typeface="仿宋" pitchFamily="49" charset="-122"/>
                  <a:cs typeface="Consolas" pitchFamily="49" charset="0"/>
                </a:endParaRPr>
              </a:p>
            </p:txBody>
          </p:sp>
          <p:sp>
            <p:nvSpPr>
              <p:cNvPr id="13" name="TextBox 12"/>
              <p:cNvSpPr txBox="1"/>
              <p:nvPr/>
            </p:nvSpPr>
            <p:spPr>
              <a:xfrm>
                <a:off x="4002081" y="2687218"/>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1,1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4" name="TextBox 13"/>
              <p:cNvSpPr txBox="1"/>
              <p:nvPr/>
            </p:nvSpPr>
            <p:spPr>
              <a:xfrm>
                <a:off x="5216526" y="2687218"/>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1,</a:t>
                </a:r>
                <a:r>
                  <a:rPr lang="en-US" altLang="zh-CN" sz="2000" b="0" i="1" baseline="-25000" err="1">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5" name="TextBox 14"/>
              <p:cNvSpPr txBox="1"/>
              <p:nvPr/>
            </p:nvSpPr>
            <p:spPr>
              <a:xfrm>
                <a:off x="4645023" y="2668582"/>
                <a:ext cx="571504" cy="246221"/>
              </a:xfrm>
              <a:prstGeom prst="rect">
                <a:avLst/>
              </a:prstGeom>
              <a:noFill/>
            </p:spPr>
            <p:txBody>
              <a:bodyPr wrap="square" lIns="0" tIns="0" rIns="0" bIns="0" rtlCol="0">
                <a:spAutoFit/>
              </a:bodyPr>
              <a:lstStyle/>
              <a:p>
                <a:r>
                  <a:rPr lang="en-US" altLang="zh-CN" sz="2000" i="1">
                    <a:solidFill>
                      <a:srgbClr val="0000FF"/>
                    </a:solidFill>
                    <a:latin typeface="Consolas" pitchFamily="49" charset="0"/>
                    <a:ea typeface="仿宋" pitchFamily="49" charset="-122"/>
                    <a:cs typeface="Consolas" pitchFamily="49" charset="0"/>
                    <a:sym typeface="Symbol"/>
                  </a:rPr>
                  <a:t></a:t>
                </a:r>
                <a:endParaRPr lang="zh-CN" altLang="en-US" sz="2000" i="1" baseline="-25000">
                  <a:solidFill>
                    <a:srgbClr val="0000FF"/>
                  </a:solidFill>
                  <a:latin typeface="Consolas" pitchFamily="49" charset="0"/>
                  <a:ea typeface="仿宋" pitchFamily="49" charset="-122"/>
                  <a:cs typeface="Consolas" pitchFamily="49" charset="0"/>
                </a:endParaRPr>
              </a:p>
            </p:txBody>
          </p:sp>
          <p:sp>
            <p:nvSpPr>
              <p:cNvPr id="18" name="TextBox 17"/>
              <p:cNvSpPr txBox="1"/>
              <p:nvPr/>
            </p:nvSpPr>
            <p:spPr>
              <a:xfrm>
                <a:off x="5110219" y="3549236"/>
                <a:ext cx="942463" cy="250646"/>
              </a:xfrm>
              <a:prstGeom prst="rect">
                <a:avLst/>
              </a:prstGeom>
              <a:noFill/>
            </p:spPr>
            <p:txBody>
              <a:bodyPr wrap="square" lIns="0" tIns="0" rIns="0" bIns="0" rtlCol="0">
                <a:spAutoFit/>
              </a:bodyPr>
              <a:lstStyle/>
              <a:p>
                <a:r>
                  <a:rPr lang="en-US" altLang="zh-CN" sz="2000" b="0" i="1">
                    <a:solidFill>
                      <a:srgbClr val="0000FF"/>
                    </a:solidFill>
                    <a:latin typeface="Consolas" pitchFamily="49" charset="0"/>
                    <a:ea typeface="仿宋" pitchFamily="49" charset="-122"/>
                    <a:cs typeface="Consolas" pitchFamily="49" charset="0"/>
                  </a:rPr>
                  <a:t>a</a:t>
                </a:r>
                <a:r>
                  <a:rPr lang="en-US" altLang="zh-CN" sz="2000" b="0" i="1" baseline="-25000">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a:t>
                </a:r>
                <a:r>
                  <a:rPr lang="en-US" altLang="zh-CN" sz="2000" b="0" baseline="-25000" err="1">
                    <a:solidFill>
                      <a:srgbClr val="0000FF"/>
                    </a:solidFill>
                    <a:latin typeface="Consolas" pitchFamily="49" charset="0"/>
                    <a:ea typeface="仿宋" pitchFamily="49" charset="-122"/>
                    <a:cs typeface="Consolas" pitchFamily="49" charset="0"/>
                  </a:rPr>
                  <a:t>1,</a:t>
                </a:r>
                <a:r>
                  <a:rPr lang="en-US" altLang="zh-CN" sz="2000" b="0" i="1" baseline="-25000" err="1">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cxnSp>
            <p:nvCxnSpPr>
              <p:cNvPr id="20" name="直接连接符 19"/>
              <p:cNvCxnSpPr/>
              <p:nvPr/>
            </p:nvCxnSpPr>
            <p:spPr>
              <a:xfrm rot="5400000">
                <a:off x="5180777" y="31091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908651" y="22653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907061" y="39624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30" name="直角三角形 29"/>
            <p:cNvSpPr/>
            <p:nvPr/>
          </p:nvSpPr>
          <p:spPr>
            <a:xfrm>
              <a:off x="3214678" y="2071678"/>
              <a:ext cx="1857388" cy="1428760"/>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itchFamily="49" charset="0"/>
                <a:ea typeface="仿宋" pitchFamily="49" charset="-122"/>
                <a:cs typeface="Consolas" pitchFamily="49" charset="0"/>
              </a:endParaRPr>
            </a:p>
          </p:txBody>
        </p:sp>
        <p:sp>
          <p:nvSpPr>
            <p:cNvPr id="31" name="Text Box 15"/>
            <p:cNvSpPr txBox="1">
              <a:spLocks noChangeArrowheads="1"/>
            </p:cNvSpPr>
            <p:nvPr/>
          </p:nvSpPr>
          <p:spPr bwMode="auto">
            <a:xfrm flipH="1">
              <a:off x="3571868" y="2786058"/>
              <a:ext cx="357190" cy="393121"/>
            </a:xfrm>
            <a:prstGeom prst="rect">
              <a:avLst/>
            </a:prstGeom>
            <a:noFill/>
            <a:ln w="9525">
              <a:noFill/>
              <a:miter lim="800000"/>
              <a:headEnd/>
              <a:tailEnd/>
            </a:ln>
            <a:effectLst/>
          </p:spPr>
          <p:txBody>
            <a:bodyPr wrap="square">
              <a:spAutoFit/>
            </a:bodyPr>
            <a:lstStyle/>
            <a:p>
              <a:pPr algn="l">
                <a:spcBef>
                  <a:spcPct val="50000"/>
                </a:spcBef>
              </a:pPr>
              <a:r>
                <a:rPr lang="en-US" altLang="zh-CN" b="0" i="1">
                  <a:solidFill>
                    <a:srgbClr val="0000FF"/>
                  </a:solidFill>
                  <a:latin typeface="Consolas" pitchFamily="49" charset="0"/>
                  <a:ea typeface="仿宋" pitchFamily="49" charset="-122"/>
                  <a:cs typeface="Consolas" pitchFamily="49" charset="0"/>
                </a:rPr>
                <a:t>c</a:t>
              </a:r>
            </a:p>
          </p:txBody>
        </p:sp>
        <p:sp>
          <p:nvSpPr>
            <p:cNvPr id="32" name="TextBox 31"/>
            <p:cNvSpPr txBox="1"/>
            <p:nvPr/>
          </p:nvSpPr>
          <p:spPr>
            <a:xfrm>
              <a:off x="4853784" y="2864776"/>
              <a:ext cx="575440" cy="270843"/>
            </a:xfrm>
            <a:prstGeom prst="rect">
              <a:avLst/>
            </a:prstGeom>
            <a:noFill/>
          </p:spPr>
          <p:txBody>
            <a:bodyPr wrap="square" lIns="0" tIns="0" rIns="0" bIns="0" rtlCol="0">
              <a:spAutoFit/>
            </a:bodyPr>
            <a:lstStyle/>
            <a:p>
              <a:r>
                <a:rPr lang="en-US" altLang="zh-CN" sz="2200" i="1">
                  <a:solidFill>
                    <a:srgbClr val="0000FF"/>
                  </a:solidFill>
                  <a:latin typeface="Consolas" pitchFamily="49" charset="0"/>
                  <a:ea typeface="仿宋" pitchFamily="49" charset="-122"/>
                  <a:cs typeface="Consolas" pitchFamily="49" charset="0"/>
                  <a:sym typeface="Symbol"/>
                </a:rPr>
                <a:t></a:t>
              </a:r>
              <a:endParaRPr lang="zh-CN" altLang="en-US" sz="2200" i="1" baseline="-25000">
                <a:solidFill>
                  <a:srgbClr val="0000FF"/>
                </a:solidFill>
                <a:latin typeface="Consolas" pitchFamily="49" charset="0"/>
                <a:ea typeface="仿宋" pitchFamily="49" charset="-122"/>
                <a:cs typeface="Consolas" pitchFamily="49" charset="0"/>
              </a:endParaRPr>
            </a:p>
          </p:txBody>
        </p:sp>
        <p:cxnSp>
          <p:nvCxnSpPr>
            <p:cNvPr id="33" name="直接连接符 32"/>
            <p:cNvCxnSpPr/>
            <p:nvPr/>
          </p:nvCxnSpPr>
          <p:spPr>
            <a:xfrm flipV="1">
              <a:off x="5643538" y="2069419"/>
              <a:ext cx="642942" cy="357190"/>
            </a:xfrm>
            <a:prstGeom prst="line">
              <a:avLst/>
            </a:prstGeom>
            <a:ln w="19050">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6143604" y="1883623"/>
              <a:ext cx="857256" cy="289310"/>
            </a:xfrm>
            <a:prstGeom prst="rect">
              <a:avLst/>
            </a:prstGeom>
            <a:noFill/>
          </p:spPr>
          <p:txBody>
            <a:bodyPr wrap="square" rtlCol="0">
              <a:spAutoFit/>
            </a:bodyPr>
            <a:lstStyle/>
            <a:p>
              <a:r>
                <a:rPr kumimoji="1" lang="en-US" altLang="zh-CN" sz="1600" i="1" err="1">
                  <a:solidFill>
                    <a:srgbClr val="0000FF"/>
                  </a:solidFill>
                  <a:latin typeface="Consolas" pitchFamily="49" charset="0"/>
                  <a:ea typeface="仿宋" pitchFamily="49" charset="-122"/>
                  <a:cs typeface="Consolas" pitchFamily="49" charset="0"/>
                </a:rPr>
                <a:t>i</a:t>
              </a:r>
              <a:r>
                <a:rPr kumimoji="1" lang="en-US" altLang="zh-CN" sz="1600" err="1">
                  <a:solidFill>
                    <a:srgbClr val="0000FF"/>
                  </a:solidFill>
                  <a:latin typeface="+mj-ea"/>
                  <a:ea typeface="+mj-ea"/>
                  <a:cs typeface="Consolas" pitchFamily="49" charset="0"/>
                </a:rPr>
                <a:t>≤</a:t>
              </a:r>
              <a:r>
                <a:rPr kumimoji="1" lang="en-US" altLang="zh-CN" sz="1600" i="1" err="1">
                  <a:solidFill>
                    <a:srgbClr val="0000FF"/>
                  </a:solidFill>
                  <a:latin typeface="Consolas" pitchFamily="49" charset="0"/>
                  <a:ea typeface="仿宋" pitchFamily="49" charset="-122"/>
                  <a:cs typeface="Consolas" pitchFamily="49" charset="0"/>
                </a:rPr>
                <a:t>j</a:t>
              </a:r>
              <a:endParaRPr lang="zh-CN" altLang="en-US" sz="1600">
                <a:solidFill>
                  <a:srgbClr val="0000FF"/>
                </a:solidFill>
                <a:latin typeface="Consolas" pitchFamily="49" charset="0"/>
                <a:ea typeface="仿宋" pitchFamily="49" charset="-122"/>
                <a:cs typeface="Consolas" pitchFamily="49" charset="0"/>
              </a:endParaRPr>
            </a:p>
          </p:txBody>
        </p:sp>
      </p:grpSp>
      <p:grpSp>
        <p:nvGrpSpPr>
          <p:cNvPr id="4" name="组合 37"/>
          <p:cNvGrpSpPr/>
          <p:nvPr/>
        </p:nvGrpSpPr>
        <p:grpSpPr>
          <a:xfrm>
            <a:off x="500034" y="1607209"/>
            <a:ext cx="2219301" cy="644525"/>
            <a:chOff x="709625" y="642918"/>
            <a:chExt cx="2219301" cy="644525"/>
          </a:xfrm>
        </p:grpSpPr>
        <p:sp>
          <p:nvSpPr>
            <p:cNvPr id="39" name="AutoShape 5"/>
            <p:cNvSpPr>
              <a:spLocks noChangeArrowheads="1"/>
            </p:cNvSpPr>
            <p:nvPr/>
          </p:nvSpPr>
          <p:spPr bwMode="gray">
            <a:xfrm>
              <a:off x="709625" y="642918"/>
              <a:ext cx="2219301" cy="644525"/>
            </a:xfrm>
            <a:prstGeom prst="plaque">
              <a:avLst>
                <a:gd name="adj" fmla="val 16667"/>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path path="circle">
                <a:fillToRect l="100000" t="100000"/>
              </a:path>
              <a:tileRect r="-100000" b="-100000"/>
            </a:gradFill>
            <a:ln w="12700" algn="ctr">
              <a:noFill/>
              <a:miter lim="800000"/>
              <a:headEnd/>
              <a:tailEnd/>
            </a:ln>
            <a:effectLst/>
            <a:scene3d>
              <a:camera prst="orthographicFront">
                <a:rot lat="0" lon="0" rev="0"/>
              </a:camera>
              <a:lightRig rig="chilly" dir="t">
                <a:rot lat="0" lon="0" rev="18480000"/>
              </a:lightRig>
            </a:scene3d>
            <a:sp3d prstMaterial="clear">
              <a:bevelT h="63500"/>
            </a:sp3d>
          </p:spPr>
          <p:txBody>
            <a:bodyPr wrap="none" anchor="ctr"/>
            <a:lstStyle/>
            <a:p>
              <a:pPr defTabSz="865188" eaLnBrk="1" latinLnBrk="1" hangingPunct="1"/>
              <a:endParaRPr kumimoji="1" lang="en-US" altLang="ko-KR" sz="2300">
                <a:latin typeface="돋움체" pitchFamily="49" charset="-127"/>
                <a:ea typeface="돋움체" pitchFamily="49" charset="-127"/>
              </a:endParaRPr>
            </a:p>
          </p:txBody>
        </p:sp>
        <p:sp>
          <p:nvSpPr>
            <p:cNvPr id="40" name="Rectangle 6"/>
            <p:cNvSpPr>
              <a:spLocks noChangeArrowheads="1"/>
            </p:cNvSpPr>
            <p:nvPr/>
          </p:nvSpPr>
          <p:spPr bwMode="gray">
            <a:xfrm>
              <a:off x="1078965" y="744517"/>
              <a:ext cx="1549961" cy="419100"/>
            </a:xfrm>
            <a:prstGeom prst="rect">
              <a:avLst/>
            </a:prstGeom>
            <a:solidFill>
              <a:schemeClr val="bg2">
                <a:alpha val="50000"/>
              </a:schemeClr>
            </a:solidFill>
            <a:ln w="12700" algn="ctr">
              <a:noFill/>
              <a:miter lim="800000"/>
              <a:headEnd/>
              <a:tailEnd/>
            </a:ln>
            <a:effectLst/>
          </p:spPr>
          <p:txBody>
            <a:bodyPr wrap="none" anchor="ctr"/>
            <a:lstStyle/>
            <a:p>
              <a:pPr marL="457200" indent="-457200" algn="l">
                <a:lnSpc>
                  <a:spcPct val="100000"/>
                </a:lnSpc>
                <a:spcBef>
                  <a:spcPts val="0"/>
                </a:spcBef>
              </a:pPr>
              <a:r>
                <a:rPr lang="zh-CN" altLang="en-US" sz="2000">
                  <a:solidFill>
                    <a:srgbClr val="FF0000"/>
                  </a:solidFill>
                  <a:latin typeface="微软雅黑" pitchFamily="34" charset="-122"/>
                  <a:ea typeface="微软雅黑" pitchFamily="34" charset="-122"/>
                  <a:cs typeface="Consolas" pitchFamily="49" charset="0"/>
                </a:rPr>
                <a:t>上三角矩阵</a:t>
              </a:r>
              <a:endParaRPr lang="zh-CN" altLang="en-US" sz="2000">
                <a:solidFill>
                  <a:srgbClr val="FF0000"/>
                </a:solidFill>
                <a:latin typeface="微软雅黑" pitchFamily="34" charset="-122"/>
                <a:ea typeface="微软雅黑" pitchFamily="34" charset="-122"/>
              </a:endParaRPr>
            </a:p>
          </p:txBody>
        </p:sp>
      </p:grpSp>
      <p:sp>
        <p:nvSpPr>
          <p:cNvPr id="28" name="TextBox 27"/>
          <p:cNvSpPr txBox="1"/>
          <p:nvPr/>
        </p:nvSpPr>
        <p:spPr>
          <a:xfrm>
            <a:off x="285720" y="428604"/>
            <a:ext cx="421484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5.2.2 </a:t>
            </a:r>
            <a:r>
              <a:rPr lang="zh-CN" altLang="en-US">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三角</a:t>
            </a:r>
            <a:r>
              <a:rPr lang="zh-CN" altLang="zh-CN" spc="50">
                <a:ln w="11430"/>
                <a:solidFill>
                  <a:schemeClr val="bg1"/>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矩阵的压缩存储</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36" name="灯片编号占位符 35"/>
          <p:cNvSpPr>
            <a:spLocks noGrp="1"/>
          </p:cNvSpPr>
          <p:nvPr>
            <p:ph type="sldNum" sz="quarter" idx="12"/>
          </p:nvPr>
        </p:nvSpPr>
        <p:spPr/>
        <p:txBody>
          <a:bodyPr/>
          <a:lstStyle/>
          <a:p>
            <a:fld id="{67864EE2-EAB3-4814-A7EB-820BD7610F1E}" type="slidenum">
              <a:rPr lang="en-US" altLang="zh-CN" smtClean="0"/>
              <a:pPr/>
              <a:t>24</a:t>
            </a:fld>
            <a:r>
              <a:rPr lang="en-US" altLang="zh-CN"/>
              <a:t>/76</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642910" y="1033446"/>
            <a:ext cx="2857654" cy="1752612"/>
            <a:chOff x="3214676" y="2214554"/>
            <a:chExt cx="2838006" cy="1752612"/>
          </a:xfrm>
        </p:grpSpPr>
        <p:cxnSp>
          <p:nvCxnSpPr>
            <p:cNvPr id="11" name="直接连接符 10"/>
            <p:cNvCxnSpPr/>
            <p:nvPr/>
          </p:nvCxnSpPr>
          <p:spPr>
            <a:xfrm rot="5400000">
              <a:off x="2358214" y="30710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216264" y="22272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214676" y="39243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59140" y="2258590"/>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0,0</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5" name="TextBox 14"/>
            <p:cNvSpPr txBox="1"/>
            <p:nvPr/>
          </p:nvSpPr>
          <p:spPr>
            <a:xfrm>
              <a:off x="4002081" y="2258590"/>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0,1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6" name="TextBox 15"/>
            <p:cNvSpPr txBox="1"/>
            <p:nvPr/>
          </p:nvSpPr>
          <p:spPr>
            <a:xfrm>
              <a:off x="5216526" y="2258590"/>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0,</a:t>
              </a:r>
              <a:r>
                <a:rPr lang="en-US" altLang="zh-CN" sz="2000" b="0" i="1" baseline="-25000" err="1">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7" name="TextBox 16"/>
            <p:cNvSpPr txBox="1"/>
            <p:nvPr/>
          </p:nvSpPr>
          <p:spPr>
            <a:xfrm>
              <a:off x="4645023" y="2239954"/>
              <a:ext cx="571504" cy="246221"/>
            </a:xfrm>
            <a:prstGeom prst="rect">
              <a:avLst/>
            </a:prstGeom>
            <a:noFill/>
          </p:spPr>
          <p:txBody>
            <a:bodyPr wrap="square" lIns="0" tIns="0" rIns="0" bIns="0" rtlCol="0">
              <a:spAutoFit/>
            </a:bodyPr>
            <a:lstStyle/>
            <a:p>
              <a:r>
                <a:rPr lang="en-US" altLang="zh-CN" sz="2000" b="0" i="1">
                  <a:solidFill>
                    <a:srgbClr val="0000FF"/>
                  </a:solidFill>
                  <a:latin typeface="Consolas" pitchFamily="49" charset="0"/>
                  <a:ea typeface="仿宋" pitchFamily="49" charset="-122"/>
                  <a:cs typeface="Consolas" pitchFamily="49" charset="0"/>
                  <a:sym typeface="Symbol"/>
                </a:rPr>
                <a:t></a:t>
              </a:r>
              <a:endParaRPr lang="zh-CN" altLang="en-US" sz="2000" b="0" i="1" baseline="-25000">
                <a:solidFill>
                  <a:srgbClr val="0000FF"/>
                </a:solidFill>
                <a:latin typeface="Consolas" pitchFamily="49" charset="0"/>
                <a:ea typeface="仿宋" pitchFamily="49" charset="-122"/>
                <a:cs typeface="Consolas" pitchFamily="49" charset="0"/>
              </a:endParaRPr>
            </a:p>
          </p:txBody>
        </p:sp>
        <p:sp>
          <p:nvSpPr>
            <p:cNvPr id="18" name="TextBox 17"/>
            <p:cNvSpPr txBox="1"/>
            <p:nvPr/>
          </p:nvSpPr>
          <p:spPr>
            <a:xfrm>
              <a:off x="4002081" y="2687218"/>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1,1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9" name="TextBox 18"/>
            <p:cNvSpPr txBox="1"/>
            <p:nvPr/>
          </p:nvSpPr>
          <p:spPr>
            <a:xfrm>
              <a:off x="5216526" y="2687218"/>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1,</a:t>
              </a:r>
              <a:r>
                <a:rPr lang="en-US" altLang="zh-CN" sz="2000" b="0" i="1" baseline="-25000" err="1">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20" name="TextBox 19"/>
            <p:cNvSpPr txBox="1"/>
            <p:nvPr/>
          </p:nvSpPr>
          <p:spPr>
            <a:xfrm>
              <a:off x="4645023" y="2668582"/>
              <a:ext cx="571504" cy="246221"/>
            </a:xfrm>
            <a:prstGeom prst="rect">
              <a:avLst/>
            </a:prstGeom>
            <a:noFill/>
          </p:spPr>
          <p:txBody>
            <a:bodyPr wrap="square" lIns="0" tIns="0" rIns="0" bIns="0" rtlCol="0">
              <a:spAutoFit/>
            </a:bodyPr>
            <a:lstStyle/>
            <a:p>
              <a:r>
                <a:rPr lang="en-US" altLang="zh-CN" sz="2000" b="0" i="1">
                  <a:solidFill>
                    <a:srgbClr val="0000FF"/>
                  </a:solidFill>
                  <a:latin typeface="Consolas" pitchFamily="49" charset="0"/>
                  <a:ea typeface="仿宋" pitchFamily="49" charset="-122"/>
                  <a:cs typeface="Consolas" pitchFamily="49" charset="0"/>
                  <a:sym typeface="Symbol"/>
                </a:rPr>
                <a:t></a:t>
              </a:r>
              <a:endParaRPr lang="zh-CN" altLang="en-US" sz="2000" b="0" i="1" baseline="-2500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5110219" y="3549236"/>
              <a:ext cx="942463" cy="250646"/>
            </a:xfrm>
            <a:prstGeom prst="rect">
              <a:avLst/>
            </a:prstGeom>
            <a:noFill/>
          </p:spPr>
          <p:txBody>
            <a:bodyPr wrap="square" lIns="0" tIns="0" rIns="0" bIns="0" rtlCol="0">
              <a:spAutoFit/>
            </a:bodyPr>
            <a:lstStyle/>
            <a:p>
              <a:r>
                <a:rPr lang="en-US" altLang="zh-CN" sz="2000" b="0" i="1">
                  <a:solidFill>
                    <a:srgbClr val="0000FF"/>
                  </a:solidFill>
                  <a:latin typeface="Consolas" pitchFamily="49" charset="0"/>
                  <a:ea typeface="仿宋" pitchFamily="49" charset="-122"/>
                  <a:cs typeface="Consolas" pitchFamily="49" charset="0"/>
                </a:rPr>
                <a:t>a</a:t>
              </a:r>
              <a:r>
                <a:rPr lang="en-US" altLang="zh-CN" sz="2000" b="0" i="1" baseline="-25000">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a:t>
              </a:r>
              <a:r>
                <a:rPr lang="en-US" altLang="zh-CN" sz="2000" b="0" baseline="-25000" err="1">
                  <a:solidFill>
                    <a:srgbClr val="0000FF"/>
                  </a:solidFill>
                  <a:latin typeface="Consolas" pitchFamily="49" charset="0"/>
                  <a:ea typeface="仿宋" pitchFamily="49" charset="-122"/>
                  <a:cs typeface="Consolas" pitchFamily="49" charset="0"/>
                </a:rPr>
                <a:t>1,</a:t>
              </a:r>
              <a:r>
                <a:rPr lang="en-US" altLang="zh-CN" sz="2000" b="0" i="1" baseline="-25000" err="1">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cxnSp>
          <p:nvCxnSpPr>
            <p:cNvPr id="22" name="直接连接符 21"/>
            <p:cNvCxnSpPr/>
            <p:nvPr/>
          </p:nvCxnSpPr>
          <p:spPr>
            <a:xfrm rot="5400000">
              <a:off x="5180777" y="31091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908651" y="22653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907061" y="39624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6" name="直角三角形 5"/>
          <p:cNvSpPr/>
          <p:nvPr/>
        </p:nvSpPr>
        <p:spPr>
          <a:xfrm>
            <a:off x="785703" y="1178581"/>
            <a:ext cx="1857388" cy="1428760"/>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itchFamily="49" charset="0"/>
              <a:ea typeface="仿宋" pitchFamily="49" charset="-122"/>
              <a:cs typeface="Consolas" pitchFamily="49" charset="0"/>
            </a:endParaRPr>
          </a:p>
        </p:txBody>
      </p:sp>
      <p:sp>
        <p:nvSpPr>
          <p:cNvPr id="7" name="Text Box 15"/>
          <p:cNvSpPr txBox="1">
            <a:spLocks noChangeArrowheads="1"/>
          </p:cNvSpPr>
          <p:nvPr/>
        </p:nvSpPr>
        <p:spPr bwMode="auto">
          <a:xfrm flipH="1">
            <a:off x="1142893" y="1892961"/>
            <a:ext cx="357190" cy="317908"/>
          </a:xfrm>
          <a:prstGeom prst="rect">
            <a:avLst/>
          </a:prstGeom>
          <a:noFill/>
          <a:ln w="9525">
            <a:noFill/>
            <a:miter lim="800000"/>
            <a:headEnd/>
            <a:tailEnd/>
          </a:ln>
          <a:effectLst/>
        </p:spPr>
        <p:txBody>
          <a:bodyPr wrap="square">
            <a:spAutoFit/>
          </a:bodyPr>
          <a:lstStyle/>
          <a:p>
            <a:pPr algn="l">
              <a:spcBef>
                <a:spcPct val="50000"/>
              </a:spcBef>
            </a:pPr>
            <a:r>
              <a:rPr lang="en-US" altLang="zh-CN" sz="1800" b="0" i="1">
                <a:solidFill>
                  <a:srgbClr val="0000FF"/>
                </a:solidFill>
                <a:latin typeface="Consolas" pitchFamily="49" charset="0"/>
                <a:ea typeface="仿宋" pitchFamily="49" charset="-122"/>
                <a:cs typeface="Consolas" pitchFamily="49" charset="0"/>
              </a:rPr>
              <a:t>c</a:t>
            </a:r>
          </a:p>
        </p:txBody>
      </p:sp>
      <p:sp>
        <p:nvSpPr>
          <p:cNvPr id="8" name="TextBox 7"/>
          <p:cNvSpPr txBox="1"/>
          <p:nvPr/>
        </p:nvSpPr>
        <p:spPr>
          <a:xfrm>
            <a:off x="2424809" y="1971679"/>
            <a:ext cx="575440" cy="270843"/>
          </a:xfrm>
          <a:prstGeom prst="rect">
            <a:avLst/>
          </a:prstGeom>
          <a:noFill/>
        </p:spPr>
        <p:txBody>
          <a:bodyPr wrap="square" lIns="0" tIns="0" rIns="0" bIns="0" rtlCol="0">
            <a:spAutoFit/>
          </a:bodyPr>
          <a:lstStyle/>
          <a:p>
            <a:r>
              <a:rPr lang="en-US" altLang="zh-CN" sz="2200" i="1">
                <a:solidFill>
                  <a:srgbClr val="0000FF"/>
                </a:solidFill>
                <a:latin typeface="Consolas" pitchFamily="49" charset="0"/>
                <a:ea typeface="仿宋" pitchFamily="49" charset="-122"/>
                <a:cs typeface="Consolas" pitchFamily="49" charset="0"/>
                <a:sym typeface="Symbol"/>
              </a:rPr>
              <a:t></a:t>
            </a:r>
            <a:endParaRPr lang="zh-CN" altLang="en-US" sz="2200" i="1" baseline="-25000">
              <a:solidFill>
                <a:srgbClr val="0000FF"/>
              </a:solidFill>
              <a:latin typeface="Consolas" pitchFamily="49" charset="0"/>
              <a:ea typeface="仿宋" pitchFamily="49" charset="-122"/>
              <a:cs typeface="Consolas" pitchFamily="49" charset="0"/>
            </a:endParaRPr>
          </a:p>
        </p:txBody>
      </p:sp>
      <p:sp>
        <p:nvSpPr>
          <p:cNvPr id="25" name="TextBox 24"/>
          <p:cNvSpPr txBox="1"/>
          <p:nvPr/>
        </p:nvSpPr>
        <p:spPr>
          <a:xfrm>
            <a:off x="642910" y="357166"/>
            <a:ext cx="3571900"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对于上三角部分的元素</a:t>
            </a:r>
            <a:r>
              <a:rPr lang="en-US" altLang="zh-CN" sz="2000" i="1">
                <a:solidFill>
                  <a:srgbClr val="FF0000"/>
                </a:solidFill>
                <a:latin typeface="Consolas" pitchFamily="49" charset="0"/>
                <a:ea typeface="仿宋" pitchFamily="49" charset="-122"/>
                <a:cs typeface="Consolas" pitchFamily="49" charset="0"/>
              </a:rPr>
              <a:t>a</a:t>
            </a:r>
            <a:r>
              <a:rPr lang="en-US" altLang="zh-CN" sz="2000" i="1" baseline="-25000">
                <a:solidFill>
                  <a:srgbClr val="FF0000"/>
                </a:solidFill>
                <a:latin typeface="Consolas" pitchFamily="49" charset="0"/>
                <a:ea typeface="仿宋" pitchFamily="49" charset="-122"/>
                <a:cs typeface="Consolas" pitchFamily="49" charset="0"/>
              </a:rPr>
              <a:t>i,j</a:t>
            </a:r>
            <a:endParaRPr lang="zh-CN" altLang="en-US" sz="2000" i="1" baseline="-25000">
              <a:solidFill>
                <a:srgbClr val="FF0000"/>
              </a:solidFill>
              <a:latin typeface="Consolas" pitchFamily="49" charset="0"/>
              <a:ea typeface="仿宋" pitchFamily="49" charset="-122"/>
              <a:cs typeface="Consolas" pitchFamily="49" charset="0"/>
            </a:endParaRPr>
          </a:p>
        </p:txBody>
      </p:sp>
      <p:grpSp>
        <p:nvGrpSpPr>
          <p:cNvPr id="3" name="组合 47"/>
          <p:cNvGrpSpPr/>
          <p:nvPr/>
        </p:nvGrpSpPr>
        <p:grpSpPr>
          <a:xfrm>
            <a:off x="3786182" y="1071546"/>
            <a:ext cx="5072098" cy="1726654"/>
            <a:chOff x="3786182" y="1071546"/>
            <a:chExt cx="5072098" cy="1726654"/>
          </a:xfrm>
        </p:grpSpPr>
        <p:sp>
          <p:nvSpPr>
            <p:cNvPr id="26" name="TextBox 25"/>
            <p:cNvSpPr txBox="1"/>
            <p:nvPr/>
          </p:nvSpPr>
          <p:spPr>
            <a:xfrm>
              <a:off x="3786182" y="1071546"/>
              <a:ext cx="2643206" cy="1200329"/>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第</a:t>
              </a:r>
              <a:r>
                <a:rPr lang="en-US" altLang="zh-CN" sz="1800">
                  <a:solidFill>
                    <a:srgbClr val="0000FF"/>
                  </a:solidFill>
                  <a:latin typeface="Consolas" pitchFamily="49" charset="0"/>
                  <a:ea typeface="仿宋" pitchFamily="49" charset="-122"/>
                  <a:cs typeface="Consolas" pitchFamily="49" charset="0"/>
                </a:rPr>
                <a:t>0</a:t>
              </a:r>
              <a:r>
                <a:rPr lang="zh-CN" altLang="en-US" sz="1800">
                  <a:solidFill>
                    <a:srgbClr val="0000FF"/>
                  </a:solidFill>
                  <a:latin typeface="Consolas" pitchFamily="49" charset="0"/>
                  <a:ea typeface="仿宋" pitchFamily="49" charset="-122"/>
                  <a:cs typeface="Consolas" pitchFamily="49" charset="0"/>
                </a:rPr>
                <a:t>行：</a:t>
              </a:r>
              <a:r>
                <a:rPr lang="en-US" altLang="zh-CN" sz="1800" i="1">
                  <a:solidFill>
                    <a:srgbClr val="0000FF"/>
                  </a:solidFill>
                  <a:latin typeface="Consolas" pitchFamily="49" charset="0"/>
                  <a:ea typeface="仿宋" pitchFamily="49" charset="-122"/>
                  <a:cs typeface="Consolas" pitchFamily="49" charset="0"/>
                </a:rPr>
                <a:t>n</a:t>
              </a:r>
              <a:r>
                <a:rPr lang="zh-CN" altLang="en-US" sz="1800">
                  <a:solidFill>
                    <a:srgbClr val="0000FF"/>
                  </a:solidFill>
                  <a:latin typeface="Consolas" pitchFamily="49" charset="0"/>
                  <a:ea typeface="仿宋" pitchFamily="49" charset="-122"/>
                  <a:cs typeface="Consolas" pitchFamily="49" charset="0"/>
                </a:rPr>
                <a:t>个元素</a:t>
              </a:r>
              <a:endParaRPr lang="en-US" altLang="zh-CN" sz="180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第</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行：</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个元素</a:t>
              </a:r>
            </a:p>
            <a:p>
              <a:pPr algn="l">
                <a:lnSpc>
                  <a:spcPct val="100000"/>
                </a:lnSpc>
                <a:spcBef>
                  <a:spcPts val="0"/>
                </a:spcBef>
              </a:pPr>
              <a:r>
                <a:rPr lang="en-US" altLang="zh-CN" sz="1800">
                  <a:solidFill>
                    <a:srgbClr val="0000FF"/>
                  </a:solidFill>
                  <a:latin typeface="+mj-ea"/>
                  <a:ea typeface="+mj-ea"/>
                  <a:cs typeface="Consolas" pitchFamily="49" charset="0"/>
                </a:rPr>
                <a:t> …</a:t>
              </a:r>
            </a:p>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第</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行：</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个元素</a:t>
              </a:r>
            </a:p>
          </p:txBody>
        </p:sp>
        <p:sp>
          <p:nvSpPr>
            <p:cNvPr id="27" name="右大括号 26"/>
            <p:cNvSpPr/>
            <p:nvPr/>
          </p:nvSpPr>
          <p:spPr>
            <a:xfrm>
              <a:off x="6357950" y="1152509"/>
              <a:ext cx="134439" cy="1000132"/>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8" name="TextBox 27"/>
            <p:cNvSpPr txBox="1"/>
            <p:nvPr/>
          </p:nvSpPr>
          <p:spPr>
            <a:xfrm>
              <a:off x="6505588" y="1440407"/>
              <a:ext cx="2352692" cy="369332"/>
            </a:xfrm>
            <a:prstGeom prst="rect">
              <a:avLst/>
            </a:prstGeom>
            <a:noFill/>
          </p:spPr>
          <p:txBody>
            <a:bodyPr wrap="square" rtlCol="0">
              <a:spAutoFit/>
            </a:bodyPr>
            <a:lstStyle/>
            <a:p>
              <a:pPr algn="l">
                <a:lnSpc>
                  <a:spcPct val="100000"/>
                </a:lnSpc>
                <a:spcBef>
                  <a:spcPts val="0"/>
                </a:spcBef>
              </a:pP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(2</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+1)/2</a:t>
              </a:r>
              <a:r>
                <a:rPr lang="zh-CN" altLang="en-US" sz="1800">
                  <a:solidFill>
                    <a:srgbClr val="0000FF"/>
                  </a:solidFill>
                  <a:latin typeface="Consolas" pitchFamily="49" charset="0"/>
                  <a:ea typeface="仿宋" pitchFamily="49" charset="-122"/>
                  <a:cs typeface="Consolas" pitchFamily="49" charset="0"/>
                </a:rPr>
                <a:t>个元素</a:t>
              </a:r>
            </a:p>
          </p:txBody>
        </p:sp>
        <p:sp>
          <p:nvSpPr>
            <p:cNvPr id="29" name="TextBox 28"/>
            <p:cNvSpPr txBox="1"/>
            <p:nvPr/>
          </p:nvSpPr>
          <p:spPr>
            <a:xfrm>
              <a:off x="3786182" y="2428868"/>
              <a:ext cx="4071966"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第</a:t>
              </a:r>
              <a:r>
                <a:rPr lang="en-US" altLang="zh-CN" sz="1800" i="1">
                  <a:solidFill>
                    <a:srgbClr val="0000FF"/>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行有</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个元素</a:t>
              </a:r>
            </a:p>
          </p:txBody>
        </p:sp>
      </p:grpSp>
      <p:sp>
        <p:nvSpPr>
          <p:cNvPr id="30" name="下箭头 29"/>
          <p:cNvSpPr/>
          <p:nvPr/>
        </p:nvSpPr>
        <p:spPr bwMode="auto">
          <a:xfrm>
            <a:off x="3714744" y="3000372"/>
            <a:ext cx="285752" cy="428628"/>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nvGrpSpPr>
          <p:cNvPr id="4" name="组合 30"/>
          <p:cNvGrpSpPr/>
          <p:nvPr/>
        </p:nvGrpSpPr>
        <p:grpSpPr>
          <a:xfrm>
            <a:off x="1928794" y="3719217"/>
            <a:ext cx="4673618" cy="1868961"/>
            <a:chOff x="1928794" y="4402819"/>
            <a:chExt cx="4673618" cy="1868961"/>
          </a:xfrm>
        </p:grpSpPr>
        <p:sp>
          <p:nvSpPr>
            <p:cNvPr id="33" name="Text Box 6"/>
            <p:cNvSpPr txBox="1">
              <a:spLocks noChangeArrowheads="1"/>
            </p:cNvSpPr>
            <p:nvPr/>
          </p:nvSpPr>
          <p:spPr bwMode="auto">
            <a:xfrm>
              <a:off x="1928794" y="4969858"/>
              <a:ext cx="500066" cy="317908"/>
            </a:xfrm>
            <a:prstGeom prst="rect">
              <a:avLst/>
            </a:prstGeom>
            <a:noFill/>
            <a:ln w="9525">
              <a:noFill/>
              <a:miter lim="800000"/>
              <a:headEnd/>
              <a:tailEnd/>
            </a:ln>
            <a:effectLst/>
          </p:spPr>
          <p:txBody>
            <a:bodyPr wrap="square">
              <a:spAutoFit/>
            </a:bodyPr>
            <a:lstStyle/>
            <a:p>
              <a:pPr algn="l">
                <a:spcBef>
                  <a:spcPct val="50000"/>
                </a:spcBef>
              </a:pPr>
              <a:r>
                <a:rPr kumimoji="1" lang="en-US" altLang="zh-CN" sz="1800" i="1">
                  <a:solidFill>
                    <a:srgbClr val="0000FF"/>
                  </a:solidFill>
                  <a:latin typeface="Consolas" pitchFamily="49" charset="0"/>
                  <a:ea typeface="宋体" pitchFamily="2" charset="-122"/>
                  <a:cs typeface="Consolas" pitchFamily="49" charset="0"/>
                </a:rPr>
                <a:t>k</a:t>
              </a:r>
              <a:r>
                <a:rPr kumimoji="1" lang="en-US" altLang="zh-CN" sz="1800">
                  <a:solidFill>
                    <a:srgbClr val="0000FF"/>
                  </a:solidFill>
                  <a:latin typeface="Consolas" pitchFamily="49" charset="0"/>
                  <a:ea typeface="宋体" pitchFamily="2" charset="-122"/>
                  <a:cs typeface="Consolas" pitchFamily="49" charset="0"/>
                </a:rPr>
                <a:t>=</a:t>
              </a:r>
            </a:p>
          </p:txBody>
        </p:sp>
        <p:sp>
          <p:nvSpPr>
            <p:cNvPr id="34" name="Text Box 7"/>
            <p:cNvSpPr txBox="1">
              <a:spLocks noChangeArrowheads="1"/>
            </p:cNvSpPr>
            <p:nvPr/>
          </p:nvSpPr>
          <p:spPr bwMode="auto">
            <a:xfrm>
              <a:off x="5110162" y="4512658"/>
              <a:ext cx="1357322" cy="3139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a:solidFill>
                    <a:srgbClr val="00B0F0"/>
                  </a:solidFill>
                  <a:latin typeface="Consolas" pitchFamily="49" charset="0"/>
                  <a:ea typeface="仿宋" pitchFamily="49" charset="-122"/>
                  <a:cs typeface="Consolas" pitchFamily="49" charset="0"/>
                </a:rPr>
                <a:t>当</a:t>
              </a:r>
              <a:r>
                <a:rPr kumimoji="1" lang="en-US" altLang="zh-CN" sz="1800" i="1" err="1">
                  <a:solidFill>
                    <a:srgbClr val="00B0F0"/>
                  </a:solidFill>
                  <a:latin typeface="Consolas" pitchFamily="49" charset="0"/>
                  <a:ea typeface="仿宋" pitchFamily="49" charset="-122"/>
                  <a:cs typeface="Consolas" pitchFamily="49" charset="0"/>
                </a:rPr>
                <a:t>i</a:t>
              </a:r>
              <a:r>
                <a:rPr kumimoji="1" lang="en-US" altLang="zh-CN" sz="1800" err="1">
                  <a:solidFill>
                    <a:srgbClr val="00B0F0"/>
                  </a:solidFill>
                  <a:latin typeface="Consolas" pitchFamily="49" charset="0"/>
                  <a:ea typeface="仿宋" pitchFamily="49" charset="-122"/>
                  <a:cs typeface="Consolas" pitchFamily="49" charset="0"/>
                </a:rPr>
                <a:t>≤</a:t>
              </a:r>
              <a:r>
                <a:rPr kumimoji="1" lang="en-US" altLang="zh-CN" sz="1800" i="1" err="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p>
          </p:txBody>
        </p:sp>
        <p:sp>
          <p:nvSpPr>
            <p:cNvPr id="35" name="Text Box 8"/>
            <p:cNvSpPr txBox="1">
              <a:spLocks noChangeArrowheads="1"/>
            </p:cNvSpPr>
            <p:nvPr/>
          </p:nvSpPr>
          <p:spPr bwMode="auto">
            <a:xfrm>
              <a:off x="5110162" y="5286388"/>
              <a:ext cx="1492250" cy="313932"/>
            </a:xfrm>
            <a:prstGeom prst="rect">
              <a:avLst/>
            </a:prstGeom>
            <a:noFill/>
            <a:ln w="9525">
              <a:noFill/>
              <a:miter lim="800000"/>
              <a:headEnd/>
              <a:tailEnd/>
            </a:ln>
            <a:effectLst/>
          </p:spPr>
          <p:txBody>
            <a:bodyPr>
              <a:spAutoFit/>
            </a:bodyPr>
            <a:lstStyle/>
            <a:p>
              <a:pPr algn="l">
                <a:spcBef>
                  <a:spcPct val="50000"/>
                </a:spcBef>
              </a:pPr>
              <a:r>
                <a:rPr kumimoji="1" lang="zh-CN" altLang="en-US" sz="1800">
                  <a:solidFill>
                    <a:srgbClr val="00B0F0"/>
                  </a:solidFill>
                  <a:latin typeface="Consolas" pitchFamily="49" charset="0"/>
                  <a:ea typeface="仿宋" pitchFamily="49" charset="-122"/>
                  <a:cs typeface="Consolas" pitchFamily="49" charset="0"/>
                </a:rPr>
                <a:t>当</a:t>
              </a:r>
              <a:r>
                <a:rPr kumimoji="1" lang="en-US" altLang="zh-CN" sz="1800" i="1" err="1">
                  <a:solidFill>
                    <a:srgbClr val="00B0F0"/>
                  </a:solidFill>
                  <a:latin typeface="Consolas" pitchFamily="49" charset="0"/>
                  <a:ea typeface="仿宋" pitchFamily="49" charset="-122"/>
                  <a:cs typeface="Consolas" pitchFamily="49" charset="0"/>
                </a:rPr>
                <a:t>i</a:t>
              </a:r>
              <a:r>
                <a:rPr kumimoji="1" lang="en-US" altLang="zh-CN" sz="1800">
                  <a:solidFill>
                    <a:srgbClr val="00B0F0"/>
                  </a:solidFill>
                  <a:latin typeface="Consolas" pitchFamily="49" charset="0"/>
                  <a:ea typeface="仿宋" pitchFamily="49" charset="-122"/>
                  <a:cs typeface="Consolas" pitchFamily="49" charset="0"/>
                </a:rPr>
                <a:t>&gt;</a:t>
              </a:r>
              <a:r>
                <a:rPr kumimoji="1" lang="en-US" altLang="zh-CN" sz="1800" i="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p>
          </p:txBody>
        </p:sp>
        <p:sp>
          <p:nvSpPr>
            <p:cNvPr id="36" name="AutoShape 9"/>
            <p:cNvSpPr>
              <a:spLocks/>
            </p:cNvSpPr>
            <p:nvPr/>
          </p:nvSpPr>
          <p:spPr bwMode="auto">
            <a:xfrm>
              <a:off x="2387596" y="4617133"/>
              <a:ext cx="152400" cy="1008000"/>
            </a:xfrm>
            <a:prstGeom prst="leftBrace">
              <a:avLst>
                <a:gd name="adj1" fmla="val 87500"/>
                <a:gd name="adj2" fmla="val 50000"/>
              </a:avLst>
            </a:prstGeom>
            <a:noFill/>
            <a:ln w="22225">
              <a:solidFill>
                <a:srgbClr val="0000FF"/>
              </a:solidFill>
              <a:round/>
              <a:headEnd/>
              <a:tailEnd/>
            </a:ln>
            <a:effectLst/>
          </p:spPr>
          <p:txBody>
            <a:bodyPr wrap="none" anchor="ctr"/>
            <a:lstStyle/>
            <a:p>
              <a:endParaRPr lang="zh-CN" altLang="en-US" sz="1800">
                <a:latin typeface="Consolas" pitchFamily="49" charset="0"/>
                <a:cs typeface="Consolas" pitchFamily="49" charset="0"/>
              </a:endParaRPr>
            </a:p>
          </p:txBody>
        </p:sp>
        <p:sp>
          <p:nvSpPr>
            <p:cNvPr id="37" name="Line 16"/>
            <p:cNvSpPr>
              <a:spLocks noChangeShapeType="1"/>
            </p:cNvSpPr>
            <p:nvPr/>
          </p:nvSpPr>
          <p:spPr bwMode="auto">
            <a:xfrm flipH="1" flipV="1">
              <a:off x="3428992" y="5770688"/>
              <a:ext cx="647700" cy="360362"/>
            </a:xfrm>
            <a:prstGeom prst="line">
              <a:avLst/>
            </a:prstGeom>
            <a:ln w="19050">
              <a:headEnd/>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38" name="Text Box 17"/>
            <p:cNvSpPr txBox="1">
              <a:spLocks noChangeArrowheads="1"/>
            </p:cNvSpPr>
            <p:nvPr/>
          </p:nvSpPr>
          <p:spPr bwMode="auto">
            <a:xfrm>
              <a:off x="4000496" y="5957848"/>
              <a:ext cx="1285884" cy="313932"/>
            </a:xfrm>
            <a:prstGeom prst="rect">
              <a:avLst/>
            </a:prstGeom>
            <a:noFill/>
            <a:ln w="9525">
              <a:noFill/>
              <a:miter lim="800000"/>
              <a:headEnd/>
              <a:tailEnd/>
            </a:ln>
            <a:effectLst/>
          </p:spPr>
          <p:txBody>
            <a:bodyPr wrap="square">
              <a:spAutoFit/>
            </a:bodyPr>
            <a:lstStyle/>
            <a:p>
              <a:pPr algn="l">
                <a:spcBef>
                  <a:spcPct val="50000"/>
                </a:spcBef>
              </a:pPr>
              <a:r>
                <a:rPr lang="zh-CN" altLang="en-US" sz="1800">
                  <a:solidFill>
                    <a:srgbClr val="0000FF"/>
                  </a:solidFill>
                  <a:latin typeface="Consolas" pitchFamily="49" charset="0"/>
                  <a:ea typeface="仿宋" pitchFamily="49" charset="-122"/>
                  <a:cs typeface="Consolas" pitchFamily="49" charset="0"/>
                </a:rPr>
                <a:t>存放常量</a:t>
              </a:r>
              <a:r>
                <a:rPr lang="en-US" altLang="zh-CN" sz="1800" i="1">
                  <a:solidFill>
                    <a:srgbClr val="0000FF"/>
                  </a:solidFill>
                  <a:latin typeface="Consolas" pitchFamily="49" charset="0"/>
                  <a:ea typeface="仿宋" pitchFamily="49" charset="-122"/>
                  <a:cs typeface="Consolas" pitchFamily="49" charset="0"/>
                </a:rPr>
                <a:t>c</a:t>
              </a:r>
            </a:p>
          </p:txBody>
        </p:sp>
        <p:grpSp>
          <p:nvGrpSpPr>
            <p:cNvPr id="5" name="组合 35"/>
            <p:cNvGrpSpPr/>
            <p:nvPr/>
          </p:nvGrpSpPr>
          <p:grpSpPr>
            <a:xfrm>
              <a:off x="2663812" y="4402819"/>
              <a:ext cx="1946289" cy="652825"/>
              <a:chOff x="6554802" y="4214818"/>
              <a:chExt cx="1731974" cy="652825"/>
            </a:xfrm>
          </p:grpSpPr>
          <p:sp>
            <p:nvSpPr>
              <p:cNvPr id="44" name="TextBox 43"/>
              <p:cNvSpPr txBox="1"/>
              <p:nvPr/>
            </p:nvSpPr>
            <p:spPr>
              <a:xfrm>
                <a:off x="6572264" y="4214818"/>
                <a:ext cx="1071570" cy="225575"/>
              </a:xfrm>
              <a:prstGeom prst="rect">
                <a:avLst/>
              </a:prstGeom>
              <a:noFill/>
            </p:spPr>
            <p:txBody>
              <a:bodyPr wrap="square" lIns="0" tIns="0" rIns="0" bIns="0" rtlCol="0">
                <a:spAutoFit/>
              </a:bodyPr>
              <a:lstStyle/>
              <a:p>
                <a:r>
                  <a:rPr lang="en-US" altLang="zh-CN" sz="1800" i="1" err="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a:t>
                </a:r>
                <a:r>
                  <a:rPr lang="en-US" altLang="zh-CN" sz="1800" err="1">
                    <a:solidFill>
                      <a:srgbClr val="0000FF"/>
                    </a:solidFill>
                    <a:latin typeface="Consolas" pitchFamily="49" charset="0"/>
                    <a:cs typeface="Consolas" pitchFamily="49" charset="0"/>
                  </a:rPr>
                  <a:t>2</a:t>
                </a:r>
                <a:r>
                  <a:rPr lang="en-US" altLang="zh-CN" sz="1800" i="1" err="1">
                    <a:solidFill>
                      <a:srgbClr val="0000FF"/>
                    </a:solidFill>
                    <a:latin typeface="Consolas" pitchFamily="49" charset="0"/>
                    <a:cs typeface="Consolas" pitchFamily="49" charset="0"/>
                  </a:rPr>
                  <a:t>n</a:t>
                </a:r>
                <a:r>
                  <a:rPr lang="en-US" altLang="zh-CN" sz="1800" err="1">
                    <a:solidFill>
                      <a:srgbClr val="0000FF"/>
                    </a:solidFill>
                    <a:latin typeface="Consolas" pitchFamily="49" charset="0"/>
                    <a:ea typeface="+mj-ea"/>
                    <a:cs typeface="Consolas" pitchFamily="49" charset="0"/>
                  </a:rPr>
                  <a:t>-</a:t>
                </a:r>
                <a:r>
                  <a:rPr lang="en-US" altLang="zh-CN" sz="1800" i="1" err="1">
                    <a:solidFill>
                      <a:srgbClr val="0000FF"/>
                    </a:solidFill>
                    <a:latin typeface="Consolas" pitchFamily="49" charset="0"/>
                    <a:cs typeface="Consolas" pitchFamily="49" charset="0"/>
                  </a:rPr>
                  <a:t>i</a:t>
                </a:r>
                <a:r>
                  <a:rPr lang="en-US" altLang="zh-CN" sz="1800" err="1">
                    <a:solidFill>
                      <a:srgbClr val="0000FF"/>
                    </a:solidFill>
                    <a:latin typeface="Consolas" pitchFamily="49" charset="0"/>
                    <a:cs typeface="Consolas" pitchFamily="49" charset="0"/>
                  </a:rPr>
                  <a:t>+1</a:t>
                </a:r>
                <a:r>
                  <a:rPr lang="en-US" altLang="zh-CN"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45" name="直接连接符 44"/>
              <p:cNvCxnSpPr/>
              <p:nvPr/>
            </p:nvCxnSpPr>
            <p:spPr>
              <a:xfrm>
                <a:off x="6554802" y="4505333"/>
                <a:ext cx="1080000"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811978" y="4590644"/>
                <a:ext cx="500066" cy="276999"/>
              </a:xfrm>
              <a:prstGeom prst="rect">
                <a:avLst/>
              </a:prstGeom>
              <a:noFill/>
            </p:spPr>
            <p:txBody>
              <a:bodyPr wrap="square" lIns="0" tIns="0" rIns="0" bIns="0" rtlCol="0">
                <a:spAutoFit/>
              </a:bodyPr>
              <a:lstStyle/>
              <a:p>
                <a:r>
                  <a:rPr lang="en-US" altLang="zh-CN" sz="1800">
                    <a:latin typeface="Consolas" pitchFamily="49" charset="0"/>
                    <a:cs typeface="Consolas" pitchFamily="49" charset="0"/>
                  </a:rPr>
                  <a:t>2</a:t>
                </a:r>
                <a:endParaRPr lang="zh-CN" altLang="en-US" sz="1800">
                  <a:latin typeface="Consolas" pitchFamily="49" charset="0"/>
                  <a:cs typeface="Consolas" pitchFamily="49" charset="0"/>
                </a:endParaRPr>
              </a:p>
            </p:txBody>
          </p:sp>
          <p:sp>
            <p:nvSpPr>
              <p:cNvPr id="47" name="TextBox 46"/>
              <p:cNvSpPr txBox="1"/>
              <p:nvPr/>
            </p:nvSpPr>
            <p:spPr>
              <a:xfrm>
                <a:off x="7429520" y="4429132"/>
                <a:ext cx="857256" cy="225575"/>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 +</a:t>
                </a:r>
                <a:r>
                  <a:rPr lang="en-US" altLang="zh-CN" sz="1800" i="1">
                    <a:solidFill>
                      <a:srgbClr val="0000FF"/>
                    </a:solidFill>
                    <a:latin typeface="Consolas" pitchFamily="49" charset="0"/>
                    <a:cs typeface="Consolas" pitchFamily="49" charset="0"/>
                  </a:rPr>
                  <a:t>j</a:t>
                </a:r>
                <a:r>
                  <a:rPr lang="en-US" altLang="zh-CN" sz="1800">
                    <a:solidFill>
                      <a:srgbClr val="0000FF"/>
                    </a:solidFill>
                    <a:latin typeface="Consolas" pitchFamily="49" charset="0"/>
                    <a:ea typeface="+mj-ea"/>
                    <a:cs typeface="Consolas" pitchFamily="49" charset="0"/>
                  </a:rPr>
                  <a:t>-</a:t>
                </a:r>
                <a:r>
                  <a:rPr lang="en-US" altLang="zh-CN" sz="1800" i="1" err="1">
                    <a:solidFill>
                      <a:srgbClr val="0000FF"/>
                    </a:solidFill>
                    <a:latin typeface="Consolas" pitchFamily="49" charset="0"/>
                    <a:cs typeface="Consolas" pitchFamily="49" charset="0"/>
                  </a:rPr>
                  <a:t>i</a:t>
                </a:r>
                <a:endParaRPr lang="zh-CN" altLang="en-US" sz="1800" i="1">
                  <a:solidFill>
                    <a:srgbClr val="0000FF"/>
                  </a:solidFill>
                  <a:latin typeface="Consolas" pitchFamily="49" charset="0"/>
                  <a:cs typeface="Consolas" pitchFamily="49" charset="0"/>
                </a:endParaRPr>
              </a:p>
            </p:txBody>
          </p:sp>
        </p:grpSp>
        <p:grpSp>
          <p:nvGrpSpPr>
            <p:cNvPr id="9" name="组合 30"/>
            <p:cNvGrpSpPr/>
            <p:nvPr/>
          </p:nvGrpSpPr>
          <p:grpSpPr>
            <a:xfrm>
              <a:off x="2681270" y="5214950"/>
              <a:ext cx="1071570" cy="601401"/>
              <a:chOff x="500034" y="3571876"/>
              <a:chExt cx="1071570" cy="601401"/>
            </a:xfrm>
          </p:grpSpPr>
          <p:sp>
            <p:nvSpPr>
              <p:cNvPr id="41" name="TextBox 40"/>
              <p:cNvSpPr txBox="1"/>
              <p:nvPr/>
            </p:nvSpPr>
            <p:spPr>
              <a:xfrm>
                <a:off x="500034" y="3571876"/>
                <a:ext cx="1071570" cy="225575"/>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n</a:t>
                </a:r>
                <a:r>
                  <a:rPr lang="en-US" altLang="zh-CN" sz="1800" err="1">
                    <a:solidFill>
                      <a:srgbClr val="0000FF"/>
                    </a:solidFill>
                    <a:latin typeface="Consolas" pitchFamily="49" charset="0"/>
                    <a:cs typeface="Consolas" pitchFamily="49" charset="0"/>
                  </a:rPr>
                  <a:t>+1</a:t>
                </a:r>
                <a:r>
                  <a:rPr lang="en-US" altLang="zh-CN"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42" name="直接连接符 41"/>
              <p:cNvCxnSpPr/>
              <p:nvPr/>
            </p:nvCxnSpPr>
            <p:spPr>
              <a:xfrm>
                <a:off x="571472" y="3862391"/>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39748" y="3947702"/>
                <a:ext cx="500066" cy="225575"/>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grpSp>
      <p:sp>
        <p:nvSpPr>
          <p:cNvPr id="50" name="灯片编号占位符 49"/>
          <p:cNvSpPr>
            <a:spLocks noGrp="1"/>
          </p:cNvSpPr>
          <p:nvPr>
            <p:ph type="sldNum" sz="quarter" idx="12"/>
          </p:nvPr>
        </p:nvSpPr>
        <p:spPr/>
        <p:txBody>
          <a:bodyPr/>
          <a:lstStyle/>
          <a:p>
            <a:fld id="{67864EE2-EAB3-4814-A7EB-820BD7610F1E}" type="slidenum">
              <a:rPr lang="en-US" altLang="zh-CN" smtClean="0"/>
              <a:pPr/>
              <a:t>25</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对象 18"/>
          <p:cNvGraphicFramePr>
            <a:graphicFrameLocks noChangeAspect="1"/>
          </p:cNvGraphicFramePr>
          <p:nvPr/>
        </p:nvGraphicFramePr>
        <p:xfrm>
          <a:off x="5164142" y="3375423"/>
          <a:ext cx="101600" cy="190500"/>
        </p:xfrm>
        <a:graphic>
          <a:graphicData uri="http://schemas.openxmlformats.org/presentationml/2006/ole">
            <mc:AlternateContent xmlns:mc="http://schemas.openxmlformats.org/markup-compatibility/2006">
              <mc:Choice xmlns:v="urn:schemas-microsoft-com:vml" Requires="v">
                <p:oleObj spid="_x0000_s68617" name="Equation" r:id="rId3" imgW="101520" imgH="190440" progId="">
                  <p:embed/>
                </p:oleObj>
              </mc:Choice>
              <mc:Fallback>
                <p:oleObj name="Equation" r:id="rId3" imgW="101520" imgH="190440" progId="">
                  <p:embed/>
                  <p:pic>
                    <p:nvPicPr>
                      <p:cNvPr id="19" name="对象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4142" y="3375423"/>
                        <a:ext cx="1016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40" name="Rectangle 1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2" name="组合 38"/>
          <p:cNvGrpSpPr/>
          <p:nvPr/>
        </p:nvGrpSpPr>
        <p:grpSpPr>
          <a:xfrm>
            <a:off x="3300408" y="2613417"/>
            <a:ext cx="3900464" cy="2744409"/>
            <a:chOff x="2676546" y="3429000"/>
            <a:chExt cx="3900464" cy="2744409"/>
          </a:xfrm>
        </p:grpSpPr>
        <p:sp>
          <p:nvSpPr>
            <p:cNvPr id="22542" name="Line 14"/>
            <p:cNvSpPr>
              <a:spLocks noChangeShapeType="1"/>
            </p:cNvSpPr>
            <p:nvPr/>
          </p:nvSpPr>
          <p:spPr bwMode="auto">
            <a:xfrm flipH="1" flipV="1">
              <a:off x="4091014" y="5572140"/>
              <a:ext cx="647700" cy="360362"/>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0000FF"/>
                </a:solidFill>
                <a:latin typeface="Consolas" pitchFamily="49" charset="0"/>
                <a:ea typeface="仿宋" pitchFamily="49" charset="-122"/>
                <a:cs typeface="Consolas" pitchFamily="49" charset="0"/>
              </a:endParaRPr>
            </a:p>
          </p:txBody>
        </p:sp>
        <p:sp>
          <p:nvSpPr>
            <p:cNvPr id="22543" name="Text Box 15"/>
            <p:cNvSpPr txBox="1">
              <a:spLocks noChangeArrowheads="1"/>
            </p:cNvSpPr>
            <p:nvPr/>
          </p:nvSpPr>
          <p:spPr bwMode="auto">
            <a:xfrm>
              <a:off x="4627576" y="5859477"/>
              <a:ext cx="1873250" cy="313932"/>
            </a:xfrm>
            <a:prstGeom prst="rect">
              <a:avLst/>
            </a:prstGeom>
            <a:noFill/>
            <a:ln w="9525">
              <a:noFill/>
              <a:miter lim="800000"/>
              <a:headEnd/>
              <a:tailEnd/>
            </a:ln>
            <a:effectLst/>
          </p:spPr>
          <p:txBody>
            <a:bodyPr>
              <a:spAutoFit/>
            </a:bodyPr>
            <a:lstStyle/>
            <a:p>
              <a:pPr algn="l">
                <a:spcBef>
                  <a:spcPct val="50000"/>
                </a:spcBef>
              </a:pPr>
              <a:r>
                <a:rPr lang="zh-CN" altLang="en-US" sz="1800">
                  <a:solidFill>
                    <a:srgbClr val="0000FF"/>
                  </a:solidFill>
                  <a:latin typeface="Consolas" pitchFamily="49" charset="0"/>
                  <a:ea typeface="仿宋" pitchFamily="49" charset="-122"/>
                  <a:cs typeface="Consolas" pitchFamily="49" charset="0"/>
                </a:rPr>
                <a:t>存放一个常量</a:t>
              </a:r>
              <a:r>
                <a:rPr lang="en-US" altLang="zh-CN" sz="1800" i="1">
                  <a:solidFill>
                    <a:srgbClr val="0000FF"/>
                  </a:solidFill>
                  <a:latin typeface="Consolas" pitchFamily="49" charset="0"/>
                  <a:ea typeface="仿宋" pitchFamily="49" charset="-122"/>
                  <a:cs typeface="Consolas" pitchFamily="49" charset="0"/>
                </a:rPr>
                <a:t>c</a:t>
              </a:r>
            </a:p>
          </p:txBody>
        </p:sp>
        <p:sp>
          <p:nvSpPr>
            <p:cNvPr id="16" name="下箭头 15"/>
            <p:cNvSpPr/>
            <p:nvPr/>
          </p:nvSpPr>
          <p:spPr>
            <a:xfrm>
              <a:off x="3929058" y="3429000"/>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itchFamily="49" charset="0"/>
                <a:ea typeface="仿宋" pitchFamily="49" charset="-122"/>
                <a:cs typeface="Consolas" pitchFamily="49" charset="0"/>
              </a:endParaRPr>
            </a:p>
          </p:txBody>
        </p:sp>
        <p:sp>
          <p:nvSpPr>
            <p:cNvPr id="25" name="Text Box 10"/>
            <p:cNvSpPr txBox="1">
              <a:spLocks noChangeArrowheads="1"/>
            </p:cNvSpPr>
            <p:nvPr/>
          </p:nvSpPr>
          <p:spPr bwMode="auto">
            <a:xfrm>
              <a:off x="2676546" y="4810530"/>
              <a:ext cx="466724" cy="313932"/>
            </a:xfrm>
            <a:prstGeom prst="rect">
              <a:avLst/>
            </a:prstGeom>
            <a:noFill/>
            <a:ln w="9525">
              <a:noFill/>
              <a:miter lim="800000"/>
              <a:headEnd/>
              <a:tailEnd/>
            </a:ln>
            <a:effectLst/>
          </p:spPr>
          <p:txBody>
            <a:bodyPr wrap="square">
              <a:spAutoFit/>
            </a:bodyPr>
            <a:lstStyle/>
            <a:p>
              <a:pPr algn="l">
                <a:spcBef>
                  <a:spcPct val="50000"/>
                </a:spcBef>
              </a:pPr>
              <a:r>
                <a:rPr kumimoji="1" lang="en-US" altLang="zh-CN" sz="1800" i="1">
                  <a:solidFill>
                    <a:srgbClr val="0000FF"/>
                  </a:solidFill>
                  <a:latin typeface="Consolas" pitchFamily="49" charset="0"/>
                  <a:ea typeface="仿宋" pitchFamily="49" charset="-122"/>
                  <a:cs typeface="Consolas" pitchFamily="49" charset="0"/>
                </a:rPr>
                <a:t>k</a:t>
              </a:r>
              <a:r>
                <a:rPr kumimoji="1" lang="en-US" altLang="zh-CN" sz="1800">
                  <a:solidFill>
                    <a:srgbClr val="0000FF"/>
                  </a:solidFill>
                  <a:latin typeface="Consolas" pitchFamily="49" charset="0"/>
                  <a:ea typeface="仿宋" pitchFamily="49" charset="-122"/>
                  <a:cs typeface="Consolas" pitchFamily="49" charset="0"/>
                </a:rPr>
                <a:t>=</a:t>
              </a:r>
            </a:p>
          </p:txBody>
        </p:sp>
        <p:sp>
          <p:nvSpPr>
            <p:cNvPr id="26" name="Text Box 11"/>
            <p:cNvSpPr txBox="1">
              <a:spLocks noChangeArrowheads="1"/>
            </p:cNvSpPr>
            <p:nvPr/>
          </p:nvSpPr>
          <p:spPr bwMode="auto">
            <a:xfrm>
              <a:off x="5214942" y="4335478"/>
              <a:ext cx="1362068" cy="3139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a:solidFill>
                    <a:srgbClr val="00B0F0"/>
                  </a:solidFill>
                  <a:latin typeface="Consolas" pitchFamily="49" charset="0"/>
                  <a:ea typeface="仿宋" pitchFamily="49" charset="-122"/>
                  <a:cs typeface="Consolas" pitchFamily="49" charset="0"/>
                </a:rPr>
                <a:t>当</a:t>
              </a:r>
              <a:r>
                <a:rPr kumimoji="1" lang="en-US" altLang="zh-CN" sz="1800" i="1">
                  <a:solidFill>
                    <a:srgbClr val="00B0F0"/>
                  </a:solidFill>
                  <a:latin typeface="Consolas" pitchFamily="49" charset="0"/>
                  <a:ea typeface="仿宋" pitchFamily="49" charset="-122"/>
                  <a:cs typeface="Consolas" pitchFamily="49" charset="0"/>
                </a:rPr>
                <a:t>i</a:t>
              </a:r>
              <a:r>
                <a:rPr kumimoji="1" lang="en-US" altLang="zh-CN" sz="1800" err="1">
                  <a:solidFill>
                    <a:srgbClr val="00B0F0"/>
                  </a:solidFill>
                  <a:latin typeface="+mj-ea"/>
                  <a:ea typeface="+mj-ea"/>
                  <a:cs typeface="Consolas" pitchFamily="49" charset="0"/>
                </a:rPr>
                <a:t>≥</a:t>
              </a:r>
              <a:r>
                <a:rPr kumimoji="1" lang="en-US" altLang="zh-CN" sz="1800" i="1" err="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p>
          </p:txBody>
        </p:sp>
        <p:sp>
          <p:nvSpPr>
            <p:cNvPr id="27" name="Text Box 13"/>
            <p:cNvSpPr txBox="1">
              <a:spLocks noChangeArrowheads="1"/>
            </p:cNvSpPr>
            <p:nvPr/>
          </p:nvSpPr>
          <p:spPr bwMode="auto">
            <a:xfrm>
              <a:off x="5214942" y="5072074"/>
              <a:ext cx="1304964" cy="3139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a:solidFill>
                    <a:srgbClr val="00B0F0"/>
                  </a:solidFill>
                  <a:latin typeface="Consolas" pitchFamily="49" charset="0"/>
                  <a:ea typeface="仿宋" pitchFamily="49" charset="-122"/>
                  <a:cs typeface="Consolas" pitchFamily="49" charset="0"/>
                </a:rPr>
                <a:t>当</a:t>
              </a:r>
              <a:r>
                <a:rPr kumimoji="1" lang="en-US" altLang="zh-CN" sz="1800" i="1">
                  <a:solidFill>
                    <a:srgbClr val="00B0F0"/>
                  </a:solidFill>
                  <a:latin typeface="Consolas" pitchFamily="49" charset="0"/>
                  <a:ea typeface="仿宋" pitchFamily="49" charset="-122"/>
                  <a:cs typeface="Consolas" pitchFamily="49" charset="0"/>
                </a:rPr>
                <a:t>i</a:t>
              </a:r>
              <a:r>
                <a:rPr kumimoji="1" lang="en-US" altLang="zh-CN" sz="1800">
                  <a:solidFill>
                    <a:srgbClr val="00B0F0"/>
                  </a:solidFill>
                  <a:latin typeface="Consolas" pitchFamily="49" charset="0"/>
                  <a:ea typeface="仿宋" pitchFamily="49" charset="-122"/>
                  <a:cs typeface="Consolas" pitchFamily="49" charset="0"/>
                </a:rPr>
                <a:t>&lt;</a:t>
              </a:r>
              <a:r>
                <a:rPr kumimoji="1" lang="en-US" altLang="zh-CN" sz="1800" i="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p>
          </p:txBody>
        </p:sp>
        <p:sp>
          <p:nvSpPr>
            <p:cNvPr id="28" name="AutoShape 15"/>
            <p:cNvSpPr>
              <a:spLocks/>
            </p:cNvSpPr>
            <p:nvPr/>
          </p:nvSpPr>
          <p:spPr bwMode="auto">
            <a:xfrm>
              <a:off x="3076596" y="4373578"/>
              <a:ext cx="228600" cy="1143000"/>
            </a:xfrm>
            <a:prstGeom prst="leftBrace">
              <a:avLst>
                <a:gd name="adj1" fmla="val 41667"/>
                <a:gd name="adj2" fmla="val 50000"/>
              </a:avLst>
            </a:prstGeom>
            <a:ln w="19050">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a:solidFill>
                  <a:srgbClr val="0000FF"/>
                </a:solidFill>
                <a:latin typeface="Consolas" pitchFamily="49" charset="0"/>
                <a:ea typeface="仿宋" pitchFamily="49" charset="-122"/>
                <a:cs typeface="Consolas" pitchFamily="49" charset="0"/>
              </a:endParaRPr>
            </a:p>
          </p:txBody>
        </p:sp>
        <p:grpSp>
          <p:nvGrpSpPr>
            <p:cNvPr id="3" name="组合 28"/>
            <p:cNvGrpSpPr/>
            <p:nvPr/>
          </p:nvGrpSpPr>
          <p:grpSpPr>
            <a:xfrm>
              <a:off x="3286116" y="4181480"/>
              <a:ext cx="1500198" cy="626000"/>
              <a:chOff x="500034" y="3609976"/>
              <a:chExt cx="1500198" cy="626000"/>
            </a:xfrm>
          </p:grpSpPr>
          <p:sp>
            <p:nvSpPr>
              <p:cNvPr id="30" name="TextBox 29"/>
              <p:cNvSpPr txBox="1"/>
              <p:nvPr/>
            </p:nvSpPr>
            <p:spPr>
              <a:xfrm>
                <a:off x="500034" y="3609976"/>
                <a:ext cx="1071570" cy="221599"/>
              </a:xfrm>
              <a:prstGeom prst="rect">
                <a:avLst/>
              </a:prstGeom>
              <a:noFill/>
            </p:spPr>
            <p:txBody>
              <a:bodyPr wrap="square" lIns="0" tIns="0" rIns="0" bIns="0" rtlCol="0">
                <a:spAutoFit/>
              </a:bodyPr>
              <a:lstStyle/>
              <a:p>
                <a:r>
                  <a:rPr lang="en-US" altLang="zh-CN" sz="1800" i="1" err="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i="1" err="1">
                    <a:solidFill>
                      <a:srgbClr val="0000FF"/>
                    </a:solidFill>
                    <a:latin typeface="Consolas" pitchFamily="49" charset="0"/>
                    <a:ea typeface="仿宋" pitchFamily="49" charset="-122"/>
                    <a:cs typeface="Consolas" pitchFamily="49" charset="0"/>
                  </a:rPr>
                  <a:t>i</a:t>
                </a:r>
                <a:r>
                  <a:rPr lang="en-US" altLang="zh-CN" sz="1800" err="1">
                    <a:solidFill>
                      <a:srgbClr val="0000FF"/>
                    </a:solidFill>
                    <a:latin typeface="Consolas" pitchFamily="49" charset="0"/>
                    <a:ea typeface="仿宋" pitchFamily="49" charset="-122"/>
                    <a:cs typeface="Consolas" pitchFamily="49" charset="0"/>
                  </a:rPr>
                  <a:t>+1</a:t>
                </a:r>
                <a:r>
                  <a:rPr lang="en-US" altLang="zh-CN"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cxnSp>
            <p:nvCxnSpPr>
              <p:cNvPr id="31" name="直接连接符 30"/>
              <p:cNvCxnSpPr/>
              <p:nvPr/>
            </p:nvCxnSpPr>
            <p:spPr>
              <a:xfrm>
                <a:off x="571472" y="3929066"/>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9748" y="4014377"/>
                <a:ext cx="500066" cy="221599"/>
              </a:xfrm>
              <a:prstGeom prst="rect">
                <a:avLst/>
              </a:prstGeom>
              <a:noFill/>
            </p:spPr>
            <p:txBody>
              <a:bodyPr wrap="square" lIns="0" tIns="0" rIns="0" bIns="0" rtlCol="0">
                <a:spAutoFit/>
              </a:bodyPr>
              <a:lstStyle/>
              <a:p>
                <a:r>
                  <a:rPr lang="en-US" altLang="zh-CN" sz="1800">
                    <a:solidFill>
                      <a:srgbClr val="0000FF"/>
                    </a:solidFill>
                    <a:latin typeface="Consolas" pitchFamily="49" charset="0"/>
                    <a:ea typeface="仿宋" pitchFamily="49" charset="-122"/>
                    <a:cs typeface="Consolas" pitchFamily="49" charset="0"/>
                  </a:rPr>
                  <a:t>2</a:t>
                </a:r>
                <a:endParaRPr lang="zh-CN" altLang="en-US" sz="1800">
                  <a:solidFill>
                    <a:srgbClr val="0000FF"/>
                  </a:solidFill>
                  <a:latin typeface="Consolas" pitchFamily="49" charset="0"/>
                  <a:ea typeface="仿宋" pitchFamily="49" charset="-122"/>
                  <a:cs typeface="Consolas" pitchFamily="49" charset="0"/>
                </a:endParaRPr>
              </a:p>
            </p:txBody>
          </p:sp>
          <p:sp>
            <p:nvSpPr>
              <p:cNvPr id="33" name="TextBox 32"/>
              <p:cNvSpPr txBox="1"/>
              <p:nvPr/>
            </p:nvSpPr>
            <p:spPr>
              <a:xfrm>
                <a:off x="1500166" y="3786190"/>
                <a:ext cx="500066" cy="221599"/>
              </a:xfrm>
              <a:prstGeom prst="rect">
                <a:avLst/>
              </a:prstGeom>
              <a:noFill/>
            </p:spPr>
            <p:txBody>
              <a:bodyPr wrap="square" lIns="0" tIns="0" rIns="0" bIns="0" rtlCol="0">
                <a:spAutoFit/>
              </a:bodyPr>
              <a:lstStyle/>
              <a:p>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j</a:t>
                </a:r>
                <a:endParaRPr lang="zh-CN" altLang="en-US" sz="1800" i="1">
                  <a:solidFill>
                    <a:srgbClr val="0000FF"/>
                  </a:solidFill>
                  <a:latin typeface="Consolas" pitchFamily="49" charset="0"/>
                  <a:ea typeface="仿宋" pitchFamily="49" charset="-122"/>
                  <a:cs typeface="Consolas" pitchFamily="49" charset="0"/>
                </a:endParaRPr>
              </a:p>
            </p:txBody>
          </p:sp>
        </p:grpSp>
        <p:grpSp>
          <p:nvGrpSpPr>
            <p:cNvPr id="4" name="组合 33"/>
            <p:cNvGrpSpPr/>
            <p:nvPr/>
          </p:nvGrpSpPr>
          <p:grpSpPr>
            <a:xfrm>
              <a:off x="3286116" y="5076836"/>
              <a:ext cx="1071570" cy="597425"/>
              <a:chOff x="652434" y="5576902"/>
              <a:chExt cx="1071570" cy="597425"/>
            </a:xfrm>
          </p:grpSpPr>
          <p:sp>
            <p:nvSpPr>
              <p:cNvPr id="35" name="TextBox 34"/>
              <p:cNvSpPr txBox="1"/>
              <p:nvPr/>
            </p:nvSpPr>
            <p:spPr>
              <a:xfrm>
                <a:off x="652434" y="5576902"/>
                <a:ext cx="1071570" cy="221599"/>
              </a:xfrm>
              <a:prstGeom prst="rect">
                <a:avLst/>
              </a:prstGeom>
              <a:noFill/>
            </p:spPr>
            <p:txBody>
              <a:bodyPr wrap="square" lIns="0" tIns="0" rIns="0" bIns="0" rtlCol="0">
                <a:spAutoFit/>
              </a:bodyPr>
              <a:lstStyle/>
              <a:p>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a:t>
                </a:r>
                <a:r>
                  <a:rPr lang="en-US" altLang="zh-CN" sz="1800" i="1" err="1">
                    <a:solidFill>
                      <a:srgbClr val="0000FF"/>
                    </a:solidFill>
                    <a:latin typeface="Consolas" pitchFamily="49" charset="0"/>
                    <a:ea typeface="仿宋" pitchFamily="49" charset="-122"/>
                    <a:cs typeface="Consolas" pitchFamily="49" charset="0"/>
                  </a:rPr>
                  <a:t>n</a:t>
                </a:r>
                <a:r>
                  <a:rPr lang="en-US" altLang="zh-CN" sz="1800" err="1">
                    <a:solidFill>
                      <a:srgbClr val="0000FF"/>
                    </a:solidFill>
                    <a:latin typeface="Consolas" pitchFamily="49" charset="0"/>
                    <a:ea typeface="仿宋" pitchFamily="49" charset="-122"/>
                    <a:cs typeface="Consolas" pitchFamily="49" charset="0"/>
                  </a:rPr>
                  <a:t>+1</a:t>
                </a:r>
                <a:r>
                  <a:rPr lang="en-US" altLang="zh-CN"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cxnSp>
            <p:nvCxnSpPr>
              <p:cNvPr id="36" name="直接连接符 35"/>
              <p:cNvCxnSpPr/>
              <p:nvPr/>
            </p:nvCxnSpPr>
            <p:spPr>
              <a:xfrm>
                <a:off x="723872" y="5857892"/>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92148" y="5952728"/>
                <a:ext cx="500066" cy="221599"/>
              </a:xfrm>
              <a:prstGeom prst="rect">
                <a:avLst/>
              </a:prstGeom>
              <a:noFill/>
            </p:spPr>
            <p:txBody>
              <a:bodyPr wrap="square" lIns="0" tIns="0" rIns="0" bIns="0" rtlCol="0">
                <a:spAutoFit/>
              </a:bodyPr>
              <a:lstStyle/>
              <a:p>
                <a:r>
                  <a:rPr lang="en-US" altLang="zh-CN" sz="1800">
                    <a:solidFill>
                      <a:srgbClr val="0000FF"/>
                    </a:solidFill>
                    <a:latin typeface="Consolas" pitchFamily="49" charset="0"/>
                    <a:ea typeface="仿宋" pitchFamily="49" charset="-122"/>
                    <a:cs typeface="Consolas" pitchFamily="49" charset="0"/>
                  </a:rPr>
                  <a:t>2</a:t>
                </a:r>
                <a:endParaRPr lang="zh-CN" altLang="en-US" sz="1800">
                  <a:solidFill>
                    <a:srgbClr val="0000FF"/>
                  </a:solidFill>
                  <a:latin typeface="Consolas" pitchFamily="49" charset="0"/>
                  <a:ea typeface="仿宋" pitchFamily="49" charset="-122"/>
                  <a:cs typeface="Consolas" pitchFamily="49" charset="0"/>
                </a:endParaRPr>
              </a:p>
            </p:txBody>
          </p:sp>
        </p:grpSp>
      </p:grpSp>
      <p:grpSp>
        <p:nvGrpSpPr>
          <p:cNvPr id="5" name="组合 39"/>
          <p:cNvGrpSpPr/>
          <p:nvPr/>
        </p:nvGrpSpPr>
        <p:grpSpPr>
          <a:xfrm>
            <a:off x="3643306" y="575053"/>
            <a:ext cx="2857520" cy="1752612"/>
            <a:chOff x="3214676" y="2214554"/>
            <a:chExt cx="2837975" cy="1752612"/>
          </a:xfrm>
        </p:grpSpPr>
        <p:cxnSp>
          <p:nvCxnSpPr>
            <p:cNvPr id="41" name="直接连接符 40"/>
            <p:cNvCxnSpPr/>
            <p:nvPr/>
          </p:nvCxnSpPr>
          <p:spPr>
            <a:xfrm rot="5400000">
              <a:off x="2358214" y="30710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216264" y="22272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214676" y="39243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59140" y="2258590"/>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0,0</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45" name="TextBox 44"/>
            <p:cNvSpPr txBox="1"/>
            <p:nvPr/>
          </p:nvSpPr>
          <p:spPr>
            <a:xfrm>
              <a:off x="4002081" y="2258590"/>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0,1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46" name="TextBox 45"/>
            <p:cNvSpPr txBox="1"/>
            <p:nvPr/>
          </p:nvSpPr>
          <p:spPr>
            <a:xfrm>
              <a:off x="5216526" y="2258590"/>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0,</a:t>
              </a:r>
              <a:r>
                <a:rPr lang="en-US" altLang="zh-CN" sz="2000" b="0" i="1" baseline="-25000" err="1">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47" name="TextBox 46"/>
            <p:cNvSpPr txBox="1"/>
            <p:nvPr/>
          </p:nvSpPr>
          <p:spPr>
            <a:xfrm>
              <a:off x="4645023" y="2239954"/>
              <a:ext cx="571504" cy="246221"/>
            </a:xfrm>
            <a:prstGeom prst="rect">
              <a:avLst/>
            </a:prstGeom>
            <a:noFill/>
          </p:spPr>
          <p:txBody>
            <a:bodyPr wrap="square" lIns="0" tIns="0" rIns="0" bIns="0" rtlCol="0">
              <a:spAutoFit/>
            </a:bodyPr>
            <a:lstStyle/>
            <a:p>
              <a:r>
                <a:rPr lang="en-US" altLang="zh-CN" sz="2000" b="0" i="1">
                  <a:solidFill>
                    <a:srgbClr val="0000FF"/>
                  </a:solidFill>
                  <a:latin typeface="Consolas" pitchFamily="49" charset="0"/>
                  <a:ea typeface="仿宋" pitchFamily="49" charset="-122"/>
                  <a:cs typeface="Consolas" pitchFamily="49" charset="0"/>
                  <a:sym typeface="Symbol"/>
                </a:rPr>
                <a:t></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48" name="TextBox 47"/>
            <p:cNvSpPr txBox="1"/>
            <p:nvPr/>
          </p:nvSpPr>
          <p:spPr>
            <a:xfrm>
              <a:off x="3359140" y="2687218"/>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1,0</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49" name="TextBox 48"/>
            <p:cNvSpPr txBox="1"/>
            <p:nvPr/>
          </p:nvSpPr>
          <p:spPr>
            <a:xfrm>
              <a:off x="4002081" y="2687218"/>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1,1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50" name="TextBox 49"/>
            <p:cNvSpPr txBox="1"/>
            <p:nvPr/>
          </p:nvSpPr>
          <p:spPr>
            <a:xfrm>
              <a:off x="5216526" y="2687218"/>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1,</a:t>
              </a:r>
              <a:r>
                <a:rPr lang="en-US" altLang="zh-CN" sz="2000" b="0" i="1" baseline="-25000" err="1">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52" name="TextBox 51"/>
            <p:cNvSpPr txBox="1"/>
            <p:nvPr/>
          </p:nvSpPr>
          <p:spPr>
            <a:xfrm>
              <a:off x="3333193" y="3601488"/>
              <a:ext cx="714379" cy="250646"/>
            </a:xfrm>
            <a:prstGeom prst="rect">
              <a:avLst/>
            </a:prstGeom>
            <a:noFill/>
          </p:spPr>
          <p:txBody>
            <a:bodyPr wrap="square" lIns="0" tIns="0" rIns="0" bIns="0" rtlCol="0">
              <a:spAutoFit/>
            </a:bodyPr>
            <a:lstStyle/>
            <a:p>
              <a:r>
                <a:rPr lang="en-US" altLang="zh-CN" sz="2000" b="0" i="1">
                  <a:solidFill>
                    <a:srgbClr val="0000FF"/>
                  </a:solidFill>
                  <a:latin typeface="Consolas" pitchFamily="49" charset="0"/>
                  <a:ea typeface="仿宋" pitchFamily="49" charset="-122"/>
                  <a:cs typeface="Consolas" pitchFamily="49" charset="0"/>
                </a:rPr>
                <a:t>a</a:t>
              </a:r>
              <a:r>
                <a:rPr lang="en-US" altLang="zh-CN" sz="2000" b="0" i="1" baseline="-25000">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-1,0</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53" name="TextBox 52"/>
            <p:cNvSpPr txBox="1"/>
            <p:nvPr/>
          </p:nvSpPr>
          <p:spPr>
            <a:xfrm>
              <a:off x="3976134" y="3601488"/>
              <a:ext cx="714379" cy="250646"/>
            </a:xfrm>
            <a:prstGeom prst="rect">
              <a:avLst/>
            </a:prstGeom>
            <a:noFill/>
          </p:spPr>
          <p:txBody>
            <a:bodyPr wrap="square" lIns="0" tIns="0" rIns="0" bIns="0" rtlCol="0">
              <a:spAutoFit/>
            </a:bodyPr>
            <a:lstStyle/>
            <a:p>
              <a:r>
                <a:rPr lang="en-US" altLang="zh-CN" sz="2000" b="0" i="1">
                  <a:solidFill>
                    <a:srgbClr val="0000FF"/>
                  </a:solidFill>
                  <a:latin typeface="Consolas" pitchFamily="49" charset="0"/>
                  <a:ea typeface="仿宋" pitchFamily="49" charset="-122"/>
                  <a:cs typeface="Consolas" pitchFamily="49" charset="0"/>
                </a:rPr>
                <a:t>a</a:t>
              </a:r>
              <a:r>
                <a:rPr lang="en-US" altLang="zh-CN" sz="2000" b="0" i="1" baseline="-25000">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-1,1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54" name="TextBox 53"/>
            <p:cNvSpPr txBox="1"/>
            <p:nvPr/>
          </p:nvSpPr>
          <p:spPr>
            <a:xfrm>
              <a:off x="5104363" y="3601488"/>
              <a:ext cx="800596" cy="250646"/>
            </a:xfrm>
            <a:prstGeom prst="rect">
              <a:avLst/>
            </a:prstGeom>
            <a:noFill/>
          </p:spPr>
          <p:txBody>
            <a:bodyPr wrap="square" lIns="0" tIns="0" rIns="0" bIns="0" rtlCol="0">
              <a:spAutoFit/>
            </a:bodyPr>
            <a:lstStyle/>
            <a:p>
              <a:r>
                <a:rPr lang="en-US" altLang="zh-CN" sz="2000" b="0" i="1">
                  <a:solidFill>
                    <a:srgbClr val="0000FF"/>
                  </a:solidFill>
                  <a:latin typeface="Consolas" pitchFamily="49" charset="0"/>
                  <a:ea typeface="仿宋" pitchFamily="49" charset="-122"/>
                  <a:cs typeface="Consolas" pitchFamily="49" charset="0"/>
                </a:rPr>
                <a:t>a</a:t>
              </a:r>
              <a:r>
                <a:rPr lang="en-US" altLang="zh-CN" sz="2000" b="0" i="1" baseline="-25000">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a:t>
              </a:r>
              <a:r>
                <a:rPr lang="en-US" altLang="zh-CN" sz="2000" b="0" baseline="-25000" err="1">
                  <a:solidFill>
                    <a:srgbClr val="0000FF"/>
                  </a:solidFill>
                  <a:latin typeface="Consolas" pitchFamily="49" charset="0"/>
                  <a:ea typeface="仿宋" pitchFamily="49" charset="-122"/>
                  <a:cs typeface="Consolas" pitchFamily="49" charset="0"/>
                </a:rPr>
                <a:t>1,</a:t>
              </a:r>
              <a:r>
                <a:rPr lang="en-US" altLang="zh-CN" sz="2000" b="0" i="1" baseline="-25000" err="1">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55" name="TextBox 54"/>
            <p:cNvSpPr txBox="1"/>
            <p:nvPr/>
          </p:nvSpPr>
          <p:spPr>
            <a:xfrm>
              <a:off x="4619076" y="3582852"/>
              <a:ext cx="571504" cy="246221"/>
            </a:xfrm>
            <a:prstGeom prst="rect">
              <a:avLst/>
            </a:prstGeom>
            <a:noFill/>
          </p:spPr>
          <p:txBody>
            <a:bodyPr wrap="square" lIns="0" tIns="0" rIns="0" bIns="0" rtlCol="0">
              <a:spAutoFit/>
            </a:bodyPr>
            <a:lstStyle/>
            <a:p>
              <a:r>
                <a:rPr lang="en-US" altLang="zh-CN" sz="2000" b="0" i="1">
                  <a:solidFill>
                    <a:srgbClr val="0000FF"/>
                  </a:solidFill>
                  <a:latin typeface="Consolas" pitchFamily="49" charset="0"/>
                  <a:ea typeface="仿宋" pitchFamily="49" charset="-122"/>
                  <a:cs typeface="Consolas" pitchFamily="49" charset="0"/>
                  <a:sym typeface="Symbol"/>
                </a:rPr>
                <a:t></a:t>
              </a:r>
              <a:endParaRPr lang="zh-CN" altLang="en-US" sz="2000" b="0" baseline="-25000">
                <a:solidFill>
                  <a:srgbClr val="0000FF"/>
                </a:solidFill>
                <a:latin typeface="Consolas" pitchFamily="49" charset="0"/>
                <a:ea typeface="仿宋" pitchFamily="49" charset="-122"/>
                <a:cs typeface="Consolas" pitchFamily="49" charset="0"/>
              </a:endParaRPr>
            </a:p>
          </p:txBody>
        </p:sp>
        <p:cxnSp>
          <p:nvCxnSpPr>
            <p:cNvPr id="56" name="直接连接符 55"/>
            <p:cNvCxnSpPr/>
            <p:nvPr/>
          </p:nvCxnSpPr>
          <p:spPr>
            <a:xfrm rot="5400000">
              <a:off x="5180777" y="31091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908651" y="22653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907061" y="39624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502018" y="3097210"/>
              <a:ext cx="571504" cy="246221"/>
            </a:xfrm>
            <a:prstGeom prst="rect">
              <a:avLst/>
            </a:prstGeom>
            <a:noFill/>
          </p:spPr>
          <p:txBody>
            <a:bodyPr wrap="square" lIns="0" tIns="0" rIns="0" bIns="0" rtlCol="0">
              <a:spAutoFit/>
            </a:bodyPr>
            <a:lstStyle/>
            <a:p>
              <a:r>
                <a:rPr lang="en-US" altLang="zh-CN" sz="2000" b="0" i="1">
                  <a:solidFill>
                    <a:srgbClr val="0000FF"/>
                  </a:solidFill>
                  <a:latin typeface="Consolas" pitchFamily="49" charset="0"/>
                  <a:ea typeface="仿宋" pitchFamily="49" charset="-122"/>
                  <a:cs typeface="Consolas" pitchFamily="49" charset="0"/>
                  <a:sym typeface="Symbol"/>
                </a:rPr>
                <a:t></a:t>
              </a:r>
              <a:endParaRPr lang="zh-CN" altLang="en-US" sz="2000" b="0" baseline="-25000">
                <a:solidFill>
                  <a:srgbClr val="0000FF"/>
                </a:solidFill>
                <a:latin typeface="Consolas" pitchFamily="49" charset="0"/>
                <a:ea typeface="仿宋" pitchFamily="49" charset="-122"/>
                <a:cs typeface="Consolas" pitchFamily="49" charset="0"/>
              </a:endParaRPr>
            </a:p>
          </p:txBody>
        </p:sp>
      </p:grpSp>
      <p:sp>
        <p:nvSpPr>
          <p:cNvPr id="20" name="直角三角形 19"/>
          <p:cNvSpPr/>
          <p:nvPr/>
        </p:nvSpPr>
        <p:spPr>
          <a:xfrm rot="10800000">
            <a:off x="4143372" y="603628"/>
            <a:ext cx="2214578" cy="1571636"/>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itchFamily="49" charset="0"/>
              <a:ea typeface="仿宋" pitchFamily="49" charset="-122"/>
              <a:cs typeface="Consolas" pitchFamily="49" charset="0"/>
            </a:endParaRPr>
          </a:p>
        </p:txBody>
      </p:sp>
      <p:sp>
        <p:nvSpPr>
          <p:cNvPr id="22541" name="Text Box 13"/>
          <p:cNvSpPr txBox="1">
            <a:spLocks noChangeArrowheads="1"/>
          </p:cNvSpPr>
          <p:nvPr/>
        </p:nvSpPr>
        <p:spPr bwMode="auto">
          <a:xfrm>
            <a:off x="5500694" y="898905"/>
            <a:ext cx="576262" cy="317908"/>
          </a:xfrm>
          <a:prstGeom prst="rect">
            <a:avLst/>
          </a:prstGeom>
          <a:noFill/>
          <a:ln w="9525">
            <a:noFill/>
            <a:miter lim="800000"/>
            <a:headEnd/>
            <a:tailEnd/>
          </a:ln>
          <a:effectLst/>
        </p:spPr>
        <p:txBody>
          <a:bodyPr>
            <a:spAutoFit/>
          </a:bodyPr>
          <a:lstStyle/>
          <a:p>
            <a:pPr algn="l">
              <a:spcBef>
                <a:spcPct val="50000"/>
              </a:spcBef>
            </a:pPr>
            <a:r>
              <a:rPr lang="en-US" altLang="zh-CN" sz="1800" b="0" i="1">
                <a:solidFill>
                  <a:srgbClr val="0000FF"/>
                </a:solidFill>
                <a:latin typeface="Consolas" pitchFamily="49" charset="0"/>
                <a:ea typeface="仿宋" pitchFamily="49" charset="-122"/>
                <a:cs typeface="Consolas" pitchFamily="49" charset="0"/>
              </a:rPr>
              <a:t>c</a:t>
            </a:r>
          </a:p>
        </p:txBody>
      </p:sp>
      <p:cxnSp>
        <p:nvCxnSpPr>
          <p:cNvPr id="61" name="直接箭头连接符 60"/>
          <p:cNvCxnSpPr/>
          <p:nvPr/>
        </p:nvCxnSpPr>
        <p:spPr>
          <a:xfrm rot="10800000" flipV="1">
            <a:off x="3214678" y="1541848"/>
            <a:ext cx="785818" cy="142876"/>
          </a:xfrm>
          <a:prstGeom prst="straightConnector1">
            <a:avLst/>
          </a:prstGeom>
          <a:ln w="19050">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2" name="TextBox 61"/>
          <p:cNvSpPr txBox="1"/>
          <p:nvPr/>
        </p:nvSpPr>
        <p:spPr>
          <a:xfrm>
            <a:off x="2428860" y="1541848"/>
            <a:ext cx="928694" cy="317908"/>
          </a:xfrm>
          <a:prstGeom prst="rect">
            <a:avLst/>
          </a:prstGeom>
          <a:noFill/>
        </p:spPr>
        <p:txBody>
          <a:bodyPr wrap="square" rtlCol="0">
            <a:spAutoFit/>
          </a:bodyPr>
          <a:lstStyle/>
          <a:p>
            <a:r>
              <a:rPr kumimoji="1" lang="en-US" altLang="zh-CN" sz="1800" i="1" err="1">
                <a:solidFill>
                  <a:srgbClr val="0000FF"/>
                </a:solidFill>
                <a:latin typeface="Consolas" pitchFamily="49" charset="0"/>
                <a:ea typeface="仿宋" pitchFamily="49" charset="-122"/>
                <a:cs typeface="Consolas" pitchFamily="49" charset="0"/>
              </a:rPr>
              <a:t>i</a:t>
            </a:r>
            <a:r>
              <a:rPr kumimoji="1" lang="en-US" altLang="zh-CN" sz="1800" err="1">
                <a:solidFill>
                  <a:srgbClr val="0000FF"/>
                </a:solidFill>
                <a:latin typeface="+mj-ea"/>
                <a:ea typeface="+mj-ea"/>
                <a:cs typeface="Consolas" pitchFamily="49" charset="0"/>
              </a:rPr>
              <a:t>≥</a:t>
            </a:r>
            <a:r>
              <a:rPr kumimoji="1" lang="en-US" altLang="zh-CN" sz="1800" i="1" err="1">
                <a:solidFill>
                  <a:srgbClr val="0000FF"/>
                </a:solidFill>
                <a:latin typeface="Consolas" pitchFamily="49" charset="0"/>
                <a:ea typeface="仿宋" pitchFamily="49" charset="-122"/>
                <a:cs typeface="Consolas" pitchFamily="49" charset="0"/>
              </a:rPr>
              <a:t>j</a:t>
            </a:r>
            <a:endParaRPr lang="zh-CN" altLang="en-US" sz="1800">
              <a:solidFill>
                <a:srgbClr val="0000FF"/>
              </a:solidFill>
              <a:latin typeface="Consolas" pitchFamily="49" charset="0"/>
              <a:ea typeface="仿宋" pitchFamily="49" charset="-122"/>
              <a:cs typeface="Consolas" pitchFamily="49" charset="0"/>
            </a:endParaRPr>
          </a:p>
        </p:txBody>
      </p:sp>
      <p:grpSp>
        <p:nvGrpSpPr>
          <p:cNvPr id="6" name="组合 59"/>
          <p:cNvGrpSpPr/>
          <p:nvPr/>
        </p:nvGrpSpPr>
        <p:grpSpPr>
          <a:xfrm>
            <a:off x="500034" y="428604"/>
            <a:ext cx="2219301" cy="644525"/>
            <a:chOff x="709625" y="642918"/>
            <a:chExt cx="2219301" cy="644525"/>
          </a:xfrm>
        </p:grpSpPr>
        <p:sp>
          <p:nvSpPr>
            <p:cNvPr id="63" name="AutoShape 5"/>
            <p:cNvSpPr>
              <a:spLocks noChangeArrowheads="1"/>
            </p:cNvSpPr>
            <p:nvPr/>
          </p:nvSpPr>
          <p:spPr bwMode="gray">
            <a:xfrm>
              <a:off x="709625" y="642918"/>
              <a:ext cx="2219301" cy="644525"/>
            </a:xfrm>
            <a:prstGeom prst="plaque">
              <a:avLst>
                <a:gd name="adj" fmla="val 16667"/>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path path="circle">
                <a:fillToRect l="100000" t="100000"/>
              </a:path>
              <a:tileRect r="-100000" b="-100000"/>
            </a:gradFill>
            <a:ln w="12700" algn="ctr">
              <a:noFill/>
              <a:miter lim="800000"/>
              <a:headEnd/>
              <a:tailEnd/>
            </a:ln>
            <a:effectLst/>
            <a:scene3d>
              <a:camera prst="orthographicFront">
                <a:rot lat="0" lon="0" rev="0"/>
              </a:camera>
              <a:lightRig rig="chilly" dir="t">
                <a:rot lat="0" lon="0" rev="18480000"/>
              </a:lightRig>
            </a:scene3d>
            <a:sp3d prstMaterial="clear">
              <a:bevelT h="63500"/>
            </a:sp3d>
          </p:spPr>
          <p:txBody>
            <a:bodyPr wrap="none" anchor="ctr"/>
            <a:lstStyle/>
            <a:p>
              <a:pPr defTabSz="865188" eaLnBrk="1" latinLnBrk="1" hangingPunct="1"/>
              <a:endParaRPr kumimoji="1" lang="en-US" altLang="ko-KR" sz="2300">
                <a:latin typeface="돋움체" pitchFamily="49" charset="-127"/>
                <a:ea typeface="돋움체" pitchFamily="49" charset="-127"/>
              </a:endParaRPr>
            </a:p>
          </p:txBody>
        </p:sp>
        <p:sp>
          <p:nvSpPr>
            <p:cNvPr id="64" name="Rectangle 6"/>
            <p:cNvSpPr>
              <a:spLocks noChangeArrowheads="1"/>
            </p:cNvSpPr>
            <p:nvPr/>
          </p:nvSpPr>
          <p:spPr bwMode="gray">
            <a:xfrm>
              <a:off x="1078965" y="744517"/>
              <a:ext cx="1549961" cy="419100"/>
            </a:xfrm>
            <a:prstGeom prst="rect">
              <a:avLst/>
            </a:prstGeom>
            <a:solidFill>
              <a:schemeClr val="bg2">
                <a:alpha val="50000"/>
              </a:schemeClr>
            </a:solidFill>
            <a:ln w="12700" algn="ctr">
              <a:noFill/>
              <a:miter lim="800000"/>
              <a:headEnd/>
              <a:tailEnd/>
            </a:ln>
            <a:effectLst/>
          </p:spPr>
          <p:txBody>
            <a:bodyPr wrap="none" anchor="ctr"/>
            <a:lstStyle/>
            <a:p>
              <a:pPr marL="457200" indent="-457200" algn="l">
                <a:lnSpc>
                  <a:spcPct val="100000"/>
                </a:lnSpc>
                <a:spcBef>
                  <a:spcPts val="0"/>
                </a:spcBef>
              </a:pPr>
              <a:r>
                <a:rPr lang="zh-CN" altLang="en-US" sz="2000">
                  <a:solidFill>
                    <a:srgbClr val="FF0000"/>
                  </a:solidFill>
                  <a:latin typeface="微软雅黑" pitchFamily="34" charset="-122"/>
                  <a:ea typeface="微软雅黑" pitchFamily="34" charset="-122"/>
                  <a:cs typeface="Consolas" pitchFamily="49" charset="0"/>
                </a:rPr>
                <a:t>下三角矩阵</a:t>
              </a:r>
              <a:endParaRPr lang="zh-CN" altLang="en-US" sz="2000">
                <a:solidFill>
                  <a:srgbClr val="FF0000"/>
                </a:solidFill>
                <a:latin typeface="微软雅黑" pitchFamily="34" charset="-122"/>
                <a:ea typeface="微软雅黑" pitchFamily="34" charset="-122"/>
              </a:endParaRPr>
            </a:p>
          </p:txBody>
        </p:sp>
      </p:grpSp>
      <p:sp>
        <p:nvSpPr>
          <p:cNvPr id="67" name="灯片编号占位符 66"/>
          <p:cNvSpPr>
            <a:spLocks noGrp="1"/>
          </p:cNvSpPr>
          <p:nvPr>
            <p:ph type="sldNum" sz="quarter" idx="12"/>
          </p:nvPr>
        </p:nvSpPr>
        <p:spPr/>
        <p:txBody>
          <a:bodyPr/>
          <a:lstStyle/>
          <a:p>
            <a:fld id="{67864EE2-EAB3-4814-A7EB-820BD7610F1E}" type="slidenum">
              <a:rPr lang="en-US" altLang="zh-CN" smtClean="0"/>
              <a:pPr/>
              <a:t>26</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214290"/>
            <a:ext cx="8143932" cy="1323439"/>
          </a:xfrm>
          <a:prstGeom prst="rect">
            <a:avLst/>
          </a:prstGeom>
          <a:noFill/>
        </p:spPr>
        <p:txBody>
          <a:bodyPr wrap="square" rtlCol="0">
            <a:spAutoFit/>
          </a:bodyPr>
          <a:lstStyle/>
          <a:p>
            <a:pPr algn="l">
              <a:lnSpc>
                <a:spcPts val="3200"/>
              </a:lnSpc>
            </a:pP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若将</a:t>
            </a:r>
            <a:r>
              <a:rPr lang="en-US"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阶上三角矩阵</a:t>
            </a:r>
            <a:r>
              <a:rPr lang="en-US"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按列优先顺序压缩存放在一维数组</a:t>
            </a:r>
            <a:r>
              <a:rPr lang="en-US" sz="2000" i="1">
                <a:solidFill>
                  <a:srgbClr val="0000FF"/>
                </a:solidFill>
                <a:latin typeface="Consolas" pitchFamily="49" charset="0"/>
                <a:ea typeface="楷体" pitchFamily="49" charset="-122"/>
                <a:cs typeface="Consolas" pitchFamily="49" charset="0"/>
              </a:rPr>
              <a:t>B</a:t>
            </a:r>
            <a:r>
              <a:rPr lang="en-US" sz="2000">
                <a:solidFill>
                  <a:srgbClr val="0000FF"/>
                </a:solidFill>
                <a:latin typeface="Consolas" pitchFamily="49" charset="0"/>
                <a:ea typeface="楷体" pitchFamily="49" charset="-122"/>
                <a:cs typeface="Consolas" pitchFamily="49" charset="0"/>
              </a:rPr>
              <a:t>[</a:t>
            </a:r>
            <a:r>
              <a:rPr lang="en-US" sz="2000" err="1">
                <a:solidFill>
                  <a:srgbClr val="0000FF"/>
                </a:solidFill>
                <a:latin typeface="Consolas" pitchFamily="49" charset="0"/>
                <a:ea typeface="楷体" pitchFamily="49" charset="-122"/>
                <a:cs typeface="Consolas" pitchFamily="49" charset="0"/>
              </a:rPr>
              <a:t>1..</a:t>
            </a:r>
            <a:r>
              <a:rPr lang="en-US" sz="2000" i="1" err="1">
                <a:solidFill>
                  <a:srgbClr val="0000FF"/>
                </a:solidFill>
                <a:latin typeface="Consolas" pitchFamily="49" charset="0"/>
                <a:ea typeface="楷体" pitchFamily="49" charset="-122"/>
                <a:cs typeface="Consolas" pitchFamily="49" charset="0"/>
              </a:rPr>
              <a:t>n</a:t>
            </a:r>
            <a:r>
              <a:rPr lang="en-US" sz="2000">
                <a:solidFill>
                  <a:srgbClr val="0000FF"/>
                </a:solidFill>
                <a:latin typeface="Consolas" pitchFamily="49" charset="0"/>
                <a:ea typeface="楷体" pitchFamily="49" charset="-122"/>
                <a:cs typeface="Consolas" pitchFamily="49" charset="0"/>
              </a:rPr>
              <a:t>(</a:t>
            </a:r>
            <a:r>
              <a:rPr lang="en-US" sz="2000" i="1" err="1">
                <a:solidFill>
                  <a:srgbClr val="0000FF"/>
                </a:solidFill>
                <a:latin typeface="Consolas" pitchFamily="49" charset="0"/>
                <a:ea typeface="楷体" pitchFamily="49" charset="-122"/>
                <a:cs typeface="Consolas" pitchFamily="49" charset="0"/>
              </a:rPr>
              <a:t>n</a:t>
            </a:r>
            <a:r>
              <a:rPr lang="en-US" sz="2000" err="1">
                <a:solidFill>
                  <a:srgbClr val="0000FF"/>
                </a:solidFill>
                <a:latin typeface="Consolas" pitchFamily="49" charset="0"/>
                <a:ea typeface="楷体" pitchFamily="49" charset="-122"/>
                <a:cs typeface="Consolas" pitchFamily="49" charset="0"/>
              </a:rPr>
              <a:t>+1</a:t>
            </a:r>
            <a:r>
              <a:rPr lang="en-US"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中，</a:t>
            </a:r>
            <a:r>
              <a:rPr lang="en-US"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中第一个非零元素</a:t>
            </a:r>
            <a:r>
              <a:rPr lang="en-US" sz="2000" i="1" err="1">
                <a:solidFill>
                  <a:srgbClr val="0000FF"/>
                </a:solidFill>
                <a:latin typeface="Consolas" pitchFamily="49" charset="0"/>
                <a:ea typeface="楷体" pitchFamily="49" charset="-122"/>
                <a:cs typeface="Consolas" pitchFamily="49" charset="0"/>
              </a:rPr>
              <a:t>a</a:t>
            </a:r>
            <a:r>
              <a:rPr lang="en-US" sz="2000" baseline="-25000" err="1">
                <a:solidFill>
                  <a:srgbClr val="0000FF"/>
                </a:solidFill>
                <a:latin typeface="Consolas" pitchFamily="49" charset="0"/>
                <a:ea typeface="楷体" pitchFamily="49" charset="-122"/>
                <a:cs typeface="Consolas" pitchFamily="49" charset="0"/>
              </a:rPr>
              <a:t>1,1</a:t>
            </a:r>
            <a:r>
              <a:rPr lang="zh-CN" altLang="en-US" sz="2000">
                <a:solidFill>
                  <a:srgbClr val="0000FF"/>
                </a:solidFill>
                <a:latin typeface="Consolas" pitchFamily="49" charset="0"/>
                <a:ea typeface="楷体" pitchFamily="49" charset="-122"/>
                <a:cs typeface="Consolas" pitchFamily="49" charset="0"/>
              </a:rPr>
              <a:t>存于</a:t>
            </a:r>
            <a:r>
              <a:rPr lang="en-US" sz="2000" i="1">
                <a:solidFill>
                  <a:srgbClr val="0000FF"/>
                </a:solidFill>
                <a:latin typeface="Consolas" pitchFamily="49" charset="0"/>
                <a:ea typeface="楷体" pitchFamily="49" charset="-122"/>
                <a:cs typeface="Consolas" pitchFamily="49" charset="0"/>
              </a:rPr>
              <a:t>B</a:t>
            </a:r>
            <a:r>
              <a:rPr lang="zh-CN" altLang="en-US" sz="2000">
                <a:solidFill>
                  <a:srgbClr val="0000FF"/>
                </a:solidFill>
                <a:latin typeface="Consolas" pitchFamily="49" charset="0"/>
                <a:ea typeface="楷体" pitchFamily="49" charset="-122"/>
                <a:cs typeface="Consolas" pitchFamily="49" charset="0"/>
              </a:rPr>
              <a:t>数组的</a:t>
            </a:r>
            <a:r>
              <a:rPr lang="en-US" sz="2000" i="1" err="1">
                <a:solidFill>
                  <a:srgbClr val="0000FF"/>
                </a:solidFill>
                <a:latin typeface="Consolas" pitchFamily="49" charset="0"/>
                <a:ea typeface="楷体" pitchFamily="49" charset="-122"/>
                <a:cs typeface="Consolas" pitchFamily="49" charset="0"/>
              </a:rPr>
              <a:t>b</a:t>
            </a:r>
            <a:r>
              <a:rPr lang="en-US" sz="2000" baseline="-25000" err="1">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中，则应存放到</a:t>
            </a:r>
            <a:r>
              <a:rPr lang="en-US" sz="2000" i="1" err="1">
                <a:solidFill>
                  <a:srgbClr val="0000FF"/>
                </a:solidFill>
                <a:latin typeface="Consolas" pitchFamily="49" charset="0"/>
                <a:ea typeface="楷体" pitchFamily="49" charset="-122"/>
                <a:cs typeface="Consolas" pitchFamily="49" charset="0"/>
              </a:rPr>
              <a:t>b</a:t>
            </a:r>
            <a:r>
              <a:rPr lang="en-US" sz="2000" i="1" baseline="-25000" err="1">
                <a:solidFill>
                  <a:srgbClr val="0000FF"/>
                </a:solidFill>
                <a:latin typeface="Consolas" pitchFamily="49" charset="0"/>
                <a:ea typeface="楷体" pitchFamily="49" charset="-122"/>
                <a:cs typeface="Consolas" pitchFamily="49" charset="0"/>
              </a:rPr>
              <a:t>k</a:t>
            </a:r>
            <a:r>
              <a:rPr lang="zh-CN" altLang="en-US" sz="2000">
                <a:solidFill>
                  <a:srgbClr val="0000FF"/>
                </a:solidFill>
                <a:latin typeface="Consolas" pitchFamily="49" charset="0"/>
                <a:ea typeface="楷体" pitchFamily="49" charset="-122"/>
                <a:cs typeface="Consolas" pitchFamily="49" charset="0"/>
              </a:rPr>
              <a:t>中的非零元素</a:t>
            </a:r>
            <a:r>
              <a:rPr lang="en-US" sz="2000" i="1" err="1">
                <a:solidFill>
                  <a:srgbClr val="0000FF"/>
                </a:solidFill>
                <a:latin typeface="Consolas" pitchFamily="49" charset="0"/>
                <a:ea typeface="楷体" pitchFamily="49" charset="-122"/>
                <a:cs typeface="Consolas" pitchFamily="49" charset="0"/>
              </a:rPr>
              <a:t>a</a:t>
            </a:r>
            <a:r>
              <a:rPr lang="en-US" sz="2000" i="1" baseline="-25000" err="1">
                <a:solidFill>
                  <a:srgbClr val="0000FF"/>
                </a:solidFill>
                <a:latin typeface="Consolas" pitchFamily="49" charset="0"/>
                <a:ea typeface="楷体" pitchFamily="49" charset="-122"/>
                <a:cs typeface="Consolas" pitchFamily="49" charset="0"/>
              </a:rPr>
              <a:t>i</a:t>
            </a:r>
            <a:r>
              <a:rPr lang="en-US" sz="2000" baseline="-25000" err="1">
                <a:solidFill>
                  <a:srgbClr val="0000FF"/>
                </a:solidFill>
                <a:latin typeface="Consolas" pitchFamily="49" charset="0"/>
                <a:ea typeface="楷体" pitchFamily="49" charset="-122"/>
                <a:cs typeface="Consolas" pitchFamily="49" charset="0"/>
              </a:rPr>
              <a:t>,</a:t>
            </a:r>
            <a:r>
              <a:rPr lang="en-US" sz="2000" i="1" baseline="-25000" err="1">
                <a:solidFill>
                  <a:srgbClr val="0000FF"/>
                </a:solidFill>
                <a:latin typeface="Consolas" pitchFamily="49" charset="0"/>
                <a:ea typeface="楷体" pitchFamily="49" charset="-122"/>
                <a:cs typeface="Consolas" pitchFamily="49" charset="0"/>
              </a:rPr>
              <a:t>j</a:t>
            </a:r>
            <a:r>
              <a:rPr lang="zh-CN" altLang="en-US" sz="2000">
                <a:solidFill>
                  <a:srgbClr val="0000FF"/>
                </a:solidFill>
                <a:latin typeface="Consolas" pitchFamily="49" charset="0"/>
                <a:ea typeface="楷体" pitchFamily="49" charset="-122"/>
                <a:cs typeface="Consolas" pitchFamily="49" charset="0"/>
              </a:rPr>
              <a:t>（</a:t>
            </a:r>
            <a:r>
              <a:rPr kumimoji="1" lang="en-US" altLang="zh-CN" sz="2000" i="1">
                <a:solidFill>
                  <a:srgbClr val="0000FF"/>
                </a:solidFill>
                <a:latin typeface="Consolas" pitchFamily="49" charset="0"/>
                <a:cs typeface="Consolas" pitchFamily="49" charset="0"/>
              </a:rPr>
              <a:t>i</a:t>
            </a:r>
            <a:r>
              <a:rPr kumimoji="1" lang="en-US" altLang="zh-CN" sz="2000">
                <a:solidFill>
                  <a:srgbClr val="0000FF"/>
                </a:solidFill>
                <a:latin typeface="Consolas" pitchFamily="49" charset="0"/>
                <a:cs typeface="Consolas" pitchFamily="49" charset="0"/>
              </a:rPr>
              <a:t>≤</a:t>
            </a:r>
            <a:r>
              <a:rPr kumimoji="1" lang="en-US" altLang="zh-CN" sz="2000" i="1">
                <a:solidFill>
                  <a:srgbClr val="0000FF"/>
                </a:solidFill>
                <a:latin typeface="Consolas" pitchFamily="49" charset="0"/>
                <a:ea typeface="楷体" pitchFamily="49" charset="-122"/>
                <a:cs typeface="Consolas" pitchFamily="49" charset="0"/>
              </a:rPr>
              <a:t>j</a:t>
            </a:r>
            <a:r>
              <a:rPr lang="zh-CN" altLang="en-US" sz="2000">
                <a:solidFill>
                  <a:srgbClr val="0000FF"/>
                </a:solidFill>
                <a:latin typeface="Consolas" pitchFamily="49" charset="0"/>
                <a:ea typeface="楷体" pitchFamily="49" charset="-122"/>
                <a:cs typeface="Consolas" pitchFamily="49" charset="0"/>
              </a:rPr>
              <a:t>）的下标</a:t>
            </a:r>
            <a:r>
              <a:rPr lang="en-US" sz="2000" i="1" err="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j</a:t>
            </a:r>
            <a:r>
              <a:rPr lang="zh-CN" altLang="en-US" sz="2000">
                <a:solidFill>
                  <a:srgbClr val="0000FF"/>
                </a:solidFill>
                <a:latin typeface="Consolas" pitchFamily="49" charset="0"/>
                <a:ea typeface="楷体" pitchFamily="49" charset="-122"/>
                <a:cs typeface="Consolas" pitchFamily="49" charset="0"/>
              </a:rPr>
              <a:t>与</a:t>
            </a:r>
            <a:r>
              <a:rPr lang="en-US" sz="2000" i="1">
                <a:solidFill>
                  <a:srgbClr val="0000FF"/>
                </a:solidFill>
                <a:latin typeface="Consolas" pitchFamily="49" charset="0"/>
                <a:ea typeface="楷体" pitchFamily="49" charset="-122"/>
                <a:cs typeface="Consolas" pitchFamily="49" charset="0"/>
              </a:rPr>
              <a:t>k</a:t>
            </a:r>
            <a:r>
              <a:rPr lang="zh-CN" altLang="en-US" sz="2000">
                <a:solidFill>
                  <a:srgbClr val="0000FF"/>
                </a:solidFill>
                <a:latin typeface="Consolas" pitchFamily="49" charset="0"/>
                <a:ea typeface="楷体" pitchFamily="49" charset="-122"/>
                <a:cs typeface="Consolas" pitchFamily="49" charset="0"/>
              </a:rPr>
              <a:t>的对应关系是（  ）。</a:t>
            </a:r>
          </a:p>
        </p:txBody>
      </p:sp>
      <p:sp>
        <p:nvSpPr>
          <p:cNvPr id="3" name="TextBox 2"/>
          <p:cNvSpPr txBox="1"/>
          <p:nvPr/>
        </p:nvSpPr>
        <p:spPr>
          <a:xfrm>
            <a:off x="1785918" y="1714488"/>
            <a:ext cx="6000792" cy="784830"/>
          </a:xfrm>
          <a:prstGeom prst="rect">
            <a:avLst/>
          </a:prstGeom>
          <a:noFill/>
        </p:spPr>
        <p:txBody>
          <a:bodyPr wrap="square" rtlCol="0">
            <a:spAutoFit/>
          </a:bodyPr>
          <a:lstStyle/>
          <a:p>
            <a:pPr marL="457200" indent="-457200" algn="l">
              <a:lnSpc>
                <a:spcPct val="100000"/>
              </a:lnSpc>
            </a:pPr>
            <a:r>
              <a:rPr lang="en-US" altLang="zh-CN" sz="1800" dirty="0">
                <a:solidFill>
                  <a:srgbClr val="0000FF"/>
                </a:solidFill>
                <a:latin typeface="Consolas" pitchFamily="49" charset="0"/>
                <a:cs typeface="Consolas" pitchFamily="49" charset="0"/>
              </a:rPr>
              <a:t>A. </a:t>
            </a:r>
            <a:r>
              <a:rPr lang="en-US" altLang="zh-CN" sz="1800" i="1" dirty="0" err="1">
                <a:solidFill>
                  <a:srgbClr val="0000FF"/>
                </a:solidFill>
                <a:latin typeface="Consolas" pitchFamily="49" charset="0"/>
                <a:cs typeface="Consolas" pitchFamily="49" charset="0"/>
              </a:rPr>
              <a:t>i</a:t>
            </a:r>
            <a:r>
              <a:rPr lang="en-US" altLang="zh-CN" sz="1800" dirty="0">
                <a:solidFill>
                  <a:srgbClr val="0000FF"/>
                </a:solidFill>
                <a:latin typeface="Consolas" pitchFamily="49" charset="0"/>
                <a:cs typeface="Consolas" pitchFamily="49" charset="0"/>
              </a:rPr>
              <a:t>(</a:t>
            </a:r>
            <a:r>
              <a:rPr lang="en-US" altLang="zh-CN" sz="1800" i="1" dirty="0">
                <a:solidFill>
                  <a:srgbClr val="0000FF"/>
                </a:solidFill>
                <a:latin typeface="Consolas" pitchFamily="49" charset="0"/>
                <a:cs typeface="Consolas" pitchFamily="49" charset="0"/>
              </a:rPr>
              <a:t>i</a:t>
            </a:r>
            <a:r>
              <a:rPr lang="en-US" altLang="zh-CN" sz="1800" dirty="0">
                <a:solidFill>
                  <a:srgbClr val="0000FF"/>
                </a:solidFill>
                <a:latin typeface="Consolas" pitchFamily="49" charset="0"/>
                <a:cs typeface="Consolas" pitchFamily="49" charset="0"/>
              </a:rPr>
              <a:t>+1)/2+</a:t>
            </a:r>
            <a:r>
              <a:rPr lang="en-US" altLang="zh-CN" sz="1800" i="1" dirty="0">
                <a:solidFill>
                  <a:srgbClr val="0000FF"/>
                </a:solidFill>
                <a:latin typeface="Consolas" pitchFamily="49" charset="0"/>
                <a:cs typeface="Consolas" pitchFamily="49" charset="0"/>
              </a:rPr>
              <a:t>j</a:t>
            </a:r>
            <a:r>
              <a:rPr lang="en-US" altLang="zh-CN" sz="1800" dirty="0">
                <a:solidFill>
                  <a:srgbClr val="0000FF"/>
                </a:solidFill>
                <a:latin typeface="Consolas" pitchFamily="49" charset="0"/>
                <a:cs typeface="Consolas" pitchFamily="49" charset="0"/>
              </a:rPr>
              <a:t>			B. </a:t>
            </a:r>
            <a:r>
              <a:rPr lang="en-US" altLang="zh-CN" sz="1800" i="1" dirty="0" err="1">
                <a:solidFill>
                  <a:srgbClr val="0000FF"/>
                </a:solidFill>
                <a:latin typeface="Consolas" pitchFamily="49" charset="0"/>
                <a:cs typeface="Consolas" pitchFamily="49" charset="0"/>
              </a:rPr>
              <a:t>i</a:t>
            </a:r>
            <a:r>
              <a:rPr lang="en-US" altLang="zh-CN" sz="1800" dirty="0">
                <a:solidFill>
                  <a:srgbClr val="0000FF"/>
                </a:solidFill>
                <a:latin typeface="Consolas" pitchFamily="49" charset="0"/>
                <a:cs typeface="Consolas" pitchFamily="49" charset="0"/>
              </a:rPr>
              <a:t>(</a:t>
            </a:r>
            <a:r>
              <a:rPr lang="en-US" altLang="zh-CN" sz="1800" i="1" dirty="0">
                <a:solidFill>
                  <a:srgbClr val="0000FF"/>
                </a:solidFill>
                <a:latin typeface="Consolas" pitchFamily="49" charset="0"/>
                <a:cs typeface="Consolas" pitchFamily="49" charset="0"/>
              </a:rPr>
              <a:t>i</a:t>
            </a:r>
            <a:r>
              <a:rPr lang="en-US" altLang="zh-CN" sz="1800" dirty="0">
                <a:solidFill>
                  <a:srgbClr val="0000FF"/>
                </a:solidFill>
                <a:latin typeface="Consolas" pitchFamily="49" charset="0"/>
                <a:ea typeface="+mj-ea"/>
                <a:cs typeface="Consolas" pitchFamily="49" charset="0"/>
              </a:rPr>
              <a:t>-</a:t>
            </a:r>
            <a:r>
              <a:rPr lang="en-US" altLang="zh-CN" sz="1800" dirty="0">
                <a:solidFill>
                  <a:srgbClr val="0000FF"/>
                </a:solidFill>
                <a:latin typeface="Consolas" pitchFamily="49" charset="0"/>
                <a:cs typeface="Consolas" pitchFamily="49" charset="0"/>
              </a:rPr>
              <a:t>1)/2+</a:t>
            </a:r>
            <a:r>
              <a:rPr lang="en-US" altLang="zh-CN" sz="1800" i="1" dirty="0">
                <a:solidFill>
                  <a:srgbClr val="0000FF"/>
                </a:solidFill>
                <a:latin typeface="Consolas" pitchFamily="49" charset="0"/>
                <a:cs typeface="Consolas" pitchFamily="49" charset="0"/>
              </a:rPr>
              <a:t>j</a:t>
            </a:r>
            <a:endParaRPr lang="en-US" altLang="zh-CN" sz="1800" dirty="0">
              <a:solidFill>
                <a:srgbClr val="0000FF"/>
              </a:solidFill>
              <a:latin typeface="Consolas" pitchFamily="49" charset="0"/>
              <a:cs typeface="Consolas" pitchFamily="49" charset="0"/>
            </a:endParaRPr>
          </a:p>
          <a:p>
            <a:pPr marL="457200" indent="-457200" algn="l">
              <a:lnSpc>
                <a:spcPct val="100000"/>
              </a:lnSpc>
            </a:pPr>
            <a:r>
              <a:rPr lang="en-US" altLang="zh-CN" sz="1800" dirty="0">
                <a:solidFill>
                  <a:srgbClr val="0000FF"/>
                </a:solidFill>
                <a:latin typeface="Consolas" pitchFamily="49" charset="0"/>
                <a:cs typeface="Consolas" pitchFamily="49" charset="0"/>
              </a:rPr>
              <a:t>C. </a:t>
            </a:r>
            <a:r>
              <a:rPr lang="en-US" altLang="zh-CN" sz="1800" i="1" dirty="0">
                <a:solidFill>
                  <a:srgbClr val="0000FF"/>
                </a:solidFill>
                <a:latin typeface="Consolas" pitchFamily="49" charset="0"/>
                <a:cs typeface="Consolas" pitchFamily="49" charset="0"/>
              </a:rPr>
              <a:t>j</a:t>
            </a:r>
            <a:r>
              <a:rPr lang="en-US" altLang="zh-CN" sz="1800" dirty="0">
                <a:solidFill>
                  <a:srgbClr val="0000FF"/>
                </a:solidFill>
                <a:latin typeface="Consolas" pitchFamily="49" charset="0"/>
                <a:cs typeface="Consolas" pitchFamily="49" charset="0"/>
              </a:rPr>
              <a:t>(</a:t>
            </a:r>
            <a:r>
              <a:rPr lang="en-US" altLang="zh-CN" sz="1800" i="1" dirty="0">
                <a:solidFill>
                  <a:srgbClr val="0000FF"/>
                </a:solidFill>
                <a:latin typeface="Consolas" pitchFamily="49" charset="0"/>
                <a:cs typeface="Consolas" pitchFamily="49" charset="0"/>
              </a:rPr>
              <a:t>j</a:t>
            </a:r>
            <a:r>
              <a:rPr lang="en-US" altLang="zh-CN" sz="1800" dirty="0">
                <a:solidFill>
                  <a:srgbClr val="0000FF"/>
                </a:solidFill>
                <a:latin typeface="Consolas" pitchFamily="49" charset="0"/>
                <a:cs typeface="Consolas" pitchFamily="49" charset="0"/>
              </a:rPr>
              <a:t>+1)/2+</a:t>
            </a:r>
            <a:r>
              <a:rPr lang="en-US" altLang="zh-CN" sz="1800" i="1" dirty="0">
                <a:solidFill>
                  <a:srgbClr val="0000FF"/>
                </a:solidFill>
                <a:latin typeface="Consolas" pitchFamily="49" charset="0"/>
                <a:cs typeface="Consolas" pitchFamily="49" charset="0"/>
              </a:rPr>
              <a:t>i</a:t>
            </a:r>
            <a:r>
              <a:rPr lang="en-US" altLang="zh-CN" sz="1800" dirty="0">
                <a:solidFill>
                  <a:srgbClr val="0000FF"/>
                </a:solidFill>
                <a:latin typeface="Consolas" pitchFamily="49" charset="0"/>
                <a:cs typeface="Consolas" pitchFamily="49" charset="0"/>
              </a:rPr>
              <a:t>			</a:t>
            </a:r>
            <a:r>
              <a:rPr lang="en-US" altLang="zh-CN" sz="1800" dirty="0">
                <a:solidFill>
                  <a:srgbClr val="0000FF"/>
                </a:solidFill>
                <a:latin typeface="Consolas" pitchFamily="49" charset="0"/>
              </a:rPr>
              <a:t>D. j(j-1)/2+i </a:t>
            </a:r>
            <a:endParaRPr lang="zh-CN" altLang="en-US" sz="1800" dirty="0">
              <a:solidFill>
                <a:srgbClr val="0000FF"/>
              </a:solidFill>
              <a:latin typeface="Consolas" pitchFamily="49" charset="0"/>
            </a:endParaRPr>
          </a:p>
        </p:txBody>
      </p:sp>
      <p:grpSp>
        <p:nvGrpSpPr>
          <p:cNvPr id="39" name="组合 39"/>
          <p:cNvGrpSpPr/>
          <p:nvPr/>
        </p:nvGrpSpPr>
        <p:grpSpPr>
          <a:xfrm>
            <a:off x="107504" y="357166"/>
            <a:ext cx="857256" cy="1000132"/>
            <a:chOff x="214282" y="142852"/>
            <a:chExt cx="1000100" cy="1071569"/>
          </a:xfrm>
        </p:grpSpPr>
        <p:sp>
          <p:nvSpPr>
            <p:cNvPr id="41"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headEnd/>
              <a:tailEnd/>
            </a:ln>
          </p:spPr>
          <p:txBody>
            <a:bodyPr wrap="none" anchor="ctr"/>
            <a:lstStyle/>
            <a:p>
              <a:endParaRPr lang="zh-CN" altLang="zh-CN">
                <a:latin typeface="Calibri" pitchFamily="34" charset="0"/>
                <a:cs typeface="Arial" pitchFamily="34" charset="0"/>
              </a:endParaRPr>
            </a:p>
          </p:txBody>
        </p:sp>
        <p:sp>
          <p:nvSpPr>
            <p:cNvPr id="42"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headEnd/>
              <a:tailEnd/>
            </a:ln>
          </p:spPr>
          <p:txBody>
            <a:bodyPr wrap="none" anchor="ctr"/>
            <a:lstStyle/>
            <a:p>
              <a:endParaRPr lang="zh-CN" altLang="zh-CN">
                <a:latin typeface="Calibri" pitchFamily="34" charset="0"/>
                <a:cs typeface="Arial" pitchFamily="34" charset="0"/>
              </a:endParaRPr>
            </a:p>
          </p:txBody>
        </p:sp>
        <p:sp>
          <p:nvSpPr>
            <p:cNvPr id="43" name="Oval 22"/>
            <p:cNvSpPr>
              <a:spLocks noChangeArrowheads="1"/>
            </p:cNvSpPr>
            <p:nvPr/>
          </p:nvSpPr>
          <p:spPr bwMode="gray">
            <a:xfrm>
              <a:off x="296515" y="233663"/>
              <a:ext cx="834424" cy="895136"/>
            </a:xfrm>
            <a:prstGeom prst="ellipse">
              <a:avLst/>
            </a:prstGeom>
            <a:noFill/>
            <a:ln w="38100">
              <a:solidFill>
                <a:srgbClr val="FF0000">
                  <a:alpha val="30196"/>
                </a:srgbClr>
              </a:solidFill>
              <a:round/>
              <a:headEnd/>
              <a:tailEnd/>
            </a:ln>
          </p:spPr>
          <p:txBody>
            <a:bodyPr wrap="none" anchor="ctr"/>
            <a:lstStyle/>
            <a:p>
              <a:endParaRPr lang="zh-CN" altLang="zh-CN">
                <a:latin typeface="Calibri" pitchFamily="34" charset="0"/>
                <a:cs typeface="Arial" pitchFamily="34" charset="0"/>
              </a:endParaRPr>
            </a:p>
          </p:txBody>
        </p:sp>
        <p:sp>
          <p:nvSpPr>
            <p:cNvPr id="44" name="Text Box 23"/>
            <p:cNvSpPr txBox="1">
              <a:spLocks noChangeArrowheads="1"/>
            </p:cNvSpPr>
            <p:nvPr/>
          </p:nvSpPr>
          <p:spPr bwMode="gray">
            <a:xfrm>
              <a:off x="297624" y="538608"/>
              <a:ext cx="850370" cy="336355"/>
            </a:xfrm>
            <a:prstGeom prst="rect">
              <a:avLst/>
            </a:prstGeom>
            <a:noFill/>
            <a:ln w="9525" algn="ctr">
              <a:noFill/>
              <a:miter lim="800000"/>
              <a:headEnd/>
              <a:tailEnd/>
            </a:ln>
          </p:spPr>
          <p:txBody>
            <a:bodyPr wrap="square">
              <a:spAutoFit/>
            </a:bodyPr>
            <a:lstStyle/>
            <a:p>
              <a:pPr algn="ctr">
                <a:spcBef>
                  <a:spcPct val="50000"/>
                </a:spcBef>
              </a:pPr>
              <a:r>
                <a:rPr lang="zh-CN" altLang="en-US" sz="1800" b="1">
                  <a:solidFill>
                    <a:srgbClr val="FF0000"/>
                  </a:solidFill>
                  <a:latin typeface="微软雅黑" pitchFamily="34" charset="-122"/>
                  <a:ea typeface="微软雅黑" pitchFamily="34" charset="-122"/>
                  <a:cs typeface="Consolas" pitchFamily="49" charset="0"/>
                </a:rPr>
                <a:t>示例</a:t>
              </a:r>
            </a:p>
          </p:txBody>
        </p:sp>
      </p:grpSp>
      <p:sp>
        <p:nvSpPr>
          <p:cNvPr id="49" name="灯片编号占位符 48"/>
          <p:cNvSpPr>
            <a:spLocks noGrp="1"/>
          </p:cNvSpPr>
          <p:nvPr>
            <p:ph type="sldNum" sz="quarter" idx="12"/>
          </p:nvPr>
        </p:nvSpPr>
        <p:spPr/>
        <p:txBody>
          <a:bodyPr/>
          <a:lstStyle/>
          <a:p>
            <a:fld id="{67864EE2-EAB3-4814-A7EB-820BD7610F1E}" type="slidenum">
              <a:rPr lang="en-US" altLang="zh-CN" smtClean="0"/>
              <a:pPr/>
              <a:t>27</a:t>
            </a:fld>
            <a:r>
              <a:rPr lang="en-US" altLang="zh-CN"/>
              <a:t>/76</a:t>
            </a:r>
          </a:p>
        </p:txBody>
      </p:sp>
      <p:grpSp>
        <p:nvGrpSpPr>
          <p:cNvPr id="81" name="组合 38">
            <a:extLst>
              <a:ext uri="{FF2B5EF4-FFF2-40B4-BE49-F238E27FC236}">
                <a16:creationId xmlns:a16="http://schemas.microsoft.com/office/drawing/2014/main" id="{CA60E197-2994-4C24-9AF9-417C661AF5C7}"/>
              </a:ext>
            </a:extLst>
          </p:cNvPr>
          <p:cNvGrpSpPr/>
          <p:nvPr/>
        </p:nvGrpSpPr>
        <p:grpSpPr>
          <a:xfrm>
            <a:off x="357158" y="3490855"/>
            <a:ext cx="3929090" cy="1795533"/>
            <a:chOff x="357158" y="3490855"/>
            <a:chExt cx="3929090" cy="1795533"/>
          </a:xfrm>
        </p:grpSpPr>
        <p:grpSp>
          <p:nvGrpSpPr>
            <p:cNvPr id="82" name="组合 3">
              <a:extLst>
                <a:ext uri="{FF2B5EF4-FFF2-40B4-BE49-F238E27FC236}">
                  <a16:creationId xmlns:a16="http://schemas.microsoft.com/office/drawing/2014/main" id="{D753D6A8-7C4B-4F67-9FD1-C838406B5BD4}"/>
                </a:ext>
              </a:extLst>
            </p:cNvPr>
            <p:cNvGrpSpPr/>
            <p:nvPr/>
          </p:nvGrpSpPr>
          <p:grpSpPr>
            <a:xfrm>
              <a:off x="357158" y="3533776"/>
              <a:ext cx="2857520" cy="1752612"/>
              <a:chOff x="3214676" y="2214554"/>
              <a:chExt cx="2837975" cy="1752612"/>
            </a:xfrm>
          </p:grpSpPr>
          <p:cxnSp>
            <p:nvCxnSpPr>
              <p:cNvPr id="90" name="直接连接符 89">
                <a:extLst>
                  <a:ext uri="{FF2B5EF4-FFF2-40B4-BE49-F238E27FC236}">
                    <a16:creationId xmlns:a16="http://schemas.microsoft.com/office/drawing/2014/main" id="{23E529D1-83D3-4FE2-A206-99C7CDE8E2E0}"/>
                  </a:ext>
                </a:extLst>
              </p:cNvPr>
              <p:cNvCxnSpPr/>
              <p:nvPr/>
            </p:nvCxnSpPr>
            <p:spPr>
              <a:xfrm rot="5400000">
                <a:off x="2358214" y="30710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4936A169-6B88-4E8E-A7F8-2D478A49C9B4}"/>
                  </a:ext>
                </a:extLst>
              </p:cNvPr>
              <p:cNvCxnSpPr/>
              <p:nvPr/>
            </p:nvCxnSpPr>
            <p:spPr>
              <a:xfrm>
                <a:off x="3216264" y="22272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A9938D52-E438-46AC-A987-B8E0A29FAA98}"/>
                  </a:ext>
                </a:extLst>
              </p:cNvPr>
              <p:cNvCxnSpPr/>
              <p:nvPr/>
            </p:nvCxnSpPr>
            <p:spPr>
              <a:xfrm>
                <a:off x="3214676" y="39243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93" name="TextBox 7">
                <a:extLst>
                  <a:ext uri="{FF2B5EF4-FFF2-40B4-BE49-F238E27FC236}">
                    <a16:creationId xmlns:a16="http://schemas.microsoft.com/office/drawing/2014/main" id="{421DCD16-4AB8-4223-88B0-535E52974A9E}"/>
                  </a:ext>
                </a:extLst>
              </p:cNvPr>
              <p:cNvSpPr txBox="1"/>
              <p:nvPr/>
            </p:nvSpPr>
            <p:spPr>
              <a:xfrm>
                <a:off x="3359140" y="2258590"/>
                <a:ext cx="714379" cy="270843"/>
              </a:xfrm>
              <a:prstGeom prst="rect">
                <a:avLst/>
              </a:prstGeom>
              <a:noFill/>
            </p:spPr>
            <p:txBody>
              <a:bodyPr wrap="square" lIns="0" tIns="0" rIns="0" bIns="0" rtlCol="0">
                <a:spAutoFit/>
              </a:bodyPr>
              <a:lstStyle/>
              <a:p>
                <a:r>
                  <a:rPr lang="en-US" altLang="zh-CN" sz="2200" b="0" i="1">
                    <a:latin typeface="Consolas" pitchFamily="49" charset="0"/>
                    <a:cs typeface="Consolas" pitchFamily="49" charset="0"/>
                  </a:rPr>
                  <a:t>a</a:t>
                </a:r>
                <a:r>
                  <a:rPr lang="en-US" altLang="zh-CN" sz="2200" b="0" baseline="-25000">
                    <a:latin typeface="Consolas" pitchFamily="49" charset="0"/>
                    <a:cs typeface="Consolas" pitchFamily="49" charset="0"/>
                  </a:rPr>
                  <a:t>1,1</a:t>
                </a:r>
                <a:endParaRPr lang="zh-CN" altLang="en-US" sz="2200" b="0" baseline="-25000">
                  <a:latin typeface="Consolas" pitchFamily="49" charset="0"/>
                  <a:cs typeface="Consolas" pitchFamily="49" charset="0"/>
                </a:endParaRPr>
              </a:p>
            </p:txBody>
          </p:sp>
          <p:sp>
            <p:nvSpPr>
              <p:cNvPr id="94" name="TextBox 8">
                <a:extLst>
                  <a:ext uri="{FF2B5EF4-FFF2-40B4-BE49-F238E27FC236}">
                    <a16:creationId xmlns:a16="http://schemas.microsoft.com/office/drawing/2014/main" id="{53ACF4F6-ADCD-4F3C-B2B3-BB052AE845D8}"/>
                  </a:ext>
                </a:extLst>
              </p:cNvPr>
              <p:cNvSpPr txBox="1"/>
              <p:nvPr/>
            </p:nvSpPr>
            <p:spPr>
              <a:xfrm>
                <a:off x="4002081" y="2258590"/>
                <a:ext cx="714379" cy="275653"/>
              </a:xfrm>
              <a:prstGeom prst="rect">
                <a:avLst/>
              </a:prstGeom>
              <a:noFill/>
            </p:spPr>
            <p:txBody>
              <a:bodyPr wrap="square" lIns="0" tIns="0" rIns="0" bIns="0" rtlCol="0">
                <a:spAutoFit/>
              </a:bodyPr>
              <a:lstStyle/>
              <a:p>
                <a:r>
                  <a:rPr lang="en-US" altLang="zh-CN" sz="2200" b="0" i="1">
                    <a:latin typeface="Consolas" pitchFamily="49" charset="0"/>
                    <a:cs typeface="Consolas" pitchFamily="49" charset="0"/>
                  </a:rPr>
                  <a:t>a</a:t>
                </a:r>
                <a:r>
                  <a:rPr lang="en-US" altLang="zh-CN" sz="2200" b="0" baseline="-25000">
                    <a:latin typeface="Consolas" pitchFamily="49" charset="0"/>
                    <a:cs typeface="Consolas" pitchFamily="49" charset="0"/>
                  </a:rPr>
                  <a:t>1,2</a:t>
                </a:r>
                <a:endParaRPr lang="zh-CN" altLang="en-US" sz="2200" b="0" baseline="-25000">
                  <a:latin typeface="Consolas" pitchFamily="49" charset="0"/>
                  <a:cs typeface="Consolas" pitchFamily="49" charset="0"/>
                </a:endParaRPr>
              </a:p>
            </p:txBody>
          </p:sp>
          <p:sp>
            <p:nvSpPr>
              <p:cNvPr id="95" name="TextBox 9">
                <a:extLst>
                  <a:ext uri="{FF2B5EF4-FFF2-40B4-BE49-F238E27FC236}">
                    <a16:creationId xmlns:a16="http://schemas.microsoft.com/office/drawing/2014/main" id="{05D36E45-B127-469B-BBC6-7DDD320857BA}"/>
                  </a:ext>
                </a:extLst>
              </p:cNvPr>
              <p:cNvSpPr txBox="1"/>
              <p:nvPr/>
            </p:nvSpPr>
            <p:spPr>
              <a:xfrm>
                <a:off x="5216526" y="2258590"/>
                <a:ext cx="714379" cy="270843"/>
              </a:xfrm>
              <a:prstGeom prst="rect">
                <a:avLst/>
              </a:prstGeom>
              <a:noFill/>
            </p:spPr>
            <p:txBody>
              <a:bodyPr wrap="square" lIns="0" tIns="0" rIns="0" bIns="0" rtlCol="0">
                <a:spAutoFit/>
              </a:bodyPr>
              <a:lstStyle/>
              <a:p>
                <a:r>
                  <a:rPr lang="en-US" altLang="zh-CN" sz="2200" b="0" i="1">
                    <a:latin typeface="Consolas" pitchFamily="49" charset="0"/>
                    <a:cs typeface="Consolas" pitchFamily="49" charset="0"/>
                  </a:rPr>
                  <a:t>a</a:t>
                </a:r>
                <a:r>
                  <a:rPr lang="en-US" altLang="zh-CN" sz="2200" b="0" baseline="-25000">
                    <a:latin typeface="Consolas" pitchFamily="49" charset="0"/>
                    <a:cs typeface="Consolas" pitchFamily="49" charset="0"/>
                  </a:rPr>
                  <a:t>1,</a:t>
                </a:r>
                <a:r>
                  <a:rPr lang="en-US" altLang="zh-CN" sz="2200" b="0" i="1" baseline="-25000">
                    <a:latin typeface="Consolas" pitchFamily="49" charset="0"/>
                    <a:cs typeface="Consolas" pitchFamily="49" charset="0"/>
                  </a:rPr>
                  <a:t>n</a:t>
                </a:r>
                <a:endParaRPr lang="zh-CN" altLang="en-US" sz="2200" b="0" baseline="-25000">
                  <a:latin typeface="Consolas" pitchFamily="49" charset="0"/>
                  <a:cs typeface="Consolas" pitchFamily="49" charset="0"/>
                </a:endParaRPr>
              </a:p>
            </p:txBody>
          </p:sp>
          <p:sp>
            <p:nvSpPr>
              <p:cNvPr id="96" name="TextBox 10">
                <a:extLst>
                  <a:ext uri="{FF2B5EF4-FFF2-40B4-BE49-F238E27FC236}">
                    <a16:creationId xmlns:a16="http://schemas.microsoft.com/office/drawing/2014/main" id="{0E661976-E88C-4FC2-94E1-2CB2637847B9}"/>
                  </a:ext>
                </a:extLst>
              </p:cNvPr>
              <p:cNvSpPr txBox="1"/>
              <p:nvPr/>
            </p:nvSpPr>
            <p:spPr>
              <a:xfrm>
                <a:off x="4645023" y="2239954"/>
                <a:ext cx="571504" cy="270843"/>
              </a:xfrm>
              <a:prstGeom prst="rect">
                <a:avLst/>
              </a:prstGeom>
              <a:noFill/>
            </p:spPr>
            <p:txBody>
              <a:bodyPr wrap="square" lIns="0" tIns="0" rIns="0" bIns="0" rtlCol="0">
                <a:spAutoFit/>
              </a:bodyPr>
              <a:lstStyle/>
              <a:p>
                <a:r>
                  <a:rPr lang="en-US" altLang="zh-CN" sz="2200" b="0" i="1">
                    <a:latin typeface="Consolas" pitchFamily="49" charset="0"/>
                    <a:ea typeface="+mn-ea"/>
                    <a:cs typeface="Consolas" pitchFamily="49" charset="0"/>
                    <a:sym typeface="Symbol"/>
                  </a:rPr>
                  <a:t></a:t>
                </a:r>
                <a:endParaRPr lang="zh-CN" altLang="en-US" sz="2200" b="0" baseline="-25000">
                  <a:latin typeface="Consolas" pitchFamily="49" charset="0"/>
                  <a:ea typeface="+mn-ea"/>
                  <a:cs typeface="Consolas" pitchFamily="49" charset="0"/>
                </a:endParaRPr>
              </a:p>
            </p:txBody>
          </p:sp>
          <p:sp>
            <p:nvSpPr>
              <p:cNvPr id="97" name="TextBox 12">
                <a:extLst>
                  <a:ext uri="{FF2B5EF4-FFF2-40B4-BE49-F238E27FC236}">
                    <a16:creationId xmlns:a16="http://schemas.microsoft.com/office/drawing/2014/main" id="{F819CE9A-60EE-4EC5-8AA8-00A46645AB65}"/>
                  </a:ext>
                </a:extLst>
              </p:cNvPr>
              <p:cNvSpPr txBox="1"/>
              <p:nvPr/>
            </p:nvSpPr>
            <p:spPr>
              <a:xfrm>
                <a:off x="4002081" y="2687218"/>
                <a:ext cx="714379" cy="275653"/>
              </a:xfrm>
              <a:prstGeom prst="rect">
                <a:avLst/>
              </a:prstGeom>
              <a:noFill/>
            </p:spPr>
            <p:txBody>
              <a:bodyPr wrap="square" lIns="0" tIns="0" rIns="0" bIns="0" rtlCol="0">
                <a:spAutoFit/>
              </a:bodyPr>
              <a:lstStyle/>
              <a:p>
                <a:r>
                  <a:rPr lang="en-US" altLang="zh-CN" sz="2200" b="0" i="1">
                    <a:latin typeface="Consolas" pitchFamily="49" charset="0"/>
                    <a:cs typeface="Consolas" pitchFamily="49" charset="0"/>
                  </a:rPr>
                  <a:t>a</a:t>
                </a:r>
                <a:r>
                  <a:rPr lang="en-US" altLang="zh-CN" sz="2200" b="0" baseline="-25000">
                    <a:latin typeface="Consolas" pitchFamily="49" charset="0"/>
                    <a:cs typeface="Consolas" pitchFamily="49" charset="0"/>
                  </a:rPr>
                  <a:t>2,2</a:t>
                </a:r>
                <a:endParaRPr lang="zh-CN" altLang="en-US" sz="2200" b="0" baseline="-25000">
                  <a:latin typeface="Consolas" pitchFamily="49" charset="0"/>
                  <a:cs typeface="Consolas" pitchFamily="49" charset="0"/>
                </a:endParaRPr>
              </a:p>
            </p:txBody>
          </p:sp>
          <p:sp>
            <p:nvSpPr>
              <p:cNvPr id="98" name="TextBox 13">
                <a:extLst>
                  <a:ext uri="{FF2B5EF4-FFF2-40B4-BE49-F238E27FC236}">
                    <a16:creationId xmlns:a16="http://schemas.microsoft.com/office/drawing/2014/main" id="{CABBE546-F6A7-4A48-884C-5FECF0A4DDB0}"/>
                  </a:ext>
                </a:extLst>
              </p:cNvPr>
              <p:cNvSpPr txBox="1"/>
              <p:nvPr/>
            </p:nvSpPr>
            <p:spPr>
              <a:xfrm>
                <a:off x="5216526" y="2687218"/>
                <a:ext cx="714379" cy="270843"/>
              </a:xfrm>
              <a:prstGeom prst="rect">
                <a:avLst/>
              </a:prstGeom>
              <a:noFill/>
            </p:spPr>
            <p:txBody>
              <a:bodyPr wrap="square" lIns="0" tIns="0" rIns="0" bIns="0" rtlCol="0">
                <a:spAutoFit/>
              </a:bodyPr>
              <a:lstStyle/>
              <a:p>
                <a:r>
                  <a:rPr lang="en-US" altLang="zh-CN" sz="2200" b="0" i="1">
                    <a:latin typeface="Consolas" pitchFamily="49" charset="0"/>
                    <a:cs typeface="Consolas" pitchFamily="49" charset="0"/>
                  </a:rPr>
                  <a:t>a</a:t>
                </a:r>
                <a:r>
                  <a:rPr lang="en-US" altLang="zh-CN" sz="2200" b="0" baseline="-25000">
                    <a:latin typeface="Consolas" pitchFamily="49" charset="0"/>
                    <a:cs typeface="Consolas" pitchFamily="49" charset="0"/>
                  </a:rPr>
                  <a:t>2,</a:t>
                </a:r>
                <a:r>
                  <a:rPr lang="en-US" altLang="zh-CN" sz="2200" b="0" i="1" baseline="-25000">
                    <a:latin typeface="Consolas" pitchFamily="49" charset="0"/>
                    <a:cs typeface="Consolas" pitchFamily="49" charset="0"/>
                  </a:rPr>
                  <a:t>n</a:t>
                </a:r>
                <a:endParaRPr lang="zh-CN" altLang="en-US" sz="2200" b="0" baseline="-25000">
                  <a:latin typeface="Consolas" pitchFamily="49" charset="0"/>
                  <a:cs typeface="Consolas" pitchFamily="49" charset="0"/>
                </a:endParaRPr>
              </a:p>
            </p:txBody>
          </p:sp>
          <p:sp>
            <p:nvSpPr>
              <p:cNvPr id="99" name="TextBox 14">
                <a:extLst>
                  <a:ext uri="{FF2B5EF4-FFF2-40B4-BE49-F238E27FC236}">
                    <a16:creationId xmlns:a16="http://schemas.microsoft.com/office/drawing/2014/main" id="{A038C2E3-7FE1-43C4-8493-28D950D696AF}"/>
                  </a:ext>
                </a:extLst>
              </p:cNvPr>
              <p:cNvSpPr txBox="1"/>
              <p:nvPr/>
            </p:nvSpPr>
            <p:spPr>
              <a:xfrm>
                <a:off x="4645023" y="2668582"/>
                <a:ext cx="571504" cy="270843"/>
              </a:xfrm>
              <a:prstGeom prst="rect">
                <a:avLst/>
              </a:prstGeom>
              <a:noFill/>
            </p:spPr>
            <p:txBody>
              <a:bodyPr wrap="square" lIns="0" tIns="0" rIns="0" bIns="0" rtlCol="0">
                <a:spAutoFit/>
              </a:bodyPr>
              <a:lstStyle/>
              <a:p>
                <a:r>
                  <a:rPr lang="en-US" altLang="zh-CN" sz="2200" b="0" i="1">
                    <a:latin typeface="Consolas" pitchFamily="49" charset="0"/>
                    <a:ea typeface="+mn-ea"/>
                    <a:cs typeface="Consolas" pitchFamily="49" charset="0"/>
                    <a:sym typeface="Symbol"/>
                  </a:rPr>
                  <a:t></a:t>
                </a:r>
                <a:endParaRPr lang="zh-CN" altLang="en-US" sz="2200" b="0" baseline="-25000">
                  <a:latin typeface="Consolas" pitchFamily="49" charset="0"/>
                  <a:ea typeface="+mn-ea"/>
                  <a:cs typeface="Consolas" pitchFamily="49" charset="0"/>
                </a:endParaRPr>
              </a:p>
            </p:txBody>
          </p:sp>
          <p:sp>
            <p:nvSpPr>
              <p:cNvPr id="100" name="TextBox 15">
                <a:extLst>
                  <a:ext uri="{FF2B5EF4-FFF2-40B4-BE49-F238E27FC236}">
                    <a16:creationId xmlns:a16="http://schemas.microsoft.com/office/drawing/2014/main" id="{22087FD9-BB98-42B5-8541-7EEAE6C8F417}"/>
                  </a:ext>
                </a:extLst>
              </p:cNvPr>
              <p:cNvSpPr txBox="1"/>
              <p:nvPr/>
            </p:nvSpPr>
            <p:spPr>
              <a:xfrm>
                <a:off x="3359140" y="3549236"/>
                <a:ext cx="714379" cy="270843"/>
              </a:xfrm>
              <a:prstGeom prst="rect">
                <a:avLst/>
              </a:prstGeom>
              <a:noFill/>
            </p:spPr>
            <p:txBody>
              <a:bodyPr wrap="square" lIns="0" tIns="0" rIns="0" bIns="0" rtlCol="0">
                <a:spAutoFit/>
              </a:bodyPr>
              <a:lstStyle/>
              <a:p>
                <a:r>
                  <a:rPr lang="en-US" altLang="zh-CN" sz="2200" b="0" i="1">
                    <a:latin typeface="Consolas" pitchFamily="49" charset="0"/>
                    <a:cs typeface="Consolas" pitchFamily="49" charset="0"/>
                  </a:rPr>
                  <a:t>a</a:t>
                </a:r>
                <a:r>
                  <a:rPr lang="en-US" altLang="zh-CN" sz="2200" b="0" i="1" baseline="-25000">
                    <a:latin typeface="Consolas" pitchFamily="49" charset="0"/>
                    <a:cs typeface="Consolas" pitchFamily="49" charset="0"/>
                  </a:rPr>
                  <a:t>n</a:t>
                </a:r>
                <a:r>
                  <a:rPr lang="en-US" altLang="zh-CN" sz="2200" b="0" baseline="-25000">
                    <a:latin typeface="Consolas" pitchFamily="49" charset="0"/>
                    <a:cs typeface="Consolas" pitchFamily="49" charset="0"/>
                  </a:rPr>
                  <a:t>-1,0</a:t>
                </a:r>
                <a:endParaRPr lang="zh-CN" altLang="en-US" sz="2200" b="0" baseline="-25000">
                  <a:latin typeface="Consolas" pitchFamily="49" charset="0"/>
                  <a:cs typeface="Consolas" pitchFamily="49" charset="0"/>
                </a:endParaRPr>
              </a:p>
            </p:txBody>
          </p:sp>
          <p:sp>
            <p:nvSpPr>
              <p:cNvPr id="101" name="TextBox 16">
                <a:extLst>
                  <a:ext uri="{FF2B5EF4-FFF2-40B4-BE49-F238E27FC236}">
                    <a16:creationId xmlns:a16="http://schemas.microsoft.com/office/drawing/2014/main" id="{27FC7EC1-A252-46F8-A6C9-13B946FB73A6}"/>
                  </a:ext>
                </a:extLst>
              </p:cNvPr>
              <p:cNvSpPr txBox="1"/>
              <p:nvPr/>
            </p:nvSpPr>
            <p:spPr>
              <a:xfrm>
                <a:off x="4002081" y="3549236"/>
                <a:ext cx="714379" cy="270843"/>
              </a:xfrm>
              <a:prstGeom prst="rect">
                <a:avLst/>
              </a:prstGeom>
              <a:noFill/>
            </p:spPr>
            <p:txBody>
              <a:bodyPr wrap="square" lIns="0" tIns="0" rIns="0" bIns="0" rtlCol="0">
                <a:spAutoFit/>
              </a:bodyPr>
              <a:lstStyle/>
              <a:p>
                <a:r>
                  <a:rPr lang="en-US" altLang="zh-CN" sz="2200" b="0" i="1">
                    <a:latin typeface="Consolas" pitchFamily="49" charset="0"/>
                    <a:cs typeface="Consolas" pitchFamily="49" charset="0"/>
                  </a:rPr>
                  <a:t>a</a:t>
                </a:r>
                <a:r>
                  <a:rPr lang="en-US" altLang="zh-CN" sz="2200" b="0" i="1" baseline="-25000">
                    <a:latin typeface="Consolas" pitchFamily="49" charset="0"/>
                    <a:cs typeface="Consolas" pitchFamily="49" charset="0"/>
                  </a:rPr>
                  <a:t>n</a:t>
                </a:r>
                <a:r>
                  <a:rPr lang="en-US" altLang="zh-CN" sz="2200" b="0" baseline="-25000">
                    <a:latin typeface="Consolas" pitchFamily="49" charset="0"/>
                    <a:cs typeface="Consolas" pitchFamily="49" charset="0"/>
                  </a:rPr>
                  <a:t>-1,1</a:t>
                </a:r>
                <a:endParaRPr lang="zh-CN" altLang="en-US" sz="2200" b="0" baseline="-25000">
                  <a:latin typeface="Consolas" pitchFamily="49" charset="0"/>
                  <a:cs typeface="Consolas" pitchFamily="49" charset="0"/>
                </a:endParaRPr>
              </a:p>
            </p:txBody>
          </p:sp>
          <p:sp>
            <p:nvSpPr>
              <p:cNvPr id="102" name="TextBox 17">
                <a:extLst>
                  <a:ext uri="{FF2B5EF4-FFF2-40B4-BE49-F238E27FC236}">
                    <a16:creationId xmlns:a16="http://schemas.microsoft.com/office/drawing/2014/main" id="{59C3F610-C144-4B73-B719-84FAE83124AE}"/>
                  </a:ext>
                </a:extLst>
              </p:cNvPr>
              <p:cNvSpPr txBox="1"/>
              <p:nvPr/>
            </p:nvSpPr>
            <p:spPr>
              <a:xfrm>
                <a:off x="5216526" y="3549236"/>
                <a:ext cx="714379" cy="270843"/>
              </a:xfrm>
              <a:prstGeom prst="rect">
                <a:avLst/>
              </a:prstGeom>
              <a:noFill/>
            </p:spPr>
            <p:txBody>
              <a:bodyPr wrap="square" lIns="0" tIns="0" rIns="0" bIns="0" rtlCol="0">
                <a:spAutoFit/>
              </a:bodyPr>
              <a:lstStyle/>
              <a:p>
                <a:r>
                  <a:rPr lang="en-US" altLang="zh-CN" sz="2200" b="0" i="1">
                    <a:latin typeface="Consolas" pitchFamily="49" charset="0"/>
                    <a:cs typeface="Consolas" pitchFamily="49" charset="0"/>
                  </a:rPr>
                  <a:t>a</a:t>
                </a:r>
                <a:r>
                  <a:rPr lang="en-US" altLang="zh-CN" sz="2200" b="0" i="1" baseline="-25000">
                    <a:latin typeface="Consolas" pitchFamily="49" charset="0"/>
                    <a:cs typeface="Consolas" pitchFamily="49" charset="0"/>
                  </a:rPr>
                  <a:t>n</a:t>
                </a:r>
                <a:r>
                  <a:rPr lang="en-US" altLang="zh-CN" sz="2200" b="0" baseline="-25000">
                    <a:latin typeface="Consolas" pitchFamily="49" charset="0"/>
                    <a:cs typeface="Consolas" pitchFamily="49" charset="0"/>
                  </a:rPr>
                  <a:t>,</a:t>
                </a:r>
                <a:r>
                  <a:rPr lang="en-US" altLang="zh-CN" sz="2200" b="0" i="1" baseline="-25000">
                    <a:latin typeface="Consolas" pitchFamily="49" charset="0"/>
                    <a:cs typeface="Consolas" pitchFamily="49" charset="0"/>
                  </a:rPr>
                  <a:t>n</a:t>
                </a:r>
                <a:endParaRPr lang="zh-CN" altLang="en-US" sz="2200" b="0" baseline="-25000">
                  <a:latin typeface="Consolas" pitchFamily="49" charset="0"/>
                  <a:cs typeface="Consolas" pitchFamily="49" charset="0"/>
                </a:endParaRPr>
              </a:p>
            </p:txBody>
          </p:sp>
          <p:sp>
            <p:nvSpPr>
              <p:cNvPr id="103" name="TextBox 18">
                <a:extLst>
                  <a:ext uri="{FF2B5EF4-FFF2-40B4-BE49-F238E27FC236}">
                    <a16:creationId xmlns:a16="http://schemas.microsoft.com/office/drawing/2014/main" id="{82820CC8-CC3C-441D-9254-F63B9928462F}"/>
                  </a:ext>
                </a:extLst>
              </p:cNvPr>
              <p:cNvSpPr txBox="1"/>
              <p:nvPr/>
            </p:nvSpPr>
            <p:spPr>
              <a:xfrm>
                <a:off x="4645023" y="3530600"/>
                <a:ext cx="571504" cy="270843"/>
              </a:xfrm>
              <a:prstGeom prst="rect">
                <a:avLst/>
              </a:prstGeom>
              <a:noFill/>
            </p:spPr>
            <p:txBody>
              <a:bodyPr wrap="square" lIns="0" tIns="0" rIns="0" bIns="0" rtlCol="0">
                <a:spAutoFit/>
              </a:bodyPr>
              <a:lstStyle/>
              <a:p>
                <a:r>
                  <a:rPr lang="en-US" altLang="zh-CN" sz="2200" b="0" i="1">
                    <a:latin typeface="Consolas" pitchFamily="49" charset="0"/>
                    <a:ea typeface="+mn-ea"/>
                    <a:cs typeface="Consolas" pitchFamily="49" charset="0"/>
                    <a:sym typeface="Symbol"/>
                  </a:rPr>
                  <a:t></a:t>
                </a:r>
                <a:endParaRPr lang="zh-CN" altLang="en-US" sz="2200" b="0" baseline="-25000">
                  <a:latin typeface="Consolas" pitchFamily="49" charset="0"/>
                  <a:ea typeface="+mn-ea"/>
                  <a:cs typeface="Consolas" pitchFamily="49" charset="0"/>
                </a:endParaRPr>
              </a:p>
            </p:txBody>
          </p:sp>
          <p:cxnSp>
            <p:nvCxnSpPr>
              <p:cNvPr id="104" name="直接连接符 103">
                <a:extLst>
                  <a:ext uri="{FF2B5EF4-FFF2-40B4-BE49-F238E27FC236}">
                    <a16:creationId xmlns:a16="http://schemas.microsoft.com/office/drawing/2014/main" id="{57AD0307-9A7D-4030-937F-86ABA07B6B96}"/>
                  </a:ext>
                </a:extLst>
              </p:cNvPr>
              <p:cNvCxnSpPr/>
              <p:nvPr/>
            </p:nvCxnSpPr>
            <p:spPr>
              <a:xfrm rot="5400000">
                <a:off x="5180777" y="31091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EF8F85FA-CFAB-4746-BE62-6686F8AEE80C}"/>
                  </a:ext>
                </a:extLst>
              </p:cNvPr>
              <p:cNvCxnSpPr/>
              <p:nvPr/>
            </p:nvCxnSpPr>
            <p:spPr>
              <a:xfrm>
                <a:off x="5908651" y="22653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2DFE95BF-6113-4ED3-9016-64B37C927294}"/>
                  </a:ext>
                </a:extLst>
              </p:cNvPr>
              <p:cNvCxnSpPr/>
              <p:nvPr/>
            </p:nvCxnSpPr>
            <p:spPr>
              <a:xfrm>
                <a:off x="5907061" y="39624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07" name="TextBox 22">
                <a:extLst>
                  <a:ext uri="{FF2B5EF4-FFF2-40B4-BE49-F238E27FC236}">
                    <a16:creationId xmlns:a16="http://schemas.microsoft.com/office/drawing/2014/main" id="{09E4FCE9-0E2F-40AF-B9E3-A44E30CD292B}"/>
                  </a:ext>
                </a:extLst>
              </p:cNvPr>
              <p:cNvSpPr txBox="1"/>
              <p:nvPr/>
            </p:nvSpPr>
            <p:spPr>
              <a:xfrm>
                <a:off x="3502018" y="3097210"/>
                <a:ext cx="571504" cy="270843"/>
              </a:xfrm>
              <a:prstGeom prst="rect">
                <a:avLst/>
              </a:prstGeom>
              <a:noFill/>
            </p:spPr>
            <p:txBody>
              <a:bodyPr wrap="square" lIns="0" tIns="0" rIns="0" bIns="0" rtlCol="0">
                <a:spAutoFit/>
              </a:bodyPr>
              <a:lstStyle/>
              <a:p>
                <a:r>
                  <a:rPr lang="en-US" altLang="zh-CN" sz="2200" b="0" i="1">
                    <a:latin typeface="Consolas" pitchFamily="49" charset="0"/>
                    <a:ea typeface="+mn-ea"/>
                    <a:cs typeface="Consolas" pitchFamily="49" charset="0"/>
                    <a:sym typeface="Symbol"/>
                  </a:rPr>
                  <a:t></a:t>
                </a:r>
                <a:endParaRPr lang="zh-CN" altLang="en-US" sz="2200" b="0" baseline="-25000">
                  <a:latin typeface="Consolas" pitchFamily="49" charset="0"/>
                  <a:ea typeface="+mn-ea"/>
                  <a:cs typeface="Consolas" pitchFamily="49" charset="0"/>
                </a:endParaRPr>
              </a:p>
            </p:txBody>
          </p:sp>
          <p:sp>
            <p:nvSpPr>
              <p:cNvPr id="108" name="TextBox 11">
                <a:extLst>
                  <a:ext uri="{FF2B5EF4-FFF2-40B4-BE49-F238E27FC236}">
                    <a16:creationId xmlns:a16="http://schemas.microsoft.com/office/drawing/2014/main" id="{061F7B51-2A7C-4476-B5A9-976423CC44AE}"/>
                  </a:ext>
                </a:extLst>
              </p:cNvPr>
              <p:cNvSpPr txBox="1"/>
              <p:nvPr/>
            </p:nvSpPr>
            <p:spPr>
              <a:xfrm>
                <a:off x="3359140" y="2687218"/>
                <a:ext cx="714379" cy="270843"/>
              </a:xfrm>
              <a:prstGeom prst="rect">
                <a:avLst/>
              </a:prstGeom>
              <a:noFill/>
            </p:spPr>
            <p:txBody>
              <a:bodyPr wrap="square" lIns="0" tIns="0" rIns="0" bIns="0" rtlCol="0">
                <a:spAutoFit/>
              </a:bodyPr>
              <a:lstStyle/>
              <a:p>
                <a:r>
                  <a:rPr lang="en-US" altLang="zh-CN" sz="2200" b="0" i="1" err="1">
                    <a:latin typeface="Consolas" pitchFamily="49" charset="0"/>
                    <a:cs typeface="Consolas" pitchFamily="49" charset="0"/>
                  </a:rPr>
                  <a:t>a</a:t>
                </a:r>
                <a:r>
                  <a:rPr lang="en-US" altLang="zh-CN" sz="2200" b="0" baseline="-25000" err="1">
                    <a:latin typeface="Consolas" pitchFamily="49" charset="0"/>
                    <a:cs typeface="Consolas" pitchFamily="49" charset="0"/>
                  </a:rPr>
                  <a:t>1,0</a:t>
                </a:r>
                <a:endParaRPr lang="zh-CN" altLang="en-US" sz="2200" b="0" baseline="-25000">
                  <a:latin typeface="Consolas" pitchFamily="49" charset="0"/>
                  <a:cs typeface="Consolas" pitchFamily="49" charset="0"/>
                </a:endParaRPr>
              </a:p>
            </p:txBody>
          </p:sp>
        </p:grpSp>
        <p:sp>
          <p:nvSpPr>
            <p:cNvPr id="83" name="直角三角形 82">
              <a:extLst>
                <a:ext uri="{FF2B5EF4-FFF2-40B4-BE49-F238E27FC236}">
                  <a16:creationId xmlns:a16="http://schemas.microsoft.com/office/drawing/2014/main" id="{DB389780-2758-4716-9B53-8EB0AE559B6B}"/>
                </a:ext>
              </a:extLst>
            </p:cNvPr>
            <p:cNvSpPr/>
            <p:nvPr/>
          </p:nvSpPr>
          <p:spPr>
            <a:xfrm>
              <a:off x="500034" y="3852865"/>
              <a:ext cx="1928826" cy="1381809"/>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latin typeface="Consolas" pitchFamily="49" charset="0"/>
                <a:cs typeface="Consolas" pitchFamily="49" charset="0"/>
              </a:endParaRPr>
            </a:p>
          </p:txBody>
        </p:sp>
        <p:cxnSp>
          <p:nvCxnSpPr>
            <p:cNvPr id="84" name="直接连接符 83">
              <a:extLst>
                <a:ext uri="{FF2B5EF4-FFF2-40B4-BE49-F238E27FC236}">
                  <a16:creationId xmlns:a16="http://schemas.microsoft.com/office/drawing/2014/main" id="{9020E97D-4E7D-40BF-A60F-8303C6ACD3D7}"/>
                </a:ext>
              </a:extLst>
            </p:cNvPr>
            <p:cNvCxnSpPr/>
            <p:nvPr/>
          </p:nvCxnSpPr>
          <p:spPr>
            <a:xfrm flipV="1">
              <a:off x="2928926" y="3676652"/>
              <a:ext cx="642942" cy="35719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5" name="TextBox 25">
              <a:extLst>
                <a:ext uri="{FF2B5EF4-FFF2-40B4-BE49-F238E27FC236}">
                  <a16:creationId xmlns:a16="http://schemas.microsoft.com/office/drawing/2014/main" id="{278E62D5-E03F-4FBD-AF97-E361E0DBCA7B}"/>
                </a:ext>
              </a:extLst>
            </p:cNvPr>
            <p:cNvSpPr txBox="1"/>
            <p:nvPr/>
          </p:nvSpPr>
          <p:spPr>
            <a:xfrm>
              <a:off x="3428992" y="3490856"/>
              <a:ext cx="857256" cy="317908"/>
            </a:xfrm>
            <a:prstGeom prst="rect">
              <a:avLst/>
            </a:prstGeom>
            <a:noFill/>
          </p:spPr>
          <p:txBody>
            <a:bodyPr wrap="square" rtlCol="0">
              <a:spAutoFit/>
            </a:bodyPr>
            <a:lstStyle/>
            <a:p>
              <a:r>
                <a:rPr kumimoji="1" lang="en-US" altLang="zh-CN" sz="1800" b="0" i="1" err="1">
                  <a:solidFill>
                    <a:srgbClr val="0000FF"/>
                  </a:solidFill>
                  <a:latin typeface="Consolas" pitchFamily="49" charset="0"/>
                  <a:cs typeface="Consolas" pitchFamily="49" charset="0"/>
                </a:rPr>
                <a:t>i</a:t>
              </a:r>
              <a:r>
                <a:rPr kumimoji="1" lang="en-US" altLang="zh-CN" sz="1800" b="0" err="1">
                  <a:solidFill>
                    <a:srgbClr val="0000FF"/>
                  </a:solidFill>
                  <a:latin typeface="+mj-ea"/>
                  <a:ea typeface="+mj-ea"/>
                  <a:cs typeface="Consolas" pitchFamily="49" charset="0"/>
                </a:rPr>
                <a:t>≤</a:t>
              </a:r>
              <a:r>
                <a:rPr kumimoji="1" lang="en-US" altLang="zh-CN" sz="1800" b="0" i="1" err="1">
                  <a:solidFill>
                    <a:srgbClr val="0000FF"/>
                  </a:solidFill>
                  <a:latin typeface="Consolas" pitchFamily="49" charset="0"/>
                  <a:ea typeface="楷体" pitchFamily="49" charset="-122"/>
                  <a:cs typeface="Consolas" pitchFamily="49" charset="0"/>
                </a:rPr>
                <a:t>j</a:t>
              </a:r>
              <a:endParaRPr lang="zh-CN" altLang="en-US" sz="1800" b="0">
                <a:solidFill>
                  <a:srgbClr val="0000FF"/>
                </a:solidFill>
                <a:latin typeface="Consolas" pitchFamily="49" charset="0"/>
                <a:cs typeface="Consolas" pitchFamily="49" charset="0"/>
              </a:endParaRPr>
            </a:p>
          </p:txBody>
        </p:sp>
        <p:sp>
          <p:nvSpPr>
            <p:cNvPr id="86" name="Text Box 15">
              <a:extLst>
                <a:ext uri="{FF2B5EF4-FFF2-40B4-BE49-F238E27FC236}">
                  <a16:creationId xmlns:a16="http://schemas.microsoft.com/office/drawing/2014/main" id="{BC960E32-D627-483C-A319-0961010DDECB}"/>
                </a:ext>
              </a:extLst>
            </p:cNvPr>
            <p:cNvSpPr txBox="1">
              <a:spLocks noChangeArrowheads="1"/>
            </p:cNvSpPr>
            <p:nvPr/>
          </p:nvSpPr>
          <p:spPr bwMode="auto">
            <a:xfrm flipH="1">
              <a:off x="785786" y="4419550"/>
              <a:ext cx="357190" cy="317908"/>
            </a:xfrm>
            <a:prstGeom prst="rect">
              <a:avLst/>
            </a:prstGeom>
            <a:noFill/>
            <a:ln w="9525">
              <a:noFill/>
              <a:miter lim="800000"/>
              <a:headEnd/>
              <a:tailEnd/>
            </a:ln>
            <a:effectLst/>
          </p:spPr>
          <p:txBody>
            <a:bodyPr wrap="square">
              <a:spAutoFit/>
            </a:bodyPr>
            <a:lstStyle/>
            <a:p>
              <a:pPr algn="l">
                <a:spcBef>
                  <a:spcPct val="50000"/>
                </a:spcBef>
              </a:pPr>
              <a:r>
                <a:rPr lang="en-US" altLang="zh-CN" sz="1800" b="0" i="1">
                  <a:solidFill>
                    <a:srgbClr val="FF0000"/>
                  </a:solidFill>
                  <a:latin typeface="Consolas" pitchFamily="49" charset="0"/>
                  <a:cs typeface="Consolas" pitchFamily="49" charset="0"/>
                </a:rPr>
                <a:t>c</a:t>
              </a:r>
            </a:p>
          </p:txBody>
        </p:sp>
        <p:cxnSp>
          <p:nvCxnSpPr>
            <p:cNvPr id="87" name="直接连接符 86">
              <a:extLst>
                <a:ext uri="{FF2B5EF4-FFF2-40B4-BE49-F238E27FC236}">
                  <a16:creationId xmlns:a16="http://schemas.microsoft.com/office/drawing/2014/main" id="{DF7A469A-599F-4613-89CF-D2AAD2A43D0F}"/>
                </a:ext>
              </a:extLst>
            </p:cNvPr>
            <p:cNvCxnSpPr/>
            <p:nvPr/>
          </p:nvCxnSpPr>
          <p:spPr>
            <a:xfrm rot="16200000" flipH="1">
              <a:off x="478436" y="3744402"/>
              <a:ext cx="432000" cy="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B0C99327-E675-42B4-8B58-099816236BD4}"/>
                </a:ext>
              </a:extLst>
            </p:cNvPr>
            <p:cNvCxnSpPr/>
            <p:nvPr/>
          </p:nvCxnSpPr>
          <p:spPr>
            <a:xfrm rot="16200000" flipH="1">
              <a:off x="894227" y="3976294"/>
              <a:ext cx="900000" cy="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E7AC13B7-EDFA-46EF-8D8F-0B28F66E96DA}"/>
                </a:ext>
              </a:extLst>
            </p:cNvPr>
            <p:cNvCxnSpPr/>
            <p:nvPr/>
          </p:nvCxnSpPr>
          <p:spPr>
            <a:xfrm rot="16200000" flipH="1">
              <a:off x="1691435" y="4348933"/>
              <a:ext cx="1716155" cy="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109" name="TextBox 33">
            <a:extLst>
              <a:ext uri="{FF2B5EF4-FFF2-40B4-BE49-F238E27FC236}">
                <a16:creationId xmlns:a16="http://schemas.microsoft.com/office/drawing/2014/main" id="{2051D386-4A09-489D-BF8C-6421027388C9}"/>
              </a:ext>
            </a:extLst>
          </p:cNvPr>
          <p:cNvSpPr txBox="1"/>
          <p:nvPr/>
        </p:nvSpPr>
        <p:spPr>
          <a:xfrm>
            <a:off x="4429124" y="5199419"/>
            <a:ext cx="3929090" cy="86177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00000"/>
              </a:lnSpc>
              <a:buBlip>
                <a:blip r:embed="rId2"/>
              </a:buBlip>
            </a:pPr>
            <a:r>
              <a:rPr lang="zh-CN" altLang="en-US" sz="2000">
                <a:solidFill>
                  <a:srgbClr val="0000FF"/>
                </a:solidFill>
                <a:latin typeface="Consolas" pitchFamily="49" charset="0"/>
                <a:ea typeface="华文中宋" pitchFamily="2" charset="-122"/>
                <a:cs typeface="Consolas" pitchFamily="49" charset="0"/>
              </a:rPr>
              <a:t>按行还是按列</a:t>
            </a:r>
            <a:endParaRPr lang="en-US" altLang="zh-CN" sz="2000">
              <a:solidFill>
                <a:srgbClr val="0000FF"/>
              </a:solidFill>
              <a:latin typeface="Consolas" pitchFamily="49" charset="0"/>
              <a:ea typeface="华文中宋" pitchFamily="2" charset="-122"/>
              <a:cs typeface="Consolas" pitchFamily="49" charset="0"/>
            </a:endParaRPr>
          </a:p>
          <a:p>
            <a:pPr marL="457200" indent="-457200" algn="l">
              <a:lnSpc>
                <a:spcPct val="100000"/>
              </a:lnSpc>
              <a:buBlip>
                <a:blip r:embed="rId2"/>
              </a:buBlip>
            </a:pPr>
            <a:r>
              <a:rPr lang="zh-CN" altLang="en-US" sz="2000">
                <a:solidFill>
                  <a:srgbClr val="0000FF"/>
                </a:solidFill>
                <a:latin typeface="Consolas" pitchFamily="49" charset="0"/>
                <a:ea typeface="华文中宋" pitchFamily="2" charset="-122"/>
                <a:cs typeface="Consolas" pitchFamily="49" charset="0"/>
              </a:rPr>
              <a:t>初始下标从</a:t>
            </a:r>
            <a:r>
              <a:rPr lang="en-US" altLang="zh-CN" sz="2000">
                <a:solidFill>
                  <a:srgbClr val="0000FF"/>
                </a:solidFill>
                <a:latin typeface="Consolas" pitchFamily="49" charset="0"/>
                <a:ea typeface="华文中宋" pitchFamily="2" charset="-122"/>
                <a:cs typeface="Consolas" pitchFamily="49" charset="0"/>
              </a:rPr>
              <a:t>0</a:t>
            </a:r>
            <a:r>
              <a:rPr lang="zh-CN" altLang="en-US" sz="2000">
                <a:solidFill>
                  <a:srgbClr val="0000FF"/>
                </a:solidFill>
                <a:latin typeface="Consolas" pitchFamily="49" charset="0"/>
                <a:ea typeface="华文中宋" pitchFamily="2" charset="-122"/>
                <a:cs typeface="Consolas" pitchFamily="49" charset="0"/>
              </a:rPr>
              <a:t>还是从</a:t>
            </a:r>
            <a:r>
              <a:rPr lang="en-US" altLang="zh-CN" sz="2000">
                <a:solidFill>
                  <a:srgbClr val="0000FF"/>
                </a:solidFill>
                <a:latin typeface="Consolas" pitchFamily="49" charset="0"/>
                <a:ea typeface="华文中宋" pitchFamily="2" charset="-122"/>
                <a:cs typeface="Consolas" pitchFamily="49" charset="0"/>
              </a:rPr>
              <a:t>1</a:t>
            </a:r>
            <a:r>
              <a:rPr lang="zh-CN" altLang="en-US" sz="2000">
                <a:solidFill>
                  <a:srgbClr val="0000FF"/>
                </a:solidFill>
                <a:latin typeface="Consolas" pitchFamily="49" charset="0"/>
                <a:ea typeface="华文中宋" pitchFamily="2" charset="-122"/>
                <a:cs typeface="Consolas" pitchFamily="49" charset="0"/>
              </a:rPr>
              <a:t>开始</a:t>
            </a:r>
          </a:p>
        </p:txBody>
      </p:sp>
      <p:grpSp>
        <p:nvGrpSpPr>
          <p:cNvPr id="110" name="组合 39">
            <a:extLst>
              <a:ext uri="{FF2B5EF4-FFF2-40B4-BE49-F238E27FC236}">
                <a16:creationId xmlns:a16="http://schemas.microsoft.com/office/drawing/2014/main" id="{78D3526F-6143-497C-A77D-DE90C84E8307}"/>
              </a:ext>
            </a:extLst>
          </p:cNvPr>
          <p:cNvGrpSpPr/>
          <p:nvPr/>
        </p:nvGrpSpPr>
        <p:grpSpPr>
          <a:xfrm>
            <a:off x="4500562" y="3214686"/>
            <a:ext cx="4071966" cy="811739"/>
            <a:chOff x="4500562" y="3214686"/>
            <a:chExt cx="4071966" cy="811739"/>
          </a:xfrm>
        </p:grpSpPr>
        <p:sp>
          <p:nvSpPr>
            <p:cNvPr id="111" name="TextBox 32">
              <a:extLst>
                <a:ext uri="{FF2B5EF4-FFF2-40B4-BE49-F238E27FC236}">
                  <a16:creationId xmlns:a16="http://schemas.microsoft.com/office/drawing/2014/main" id="{711B8BE0-2865-46A5-B663-1D99777C4DC1}"/>
                </a:ext>
              </a:extLst>
            </p:cNvPr>
            <p:cNvSpPr txBox="1"/>
            <p:nvPr/>
          </p:nvSpPr>
          <p:spPr>
            <a:xfrm>
              <a:off x="4500562" y="3214686"/>
              <a:ext cx="4071966" cy="313932"/>
            </a:xfrm>
            <a:prstGeom prst="rect">
              <a:avLst/>
            </a:prstGeom>
            <a:noFill/>
          </p:spPr>
          <p:txBody>
            <a:bodyPr wrap="square" rtlCol="0">
              <a:spAutoFit/>
            </a:bodyPr>
            <a:lstStyle/>
            <a:p>
              <a:pPr algn="l"/>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列的元素个数：</a:t>
              </a:r>
              <a:r>
                <a:rPr lang="en-US" altLang="zh-CN" sz="1800" i="1">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-1)/2</a:t>
              </a:r>
              <a:endParaRPr lang="zh-CN" altLang="en-US" sz="1800">
                <a:solidFill>
                  <a:srgbClr val="0000FF"/>
                </a:solidFill>
                <a:latin typeface="Consolas" pitchFamily="49" charset="0"/>
                <a:ea typeface="仿宋" pitchFamily="49" charset="-122"/>
                <a:cs typeface="Consolas" pitchFamily="49" charset="0"/>
              </a:endParaRPr>
            </a:p>
          </p:txBody>
        </p:sp>
        <p:sp>
          <p:nvSpPr>
            <p:cNvPr id="112" name="TextBox 34">
              <a:extLst>
                <a:ext uri="{FF2B5EF4-FFF2-40B4-BE49-F238E27FC236}">
                  <a16:creationId xmlns:a16="http://schemas.microsoft.com/office/drawing/2014/main" id="{F334ED94-8CE2-4288-BDC0-058114BCD5A7}"/>
                </a:ext>
              </a:extLst>
            </p:cNvPr>
            <p:cNvSpPr txBox="1"/>
            <p:nvPr/>
          </p:nvSpPr>
          <p:spPr>
            <a:xfrm>
              <a:off x="4500562" y="3712493"/>
              <a:ext cx="4071966" cy="313932"/>
            </a:xfrm>
            <a:prstGeom prst="rect">
              <a:avLst/>
            </a:prstGeom>
            <a:noFill/>
          </p:spPr>
          <p:txBody>
            <a:bodyPr wrap="square" rtlCol="0">
              <a:spAutoFit/>
            </a:bodyPr>
            <a:lstStyle/>
            <a:p>
              <a:pPr algn="l"/>
              <a:r>
                <a:rPr lang="zh-CN" altLang="en-US" sz="1800">
                  <a:solidFill>
                    <a:srgbClr val="0000FF"/>
                  </a:solidFill>
                  <a:latin typeface="Consolas" pitchFamily="49" charset="0"/>
                  <a:ea typeface="仿宋" pitchFamily="49" charset="-122"/>
                  <a:cs typeface="Consolas" pitchFamily="49" charset="0"/>
                </a:rPr>
                <a:t>第</a:t>
              </a:r>
              <a:r>
                <a:rPr lang="en-US" altLang="zh-CN" sz="1800" i="1">
                  <a:solidFill>
                    <a:srgbClr val="0000FF"/>
                  </a:solidFill>
                  <a:latin typeface="Consolas" pitchFamily="49" charset="0"/>
                  <a:ea typeface="仿宋" pitchFamily="49" charset="-122"/>
                  <a:cs typeface="Consolas" pitchFamily="49" charset="0"/>
                </a:rPr>
                <a:t>j</a:t>
              </a:r>
              <a:r>
                <a:rPr lang="zh-CN" altLang="en-US" sz="1800">
                  <a:solidFill>
                    <a:srgbClr val="0000FF"/>
                  </a:solidFill>
                  <a:latin typeface="Consolas" pitchFamily="49" charset="0"/>
                  <a:ea typeface="仿宋" pitchFamily="49" charset="-122"/>
                  <a:cs typeface="Consolas" pitchFamily="49" charset="0"/>
                </a:rPr>
                <a:t>列</a:t>
              </a:r>
              <a:r>
                <a:rPr lang="en-US" altLang="zh-CN" sz="1800" i="1">
                  <a:solidFill>
                    <a:srgbClr val="0000FF"/>
                  </a:solidFill>
                  <a:latin typeface="Consolas" pitchFamily="49" charset="0"/>
                  <a:ea typeface="仿宋" pitchFamily="49" charset="-122"/>
                  <a:cs typeface="Consolas" pitchFamily="49" charset="0"/>
                </a:rPr>
                <a:t>a</a:t>
              </a:r>
              <a:r>
                <a:rPr lang="en-US" altLang="zh-CN" sz="1800" i="1" baseline="-25000">
                  <a:solidFill>
                    <a:srgbClr val="0000FF"/>
                  </a:solidFill>
                  <a:latin typeface="Consolas" pitchFamily="49" charset="0"/>
                  <a:ea typeface="仿宋" pitchFamily="49" charset="-122"/>
                  <a:cs typeface="Consolas" pitchFamily="49" charset="0"/>
                </a:rPr>
                <a:t>ij</a:t>
              </a:r>
              <a:r>
                <a:rPr lang="zh-CN" altLang="en-US" sz="1800">
                  <a:solidFill>
                    <a:srgbClr val="0000FF"/>
                  </a:solidFill>
                  <a:latin typeface="Consolas" pitchFamily="49" charset="0"/>
                  <a:ea typeface="仿宋" pitchFamily="49" charset="-122"/>
                  <a:cs typeface="Consolas" pitchFamily="49" charset="0"/>
                </a:rPr>
                <a:t>之前的元素个数：</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-1</a:t>
              </a:r>
              <a:endParaRPr lang="zh-CN" altLang="en-US" sz="1800">
                <a:solidFill>
                  <a:srgbClr val="0000FF"/>
                </a:solidFill>
                <a:latin typeface="Consolas" pitchFamily="49" charset="0"/>
                <a:ea typeface="仿宋" pitchFamily="49" charset="-122"/>
                <a:cs typeface="Consolas" pitchFamily="49" charset="0"/>
              </a:endParaRPr>
            </a:p>
          </p:txBody>
        </p:sp>
      </p:grpSp>
      <p:grpSp>
        <p:nvGrpSpPr>
          <p:cNvPr id="113" name="组合 40">
            <a:extLst>
              <a:ext uri="{FF2B5EF4-FFF2-40B4-BE49-F238E27FC236}">
                <a16:creationId xmlns:a16="http://schemas.microsoft.com/office/drawing/2014/main" id="{371C0F7A-B430-4A60-A5C7-AC72CC1EDA13}"/>
              </a:ext>
            </a:extLst>
          </p:cNvPr>
          <p:cNvGrpSpPr/>
          <p:nvPr/>
        </p:nvGrpSpPr>
        <p:grpSpPr>
          <a:xfrm>
            <a:off x="4500562" y="4143380"/>
            <a:ext cx="4357718" cy="668863"/>
            <a:chOff x="4500562" y="4143380"/>
            <a:chExt cx="4357718" cy="668863"/>
          </a:xfrm>
        </p:grpSpPr>
        <p:sp>
          <p:nvSpPr>
            <p:cNvPr id="114" name="TextBox 35">
              <a:extLst>
                <a:ext uri="{FF2B5EF4-FFF2-40B4-BE49-F238E27FC236}">
                  <a16:creationId xmlns:a16="http://schemas.microsoft.com/office/drawing/2014/main" id="{53B20917-13EA-423C-A305-ADC0502FA0D2}"/>
                </a:ext>
              </a:extLst>
            </p:cNvPr>
            <p:cNvSpPr txBox="1"/>
            <p:nvPr/>
          </p:nvSpPr>
          <p:spPr>
            <a:xfrm>
              <a:off x="4500562" y="4498311"/>
              <a:ext cx="4357718" cy="313932"/>
            </a:xfrm>
            <a:prstGeom prst="rect">
              <a:avLst/>
            </a:prstGeom>
            <a:noFill/>
          </p:spPr>
          <p:txBody>
            <a:bodyPr wrap="square" rtlCol="0">
              <a:spAutoFit/>
            </a:bodyPr>
            <a:lstStyle/>
            <a:p>
              <a:pPr algn="l"/>
              <a:r>
                <a:rPr lang="en-US" altLang="zh-CN" sz="1800" i="1">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-1)/2+</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-1+1=</a:t>
              </a:r>
              <a:r>
                <a:rPr lang="en-US" altLang="zh-CN" sz="1800" i="1">
                  <a:solidFill>
                    <a:srgbClr val="0000FF"/>
                  </a:solidFill>
                  <a:latin typeface="Consolas" pitchFamily="49" charset="0"/>
                  <a:ea typeface="仿宋" pitchFamily="49" charset="-122"/>
                  <a:cs typeface="Consolas" pitchFamily="49" charset="0"/>
                </a:rPr>
                <a:t> j</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-1)/2+</a:t>
              </a:r>
              <a:r>
                <a:rPr lang="en-US" altLang="zh-CN" sz="1800" i="1">
                  <a:solidFill>
                    <a:srgbClr val="0000FF"/>
                  </a:solidFill>
                  <a:latin typeface="Consolas" pitchFamily="49" charset="0"/>
                  <a:ea typeface="仿宋" pitchFamily="49" charset="-122"/>
                  <a:cs typeface="Consolas" pitchFamily="49" charset="0"/>
                </a:rPr>
                <a:t>i</a:t>
              </a:r>
              <a:endParaRPr lang="zh-CN" altLang="en-US" sz="1800">
                <a:solidFill>
                  <a:srgbClr val="0000FF"/>
                </a:solidFill>
                <a:latin typeface="Consolas" pitchFamily="49" charset="0"/>
                <a:ea typeface="仿宋" pitchFamily="49" charset="-122"/>
                <a:cs typeface="Consolas" pitchFamily="49" charset="0"/>
              </a:endParaRPr>
            </a:p>
          </p:txBody>
        </p:sp>
        <p:sp>
          <p:nvSpPr>
            <p:cNvPr id="115" name="下箭头 36">
              <a:extLst>
                <a:ext uri="{FF2B5EF4-FFF2-40B4-BE49-F238E27FC236}">
                  <a16:creationId xmlns:a16="http://schemas.microsoft.com/office/drawing/2014/main" id="{7C9C3BF8-FA88-4D62-B4A6-8AB24D75EC8C}"/>
                </a:ext>
              </a:extLst>
            </p:cNvPr>
            <p:cNvSpPr/>
            <p:nvPr/>
          </p:nvSpPr>
          <p:spPr>
            <a:xfrm>
              <a:off x="6215074" y="4143380"/>
              <a:ext cx="142876" cy="285752"/>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grpSp>
    </p:spTree>
    <p:extLst>
      <p:ext uri="{BB962C8B-B14F-4D97-AF65-F5344CB8AC3E}">
        <p14:creationId xmlns:p14="http://schemas.microsoft.com/office/powerpoint/2010/main" val="163586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214290"/>
            <a:ext cx="8143932" cy="1323439"/>
          </a:xfrm>
          <a:prstGeom prst="rect">
            <a:avLst/>
          </a:prstGeom>
          <a:noFill/>
        </p:spPr>
        <p:txBody>
          <a:bodyPr wrap="square" rtlCol="0">
            <a:spAutoFit/>
          </a:bodyPr>
          <a:lstStyle/>
          <a:p>
            <a:pPr algn="l">
              <a:lnSpc>
                <a:spcPts val="3200"/>
              </a:lnSpc>
            </a:pP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若将</a:t>
            </a:r>
            <a:r>
              <a:rPr lang="en-US"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阶上三角矩阵</a:t>
            </a:r>
            <a:r>
              <a:rPr lang="en-US"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按列优先顺序压缩存放在一维数组</a:t>
            </a:r>
            <a:r>
              <a:rPr lang="en-US" sz="2000" i="1">
                <a:solidFill>
                  <a:srgbClr val="0000FF"/>
                </a:solidFill>
                <a:latin typeface="Consolas" pitchFamily="49" charset="0"/>
                <a:ea typeface="楷体" pitchFamily="49" charset="-122"/>
                <a:cs typeface="Consolas" pitchFamily="49" charset="0"/>
              </a:rPr>
              <a:t>B</a:t>
            </a:r>
            <a:r>
              <a:rPr lang="en-US" sz="2000">
                <a:solidFill>
                  <a:srgbClr val="0000FF"/>
                </a:solidFill>
                <a:latin typeface="Consolas" pitchFamily="49" charset="0"/>
                <a:ea typeface="楷体" pitchFamily="49" charset="-122"/>
                <a:cs typeface="Consolas" pitchFamily="49" charset="0"/>
              </a:rPr>
              <a:t>[</a:t>
            </a:r>
            <a:r>
              <a:rPr lang="en-US" sz="2000" err="1">
                <a:solidFill>
                  <a:srgbClr val="0000FF"/>
                </a:solidFill>
                <a:latin typeface="Consolas" pitchFamily="49" charset="0"/>
                <a:ea typeface="楷体" pitchFamily="49" charset="-122"/>
                <a:cs typeface="Consolas" pitchFamily="49" charset="0"/>
              </a:rPr>
              <a:t>1..</a:t>
            </a:r>
            <a:r>
              <a:rPr lang="en-US" sz="2000" i="1" err="1">
                <a:solidFill>
                  <a:srgbClr val="0000FF"/>
                </a:solidFill>
                <a:latin typeface="Consolas" pitchFamily="49" charset="0"/>
                <a:ea typeface="楷体" pitchFamily="49" charset="-122"/>
                <a:cs typeface="Consolas" pitchFamily="49" charset="0"/>
              </a:rPr>
              <a:t>n</a:t>
            </a:r>
            <a:r>
              <a:rPr lang="en-US" sz="2000">
                <a:solidFill>
                  <a:srgbClr val="0000FF"/>
                </a:solidFill>
                <a:latin typeface="Consolas" pitchFamily="49" charset="0"/>
                <a:ea typeface="楷体" pitchFamily="49" charset="-122"/>
                <a:cs typeface="Consolas" pitchFamily="49" charset="0"/>
              </a:rPr>
              <a:t>(</a:t>
            </a:r>
            <a:r>
              <a:rPr lang="en-US" sz="2000" i="1" err="1">
                <a:solidFill>
                  <a:srgbClr val="0000FF"/>
                </a:solidFill>
                <a:latin typeface="Consolas" pitchFamily="49" charset="0"/>
                <a:ea typeface="楷体" pitchFamily="49" charset="-122"/>
                <a:cs typeface="Consolas" pitchFamily="49" charset="0"/>
              </a:rPr>
              <a:t>n</a:t>
            </a:r>
            <a:r>
              <a:rPr lang="en-US" sz="2000" err="1">
                <a:solidFill>
                  <a:srgbClr val="0000FF"/>
                </a:solidFill>
                <a:latin typeface="Consolas" pitchFamily="49" charset="0"/>
                <a:ea typeface="楷体" pitchFamily="49" charset="-122"/>
                <a:cs typeface="Consolas" pitchFamily="49" charset="0"/>
              </a:rPr>
              <a:t>+1</a:t>
            </a:r>
            <a:r>
              <a:rPr lang="en-US"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中，</a:t>
            </a:r>
            <a:r>
              <a:rPr lang="en-US"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中第一个非零元素</a:t>
            </a:r>
            <a:r>
              <a:rPr lang="en-US" sz="2000" i="1" err="1">
                <a:solidFill>
                  <a:srgbClr val="0000FF"/>
                </a:solidFill>
                <a:latin typeface="Consolas" pitchFamily="49" charset="0"/>
                <a:ea typeface="楷体" pitchFamily="49" charset="-122"/>
                <a:cs typeface="Consolas" pitchFamily="49" charset="0"/>
              </a:rPr>
              <a:t>a</a:t>
            </a:r>
            <a:r>
              <a:rPr lang="en-US" sz="2000" baseline="-25000" err="1">
                <a:solidFill>
                  <a:srgbClr val="0000FF"/>
                </a:solidFill>
                <a:latin typeface="Consolas" pitchFamily="49" charset="0"/>
                <a:ea typeface="楷体" pitchFamily="49" charset="-122"/>
                <a:cs typeface="Consolas" pitchFamily="49" charset="0"/>
              </a:rPr>
              <a:t>1,1</a:t>
            </a:r>
            <a:r>
              <a:rPr lang="zh-CN" altLang="en-US" sz="2000">
                <a:solidFill>
                  <a:srgbClr val="0000FF"/>
                </a:solidFill>
                <a:latin typeface="Consolas" pitchFamily="49" charset="0"/>
                <a:ea typeface="楷体" pitchFamily="49" charset="-122"/>
                <a:cs typeface="Consolas" pitchFamily="49" charset="0"/>
              </a:rPr>
              <a:t>存于</a:t>
            </a:r>
            <a:r>
              <a:rPr lang="en-US" sz="2000" i="1">
                <a:solidFill>
                  <a:srgbClr val="0000FF"/>
                </a:solidFill>
                <a:latin typeface="Consolas" pitchFamily="49" charset="0"/>
                <a:ea typeface="楷体" pitchFamily="49" charset="-122"/>
                <a:cs typeface="Consolas" pitchFamily="49" charset="0"/>
              </a:rPr>
              <a:t>B</a:t>
            </a:r>
            <a:r>
              <a:rPr lang="zh-CN" altLang="en-US" sz="2000">
                <a:solidFill>
                  <a:srgbClr val="0000FF"/>
                </a:solidFill>
                <a:latin typeface="Consolas" pitchFamily="49" charset="0"/>
                <a:ea typeface="楷体" pitchFamily="49" charset="-122"/>
                <a:cs typeface="Consolas" pitchFamily="49" charset="0"/>
              </a:rPr>
              <a:t>数组的</a:t>
            </a:r>
            <a:r>
              <a:rPr lang="en-US" sz="2000" i="1" err="1">
                <a:solidFill>
                  <a:srgbClr val="0000FF"/>
                </a:solidFill>
                <a:latin typeface="Consolas" pitchFamily="49" charset="0"/>
                <a:ea typeface="楷体" pitchFamily="49" charset="-122"/>
                <a:cs typeface="Consolas" pitchFamily="49" charset="0"/>
              </a:rPr>
              <a:t>b</a:t>
            </a:r>
            <a:r>
              <a:rPr lang="en-US" sz="2000" baseline="-25000" err="1">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中，则应存放到</a:t>
            </a:r>
            <a:r>
              <a:rPr lang="en-US" sz="2000" i="1" err="1">
                <a:solidFill>
                  <a:srgbClr val="0000FF"/>
                </a:solidFill>
                <a:latin typeface="Consolas" pitchFamily="49" charset="0"/>
                <a:ea typeface="楷体" pitchFamily="49" charset="-122"/>
                <a:cs typeface="Consolas" pitchFamily="49" charset="0"/>
              </a:rPr>
              <a:t>b</a:t>
            </a:r>
            <a:r>
              <a:rPr lang="en-US" sz="2000" i="1" baseline="-25000" err="1">
                <a:solidFill>
                  <a:srgbClr val="0000FF"/>
                </a:solidFill>
                <a:latin typeface="Consolas" pitchFamily="49" charset="0"/>
                <a:ea typeface="楷体" pitchFamily="49" charset="-122"/>
                <a:cs typeface="Consolas" pitchFamily="49" charset="0"/>
              </a:rPr>
              <a:t>k</a:t>
            </a:r>
            <a:r>
              <a:rPr lang="zh-CN" altLang="en-US" sz="2000">
                <a:solidFill>
                  <a:srgbClr val="0000FF"/>
                </a:solidFill>
                <a:latin typeface="Consolas" pitchFamily="49" charset="0"/>
                <a:ea typeface="楷体" pitchFamily="49" charset="-122"/>
                <a:cs typeface="Consolas" pitchFamily="49" charset="0"/>
              </a:rPr>
              <a:t>中的非零元素</a:t>
            </a:r>
            <a:r>
              <a:rPr lang="en-US" sz="2000" i="1" err="1">
                <a:solidFill>
                  <a:srgbClr val="0000FF"/>
                </a:solidFill>
                <a:latin typeface="Consolas" pitchFamily="49" charset="0"/>
                <a:ea typeface="楷体" pitchFamily="49" charset="-122"/>
                <a:cs typeface="Consolas" pitchFamily="49" charset="0"/>
              </a:rPr>
              <a:t>a</a:t>
            </a:r>
            <a:r>
              <a:rPr lang="en-US" sz="2000" i="1" baseline="-25000" err="1">
                <a:solidFill>
                  <a:srgbClr val="0000FF"/>
                </a:solidFill>
                <a:latin typeface="Consolas" pitchFamily="49" charset="0"/>
                <a:ea typeface="楷体" pitchFamily="49" charset="-122"/>
                <a:cs typeface="Consolas" pitchFamily="49" charset="0"/>
              </a:rPr>
              <a:t>i</a:t>
            </a:r>
            <a:r>
              <a:rPr lang="en-US" sz="2000" baseline="-25000" err="1">
                <a:solidFill>
                  <a:srgbClr val="0000FF"/>
                </a:solidFill>
                <a:latin typeface="Consolas" pitchFamily="49" charset="0"/>
                <a:ea typeface="楷体" pitchFamily="49" charset="-122"/>
                <a:cs typeface="Consolas" pitchFamily="49" charset="0"/>
              </a:rPr>
              <a:t>,</a:t>
            </a:r>
            <a:r>
              <a:rPr lang="en-US" sz="2000" i="1" baseline="-25000" err="1">
                <a:solidFill>
                  <a:srgbClr val="0000FF"/>
                </a:solidFill>
                <a:latin typeface="Consolas" pitchFamily="49" charset="0"/>
                <a:ea typeface="楷体" pitchFamily="49" charset="-122"/>
                <a:cs typeface="Consolas" pitchFamily="49" charset="0"/>
              </a:rPr>
              <a:t>j</a:t>
            </a:r>
            <a:r>
              <a:rPr lang="zh-CN" altLang="en-US" sz="2000">
                <a:solidFill>
                  <a:srgbClr val="0000FF"/>
                </a:solidFill>
                <a:latin typeface="Consolas" pitchFamily="49" charset="0"/>
                <a:ea typeface="楷体" pitchFamily="49" charset="-122"/>
                <a:cs typeface="Consolas" pitchFamily="49" charset="0"/>
              </a:rPr>
              <a:t>（</a:t>
            </a:r>
            <a:r>
              <a:rPr kumimoji="1" lang="en-US" altLang="zh-CN" sz="2000" i="1">
                <a:solidFill>
                  <a:srgbClr val="0000FF"/>
                </a:solidFill>
                <a:latin typeface="Consolas" pitchFamily="49" charset="0"/>
                <a:cs typeface="Consolas" pitchFamily="49" charset="0"/>
              </a:rPr>
              <a:t>i</a:t>
            </a:r>
            <a:r>
              <a:rPr kumimoji="1" lang="en-US" altLang="zh-CN" sz="2000">
                <a:solidFill>
                  <a:srgbClr val="0000FF"/>
                </a:solidFill>
                <a:latin typeface="Consolas" pitchFamily="49" charset="0"/>
                <a:cs typeface="Consolas" pitchFamily="49" charset="0"/>
              </a:rPr>
              <a:t>≤</a:t>
            </a:r>
            <a:r>
              <a:rPr kumimoji="1" lang="en-US" altLang="zh-CN" sz="2000" i="1">
                <a:solidFill>
                  <a:srgbClr val="0000FF"/>
                </a:solidFill>
                <a:latin typeface="Consolas" pitchFamily="49" charset="0"/>
                <a:ea typeface="楷体" pitchFamily="49" charset="-122"/>
                <a:cs typeface="Consolas" pitchFamily="49" charset="0"/>
              </a:rPr>
              <a:t>j</a:t>
            </a:r>
            <a:r>
              <a:rPr lang="zh-CN" altLang="en-US" sz="2000">
                <a:solidFill>
                  <a:srgbClr val="0000FF"/>
                </a:solidFill>
                <a:latin typeface="Consolas" pitchFamily="49" charset="0"/>
                <a:ea typeface="楷体" pitchFamily="49" charset="-122"/>
                <a:cs typeface="Consolas" pitchFamily="49" charset="0"/>
              </a:rPr>
              <a:t>）的下标</a:t>
            </a:r>
            <a:r>
              <a:rPr lang="en-US" sz="2000" i="1" err="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j</a:t>
            </a:r>
            <a:r>
              <a:rPr lang="zh-CN" altLang="en-US" sz="2000">
                <a:solidFill>
                  <a:srgbClr val="0000FF"/>
                </a:solidFill>
                <a:latin typeface="Consolas" pitchFamily="49" charset="0"/>
                <a:ea typeface="楷体" pitchFamily="49" charset="-122"/>
                <a:cs typeface="Consolas" pitchFamily="49" charset="0"/>
              </a:rPr>
              <a:t>与</a:t>
            </a:r>
            <a:r>
              <a:rPr lang="en-US" sz="2000" i="1">
                <a:solidFill>
                  <a:srgbClr val="0000FF"/>
                </a:solidFill>
                <a:latin typeface="Consolas" pitchFamily="49" charset="0"/>
                <a:ea typeface="楷体" pitchFamily="49" charset="-122"/>
                <a:cs typeface="Consolas" pitchFamily="49" charset="0"/>
              </a:rPr>
              <a:t>k</a:t>
            </a:r>
            <a:r>
              <a:rPr lang="zh-CN" altLang="en-US" sz="2000">
                <a:solidFill>
                  <a:srgbClr val="0000FF"/>
                </a:solidFill>
                <a:latin typeface="Consolas" pitchFamily="49" charset="0"/>
                <a:ea typeface="楷体" pitchFamily="49" charset="-122"/>
                <a:cs typeface="Consolas" pitchFamily="49" charset="0"/>
              </a:rPr>
              <a:t>的对应关系是（  ）。</a:t>
            </a:r>
          </a:p>
        </p:txBody>
      </p:sp>
      <p:sp>
        <p:nvSpPr>
          <p:cNvPr id="3" name="TextBox 2"/>
          <p:cNvSpPr txBox="1"/>
          <p:nvPr/>
        </p:nvSpPr>
        <p:spPr>
          <a:xfrm>
            <a:off x="1785918" y="1714488"/>
            <a:ext cx="6000792" cy="784830"/>
          </a:xfrm>
          <a:prstGeom prst="rect">
            <a:avLst/>
          </a:prstGeom>
          <a:noFill/>
        </p:spPr>
        <p:txBody>
          <a:bodyPr wrap="square" rtlCol="0">
            <a:spAutoFit/>
          </a:bodyPr>
          <a:lstStyle/>
          <a:p>
            <a:pPr marL="457200" indent="-457200" algn="l">
              <a:lnSpc>
                <a:spcPct val="100000"/>
              </a:lnSpc>
            </a:pPr>
            <a:r>
              <a:rPr lang="en-US" altLang="zh-CN" sz="1800" dirty="0">
                <a:solidFill>
                  <a:srgbClr val="0000FF"/>
                </a:solidFill>
                <a:latin typeface="Consolas" pitchFamily="49" charset="0"/>
                <a:cs typeface="Consolas" pitchFamily="49" charset="0"/>
              </a:rPr>
              <a:t>A. </a:t>
            </a:r>
            <a:r>
              <a:rPr lang="en-US" altLang="zh-CN" sz="1800" i="1" dirty="0" err="1">
                <a:solidFill>
                  <a:srgbClr val="0000FF"/>
                </a:solidFill>
                <a:latin typeface="Consolas" pitchFamily="49" charset="0"/>
                <a:cs typeface="Consolas" pitchFamily="49" charset="0"/>
              </a:rPr>
              <a:t>i</a:t>
            </a:r>
            <a:r>
              <a:rPr lang="en-US" altLang="zh-CN" sz="1800" dirty="0">
                <a:solidFill>
                  <a:srgbClr val="0000FF"/>
                </a:solidFill>
                <a:latin typeface="Consolas" pitchFamily="49" charset="0"/>
                <a:cs typeface="Consolas" pitchFamily="49" charset="0"/>
              </a:rPr>
              <a:t>(</a:t>
            </a:r>
            <a:r>
              <a:rPr lang="en-US" altLang="zh-CN" sz="1800" i="1" dirty="0">
                <a:solidFill>
                  <a:srgbClr val="0000FF"/>
                </a:solidFill>
                <a:latin typeface="Consolas" pitchFamily="49" charset="0"/>
                <a:cs typeface="Consolas" pitchFamily="49" charset="0"/>
              </a:rPr>
              <a:t>i</a:t>
            </a:r>
            <a:r>
              <a:rPr lang="en-US" altLang="zh-CN" sz="1800" dirty="0">
                <a:solidFill>
                  <a:srgbClr val="0000FF"/>
                </a:solidFill>
                <a:latin typeface="Consolas" pitchFamily="49" charset="0"/>
                <a:cs typeface="Consolas" pitchFamily="49" charset="0"/>
              </a:rPr>
              <a:t>+1)/2+</a:t>
            </a:r>
            <a:r>
              <a:rPr lang="en-US" altLang="zh-CN" sz="1800" i="1" dirty="0">
                <a:solidFill>
                  <a:srgbClr val="0000FF"/>
                </a:solidFill>
                <a:latin typeface="Consolas" pitchFamily="49" charset="0"/>
                <a:cs typeface="Consolas" pitchFamily="49" charset="0"/>
              </a:rPr>
              <a:t>j</a:t>
            </a:r>
            <a:r>
              <a:rPr lang="en-US" altLang="zh-CN" sz="1800" dirty="0">
                <a:solidFill>
                  <a:srgbClr val="0000FF"/>
                </a:solidFill>
                <a:latin typeface="Consolas" pitchFamily="49" charset="0"/>
                <a:cs typeface="Consolas" pitchFamily="49" charset="0"/>
              </a:rPr>
              <a:t>			B. </a:t>
            </a:r>
            <a:r>
              <a:rPr lang="en-US" altLang="zh-CN" sz="1800" i="1" dirty="0" err="1">
                <a:solidFill>
                  <a:srgbClr val="0000FF"/>
                </a:solidFill>
                <a:latin typeface="Consolas" pitchFamily="49" charset="0"/>
                <a:cs typeface="Consolas" pitchFamily="49" charset="0"/>
              </a:rPr>
              <a:t>i</a:t>
            </a:r>
            <a:r>
              <a:rPr lang="en-US" altLang="zh-CN" sz="1800" dirty="0">
                <a:solidFill>
                  <a:srgbClr val="0000FF"/>
                </a:solidFill>
                <a:latin typeface="Consolas" pitchFamily="49" charset="0"/>
                <a:cs typeface="Consolas" pitchFamily="49" charset="0"/>
              </a:rPr>
              <a:t>(</a:t>
            </a:r>
            <a:r>
              <a:rPr lang="en-US" altLang="zh-CN" sz="1800" i="1" dirty="0">
                <a:solidFill>
                  <a:srgbClr val="0000FF"/>
                </a:solidFill>
                <a:latin typeface="Consolas" pitchFamily="49" charset="0"/>
                <a:cs typeface="Consolas" pitchFamily="49" charset="0"/>
              </a:rPr>
              <a:t>i</a:t>
            </a:r>
            <a:r>
              <a:rPr lang="en-US" altLang="zh-CN" sz="1800" dirty="0">
                <a:solidFill>
                  <a:srgbClr val="0000FF"/>
                </a:solidFill>
                <a:latin typeface="Consolas" pitchFamily="49" charset="0"/>
                <a:ea typeface="+mj-ea"/>
                <a:cs typeface="Consolas" pitchFamily="49" charset="0"/>
              </a:rPr>
              <a:t>-</a:t>
            </a:r>
            <a:r>
              <a:rPr lang="en-US" altLang="zh-CN" sz="1800" dirty="0">
                <a:solidFill>
                  <a:srgbClr val="0000FF"/>
                </a:solidFill>
                <a:latin typeface="Consolas" pitchFamily="49" charset="0"/>
                <a:cs typeface="Consolas" pitchFamily="49" charset="0"/>
              </a:rPr>
              <a:t>1)/2+</a:t>
            </a:r>
            <a:r>
              <a:rPr lang="en-US" altLang="zh-CN" sz="1800" i="1" dirty="0">
                <a:solidFill>
                  <a:srgbClr val="0000FF"/>
                </a:solidFill>
                <a:latin typeface="Consolas" pitchFamily="49" charset="0"/>
                <a:cs typeface="Consolas" pitchFamily="49" charset="0"/>
              </a:rPr>
              <a:t>j</a:t>
            </a:r>
            <a:endParaRPr lang="en-US" altLang="zh-CN" sz="1800" dirty="0">
              <a:solidFill>
                <a:srgbClr val="0000FF"/>
              </a:solidFill>
              <a:latin typeface="Consolas" pitchFamily="49" charset="0"/>
              <a:cs typeface="Consolas" pitchFamily="49" charset="0"/>
            </a:endParaRPr>
          </a:p>
          <a:p>
            <a:pPr marL="457200" indent="-457200" algn="l">
              <a:lnSpc>
                <a:spcPct val="100000"/>
              </a:lnSpc>
            </a:pPr>
            <a:r>
              <a:rPr lang="en-US" altLang="zh-CN" sz="1800" dirty="0">
                <a:solidFill>
                  <a:srgbClr val="0000FF"/>
                </a:solidFill>
                <a:latin typeface="Consolas" pitchFamily="49" charset="0"/>
                <a:cs typeface="Consolas" pitchFamily="49" charset="0"/>
              </a:rPr>
              <a:t>C. </a:t>
            </a:r>
            <a:r>
              <a:rPr lang="en-US" altLang="zh-CN" sz="1800" i="1" dirty="0">
                <a:solidFill>
                  <a:srgbClr val="0000FF"/>
                </a:solidFill>
                <a:latin typeface="Consolas" pitchFamily="49" charset="0"/>
                <a:cs typeface="Consolas" pitchFamily="49" charset="0"/>
              </a:rPr>
              <a:t>j</a:t>
            </a:r>
            <a:r>
              <a:rPr lang="en-US" altLang="zh-CN" sz="1800" dirty="0">
                <a:solidFill>
                  <a:srgbClr val="0000FF"/>
                </a:solidFill>
                <a:latin typeface="Consolas" pitchFamily="49" charset="0"/>
                <a:cs typeface="Consolas" pitchFamily="49" charset="0"/>
              </a:rPr>
              <a:t>(</a:t>
            </a:r>
            <a:r>
              <a:rPr lang="en-US" altLang="zh-CN" sz="1800" i="1" dirty="0">
                <a:solidFill>
                  <a:srgbClr val="0000FF"/>
                </a:solidFill>
                <a:latin typeface="Consolas" pitchFamily="49" charset="0"/>
                <a:cs typeface="Consolas" pitchFamily="49" charset="0"/>
              </a:rPr>
              <a:t>j</a:t>
            </a:r>
            <a:r>
              <a:rPr lang="en-US" altLang="zh-CN" sz="1800" dirty="0">
                <a:solidFill>
                  <a:srgbClr val="0000FF"/>
                </a:solidFill>
                <a:latin typeface="Consolas" pitchFamily="49" charset="0"/>
                <a:cs typeface="Consolas" pitchFamily="49" charset="0"/>
              </a:rPr>
              <a:t>+1)/2+</a:t>
            </a:r>
            <a:r>
              <a:rPr lang="en-US" altLang="zh-CN" sz="1800" i="1" dirty="0">
                <a:solidFill>
                  <a:srgbClr val="0000FF"/>
                </a:solidFill>
                <a:latin typeface="Consolas" pitchFamily="49" charset="0"/>
                <a:cs typeface="Consolas" pitchFamily="49" charset="0"/>
              </a:rPr>
              <a:t>i</a:t>
            </a:r>
            <a:r>
              <a:rPr lang="en-US" altLang="zh-CN" sz="1800" dirty="0">
                <a:solidFill>
                  <a:srgbClr val="0000FF"/>
                </a:solidFill>
                <a:latin typeface="Consolas" pitchFamily="49" charset="0"/>
                <a:cs typeface="Consolas" pitchFamily="49" charset="0"/>
              </a:rPr>
              <a:t>			</a:t>
            </a:r>
            <a:r>
              <a:rPr lang="en-US" altLang="zh-CN" sz="1800" dirty="0">
                <a:solidFill>
                  <a:srgbClr val="006600"/>
                </a:solidFill>
                <a:latin typeface="Consolas" pitchFamily="49" charset="0"/>
                <a:cs typeface="Consolas" pitchFamily="49" charset="0"/>
              </a:rPr>
              <a:t>D. </a:t>
            </a:r>
            <a:r>
              <a:rPr lang="en-US" altLang="zh-CN" sz="1800" i="1" dirty="0">
                <a:solidFill>
                  <a:srgbClr val="006600"/>
                </a:solidFill>
                <a:latin typeface="Consolas" pitchFamily="49" charset="0"/>
                <a:cs typeface="Consolas" pitchFamily="49" charset="0"/>
              </a:rPr>
              <a:t>j</a:t>
            </a:r>
            <a:r>
              <a:rPr lang="en-US" altLang="zh-CN" sz="1800" dirty="0">
                <a:solidFill>
                  <a:srgbClr val="006600"/>
                </a:solidFill>
                <a:latin typeface="Consolas" pitchFamily="49" charset="0"/>
                <a:cs typeface="Consolas" pitchFamily="49" charset="0"/>
              </a:rPr>
              <a:t>(</a:t>
            </a:r>
            <a:r>
              <a:rPr lang="en-US" altLang="zh-CN" sz="1800" i="1" dirty="0">
                <a:solidFill>
                  <a:srgbClr val="006600"/>
                </a:solidFill>
                <a:latin typeface="Consolas" pitchFamily="49" charset="0"/>
                <a:cs typeface="Consolas" pitchFamily="49" charset="0"/>
              </a:rPr>
              <a:t>j</a:t>
            </a:r>
            <a:r>
              <a:rPr lang="en-US" altLang="zh-CN" sz="1800" dirty="0">
                <a:solidFill>
                  <a:srgbClr val="006600"/>
                </a:solidFill>
                <a:latin typeface="Consolas" pitchFamily="49" charset="0"/>
                <a:ea typeface="+mj-ea"/>
                <a:cs typeface="Consolas" pitchFamily="49" charset="0"/>
              </a:rPr>
              <a:t>-</a:t>
            </a:r>
            <a:r>
              <a:rPr lang="en-US" altLang="zh-CN" sz="1800" dirty="0">
                <a:solidFill>
                  <a:srgbClr val="006600"/>
                </a:solidFill>
                <a:latin typeface="Consolas" pitchFamily="49" charset="0"/>
                <a:cs typeface="Consolas" pitchFamily="49" charset="0"/>
              </a:rPr>
              <a:t>1)/2+</a:t>
            </a:r>
            <a:r>
              <a:rPr lang="en-US" altLang="zh-CN" sz="1800" i="1" dirty="0">
                <a:solidFill>
                  <a:srgbClr val="006600"/>
                </a:solidFill>
                <a:latin typeface="Consolas" pitchFamily="49" charset="0"/>
                <a:cs typeface="Consolas" pitchFamily="49" charset="0"/>
              </a:rPr>
              <a:t>i</a:t>
            </a:r>
            <a:r>
              <a:rPr lang="en-US" altLang="zh-CN" sz="1800" dirty="0">
                <a:solidFill>
                  <a:srgbClr val="006600"/>
                </a:solidFill>
                <a:latin typeface="Consolas" pitchFamily="49" charset="0"/>
                <a:cs typeface="Consolas" pitchFamily="49" charset="0"/>
              </a:rPr>
              <a:t> </a:t>
            </a:r>
            <a:endParaRPr lang="zh-CN" altLang="en-US" sz="1800" dirty="0">
              <a:solidFill>
                <a:srgbClr val="006600"/>
              </a:solidFill>
              <a:latin typeface="Consolas" pitchFamily="49" charset="0"/>
              <a:cs typeface="Consolas" pitchFamily="49" charset="0"/>
            </a:endParaRPr>
          </a:p>
        </p:txBody>
      </p:sp>
      <p:grpSp>
        <p:nvGrpSpPr>
          <p:cNvPr id="4" name="组合 38"/>
          <p:cNvGrpSpPr/>
          <p:nvPr/>
        </p:nvGrpSpPr>
        <p:grpSpPr>
          <a:xfrm>
            <a:off x="357158" y="3490855"/>
            <a:ext cx="3929090" cy="1795533"/>
            <a:chOff x="357158" y="3490855"/>
            <a:chExt cx="3929090" cy="1795533"/>
          </a:xfrm>
        </p:grpSpPr>
        <p:grpSp>
          <p:nvGrpSpPr>
            <p:cNvPr id="28" name="组合 3"/>
            <p:cNvGrpSpPr/>
            <p:nvPr/>
          </p:nvGrpSpPr>
          <p:grpSpPr>
            <a:xfrm>
              <a:off x="357158" y="3533776"/>
              <a:ext cx="2857520" cy="1752612"/>
              <a:chOff x="3214676" y="2214554"/>
              <a:chExt cx="2837975" cy="1752612"/>
            </a:xfrm>
          </p:grpSpPr>
          <p:cxnSp>
            <p:nvCxnSpPr>
              <p:cNvPr id="5" name="直接连接符 4"/>
              <p:cNvCxnSpPr/>
              <p:nvPr/>
            </p:nvCxnSpPr>
            <p:spPr>
              <a:xfrm rot="5400000">
                <a:off x="2358214" y="30710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216264" y="22272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14676" y="39243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9140" y="2258590"/>
                <a:ext cx="714379" cy="270843"/>
              </a:xfrm>
              <a:prstGeom prst="rect">
                <a:avLst/>
              </a:prstGeom>
              <a:noFill/>
            </p:spPr>
            <p:txBody>
              <a:bodyPr wrap="square" lIns="0" tIns="0" rIns="0" bIns="0" rtlCol="0">
                <a:spAutoFit/>
              </a:bodyPr>
              <a:lstStyle/>
              <a:p>
                <a:r>
                  <a:rPr lang="en-US" altLang="zh-CN" sz="2200" b="0" i="1">
                    <a:latin typeface="Consolas" pitchFamily="49" charset="0"/>
                    <a:cs typeface="Consolas" pitchFamily="49" charset="0"/>
                  </a:rPr>
                  <a:t>a</a:t>
                </a:r>
                <a:r>
                  <a:rPr lang="en-US" altLang="zh-CN" sz="2200" b="0" baseline="-25000">
                    <a:latin typeface="Consolas" pitchFamily="49" charset="0"/>
                    <a:cs typeface="Consolas" pitchFamily="49" charset="0"/>
                  </a:rPr>
                  <a:t>1,1</a:t>
                </a:r>
                <a:endParaRPr lang="zh-CN" altLang="en-US" sz="2200" b="0" baseline="-25000">
                  <a:latin typeface="Consolas" pitchFamily="49" charset="0"/>
                  <a:cs typeface="Consolas" pitchFamily="49" charset="0"/>
                </a:endParaRPr>
              </a:p>
            </p:txBody>
          </p:sp>
          <p:sp>
            <p:nvSpPr>
              <p:cNvPr id="9" name="TextBox 8"/>
              <p:cNvSpPr txBox="1"/>
              <p:nvPr/>
            </p:nvSpPr>
            <p:spPr>
              <a:xfrm>
                <a:off x="4002081" y="2258590"/>
                <a:ext cx="714379" cy="275653"/>
              </a:xfrm>
              <a:prstGeom prst="rect">
                <a:avLst/>
              </a:prstGeom>
              <a:noFill/>
            </p:spPr>
            <p:txBody>
              <a:bodyPr wrap="square" lIns="0" tIns="0" rIns="0" bIns="0" rtlCol="0">
                <a:spAutoFit/>
              </a:bodyPr>
              <a:lstStyle/>
              <a:p>
                <a:r>
                  <a:rPr lang="en-US" altLang="zh-CN" sz="2200" b="0" i="1">
                    <a:latin typeface="Consolas" pitchFamily="49" charset="0"/>
                    <a:cs typeface="Consolas" pitchFamily="49" charset="0"/>
                  </a:rPr>
                  <a:t>a</a:t>
                </a:r>
                <a:r>
                  <a:rPr lang="en-US" altLang="zh-CN" sz="2200" b="0" baseline="-25000">
                    <a:latin typeface="Consolas" pitchFamily="49" charset="0"/>
                    <a:cs typeface="Consolas" pitchFamily="49" charset="0"/>
                  </a:rPr>
                  <a:t>1,2</a:t>
                </a:r>
                <a:endParaRPr lang="zh-CN" altLang="en-US" sz="2200" b="0" baseline="-25000">
                  <a:latin typeface="Consolas" pitchFamily="49" charset="0"/>
                  <a:cs typeface="Consolas" pitchFamily="49" charset="0"/>
                </a:endParaRPr>
              </a:p>
            </p:txBody>
          </p:sp>
          <p:sp>
            <p:nvSpPr>
              <p:cNvPr id="10" name="TextBox 9"/>
              <p:cNvSpPr txBox="1"/>
              <p:nvPr/>
            </p:nvSpPr>
            <p:spPr>
              <a:xfrm>
                <a:off x="5216526" y="2258590"/>
                <a:ext cx="714379" cy="270843"/>
              </a:xfrm>
              <a:prstGeom prst="rect">
                <a:avLst/>
              </a:prstGeom>
              <a:noFill/>
            </p:spPr>
            <p:txBody>
              <a:bodyPr wrap="square" lIns="0" tIns="0" rIns="0" bIns="0" rtlCol="0">
                <a:spAutoFit/>
              </a:bodyPr>
              <a:lstStyle/>
              <a:p>
                <a:r>
                  <a:rPr lang="en-US" altLang="zh-CN" sz="2200" b="0" i="1">
                    <a:latin typeface="Consolas" pitchFamily="49" charset="0"/>
                    <a:cs typeface="Consolas" pitchFamily="49" charset="0"/>
                  </a:rPr>
                  <a:t>a</a:t>
                </a:r>
                <a:r>
                  <a:rPr lang="en-US" altLang="zh-CN" sz="2200" b="0" baseline="-25000">
                    <a:latin typeface="Consolas" pitchFamily="49" charset="0"/>
                    <a:cs typeface="Consolas" pitchFamily="49" charset="0"/>
                  </a:rPr>
                  <a:t>1,</a:t>
                </a:r>
                <a:r>
                  <a:rPr lang="en-US" altLang="zh-CN" sz="2200" b="0" i="1" baseline="-25000">
                    <a:latin typeface="Consolas" pitchFamily="49" charset="0"/>
                    <a:cs typeface="Consolas" pitchFamily="49" charset="0"/>
                  </a:rPr>
                  <a:t>n</a:t>
                </a:r>
                <a:endParaRPr lang="zh-CN" altLang="en-US" sz="2200" b="0" baseline="-25000">
                  <a:latin typeface="Consolas" pitchFamily="49" charset="0"/>
                  <a:cs typeface="Consolas" pitchFamily="49" charset="0"/>
                </a:endParaRPr>
              </a:p>
            </p:txBody>
          </p:sp>
          <p:sp>
            <p:nvSpPr>
              <p:cNvPr id="11" name="TextBox 10"/>
              <p:cNvSpPr txBox="1"/>
              <p:nvPr/>
            </p:nvSpPr>
            <p:spPr>
              <a:xfrm>
                <a:off x="4645023" y="2239954"/>
                <a:ext cx="571504" cy="270843"/>
              </a:xfrm>
              <a:prstGeom prst="rect">
                <a:avLst/>
              </a:prstGeom>
              <a:noFill/>
            </p:spPr>
            <p:txBody>
              <a:bodyPr wrap="square" lIns="0" tIns="0" rIns="0" bIns="0" rtlCol="0">
                <a:spAutoFit/>
              </a:bodyPr>
              <a:lstStyle/>
              <a:p>
                <a:r>
                  <a:rPr lang="en-US" altLang="zh-CN" sz="2200" b="0" i="1">
                    <a:latin typeface="Consolas" pitchFamily="49" charset="0"/>
                    <a:ea typeface="+mn-ea"/>
                    <a:cs typeface="Consolas" pitchFamily="49" charset="0"/>
                    <a:sym typeface="Symbol"/>
                  </a:rPr>
                  <a:t></a:t>
                </a:r>
                <a:endParaRPr lang="zh-CN" altLang="en-US" sz="2200" b="0" baseline="-25000">
                  <a:latin typeface="Consolas" pitchFamily="49" charset="0"/>
                  <a:ea typeface="+mn-ea"/>
                  <a:cs typeface="Consolas" pitchFamily="49" charset="0"/>
                </a:endParaRPr>
              </a:p>
            </p:txBody>
          </p:sp>
          <p:sp>
            <p:nvSpPr>
              <p:cNvPr id="13" name="TextBox 12"/>
              <p:cNvSpPr txBox="1"/>
              <p:nvPr/>
            </p:nvSpPr>
            <p:spPr>
              <a:xfrm>
                <a:off x="4002081" y="2687218"/>
                <a:ext cx="714379" cy="275653"/>
              </a:xfrm>
              <a:prstGeom prst="rect">
                <a:avLst/>
              </a:prstGeom>
              <a:noFill/>
            </p:spPr>
            <p:txBody>
              <a:bodyPr wrap="square" lIns="0" tIns="0" rIns="0" bIns="0" rtlCol="0">
                <a:spAutoFit/>
              </a:bodyPr>
              <a:lstStyle/>
              <a:p>
                <a:r>
                  <a:rPr lang="en-US" altLang="zh-CN" sz="2200" b="0" i="1">
                    <a:latin typeface="Consolas" pitchFamily="49" charset="0"/>
                    <a:cs typeface="Consolas" pitchFamily="49" charset="0"/>
                  </a:rPr>
                  <a:t>a</a:t>
                </a:r>
                <a:r>
                  <a:rPr lang="en-US" altLang="zh-CN" sz="2200" b="0" baseline="-25000">
                    <a:latin typeface="Consolas" pitchFamily="49" charset="0"/>
                    <a:cs typeface="Consolas" pitchFamily="49" charset="0"/>
                  </a:rPr>
                  <a:t>2,2</a:t>
                </a:r>
                <a:endParaRPr lang="zh-CN" altLang="en-US" sz="2200" b="0" baseline="-25000">
                  <a:latin typeface="Consolas" pitchFamily="49" charset="0"/>
                  <a:cs typeface="Consolas" pitchFamily="49" charset="0"/>
                </a:endParaRPr>
              </a:p>
            </p:txBody>
          </p:sp>
          <p:sp>
            <p:nvSpPr>
              <p:cNvPr id="14" name="TextBox 13"/>
              <p:cNvSpPr txBox="1"/>
              <p:nvPr/>
            </p:nvSpPr>
            <p:spPr>
              <a:xfrm>
                <a:off x="5216526" y="2687218"/>
                <a:ext cx="714379" cy="270843"/>
              </a:xfrm>
              <a:prstGeom prst="rect">
                <a:avLst/>
              </a:prstGeom>
              <a:noFill/>
            </p:spPr>
            <p:txBody>
              <a:bodyPr wrap="square" lIns="0" tIns="0" rIns="0" bIns="0" rtlCol="0">
                <a:spAutoFit/>
              </a:bodyPr>
              <a:lstStyle/>
              <a:p>
                <a:r>
                  <a:rPr lang="en-US" altLang="zh-CN" sz="2200" b="0" i="1">
                    <a:latin typeface="Consolas" pitchFamily="49" charset="0"/>
                    <a:cs typeface="Consolas" pitchFamily="49" charset="0"/>
                  </a:rPr>
                  <a:t>a</a:t>
                </a:r>
                <a:r>
                  <a:rPr lang="en-US" altLang="zh-CN" sz="2200" b="0" baseline="-25000">
                    <a:latin typeface="Consolas" pitchFamily="49" charset="0"/>
                    <a:cs typeface="Consolas" pitchFamily="49" charset="0"/>
                  </a:rPr>
                  <a:t>2,</a:t>
                </a:r>
                <a:r>
                  <a:rPr lang="en-US" altLang="zh-CN" sz="2200" b="0" i="1" baseline="-25000">
                    <a:latin typeface="Consolas" pitchFamily="49" charset="0"/>
                    <a:cs typeface="Consolas" pitchFamily="49" charset="0"/>
                  </a:rPr>
                  <a:t>n</a:t>
                </a:r>
                <a:endParaRPr lang="zh-CN" altLang="en-US" sz="2200" b="0" baseline="-25000">
                  <a:latin typeface="Consolas" pitchFamily="49" charset="0"/>
                  <a:cs typeface="Consolas" pitchFamily="49" charset="0"/>
                </a:endParaRPr>
              </a:p>
            </p:txBody>
          </p:sp>
          <p:sp>
            <p:nvSpPr>
              <p:cNvPr id="15" name="TextBox 14"/>
              <p:cNvSpPr txBox="1"/>
              <p:nvPr/>
            </p:nvSpPr>
            <p:spPr>
              <a:xfrm>
                <a:off x="4645023" y="2668582"/>
                <a:ext cx="571504" cy="270843"/>
              </a:xfrm>
              <a:prstGeom prst="rect">
                <a:avLst/>
              </a:prstGeom>
              <a:noFill/>
            </p:spPr>
            <p:txBody>
              <a:bodyPr wrap="square" lIns="0" tIns="0" rIns="0" bIns="0" rtlCol="0">
                <a:spAutoFit/>
              </a:bodyPr>
              <a:lstStyle/>
              <a:p>
                <a:r>
                  <a:rPr lang="en-US" altLang="zh-CN" sz="2200" b="0" i="1">
                    <a:latin typeface="Consolas" pitchFamily="49" charset="0"/>
                    <a:ea typeface="+mn-ea"/>
                    <a:cs typeface="Consolas" pitchFamily="49" charset="0"/>
                    <a:sym typeface="Symbol"/>
                  </a:rPr>
                  <a:t></a:t>
                </a:r>
                <a:endParaRPr lang="zh-CN" altLang="en-US" sz="2200" b="0" baseline="-25000">
                  <a:latin typeface="Consolas" pitchFamily="49" charset="0"/>
                  <a:ea typeface="+mn-ea"/>
                  <a:cs typeface="Consolas" pitchFamily="49" charset="0"/>
                </a:endParaRPr>
              </a:p>
            </p:txBody>
          </p:sp>
          <p:sp>
            <p:nvSpPr>
              <p:cNvPr id="16" name="TextBox 15"/>
              <p:cNvSpPr txBox="1"/>
              <p:nvPr/>
            </p:nvSpPr>
            <p:spPr>
              <a:xfrm>
                <a:off x="3359140" y="3549236"/>
                <a:ext cx="714379" cy="270843"/>
              </a:xfrm>
              <a:prstGeom prst="rect">
                <a:avLst/>
              </a:prstGeom>
              <a:noFill/>
            </p:spPr>
            <p:txBody>
              <a:bodyPr wrap="square" lIns="0" tIns="0" rIns="0" bIns="0" rtlCol="0">
                <a:spAutoFit/>
              </a:bodyPr>
              <a:lstStyle/>
              <a:p>
                <a:r>
                  <a:rPr lang="en-US" altLang="zh-CN" sz="2200" b="0" i="1">
                    <a:latin typeface="Consolas" pitchFamily="49" charset="0"/>
                    <a:cs typeface="Consolas" pitchFamily="49" charset="0"/>
                  </a:rPr>
                  <a:t>a</a:t>
                </a:r>
                <a:r>
                  <a:rPr lang="en-US" altLang="zh-CN" sz="2200" b="0" i="1" baseline="-25000">
                    <a:latin typeface="Consolas" pitchFamily="49" charset="0"/>
                    <a:cs typeface="Consolas" pitchFamily="49" charset="0"/>
                  </a:rPr>
                  <a:t>n</a:t>
                </a:r>
                <a:r>
                  <a:rPr lang="en-US" altLang="zh-CN" sz="2200" b="0" baseline="-25000">
                    <a:latin typeface="Consolas" pitchFamily="49" charset="0"/>
                    <a:cs typeface="Consolas" pitchFamily="49" charset="0"/>
                  </a:rPr>
                  <a:t>-1,0</a:t>
                </a:r>
                <a:endParaRPr lang="zh-CN" altLang="en-US" sz="2200" b="0" baseline="-25000">
                  <a:latin typeface="Consolas" pitchFamily="49" charset="0"/>
                  <a:cs typeface="Consolas" pitchFamily="49" charset="0"/>
                </a:endParaRPr>
              </a:p>
            </p:txBody>
          </p:sp>
          <p:sp>
            <p:nvSpPr>
              <p:cNvPr id="17" name="TextBox 16"/>
              <p:cNvSpPr txBox="1"/>
              <p:nvPr/>
            </p:nvSpPr>
            <p:spPr>
              <a:xfrm>
                <a:off x="4002081" y="3549236"/>
                <a:ext cx="714379" cy="270843"/>
              </a:xfrm>
              <a:prstGeom prst="rect">
                <a:avLst/>
              </a:prstGeom>
              <a:noFill/>
            </p:spPr>
            <p:txBody>
              <a:bodyPr wrap="square" lIns="0" tIns="0" rIns="0" bIns="0" rtlCol="0">
                <a:spAutoFit/>
              </a:bodyPr>
              <a:lstStyle/>
              <a:p>
                <a:r>
                  <a:rPr lang="en-US" altLang="zh-CN" sz="2200" b="0" i="1">
                    <a:latin typeface="Consolas" pitchFamily="49" charset="0"/>
                    <a:cs typeface="Consolas" pitchFamily="49" charset="0"/>
                  </a:rPr>
                  <a:t>a</a:t>
                </a:r>
                <a:r>
                  <a:rPr lang="en-US" altLang="zh-CN" sz="2200" b="0" i="1" baseline="-25000">
                    <a:latin typeface="Consolas" pitchFamily="49" charset="0"/>
                    <a:cs typeface="Consolas" pitchFamily="49" charset="0"/>
                  </a:rPr>
                  <a:t>n</a:t>
                </a:r>
                <a:r>
                  <a:rPr lang="en-US" altLang="zh-CN" sz="2200" b="0" baseline="-25000">
                    <a:latin typeface="Consolas" pitchFamily="49" charset="0"/>
                    <a:cs typeface="Consolas" pitchFamily="49" charset="0"/>
                  </a:rPr>
                  <a:t>-1,1</a:t>
                </a:r>
                <a:endParaRPr lang="zh-CN" altLang="en-US" sz="2200" b="0" baseline="-25000">
                  <a:latin typeface="Consolas" pitchFamily="49" charset="0"/>
                  <a:cs typeface="Consolas" pitchFamily="49" charset="0"/>
                </a:endParaRPr>
              </a:p>
            </p:txBody>
          </p:sp>
          <p:sp>
            <p:nvSpPr>
              <p:cNvPr id="18" name="TextBox 17"/>
              <p:cNvSpPr txBox="1"/>
              <p:nvPr/>
            </p:nvSpPr>
            <p:spPr>
              <a:xfrm>
                <a:off x="5216526" y="3549236"/>
                <a:ext cx="714379" cy="270843"/>
              </a:xfrm>
              <a:prstGeom prst="rect">
                <a:avLst/>
              </a:prstGeom>
              <a:noFill/>
            </p:spPr>
            <p:txBody>
              <a:bodyPr wrap="square" lIns="0" tIns="0" rIns="0" bIns="0" rtlCol="0">
                <a:spAutoFit/>
              </a:bodyPr>
              <a:lstStyle/>
              <a:p>
                <a:r>
                  <a:rPr lang="en-US" altLang="zh-CN" sz="2200" b="0" i="1">
                    <a:latin typeface="Consolas" pitchFamily="49" charset="0"/>
                    <a:cs typeface="Consolas" pitchFamily="49" charset="0"/>
                  </a:rPr>
                  <a:t>a</a:t>
                </a:r>
                <a:r>
                  <a:rPr lang="en-US" altLang="zh-CN" sz="2200" b="0" i="1" baseline="-25000">
                    <a:latin typeface="Consolas" pitchFamily="49" charset="0"/>
                    <a:cs typeface="Consolas" pitchFamily="49" charset="0"/>
                  </a:rPr>
                  <a:t>n</a:t>
                </a:r>
                <a:r>
                  <a:rPr lang="en-US" altLang="zh-CN" sz="2200" b="0" baseline="-25000">
                    <a:latin typeface="Consolas" pitchFamily="49" charset="0"/>
                    <a:cs typeface="Consolas" pitchFamily="49" charset="0"/>
                  </a:rPr>
                  <a:t>,</a:t>
                </a:r>
                <a:r>
                  <a:rPr lang="en-US" altLang="zh-CN" sz="2200" b="0" i="1" baseline="-25000">
                    <a:latin typeface="Consolas" pitchFamily="49" charset="0"/>
                    <a:cs typeface="Consolas" pitchFamily="49" charset="0"/>
                  </a:rPr>
                  <a:t>n</a:t>
                </a:r>
                <a:endParaRPr lang="zh-CN" altLang="en-US" sz="2200" b="0" baseline="-25000">
                  <a:latin typeface="Consolas" pitchFamily="49" charset="0"/>
                  <a:cs typeface="Consolas" pitchFamily="49" charset="0"/>
                </a:endParaRPr>
              </a:p>
            </p:txBody>
          </p:sp>
          <p:sp>
            <p:nvSpPr>
              <p:cNvPr id="19" name="TextBox 18"/>
              <p:cNvSpPr txBox="1"/>
              <p:nvPr/>
            </p:nvSpPr>
            <p:spPr>
              <a:xfrm>
                <a:off x="4645023" y="3530600"/>
                <a:ext cx="571504" cy="270843"/>
              </a:xfrm>
              <a:prstGeom prst="rect">
                <a:avLst/>
              </a:prstGeom>
              <a:noFill/>
            </p:spPr>
            <p:txBody>
              <a:bodyPr wrap="square" lIns="0" tIns="0" rIns="0" bIns="0" rtlCol="0">
                <a:spAutoFit/>
              </a:bodyPr>
              <a:lstStyle/>
              <a:p>
                <a:r>
                  <a:rPr lang="en-US" altLang="zh-CN" sz="2200" b="0" i="1">
                    <a:latin typeface="Consolas" pitchFamily="49" charset="0"/>
                    <a:ea typeface="+mn-ea"/>
                    <a:cs typeface="Consolas" pitchFamily="49" charset="0"/>
                    <a:sym typeface="Symbol"/>
                  </a:rPr>
                  <a:t></a:t>
                </a:r>
                <a:endParaRPr lang="zh-CN" altLang="en-US" sz="2200" b="0" baseline="-25000">
                  <a:latin typeface="Consolas" pitchFamily="49" charset="0"/>
                  <a:ea typeface="+mn-ea"/>
                  <a:cs typeface="Consolas" pitchFamily="49" charset="0"/>
                </a:endParaRPr>
              </a:p>
            </p:txBody>
          </p:sp>
          <p:cxnSp>
            <p:nvCxnSpPr>
              <p:cNvPr id="20" name="直接连接符 19"/>
              <p:cNvCxnSpPr/>
              <p:nvPr/>
            </p:nvCxnSpPr>
            <p:spPr>
              <a:xfrm rot="5400000">
                <a:off x="5180777" y="31091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908651" y="22653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907061" y="39624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02018" y="3097210"/>
                <a:ext cx="571504" cy="270843"/>
              </a:xfrm>
              <a:prstGeom prst="rect">
                <a:avLst/>
              </a:prstGeom>
              <a:noFill/>
            </p:spPr>
            <p:txBody>
              <a:bodyPr wrap="square" lIns="0" tIns="0" rIns="0" bIns="0" rtlCol="0">
                <a:spAutoFit/>
              </a:bodyPr>
              <a:lstStyle/>
              <a:p>
                <a:r>
                  <a:rPr lang="en-US" altLang="zh-CN" sz="2200" b="0" i="1">
                    <a:latin typeface="Consolas" pitchFamily="49" charset="0"/>
                    <a:ea typeface="+mn-ea"/>
                    <a:cs typeface="Consolas" pitchFamily="49" charset="0"/>
                    <a:sym typeface="Symbol"/>
                  </a:rPr>
                  <a:t></a:t>
                </a:r>
                <a:endParaRPr lang="zh-CN" altLang="en-US" sz="2200" b="0" baseline="-25000">
                  <a:latin typeface="Consolas" pitchFamily="49" charset="0"/>
                  <a:ea typeface="+mn-ea"/>
                  <a:cs typeface="Consolas" pitchFamily="49" charset="0"/>
                </a:endParaRPr>
              </a:p>
            </p:txBody>
          </p:sp>
          <p:sp>
            <p:nvSpPr>
              <p:cNvPr id="12" name="TextBox 11"/>
              <p:cNvSpPr txBox="1"/>
              <p:nvPr/>
            </p:nvSpPr>
            <p:spPr>
              <a:xfrm>
                <a:off x="3359140" y="2687218"/>
                <a:ext cx="714379" cy="270843"/>
              </a:xfrm>
              <a:prstGeom prst="rect">
                <a:avLst/>
              </a:prstGeom>
              <a:noFill/>
            </p:spPr>
            <p:txBody>
              <a:bodyPr wrap="square" lIns="0" tIns="0" rIns="0" bIns="0" rtlCol="0">
                <a:spAutoFit/>
              </a:bodyPr>
              <a:lstStyle/>
              <a:p>
                <a:r>
                  <a:rPr lang="en-US" altLang="zh-CN" sz="2200" b="0" i="1" err="1">
                    <a:latin typeface="Consolas" pitchFamily="49" charset="0"/>
                    <a:cs typeface="Consolas" pitchFamily="49" charset="0"/>
                  </a:rPr>
                  <a:t>a</a:t>
                </a:r>
                <a:r>
                  <a:rPr lang="en-US" altLang="zh-CN" sz="2200" b="0" baseline="-25000" err="1">
                    <a:latin typeface="Consolas" pitchFamily="49" charset="0"/>
                    <a:cs typeface="Consolas" pitchFamily="49" charset="0"/>
                  </a:rPr>
                  <a:t>1,0</a:t>
                </a:r>
                <a:endParaRPr lang="zh-CN" altLang="en-US" sz="2200" b="0" baseline="-25000">
                  <a:latin typeface="Consolas" pitchFamily="49" charset="0"/>
                  <a:cs typeface="Consolas" pitchFamily="49" charset="0"/>
                </a:endParaRPr>
              </a:p>
            </p:txBody>
          </p:sp>
        </p:grpSp>
        <p:sp>
          <p:nvSpPr>
            <p:cNvPr id="24" name="直角三角形 23"/>
            <p:cNvSpPr/>
            <p:nvPr/>
          </p:nvSpPr>
          <p:spPr>
            <a:xfrm>
              <a:off x="500034" y="3852865"/>
              <a:ext cx="1928826" cy="1381809"/>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latin typeface="Consolas" pitchFamily="49" charset="0"/>
                <a:cs typeface="Consolas" pitchFamily="49" charset="0"/>
              </a:endParaRPr>
            </a:p>
          </p:txBody>
        </p:sp>
        <p:cxnSp>
          <p:nvCxnSpPr>
            <p:cNvPr id="25" name="直接连接符 24"/>
            <p:cNvCxnSpPr/>
            <p:nvPr/>
          </p:nvCxnSpPr>
          <p:spPr>
            <a:xfrm flipV="1">
              <a:off x="2928926" y="3676652"/>
              <a:ext cx="642942" cy="35719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28992" y="3490856"/>
              <a:ext cx="857256" cy="317908"/>
            </a:xfrm>
            <a:prstGeom prst="rect">
              <a:avLst/>
            </a:prstGeom>
            <a:noFill/>
          </p:spPr>
          <p:txBody>
            <a:bodyPr wrap="square" rtlCol="0">
              <a:spAutoFit/>
            </a:bodyPr>
            <a:lstStyle/>
            <a:p>
              <a:r>
                <a:rPr kumimoji="1" lang="en-US" altLang="zh-CN" sz="1800" b="0" i="1" err="1">
                  <a:solidFill>
                    <a:srgbClr val="0000FF"/>
                  </a:solidFill>
                  <a:latin typeface="Consolas" pitchFamily="49" charset="0"/>
                  <a:cs typeface="Consolas" pitchFamily="49" charset="0"/>
                </a:rPr>
                <a:t>i</a:t>
              </a:r>
              <a:r>
                <a:rPr kumimoji="1" lang="en-US" altLang="zh-CN" sz="1800" b="0" err="1">
                  <a:solidFill>
                    <a:srgbClr val="0000FF"/>
                  </a:solidFill>
                  <a:latin typeface="+mj-ea"/>
                  <a:ea typeface="+mj-ea"/>
                  <a:cs typeface="Consolas" pitchFamily="49" charset="0"/>
                </a:rPr>
                <a:t>≤</a:t>
              </a:r>
              <a:r>
                <a:rPr kumimoji="1" lang="en-US" altLang="zh-CN" sz="1800" b="0" i="1" err="1">
                  <a:solidFill>
                    <a:srgbClr val="0000FF"/>
                  </a:solidFill>
                  <a:latin typeface="Consolas" pitchFamily="49" charset="0"/>
                  <a:ea typeface="楷体" pitchFamily="49" charset="-122"/>
                  <a:cs typeface="Consolas" pitchFamily="49" charset="0"/>
                </a:rPr>
                <a:t>j</a:t>
              </a:r>
              <a:endParaRPr lang="zh-CN" altLang="en-US" sz="1800" b="0">
                <a:solidFill>
                  <a:srgbClr val="0000FF"/>
                </a:solidFill>
                <a:latin typeface="Consolas" pitchFamily="49" charset="0"/>
                <a:cs typeface="Consolas" pitchFamily="49" charset="0"/>
              </a:endParaRPr>
            </a:p>
          </p:txBody>
        </p:sp>
        <p:sp>
          <p:nvSpPr>
            <p:cNvPr id="27" name="Text Box 15"/>
            <p:cNvSpPr txBox="1">
              <a:spLocks noChangeArrowheads="1"/>
            </p:cNvSpPr>
            <p:nvPr/>
          </p:nvSpPr>
          <p:spPr bwMode="auto">
            <a:xfrm flipH="1">
              <a:off x="785786" y="4419550"/>
              <a:ext cx="357190" cy="317908"/>
            </a:xfrm>
            <a:prstGeom prst="rect">
              <a:avLst/>
            </a:prstGeom>
            <a:noFill/>
            <a:ln w="9525">
              <a:noFill/>
              <a:miter lim="800000"/>
              <a:headEnd/>
              <a:tailEnd/>
            </a:ln>
            <a:effectLst/>
          </p:spPr>
          <p:txBody>
            <a:bodyPr wrap="square">
              <a:spAutoFit/>
            </a:bodyPr>
            <a:lstStyle/>
            <a:p>
              <a:pPr algn="l">
                <a:spcBef>
                  <a:spcPct val="50000"/>
                </a:spcBef>
              </a:pPr>
              <a:r>
                <a:rPr lang="en-US" altLang="zh-CN" sz="1800" b="0" i="1">
                  <a:solidFill>
                    <a:srgbClr val="FF0000"/>
                  </a:solidFill>
                  <a:latin typeface="Consolas" pitchFamily="49" charset="0"/>
                  <a:cs typeface="Consolas" pitchFamily="49" charset="0"/>
                </a:rPr>
                <a:t>c</a:t>
              </a:r>
            </a:p>
          </p:txBody>
        </p:sp>
        <p:cxnSp>
          <p:nvCxnSpPr>
            <p:cNvPr id="29" name="直接连接符 28"/>
            <p:cNvCxnSpPr/>
            <p:nvPr/>
          </p:nvCxnSpPr>
          <p:spPr>
            <a:xfrm rot="16200000" flipH="1">
              <a:off x="478436" y="3744402"/>
              <a:ext cx="432000" cy="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16200000" flipH="1">
              <a:off x="894227" y="3976294"/>
              <a:ext cx="900000" cy="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16200000" flipH="1">
              <a:off x="1691435" y="4348933"/>
              <a:ext cx="1716155" cy="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4429124" y="5199419"/>
            <a:ext cx="3929090" cy="86177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00000"/>
              </a:lnSpc>
              <a:buBlip>
                <a:blip r:embed="rId2"/>
              </a:buBlip>
            </a:pPr>
            <a:r>
              <a:rPr lang="zh-CN" altLang="en-US" sz="2000">
                <a:solidFill>
                  <a:srgbClr val="0000FF"/>
                </a:solidFill>
                <a:latin typeface="Consolas" pitchFamily="49" charset="0"/>
                <a:ea typeface="华文中宋" pitchFamily="2" charset="-122"/>
                <a:cs typeface="Consolas" pitchFamily="49" charset="0"/>
              </a:rPr>
              <a:t>按行还是按列</a:t>
            </a:r>
            <a:endParaRPr lang="en-US" altLang="zh-CN" sz="2000">
              <a:solidFill>
                <a:srgbClr val="0000FF"/>
              </a:solidFill>
              <a:latin typeface="Consolas" pitchFamily="49" charset="0"/>
              <a:ea typeface="华文中宋" pitchFamily="2" charset="-122"/>
              <a:cs typeface="Consolas" pitchFamily="49" charset="0"/>
            </a:endParaRPr>
          </a:p>
          <a:p>
            <a:pPr marL="457200" indent="-457200" algn="l">
              <a:lnSpc>
                <a:spcPct val="100000"/>
              </a:lnSpc>
              <a:buBlip>
                <a:blip r:embed="rId2"/>
              </a:buBlip>
            </a:pPr>
            <a:r>
              <a:rPr lang="zh-CN" altLang="en-US" sz="2000">
                <a:solidFill>
                  <a:srgbClr val="0000FF"/>
                </a:solidFill>
                <a:latin typeface="Consolas" pitchFamily="49" charset="0"/>
                <a:ea typeface="华文中宋" pitchFamily="2" charset="-122"/>
                <a:cs typeface="Consolas" pitchFamily="49" charset="0"/>
              </a:rPr>
              <a:t>初始下标从</a:t>
            </a:r>
            <a:r>
              <a:rPr lang="en-US" altLang="zh-CN" sz="2000">
                <a:solidFill>
                  <a:srgbClr val="0000FF"/>
                </a:solidFill>
                <a:latin typeface="Consolas" pitchFamily="49" charset="0"/>
                <a:ea typeface="华文中宋" pitchFamily="2" charset="-122"/>
                <a:cs typeface="Consolas" pitchFamily="49" charset="0"/>
              </a:rPr>
              <a:t>0</a:t>
            </a:r>
            <a:r>
              <a:rPr lang="zh-CN" altLang="en-US" sz="2000">
                <a:solidFill>
                  <a:srgbClr val="0000FF"/>
                </a:solidFill>
                <a:latin typeface="Consolas" pitchFamily="49" charset="0"/>
                <a:ea typeface="华文中宋" pitchFamily="2" charset="-122"/>
                <a:cs typeface="Consolas" pitchFamily="49" charset="0"/>
              </a:rPr>
              <a:t>还是从</a:t>
            </a:r>
            <a:r>
              <a:rPr lang="en-US" altLang="zh-CN" sz="2000">
                <a:solidFill>
                  <a:srgbClr val="0000FF"/>
                </a:solidFill>
                <a:latin typeface="Consolas" pitchFamily="49" charset="0"/>
                <a:ea typeface="华文中宋" pitchFamily="2" charset="-122"/>
                <a:cs typeface="Consolas" pitchFamily="49" charset="0"/>
              </a:rPr>
              <a:t>1</a:t>
            </a:r>
            <a:r>
              <a:rPr lang="zh-CN" altLang="en-US" sz="2000">
                <a:solidFill>
                  <a:srgbClr val="0000FF"/>
                </a:solidFill>
                <a:latin typeface="Consolas" pitchFamily="49" charset="0"/>
                <a:ea typeface="华文中宋" pitchFamily="2" charset="-122"/>
                <a:cs typeface="Consolas" pitchFamily="49" charset="0"/>
              </a:rPr>
              <a:t>开始</a:t>
            </a:r>
          </a:p>
        </p:txBody>
      </p:sp>
      <p:grpSp>
        <p:nvGrpSpPr>
          <p:cNvPr id="31" name="组合 39"/>
          <p:cNvGrpSpPr/>
          <p:nvPr/>
        </p:nvGrpSpPr>
        <p:grpSpPr>
          <a:xfrm>
            <a:off x="4500562" y="3214686"/>
            <a:ext cx="4071966" cy="811739"/>
            <a:chOff x="4500562" y="3214686"/>
            <a:chExt cx="4071966" cy="811739"/>
          </a:xfrm>
        </p:grpSpPr>
        <p:sp>
          <p:nvSpPr>
            <p:cNvPr id="33" name="TextBox 32"/>
            <p:cNvSpPr txBox="1"/>
            <p:nvPr/>
          </p:nvSpPr>
          <p:spPr>
            <a:xfrm>
              <a:off x="4500562" y="3214686"/>
              <a:ext cx="4071966" cy="313932"/>
            </a:xfrm>
            <a:prstGeom prst="rect">
              <a:avLst/>
            </a:prstGeom>
            <a:noFill/>
          </p:spPr>
          <p:txBody>
            <a:bodyPr wrap="square" rtlCol="0">
              <a:spAutoFit/>
            </a:bodyPr>
            <a:lstStyle/>
            <a:p>
              <a:pPr algn="l"/>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列的元素个数：</a:t>
              </a:r>
              <a:r>
                <a:rPr lang="en-US" altLang="zh-CN" sz="1800" i="1">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-1)/2</a:t>
              </a:r>
              <a:endParaRPr lang="zh-CN" altLang="en-US" sz="1800">
                <a:solidFill>
                  <a:srgbClr val="0000FF"/>
                </a:solidFill>
                <a:latin typeface="Consolas" pitchFamily="49" charset="0"/>
                <a:ea typeface="仿宋" pitchFamily="49" charset="-122"/>
                <a:cs typeface="Consolas" pitchFamily="49" charset="0"/>
              </a:endParaRPr>
            </a:p>
          </p:txBody>
        </p:sp>
        <p:sp>
          <p:nvSpPr>
            <p:cNvPr id="35" name="TextBox 34"/>
            <p:cNvSpPr txBox="1"/>
            <p:nvPr/>
          </p:nvSpPr>
          <p:spPr>
            <a:xfrm>
              <a:off x="4500562" y="3712493"/>
              <a:ext cx="4071966" cy="313932"/>
            </a:xfrm>
            <a:prstGeom prst="rect">
              <a:avLst/>
            </a:prstGeom>
            <a:noFill/>
          </p:spPr>
          <p:txBody>
            <a:bodyPr wrap="square" rtlCol="0">
              <a:spAutoFit/>
            </a:bodyPr>
            <a:lstStyle/>
            <a:p>
              <a:pPr algn="l"/>
              <a:r>
                <a:rPr lang="zh-CN" altLang="en-US" sz="1800">
                  <a:solidFill>
                    <a:srgbClr val="0000FF"/>
                  </a:solidFill>
                  <a:latin typeface="Consolas" pitchFamily="49" charset="0"/>
                  <a:ea typeface="仿宋" pitchFamily="49" charset="-122"/>
                  <a:cs typeface="Consolas" pitchFamily="49" charset="0"/>
                </a:rPr>
                <a:t>第</a:t>
              </a:r>
              <a:r>
                <a:rPr lang="en-US" altLang="zh-CN" sz="1800" i="1">
                  <a:solidFill>
                    <a:srgbClr val="0000FF"/>
                  </a:solidFill>
                  <a:latin typeface="Consolas" pitchFamily="49" charset="0"/>
                  <a:ea typeface="仿宋" pitchFamily="49" charset="-122"/>
                  <a:cs typeface="Consolas" pitchFamily="49" charset="0"/>
                </a:rPr>
                <a:t>j</a:t>
              </a:r>
              <a:r>
                <a:rPr lang="zh-CN" altLang="en-US" sz="1800">
                  <a:solidFill>
                    <a:srgbClr val="0000FF"/>
                  </a:solidFill>
                  <a:latin typeface="Consolas" pitchFamily="49" charset="0"/>
                  <a:ea typeface="仿宋" pitchFamily="49" charset="-122"/>
                  <a:cs typeface="Consolas" pitchFamily="49" charset="0"/>
                </a:rPr>
                <a:t>列</a:t>
              </a:r>
              <a:r>
                <a:rPr lang="en-US" altLang="zh-CN" sz="1800" i="1">
                  <a:solidFill>
                    <a:srgbClr val="0000FF"/>
                  </a:solidFill>
                  <a:latin typeface="Consolas" pitchFamily="49" charset="0"/>
                  <a:ea typeface="仿宋" pitchFamily="49" charset="-122"/>
                  <a:cs typeface="Consolas" pitchFamily="49" charset="0"/>
                </a:rPr>
                <a:t>a</a:t>
              </a:r>
              <a:r>
                <a:rPr lang="en-US" altLang="zh-CN" sz="1800" i="1" baseline="-25000">
                  <a:solidFill>
                    <a:srgbClr val="0000FF"/>
                  </a:solidFill>
                  <a:latin typeface="Consolas" pitchFamily="49" charset="0"/>
                  <a:ea typeface="仿宋" pitchFamily="49" charset="-122"/>
                  <a:cs typeface="Consolas" pitchFamily="49" charset="0"/>
                </a:rPr>
                <a:t>ij</a:t>
              </a:r>
              <a:r>
                <a:rPr lang="zh-CN" altLang="en-US" sz="1800">
                  <a:solidFill>
                    <a:srgbClr val="0000FF"/>
                  </a:solidFill>
                  <a:latin typeface="Consolas" pitchFamily="49" charset="0"/>
                  <a:ea typeface="仿宋" pitchFamily="49" charset="-122"/>
                  <a:cs typeface="Consolas" pitchFamily="49" charset="0"/>
                </a:rPr>
                <a:t>之前的元素个数：</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-1</a:t>
              </a:r>
              <a:endParaRPr lang="zh-CN" altLang="en-US" sz="1800">
                <a:solidFill>
                  <a:srgbClr val="0000FF"/>
                </a:solidFill>
                <a:latin typeface="Consolas" pitchFamily="49" charset="0"/>
                <a:ea typeface="仿宋" pitchFamily="49" charset="-122"/>
                <a:cs typeface="Consolas" pitchFamily="49" charset="0"/>
              </a:endParaRPr>
            </a:p>
          </p:txBody>
        </p:sp>
      </p:grpSp>
      <p:grpSp>
        <p:nvGrpSpPr>
          <p:cNvPr id="38" name="组合 40"/>
          <p:cNvGrpSpPr/>
          <p:nvPr/>
        </p:nvGrpSpPr>
        <p:grpSpPr>
          <a:xfrm>
            <a:off x="4500562" y="4143380"/>
            <a:ext cx="4357718" cy="668863"/>
            <a:chOff x="4500562" y="4143380"/>
            <a:chExt cx="4357718" cy="668863"/>
          </a:xfrm>
        </p:grpSpPr>
        <p:sp>
          <p:nvSpPr>
            <p:cNvPr id="36" name="TextBox 35"/>
            <p:cNvSpPr txBox="1"/>
            <p:nvPr/>
          </p:nvSpPr>
          <p:spPr>
            <a:xfrm>
              <a:off x="4500562" y="4498311"/>
              <a:ext cx="4357718" cy="313932"/>
            </a:xfrm>
            <a:prstGeom prst="rect">
              <a:avLst/>
            </a:prstGeom>
            <a:noFill/>
          </p:spPr>
          <p:txBody>
            <a:bodyPr wrap="square" rtlCol="0">
              <a:spAutoFit/>
            </a:bodyPr>
            <a:lstStyle/>
            <a:p>
              <a:pPr algn="l"/>
              <a:r>
                <a:rPr lang="en-US" altLang="zh-CN" sz="1800" i="1">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-1)/2+</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-1+1=</a:t>
              </a:r>
              <a:r>
                <a:rPr lang="en-US" altLang="zh-CN" sz="1800" i="1">
                  <a:solidFill>
                    <a:srgbClr val="0000FF"/>
                  </a:solidFill>
                  <a:latin typeface="Consolas" pitchFamily="49" charset="0"/>
                  <a:ea typeface="仿宋" pitchFamily="49" charset="-122"/>
                  <a:cs typeface="Consolas" pitchFamily="49" charset="0"/>
                </a:rPr>
                <a:t> j</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-1)/2+</a:t>
              </a:r>
              <a:r>
                <a:rPr lang="en-US" altLang="zh-CN" sz="1800" i="1">
                  <a:solidFill>
                    <a:srgbClr val="0000FF"/>
                  </a:solidFill>
                  <a:latin typeface="Consolas" pitchFamily="49" charset="0"/>
                  <a:ea typeface="仿宋" pitchFamily="49" charset="-122"/>
                  <a:cs typeface="Consolas" pitchFamily="49" charset="0"/>
                </a:rPr>
                <a:t>i</a:t>
              </a:r>
              <a:endParaRPr lang="zh-CN" altLang="en-US" sz="1800">
                <a:solidFill>
                  <a:srgbClr val="0000FF"/>
                </a:solidFill>
                <a:latin typeface="Consolas" pitchFamily="49" charset="0"/>
                <a:ea typeface="仿宋" pitchFamily="49" charset="-122"/>
                <a:cs typeface="Consolas" pitchFamily="49" charset="0"/>
              </a:endParaRPr>
            </a:p>
          </p:txBody>
        </p:sp>
        <p:sp>
          <p:nvSpPr>
            <p:cNvPr id="37" name="下箭头 36"/>
            <p:cNvSpPr/>
            <p:nvPr/>
          </p:nvSpPr>
          <p:spPr>
            <a:xfrm>
              <a:off x="6215074" y="4143380"/>
              <a:ext cx="142876" cy="285752"/>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grpSp>
      <p:grpSp>
        <p:nvGrpSpPr>
          <p:cNvPr id="39" name="组合 39"/>
          <p:cNvGrpSpPr/>
          <p:nvPr/>
        </p:nvGrpSpPr>
        <p:grpSpPr>
          <a:xfrm>
            <a:off x="107504" y="357166"/>
            <a:ext cx="857256" cy="1000132"/>
            <a:chOff x="214282" y="142852"/>
            <a:chExt cx="1000100" cy="1071569"/>
          </a:xfrm>
        </p:grpSpPr>
        <p:sp>
          <p:nvSpPr>
            <p:cNvPr id="41"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headEnd/>
              <a:tailEnd/>
            </a:ln>
          </p:spPr>
          <p:txBody>
            <a:bodyPr wrap="none" anchor="ctr"/>
            <a:lstStyle/>
            <a:p>
              <a:endParaRPr lang="zh-CN" altLang="zh-CN">
                <a:latin typeface="Calibri" pitchFamily="34" charset="0"/>
                <a:cs typeface="Arial" pitchFamily="34" charset="0"/>
              </a:endParaRPr>
            </a:p>
          </p:txBody>
        </p:sp>
        <p:sp>
          <p:nvSpPr>
            <p:cNvPr id="42"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headEnd/>
              <a:tailEnd/>
            </a:ln>
          </p:spPr>
          <p:txBody>
            <a:bodyPr wrap="none" anchor="ctr"/>
            <a:lstStyle/>
            <a:p>
              <a:endParaRPr lang="zh-CN" altLang="zh-CN">
                <a:latin typeface="Calibri" pitchFamily="34" charset="0"/>
                <a:cs typeface="Arial" pitchFamily="34" charset="0"/>
              </a:endParaRPr>
            </a:p>
          </p:txBody>
        </p:sp>
        <p:sp>
          <p:nvSpPr>
            <p:cNvPr id="43" name="Oval 22"/>
            <p:cNvSpPr>
              <a:spLocks noChangeArrowheads="1"/>
            </p:cNvSpPr>
            <p:nvPr/>
          </p:nvSpPr>
          <p:spPr bwMode="gray">
            <a:xfrm>
              <a:off x="296515" y="233663"/>
              <a:ext cx="834424" cy="895136"/>
            </a:xfrm>
            <a:prstGeom prst="ellipse">
              <a:avLst/>
            </a:prstGeom>
            <a:noFill/>
            <a:ln w="38100">
              <a:solidFill>
                <a:srgbClr val="FF0000">
                  <a:alpha val="30196"/>
                </a:srgbClr>
              </a:solidFill>
              <a:round/>
              <a:headEnd/>
              <a:tailEnd/>
            </a:ln>
          </p:spPr>
          <p:txBody>
            <a:bodyPr wrap="none" anchor="ctr"/>
            <a:lstStyle/>
            <a:p>
              <a:endParaRPr lang="zh-CN" altLang="zh-CN">
                <a:latin typeface="Calibri" pitchFamily="34" charset="0"/>
                <a:cs typeface="Arial" pitchFamily="34" charset="0"/>
              </a:endParaRPr>
            </a:p>
          </p:txBody>
        </p:sp>
        <p:sp>
          <p:nvSpPr>
            <p:cNvPr id="44" name="Text Box 23"/>
            <p:cNvSpPr txBox="1">
              <a:spLocks noChangeArrowheads="1"/>
            </p:cNvSpPr>
            <p:nvPr/>
          </p:nvSpPr>
          <p:spPr bwMode="gray">
            <a:xfrm>
              <a:off x="297624" y="538608"/>
              <a:ext cx="850370" cy="336355"/>
            </a:xfrm>
            <a:prstGeom prst="rect">
              <a:avLst/>
            </a:prstGeom>
            <a:noFill/>
            <a:ln w="9525" algn="ctr">
              <a:noFill/>
              <a:miter lim="800000"/>
              <a:headEnd/>
              <a:tailEnd/>
            </a:ln>
          </p:spPr>
          <p:txBody>
            <a:bodyPr wrap="square">
              <a:spAutoFit/>
            </a:bodyPr>
            <a:lstStyle/>
            <a:p>
              <a:pPr algn="ctr">
                <a:spcBef>
                  <a:spcPct val="50000"/>
                </a:spcBef>
              </a:pPr>
              <a:r>
                <a:rPr lang="zh-CN" altLang="en-US" sz="1800" b="1">
                  <a:solidFill>
                    <a:srgbClr val="FF0000"/>
                  </a:solidFill>
                  <a:latin typeface="微软雅黑" pitchFamily="34" charset="-122"/>
                  <a:ea typeface="微软雅黑" pitchFamily="34" charset="-122"/>
                  <a:cs typeface="Consolas" pitchFamily="49" charset="0"/>
                </a:rPr>
                <a:t>示例</a:t>
              </a:r>
            </a:p>
          </p:txBody>
        </p:sp>
      </p:grpSp>
      <p:sp>
        <p:nvSpPr>
          <p:cNvPr id="49" name="灯片编号占位符 48"/>
          <p:cNvSpPr>
            <a:spLocks noGrp="1"/>
          </p:cNvSpPr>
          <p:nvPr>
            <p:ph type="sldNum" sz="quarter" idx="12"/>
          </p:nvPr>
        </p:nvSpPr>
        <p:spPr/>
        <p:txBody>
          <a:bodyPr/>
          <a:lstStyle/>
          <a:p>
            <a:fld id="{67864EE2-EAB3-4814-A7EB-820BD7610F1E}" type="slidenum">
              <a:rPr lang="en-US" altLang="zh-CN" smtClean="0"/>
              <a:pPr/>
              <a:t>28</a:t>
            </a:fld>
            <a:r>
              <a:rPr lang="en-US" altLang="zh-CN"/>
              <a:t>/76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4759350" y="2660636"/>
            <a:ext cx="3384550" cy="400110"/>
          </a:xfrm>
          <a:prstGeom prst="rect">
            <a:avLst/>
          </a:prstGeom>
          <a:noFill/>
          <a:ln w="9525">
            <a:noFill/>
            <a:miter lim="800000"/>
            <a:headEnd/>
            <a:tailEnd/>
          </a:ln>
          <a:effectLst/>
        </p:spPr>
        <p:txBody>
          <a:bodyPr>
            <a:spAutoFit/>
          </a:bodyPr>
          <a:lstStyle/>
          <a:p>
            <a:pPr algn="l">
              <a:lnSpc>
                <a:spcPct val="100000"/>
              </a:lnSpc>
            </a:pPr>
            <a:r>
              <a:rPr kumimoji="1" lang="en-US" altLang="zh-CN" sz="2000">
                <a:solidFill>
                  <a:srgbClr val="0000FF"/>
                </a:solidFill>
                <a:latin typeface="Consolas" pitchFamily="49" charset="0"/>
                <a:ea typeface="仿宋" pitchFamily="49" charset="-122"/>
                <a:cs typeface="Consolas" pitchFamily="49" charset="0"/>
              </a:rPr>
              <a:t> </a:t>
            </a:r>
            <a:r>
              <a:rPr kumimoji="1" lang="zh-CN" altLang="en-US" sz="2000">
                <a:solidFill>
                  <a:srgbClr val="0000FF"/>
                </a:solidFill>
                <a:latin typeface="Consolas" pitchFamily="49" charset="0"/>
                <a:ea typeface="仿宋" pitchFamily="49" charset="-122"/>
                <a:cs typeface="Consolas" pitchFamily="49" charset="0"/>
              </a:rPr>
              <a:t>半带宽为</a:t>
            </a:r>
            <a:r>
              <a:rPr kumimoji="1" lang="en-US" altLang="zh-CN" sz="2000" i="1">
                <a:solidFill>
                  <a:srgbClr val="0000FF"/>
                </a:solidFill>
                <a:latin typeface="Consolas" pitchFamily="49" charset="0"/>
                <a:ea typeface="仿宋" pitchFamily="49" charset="-122"/>
                <a:cs typeface="Consolas" pitchFamily="49" charset="0"/>
              </a:rPr>
              <a:t>b</a:t>
            </a:r>
            <a:r>
              <a:rPr kumimoji="1" lang="zh-CN" altLang="en-US" sz="2000">
                <a:solidFill>
                  <a:srgbClr val="0000FF"/>
                </a:solidFill>
                <a:latin typeface="Consolas" pitchFamily="49" charset="0"/>
                <a:ea typeface="仿宋" pitchFamily="49" charset="-122"/>
                <a:cs typeface="Consolas" pitchFamily="49" charset="0"/>
              </a:rPr>
              <a:t>的对角矩阵</a:t>
            </a:r>
            <a:r>
              <a:rPr kumimoji="1" lang="zh-CN" altLang="en-US" sz="2000" b="0">
                <a:solidFill>
                  <a:srgbClr val="0000FF"/>
                </a:solidFill>
                <a:latin typeface="Consolas" pitchFamily="49" charset="0"/>
                <a:ea typeface="仿宋" pitchFamily="49" charset="-122"/>
                <a:cs typeface="Consolas" pitchFamily="49" charset="0"/>
              </a:rPr>
              <a:t> </a:t>
            </a:r>
          </a:p>
        </p:txBody>
      </p:sp>
      <p:grpSp>
        <p:nvGrpSpPr>
          <p:cNvPr id="2" name="Group 26"/>
          <p:cNvGrpSpPr>
            <a:grpSpLocks/>
          </p:cNvGrpSpPr>
          <p:nvPr/>
        </p:nvGrpSpPr>
        <p:grpSpPr bwMode="auto">
          <a:xfrm>
            <a:off x="954114" y="1500174"/>
            <a:ext cx="3444876" cy="2600325"/>
            <a:chOff x="438" y="2155"/>
            <a:chExt cx="2170" cy="1638"/>
          </a:xfrm>
        </p:grpSpPr>
        <p:sp>
          <p:nvSpPr>
            <p:cNvPr id="7" name="Line 7"/>
            <p:cNvSpPr>
              <a:spLocks noChangeShapeType="1"/>
            </p:cNvSpPr>
            <p:nvPr/>
          </p:nvSpPr>
          <p:spPr bwMode="auto">
            <a:xfrm>
              <a:off x="975" y="2432"/>
              <a:ext cx="0" cy="1361"/>
            </a:xfrm>
            <a:prstGeom prst="line">
              <a:avLst/>
            </a:prstGeom>
            <a:noFill/>
            <a:ln w="38100">
              <a:solidFill>
                <a:schemeClr val="bg1">
                  <a:lumMod val="50000"/>
                </a:schemeClr>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8" name="Line 8"/>
            <p:cNvSpPr>
              <a:spLocks noChangeShapeType="1"/>
            </p:cNvSpPr>
            <p:nvPr/>
          </p:nvSpPr>
          <p:spPr bwMode="auto">
            <a:xfrm>
              <a:off x="975" y="2432"/>
              <a:ext cx="136" cy="0"/>
            </a:xfrm>
            <a:prstGeom prst="line">
              <a:avLst/>
            </a:prstGeom>
            <a:noFill/>
            <a:ln w="38100">
              <a:solidFill>
                <a:schemeClr val="bg1">
                  <a:lumMod val="50000"/>
                </a:schemeClr>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9" name="Line 9"/>
            <p:cNvSpPr>
              <a:spLocks noChangeShapeType="1"/>
            </p:cNvSpPr>
            <p:nvPr/>
          </p:nvSpPr>
          <p:spPr bwMode="auto">
            <a:xfrm>
              <a:off x="975" y="3793"/>
              <a:ext cx="136" cy="0"/>
            </a:xfrm>
            <a:prstGeom prst="line">
              <a:avLst/>
            </a:prstGeom>
            <a:noFill/>
            <a:ln w="38100">
              <a:solidFill>
                <a:schemeClr val="bg1">
                  <a:lumMod val="50000"/>
                </a:schemeClr>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0" name="Line 10"/>
            <p:cNvSpPr>
              <a:spLocks noChangeShapeType="1"/>
            </p:cNvSpPr>
            <p:nvPr/>
          </p:nvSpPr>
          <p:spPr bwMode="auto">
            <a:xfrm>
              <a:off x="2603" y="2432"/>
              <a:ext cx="0" cy="1361"/>
            </a:xfrm>
            <a:prstGeom prst="line">
              <a:avLst/>
            </a:prstGeom>
            <a:noFill/>
            <a:ln w="38100">
              <a:solidFill>
                <a:schemeClr val="bg1">
                  <a:lumMod val="50000"/>
                </a:schemeClr>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 name="Line 11"/>
            <p:cNvSpPr>
              <a:spLocks noChangeShapeType="1"/>
            </p:cNvSpPr>
            <p:nvPr/>
          </p:nvSpPr>
          <p:spPr bwMode="auto">
            <a:xfrm>
              <a:off x="2472" y="2432"/>
              <a:ext cx="136" cy="0"/>
            </a:xfrm>
            <a:prstGeom prst="line">
              <a:avLst/>
            </a:prstGeom>
            <a:noFill/>
            <a:ln w="38100">
              <a:solidFill>
                <a:schemeClr val="bg1">
                  <a:lumMod val="50000"/>
                </a:schemeClr>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 name="Line 12"/>
            <p:cNvSpPr>
              <a:spLocks noChangeShapeType="1"/>
            </p:cNvSpPr>
            <p:nvPr/>
          </p:nvSpPr>
          <p:spPr bwMode="auto">
            <a:xfrm>
              <a:off x="2472" y="3793"/>
              <a:ext cx="136" cy="0"/>
            </a:xfrm>
            <a:prstGeom prst="line">
              <a:avLst/>
            </a:prstGeom>
            <a:noFill/>
            <a:ln w="38100">
              <a:solidFill>
                <a:schemeClr val="bg1">
                  <a:lumMod val="50000"/>
                </a:schemeClr>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 name="Line 13"/>
            <p:cNvSpPr>
              <a:spLocks noChangeShapeType="1"/>
            </p:cNvSpPr>
            <p:nvPr/>
          </p:nvSpPr>
          <p:spPr bwMode="auto">
            <a:xfrm>
              <a:off x="1095" y="2507"/>
              <a:ext cx="1406" cy="1225"/>
            </a:xfrm>
            <a:prstGeom prst="line">
              <a:avLst/>
            </a:prstGeom>
            <a:noFill/>
            <a:ln w="38100">
              <a:solidFill>
                <a:srgbClr val="00CC00"/>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4" name="Line 14"/>
            <p:cNvSpPr>
              <a:spLocks noChangeShapeType="1"/>
            </p:cNvSpPr>
            <p:nvPr/>
          </p:nvSpPr>
          <p:spPr bwMode="auto">
            <a:xfrm>
              <a:off x="1338" y="2523"/>
              <a:ext cx="1088" cy="952"/>
            </a:xfrm>
            <a:prstGeom prst="line">
              <a:avLst/>
            </a:prstGeom>
            <a:noFill/>
            <a:ln w="38100">
              <a:solidFill>
                <a:srgbClr val="00CC00"/>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5" name="Line 15"/>
            <p:cNvSpPr>
              <a:spLocks noChangeShapeType="1"/>
            </p:cNvSpPr>
            <p:nvPr/>
          </p:nvSpPr>
          <p:spPr bwMode="auto">
            <a:xfrm>
              <a:off x="1791" y="2523"/>
              <a:ext cx="635" cy="590"/>
            </a:xfrm>
            <a:prstGeom prst="line">
              <a:avLst/>
            </a:prstGeom>
            <a:noFill/>
            <a:ln w="38100">
              <a:solidFill>
                <a:srgbClr val="00CC00"/>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 name="Line 16"/>
            <p:cNvSpPr>
              <a:spLocks noChangeShapeType="1"/>
            </p:cNvSpPr>
            <p:nvPr/>
          </p:nvSpPr>
          <p:spPr bwMode="auto">
            <a:xfrm>
              <a:off x="1156" y="2764"/>
              <a:ext cx="1088" cy="952"/>
            </a:xfrm>
            <a:prstGeom prst="line">
              <a:avLst/>
            </a:prstGeom>
            <a:noFill/>
            <a:ln w="38100">
              <a:solidFill>
                <a:srgbClr val="00CC00"/>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7" name="Line 17"/>
            <p:cNvSpPr>
              <a:spLocks noChangeShapeType="1"/>
            </p:cNvSpPr>
            <p:nvPr/>
          </p:nvSpPr>
          <p:spPr bwMode="auto">
            <a:xfrm>
              <a:off x="1156" y="3112"/>
              <a:ext cx="635" cy="590"/>
            </a:xfrm>
            <a:prstGeom prst="line">
              <a:avLst/>
            </a:prstGeom>
            <a:noFill/>
            <a:ln w="38100">
              <a:solidFill>
                <a:srgbClr val="00CC00"/>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8" name="AutoShape 18"/>
            <p:cNvSpPr>
              <a:spLocks/>
            </p:cNvSpPr>
            <p:nvPr/>
          </p:nvSpPr>
          <p:spPr bwMode="auto">
            <a:xfrm>
              <a:off x="809" y="2659"/>
              <a:ext cx="91" cy="431"/>
            </a:xfrm>
            <a:prstGeom prst="leftBrace">
              <a:avLst>
                <a:gd name="adj1" fmla="val 39469"/>
                <a:gd name="adj2" fmla="val 50000"/>
              </a:avLst>
            </a:prstGeom>
            <a:ln w="19050">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 name="Text Box 19"/>
            <p:cNvSpPr txBox="1">
              <a:spLocks noChangeArrowheads="1"/>
            </p:cNvSpPr>
            <p:nvPr/>
          </p:nvSpPr>
          <p:spPr bwMode="auto">
            <a:xfrm>
              <a:off x="438" y="2736"/>
              <a:ext cx="454" cy="198"/>
            </a:xfrm>
            <a:prstGeom prst="rect">
              <a:avLst/>
            </a:prstGeom>
            <a:noFill/>
            <a:ln w="38100" algn="ctr">
              <a:noFill/>
              <a:miter lim="800000"/>
              <a:headEnd/>
              <a:tailEnd/>
            </a:ln>
            <a:effectLst/>
          </p:spPr>
          <p:txBody>
            <a:bodyPr>
              <a:spAutoFit/>
            </a:bodyPr>
            <a:lstStyle/>
            <a:p>
              <a:pPr>
                <a:spcBef>
                  <a:spcPct val="50000"/>
                </a:spcBef>
              </a:pPr>
              <a:r>
                <a:rPr lang="en-US" altLang="zh-CN" sz="1800" i="1">
                  <a:solidFill>
                    <a:srgbClr val="0000FF"/>
                  </a:solidFill>
                  <a:latin typeface="Consolas" pitchFamily="49" charset="0"/>
                  <a:ea typeface="仿宋" pitchFamily="49" charset="-122"/>
                  <a:cs typeface="Consolas" pitchFamily="49" charset="0"/>
                </a:rPr>
                <a:t>b</a:t>
              </a:r>
              <a:r>
                <a:rPr lang="zh-CN" altLang="en-US" sz="1800">
                  <a:solidFill>
                    <a:srgbClr val="0000FF"/>
                  </a:solidFill>
                  <a:latin typeface="Consolas" pitchFamily="49" charset="0"/>
                  <a:ea typeface="仿宋" pitchFamily="49" charset="-122"/>
                  <a:cs typeface="Consolas" pitchFamily="49" charset="0"/>
                </a:rPr>
                <a:t>条</a:t>
              </a:r>
            </a:p>
          </p:txBody>
        </p:sp>
        <p:sp>
          <p:nvSpPr>
            <p:cNvPr id="20" name="Text Box 20"/>
            <p:cNvSpPr txBox="1">
              <a:spLocks noChangeArrowheads="1"/>
            </p:cNvSpPr>
            <p:nvPr/>
          </p:nvSpPr>
          <p:spPr bwMode="auto">
            <a:xfrm>
              <a:off x="1066" y="3475"/>
              <a:ext cx="454" cy="198"/>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0</a:t>
              </a:r>
            </a:p>
          </p:txBody>
        </p:sp>
        <p:sp>
          <p:nvSpPr>
            <p:cNvPr id="21" name="Text Box 21"/>
            <p:cNvSpPr txBox="1">
              <a:spLocks noChangeArrowheads="1"/>
            </p:cNvSpPr>
            <p:nvPr/>
          </p:nvSpPr>
          <p:spPr bwMode="auto">
            <a:xfrm>
              <a:off x="2064" y="2478"/>
              <a:ext cx="454" cy="198"/>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0</a:t>
              </a:r>
            </a:p>
          </p:txBody>
        </p:sp>
        <p:sp>
          <p:nvSpPr>
            <p:cNvPr id="22" name="Text Box 22"/>
            <p:cNvSpPr txBox="1">
              <a:spLocks noChangeArrowheads="1"/>
            </p:cNvSpPr>
            <p:nvPr/>
          </p:nvSpPr>
          <p:spPr bwMode="auto">
            <a:xfrm rot="2212194">
              <a:off x="1255" y="3099"/>
              <a:ext cx="454" cy="198"/>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a:t>
              </a:r>
            </a:p>
          </p:txBody>
        </p:sp>
        <p:sp>
          <p:nvSpPr>
            <p:cNvPr id="23" name="Text Box 23"/>
            <p:cNvSpPr txBox="1">
              <a:spLocks noChangeArrowheads="1"/>
            </p:cNvSpPr>
            <p:nvPr/>
          </p:nvSpPr>
          <p:spPr bwMode="auto">
            <a:xfrm rot="2212194">
              <a:off x="1655" y="2722"/>
              <a:ext cx="454" cy="198"/>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a:t>
              </a:r>
            </a:p>
          </p:txBody>
        </p:sp>
        <p:sp>
          <p:nvSpPr>
            <p:cNvPr id="24" name="Text Box 24"/>
            <p:cNvSpPr txBox="1">
              <a:spLocks noChangeArrowheads="1"/>
            </p:cNvSpPr>
            <p:nvPr/>
          </p:nvSpPr>
          <p:spPr bwMode="auto">
            <a:xfrm>
              <a:off x="1348" y="2155"/>
              <a:ext cx="454" cy="198"/>
            </a:xfrm>
            <a:prstGeom prst="rect">
              <a:avLst/>
            </a:prstGeom>
            <a:noFill/>
            <a:ln w="38100" algn="ctr">
              <a:noFill/>
              <a:miter lim="800000"/>
              <a:headEnd/>
              <a:tailEnd/>
            </a:ln>
            <a:effectLst/>
          </p:spPr>
          <p:txBody>
            <a:bodyPr>
              <a:spAutoFit/>
            </a:bodyPr>
            <a:lstStyle/>
            <a:p>
              <a:pPr>
                <a:spcBef>
                  <a:spcPct val="50000"/>
                </a:spcBef>
              </a:pPr>
              <a:r>
                <a:rPr lang="en-US" altLang="zh-CN" sz="1800" i="1">
                  <a:solidFill>
                    <a:srgbClr val="0000FF"/>
                  </a:solidFill>
                  <a:latin typeface="Consolas" pitchFamily="49" charset="0"/>
                  <a:ea typeface="仿宋" pitchFamily="49" charset="-122"/>
                  <a:cs typeface="Consolas" pitchFamily="49" charset="0"/>
                </a:rPr>
                <a:t>b</a:t>
              </a:r>
              <a:r>
                <a:rPr lang="zh-CN" altLang="en-US" sz="1800">
                  <a:solidFill>
                    <a:srgbClr val="0000FF"/>
                  </a:solidFill>
                  <a:latin typeface="Consolas" pitchFamily="49" charset="0"/>
                  <a:ea typeface="仿宋" pitchFamily="49" charset="-122"/>
                  <a:cs typeface="Consolas" pitchFamily="49" charset="0"/>
                </a:rPr>
                <a:t>条</a:t>
              </a:r>
            </a:p>
          </p:txBody>
        </p:sp>
        <p:sp>
          <p:nvSpPr>
            <p:cNvPr id="25" name="AutoShape 25"/>
            <p:cNvSpPr>
              <a:spLocks/>
            </p:cNvSpPr>
            <p:nvPr/>
          </p:nvSpPr>
          <p:spPr bwMode="auto">
            <a:xfrm rot="5400000">
              <a:off x="1522" y="2217"/>
              <a:ext cx="91" cy="431"/>
            </a:xfrm>
            <a:prstGeom prst="leftBrace">
              <a:avLst>
                <a:gd name="adj1" fmla="val 39469"/>
                <a:gd name="adj2" fmla="val 50000"/>
              </a:avLst>
            </a:prstGeom>
            <a:ln w="19050">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grpSp>
      <p:sp>
        <p:nvSpPr>
          <p:cNvPr id="27" name="TextBox 26"/>
          <p:cNvSpPr txBox="1"/>
          <p:nvPr/>
        </p:nvSpPr>
        <p:spPr>
          <a:xfrm>
            <a:off x="500034" y="642918"/>
            <a:ext cx="421484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5.2.3 </a:t>
            </a:r>
            <a:r>
              <a:rPr lang="zh-CN" altLang="en-US">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对角</a:t>
            </a:r>
            <a:r>
              <a:rPr lang="zh-CN" altLang="zh-CN" spc="50">
                <a:ln w="11430"/>
                <a:solidFill>
                  <a:schemeClr val="bg1"/>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矩阵的压缩存储</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29" name="灯片编号占位符 28"/>
          <p:cNvSpPr>
            <a:spLocks noGrp="1"/>
          </p:cNvSpPr>
          <p:nvPr>
            <p:ph type="sldNum" sz="quarter" idx="12"/>
          </p:nvPr>
        </p:nvSpPr>
        <p:spPr/>
        <p:txBody>
          <a:bodyPr/>
          <a:lstStyle/>
          <a:p>
            <a:fld id="{67864EE2-EAB3-4814-A7EB-820BD7610F1E}" type="slidenum">
              <a:rPr lang="en-US" altLang="zh-CN" smtClean="0"/>
              <a:pPr/>
              <a:t>29</a:t>
            </a:fld>
            <a:r>
              <a:rPr lang="en-US" altLang="zh-CN"/>
              <a:t>/76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57422" y="428604"/>
            <a:ext cx="4929222"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第</a:t>
            </a:r>
            <a:r>
              <a:rPr lang="en-US"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5</a:t>
            </a:r>
            <a:r>
              <a:rPr lang="zh-CN"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章 </a:t>
            </a:r>
            <a:r>
              <a:rPr lang="en-US"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 </a:t>
            </a:r>
            <a:r>
              <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数组和稀疏矩阵</a:t>
            </a:r>
          </a:p>
        </p:txBody>
      </p:sp>
      <p:sp>
        <p:nvSpPr>
          <p:cNvPr id="14" name="TextBox 13">
            <a:hlinkClick r:id="" action="ppaction://noaction"/>
          </p:cNvPr>
          <p:cNvSpPr txBox="1"/>
          <p:nvPr/>
        </p:nvSpPr>
        <p:spPr>
          <a:xfrm>
            <a:off x="3612396" y="2071678"/>
            <a:ext cx="396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5.1  </a:t>
            </a:r>
            <a:r>
              <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数组</a:t>
            </a:r>
          </a:p>
        </p:txBody>
      </p:sp>
      <p:grpSp>
        <p:nvGrpSpPr>
          <p:cNvPr id="2" name="组合 79"/>
          <p:cNvGrpSpPr>
            <a:grpSpLocks/>
          </p:cNvGrpSpPr>
          <p:nvPr/>
        </p:nvGrpSpPr>
        <p:grpSpPr bwMode="auto">
          <a:xfrm>
            <a:off x="840364" y="2143116"/>
            <a:ext cx="2160000" cy="2177998"/>
            <a:chOff x="6379728" y="2488774"/>
            <a:chExt cx="2513016" cy="2533955"/>
          </a:xfrm>
        </p:grpSpPr>
        <p:sp>
          <p:nvSpPr>
            <p:cNvPr id="19"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20"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sp>
        <p:nvSpPr>
          <p:cNvPr id="21" name="文本框 20"/>
          <p:cNvSpPr txBox="1">
            <a:spLocks noChangeArrowheads="1"/>
          </p:cNvSpPr>
          <p:nvPr/>
        </p:nvSpPr>
        <p:spPr bwMode="auto">
          <a:xfrm>
            <a:off x="1091886" y="3252893"/>
            <a:ext cx="1678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2000" b="1" dirty="0">
                <a:solidFill>
                  <a:srgbClr val="9900FF"/>
                </a:solidFill>
              </a:rPr>
              <a:t>CONTENTS</a:t>
            </a:r>
            <a:endParaRPr lang="zh-CN" altLang="en-US" sz="2000" b="1" dirty="0">
              <a:solidFill>
                <a:srgbClr val="9900FF"/>
              </a:solidFill>
            </a:endParaRPr>
          </a:p>
        </p:txBody>
      </p:sp>
      <p:sp>
        <p:nvSpPr>
          <p:cNvPr id="22" name="文本框 20"/>
          <p:cNvSpPr txBox="1">
            <a:spLocks noChangeArrowheads="1"/>
          </p:cNvSpPr>
          <p:nvPr/>
        </p:nvSpPr>
        <p:spPr bwMode="auto">
          <a:xfrm>
            <a:off x="1235902" y="2572883"/>
            <a:ext cx="14122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3200" b="1" dirty="0">
                <a:solidFill>
                  <a:srgbClr val="008000"/>
                </a:solidFill>
              </a:rPr>
              <a:t>提纲</a:t>
            </a:r>
          </a:p>
        </p:txBody>
      </p:sp>
      <p:sp>
        <p:nvSpPr>
          <p:cNvPr id="15" name="TextBox 14"/>
          <p:cNvSpPr txBox="1"/>
          <p:nvPr/>
        </p:nvSpPr>
        <p:spPr>
          <a:xfrm>
            <a:off x="3612396" y="3071810"/>
            <a:ext cx="39600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5.2  </a:t>
            </a:r>
            <a:r>
              <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特殊矩阵的压缩存储</a:t>
            </a:r>
          </a:p>
        </p:txBody>
      </p:sp>
      <p:sp>
        <p:nvSpPr>
          <p:cNvPr id="17" name="TextBox 16"/>
          <p:cNvSpPr txBox="1"/>
          <p:nvPr/>
        </p:nvSpPr>
        <p:spPr>
          <a:xfrm>
            <a:off x="3612396" y="4000504"/>
            <a:ext cx="39600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5.3  </a:t>
            </a:r>
            <a:r>
              <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稀疏矩阵</a:t>
            </a:r>
          </a:p>
        </p:txBody>
      </p:sp>
      <p:sp>
        <p:nvSpPr>
          <p:cNvPr id="13" name="灯片编号占位符 12"/>
          <p:cNvSpPr>
            <a:spLocks noGrp="1"/>
          </p:cNvSpPr>
          <p:nvPr>
            <p:ph type="sldNum" sz="quarter" idx="12"/>
          </p:nvPr>
        </p:nvSpPr>
        <p:spPr/>
        <p:txBody>
          <a:bodyPr/>
          <a:lstStyle/>
          <a:p>
            <a:fld id="{67864EE2-EAB3-4814-A7EB-820BD7610F1E}" type="slidenum">
              <a:rPr lang="en-US" altLang="zh-CN" smtClean="0"/>
              <a:pPr/>
              <a:t>3</a:t>
            </a:fld>
            <a:r>
              <a:rPr lang="en-US" altLang="zh-CN" dirty="0"/>
              <a:t>/97</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2000232" y="1000108"/>
            <a:ext cx="3527426" cy="840230"/>
          </a:xfrm>
          <a:prstGeom prst="rect">
            <a:avLst/>
          </a:prstGeom>
          <a:noFill/>
          <a:ln w="9525">
            <a:noFill/>
            <a:miter lim="800000"/>
            <a:headEnd/>
            <a:tailEnd/>
          </a:ln>
          <a:effectLst/>
        </p:spPr>
        <p:txBody>
          <a:bodyPr wrap="square">
            <a:spAutoFit/>
          </a:bodyPr>
          <a:lstStyle/>
          <a:p>
            <a:pPr>
              <a:lnSpc>
                <a:spcPct val="11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i="1">
                <a:solidFill>
                  <a:srgbClr val="0000FF"/>
                </a:solidFill>
                <a:latin typeface="Consolas" pitchFamily="49" charset="0"/>
                <a:ea typeface="仿宋" pitchFamily="49" charset="-122"/>
                <a:cs typeface="Consolas" pitchFamily="49" charset="0"/>
              </a:rPr>
              <a:t>A</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sym typeface="Symbol"/>
              </a:rPr>
              <a:t>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i="1">
                <a:solidFill>
                  <a:srgbClr val="0000FF"/>
                </a:solidFill>
                <a:latin typeface="Consolas" pitchFamily="49" charset="0"/>
                <a:ea typeface="仿宋" pitchFamily="49" charset="-122"/>
                <a:cs typeface="Consolas" pitchFamily="49" charset="0"/>
              </a:rPr>
              <a:t>B</a:t>
            </a:r>
            <a:r>
              <a:rPr kumimoji="1" lang="en-US" altLang="zh-CN" sz="1800">
                <a:solidFill>
                  <a:srgbClr val="0000FF"/>
                </a:solidFill>
                <a:latin typeface="Consolas" pitchFamily="49" charset="0"/>
                <a:ea typeface="仿宋" pitchFamily="49" charset="-122"/>
                <a:cs typeface="Consolas" pitchFamily="49" charset="0"/>
              </a:rPr>
              <a:t> </a:t>
            </a:r>
          </a:p>
          <a:p>
            <a:pPr>
              <a:lnSpc>
                <a:spcPct val="110000"/>
              </a:lnSpc>
              <a:spcBef>
                <a:spcPct val="50000"/>
              </a:spcBef>
            </a:pPr>
            <a:r>
              <a:rPr kumimoji="1" lang="en-US" altLang="zh-CN" sz="1800" i="1">
                <a:solidFill>
                  <a:srgbClr val="0000FF"/>
                </a:solidFill>
                <a:latin typeface="Consolas" pitchFamily="49" charset="0"/>
                <a:ea typeface="仿宋" pitchFamily="49" charset="-122"/>
                <a:cs typeface="Consolas" pitchFamily="49" charset="0"/>
              </a:rPr>
              <a:t>a</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i="1">
                <a:solidFill>
                  <a:srgbClr val="0000FF"/>
                </a:solidFill>
                <a:latin typeface="Consolas" pitchFamily="49" charset="0"/>
                <a:ea typeface="仿宋" pitchFamily="49" charset="-122"/>
                <a:cs typeface="Consolas" pitchFamily="49" charset="0"/>
              </a:rPr>
              <a:t>i</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i="1">
                <a:solidFill>
                  <a:srgbClr val="0000FF"/>
                </a:solidFill>
                <a:latin typeface="Consolas" pitchFamily="49" charset="0"/>
                <a:ea typeface="仿宋" pitchFamily="49" charset="-122"/>
                <a:cs typeface="Consolas" pitchFamily="49" charset="0"/>
              </a:rPr>
              <a:t>j</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i="1">
                <a:solidFill>
                  <a:srgbClr val="0000FF"/>
                </a:solidFill>
                <a:latin typeface="Consolas" pitchFamily="49" charset="0"/>
                <a:ea typeface="仿宋" pitchFamily="49" charset="-122"/>
                <a:cs typeface="Consolas" pitchFamily="49" charset="0"/>
              </a:rPr>
              <a:t>b</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i="1">
                <a:solidFill>
                  <a:srgbClr val="0000FF"/>
                </a:solidFill>
                <a:latin typeface="Consolas" pitchFamily="49" charset="0"/>
                <a:ea typeface="仿宋" pitchFamily="49" charset="-122"/>
                <a:cs typeface="Consolas" pitchFamily="49" charset="0"/>
              </a:rPr>
              <a:t>k</a:t>
            </a:r>
            <a:r>
              <a:rPr kumimoji="1" lang="en-US" altLang="zh-CN" sz="1800">
                <a:solidFill>
                  <a:srgbClr val="0000FF"/>
                </a:solidFill>
                <a:latin typeface="Consolas" pitchFamily="49" charset="0"/>
                <a:ea typeface="仿宋" pitchFamily="49" charset="-122"/>
                <a:cs typeface="Consolas" pitchFamily="49" charset="0"/>
              </a:rPr>
              <a:t>]</a:t>
            </a:r>
          </a:p>
        </p:txBody>
      </p:sp>
      <p:sp>
        <p:nvSpPr>
          <p:cNvPr id="5" name="左右箭头 4"/>
          <p:cNvSpPr/>
          <p:nvPr/>
        </p:nvSpPr>
        <p:spPr>
          <a:xfrm>
            <a:off x="3487367" y="1189022"/>
            <a:ext cx="714380" cy="108000"/>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sp>
        <p:nvSpPr>
          <p:cNvPr id="6" name="左右箭头 5"/>
          <p:cNvSpPr/>
          <p:nvPr/>
        </p:nvSpPr>
        <p:spPr>
          <a:xfrm>
            <a:off x="3500430" y="1667633"/>
            <a:ext cx="714380" cy="108000"/>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grpSp>
        <p:nvGrpSpPr>
          <p:cNvPr id="2" name="组合 6"/>
          <p:cNvGrpSpPr/>
          <p:nvPr/>
        </p:nvGrpSpPr>
        <p:grpSpPr>
          <a:xfrm>
            <a:off x="1071538" y="2268544"/>
            <a:ext cx="6950105" cy="2160588"/>
            <a:chOff x="1071538" y="2268544"/>
            <a:chExt cx="6950105" cy="2160588"/>
          </a:xfrm>
        </p:grpSpPr>
        <p:sp>
          <p:nvSpPr>
            <p:cNvPr id="8" name="Text Box 2"/>
            <p:cNvSpPr txBox="1">
              <a:spLocks noChangeArrowheads="1"/>
            </p:cNvSpPr>
            <p:nvPr/>
          </p:nvSpPr>
          <p:spPr bwMode="auto">
            <a:xfrm>
              <a:off x="1071538" y="2571744"/>
              <a:ext cx="3143272" cy="1143198"/>
            </a:xfrm>
            <a:prstGeom prst="rect">
              <a:avLst/>
            </a:prstGeom>
            <a:noFill/>
            <a:ln w="9525">
              <a:noFill/>
              <a:miter lim="800000"/>
              <a:headEnd/>
              <a:tailEnd/>
            </a:ln>
            <a:effectLst/>
          </p:spPr>
          <p:txBody>
            <a:bodyPr wrap="square">
              <a:spAutoFit/>
            </a:bodyPr>
            <a:lstStyle/>
            <a:p>
              <a:pPr algn="l">
                <a:spcBef>
                  <a:spcPct val="50000"/>
                </a:spcBef>
              </a:pPr>
              <a:r>
                <a:rPr kumimoji="1" lang="zh-CN" altLang="en-US" sz="2000">
                  <a:solidFill>
                    <a:srgbClr val="0000FF"/>
                  </a:solidFill>
                  <a:latin typeface="Consolas" pitchFamily="49" charset="0"/>
                  <a:ea typeface="仿宋" pitchFamily="49" charset="-122"/>
                  <a:cs typeface="Consolas" pitchFamily="49" charset="0"/>
                </a:rPr>
                <a:t>当</a:t>
              </a:r>
              <a:r>
                <a:rPr kumimoji="1" lang="en-US" altLang="zh-CN" sz="2000" i="1">
                  <a:solidFill>
                    <a:srgbClr val="0000FF"/>
                  </a:solidFill>
                  <a:latin typeface="Consolas" pitchFamily="49" charset="0"/>
                  <a:ea typeface="仿宋" pitchFamily="49" charset="-122"/>
                  <a:cs typeface="Consolas" pitchFamily="49" charset="0"/>
                </a:rPr>
                <a:t>b=</a:t>
              </a:r>
              <a:r>
                <a:rPr kumimoji="1" lang="en-US" altLang="zh-CN" sz="2000">
                  <a:solidFill>
                    <a:srgbClr val="0000FF"/>
                  </a:solidFill>
                  <a:latin typeface="Consolas" pitchFamily="49" charset="0"/>
                  <a:ea typeface="仿宋" pitchFamily="49" charset="-122"/>
                  <a:cs typeface="Consolas" pitchFamily="49" charset="0"/>
                </a:rPr>
                <a:t>1</a:t>
              </a:r>
              <a:r>
                <a:rPr kumimoji="1" lang="zh-CN" altLang="en-US" sz="2000">
                  <a:solidFill>
                    <a:srgbClr val="0000FF"/>
                  </a:solidFill>
                  <a:latin typeface="Consolas" pitchFamily="49" charset="0"/>
                  <a:ea typeface="仿宋" pitchFamily="49" charset="-122"/>
                  <a:cs typeface="Consolas" pitchFamily="49" charset="0"/>
                </a:rPr>
                <a:t>时称为</a:t>
              </a:r>
              <a:r>
                <a:rPr kumimoji="1" lang="zh-CN" altLang="en-US" sz="2000">
                  <a:solidFill>
                    <a:srgbClr val="FF0000"/>
                  </a:solidFill>
                  <a:latin typeface="Consolas" pitchFamily="49" charset="0"/>
                  <a:ea typeface="仿宋" pitchFamily="49" charset="-122"/>
                  <a:cs typeface="Consolas" pitchFamily="49" charset="0"/>
                </a:rPr>
                <a:t>三对角矩阵</a:t>
              </a:r>
            </a:p>
            <a:p>
              <a:pPr algn="l">
                <a:spcBef>
                  <a:spcPct val="50000"/>
                </a:spcBef>
              </a:pPr>
              <a:r>
                <a:rPr kumimoji="1" lang="zh-CN" altLang="en-US" sz="2000">
                  <a:solidFill>
                    <a:srgbClr val="0000FF"/>
                  </a:solidFill>
                  <a:latin typeface="Consolas" pitchFamily="49" charset="0"/>
                  <a:ea typeface="仿宋" pitchFamily="49" charset="-122"/>
                  <a:cs typeface="Consolas" pitchFamily="49" charset="0"/>
                </a:rPr>
                <a:t>其压缩地址计算公式如下：</a:t>
              </a:r>
            </a:p>
            <a:p>
              <a:pPr algn="l">
                <a:spcBef>
                  <a:spcPct val="50000"/>
                </a:spcBef>
              </a:pPr>
              <a:r>
                <a:rPr kumimoji="1" lang="zh-CN" altLang="en-US" sz="2000">
                  <a:solidFill>
                    <a:srgbClr val="0000FF"/>
                  </a:solidFill>
                  <a:latin typeface="Consolas" pitchFamily="49" charset="0"/>
                  <a:ea typeface="仿宋" pitchFamily="49" charset="-122"/>
                  <a:cs typeface="Consolas" pitchFamily="49" charset="0"/>
                </a:rPr>
                <a:t>      </a:t>
              </a:r>
              <a:r>
                <a:rPr kumimoji="1" lang="en-US" altLang="zh-CN" sz="2000" i="1">
                  <a:solidFill>
                    <a:srgbClr val="FF0000"/>
                  </a:solidFill>
                  <a:latin typeface="Consolas" pitchFamily="49" charset="0"/>
                  <a:ea typeface="仿宋" pitchFamily="49" charset="-122"/>
                  <a:cs typeface="Consolas" pitchFamily="49" charset="0"/>
                </a:rPr>
                <a:t>k </a:t>
              </a:r>
              <a:r>
                <a:rPr kumimoji="1" lang="en-US" altLang="zh-CN" sz="2000">
                  <a:solidFill>
                    <a:srgbClr val="FF0000"/>
                  </a:solidFill>
                  <a:latin typeface="Consolas" pitchFamily="49" charset="0"/>
                  <a:ea typeface="仿宋" pitchFamily="49" charset="-122"/>
                  <a:cs typeface="Consolas" pitchFamily="49" charset="0"/>
                </a:rPr>
                <a:t>= </a:t>
              </a:r>
              <a:r>
                <a:rPr kumimoji="1" lang="en-US" altLang="zh-CN" sz="2000" err="1">
                  <a:solidFill>
                    <a:srgbClr val="FF0000"/>
                  </a:solidFill>
                  <a:latin typeface="Consolas" pitchFamily="49" charset="0"/>
                  <a:ea typeface="仿宋" pitchFamily="49" charset="-122"/>
                  <a:cs typeface="Consolas" pitchFamily="49" charset="0"/>
                </a:rPr>
                <a:t>2</a:t>
              </a:r>
              <a:r>
                <a:rPr kumimoji="1" lang="en-US" altLang="zh-CN" sz="2000" i="1" err="1">
                  <a:solidFill>
                    <a:srgbClr val="FF0000"/>
                  </a:solidFill>
                  <a:latin typeface="Consolas" pitchFamily="49" charset="0"/>
                  <a:ea typeface="仿宋" pitchFamily="49" charset="-122"/>
                  <a:cs typeface="Consolas" pitchFamily="49" charset="0"/>
                </a:rPr>
                <a:t>i</a:t>
              </a:r>
              <a:r>
                <a:rPr kumimoji="1" lang="en-US" altLang="zh-CN" sz="2000" i="1">
                  <a:solidFill>
                    <a:srgbClr val="FF0000"/>
                  </a:solidFill>
                  <a:latin typeface="Consolas" pitchFamily="49" charset="0"/>
                  <a:ea typeface="仿宋" pitchFamily="49" charset="-122"/>
                  <a:cs typeface="Consolas" pitchFamily="49" charset="0"/>
                </a:rPr>
                <a:t> </a:t>
              </a:r>
              <a:r>
                <a:rPr kumimoji="1" lang="en-US" altLang="zh-CN" sz="2000">
                  <a:solidFill>
                    <a:srgbClr val="FF0000"/>
                  </a:solidFill>
                  <a:latin typeface="Consolas" pitchFamily="49" charset="0"/>
                  <a:ea typeface="仿宋" pitchFamily="49" charset="-122"/>
                  <a:cs typeface="Consolas" pitchFamily="49" charset="0"/>
                </a:rPr>
                <a:t>+ </a:t>
              </a:r>
              <a:r>
                <a:rPr kumimoji="1" lang="en-US" altLang="zh-CN" sz="2000" i="1">
                  <a:solidFill>
                    <a:srgbClr val="FF0000"/>
                  </a:solidFill>
                  <a:latin typeface="Consolas" pitchFamily="49" charset="0"/>
                  <a:ea typeface="仿宋" pitchFamily="49" charset="-122"/>
                  <a:cs typeface="Consolas" pitchFamily="49" charset="0"/>
                </a:rPr>
                <a:t>j</a:t>
              </a:r>
              <a:r>
                <a:rPr kumimoji="1" lang="en-US" altLang="zh-CN" sz="2000">
                  <a:solidFill>
                    <a:srgbClr val="FF0000"/>
                  </a:solidFill>
                  <a:latin typeface="Consolas" pitchFamily="49" charset="0"/>
                  <a:ea typeface="仿宋" pitchFamily="49" charset="-122"/>
                  <a:cs typeface="Consolas" pitchFamily="49" charset="0"/>
                </a:rPr>
                <a:t> </a:t>
              </a:r>
            </a:p>
          </p:txBody>
        </p:sp>
        <p:grpSp>
          <p:nvGrpSpPr>
            <p:cNvPr id="4" name="组合 46"/>
            <p:cNvGrpSpPr/>
            <p:nvPr/>
          </p:nvGrpSpPr>
          <p:grpSpPr>
            <a:xfrm>
              <a:off x="5429256" y="2268544"/>
              <a:ext cx="2592387" cy="2160588"/>
              <a:chOff x="6286505" y="2197107"/>
              <a:chExt cx="2592387" cy="2160588"/>
            </a:xfrm>
          </p:grpSpPr>
          <p:sp>
            <p:nvSpPr>
              <p:cNvPr id="11" name="Line 7"/>
              <p:cNvSpPr>
                <a:spLocks noChangeShapeType="1"/>
              </p:cNvSpPr>
              <p:nvPr/>
            </p:nvSpPr>
            <p:spPr bwMode="auto">
              <a:xfrm>
                <a:off x="6286505" y="2197107"/>
                <a:ext cx="0" cy="2160588"/>
              </a:xfrm>
              <a:prstGeom prst="line">
                <a:avLst/>
              </a:prstGeom>
              <a:noFill/>
              <a:ln w="38100">
                <a:solidFill>
                  <a:srgbClr val="9900FF"/>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 name="Line 8"/>
              <p:cNvSpPr>
                <a:spLocks noChangeShapeType="1"/>
              </p:cNvSpPr>
              <p:nvPr/>
            </p:nvSpPr>
            <p:spPr bwMode="auto">
              <a:xfrm>
                <a:off x="6286505" y="2197107"/>
                <a:ext cx="215900" cy="0"/>
              </a:xfrm>
              <a:prstGeom prst="line">
                <a:avLst/>
              </a:prstGeom>
              <a:noFill/>
              <a:ln w="38100">
                <a:solidFill>
                  <a:srgbClr val="9900FF"/>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 name="Line 9"/>
              <p:cNvSpPr>
                <a:spLocks noChangeShapeType="1"/>
              </p:cNvSpPr>
              <p:nvPr/>
            </p:nvSpPr>
            <p:spPr bwMode="auto">
              <a:xfrm>
                <a:off x="6286505" y="4357694"/>
                <a:ext cx="215900" cy="0"/>
              </a:xfrm>
              <a:prstGeom prst="line">
                <a:avLst/>
              </a:prstGeom>
              <a:noFill/>
              <a:ln w="38100">
                <a:solidFill>
                  <a:srgbClr val="9900FF"/>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4" name="Line 10"/>
              <p:cNvSpPr>
                <a:spLocks noChangeShapeType="1"/>
              </p:cNvSpPr>
              <p:nvPr/>
            </p:nvSpPr>
            <p:spPr bwMode="auto">
              <a:xfrm>
                <a:off x="8870955" y="2197107"/>
                <a:ext cx="0" cy="2160588"/>
              </a:xfrm>
              <a:prstGeom prst="line">
                <a:avLst/>
              </a:prstGeom>
              <a:noFill/>
              <a:ln w="38100">
                <a:solidFill>
                  <a:srgbClr val="9900FF"/>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5" name="Line 11"/>
              <p:cNvSpPr>
                <a:spLocks noChangeShapeType="1"/>
              </p:cNvSpPr>
              <p:nvPr/>
            </p:nvSpPr>
            <p:spPr bwMode="auto">
              <a:xfrm>
                <a:off x="8662992" y="2197107"/>
                <a:ext cx="215900" cy="0"/>
              </a:xfrm>
              <a:prstGeom prst="line">
                <a:avLst/>
              </a:prstGeom>
              <a:noFill/>
              <a:ln w="38100">
                <a:solidFill>
                  <a:srgbClr val="9900FF"/>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 name="Line 12"/>
              <p:cNvSpPr>
                <a:spLocks noChangeShapeType="1"/>
              </p:cNvSpPr>
              <p:nvPr/>
            </p:nvSpPr>
            <p:spPr bwMode="auto">
              <a:xfrm>
                <a:off x="8662992" y="4357694"/>
                <a:ext cx="215900" cy="0"/>
              </a:xfrm>
              <a:prstGeom prst="line">
                <a:avLst/>
              </a:prstGeom>
              <a:noFill/>
              <a:ln w="38100">
                <a:solidFill>
                  <a:srgbClr val="9900FF"/>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7" name="Line 13"/>
              <p:cNvSpPr>
                <a:spLocks noChangeShapeType="1"/>
              </p:cNvSpPr>
              <p:nvPr/>
            </p:nvSpPr>
            <p:spPr bwMode="auto">
              <a:xfrm>
                <a:off x="6477005" y="2316169"/>
                <a:ext cx="2232025" cy="1944688"/>
              </a:xfrm>
              <a:prstGeom prst="line">
                <a:avLst/>
              </a:prstGeom>
              <a:noFill/>
              <a:ln w="38100">
                <a:solidFill>
                  <a:srgbClr val="00CC00"/>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8" name="Line 14"/>
              <p:cNvSpPr>
                <a:spLocks noChangeShapeType="1"/>
              </p:cNvSpPr>
              <p:nvPr/>
            </p:nvSpPr>
            <p:spPr bwMode="auto">
              <a:xfrm>
                <a:off x="6900867" y="2316169"/>
                <a:ext cx="1727200" cy="1511300"/>
              </a:xfrm>
              <a:prstGeom prst="line">
                <a:avLst/>
              </a:prstGeom>
              <a:noFill/>
              <a:ln w="38100">
                <a:solidFill>
                  <a:srgbClr val="00CC00"/>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 name="Line 16"/>
              <p:cNvSpPr>
                <a:spLocks noChangeShapeType="1"/>
              </p:cNvSpPr>
              <p:nvPr/>
            </p:nvSpPr>
            <p:spPr bwMode="auto">
              <a:xfrm>
                <a:off x="6573842" y="2724157"/>
                <a:ext cx="1727200" cy="1511300"/>
              </a:xfrm>
              <a:prstGeom prst="line">
                <a:avLst/>
              </a:prstGeom>
              <a:noFill/>
              <a:ln w="38100">
                <a:solidFill>
                  <a:srgbClr val="00CC00"/>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20" name="Text Box 20"/>
              <p:cNvSpPr txBox="1">
                <a:spLocks noChangeArrowheads="1"/>
              </p:cNvSpPr>
              <p:nvPr/>
            </p:nvSpPr>
            <p:spPr bwMode="auto">
              <a:xfrm>
                <a:off x="6715140" y="3643314"/>
                <a:ext cx="720725" cy="3139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0</a:t>
                </a:r>
              </a:p>
            </p:txBody>
          </p:sp>
          <p:sp>
            <p:nvSpPr>
              <p:cNvPr id="21" name="Text Box 21"/>
              <p:cNvSpPr txBox="1">
                <a:spLocks noChangeArrowheads="1"/>
              </p:cNvSpPr>
              <p:nvPr/>
            </p:nvSpPr>
            <p:spPr bwMode="auto">
              <a:xfrm>
                <a:off x="7858148" y="2571744"/>
                <a:ext cx="720725" cy="3139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0</a:t>
                </a:r>
              </a:p>
            </p:txBody>
          </p:sp>
        </p:grpSp>
        <p:sp>
          <p:nvSpPr>
            <p:cNvPr id="10" name="右箭头 9"/>
            <p:cNvSpPr/>
            <p:nvPr/>
          </p:nvSpPr>
          <p:spPr>
            <a:xfrm>
              <a:off x="4143372" y="2928934"/>
              <a:ext cx="1071570"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grpSp>
      <p:sp>
        <p:nvSpPr>
          <p:cNvPr id="22" name="TextBox 21"/>
          <p:cNvSpPr txBox="1"/>
          <p:nvPr/>
        </p:nvSpPr>
        <p:spPr>
          <a:xfrm>
            <a:off x="2071670" y="599998"/>
            <a:ext cx="1357322" cy="338554"/>
          </a:xfrm>
          <a:prstGeom prst="rect">
            <a:avLst/>
          </a:prstGeom>
          <a:noFill/>
        </p:spPr>
        <p:txBody>
          <a:bodyPr wrap="square" rtlCol="0">
            <a:spAutoFit/>
          </a:bodyPr>
          <a:lstStyle/>
          <a:p>
            <a:pPr algn="l"/>
            <a:r>
              <a:rPr kumimoji="1" lang="zh-CN" altLang="en-US" sz="2000">
                <a:solidFill>
                  <a:srgbClr val="0000FF"/>
                </a:solidFill>
                <a:latin typeface="Consolas" pitchFamily="49" charset="0"/>
                <a:ea typeface="仿宋" pitchFamily="49" charset="-122"/>
                <a:cs typeface="Consolas" pitchFamily="49" charset="0"/>
              </a:rPr>
              <a:t>对角矩阵</a:t>
            </a:r>
            <a:endParaRPr lang="zh-CN" altLang="en-US" sz="2000">
              <a:solidFill>
                <a:srgbClr val="0000FF"/>
              </a:solidFill>
              <a:latin typeface="Consolas" pitchFamily="49" charset="0"/>
              <a:ea typeface="仿宋" pitchFamily="49" charset="-122"/>
              <a:cs typeface="Consolas" pitchFamily="49" charset="0"/>
            </a:endParaRPr>
          </a:p>
        </p:txBody>
      </p:sp>
      <p:sp>
        <p:nvSpPr>
          <p:cNvPr id="23" name="TextBox 22"/>
          <p:cNvSpPr txBox="1"/>
          <p:nvPr/>
        </p:nvSpPr>
        <p:spPr>
          <a:xfrm>
            <a:off x="4143372" y="599998"/>
            <a:ext cx="1285884" cy="338554"/>
          </a:xfrm>
          <a:prstGeom prst="rect">
            <a:avLst/>
          </a:prstGeom>
          <a:noFill/>
        </p:spPr>
        <p:txBody>
          <a:bodyPr wrap="square" rtlCol="0">
            <a:spAutoFit/>
          </a:bodyPr>
          <a:lstStyle/>
          <a:p>
            <a:pPr algn="l"/>
            <a:r>
              <a:rPr kumimoji="1" lang="zh-CN" altLang="en-US" sz="2000">
                <a:solidFill>
                  <a:srgbClr val="0000FF"/>
                </a:solidFill>
                <a:latin typeface="Consolas" pitchFamily="49" charset="0"/>
                <a:ea typeface="仿宋" pitchFamily="49" charset="-122"/>
                <a:cs typeface="Consolas" pitchFamily="49" charset="0"/>
              </a:rPr>
              <a:t>压缩存储</a:t>
            </a:r>
            <a:endParaRPr lang="zh-CN" altLang="en-US" sz="2000">
              <a:solidFill>
                <a:srgbClr val="0000FF"/>
              </a:solidFill>
              <a:latin typeface="Consolas" pitchFamily="49" charset="0"/>
              <a:ea typeface="仿宋" pitchFamily="49" charset="-122"/>
              <a:cs typeface="Consolas" pitchFamily="49" charset="0"/>
            </a:endParaRPr>
          </a:p>
        </p:txBody>
      </p:sp>
      <p:sp>
        <p:nvSpPr>
          <p:cNvPr id="26" name="灯片编号占位符 25"/>
          <p:cNvSpPr>
            <a:spLocks noGrp="1"/>
          </p:cNvSpPr>
          <p:nvPr>
            <p:ph type="sldNum" sz="quarter" idx="12"/>
          </p:nvPr>
        </p:nvSpPr>
        <p:spPr/>
        <p:txBody>
          <a:bodyPr/>
          <a:lstStyle/>
          <a:p>
            <a:fld id="{67864EE2-EAB3-4814-A7EB-820BD7610F1E}" type="slidenum">
              <a:rPr lang="en-US" altLang="zh-CN" smtClean="0"/>
              <a:pPr/>
              <a:t>30</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3"/>
          <p:cNvSpPr txBox="1">
            <a:spLocks noChangeArrowheads="1"/>
          </p:cNvSpPr>
          <p:nvPr/>
        </p:nvSpPr>
        <p:spPr bwMode="auto">
          <a:xfrm>
            <a:off x="642911" y="2071678"/>
            <a:ext cx="8143932" cy="1708160"/>
          </a:xfrm>
          <a:prstGeom prst="rect">
            <a:avLst/>
          </a:prstGeom>
          <a:noFill/>
          <a:ln w="9525">
            <a:noFill/>
            <a:miter lim="800000"/>
            <a:headEnd/>
            <a:tailEnd/>
          </a:ln>
          <a:effectLst/>
        </p:spPr>
        <p:txBody>
          <a:bodyPr wrap="square">
            <a:spAutoFit/>
          </a:bodyPr>
          <a:lstStyle/>
          <a:p>
            <a:pPr algn="just">
              <a:lnSpc>
                <a:spcPts val="3000"/>
              </a:lnSpc>
              <a:spcBef>
                <a:spcPts val="600"/>
              </a:spcBef>
            </a:pPr>
            <a:r>
              <a:rPr kumimoji="1" lang="zh-CN" altLang="en-US" sz="2000" dirty="0">
                <a:solidFill>
                  <a:srgbClr val="0000FF"/>
                </a:solidFill>
                <a:latin typeface="Consolas" pitchFamily="49" charset="0"/>
                <a:ea typeface="仿宋" pitchFamily="49" charset="-122"/>
                <a:cs typeface="Consolas" pitchFamily="49" charset="0"/>
              </a:rPr>
              <a:t>　　一个阶数较大的矩阵中的非零元素个数</a:t>
            </a:r>
            <a:r>
              <a:rPr kumimoji="1" lang="en-US" altLang="zh-CN" sz="2000" dirty="0">
                <a:solidFill>
                  <a:srgbClr val="0000FF"/>
                </a:solidFill>
                <a:latin typeface="Consolas" pitchFamily="49" charset="0"/>
                <a:ea typeface="仿宋" pitchFamily="49" charset="-122"/>
                <a:cs typeface="Consolas" pitchFamily="49" charset="0"/>
              </a:rPr>
              <a:t>s</a:t>
            </a:r>
            <a:r>
              <a:rPr kumimoji="1" lang="zh-CN" altLang="en-US" sz="2000" dirty="0">
                <a:solidFill>
                  <a:srgbClr val="0000FF"/>
                </a:solidFill>
                <a:latin typeface="Consolas" pitchFamily="49" charset="0"/>
                <a:ea typeface="仿宋" pitchFamily="49" charset="-122"/>
                <a:cs typeface="Consolas" pitchFamily="49" charset="0"/>
              </a:rPr>
              <a:t>相对于矩阵元素的总个数</a:t>
            </a:r>
            <a:r>
              <a:rPr kumimoji="1" lang="en-US" altLang="zh-CN" sz="2000" dirty="0">
                <a:solidFill>
                  <a:srgbClr val="0000FF"/>
                </a:solidFill>
                <a:latin typeface="Consolas" pitchFamily="49" charset="0"/>
                <a:ea typeface="仿宋" pitchFamily="49" charset="-122"/>
                <a:cs typeface="Consolas" pitchFamily="49" charset="0"/>
              </a:rPr>
              <a:t>t</a:t>
            </a:r>
            <a:r>
              <a:rPr kumimoji="1" lang="zh-CN" altLang="en-US" sz="2000" dirty="0">
                <a:solidFill>
                  <a:srgbClr val="0000FF"/>
                </a:solidFill>
                <a:latin typeface="Consolas" pitchFamily="49" charset="0"/>
                <a:ea typeface="仿宋" pitchFamily="49" charset="-122"/>
                <a:cs typeface="Consolas" pitchFamily="49" charset="0"/>
              </a:rPr>
              <a:t>十分小时，即</a:t>
            </a:r>
            <a:r>
              <a:rPr kumimoji="1" lang="en-US" altLang="zh-CN" sz="2000" dirty="0">
                <a:solidFill>
                  <a:srgbClr val="0000FF"/>
                </a:solidFill>
                <a:latin typeface="Consolas" pitchFamily="49" charset="0"/>
                <a:ea typeface="仿宋" pitchFamily="49" charset="-122"/>
                <a:cs typeface="Consolas" pitchFamily="49" charset="0"/>
              </a:rPr>
              <a:t>s&lt;&lt;t</a:t>
            </a:r>
            <a:r>
              <a:rPr kumimoji="1" lang="zh-CN" altLang="en-US" sz="2000" dirty="0">
                <a:solidFill>
                  <a:srgbClr val="0000FF"/>
                </a:solidFill>
                <a:latin typeface="Consolas" pitchFamily="49" charset="0"/>
                <a:ea typeface="仿宋" pitchFamily="49" charset="-122"/>
                <a:cs typeface="Consolas" pitchFamily="49" charset="0"/>
              </a:rPr>
              <a:t>时，称该矩阵为</a:t>
            </a:r>
            <a:r>
              <a:rPr kumimoji="1" lang="zh-CN" altLang="en-US" sz="2000" dirty="0">
                <a:solidFill>
                  <a:srgbClr val="FF0000"/>
                </a:solidFill>
                <a:latin typeface="微软雅黑" pitchFamily="34" charset="-122"/>
                <a:ea typeface="微软雅黑" pitchFamily="34" charset="-122"/>
                <a:cs typeface="Consolas" pitchFamily="49" charset="0"/>
              </a:rPr>
              <a:t>稀疏矩阵</a:t>
            </a:r>
            <a:r>
              <a:rPr kumimoji="1" lang="zh-CN" altLang="en-US" sz="2000" dirty="0">
                <a:solidFill>
                  <a:srgbClr val="0000FF"/>
                </a:solidFill>
                <a:latin typeface="Consolas" pitchFamily="49" charset="0"/>
                <a:ea typeface="仿宋" pitchFamily="49" charset="-122"/>
                <a:cs typeface="Consolas" pitchFamily="49" charset="0"/>
              </a:rPr>
              <a:t>。</a:t>
            </a:r>
            <a:endParaRPr kumimoji="1" lang="en-US" altLang="zh-CN" sz="2000" dirty="0">
              <a:solidFill>
                <a:srgbClr val="0000FF"/>
              </a:solidFill>
              <a:latin typeface="Consolas" pitchFamily="49" charset="0"/>
              <a:ea typeface="仿宋" pitchFamily="49" charset="-122"/>
              <a:cs typeface="Consolas" pitchFamily="49" charset="0"/>
            </a:endParaRPr>
          </a:p>
          <a:p>
            <a:pPr algn="just">
              <a:lnSpc>
                <a:spcPts val="3000"/>
              </a:lnSpc>
              <a:spcBef>
                <a:spcPts val="600"/>
              </a:spcBef>
            </a:pPr>
            <a:r>
              <a:rPr kumimoji="1" lang="en-US" altLang="zh-CN" sz="2000">
                <a:solidFill>
                  <a:srgbClr val="0000FF"/>
                </a:solidFill>
                <a:latin typeface="Consolas" pitchFamily="49" charset="0"/>
                <a:ea typeface="仿宋" pitchFamily="49" charset="-122"/>
                <a:cs typeface="Consolas" pitchFamily="49" charset="0"/>
              </a:rPr>
              <a:t>    </a:t>
            </a:r>
            <a:r>
              <a:rPr kumimoji="1" lang="zh-CN" altLang="en-US" sz="2000">
                <a:solidFill>
                  <a:srgbClr val="0000FF"/>
                </a:solidFill>
                <a:latin typeface="Consolas" pitchFamily="49" charset="0"/>
                <a:ea typeface="仿宋" pitchFamily="49" charset="-122"/>
                <a:cs typeface="Consolas" pitchFamily="49" charset="0"/>
              </a:rPr>
              <a:t>例如</a:t>
            </a:r>
            <a:r>
              <a:rPr kumimoji="1" lang="zh-CN" altLang="en-US" sz="2000" dirty="0">
                <a:solidFill>
                  <a:srgbClr val="0000FF"/>
                </a:solidFill>
                <a:latin typeface="Consolas" pitchFamily="49" charset="0"/>
                <a:ea typeface="仿宋" pitchFamily="49" charset="-122"/>
                <a:cs typeface="Consolas" pitchFamily="49" charset="0"/>
              </a:rPr>
              <a:t>一个</a:t>
            </a:r>
            <a:r>
              <a:rPr kumimoji="1" lang="en-US" altLang="zh-CN" sz="2000" dirty="0">
                <a:solidFill>
                  <a:srgbClr val="0000FF"/>
                </a:solidFill>
                <a:latin typeface="Consolas" pitchFamily="49" charset="0"/>
                <a:ea typeface="仿宋" pitchFamily="49" charset="-122"/>
                <a:cs typeface="Consolas" pitchFamily="49" charset="0"/>
              </a:rPr>
              <a:t>100×100</a:t>
            </a:r>
            <a:r>
              <a:rPr kumimoji="1" lang="zh-CN" altLang="en-US" sz="2000" dirty="0">
                <a:solidFill>
                  <a:srgbClr val="0000FF"/>
                </a:solidFill>
                <a:latin typeface="Consolas" pitchFamily="49" charset="0"/>
                <a:ea typeface="仿宋" pitchFamily="49" charset="-122"/>
                <a:cs typeface="Consolas" pitchFamily="49" charset="0"/>
              </a:rPr>
              <a:t>的矩阵，若其中只有</a:t>
            </a:r>
            <a:r>
              <a:rPr kumimoji="1" lang="en-US" altLang="zh-CN" sz="2000" dirty="0">
                <a:solidFill>
                  <a:srgbClr val="0000FF"/>
                </a:solidFill>
                <a:latin typeface="Consolas" pitchFamily="49" charset="0"/>
                <a:ea typeface="仿宋" pitchFamily="49" charset="-122"/>
                <a:cs typeface="Consolas" pitchFamily="49" charset="0"/>
              </a:rPr>
              <a:t>100</a:t>
            </a:r>
            <a:r>
              <a:rPr kumimoji="1" lang="zh-CN" altLang="en-US" sz="2000" dirty="0">
                <a:solidFill>
                  <a:srgbClr val="0000FF"/>
                </a:solidFill>
                <a:latin typeface="Consolas" pitchFamily="49" charset="0"/>
                <a:ea typeface="仿宋" pitchFamily="49" charset="-122"/>
                <a:cs typeface="Consolas" pitchFamily="49" charset="0"/>
              </a:rPr>
              <a:t>个非零元素，就可称其为稀疏矩阵。</a:t>
            </a:r>
            <a:endParaRPr lang="zh-CN" altLang="en-US" sz="2000" dirty="0">
              <a:solidFill>
                <a:srgbClr val="0000FF"/>
              </a:solidFill>
              <a:latin typeface="Consolas" pitchFamily="49" charset="0"/>
              <a:ea typeface="仿宋" pitchFamily="49" charset="-122"/>
              <a:cs typeface="Consolas" pitchFamily="49" charset="0"/>
            </a:endParaRPr>
          </a:p>
        </p:txBody>
      </p:sp>
      <p:grpSp>
        <p:nvGrpSpPr>
          <p:cNvPr id="2" name="组合 17"/>
          <p:cNvGrpSpPr/>
          <p:nvPr/>
        </p:nvGrpSpPr>
        <p:grpSpPr>
          <a:xfrm>
            <a:off x="4143372" y="2928934"/>
            <a:ext cx="2143140" cy="1766520"/>
            <a:chOff x="6429388" y="3144042"/>
            <a:chExt cx="2143140" cy="1766520"/>
          </a:xfrm>
        </p:grpSpPr>
        <p:sp>
          <p:nvSpPr>
            <p:cNvPr id="19" name="TextBox 18"/>
            <p:cNvSpPr txBox="1"/>
            <p:nvPr/>
          </p:nvSpPr>
          <p:spPr>
            <a:xfrm>
              <a:off x="6429388" y="4572008"/>
              <a:ext cx="2143140" cy="338554"/>
            </a:xfrm>
            <a:prstGeom prst="rect">
              <a:avLst/>
            </a:prstGeom>
            <a:noFill/>
          </p:spPr>
          <p:txBody>
            <a:bodyPr wrap="square" rtlCol="0">
              <a:spAutoFit/>
            </a:bodyPr>
            <a:lstStyle/>
            <a:p>
              <a:r>
                <a:rPr lang="zh-CN" altLang="en-US" sz="2000">
                  <a:solidFill>
                    <a:srgbClr val="0000FF"/>
                  </a:solidFill>
                  <a:latin typeface="华文中宋" pitchFamily="2" charset="-122"/>
                  <a:ea typeface="华文中宋" pitchFamily="2" charset="-122"/>
                  <a:cs typeface="hakuyoxingshu7000" pitchFamily="2" charset="-122"/>
                </a:rPr>
                <a:t>定性的描述</a:t>
              </a:r>
            </a:p>
          </p:txBody>
        </p:sp>
        <p:cxnSp>
          <p:nvCxnSpPr>
            <p:cNvPr id="20" name="直接箭头连接符 19"/>
            <p:cNvCxnSpPr/>
            <p:nvPr/>
          </p:nvCxnSpPr>
          <p:spPr>
            <a:xfrm rot="5400000" flipH="1" flipV="1">
              <a:off x="6786578" y="3857628"/>
              <a:ext cx="1428760" cy="1588"/>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500298" y="785794"/>
            <a:ext cx="328614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5.3  </a:t>
            </a:r>
            <a:r>
              <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稀疏矩阵</a:t>
            </a:r>
          </a:p>
        </p:txBody>
      </p:sp>
      <p:sp>
        <p:nvSpPr>
          <p:cNvPr id="13" name="灯片编号占位符 12"/>
          <p:cNvSpPr>
            <a:spLocks noGrp="1"/>
          </p:cNvSpPr>
          <p:nvPr>
            <p:ph type="sldNum" sz="quarter" idx="12"/>
          </p:nvPr>
        </p:nvSpPr>
        <p:spPr/>
        <p:txBody>
          <a:bodyPr/>
          <a:lstStyle/>
          <a:p>
            <a:fld id="{67864EE2-EAB3-4814-A7EB-820BD7610F1E}" type="slidenum">
              <a:rPr lang="en-US" altLang="zh-CN" smtClean="0"/>
              <a:pPr/>
              <a:t>31</a:t>
            </a:fld>
            <a:r>
              <a:rPr lang="en-US" altLang="zh-CN" dirty="0"/>
              <a:t>/97</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571480"/>
            <a:ext cx="4143404" cy="400110"/>
          </a:xfrm>
          <a:prstGeom prst="rect">
            <a:avLst/>
          </a:prstGeom>
          <a:noFill/>
        </p:spPr>
        <p:txBody>
          <a:bodyPr wrap="square" rtlCol="0">
            <a:spAutoFit/>
          </a:bodyPr>
          <a:lstStyle/>
          <a:p>
            <a:pPr algn="l">
              <a:lnSpc>
                <a:spcPct val="100000"/>
              </a:lnSpc>
            </a:pPr>
            <a:r>
              <a:rPr kumimoji="1" lang="zh-CN" altLang="en-US" sz="2000" dirty="0">
                <a:solidFill>
                  <a:srgbClr val="0000FF"/>
                </a:solidFill>
                <a:latin typeface="Consolas" pitchFamily="49" charset="0"/>
                <a:ea typeface="楷体" pitchFamily="49" charset="-122"/>
                <a:cs typeface="Consolas" pitchFamily="49" charset="0"/>
              </a:rPr>
              <a:t>稀疏矩阵和特殊矩阵的不同点：</a:t>
            </a:r>
            <a:endParaRPr lang="zh-CN" altLang="en-US" sz="2000" dirty="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714348" y="1285860"/>
            <a:ext cx="7643866" cy="1132957"/>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wrap="square" tIns="180000" bIns="180000" rtlCol="0">
            <a:spAutoFit/>
          </a:bodyPr>
          <a:lstStyle/>
          <a:p>
            <a:pPr marL="457200" indent="-457200" algn="l">
              <a:lnSpc>
                <a:spcPct val="100000"/>
              </a:lnSpc>
              <a:buBlip>
                <a:blip r:embed="rId2"/>
              </a:buBlip>
            </a:pPr>
            <a:r>
              <a:rPr kumimoji="1" lang="zh-CN" altLang="en-US" sz="2000" dirty="0">
                <a:solidFill>
                  <a:srgbClr val="0000FF"/>
                </a:solidFill>
                <a:latin typeface="Consolas" pitchFamily="49" charset="0"/>
                <a:ea typeface="仿宋" pitchFamily="49" charset="-122"/>
                <a:cs typeface="Consolas" pitchFamily="49" charset="0"/>
              </a:rPr>
              <a:t>特殊矩阵的特殊元素（值相同元素、常量元素）分布有规律。</a:t>
            </a:r>
            <a:endParaRPr kumimoji="1" lang="en-US" altLang="zh-CN" sz="2000" dirty="0">
              <a:solidFill>
                <a:srgbClr val="0000FF"/>
              </a:solidFill>
              <a:latin typeface="Consolas" pitchFamily="49" charset="0"/>
              <a:ea typeface="仿宋" pitchFamily="49" charset="-122"/>
              <a:cs typeface="Consolas" pitchFamily="49" charset="0"/>
            </a:endParaRPr>
          </a:p>
          <a:p>
            <a:pPr marL="457200" indent="-457200" algn="l">
              <a:lnSpc>
                <a:spcPct val="100000"/>
              </a:lnSpc>
              <a:buBlip>
                <a:blip r:embed="rId2"/>
              </a:buBlip>
            </a:pPr>
            <a:r>
              <a:rPr kumimoji="1" lang="zh-CN" altLang="en-US" sz="2000" dirty="0">
                <a:solidFill>
                  <a:srgbClr val="0000FF"/>
                </a:solidFill>
                <a:latin typeface="Consolas" pitchFamily="49" charset="0"/>
                <a:ea typeface="仿宋" pitchFamily="49" charset="-122"/>
                <a:cs typeface="Consolas" pitchFamily="49" charset="0"/>
              </a:rPr>
              <a:t>稀疏矩阵的特殊元素（非</a:t>
            </a:r>
            <a:r>
              <a:rPr kumimoji="1" lang="en-US" altLang="zh-CN" sz="2000" dirty="0">
                <a:solidFill>
                  <a:srgbClr val="0000FF"/>
                </a:solidFill>
                <a:latin typeface="Consolas" pitchFamily="49" charset="0"/>
                <a:ea typeface="仿宋" pitchFamily="49" charset="-122"/>
                <a:cs typeface="Consolas" pitchFamily="49" charset="0"/>
              </a:rPr>
              <a:t>0</a:t>
            </a:r>
            <a:r>
              <a:rPr kumimoji="1" lang="zh-CN" altLang="en-US" sz="2000" dirty="0">
                <a:solidFill>
                  <a:srgbClr val="0000FF"/>
                </a:solidFill>
                <a:latin typeface="Consolas" pitchFamily="49" charset="0"/>
                <a:ea typeface="仿宋" pitchFamily="49" charset="-122"/>
                <a:cs typeface="Consolas" pitchFamily="49" charset="0"/>
              </a:rPr>
              <a:t>元素）分布没有规律。</a:t>
            </a:r>
            <a:endParaRPr lang="zh-CN" altLang="en-US" sz="2000" dirty="0">
              <a:solidFill>
                <a:srgbClr val="0000FF"/>
              </a:solidFill>
              <a:latin typeface="Consolas" pitchFamily="49" charset="0"/>
              <a:ea typeface="仿宋" pitchFamily="49" charset="-122"/>
              <a:cs typeface="Consolas" pitchFamily="49" charset="0"/>
            </a:endParaRPr>
          </a:p>
        </p:txBody>
      </p:sp>
      <p:sp>
        <p:nvSpPr>
          <p:cNvPr id="11" name="灯片编号占位符 10"/>
          <p:cNvSpPr>
            <a:spLocks noGrp="1"/>
          </p:cNvSpPr>
          <p:nvPr>
            <p:ph type="sldNum" sz="quarter" idx="12"/>
          </p:nvPr>
        </p:nvSpPr>
        <p:spPr/>
        <p:txBody>
          <a:bodyPr/>
          <a:lstStyle/>
          <a:p>
            <a:fld id="{67864EE2-EAB3-4814-A7EB-820BD7610F1E}" type="slidenum">
              <a:rPr lang="en-US" altLang="zh-CN" smtClean="0"/>
              <a:pPr/>
              <a:t>32</a:t>
            </a:fld>
            <a:r>
              <a:rPr lang="en-US" altLang="zh-CN" dirty="0"/>
              <a:t>/97</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2"/>
          <p:cNvPicPr>
            <a:picLocks noChangeAspect="1" noChangeArrowheads="1"/>
          </p:cNvPicPr>
          <p:nvPr/>
        </p:nvPicPr>
        <p:blipFill>
          <a:blip r:embed="rId2" cstate="print"/>
          <a:srcRect/>
          <a:stretch>
            <a:fillRect/>
          </a:stretch>
        </p:blipFill>
        <p:spPr bwMode="auto">
          <a:xfrm>
            <a:off x="428596" y="1571612"/>
            <a:ext cx="7686103" cy="3143272"/>
          </a:xfrm>
          <a:prstGeom prst="rect">
            <a:avLst/>
          </a:prstGeom>
          <a:noFill/>
          <a:ln w="9525">
            <a:noFill/>
            <a:miter lim="800000"/>
            <a:headEnd/>
            <a:tailEnd/>
          </a:ln>
        </p:spPr>
      </p:pic>
      <p:sp>
        <p:nvSpPr>
          <p:cNvPr id="5" name="右箭头 4"/>
          <p:cNvSpPr/>
          <p:nvPr/>
        </p:nvSpPr>
        <p:spPr bwMode="auto">
          <a:xfrm>
            <a:off x="4214810" y="2786058"/>
            <a:ext cx="571504" cy="357190"/>
          </a:xfrm>
          <a:prstGeom prst="right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6" name="TextBox 5"/>
          <p:cNvSpPr txBox="1"/>
          <p:nvPr/>
        </p:nvSpPr>
        <p:spPr>
          <a:xfrm>
            <a:off x="5143504" y="5029154"/>
            <a:ext cx="2857520" cy="400110"/>
          </a:xfrm>
          <a:prstGeom prst="rect">
            <a:avLst/>
          </a:prstGeom>
          <a:noFill/>
        </p:spPr>
        <p:txBody>
          <a:bodyPr wrap="square" rtlCol="0">
            <a:spAutoFit/>
          </a:bodyPr>
          <a:lstStyle/>
          <a:p>
            <a:pPr algn="l">
              <a:lnSpc>
                <a:spcPct val="100000"/>
              </a:lnSpc>
              <a:spcBef>
                <a:spcPts val="0"/>
              </a:spcBef>
            </a:pPr>
            <a:r>
              <a:rPr lang="zh-CN" altLang="zh-CN" sz="2000">
                <a:solidFill>
                  <a:srgbClr val="FF0000"/>
                </a:solidFill>
                <a:latin typeface="微软雅黑" pitchFamily="34" charset="-122"/>
                <a:ea typeface="微软雅黑" pitchFamily="34" charset="-122"/>
                <a:cs typeface="Consolas" pitchFamily="49" charset="0"/>
              </a:rPr>
              <a:t>通常按行优先顺序排列</a:t>
            </a:r>
            <a:endParaRPr lang="zh-CN" altLang="en-US" sz="2000">
              <a:solidFill>
                <a:srgbClr val="FF0000"/>
              </a:solidFill>
              <a:latin typeface="微软雅黑" pitchFamily="34" charset="-122"/>
              <a:ea typeface="微软雅黑" pitchFamily="34" charset="-122"/>
              <a:cs typeface="Consolas" pitchFamily="49" charset="0"/>
            </a:endParaRPr>
          </a:p>
        </p:txBody>
      </p:sp>
      <p:cxnSp>
        <p:nvCxnSpPr>
          <p:cNvPr id="8" name="直接箭头连接符 7"/>
          <p:cNvCxnSpPr>
            <a:stCxn id="6" idx="0"/>
          </p:cNvCxnSpPr>
          <p:nvPr/>
        </p:nvCxnSpPr>
        <p:spPr>
          <a:xfrm rot="16200000" flipV="1">
            <a:off x="6216265" y="4815237"/>
            <a:ext cx="427834"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428596" y="714356"/>
            <a:ext cx="435771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5.3.1 </a:t>
            </a:r>
            <a:r>
              <a:rPr lang="zh-CN" altLang="zh-CN">
                <a:latin typeface="Consolas" pitchFamily="49" charset="0"/>
                <a:ea typeface="微软雅黑" pitchFamily="34" charset="-122"/>
                <a:cs typeface="Consolas" pitchFamily="49" charset="0"/>
              </a:rPr>
              <a:t>稀疏矩阵</a:t>
            </a:r>
            <a:r>
              <a:rPr lang="zh-CN" altLang="en-US">
                <a:latin typeface="Consolas" pitchFamily="49" charset="0"/>
                <a:ea typeface="微软雅黑" pitchFamily="34" charset="-122"/>
                <a:cs typeface="Consolas" pitchFamily="49" charset="0"/>
              </a:rPr>
              <a:t>的三元组表示</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4" name="灯片编号占位符 13"/>
          <p:cNvSpPr>
            <a:spLocks noGrp="1"/>
          </p:cNvSpPr>
          <p:nvPr>
            <p:ph type="sldNum" sz="quarter" idx="12"/>
          </p:nvPr>
        </p:nvSpPr>
        <p:spPr/>
        <p:txBody>
          <a:bodyPr/>
          <a:lstStyle/>
          <a:p>
            <a:fld id="{67864EE2-EAB3-4814-A7EB-820BD7610F1E}" type="slidenum">
              <a:rPr lang="en-US" altLang="zh-CN" smtClean="0"/>
              <a:pPr/>
              <a:t>33</a:t>
            </a:fld>
            <a:r>
              <a:rPr lang="en-US" altLang="zh-CN" dirty="0"/>
              <a:t>/97</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1142984"/>
            <a:ext cx="7572396" cy="332665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struct </a:t>
            </a:r>
            <a:r>
              <a:rPr lang="en-US" altLang="zh-CN" sz="1800">
                <a:solidFill>
                  <a:srgbClr val="FF0000"/>
                </a:solidFill>
                <a:latin typeface="Consolas" pitchFamily="49" charset="0"/>
                <a:ea typeface="仿宋" pitchFamily="49" charset="-122"/>
                <a:cs typeface="Consolas" pitchFamily="49" charset="0"/>
              </a:rPr>
              <a:t>TupElem</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单个三元组元素的类型</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r>
              <a:rPr lang="en-US" altLang="zh-CN" sz="1800">
                <a:solidFill>
                  <a:srgbClr val="009900"/>
                </a:solidFill>
                <a:latin typeface="Consolas" pitchFamily="49" charset="0"/>
                <a:ea typeface="仿宋" pitchFamily="49" charset="-122"/>
                <a:cs typeface="Consolas" pitchFamily="49" charset="0"/>
              </a:rPr>
              <a:t>  int r;</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行号</a:t>
            </a:r>
          </a:p>
          <a:p>
            <a:pPr algn="l">
              <a:lnSpc>
                <a:spcPts val="2100"/>
              </a:lnSpc>
              <a:spcBef>
                <a:spcPts val="0"/>
              </a:spcBef>
            </a:pPr>
            <a:r>
              <a:rPr lang="en-US" altLang="zh-CN" sz="1800">
                <a:solidFill>
                  <a:srgbClr val="009900"/>
                </a:solidFill>
                <a:latin typeface="Consolas" pitchFamily="49" charset="0"/>
                <a:ea typeface="仿宋" pitchFamily="49" charset="-122"/>
                <a:cs typeface="Consolas" pitchFamily="49" charset="0"/>
              </a:rPr>
              <a:t>   int c;</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列号</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9900"/>
                </a:solidFill>
                <a:latin typeface="Consolas" pitchFamily="49" charset="0"/>
                <a:ea typeface="仿宋" pitchFamily="49" charset="-122"/>
                <a:cs typeface="Consolas" pitchFamily="49" charset="0"/>
              </a:rPr>
              <a:t>int d;</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元素值</a:t>
            </a: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   TupElem() {}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构造函数</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TupElem(int r1,int c1,int d1)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重载构造函数</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r=r1;</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c=c1;</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d=d1;</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571472" y="500042"/>
            <a:ext cx="464347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三元组表示中每个元素的类定义如下：</a:t>
            </a:r>
            <a:endParaRPr lang="zh-CN" altLang="en-US" sz="2000">
              <a:solidFill>
                <a:srgbClr val="0000FF"/>
              </a:solidFill>
              <a:latin typeface="Consolas" pitchFamily="49" charset="0"/>
              <a:ea typeface="仿宋" pitchFamily="49" charset="-122"/>
              <a:cs typeface="Consolas" pitchFamily="49" charset="0"/>
            </a:endParaRPr>
          </a:p>
        </p:txBody>
      </p:sp>
      <p:sp>
        <p:nvSpPr>
          <p:cNvPr id="10" name="灯片编号占位符 9"/>
          <p:cNvSpPr>
            <a:spLocks noGrp="1"/>
          </p:cNvSpPr>
          <p:nvPr>
            <p:ph type="sldNum" sz="quarter" idx="12"/>
          </p:nvPr>
        </p:nvSpPr>
        <p:spPr/>
        <p:txBody>
          <a:bodyPr/>
          <a:lstStyle/>
          <a:p>
            <a:fld id="{67864EE2-EAB3-4814-A7EB-820BD7610F1E}" type="slidenum">
              <a:rPr lang="en-US" altLang="zh-CN" smtClean="0"/>
              <a:pPr/>
              <a:t>34</a:t>
            </a:fld>
            <a:r>
              <a:rPr lang="en-US" altLang="zh-CN" dirty="0"/>
              <a:t>/97</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468635"/>
            <a:ext cx="7572396" cy="261466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700"/>
              </a:lnSpc>
              <a:spcBef>
                <a:spcPts val="0"/>
              </a:spcBef>
            </a:pPr>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TupClass</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三元组存储结构类</a:t>
            </a:r>
          </a:p>
          <a:p>
            <a:pPr algn="l">
              <a:lnSpc>
                <a:spcPts val="27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9900"/>
                </a:solidFill>
                <a:latin typeface="Consolas" pitchFamily="49" charset="0"/>
                <a:ea typeface="仿宋" pitchFamily="49" charset="-122"/>
                <a:cs typeface="Consolas" pitchFamily="49" charset="0"/>
              </a:rPr>
              <a:t>int rows;</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行数</a:t>
            </a:r>
          </a:p>
          <a:p>
            <a:pPr algn="l">
              <a:lnSpc>
                <a:spcPts val="27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9900"/>
                </a:solidFill>
                <a:latin typeface="Consolas" pitchFamily="49" charset="0"/>
                <a:ea typeface="仿宋" pitchFamily="49" charset="-122"/>
                <a:cs typeface="Consolas" pitchFamily="49" charset="0"/>
              </a:rPr>
              <a:t>int cols;</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列数</a:t>
            </a:r>
          </a:p>
          <a:p>
            <a:pPr algn="l">
              <a:lnSpc>
                <a:spcPts val="27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9900"/>
                </a:solidFill>
                <a:latin typeface="Consolas" pitchFamily="49" charset="0"/>
                <a:ea typeface="仿宋" pitchFamily="49" charset="-122"/>
                <a:cs typeface="Consolas" pitchFamily="49" charset="0"/>
              </a:rPr>
              <a:t>int nums;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非零元素个数</a:t>
            </a:r>
          </a:p>
          <a:p>
            <a:pPr algn="l">
              <a:lnSpc>
                <a:spcPts val="27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9900"/>
                </a:solidFill>
                <a:latin typeface="Consolas" pitchFamily="49" charset="0"/>
                <a:ea typeface="仿宋" pitchFamily="49" charset="-122"/>
                <a:cs typeface="Consolas" pitchFamily="49" charset="0"/>
              </a:rPr>
              <a:t>TupElem* data;</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稀疏矩阵对应的三元组顺序表</a:t>
            </a:r>
          </a:p>
          <a:p>
            <a:pPr algn="l">
              <a:lnSpc>
                <a:spcPts val="27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a:t>
            </a:r>
            <a:r>
              <a:rPr lang="zh-CN" altLang="zh-CN" sz="1800">
                <a:solidFill>
                  <a:srgbClr val="FF00FF"/>
                </a:solidFill>
                <a:latin typeface="Consolas" pitchFamily="49" charset="0"/>
                <a:ea typeface="仿宋" pitchFamily="49" charset="-122"/>
                <a:cs typeface="Consolas" pitchFamily="49" charset="0"/>
              </a:rPr>
              <a:t>基本运算算法</a:t>
            </a:r>
          </a:p>
          <a:p>
            <a:pPr algn="l">
              <a:lnSpc>
                <a:spcPts val="27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571472" y="868951"/>
            <a:ext cx="5429288" cy="338554"/>
          </a:xfrm>
          <a:prstGeom prst="rect">
            <a:avLst/>
          </a:prstGeom>
          <a:noFill/>
        </p:spPr>
        <p:txBody>
          <a:bodyPr wrap="square" rtlCol="0">
            <a:spAutoFit/>
          </a:bodyPr>
          <a:lstStyle/>
          <a:p>
            <a:pPr algn="l"/>
            <a:r>
              <a:rPr lang="zh-CN" altLang="zh-CN" sz="2000">
                <a:solidFill>
                  <a:srgbClr val="0000FF"/>
                </a:solidFill>
                <a:latin typeface="Consolas" pitchFamily="49" charset="0"/>
                <a:ea typeface="仿宋" pitchFamily="49" charset="-122"/>
                <a:cs typeface="Consolas" pitchFamily="49" charset="0"/>
              </a:rPr>
              <a:t>设计稀疏矩阵三元组存储结构类</a:t>
            </a:r>
            <a:r>
              <a:rPr lang="en-US" altLang="zh-CN" sz="2000">
                <a:solidFill>
                  <a:srgbClr val="FF0000"/>
                </a:solidFill>
                <a:latin typeface="Consolas" pitchFamily="49" charset="0"/>
                <a:ea typeface="仿宋" pitchFamily="49" charset="-122"/>
                <a:cs typeface="Consolas" pitchFamily="49" charset="0"/>
              </a:rPr>
              <a:t>TupClass</a:t>
            </a:r>
            <a:r>
              <a:rPr lang="zh-CN" altLang="zh-CN" sz="2000">
                <a:solidFill>
                  <a:srgbClr val="0000FF"/>
                </a:solidFill>
                <a:latin typeface="Consolas" pitchFamily="49" charset="0"/>
                <a:ea typeface="仿宋" pitchFamily="49" charset="-122"/>
                <a:cs typeface="Consolas" pitchFamily="49" charset="0"/>
              </a:rPr>
              <a:t>如下：</a:t>
            </a:r>
          </a:p>
        </p:txBody>
      </p:sp>
      <p:sp>
        <p:nvSpPr>
          <p:cNvPr id="10" name="灯片编号占位符 9"/>
          <p:cNvSpPr>
            <a:spLocks noGrp="1"/>
          </p:cNvSpPr>
          <p:nvPr>
            <p:ph type="sldNum" sz="quarter" idx="12"/>
          </p:nvPr>
        </p:nvSpPr>
        <p:spPr/>
        <p:txBody>
          <a:bodyPr/>
          <a:lstStyle/>
          <a:p>
            <a:fld id="{67864EE2-EAB3-4814-A7EB-820BD7610F1E}" type="slidenum">
              <a:rPr lang="en-US" altLang="zh-CN" smtClean="0"/>
              <a:pPr/>
              <a:t>35</a:t>
            </a:fld>
            <a:r>
              <a:rPr lang="en-US" altLang="zh-CN" dirty="0"/>
              <a:t>/97</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1428736"/>
            <a:ext cx="8072494" cy="264774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600"/>
              </a:spcBef>
              <a:buBlip>
                <a:blip r:embed="rId2"/>
              </a:buBlip>
            </a:pPr>
            <a:r>
              <a:rPr lang="en-US" altLang="zh-CN" sz="2000">
                <a:solidFill>
                  <a:srgbClr val="0000FF"/>
                </a:solidFill>
                <a:latin typeface="Consolas" pitchFamily="49" charset="0"/>
                <a:ea typeface="仿宋" pitchFamily="49" charset="-122"/>
                <a:cs typeface="Consolas" pitchFamily="49" charset="0"/>
              </a:rPr>
              <a:t>CreateTup(A,m,n)</a:t>
            </a:r>
            <a:r>
              <a:rPr lang="zh-CN" altLang="zh-CN" sz="2000">
                <a:solidFill>
                  <a:srgbClr val="0000FF"/>
                </a:solidFill>
                <a:latin typeface="Consolas" pitchFamily="49" charset="0"/>
                <a:ea typeface="仿宋" pitchFamily="49" charset="-122"/>
                <a:cs typeface="Consolas" pitchFamily="49" charset="0"/>
              </a:rPr>
              <a:t>：由</a:t>
            </a:r>
            <a:r>
              <a:rPr lang="en-US" altLang="zh-CN" sz="2000" i="1">
                <a:solidFill>
                  <a:srgbClr val="0000FF"/>
                </a:solidFill>
                <a:latin typeface="Consolas" pitchFamily="49" charset="0"/>
                <a:ea typeface="仿宋" pitchFamily="49" charset="-122"/>
                <a:cs typeface="Consolas" pitchFamily="49" charset="0"/>
              </a:rPr>
              <a:t>m</a:t>
            </a:r>
            <a:r>
              <a:rPr lang="zh-CN" altLang="zh-CN" sz="2000">
                <a:solidFill>
                  <a:srgbClr val="0000FF"/>
                </a:solidFill>
                <a:latin typeface="Consolas" pitchFamily="49" charset="0"/>
                <a:ea typeface="仿宋" pitchFamily="49" charset="-122"/>
                <a:cs typeface="Consolas" pitchFamily="49" charset="0"/>
              </a:rPr>
              <a:t>行</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列的稀疏矩阵</a:t>
            </a:r>
            <a:r>
              <a:rPr lang="en-US" altLang="zh-CN" sz="2000" i="1">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创建其三元组表示。</a:t>
            </a:r>
          </a:p>
          <a:p>
            <a:pPr marL="342900" indent="-342900" algn="l">
              <a:lnSpc>
                <a:spcPts val="2800"/>
              </a:lnSpc>
              <a:spcBef>
                <a:spcPts val="600"/>
              </a:spcBef>
              <a:buBlip>
                <a:blip r:embed="rId2"/>
              </a:buBlip>
            </a:pPr>
            <a:r>
              <a:rPr lang="en-US" altLang="zh-CN" sz="2000">
                <a:solidFill>
                  <a:srgbClr val="0000FF"/>
                </a:solidFill>
                <a:latin typeface="Consolas" pitchFamily="49" charset="0"/>
                <a:ea typeface="仿宋" pitchFamily="49" charset="-122"/>
                <a:cs typeface="Consolas" pitchFamily="49" charset="0"/>
              </a:rPr>
              <a:t>Setvalue(i,j,x)</a:t>
            </a:r>
            <a:r>
              <a:rPr lang="zh-CN" altLang="zh-CN" sz="2000">
                <a:solidFill>
                  <a:srgbClr val="0000FF"/>
                </a:solidFill>
                <a:latin typeface="Consolas" pitchFamily="49" charset="0"/>
                <a:ea typeface="仿宋" pitchFamily="49" charset="-122"/>
                <a:cs typeface="Consolas" pitchFamily="49" charset="0"/>
              </a:rPr>
              <a:t>：利用三元组给稀疏矩阵的元素赋值即执行</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a:t>
            </a:r>
          </a:p>
          <a:p>
            <a:pPr marL="342900" indent="-342900" algn="l">
              <a:lnSpc>
                <a:spcPts val="2800"/>
              </a:lnSpc>
              <a:spcBef>
                <a:spcPts val="600"/>
              </a:spcBef>
              <a:buBlip>
                <a:blip r:embed="rId2"/>
              </a:buBlip>
            </a:pPr>
            <a:r>
              <a:rPr lang="en-US" altLang="zh-CN" sz="2000">
                <a:solidFill>
                  <a:srgbClr val="0000FF"/>
                </a:solidFill>
                <a:latin typeface="Consolas" pitchFamily="49" charset="0"/>
                <a:ea typeface="仿宋" pitchFamily="49" charset="-122"/>
                <a:cs typeface="Consolas" pitchFamily="49" charset="0"/>
              </a:rPr>
              <a:t>GetValue(i, j)</a:t>
            </a:r>
            <a:r>
              <a:rPr lang="zh-CN" altLang="zh-CN" sz="2000">
                <a:solidFill>
                  <a:srgbClr val="0000FF"/>
                </a:solidFill>
                <a:latin typeface="Consolas" pitchFamily="49" charset="0"/>
                <a:ea typeface="仿宋" pitchFamily="49" charset="-122"/>
                <a:cs typeface="Consolas" pitchFamily="49" charset="0"/>
              </a:rPr>
              <a:t>：利用三元组取稀疏矩阵的元素值即执行</a:t>
            </a:r>
            <a:r>
              <a:rPr lang="en-US" altLang="zh-CN" sz="2000" i="1">
                <a:solidFill>
                  <a:srgbClr val="0000FF"/>
                </a:solidFill>
                <a:latin typeface="Consolas" pitchFamily="49" charset="0"/>
                <a:ea typeface="仿宋" pitchFamily="49" charset="-122"/>
                <a:cs typeface="Consolas" pitchFamily="49" charset="0"/>
              </a:rPr>
              <a:t>x</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p>
          <a:p>
            <a:pPr marL="342900" indent="-342900" algn="l">
              <a:lnSpc>
                <a:spcPts val="2800"/>
              </a:lnSpc>
              <a:spcBef>
                <a:spcPts val="600"/>
              </a:spcBef>
              <a:buBlip>
                <a:blip r:embed="rId2"/>
              </a:buBlip>
            </a:pPr>
            <a:r>
              <a:rPr lang="en-US" altLang="zh-CN" sz="2000">
                <a:solidFill>
                  <a:srgbClr val="0000FF"/>
                </a:solidFill>
                <a:latin typeface="Consolas" pitchFamily="49" charset="0"/>
                <a:ea typeface="仿宋" pitchFamily="49" charset="-122"/>
                <a:cs typeface="Consolas" pitchFamily="49" charset="0"/>
              </a:rPr>
              <a:t>DispTup()</a:t>
            </a:r>
            <a:r>
              <a:rPr lang="zh-CN" altLang="zh-CN" sz="2000">
                <a:solidFill>
                  <a:srgbClr val="0000FF"/>
                </a:solidFill>
                <a:latin typeface="Consolas" pitchFamily="49" charset="0"/>
                <a:ea typeface="仿宋" pitchFamily="49" charset="-122"/>
                <a:cs typeface="Consolas" pitchFamily="49" charset="0"/>
              </a:rPr>
              <a:t>：输出稀疏矩阵的三元组表示。</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642910" y="785794"/>
            <a:ext cx="4500594" cy="423065"/>
          </a:xfrm>
          <a:prstGeom prst="rect">
            <a:avLst/>
          </a:prstGeom>
          <a:noFill/>
        </p:spPr>
        <p:txBody>
          <a:bodyPr wrap="square" rtlCol="0">
            <a:spAutoFit/>
          </a:bodyPr>
          <a:lstStyle/>
          <a:p>
            <a:pPr algn="l">
              <a:lnSpc>
                <a:spcPts val="2800"/>
              </a:lnSpc>
              <a:spcBef>
                <a:spcPts val="600"/>
              </a:spcBef>
            </a:pPr>
            <a:r>
              <a:rPr lang="en-US" altLang="zh-CN" sz="2000">
                <a:solidFill>
                  <a:srgbClr val="0000FF"/>
                </a:solidFill>
                <a:latin typeface="Consolas" pitchFamily="49" charset="0"/>
                <a:ea typeface="楷体" pitchFamily="49" charset="-122"/>
                <a:cs typeface="Consolas" pitchFamily="49" charset="0"/>
              </a:rPr>
              <a:t>TupClass</a:t>
            </a:r>
            <a:r>
              <a:rPr lang="zh-CN" altLang="en-US" sz="2000">
                <a:solidFill>
                  <a:srgbClr val="0000FF"/>
                </a:solidFill>
                <a:latin typeface="Consolas" pitchFamily="49" charset="0"/>
                <a:ea typeface="楷体" pitchFamily="49" charset="-122"/>
                <a:cs typeface="Consolas" pitchFamily="49" charset="0"/>
              </a:rPr>
              <a:t>类</a:t>
            </a:r>
            <a:r>
              <a:rPr lang="zh-CN" altLang="zh-CN" sz="2000">
                <a:solidFill>
                  <a:srgbClr val="0000FF"/>
                </a:solidFill>
                <a:latin typeface="Consolas" pitchFamily="49" charset="0"/>
                <a:ea typeface="楷体" pitchFamily="49" charset="-122"/>
                <a:cs typeface="Consolas" pitchFamily="49" charset="0"/>
              </a:rPr>
              <a:t>中包含如下基本运算方法：</a:t>
            </a:r>
          </a:p>
        </p:txBody>
      </p:sp>
      <p:sp>
        <p:nvSpPr>
          <p:cNvPr id="7" name="TextBox 6"/>
          <p:cNvSpPr txBox="1"/>
          <p:nvPr/>
        </p:nvSpPr>
        <p:spPr>
          <a:xfrm>
            <a:off x="571472" y="4429132"/>
            <a:ext cx="7786742" cy="810478"/>
          </a:xfrm>
          <a:prstGeom prst="rect">
            <a:avLst/>
          </a:prstGeom>
          <a:noFill/>
        </p:spPr>
        <p:txBody>
          <a:bodyPr wrap="square" rtlCol="0">
            <a:spAutoFit/>
          </a:bodyPr>
          <a:lstStyle/>
          <a:p>
            <a:pPr algn="l">
              <a:lnSpc>
                <a:spcPts val="2800"/>
              </a:lnSpc>
              <a:spcBef>
                <a:spcPts val="6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其中，</a:t>
            </a:r>
            <a:r>
              <a:rPr lang="en-US" altLang="zh-CN" sz="2000">
                <a:solidFill>
                  <a:srgbClr val="0000FF"/>
                </a:solidFill>
                <a:latin typeface="Consolas" pitchFamily="49" charset="0"/>
                <a:ea typeface="仿宋" pitchFamily="49" charset="-122"/>
                <a:cs typeface="Consolas" pitchFamily="49" charset="0"/>
              </a:rPr>
              <a:t>data</a:t>
            </a:r>
            <a:r>
              <a:rPr lang="zh-CN" altLang="zh-CN" sz="2000">
                <a:solidFill>
                  <a:srgbClr val="0000FF"/>
                </a:solidFill>
                <a:latin typeface="Consolas" pitchFamily="49" charset="0"/>
                <a:ea typeface="仿宋" pitchFamily="49" charset="-122"/>
                <a:cs typeface="Consolas" pitchFamily="49" charset="0"/>
              </a:rPr>
              <a:t>列表用于存放稀疏矩阵中所有非零元素，通常按行优先顺序排列。这种有序结构可简化大多数稀疏矩阵运算算法。</a:t>
            </a:r>
            <a:endParaRPr lang="zh-CN" altLang="en-US" sz="2000">
              <a:solidFill>
                <a:srgbClr val="0000FF"/>
              </a:solidFill>
              <a:latin typeface="Consolas" pitchFamily="49" charset="0"/>
              <a:ea typeface="仿宋" pitchFamily="49" charset="-122"/>
              <a:cs typeface="Consolas" pitchFamily="49" charset="0"/>
            </a:endParaRPr>
          </a:p>
        </p:txBody>
      </p:sp>
      <p:sp>
        <p:nvSpPr>
          <p:cNvPr id="12" name="灯片编号占位符 11"/>
          <p:cNvSpPr>
            <a:spLocks noGrp="1"/>
          </p:cNvSpPr>
          <p:nvPr>
            <p:ph type="sldNum" sz="quarter" idx="12"/>
          </p:nvPr>
        </p:nvSpPr>
        <p:spPr/>
        <p:txBody>
          <a:bodyPr/>
          <a:lstStyle/>
          <a:p>
            <a:fld id="{67864EE2-EAB3-4814-A7EB-820BD7610F1E}" type="slidenum">
              <a:rPr lang="en-US" altLang="zh-CN" smtClean="0"/>
              <a:pPr/>
              <a:t>36</a:t>
            </a:fld>
            <a:r>
              <a:rPr lang="en-US" altLang="zh-CN" dirty="0"/>
              <a:t>/97</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978" name="Object 2"/>
          <p:cNvGraphicFramePr>
            <a:graphicFrameLocks noChangeAspect="1"/>
          </p:cNvGraphicFramePr>
          <p:nvPr/>
        </p:nvGraphicFramePr>
        <p:xfrm>
          <a:off x="3049597" y="1539871"/>
          <a:ext cx="2808287" cy="1246187"/>
        </p:xfrm>
        <a:graphic>
          <a:graphicData uri="http://schemas.openxmlformats.org/presentationml/2006/ole">
            <mc:AlternateContent xmlns:mc="http://schemas.openxmlformats.org/markup-compatibility/2006">
              <mc:Choice xmlns:v="urn:schemas-microsoft-com:vml" Requires="v">
                <p:oleObj spid="_x0000_s66574" r:id="rId3" imgW="1180588" imgH="520474" progId="">
                  <p:embed/>
                </p:oleObj>
              </mc:Choice>
              <mc:Fallback>
                <p:oleObj r:id="rId3" imgW="1180588" imgH="520474"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597" y="1539871"/>
                        <a:ext cx="2808287" cy="1246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58" name="Text Box 2"/>
          <p:cNvSpPr txBox="1">
            <a:spLocks noChangeArrowheads="1"/>
          </p:cNvSpPr>
          <p:nvPr/>
        </p:nvSpPr>
        <p:spPr bwMode="auto">
          <a:xfrm>
            <a:off x="285720" y="1047742"/>
            <a:ext cx="4071965" cy="492443"/>
          </a:xfrm>
          <a:prstGeom prst="rect">
            <a:avLst/>
          </a:prstGeom>
          <a:noFill/>
          <a:ln w="9525">
            <a:noFill/>
            <a:miter lim="800000"/>
            <a:headEnd/>
            <a:tailEnd/>
          </a:ln>
          <a:effectLst/>
        </p:spPr>
        <p:txBody>
          <a:bodyPr wrap="square">
            <a:spAutoFit/>
          </a:bodyPr>
          <a:lstStyle/>
          <a:p>
            <a:pPr marL="457200" indent="-457200" algn="l">
              <a:lnSpc>
                <a:spcPct val="130000"/>
              </a:lnSpc>
              <a:spcBef>
                <a:spcPct val="50000"/>
              </a:spcBef>
              <a:buFontTx/>
              <a:buBlip>
                <a:blip r:embed="rId5"/>
              </a:buBlip>
            </a:pPr>
            <a:r>
              <a:rPr kumimoji="1" lang="zh-CN" altLang="en-US" sz="2000" dirty="0">
                <a:solidFill>
                  <a:srgbClr val="0000FF"/>
                </a:solidFill>
                <a:latin typeface="Consolas" pitchFamily="49" charset="0"/>
                <a:ea typeface="仿宋" pitchFamily="49" charset="-122"/>
                <a:cs typeface="Consolas" pitchFamily="49" charset="0"/>
              </a:rPr>
              <a:t>每个非零元素对应</a:t>
            </a:r>
            <a:r>
              <a:rPr kumimoji="1" lang="zh-CN" altLang="en-US" sz="2000">
                <a:solidFill>
                  <a:srgbClr val="0000FF"/>
                </a:solidFill>
                <a:latin typeface="Consolas" pitchFamily="49" charset="0"/>
                <a:ea typeface="仿宋" pitchFamily="49" charset="-122"/>
                <a:cs typeface="Consolas" pitchFamily="49" charset="0"/>
              </a:rPr>
              <a:t>一个结点。</a:t>
            </a:r>
            <a:endParaRPr kumimoji="1" lang="zh-CN" altLang="en-US" sz="2000" dirty="0">
              <a:solidFill>
                <a:srgbClr val="0000FF"/>
              </a:solidFill>
              <a:latin typeface="Consolas" pitchFamily="49" charset="0"/>
              <a:ea typeface="仿宋" pitchFamily="49" charset="-122"/>
              <a:cs typeface="Consolas" pitchFamily="49" charset="0"/>
            </a:endParaRPr>
          </a:p>
        </p:txBody>
      </p:sp>
      <p:grpSp>
        <p:nvGrpSpPr>
          <p:cNvPr id="2" name="组合 4"/>
          <p:cNvGrpSpPr/>
          <p:nvPr/>
        </p:nvGrpSpPr>
        <p:grpSpPr>
          <a:xfrm>
            <a:off x="908073" y="3565532"/>
            <a:ext cx="1620838" cy="863600"/>
            <a:chOff x="2051050" y="1866900"/>
            <a:chExt cx="1620838" cy="863600"/>
          </a:xfrm>
        </p:grpSpPr>
        <p:sp>
          <p:nvSpPr>
            <p:cNvPr id="6" name="Rectangle 49"/>
            <p:cNvSpPr>
              <a:spLocks noChangeArrowheads="1"/>
            </p:cNvSpPr>
            <p:nvPr/>
          </p:nvSpPr>
          <p:spPr bwMode="auto">
            <a:xfrm>
              <a:off x="2051050"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7" name="Rectangle 50"/>
            <p:cNvSpPr>
              <a:spLocks noChangeArrowheads="1"/>
            </p:cNvSpPr>
            <p:nvPr/>
          </p:nvSpPr>
          <p:spPr bwMode="auto">
            <a:xfrm>
              <a:off x="259238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8" name="Rectangle 51"/>
            <p:cNvSpPr>
              <a:spLocks noChangeArrowheads="1"/>
            </p:cNvSpPr>
            <p:nvPr/>
          </p:nvSpPr>
          <p:spPr bwMode="auto">
            <a:xfrm>
              <a:off x="313213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9" name="Rectangle 52"/>
            <p:cNvSpPr>
              <a:spLocks noChangeArrowheads="1"/>
            </p:cNvSpPr>
            <p:nvPr/>
          </p:nvSpPr>
          <p:spPr bwMode="auto">
            <a:xfrm>
              <a:off x="2051050" y="229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0" name="Rectangle 53"/>
            <p:cNvSpPr>
              <a:spLocks noChangeArrowheads="1"/>
            </p:cNvSpPr>
            <p:nvPr/>
          </p:nvSpPr>
          <p:spPr bwMode="auto">
            <a:xfrm>
              <a:off x="2844800" y="229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 name="组合 10"/>
          <p:cNvGrpSpPr/>
          <p:nvPr/>
        </p:nvGrpSpPr>
        <p:grpSpPr>
          <a:xfrm>
            <a:off x="6308748" y="5643578"/>
            <a:ext cx="1620838" cy="863600"/>
            <a:chOff x="7451725" y="4408488"/>
            <a:chExt cx="1620838" cy="863600"/>
          </a:xfrm>
        </p:grpSpPr>
        <p:sp>
          <p:nvSpPr>
            <p:cNvPr id="12" name="Rectangle 54"/>
            <p:cNvSpPr>
              <a:spLocks noChangeArrowheads="1"/>
            </p:cNvSpPr>
            <p:nvPr/>
          </p:nvSpPr>
          <p:spPr bwMode="auto">
            <a:xfrm>
              <a:off x="7451725"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2</a:t>
              </a:r>
            </a:p>
          </p:txBody>
        </p:sp>
        <p:sp>
          <p:nvSpPr>
            <p:cNvPr id="13" name="Rectangle 55"/>
            <p:cNvSpPr>
              <a:spLocks noChangeArrowheads="1"/>
            </p:cNvSpPr>
            <p:nvPr/>
          </p:nvSpPr>
          <p:spPr bwMode="auto">
            <a:xfrm>
              <a:off x="799306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14" name="Rectangle 56"/>
            <p:cNvSpPr>
              <a:spLocks noChangeArrowheads="1"/>
            </p:cNvSpPr>
            <p:nvPr/>
          </p:nvSpPr>
          <p:spPr bwMode="auto">
            <a:xfrm>
              <a:off x="853281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4</a:t>
              </a:r>
            </a:p>
          </p:txBody>
        </p:sp>
        <p:sp>
          <p:nvSpPr>
            <p:cNvPr id="15" name="Rectangle 57"/>
            <p:cNvSpPr>
              <a:spLocks noChangeArrowheads="1"/>
            </p:cNvSpPr>
            <p:nvPr/>
          </p:nvSpPr>
          <p:spPr bwMode="auto">
            <a:xfrm>
              <a:off x="7451725" y="4840288"/>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6" name="Rectangle 58"/>
            <p:cNvSpPr>
              <a:spLocks noChangeArrowheads="1"/>
            </p:cNvSpPr>
            <p:nvPr/>
          </p:nvSpPr>
          <p:spPr bwMode="auto">
            <a:xfrm>
              <a:off x="8245475" y="4840288"/>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 name="组合 16"/>
          <p:cNvGrpSpPr/>
          <p:nvPr/>
        </p:nvGrpSpPr>
        <p:grpSpPr>
          <a:xfrm>
            <a:off x="6308748" y="3543307"/>
            <a:ext cx="1620838" cy="863600"/>
            <a:chOff x="7451725" y="1844675"/>
            <a:chExt cx="1620838" cy="863600"/>
          </a:xfrm>
        </p:grpSpPr>
        <p:sp>
          <p:nvSpPr>
            <p:cNvPr id="18" name="Rectangle 59"/>
            <p:cNvSpPr>
              <a:spLocks noChangeArrowheads="1"/>
            </p:cNvSpPr>
            <p:nvPr/>
          </p:nvSpPr>
          <p:spPr bwMode="auto">
            <a:xfrm>
              <a:off x="7451725"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19" name="Rectangle 60"/>
            <p:cNvSpPr>
              <a:spLocks noChangeArrowheads="1"/>
            </p:cNvSpPr>
            <p:nvPr/>
          </p:nvSpPr>
          <p:spPr bwMode="auto">
            <a:xfrm>
              <a:off x="799306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3</a:t>
              </a:r>
            </a:p>
          </p:txBody>
        </p:sp>
        <p:sp>
          <p:nvSpPr>
            <p:cNvPr id="20" name="Rectangle 61"/>
            <p:cNvSpPr>
              <a:spLocks noChangeArrowheads="1"/>
            </p:cNvSpPr>
            <p:nvPr/>
          </p:nvSpPr>
          <p:spPr bwMode="auto">
            <a:xfrm>
              <a:off x="853281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1" name="Rectangle 62"/>
            <p:cNvSpPr>
              <a:spLocks noChangeArrowheads="1"/>
            </p:cNvSpPr>
            <p:nvPr/>
          </p:nvSpPr>
          <p:spPr bwMode="auto">
            <a:xfrm>
              <a:off x="7451725" y="2276475"/>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2" name="Rectangle 63"/>
            <p:cNvSpPr>
              <a:spLocks noChangeArrowheads="1"/>
            </p:cNvSpPr>
            <p:nvPr/>
          </p:nvSpPr>
          <p:spPr bwMode="auto">
            <a:xfrm>
              <a:off x="8245475" y="2276475"/>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5" name="组合 22"/>
          <p:cNvGrpSpPr/>
          <p:nvPr/>
        </p:nvGrpSpPr>
        <p:grpSpPr>
          <a:xfrm>
            <a:off x="4489473" y="4656160"/>
            <a:ext cx="1620838" cy="863600"/>
            <a:chOff x="5632450" y="3213100"/>
            <a:chExt cx="1620838" cy="863600"/>
          </a:xfrm>
        </p:grpSpPr>
        <p:sp>
          <p:nvSpPr>
            <p:cNvPr id="24" name="Rectangle 64"/>
            <p:cNvSpPr>
              <a:spLocks noChangeArrowheads="1"/>
            </p:cNvSpPr>
            <p:nvPr/>
          </p:nvSpPr>
          <p:spPr bwMode="auto">
            <a:xfrm>
              <a:off x="5632450"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25" name="Rectangle 65"/>
            <p:cNvSpPr>
              <a:spLocks noChangeArrowheads="1"/>
            </p:cNvSpPr>
            <p:nvPr/>
          </p:nvSpPr>
          <p:spPr bwMode="auto">
            <a:xfrm>
              <a:off x="617378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6" name="Rectangle 66"/>
            <p:cNvSpPr>
              <a:spLocks noChangeArrowheads="1"/>
            </p:cNvSpPr>
            <p:nvPr/>
          </p:nvSpPr>
          <p:spPr bwMode="auto">
            <a:xfrm>
              <a:off x="67135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27" name="Rectangle 67"/>
            <p:cNvSpPr>
              <a:spLocks noChangeArrowheads="1"/>
            </p:cNvSpPr>
            <p:nvPr/>
          </p:nvSpPr>
          <p:spPr bwMode="auto">
            <a:xfrm>
              <a:off x="5632450"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8" name="Rectangle 68"/>
            <p:cNvSpPr>
              <a:spLocks noChangeArrowheads="1"/>
            </p:cNvSpPr>
            <p:nvPr/>
          </p:nvSpPr>
          <p:spPr bwMode="auto">
            <a:xfrm>
              <a:off x="6426200"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1" name="组合 51"/>
          <p:cNvGrpSpPr/>
          <p:nvPr/>
        </p:nvGrpSpPr>
        <p:grpSpPr>
          <a:xfrm>
            <a:off x="5441956" y="1597012"/>
            <a:ext cx="1678005" cy="1946295"/>
            <a:chOff x="5441956" y="1597012"/>
            <a:chExt cx="1678005" cy="1946295"/>
          </a:xfrm>
        </p:grpSpPr>
        <p:sp>
          <p:nvSpPr>
            <p:cNvPr id="31" name="椭圆 30"/>
            <p:cNvSpPr/>
            <p:nvPr/>
          </p:nvSpPr>
          <p:spPr>
            <a:xfrm>
              <a:off x="5441956" y="1597012"/>
              <a:ext cx="285752" cy="357190"/>
            </a:xfrm>
            <a:prstGeom prst="ellipse">
              <a:avLst/>
            </a:prstGeom>
            <a:solidFill>
              <a:schemeClr val="accent1">
                <a:alpha val="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a:stCxn id="31" idx="5"/>
              <a:endCxn id="19" idx="0"/>
            </p:cNvCxnSpPr>
            <p:nvPr/>
          </p:nvCxnSpPr>
          <p:spPr>
            <a:xfrm rot="16200000" flipH="1">
              <a:off x="5582204" y="2005550"/>
              <a:ext cx="1641414" cy="14341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组合 49"/>
          <p:cNvGrpSpPr/>
          <p:nvPr/>
        </p:nvGrpSpPr>
        <p:grpSpPr>
          <a:xfrm>
            <a:off x="2259037" y="1597012"/>
            <a:ext cx="2111349" cy="1968520"/>
            <a:chOff x="2259037" y="1597012"/>
            <a:chExt cx="2111349" cy="1968520"/>
          </a:xfrm>
        </p:grpSpPr>
        <p:sp>
          <p:nvSpPr>
            <p:cNvPr id="35" name="椭圆 34"/>
            <p:cNvSpPr/>
            <p:nvPr/>
          </p:nvSpPr>
          <p:spPr>
            <a:xfrm>
              <a:off x="4084634" y="1597012"/>
              <a:ext cx="285752" cy="357190"/>
            </a:xfrm>
            <a:prstGeom prst="ellipse">
              <a:avLst/>
            </a:prstGeom>
            <a:solidFill>
              <a:schemeClr val="accent1">
                <a:alpha val="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箭头连接符 36"/>
            <p:cNvCxnSpPr>
              <a:stCxn id="35" idx="3"/>
              <a:endCxn id="8" idx="0"/>
            </p:cNvCxnSpPr>
            <p:nvPr/>
          </p:nvCxnSpPr>
          <p:spPr>
            <a:xfrm rot="5400000">
              <a:off x="2360940" y="1799990"/>
              <a:ext cx="1663639" cy="186744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组合 50"/>
          <p:cNvGrpSpPr/>
          <p:nvPr/>
        </p:nvGrpSpPr>
        <p:grpSpPr>
          <a:xfrm>
            <a:off x="4987928" y="1962140"/>
            <a:ext cx="285752" cy="2681306"/>
            <a:chOff x="4987928" y="1962140"/>
            <a:chExt cx="285752" cy="2681306"/>
          </a:xfrm>
        </p:grpSpPr>
        <p:sp>
          <p:nvSpPr>
            <p:cNvPr id="38" name="椭圆 37"/>
            <p:cNvSpPr/>
            <p:nvPr/>
          </p:nvSpPr>
          <p:spPr>
            <a:xfrm>
              <a:off x="4987928" y="1962140"/>
              <a:ext cx="285752" cy="357190"/>
            </a:xfrm>
            <a:prstGeom prst="ellipse">
              <a:avLst/>
            </a:prstGeom>
            <a:solidFill>
              <a:schemeClr val="accent1">
                <a:alpha val="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p:cNvCxnSpPr>
              <a:stCxn id="38" idx="4"/>
            </p:cNvCxnSpPr>
            <p:nvPr/>
          </p:nvCxnSpPr>
          <p:spPr>
            <a:xfrm rot="16200000" flipH="1">
              <a:off x="3975096" y="3475038"/>
              <a:ext cx="2324116" cy="127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组合 52"/>
          <p:cNvGrpSpPr/>
          <p:nvPr/>
        </p:nvGrpSpPr>
        <p:grpSpPr>
          <a:xfrm>
            <a:off x="5441956" y="2285992"/>
            <a:ext cx="1678006" cy="3357585"/>
            <a:chOff x="5441956" y="2285992"/>
            <a:chExt cx="1678006" cy="3357585"/>
          </a:xfrm>
        </p:grpSpPr>
        <p:sp>
          <p:nvSpPr>
            <p:cNvPr id="39" name="椭圆 38"/>
            <p:cNvSpPr/>
            <p:nvPr/>
          </p:nvSpPr>
          <p:spPr>
            <a:xfrm>
              <a:off x="5441956" y="2285992"/>
              <a:ext cx="285752" cy="357190"/>
            </a:xfrm>
            <a:prstGeom prst="ellipse">
              <a:avLst/>
            </a:prstGeom>
            <a:solidFill>
              <a:schemeClr val="accent1">
                <a:alpha val="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p:cNvCxnSpPr>
              <a:stCxn id="39" idx="5"/>
              <a:endCxn id="13" idx="0"/>
            </p:cNvCxnSpPr>
            <p:nvPr/>
          </p:nvCxnSpPr>
          <p:spPr>
            <a:xfrm rot="16200000" flipH="1">
              <a:off x="4876559" y="3400175"/>
              <a:ext cx="3052705" cy="14341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357158" y="357166"/>
            <a:ext cx="492922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5.3.2 </a:t>
            </a:r>
            <a:r>
              <a:rPr lang="zh-CN" altLang="zh-CN">
                <a:latin typeface="Consolas" pitchFamily="49" charset="0"/>
                <a:ea typeface="微软雅黑" pitchFamily="34" charset="-122"/>
                <a:cs typeface="Consolas" pitchFamily="49" charset="0"/>
              </a:rPr>
              <a:t>稀疏矩阵</a:t>
            </a:r>
            <a:r>
              <a:rPr lang="zh-CN" altLang="en-US">
                <a:latin typeface="Consolas" pitchFamily="49" charset="0"/>
                <a:ea typeface="微软雅黑" pitchFamily="34" charset="-122"/>
                <a:cs typeface="Consolas" pitchFamily="49" charset="0"/>
              </a:rPr>
              <a:t>的十字链表表示</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1" name="灯片编号占位符 50"/>
          <p:cNvSpPr>
            <a:spLocks noGrp="1"/>
          </p:cNvSpPr>
          <p:nvPr>
            <p:ph type="sldNum" sz="quarter" idx="12"/>
          </p:nvPr>
        </p:nvSpPr>
        <p:spPr/>
        <p:txBody>
          <a:bodyPr/>
          <a:lstStyle/>
          <a:p>
            <a:fld id="{67864EE2-EAB3-4814-A7EB-820BD7610F1E}" type="slidenum">
              <a:rPr lang="en-US" altLang="zh-CN" smtClean="0"/>
              <a:pPr/>
              <a:t>37</a:t>
            </a:fld>
            <a:r>
              <a:rPr lang="en-US" altLang="zh-CN" dirty="0"/>
              <a:t>/97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22" presetClass="exit" presetSubtype="4" fill="hold" nodeType="afterEffect">
                                  <p:stCondLst>
                                    <p:cond delay="0"/>
                                  </p:stCondLst>
                                  <p:childTnLst>
                                    <p:animEffect transition="out" filter="wipe(down)">
                                      <p:cBhvr>
                                        <p:cTn id="12" dur="500"/>
                                        <p:tgtEl>
                                          <p:spTgt spid="17"/>
                                        </p:tgtEl>
                                      </p:cBhvr>
                                    </p:animEffect>
                                    <p:set>
                                      <p:cBhvr>
                                        <p:cTn id="13" dur="1" fill="hold">
                                          <p:stCondLst>
                                            <p:cond delay="499"/>
                                          </p:stCondLst>
                                        </p:cTn>
                                        <p:tgtEl>
                                          <p:spTgt spid="1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par>
                          <p:cTn id="21" fill="hold">
                            <p:stCondLst>
                              <p:cond delay="0"/>
                            </p:stCondLst>
                            <p:childTnLst>
                              <p:par>
                                <p:cTn id="22" presetID="22" presetClass="exit" presetSubtype="4" fill="hold" nodeType="afterEffect">
                                  <p:stCondLst>
                                    <p:cond delay="0"/>
                                  </p:stCondLst>
                                  <p:childTnLst>
                                    <p:animEffect transition="out" filter="wipe(down)">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par>
                          <p:cTn id="32" fill="hold">
                            <p:stCondLst>
                              <p:cond delay="0"/>
                            </p:stCondLst>
                            <p:childTnLst>
                              <p:par>
                                <p:cTn id="33" presetID="22" presetClass="exit" presetSubtype="4" fill="hold" nodeType="afterEffect">
                                  <p:stCondLst>
                                    <p:cond delay="0"/>
                                  </p:stCondLst>
                                  <p:childTnLst>
                                    <p:animEffect transition="out" filter="wipe(down)">
                                      <p:cBhvr>
                                        <p:cTn id="34" dur="500"/>
                                        <p:tgtEl>
                                          <p:spTgt spid="23"/>
                                        </p:tgtEl>
                                      </p:cBhvr>
                                    </p:animEffect>
                                    <p:set>
                                      <p:cBhvr>
                                        <p:cTn id="35" dur="1" fill="hold">
                                          <p:stCondLst>
                                            <p:cond delay="499"/>
                                          </p:stCondLst>
                                        </p:cTn>
                                        <p:tgtEl>
                                          <p:spTgt spid="2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par>
                          <p:cTn id="43" fill="hold">
                            <p:stCondLst>
                              <p:cond delay="0"/>
                            </p:stCondLst>
                            <p:childTnLst>
                              <p:par>
                                <p:cTn id="44" presetID="22" presetClass="exit" presetSubtype="4" fill="hold" nodeType="afterEffect">
                                  <p:stCondLst>
                                    <p:cond delay="0"/>
                                  </p:stCondLst>
                                  <p:childTnLst>
                                    <p:animEffect transition="out" filter="wipe(down)">
                                      <p:cBhvr>
                                        <p:cTn id="45" dur="500"/>
                                        <p:tgtEl>
                                          <p:spTgt spid="29"/>
                                        </p:tgtEl>
                                      </p:cBhvr>
                                    </p:animEffect>
                                    <p:set>
                                      <p:cBhvr>
                                        <p:cTn id="46"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500034" y="293769"/>
            <a:ext cx="7715304" cy="853952"/>
          </a:xfrm>
          <a:prstGeom prst="rect">
            <a:avLst/>
          </a:prstGeom>
          <a:noFill/>
          <a:ln w="9525">
            <a:noFill/>
            <a:miter lim="800000"/>
            <a:headEnd/>
            <a:tailEnd/>
          </a:ln>
          <a:effectLst/>
        </p:spPr>
        <p:txBody>
          <a:bodyPr wrap="square">
            <a:spAutoFit/>
          </a:bodyPr>
          <a:lstStyle/>
          <a:p>
            <a:pPr marL="457200" indent="-457200" algn="l">
              <a:lnSpc>
                <a:spcPct val="130000"/>
              </a:lnSpc>
              <a:spcBef>
                <a:spcPct val="50000"/>
              </a:spcBef>
              <a:buFontTx/>
              <a:buBlip>
                <a:blip r:embed="rId2"/>
              </a:buBlip>
            </a:pPr>
            <a:r>
              <a:rPr kumimoji="1" lang="zh-CN" altLang="en-US" sz="2000" dirty="0">
                <a:solidFill>
                  <a:srgbClr val="0000FF"/>
                </a:solidFill>
                <a:latin typeface="Consolas" pitchFamily="49" charset="0"/>
                <a:ea typeface="仿宋" pitchFamily="49" charset="-122"/>
                <a:cs typeface="Consolas" pitchFamily="49" charset="0"/>
              </a:rPr>
              <a:t>每行</a:t>
            </a:r>
            <a:r>
              <a:rPr kumimoji="1" lang="zh-CN" altLang="en-US" sz="2000">
                <a:solidFill>
                  <a:srgbClr val="0000FF"/>
                </a:solidFill>
                <a:latin typeface="Consolas" pitchFamily="49" charset="0"/>
                <a:ea typeface="仿宋" pitchFamily="49" charset="-122"/>
                <a:cs typeface="Consolas" pitchFamily="49" charset="0"/>
              </a:rPr>
              <a:t>的所有结点链</a:t>
            </a:r>
            <a:r>
              <a:rPr kumimoji="1" lang="zh-CN" altLang="en-US" sz="2000" dirty="0">
                <a:solidFill>
                  <a:srgbClr val="0000FF"/>
                </a:solidFill>
                <a:latin typeface="Consolas" pitchFamily="49" charset="0"/>
                <a:ea typeface="仿宋" pitchFamily="49" charset="-122"/>
                <a:cs typeface="Consolas" pitchFamily="49" charset="0"/>
              </a:rPr>
              <a:t>起来构成一个</a:t>
            </a:r>
            <a:r>
              <a:rPr kumimoji="1" lang="zh-CN" altLang="en-US" sz="2000">
                <a:solidFill>
                  <a:srgbClr val="0000FF"/>
                </a:solidFill>
                <a:latin typeface="Consolas" pitchFamily="49" charset="0"/>
                <a:ea typeface="仿宋" pitchFamily="49" charset="-122"/>
                <a:cs typeface="Consolas" pitchFamily="49" charset="0"/>
              </a:rPr>
              <a:t>带行头结点的</a:t>
            </a:r>
            <a:r>
              <a:rPr kumimoji="1" lang="zh-CN" altLang="en-US" sz="2000" dirty="0">
                <a:solidFill>
                  <a:srgbClr val="0000FF"/>
                </a:solidFill>
                <a:latin typeface="Consolas" pitchFamily="49" charset="0"/>
                <a:ea typeface="仿宋" pitchFamily="49" charset="-122"/>
                <a:cs typeface="Consolas" pitchFamily="49" charset="0"/>
              </a:rPr>
              <a:t>循环单链表。以</a:t>
            </a:r>
            <a:r>
              <a:rPr kumimoji="1" lang="en-US" altLang="zh-CN" sz="2000" i="1" dirty="0">
                <a:solidFill>
                  <a:srgbClr val="0000FF"/>
                </a:solidFill>
                <a:latin typeface="Consolas" pitchFamily="49" charset="0"/>
                <a:ea typeface="仿宋" pitchFamily="49" charset="-122"/>
                <a:cs typeface="Consolas" pitchFamily="49" charset="0"/>
              </a:rPr>
              <a:t>h</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err="1">
                <a:solidFill>
                  <a:srgbClr val="0000FF"/>
                </a:solidFill>
                <a:latin typeface="Consolas" pitchFamily="49" charset="0"/>
                <a:ea typeface="仿宋" pitchFamily="49" charset="-122"/>
                <a:cs typeface="Consolas" pitchFamily="49" charset="0"/>
              </a:rPr>
              <a:t>i</a:t>
            </a:r>
            <a:r>
              <a:rPr kumimoji="1" lang="en-US" altLang="zh-CN" sz="2000" dirty="0">
                <a:solidFill>
                  <a:srgbClr val="0000FF"/>
                </a:solidFill>
                <a:latin typeface="Consolas" pitchFamily="49" charset="0"/>
                <a:ea typeface="仿宋" pitchFamily="49" charset="-122"/>
                <a:cs typeface="Consolas" pitchFamily="49" charset="0"/>
              </a:rPr>
              <a:t>]</a:t>
            </a:r>
            <a:r>
              <a:rPr kumimoji="1" lang="zh-CN" altLang="en-US" sz="2000" dirty="0">
                <a:solidFill>
                  <a:srgbClr val="0000FF"/>
                </a:solidFill>
                <a:latin typeface="Consolas" pitchFamily="49" charset="0"/>
                <a:ea typeface="仿宋" pitchFamily="49" charset="-122"/>
                <a:cs typeface="Consolas" pitchFamily="49" charset="0"/>
              </a:rPr>
              <a:t>（</a:t>
            </a:r>
            <a:r>
              <a:rPr kumimoji="1" lang="en-US" altLang="zh-CN" sz="2000" dirty="0" err="1">
                <a:solidFill>
                  <a:srgbClr val="0000FF"/>
                </a:solidFill>
                <a:latin typeface="Consolas" pitchFamily="49" charset="0"/>
                <a:ea typeface="仿宋" pitchFamily="49" charset="-122"/>
                <a:cs typeface="Consolas" pitchFamily="49" charset="0"/>
              </a:rPr>
              <a:t>0</a:t>
            </a:r>
            <a:r>
              <a:rPr kumimoji="1" lang="en-US" altLang="zh-CN" sz="2000" dirty="0" err="1">
                <a:solidFill>
                  <a:srgbClr val="0000FF"/>
                </a:solidFill>
                <a:latin typeface="+mn-ea"/>
                <a:ea typeface="+mn-ea"/>
                <a:cs typeface="Consolas" pitchFamily="49" charset="0"/>
              </a:rPr>
              <a:t>≤</a:t>
            </a:r>
            <a:r>
              <a:rPr kumimoji="1" lang="en-US" altLang="zh-CN" sz="2000" i="1" dirty="0" err="1">
                <a:solidFill>
                  <a:srgbClr val="0000FF"/>
                </a:solidFill>
                <a:latin typeface="Consolas" pitchFamily="49" charset="0"/>
                <a:ea typeface="仿宋" pitchFamily="49" charset="-122"/>
                <a:cs typeface="Consolas" pitchFamily="49" charset="0"/>
              </a:rPr>
              <a:t>i</a:t>
            </a:r>
            <a:r>
              <a:rPr kumimoji="1" lang="en-US" altLang="zh-CN" sz="2000" dirty="0" err="1">
                <a:solidFill>
                  <a:srgbClr val="0000FF"/>
                </a:solidFill>
                <a:latin typeface="+mn-ea"/>
                <a:ea typeface="+mn-ea"/>
                <a:cs typeface="Consolas" pitchFamily="49" charset="0"/>
              </a:rPr>
              <a:t>≤</a:t>
            </a:r>
            <a:r>
              <a:rPr kumimoji="1" lang="en-US" altLang="zh-CN" sz="2000" i="1" dirty="0" err="1">
                <a:solidFill>
                  <a:srgbClr val="0000FF"/>
                </a:solidFill>
                <a:latin typeface="Consolas" pitchFamily="49" charset="0"/>
                <a:ea typeface="仿宋" pitchFamily="49" charset="-122"/>
                <a:cs typeface="Consolas" pitchFamily="49" charset="0"/>
              </a:rPr>
              <a:t>m</a:t>
            </a:r>
            <a:r>
              <a:rPr kumimoji="1" lang="en-US" altLang="zh-CN" sz="2000" dirty="0">
                <a:solidFill>
                  <a:srgbClr val="0000FF"/>
                </a:solidFill>
                <a:latin typeface="Consolas" pitchFamily="49" charset="0"/>
                <a:ea typeface="仿宋" pitchFamily="49" charset="-122"/>
                <a:cs typeface="Consolas" pitchFamily="49" charset="0"/>
              </a:rPr>
              <a:t>-1</a:t>
            </a:r>
            <a:r>
              <a:rPr kumimoji="1" lang="zh-CN" altLang="en-US" sz="2000" dirty="0">
                <a:solidFill>
                  <a:srgbClr val="0000FF"/>
                </a:solidFill>
                <a:latin typeface="Consolas" pitchFamily="49" charset="0"/>
                <a:ea typeface="仿宋" pitchFamily="49" charset="-122"/>
                <a:cs typeface="Consolas" pitchFamily="49" charset="0"/>
              </a:rPr>
              <a:t>）作为第</a:t>
            </a:r>
            <a:r>
              <a:rPr kumimoji="1" lang="en-US" altLang="zh-CN" sz="2000" i="1" dirty="0" err="1">
                <a:solidFill>
                  <a:srgbClr val="0000FF"/>
                </a:solidFill>
                <a:latin typeface="Consolas" pitchFamily="49" charset="0"/>
                <a:ea typeface="仿宋" pitchFamily="49" charset="-122"/>
                <a:cs typeface="Consolas" pitchFamily="49" charset="0"/>
              </a:rPr>
              <a:t>i</a:t>
            </a:r>
            <a:r>
              <a:rPr kumimoji="1" lang="zh-CN" altLang="en-US" sz="2000" dirty="0">
                <a:solidFill>
                  <a:srgbClr val="0000FF"/>
                </a:solidFill>
                <a:latin typeface="Consolas" pitchFamily="49" charset="0"/>
                <a:ea typeface="仿宋" pitchFamily="49" charset="-122"/>
                <a:cs typeface="Consolas" pitchFamily="49" charset="0"/>
              </a:rPr>
              <a:t>行</a:t>
            </a:r>
            <a:r>
              <a:rPr kumimoji="1" lang="zh-CN" altLang="en-US" sz="2000">
                <a:solidFill>
                  <a:srgbClr val="0000FF"/>
                </a:solidFill>
                <a:latin typeface="Consolas" pitchFamily="49" charset="0"/>
                <a:ea typeface="仿宋" pitchFamily="49" charset="-122"/>
                <a:cs typeface="Consolas" pitchFamily="49" charset="0"/>
              </a:rPr>
              <a:t>的头结点。</a:t>
            </a:r>
            <a:endParaRPr kumimoji="1" lang="zh-CN" altLang="en-US" sz="2000" dirty="0">
              <a:solidFill>
                <a:srgbClr val="0000FF"/>
              </a:solidFill>
              <a:latin typeface="Consolas" pitchFamily="49" charset="0"/>
              <a:ea typeface="仿宋" pitchFamily="49" charset="-122"/>
              <a:cs typeface="Consolas" pitchFamily="49" charset="0"/>
            </a:endParaRPr>
          </a:p>
        </p:txBody>
      </p:sp>
      <p:grpSp>
        <p:nvGrpSpPr>
          <p:cNvPr id="2" name="组合 4"/>
          <p:cNvGrpSpPr>
            <a:grpSpLocks noChangeAspect="1"/>
          </p:cNvGrpSpPr>
          <p:nvPr/>
        </p:nvGrpSpPr>
        <p:grpSpPr>
          <a:xfrm>
            <a:off x="2236782" y="1691971"/>
            <a:ext cx="1296670" cy="690880"/>
            <a:chOff x="2051050" y="1866900"/>
            <a:chExt cx="1620838" cy="863600"/>
          </a:xfrm>
        </p:grpSpPr>
        <p:sp>
          <p:nvSpPr>
            <p:cNvPr id="6" name="Rectangle 49"/>
            <p:cNvSpPr>
              <a:spLocks noChangeArrowheads="1"/>
            </p:cNvSpPr>
            <p:nvPr/>
          </p:nvSpPr>
          <p:spPr bwMode="auto">
            <a:xfrm>
              <a:off x="2051050"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7" name="Rectangle 50"/>
            <p:cNvSpPr>
              <a:spLocks noChangeArrowheads="1"/>
            </p:cNvSpPr>
            <p:nvPr/>
          </p:nvSpPr>
          <p:spPr bwMode="auto">
            <a:xfrm>
              <a:off x="259238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8" name="Rectangle 51"/>
            <p:cNvSpPr>
              <a:spLocks noChangeArrowheads="1"/>
            </p:cNvSpPr>
            <p:nvPr/>
          </p:nvSpPr>
          <p:spPr bwMode="auto">
            <a:xfrm>
              <a:off x="313213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9" name="Rectangle 52"/>
            <p:cNvSpPr>
              <a:spLocks noChangeArrowheads="1"/>
            </p:cNvSpPr>
            <p:nvPr/>
          </p:nvSpPr>
          <p:spPr bwMode="auto">
            <a:xfrm>
              <a:off x="2051050" y="229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0" name="Rectangle 53"/>
            <p:cNvSpPr>
              <a:spLocks noChangeArrowheads="1"/>
            </p:cNvSpPr>
            <p:nvPr/>
          </p:nvSpPr>
          <p:spPr bwMode="auto">
            <a:xfrm>
              <a:off x="2844800" y="229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 name="组合 10"/>
          <p:cNvGrpSpPr>
            <a:grpSpLocks noChangeAspect="1"/>
          </p:cNvGrpSpPr>
          <p:nvPr/>
        </p:nvGrpSpPr>
        <p:grpSpPr>
          <a:xfrm>
            <a:off x="7275858" y="4106563"/>
            <a:ext cx="1296670" cy="690880"/>
            <a:chOff x="7451725" y="4408488"/>
            <a:chExt cx="1620838" cy="863600"/>
          </a:xfrm>
        </p:grpSpPr>
        <p:sp>
          <p:nvSpPr>
            <p:cNvPr id="12" name="Rectangle 54"/>
            <p:cNvSpPr>
              <a:spLocks noChangeArrowheads="1"/>
            </p:cNvSpPr>
            <p:nvPr/>
          </p:nvSpPr>
          <p:spPr bwMode="auto">
            <a:xfrm>
              <a:off x="7451725"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2</a:t>
              </a:r>
            </a:p>
          </p:txBody>
        </p:sp>
        <p:sp>
          <p:nvSpPr>
            <p:cNvPr id="13" name="Rectangle 55"/>
            <p:cNvSpPr>
              <a:spLocks noChangeArrowheads="1"/>
            </p:cNvSpPr>
            <p:nvPr/>
          </p:nvSpPr>
          <p:spPr bwMode="auto">
            <a:xfrm>
              <a:off x="799306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14" name="Rectangle 56"/>
            <p:cNvSpPr>
              <a:spLocks noChangeArrowheads="1"/>
            </p:cNvSpPr>
            <p:nvPr/>
          </p:nvSpPr>
          <p:spPr bwMode="auto">
            <a:xfrm>
              <a:off x="853281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4</a:t>
              </a:r>
            </a:p>
          </p:txBody>
        </p:sp>
        <p:sp>
          <p:nvSpPr>
            <p:cNvPr id="15" name="Rectangle 57"/>
            <p:cNvSpPr>
              <a:spLocks noChangeArrowheads="1"/>
            </p:cNvSpPr>
            <p:nvPr/>
          </p:nvSpPr>
          <p:spPr bwMode="auto">
            <a:xfrm>
              <a:off x="7451725" y="4840288"/>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6" name="Rectangle 58"/>
            <p:cNvSpPr>
              <a:spLocks noChangeArrowheads="1"/>
            </p:cNvSpPr>
            <p:nvPr/>
          </p:nvSpPr>
          <p:spPr bwMode="auto">
            <a:xfrm>
              <a:off x="8245475" y="4840288"/>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 name="组合 16"/>
          <p:cNvGrpSpPr>
            <a:grpSpLocks noChangeAspect="1"/>
          </p:cNvGrpSpPr>
          <p:nvPr/>
        </p:nvGrpSpPr>
        <p:grpSpPr>
          <a:xfrm>
            <a:off x="7275858" y="1691971"/>
            <a:ext cx="1296670" cy="690880"/>
            <a:chOff x="7451725" y="1844675"/>
            <a:chExt cx="1620838" cy="863600"/>
          </a:xfrm>
        </p:grpSpPr>
        <p:sp>
          <p:nvSpPr>
            <p:cNvPr id="18" name="Rectangle 59"/>
            <p:cNvSpPr>
              <a:spLocks noChangeArrowheads="1"/>
            </p:cNvSpPr>
            <p:nvPr/>
          </p:nvSpPr>
          <p:spPr bwMode="auto">
            <a:xfrm>
              <a:off x="7451725"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19" name="Rectangle 60"/>
            <p:cNvSpPr>
              <a:spLocks noChangeArrowheads="1"/>
            </p:cNvSpPr>
            <p:nvPr/>
          </p:nvSpPr>
          <p:spPr bwMode="auto">
            <a:xfrm>
              <a:off x="799306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3</a:t>
              </a:r>
            </a:p>
          </p:txBody>
        </p:sp>
        <p:sp>
          <p:nvSpPr>
            <p:cNvPr id="20" name="Rectangle 61"/>
            <p:cNvSpPr>
              <a:spLocks noChangeArrowheads="1"/>
            </p:cNvSpPr>
            <p:nvPr/>
          </p:nvSpPr>
          <p:spPr bwMode="auto">
            <a:xfrm>
              <a:off x="853281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1" name="Rectangle 62"/>
            <p:cNvSpPr>
              <a:spLocks noChangeArrowheads="1"/>
            </p:cNvSpPr>
            <p:nvPr/>
          </p:nvSpPr>
          <p:spPr bwMode="auto">
            <a:xfrm>
              <a:off x="7451725" y="2276475"/>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2" name="Rectangle 63"/>
            <p:cNvSpPr>
              <a:spLocks noChangeArrowheads="1"/>
            </p:cNvSpPr>
            <p:nvPr/>
          </p:nvSpPr>
          <p:spPr bwMode="auto">
            <a:xfrm>
              <a:off x="8245475" y="2276475"/>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5" name="组合 22"/>
          <p:cNvGrpSpPr>
            <a:grpSpLocks noChangeAspect="1"/>
          </p:cNvGrpSpPr>
          <p:nvPr/>
        </p:nvGrpSpPr>
        <p:grpSpPr>
          <a:xfrm>
            <a:off x="5418470" y="2928642"/>
            <a:ext cx="1296670" cy="690880"/>
            <a:chOff x="5632450" y="3213100"/>
            <a:chExt cx="1620838" cy="863600"/>
          </a:xfrm>
        </p:grpSpPr>
        <p:sp>
          <p:nvSpPr>
            <p:cNvPr id="24" name="Rectangle 64"/>
            <p:cNvSpPr>
              <a:spLocks noChangeArrowheads="1"/>
            </p:cNvSpPr>
            <p:nvPr/>
          </p:nvSpPr>
          <p:spPr bwMode="auto">
            <a:xfrm>
              <a:off x="5632450"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25" name="Rectangle 65"/>
            <p:cNvSpPr>
              <a:spLocks noChangeArrowheads="1"/>
            </p:cNvSpPr>
            <p:nvPr/>
          </p:nvSpPr>
          <p:spPr bwMode="auto">
            <a:xfrm>
              <a:off x="617378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6" name="Rectangle 66"/>
            <p:cNvSpPr>
              <a:spLocks noChangeArrowheads="1"/>
            </p:cNvSpPr>
            <p:nvPr/>
          </p:nvSpPr>
          <p:spPr bwMode="auto">
            <a:xfrm>
              <a:off x="67135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27" name="Rectangle 67"/>
            <p:cNvSpPr>
              <a:spLocks noChangeArrowheads="1"/>
            </p:cNvSpPr>
            <p:nvPr/>
          </p:nvSpPr>
          <p:spPr bwMode="auto">
            <a:xfrm>
              <a:off x="5632450"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8" name="Rectangle 68"/>
            <p:cNvSpPr>
              <a:spLocks noChangeArrowheads="1"/>
            </p:cNvSpPr>
            <p:nvPr/>
          </p:nvSpPr>
          <p:spPr bwMode="auto">
            <a:xfrm>
              <a:off x="6426200"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1" name="组合 28"/>
          <p:cNvGrpSpPr>
            <a:grpSpLocks noChangeAspect="1"/>
          </p:cNvGrpSpPr>
          <p:nvPr/>
        </p:nvGrpSpPr>
        <p:grpSpPr>
          <a:xfrm>
            <a:off x="342882" y="1691971"/>
            <a:ext cx="1296670" cy="690880"/>
            <a:chOff x="122238" y="1865313"/>
            <a:chExt cx="1620837" cy="863600"/>
          </a:xfrm>
        </p:grpSpPr>
        <p:sp>
          <p:nvSpPr>
            <p:cNvPr id="30"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1"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2"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3"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34"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7" name="组合 34"/>
          <p:cNvGrpSpPr>
            <a:grpSpLocks noChangeAspect="1"/>
          </p:cNvGrpSpPr>
          <p:nvPr/>
        </p:nvGrpSpPr>
        <p:grpSpPr>
          <a:xfrm>
            <a:off x="342882" y="2928642"/>
            <a:ext cx="1296670" cy="690880"/>
            <a:chOff x="122238" y="3213100"/>
            <a:chExt cx="1620837" cy="863600"/>
          </a:xfrm>
        </p:grpSpPr>
        <p:sp>
          <p:nvSpPr>
            <p:cNvPr id="36" name="Rectangle 14"/>
            <p:cNvSpPr>
              <a:spLocks noChangeArrowheads="1"/>
            </p:cNvSpPr>
            <p:nvPr/>
          </p:nvSpPr>
          <p:spPr bwMode="auto">
            <a:xfrm>
              <a:off x="1222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7" name="Rectangle 15"/>
            <p:cNvSpPr>
              <a:spLocks noChangeArrowheads="1"/>
            </p:cNvSpPr>
            <p:nvPr/>
          </p:nvSpPr>
          <p:spPr bwMode="auto">
            <a:xfrm>
              <a:off x="66357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8" name="Rectangle 16"/>
            <p:cNvSpPr>
              <a:spLocks noChangeArrowheads="1"/>
            </p:cNvSpPr>
            <p:nvPr/>
          </p:nvSpPr>
          <p:spPr bwMode="auto">
            <a:xfrm>
              <a:off x="120332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9" name="Rectangle 17"/>
            <p:cNvSpPr>
              <a:spLocks noChangeArrowheads="1"/>
            </p:cNvSpPr>
            <p:nvPr/>
          </p:nvSpPr>
          <p:spPr bwMode="auto">
            <a:xfrm>
              <a:off x="122238"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0" name="Rectangle 18"/>
            <p:cNvSpPr>
              <a:spLocks noChangeArrowheads="1"/>
            </p:cNvSpPr>
            <p:nvPr/>
          </p:nvSpPr>
          <p:spPr bwMode="auto">
            <a:xfrm>
              <a:off x="915988"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23" name="组合 40"/>
          <p:cNvGrpSpPr>
            <a:grpSpLocks noChangeAspect="1"/>
          </p:cNvGrpSpPr>
          <p:nvPr/>
        </p:nvGrpSpPr>
        <p:grpSpPr>
          <a:xfrm>
            <a:off x="379394" y="4106563"/>
            <a:ext cx="1296670" cy="690880"/>
            <a:chOff x="158750" y="4406900"/>
            <a:chExt cx="1620838" cy="863600"/>
          </a:xfrm>
        </p:grpSpPr>
        <p:sp>
          <p:nvSpPr>
            <p:cNvPr id="42" name="Rectangle 19"/>
            <p:cNvSpPr>
              <a:spLocks noChangeArrowheads="1"/>
            </p:cNvSpPr>
            <p:nvPr/>
          </p:nvSpPr>
          <p:spPr bwMode="auto">
            <a:xfrm>
              <a:off x="158750"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3" name="Rectangle 20"/>
            <p:cNvSpPr>
              <a:spLocks noChangeArrowheads="1"/>
            </p:cNvSpPr>
            <p:nvPr/>
          </p:nvSpPr>
          <p:spPr bwMode="auto">
            <a:xfrm>
              <a:off x="70008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4" name="Rectangle 21"/>
            <p:cNvSpPr>
              <a:spLocks noChangeArrowheads="1"/>
            </p:cNvSpPr>
            <p:nvPr/>
          </p:nvSpPr>
          <p:spPr bwMode="auto">
            <a:xfrm>
              <a:off x="123983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45" name="Rectangle 22"/>
            <p:cNvSpPr>
              <a:spLocks noChangeArrowheads="1"/>
            </p:cNvSpPr>
            <p:nvPr/>
          </p:nvSpPr>
          <p:spPr bwMode="auto">
            <a:xfrm>
              <a:off x="158750" y="483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6" name="Rectangle 23"/>
            <p:cNvSpPr>
              <a:spLocks noChangeArrowheads="1"/>
            </p:cNvSpPr>
            <p:nvPr/>
          </p:nvSpPr>
          <p:spPr bwMode="auto">
            <a:xfrm>
              <a:off x="952500" y="483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54" name="直接箭头连接符 53"/>
          <p:cNvCxnSpPr/>
          <p:nvPr/>
        </p:nvCxnSpPr>
        <p:spPr>
          <a:xfrm flipV="1">
            <a:off x="3214678" y="2210131"/>
            <a:ext cx="406118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285852" y="2210131"/>
            <a:ext cx="95093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9" name="组合 62"/>
          <p:cNvGrpSpPr/>
          <p:nvPr/>
        </p:nvGrpSpPr>
        <p:grpSpPr>
          <a:xfrm>
            <a:off x="1071538" y="1498288"/>
            <a:ext cx="7716098" cy="723906"/>
            <a:chOff x="1071538" y="1498288"/>
            <a:chExt cx="7716098" cy="723906"/>
          </a:xfrm>
        </p:grpSpPr>
        <p:cxnSp>
          <p:nvCxnSpPr>
            <p:cNvPr id="62" name="直接连接符 61"/>
            <p:cNvCxnSpPr/>
            <p:nvPr/>
          </p:nvCxnSpPr>
          <p:spPr>
            <a:xfrm>
              <a:off x="8358214" y="2220606"/>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8429652" y="1863416"/>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0800000">
              <a:off x="1071538" y="1506226"/>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5400000">
              <a:off x="968300" y="1606288"/>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70" name="直接箭头连接符 69"/>
          <p:cNvCxnSpPr/>
          <p:nvPr/>
        </p:nvCxnSpPr>
        <p:spPr>
          <a:xfrm flipV="1">
            <a:off x="1285852" y="3446802"/>
            <a:ext cx="413261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45056" name="组合 64"/>
          <p:cNvGrpSpPr/>
          <p:nvPr/>
        </p:nvGrpSpPr>
        <p:grpSpPr>
          <a:xfrm>
            <a:off x="1071538" y="2744386"/>
            <a:ext cx="5858710" cy="716066"/>
            <a:chOff x="1071538" y="2744386"/>
            <a:chExt cx="5858710" cy="716066"/>
          </a:xfrm>
        </p:grpSpPr>
        <p:cxnSp>
          <p:nvCxnSpPr>
            <p:cNvPr id="95" name="直接连接符 94"/>
            <p:cNvCxnSpPr/>
            <p:nvPr/>
          </p:nvCxnSpPr>
          <p:spPr>
            <a:xfrm>
              <a:off x="6500826" y="3458864"/>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5400000">
              <a:off x="6572264" y="3101674"/>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V="1">
              <a:off x="1071538" y="2754010"/>
              <a:ext cx="58579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rot="5400000">
              <a:off x="976238" y="2852386"/>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5057" name="组合 66"/>
          <p:cNvGrpSpPr/>
          <p:nvPr/>
        </p:nvGrpSpPr>
        <p:grpSpPr>
          <a:xfrm>
            <a:off x="1071538" y="3887492"/>
            <a:ext cx="7716098" cy="723906"/>
            <a:chOff x="1071538" y="3887492"/>
            <a:chExt cx="7716098" cy="723906"/>
          </a:xfrm>
        </p:grpSpPr>
        <p:cxnSp>
          <p:nvCxnSpPr>
            <p:cNvPr id="100" name="直接连接符 99"/>
            <p:cNvCxnSpPr/>
            <p:nvPr/>
          </p:nvCxnSpPr>
          <p:spPr>
            <a:xfrm>
              <a:off x="8358214" y="4609810"/>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5400000">
              <a:off x="8429652" y="4252620"/>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0800000">
              <a:off x="1071538" y="3895430"/>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rot="5400000">
              <a:off x="968300" y="3995492"/>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105" name="直接箭头连接符 104"/>
          <p:cNvCxnSpPr/>
          <p:nvPr/>
        </p:nvCxnSpPr>
        <p:spPr>
          <a:xfrm flipV="1">
            <a:off x="1357290" y="4624723"/>
            <a:ext cx="591856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357158" y="5143512"/>
            <a:ext cx="1500198" cy="313932"/>
          </a:xfrm>
          <a:prstGeom prst="rect">
            <a:avLst/>
          </a:prstGeom>
          <a:noFill/>
        </p:spPr>
        <p:txBody>
          <a:bodyPr wrap="square" rtlCol="0">
            <a:spAutoFit/>
          </a:bodyPr>
          <a:lstStyle/>
          <a:p>
            <a:r>
              <a:rPr kumimoji="1" lang="en-US" altLang="zh-CN" sz="1800" dirty="0">
                <a:solidFill>
                  <a:srgbClr val="0000FF"/>
                </a:solidFill>
                <a:latin typeface="Consolas" pitchFamily="49" charset="0"/>
                <a:ea typeface="仿宋" pitchFamily="49" charset="-122"/>
                <a:cs typeface="Consolas" pitchFamily="49" charset="0"/>
              </a:rPr>
              <a:t>3</a:t>
            </a:r>
            <a:r>
              <a:rPr kumimoji="1" lang="zh-CN" altLang="en-US" sz="1800">
                <a:solidFill>
                  <a:srgbClr val="0000FF"/>
                </a:solidFill>
                <a:latin typeface="Consolas" pitchFamily="49" charset="0"/>
                <a:ea typeface="仿宋" pitchFamily="49" charset="-122"/>
                <a:cs typeface="Consolas" pitchFamily="49" charset="0"/>
              </a:rPr>
              <a:t>个行头结点</a:t>
            </a:r>
            <a:endParaRPr lang="zh-CN" altLang="en-US" sz="1800" dirty="0">
              <a:solidFill>
                <a:srgbClr val="0000FF"/>
              </a:solidFill>
              <a:latin typeface="Consolas" pitchFamily="49" charset="0"/>
              <a:ea typeface="仿宋" pitchFamily="49" charset="-122"/>
              <a:cs typeface="Consolas" pitchFamily="49" charset="0"/>
            </a:endParaRPr>
          </a:p>
        </p:txBody>
      </p:sp>
      <p:sp>
        <p:nvSpPr>
          <p:cNvPr id="75" name="灯片编号占位符 74"/>
          <p:cNvSpPr>
            <a:spLocks noGrp="1"/>
          </p:cNvSpPr>
          <p:nvPr>
            <p:ph type="sldNum" sz="quarter" idx="12"/>
          </p:nvPr>
        </p:nvSpPr>
        <p:spPr/>
        <p:txBody>
          <a:bodyPr/>
          <a:lstStyle/>
          <a:p>
            <a:fld id="{67864EE2-EAB3-4814-A7EB-820BD7610F1E}" type="slidenum">
              <a:rPr lang="en-US" altLang="zh-CN" smtClean="0"/>
              <a:pPr/>
              <a:t>38</a:t>
            </a:fld>
            <a:r>
              <a:rPr lang="en-US" altLang="zh-CN" dirty="0"/>
              <a:t>/97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8" presetClass="entr" presetSubtype="6" fill="hold" nodeType="after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strips(downRight)">
                                      <p:cBhvr>
                                        <p:cTn id="10" dur="1000"/>
                                        <p:tgtEl>
                                          <p:spTgt spid="56"/>
                                        </p:tgtEl>
                                      </p:cBhvr>
                                    </p:animEffect>
                                  </p:childTnLst>
                                </p:cTn>
                              </p:par>
                              <p:par>
                                <p:cTn id="11" presetID="18" presetClass="entr" presetSubtype="6"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strips(downRight)">
                                      <p:cBhvr>
                                        <p:cTn id="13" dur="500"/>
                                        <p:tgtEl>
                                          <p:spTgt spid="54"/>
                                        </p:tgtEl>
                                      </p:cBhvr>
                                    </p:animEffect>
                                  </p:childTnLst>
                                </p:cTn>
                              </p:par>
                            </p:childTnLst>
                          </p:cTn>
                        </p:par>
                        <p:par>
                          <p:cTn id="14" fill="hold">
                            <p:stCondLst>
                              <p:cond delay="1000"/>
                            </p:stCondLst>
                            <p:childTnLst>
                              <p:par>
                                <p:cTn id="15" presetID="18" presetClass="entr" presetSubtype="12"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strips(downLeft)">
                                      <p:cBhvr>
                                        <p:cTn id="17" dur="10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par>
                          <p:cTn id="22" fill="hold">
                            <p:stCondLst>
                              <p:cond delay="0"/>
                            </p:stCondLst>
                            <p:childTnLst>
                              <p:par>
                                <p:cTn id="23" presetID="18" presetClass="entr" presetSubtype="6" fill="hold" nodeType="after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strips(downRight)">
                                      <p:cBhvr>
                                        <p:cTn id="25" dur="1000"/>
                                        <p:tgtEl>
                                          <p:spTgt spid="70"/>
                                        </p:tgtEl>
                                      </p:cBhvr>
                                    </p:animEffect>
                                  </p:childTnLst>
                                </p:cTn>
                              </p:par>
                            </p:childTnLst>
                          </p:cTn>
                        </p:par>
                        <p:par>
                          <p:cTn id="26" fill="hold">
                            <p:stCondLst>
                              <p:cond delay="1000"/>
                            </p:stCondLst>
                            <p:childTnLst>
                              <p:par>
                                <p:cTn id="27" presetID="18" presetClass="entr" presetSubtype="12" fill="hold" nodeType="afterEffect">
                                  <p:stCondLst>
                                    <p:cond delay="0"/>
                                  </p:stCondLst>
                                  <p:childTnLst>
                                    <p:set>
                                      <p:cBhvr>
                                        <p:cTn id="28" dur="1" fill="hold">
                                          <p:stCondLst>
                                            <p:cond delay="0"/>
                                          </p:stCondLst>
                                        </p:cTn>
                                        <p:tgtEl>
                                          <p:spTgt spid="45056"/>
                                        </p:tgtEl>
                                        <p:attrNameLst>
                                          <p:attrName>style.visibility</p:attrName>
                                        </p:attrNameLst>
                                      </p:cBhvr>
                                      <p:to>
                                        <p:strVal val="visible"/>
                                      </p:to>
                                    </p:set>
                                    <p:animEffect transition="in" filter="strips(downLeft)">
                                      <p:cBhvr>
                                        <p:cTn id="29" dur="1000"/>
                                        <p:tgtEl>
                                          <p:spTgt spid="4505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childTnLst>
                          </p:cTn>
                        </p:par>
                        <p:par>
                          <p:cTn id="34" fill="hold">
                            <p:stCondLst>
                              <p:cond delay="0"/>
                            </p:stCondLst>
                            <p:childTnLst>
                              <p:par>
                                <p:cTn id="35" presetID="18" presetClass="entr" presetSubtype="6" fill="hold" nodeType="after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strips(downRight)">
                                      <p:cBhvr>
                                        <p:cTn id="37" dur="1000"/>
                                        <p:tgtEl>
                                          <p:spTgt spid="105"/>
                                        </p:tgtEl>
                                      </p:cBhvr>
                                    </p:animEffect>
                                  </p:childTnLst>
                                </p:cTn>
                              </p:par>
                            </p:childTnLst>
                          </p:cTn>
                        </p:par>
                        <p:par>
                          <p:cTn id="38" fill="hold">
                            <p:stCondLst>
                              <p:cond delay="1000"/>
                            </p:stCondLst>
                            <p:childTnLst>
                              <p:par>
                                <p:cTn id="39" presetID="18" presetClass="entr" presetSubtype="12" fill="hold" nodeType="afterEffect">
                                  <p:stCondLst>
                                    <p:cond delay="0"/>
                                  </p:stCondLst>
                                  <p:childTnLst>
                                    <p:set>
                                      <p:cBhvr>
                                        <p:cTn id="40" dur="1" fill="hold">
                                          <p:stCondLst>
                                            <p:cond delay="0"/>
                                          </p:stCondLst>
                                        </p:cTn>
                                        <p:tgtEl>
                                          <p:spTgt spid="45057"/>
                                        </p:tgtEl>
                                        <p:attrNameLst>
                                          <p:attrName>style.visibility</p:attrName>
                                        </p:attrNameLst>
                                      </p:cBhvr>
                                      <p:to>
                                        <p:strVal val="visible"/>
                                      </p:to>
                                    </p:set>
                                    <p:animEffect transition="in" filter="strips(downLeft)">
                                      <p:cBhvr>
                                        <p:cTn id="41" dur="1000"/>
                                        <p:tgtEl>
                                          <p:spTgt spid="4505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a:grpSpLocks noChangeAspect="1"/>
          </p:cNvGrpSpPr>
          <p:nvPr/>
        </p:nvGrpSpPr>
        <p:grpSpPr>
          <a:xfrm>
            <a:off x="2236782" y="2663923"/>
            <a:ext cx="1296670" cy="690880"/>
            <a:chOff x="2051050" y="1866900"/>
            <a:chExt cx="1620838" cy="863600"/>
          </a:xfrm>
        </p:grpSpPr>
        <p:sp>
          <p:nvSpPr>
            <p:cNvPr id="6" name="Rectangle 49"/>
            <p:cNvSpPr>
              <a:spLocks noChangeArrowheads="1"/>
            </p:cNvSpPr>
            <p:nvPr/>
          </p:nvSpPr>
          <p:spPr bwMode="auto">
            <a:xfrm>
              <a:off x="2051050"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7" name="Rectangle 50"/>
            <p:cNvSpPr>
              <a:spLocks noChangeArrowheads="1"/>
            </p:cNvSpPr>
            <p:nvPr/>
          </p:nvSpPr>
          <p:spPr bwMode="auto">
            <a:xfrm>
              <a:off x="259238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8" name="Rectangle 51"/>
            <p:cNvSpPr>
              <a:spLocks noChangeArrowheads="1"/>
            </p:cNvSpPr>
            <p:nvPr/>
          </p:nvSpPr>
          <p:spPr bwMode="auto">
            <a:xfrm>
              <a:off x="313213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9" name="Rectangle 52"/>
            <p:cNvSpPr>
              <a:spLocks noChangeArrowheads="1"/>
            </p:cNvSpPr>
            <p:nvPr/>
          </p:nvSpPr>
          <p:spPr bwMode="auto">
            <a:xfrm>
              <a:off x="2051050" y="229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0" name="Rectangle 53"/>
            <p:cNvSpPr>
              <a:spLocks noChangeArrowheads="1"/>
            </p:cNvSpPr>
            <p:nvPr/>
          </p:nvSpPr>
          <p:spPr bwMode="auto">
            <a:xfrm>
              <a:off x="2844800" y="229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 name="组合 10"/>
          <p:cNvGrpSpPr>
            <a:grpSpLocks noChangeAspect="1"/>
          </p:cNvGrpSpPr>
          <p:nvPr/>
        </p:nvGrpSpPr>
        <p:grpSpPr>
          <a:xfrm>
            <a:off x="7275858" y="5078515"/>
            <a:ext cx="1296670" cy="690880"/>
            <a:chOff x="7451725" y="4408488"/>
            <a:chExt cx="1620838" cy="863600"/>
          </a:xfrm>
        </p:grpSpPr>
        <p:sp>
          <p:nvSpPr>
            <p:cNvPr id="12" name="Rectangle 54"/>
            <p:cNvSpPr>
              <a:spLocks noChangeArrowheads="1"/>
            </p:cNvSpPr>
            <p:nvPr/>
          </p:nvSpPr>
          <p:spPr bwMode="auto">
            <a:xfrm>
              <a:off x="7451725"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2</a:t>
              </a:r>
            </a:p>
          </p:txBody>
        </p:sp>
        <p:sp>
          <p:nvSpPr>
            <p:cNvPr id="13" name="Rectangle 55"/>
            <p:cNvSpPr>
              <a:spLocks noChangeArrowheads="1"/>
            </p:cNvSpPr>
            <p:nvPr/>
          </p:nvSpPr>
          <p:spPr bwMode="auto">
            <a:xfrm>
              <a:off x="799306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14" name="Rectangle 56"/>
            <p:cNvSpPr>
              <a:spLocks noChangeArrowheads="1"/>
            </p:cNvSpPr>
            <p:nvPr/>
          </p:nvSpPr>
          <p:spPr bwMode="auto">
            <a:xfrm>
              <a:off x="853281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4</a:t>
              </a:r>
            </a:p>
          </p:txBody>
        </p:sp>
        <p:sp>
          <p:nvSpPr>
            <p:cNvPr id="15" name="Rectangle 57"/>
            <p:cNvSpPr>
              <a:spLocks noChangeArrowheads="1"/>
            </p:cNvSpPr>
            <p:nvPr/>
          </p:nvSpPr>
          <p:spPr bwMode="auto">
            <a:xfrm>
              <a:off x="7451725" y="4840288"/>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6" name="Rectangle 58"/>
            <p:cNvSpPr>
              <a:spLocks noChangeArrowheads="1"/>
            </p:cNvSpPr>
            <p:nvPr/>
          </p:nvSpPr>
          <p:spPr bwMode="auto">
            <a:xfrm>
              <a:off x="8245475" y="4840288"/>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 name="组合 16"/>
          <p:cNvGrpSpPr>
            <a:grpSpLocks noChangeAspect="1"/>
          </p:cNvGrpSpPr>
          <p:nvPr/>
        </p:nvGrpSpPr>
        <p:grpSpPr>
          <a:xfrm>
            <a:off x="7275858" y="2663923"/>
            <a:ext cx="1296670" cy="690880"/>
            <a:chOff x="7451725" y="1844675"/>
            <a:chExt cx="1620838" cy="863600"/>
          </a:xfrm>
        </p:grpSpPr>
        <p:sp>
          <p:nvSpPr>
            <p:cNvPr id="18" name="Rectangle 59"/>
            <p:cNvSpPr>
              <a:spLocks noChangeArrowheads="1"/>
            </p:cNvSpPr>
            <p:nvPr/>
          </p:nvSpPr>
          <p:spPr bwMode="auto">
            <a:xfrm>
              <a:off x="7451725"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19" name="Rectangle 60"/>
            <p:cNvSpPr>
              <a:spLocks noChangeArrowheads="1"/>
            </p:cNvSpPr>
            <p:nvPr/>
          </p:nvSpPr>
          <p:spPr bwMode="auto">
            <a:xfrm>
              <a:off x="799306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3</a:t>
              </a:r>
            </a:p>
          </p:txBody>
        </p:sp>
        <p:sp>
          <p:nvSpPr>
            <p:cNvPr id="20" name="Rectangle 61"/>
            <p:cNvSpPr>
              <a:spLocks noChangeArrowheads="1"/>
            </p:cNvSpPr>
            <p:nvPr/>
          </p:nvSpPr>
          <p:spPr bwMode="auto">
            <a:xfrm>
              <a:off x="853281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1" name="Rectangle 62"/>
            <p:cNvSpPr>
              <a:spLocks noChangeArrowheads="1"/>
            </p:cNvSpPr>
            <p:nvPr/>
          </p:nvSpPr>
          <p:spPr bwMode="auto">
            <a:xfrm>
              <a:off x="7451725" y="2276475"/>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2" name="Rectangle 63"/>
            <p:cNvSpPr>
              <a:spLocks noChangeArrowheads="1"/>
            </p:cNvSpPr>
            <p:nvPr/>
          </p:nvSpPr>
          <p:spPr bwMode="auto">
            <a:xfrm>
              <a:off x="8245475" y="2276475"/>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5" name="组合 22"/>
          <p:cNvGrpSpPr>
            <a:grpSpLocks noChangeAspect="1"/>
          </p:cNvGrpSpPr>
          <p:nvPr/>
        </p:nvGrpSpPr>
        <p:grpSpPr>
          <a:xfrm>
            <a:off x="5418470" y="3900594"/>
            <a:ext cx="1296670" cy="690880"/>
            <a:chOff x="5632450" y="3213100"/>
            <a:chExt cx="1620838" cy="863600"/>
          </a:xfrm>
        </p:grpSpPr>
        <p:sp>
          <p:nvSpPr>
            <p:cNvPr id="24" name="Rectangle 64"/>
            <p:cNvSpPr>
              <a:spLocks noChangeArrowheads="1"/>
            </p:cNvSpPr>
            <p:nvPr/>
          </p:nvSpPr>
          <p:spPr bwMode="auto">
            <a:xfrm>
              <a:off x="5632450"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25" name="Rectangle 65"/>
            <p:cNvSpPr>
              <a:spLocks noChangeArrowheads="1"/>
            </p:cNvSpPr>
            <p:nvPr/>
          </p:nvSpPr>
          <p:spPr bwMode="auto">
            <a:xfrm>
              <a:off x="617378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6" name="Rectangle 66"/>
            <p:cNvSpPr>
              <a:spLocks noChangeArrowheads="1"/>
            </p:cNvSpPr>
            <p:nvPr/>
          </p:nvSpPr>
          <p:spPr bwMode="auto">
            <a:xfrm>
              <a:off x="67135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27" name="Rectangle 67"/>
            <p:cNvSpPr>
              <a:spLocks noChangeArrowheads="1"/>
            </p:cNvSpPr>
            <p:nvPr/>
          </p:nvSpPr>
          <p:spPr bwMode="auto">
            <a:xfrm>
              <a:off x="5632450"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8" name="Rectangle 68"/>
            <p:cNvSpPr>
              <a:spLocks noChangeArrowheads="1"/>
            </p:cNvSpPr>
            <p:nvPr/>
          </p:nvSpPr>
          <p:spPr bwMode="auto">
            <a:xfrm>
              <a:off x="6426200"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1" name="组合 28"/>
          <p:cNvGrpSpPr>
            <a:grpSpLocks noChangeAspect="1"/>
          </p:cNvGrpSpPr>
          <p:nvPr/>
        </p:nvGrpSpPr>
        <p:grpSpPr>
          <a:xfrm>
            <a:off x="342882" y="2663923"/>
            <a:ext cx="1296670" cy="690880"/>
            <a:chOff x="122238" y="1865313"/>
            <a:chExt cx="1620837" cy="863600"/>
          </a:xfrm>
        </p:grpSpPr>
        <p:sp>
          <p:nvSpPr>
            <p:cNvPr id="30"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1"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2"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3"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34"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7" name="组合 34"/>
          <p:cNvGrpSpPr>
            <a:grpSpLocks noChangeAspect="1"/>
          </p:cNvGrpSpPr>
          <p:nvPr/>
        </p:nvGrpSpPr>
        <p:grpSpPr>
          <a:xfrm>
            <a:off x="342882" y="3900594"/>
            <a:ext cx="1296670" cy="690880"/>
            <a:chOff x="122238" y="3213100"/>
            <a:chExt cx="1620837" cy="863600"/>
          </a:xfrm>
        </p:grpSpPr>
        <p:sp>
          <p:nvSpPr>
            <p:cNvPr id="36" name="Rectangle 14"/>
            <p:cNvSpPr>
              <a:spLocks noChangeArrowheads="1"/>
            </p:cNvSpPr>
            <p:nvPr/>
          </p:nvSpPr>
          <p:spPr bwMode="auto">
            <a:xfrm>
              <a:off x="1222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7" name="Rectangle 15"/>
            <p:cNvSpPr>
              <a:spLocks noChangeArrowheads="1"/>
            </p:cNvSpPr>
            <p:nvPr/>
          </p:nvSpPr>
          <p:spPr bwMode="auto">
            <a:xfrm>
              <a:off x="66357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8" name="Rectangle 16"/>
            <p:cNvSpPr>
              <a:spLocks noChangeArrowheads="1"/>
            </p:cNvSpPr>
            <p:nvPr/>
          </p:nvSpPr>
          <p:spPr bwMode="auto">
            <a:xfrm>
              <a:off x="120332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9" name="Rectangle 17"/>
            <p:cNvSpPr>
              <a:spLocks noChangeArrowheads="1"/>
            </p:cNvSpPr>
            <p:nvPr/>
          </p:nvSpPr>
          <p:spPr bwMode="auto">
            <a:xfrm>
              <a:off x="122238"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0" name="Rectangle 18"/>
            <p:cNvSpPr>
              <a:spLocks noChangeArrowheads="1"/>
            </p:cNvSpPr>
            <p:nvPr/>
          </p:nvSpPr>
          <p:spPr bwMode="auto">
            <a:xfrm>
              <a:off x="915988"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23" name="组合 40"/>
          <p:cNvGrpSpPr>
            <a:grpSpLocks noChangeAspect="1"/>
          </p:cNvGrpSpPr>
          <p:nvPr/>
        </p:nvGrpSpPr>
        <p:grpSpPr>
          <a:xfrm>
            <a:off x="379394" y="5078515"/>
            <a:ext cx="1296670" cy="690880"/>
            <a:chOff x="158750" y="4406900"/>
            <a:chExt cx="1620838" cy="863600"/>
          </a:xfrm>
        </p:grpSpPr>
        <p:sp>
          <p:nvSpPr>
            <p:cNvPr id="42" name="Rectangle 19"/>
            <p:cNvSpPr>
              <a:spLocks noChangeArrowheads="1"/>
            </p:cNvSpPr>
            <p:nvPr/>
          </p:nvSpPr>
          <p:spPr bwMode="auto">
            <a:xfrm>
              <a:off x="158750"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3" name="Rectangle 20"/>
            <p:cNvSpPr>
              <a:spLocks noChangeArrowheads="1"/>
            </p:cNvSpPr>
            <p:nvPr/>
          </p:nvSpPr>
          <p:spPr bwMode="auto">
            <a:xfrm>
              <a:off x="70008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4" name="Rectangle 21"/>
            <p:cNvSpPr>
              <a:spLocks noChangeArrowheads="1"/>
            </p:cNvSpPr>
            <p:nvPr/>
          </p:nvSpPr>
          <p:spPr bwMode="auto">
            <a:xfrm>
              <a:off x="123983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45" name="Rectangle 22"/>
            <p:cNvSpPr>
              <a:spLocks noChangeArrowheads="1"/>
            </p:cNvSpPr>
            <p:nvPr/>
          </p:nvSpPr>
          <p:spPr bwMode="auto">
            <a:xfrm>
              <a:off x="158750" y="483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6" name="Rectangle 23"/>
            <p:cNvSpPr>
              <a:spLocks noChangeArrowheads="1"/>
            </p:cNvSpPr>
            <p:nvPr/>
          </p:nvSpPr>
          <p:spPr bwMode="auto">
            <a:xfrm>
              <a:off x="952500" y="483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54" name="直接箭头连接符 53"/>
          <p:cNvCxnSpPr/>
          <p:nvPr/>
        </p:nvCxnSpPr>
        <p:spPr>
          <a:xfrm flipV="1">
            <a:off x="3214678" y="3182083"/>
            <a:ext cx="406118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285852" y="3182083"/>
            <a:ext cx="95093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358214" y="3192558"/>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8429652" y="2835368"/>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0800000">
            <a:off x="1071538" y="2478178"/>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5400000">
            <a:off x="968300" y="2578240"/>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V="1">
            <a:off x="1285852" y="4418754"/>
            <a:ext cx="413261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6500826" y="4430816"/>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5400000">
            <a:off x="6572264" y="4073626"/>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V="1">
            <a:off x="1071538" y="3725962"/>
            <a:ext cx="58579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rot="5400000">
            <a:off x="976238" y="3824338"/>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8358214" y="5581762"/>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5400000">
            <a:off x="8429652" y="5224572"/>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0800000">
            <a:off x="1071538" y="4867382"/>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rot="5400000">
            <a:off x="968300" y="4967444"/>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V="1">
            <a:off x="1357290" y="5596675"/>
            <a:ext cx="591856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85720" y="6044026"/>
            <a:ext cx="1928826" cy="313932"/>
          </a:xfrm>
          <a:prstGeom prst="rect">
            <a:avLst/>
          </a:prstGeom>
          <a:noFill/>
        </p:spPr>
        <p:txBody>
          <a:bodyPr wrap="square" rtlCol="0">
            <a:spAutoFit/>
          </a:bodyPr>
          <a:lstStyle/>
          <a:p>
            <a:r>
              <a:rPr kumimoji="1" lang="en-US" altLang="zh-CN" sz="1800" dirty="0">
                <a:solidFill>
                  <a:srgbClr val="0000FF"/>
                </a:solidFill>
                <a:latin typeface="Consolas" pitchFamily="49" charset="0"/>
                <a:ea typeface="仿宋" pitchFamily="49" charset="-122"/>
                <a:cs typeface="Consolas" pitchFamily="49" charset="0"/>
              </a:rPr>
              <a:t>3</a:t>
            </a:r>
            <a:r>
              <a:rPr kumimoji="1" lang="zh-CN" altLang="en-US" sz="1800">
                <a:solidFill>
                  <a:srgbClr val="0000FF"/>
                </a:solidFill>
                <a:latin typeface="Consolas" pitchFamily="49" charset="0"/>
                <a:ea typeface="仿宋" pitchFamily="49" charset="-122"/>
                <a:cs typeface="Consolas" pitchFamily="49" charset="0"/>
              </a:rPr>
              <a:t>个行头结点</a:t>
            </a:r>
            <a:endParaRPr lang="zh-CN" altLang="en-US" sz="1800" dirty="0">
              <a:solidFill>
                <a:srgbClr val="0000FF"/>
              </a:solidFill>
              <a:latin typeface="Consolas" pitchFamily="49" charset="0"/>
              <a:ea typeface="仿宋" pitchFamily="49" charset="-122"/>
              <a:cs typeface="Consolas" pitchFamily="49" charset="0"/>
            </a:endParaRPr>
          </a:p>
        </p:txBody>
      </p:sp>
      <p:grpSp>
        <p:nvGrpSpPr>
          <p:cNvPr id="29" name="组合 28"/>
          <p:cNvGrpSpPr>
            <a:grpSpLocks noChangeAspect="1"/>
          </p:cNvGrpSpPr>
          <p:nvPr/>
        </p:nvGrpSpPr>
        <p:grpSpPr>
          <a:xfrm>
            <a:off x="2214546" y="1329118"/>
            <a:ext cx="1296670" cy="690880"/>
            <a:chOff x="122238" y="1865313"/>
            <a:chExt cx="1620837" cy="863600"/>
          </a:xfrm>
        </p:grpSpPr>
        <p:sp>
          <p:nvSpPr>
            <p:cNvPr id="73"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4"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5"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76"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77"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5" name="组合 28"/>
          <p:cNvGrpSpPr>
            <a:grpSpLocks noChangeAspect="1"/>
          </p:cNvGrpSpPr>
          <p:nvPr/>
        </p:nvGrpSpPr>
        <p:grpSpPr>
          <a:xfrm>
            <a:off x="3838896" y="1329118"/>
            <a:ext cx="1296670" cy="690880"/>
            <a:chOff x="122238" y="1865313"/>
            <a:chExt cx="1620837" cy="863600"/>
          </a:xfrm>
        </p:grpSpPr>
        <p:sp>
          <p:nvSpPr>
            <p:cNvPr id="79"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0"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1"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2"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83"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1" name="组合 28"/>
          <p:cNvGrpSpPr>
            <a:grpSpLocks noChangeAspect="1"/>
          </p:cNvGrpSpPr>
          <p:nvPr/>
        </p:nvGrpSpPr>
        <p:grpSpPr>
          <a:xfrm>
            <a:off x="5429256" y="1329118"/>
            <a:ext cx="1296670" cy="690880"/>
            <a:chOff x="122238" y="1865313"/>
            <a:chExt cx="1620837" cy="863600"/>
          </a:xfrm>
        </p:grpSpPr>
        <p:sp>
          <p:nvSpPr>
            <p:cNvPr id="85"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6"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7"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8"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89"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7" name="组合 28"/>
          <p:cNvGrpSpPr>
            <a:grpSpLocks noChangeAspect="1"/>
          </p:cNvGrpSpPr>
          <p:nvPr/>
        </p:nvGrpSpPr>
        <p:grpSpPr>
          <a:xfrm>
            <a:off x="7275858" y="1329118"/>
            <a:ext cx="1296670" cy="690880"/>
            <a:chOff x="122238" y="1865313"/>
            <a:chExt cx="1620837" cy="863600"/>
          </a:xfrm>
        </p:grpSpPr>
        <p:sp>
          <p:nvSpPr>
            <p:cNvPr id="91"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92"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93"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94"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98"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108" name="直接箭头连接符 107"/>
          <p:cNvCxnSpPr/>
          <p:nvPr/>
        </p:nvCxnSpPr>
        <p:spPr>
          <a:xfrm rot="5400000">
            <a:off x="7179487" y="2247493"/>
            <a:ext cx="785818" cy="1588"/>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rot="5400000">
            <a:off x="6643702" y="4140600"/>
            <a:ext cx="1857388" cy="1588"/>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rot="5400000">
            <a:off x="4630970" y="2904022"/>
            <a:ext cx="2016000" cy="920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rot="16200000" flipH="1">
            <a:off x="2011491" y="2246553"/>
            <a:ext cx="834739"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grpSp>
        <p:nvGrpSpPr>
          <p:cNvPr id="48" name="组合 109"/>
          <p:cNvGrpSpPr/>
          <p:nvPr/>
        </p:nvGrpSpPr>
        <p:grpSpPr>
          <a:xfrm>
            <a:off x="7072330" y="1614870"/>
            <a:ext cx="500860" cy="4359306"/>
            <a:chOff x="7072330" y="642918"/>
            <a:chExt cx="500860" cy="4359306"/>
          </a:xfrm>
        </p:grpSpPr>
        <p:cxnSp>
          <p:nvCxnSpPr>
            <p:cNvPr id="117" name="直接连接符 116"/>
            <p:cNvCxnSpPr/>
            <p:nvPr/>
          </p:nvCxnSpPr>
          <p:spPr>
            <a:xfrm rot="5400000">
              <a:off x="7393801" y="4822041"/>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16200000" flipH="1">
              <a:off x="4894330" y="2822636"/>
              <a:ext cx="4356000" cy="0"/>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7072330" y="5000636"/>
              <a:ext cx="500066"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7072330" y="642918"/>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grpSp>
      <p:grpSp>
        <p:nvGrpSpPr>
          <p:cNvPr id="49" name="组合 108"/>
          <p:cNvGrpSpPr/>
          <p:nvPr/>
        </p:nvGrpSpPr>
        <p:grpSpPr>
          <a:xfrm>
            <a:off x="5226848" y="1610902"/>
            <a:ext cx="432794" cy="3156766"/>
            <a:chOff x="5226848" y="638950"/>
            <a:chExt cx="432794" cy="3156766"/>
          </a:xfrm>
        </p:grpSpPr>
        <p:cxnSp>
          <p:nvCxnSpPr>
            <p:cNvPr id="133" name="直接连接符 132"/>
            <p:cNvCxnSpPr/>
            <p:nvPr/>
          </p:nvCxnSpPr>
          <p:spPr>
            <a:xfrm rot="5400000">
              <a:off x="3652642" y="2213156"/>
              <a:ext cx="3150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5227642" y="3794128"/>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rot="5400000">
              <a:off x="5477675" y="3607595"/>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5233666" y="642918"/>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grpSp>
      <p:grpSp>
        <p:nvGrpSpPr>
          <p:cNvPr id="50" name="组合 106"/>
          <p:cNvGrpSpPr/>
          <p:nvPr/>
        </p:nvGrpSpPr>
        <p:grpSpPr>
          <a:xfrm>
            <a:off x="3630606" y="1614870"/>
            <a:ext cx="449462" cy="573092"/>
            <a:chOff x="3630606" y="642918"/>
            <a:chExt cx="449462" cy="573092"/>
          </a:xfrm>
        </p:grpSpPr>
        <p:cxnSp>
          <p:nvCxnSpPr>
            <p:cNvPr id="139" name="直接箭头连接符 138"/>
            <p:cNvCxnSpPr/>
            <p:nvPr/>
          </p:nvCxnSpPr>
          <p:spPr>
            <a:xfrm>
              <a:off x="3630606" y="642918"/>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5400000">
              <a:off x="3357554" y="928670"/>
              <a:ext cx="571504"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3648068" y="1214422"/>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rot="5400000">
              <a:off x="3893339" y="1035827"/>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grpSp>
      <p:grpSp>
        <p:nvGrpSpPr>
          <p:cNvPr id="51" name="组合 105"/>
          <p:cNvGrpSpPr/>
          <p:nvPr/>
        </p:nvGrpSpPr>
        <p:grpSpPr>
          <a:xfrm>
            <a:off x="1998318" y="1627570"/>
            <a:ext cx="446614" cy="1933938"/>
            <a:chOff x="1998318" y="655618"/>
            <a:chExt cx="446614" cy="1933938"/>
          </a:xfrm>
        </p:grpSpPr>
        <p:cxnSp>
          <p:nvCxnSpPr>
            <p:cNvPr id="146" name="直接箭头连接符 145"/>
            <p:cNvCxnSpPr/>
            <p:nvPr/>
          </p:nvCxnSpPr>
          <p:spPr>
            <a:xfrm>
              <a:off x="1998318" y="655618"/>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012932" y="2578888"/>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5400000">
              <a:off x="2250265" y="2392355"/>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rot="5400000">
              <a:off x="1041994" y="1625762"/>
              <a:ext cx="1926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grpSp>
      <p:sp>
        <p:nvSpPr>
          <p:cNvPr id="151" name="TextBox 150"/>
          <p:cNvSpPr txBox="1"/>
          <p:nvPr/>
        </p:nvSpPr>
        <p:spPr>
          <a:xfrm>
            <a:off x="357158" y="1571612"/>
            <a:ext cx="1500198" cy="313932"/>
          </a:xfrm>
          <a:prstGeom prst="rect">
            <a:avLst/>
          </a:prstGeom>
          <a:noFill/>
        </p:spPr>
        <p:txBody>
          <a:bodyPr wrap="square" rtlCol="0">
            <a:spAutoFit/>
          </a:bodyPr>
          <a:lstStyle/>
          <a:p>
            <a:r>
              <a:rPr kumimoji="1" lang="en-US" altLang="zh-CN" sz="1800" dirty="0">
                <a:solidFill>
                  <a:srgbClr val="0000FF"/>
                </a:solidFill>
                <a:latin typeface="Consolas" pitchFamily="49" charset="0"/>
                <a:ea typeface="仿宋" pitchFamily="49" charset="-122"/>
                <a:cs typeface="Consolas" pitchFamily="49" charset="0"/>
              </a:rPr>
              <a:t>4</a:t>
            </a:r>
            <a:r>
              <a:rPr kumimoji="1" lang="zh-CN" altLang="en-US" sz="1800" dirty="0">
                <a:solidFill>
                  <a:srgbClr val="0000FF"/>
                </a:solidFill>
                <a:latin typeface="Consolas" pitchFamily="49" charset="0"/>
                <a:ea typeface="仿宋" pitchFamily="49" charset="-122"/>
                <a:cs typeface="Consolas" pitchFamily="49" charset="0"/>
              </a:rPr>
              <a:t>个</a:t>
            </a:r>
            <a:r>
              <a:rPr kumimoji="1" lang="zh-CN" altLang="en-US" sz="1800">
                <a:solidFill>
                  <a:srgbClr val="0000FF"/>
                </a:solidFill>
                <a:latin typeface="Consolas" pitchFamily="49" charset="0"/>
                <a:ea typeface="仿宋" pitchFamily="49" charset="-122"/>
                <a:cs typeface="Consolas" pitchFamily="49" charset="0"/>
              </a:rPr>
              <a:t>列头结点</a:t>
            </a:r>
            <a:endParaRPr lang="zh-CN" altLang="en-US" sz="1800" dirty="0">
              <a:solidFill>
                <a:srgbClr val="0000FF"/>
              </a:solidFill>
              <a:latin typeface="Consolas" pitchFamily="49" charset="0"/>
              <a:ea typeface="仿宋" pitchFamily="49" charset="-122"/>
              <a:cs typeface="Consolas" pitchFamily="49" charset="0"/>
            </a:endParaRPr>
          </a:p>
        </p:txBody>
      </p:sp>
      <p:sp>
        <p:nvSpPr>
          <p:cNvPr id="112" name="Text Box 2"/>
          <p:cNvSpPr txBox="1">
            <a:spLocks noChangeArrowheads="1"/>
          </p:cNvSpPr>
          <p:nvPr/>
        </p:nvSpPr>
        <p:spPr bwMode="auto">
          <a:xfrm>
            <a:off x="500034" y="214290"/>
            <a:ext cx="7572428" cy="853952"/>
          </a:xfrm>
          <a:prstGeom prst="rect">
            <a:avLst/>
          </a:prstGeom>
          <a:noFill/>
          <a:ln w="9525">
            <a:noFill/>
            <a:miter lim="800000"/>
            <a:headEnd/>
            <a:tailEnd/>
          </a:ln>
          <a:effectLst/>
        </p:spPr>
        <p:txBody>
          <a:bodyPr wrap="square">
            <a:spAutoFit/>
          </a:bodyPr>
          <a:lstStyle/>
          <a:p>
            <a:pPr marL="457200" indent="-457200" algn="l">
              <a:lnSpc>
                <a:spcPct val="130000"/>
              </a:lnSpc>
              <a:spcBef>
                <a:spcPct val="50000"/>
              </a:spcBef>
              <a:buFontTx/>
              <a:buBlip>
                <a:blip r:embed="rId2"/>
              </a:buBlip>
            </a:pPr>
            <a:r>
              <a:rPr kumimoji="1" lang="zh-CN" altLang="en-US" sz="2000" dirty="0">
                <a:solidFill>
                  <a:srgbClr val="0000FF"/>
                </a:solidFill>
                <a:latin typeface="Consolas" pitchFamily="49" charset="0"/>
                <a:ea typeface="仿宋" pitchFamily="49" charset="-122"/>
                <a:cs typeface="Consolas" pitchFamily="49" charset="0"/>
              </a:rPr>
              <a:t>每列</a:t>
            </a:r>
            <a:r>
              <a:rPr kumimoji="1" lang="zh-CN" altLang="en-US" sz="2000">
                <a:solidFill>
                  <a:srgbClr val="0000FF"/>
                </a:solidFill>
                <a:latin typeface="Consolas" pitchFamily="49" charset="0"/>
                <a:ea typeface="仿宋" pitchFamily="49" charset="-122"/>
                <a:cs typeface="Consolas" pitchFamily="49" charset="0"/>
              </a:rPr>
              <a:t>的所有结点链</a:t>
            </a:r>
            <a:r>
              <a:rPr kumimoji="1" lang="zh-CN" altLang="en-US" sz="2000" dirty="0">
                <a:solidFill>
                  <a:srgbClr val="0000FF"/>
                </a:solidFill>
                <a:latin typeface="Consolas" pitchFamily="49" charset="0"/>
                <a:ea typeface="仿宋" pitchFamily="49" charset="-122"/>
                <a:cs typeface="Consolas" pitchFamily="49" charset="0"/>
              </a:rPr>
              <a:t>起来构成一个带</a:t>
            </a:r>
            <a:r>
              <a:rPr kumimoji="1" lang="zh-CN" altLang="en-US" sz="2000">
                <a:solidFill>
                  <a:srgbClr val="0000FF"/>
                </a:solidFill>
                <a:latin typeface="Consolas" pitchFamily="49" charset="0"/>
                <a:ea typeface="仿宋" pitchFamily="49" charset="-122"/>
                <a:cs typeface="Consolas" pitchFamily="49" charset="0"/>
              </a:rPr>
              <a:t>列头结点的</a:t>
            </a:r>
            <a:r>
              <a:rPr kumimoji="1" lang="zh-CN" altLang="en-US" sz="2000" dirty="0">
                <a:solidFill>
                  <a:srgbClr val="0000FF"/>
                </a:solidFill>
                <a:latin typeface="Consolas" pitchFamily="49" charset="0"/>
                <a:ea typeface="仿宋" pitchFamily="49" charset="-122"/>
                <a:cs typeface="Consolas" pitchFamily="49" charset="0"/>
              </a:rPr>
              <a:t>循环单链表。 以</a:t>
            </a:r>
            <a:r>
              <a:rPr kumimoji="1" lang="en-US" altLang="zh-CN" sz="2000" i="1" dirty="0">
                <a:solidFill>
                  <a:srgbClr val="0000FF"/>
                </a:solidFill>
                <a:latin typeface="Consolas" pitchFamily="49" charset="0"/>
                <a:ea typeface="仿宋" pitchFamily="49" charset="-122"/>
                <a:cs typeface="Consolas" pitchFamily="49" charset="0"/>
              </a:rPr>
              <a:t>h</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err="1">
                <a:solidFill>
                  <a:srgbClr val="0000FF"/>
                </a:solidFill>
                <a:latin typeface="Consolas" pitchFamily="49" charset="0"/>
                <a:ea typeface="仿宋" pitchFamily="49" charset="-122"/>
                <a:cs typeface="Consolas" pitchFamily="49" charset="0"/>
              </a:rPr>
              <a:t>i</a:t>
            </a:r>
            <a:r>
              <a:rPr kumimoji="1" lang="en-US" altLang="zh-CN" sz="2000" dirty="0">
                <a:solidFill>
                  <a:srgbClr val="0000FF"/>
                </a:solidFill>
                <a:latin typeface="Consolas" pitchFamily="49" charset="0"/>
                <a:ea typeface="仿宋" pitchFamily="49" charset="-122"/>
                <a:cs typeface="Consolas" pitchFamily="49" charset="0"/>
              </a:rPr>
              <a:t>]</a:t>
            </a:r>
            <a:r>
              <a:rPr kumimoji="1" lang="zh-CN" altLang="en-US" sz="2000" dirty="0">
                <a:solidFill>
                  <a:srgbClr val="0000FF"/>
                </a:solidFill>
                <a:latin typeface="Consolas" pitchFamily="49" charset="0"/>
                <a:ea typeface="仿宋" pitchFamily="49" charset="-122"/>
                <a:cs typeface="Consolas" pitchFamily="49" charset="0"/>
              </a:rPr>
              <a:t>（</a:t>
            </a:r>
            <a:r>
              <a:rPr kumimoji="1" lang="en-US" altLang="zh-CN" sz="2000" dirty="0" err="1">
                <a:solidFill>
                  <a:srgbClr val="0000FF"/>
                </a:solidFill>
                <a:latin typeface="Consolas" pitchFamily="49" charset="0"/>
                <a:ea typeface="仿宋" pitchFamily="49" charset="-122"/>
                <a:cs typeface="Consolas" pitchFamily="49" charset="0"/>
              </a:rPr>
              <a:t>0</a:t>
            </a:r>
            <a:r>
              <a:rPr kumimoji="1" lang="en-US" altLang="zh-CN" sz="2000" dirty="0" err="1">
                <a:solidFill>
                  <a:srgbClr val="0000FF"/>
                </a:solidFill>
                <a:latin typeface="仿宋" pitchFamily="49" charset="-122"/>
                <a:ea typeface="仿宋" pitchFamily="49" charset="-122"/>
                <a:cs typeface="Consolas" pitchFamily="49" charset="0"/>
              </a:rPr>
              <a:t>≤</a:t>
            </a:r>
            <a:r>
              <a:rPr kumimoji="1" lang="en-US" altLang="zh-CN" sz="2000" i="1" dirty="0" err="1">
                <a:solidFill>
                  <a:srgbClr val="0000FF"/>
                </a:solidFill>
                <a:latin typeface="Consolas" pitchFamily="49" charset="0"/>
                <a:ea typeface="仿宋" pitchFamily="49" charset="-122"/>
                <a:cs typeface="Consolas" pitchFamily="49" charset="0"/>
              </a:rPr>
              <a:t>i</a:t>
            </a:r>
            <a:r>
              <a:rPr kumimoji="1" lang="en-US" altLang="zh-CN" sz="2000" dirty="0" err="1">
                <a:solidFill>
                  <a:srgbClr val="0000FF"/>
                </a:solidFill>
                <a:latin typeface="+mn-ea"/>
                <a:ea typeface="+mn-ea"/>
                <a:cs typeface="Consolas" pitchFamily="49" charset="0"/>
              </a:rPr>
              <a:t>≤</a:t>
            </a:r>
            <a:r>
              <a:rPr kumimoji="1" lang="en-US" altLang="zh-CN" sz="2000" i="1" dirty="0" err="1">
                <a:solidFill>
                  <a:srgbClr val="0000FF"/>
                </a:solidFill>
                <a:latin typeface="Consolas" pitchFamily="49" charset="0"/>
                <a:ea typeface="仿宋" pitchFamily="49" charset="-122"/>
                <a:cs typeface="Consolas" pitchFamily="49" charset="0"/>
              </a:rPr>
              <a:t>m</a:t>
            </a:r>
            <a:r>
              <a:rPr kumimoji="1" lang="en-US" altLang="zh-CN" sz="2000" dirty="0">
                <a:solidFill>
                  <a:srgbClr val="0000FF"/>
                </a:solidFill>
                <a:latin typeface="Consolas" pitchFamily="49" charset="0"/>
                <a:ea typeface="仿宋" pitchFamily="49" charset="-122"/>
                <a:cs typeface="Consolas" pitchFamily="49" charset="0"/>
              </a:rPr>
              <a:t>-1</a:t>
            </a:r>
            <a:r>
              <a:rPr kumimoji="1" lang="zh-CN" altLang="en-US" sz="2000" dirty="0">
                <a:solidFill>
                  <a:srgbClr val="0000FF"/>
                </a:solidFill>
                <a:latin typeface="Consolas" pitchFamily="49" charset="0"/>
                <a:ea typeface="仿宋" pitchFamily="49" charset="-122"/>
                <a:cs typeface="Consolas" pitchFamily="49" charset="0"/>
              </a:rPr>
              <a:t>）作为第</a:t>
            </a:r>
            <a:r>
              <a:rPr kumimoji="1" lang="en-US" altLang="zh-CN" sz="2000" i="1" dirty="0" err="1">
                <a:solidFill>
                  <a:srgbClr val="0000FF"/>
                </a:solidFill>
                <a:latin typeface="Consolas" pitchFamily="49" charset="0"/>
                <a:ea typeface="仿宋" pitchFamily="49" charset="-122"/>
                <a:cs typeface="Consolas" pitchFamily="49" charset="0"/>
              </a:rPr>
              <a:t>i</a:t>
            </a:r>
            <a:r>
              <a:rPr kumimoji="1" lang="zh-CN" altLang="en-US" sz="2000" dirty="0">
                <a:solidFill>
                  <a:srgbClr val="0000FF"/>
                </a:solidFill>
                <a:latin typeface="Consolas" pitchFamily="49" charset="0"/>
                <a:ea typeface="仿宋" pitchFamily="49" charset="-122"/>
                <a:cs typeface="Consolas" pitchFamily="49" charset="0"/>
              </a:rPr>
              <a:t>列</a:t>
            </a:r>
            <a:r>
              <a:rPr kumimoji="1" lang="zh-CN" altLang="en-US" sz="2000">
                <a:solidFill>
                  <a:srgbClr val="0000FF"/>
                </a:solidFill>
                <a:latin typeface="Consolas" pitchFamily="49" charset="0"/>
                <a:ea typeface="仿宋" pitchFamily="49" charset="-122"/>
                <a:cs typeface="Consolas" pitchFamily="49" charset="0"/>
              </a:rPr>
              <a:t>的头结点。</a:t>
            </a:r>
            <a:endParaRPr kumimoji="1" lang="zh-CN" altLang="en-US" sz="2000" dirty="0">
              <a:solidFill>
                <a:srgbClr val="0000FF"/>
              </a:solidFill>
              <a:latin typeface="Consolas" pitchFamily="49" charset="0"/>
              <a:ea typeface="仿宋" pitchFamily="49" charset="-122"/>
              <a:cs typeface="Consolas" pitchFamily="49" charset="0"/>
            </a:endParaRPr>
          </a:p>
        </p:txBody>
      </p:sp>
      <p:sp>
        <p:nvSpPr>
          <p:cNvPr id="122" name="灯片编号占位符 121"/>
          <p:cNvSpPr>
            <a:spLocks noGrp="1"/>
          </p:cNvSpPr>
          <p:nvPr>
            <p:ph type="sldNum" sz="quarter" idx="12"/>
          </p:nvPr>
        </p:nvSpPr>
        <p:spPr/>
        <p:txBody>
          <a:bodyPr/>
          <a:lstStyle/>
          <a:p>
            <a:fld id="{67864EE2-EAB3-4814-A7EB-820BD7610F1E}" type="slidenum">
              <a:rPr lang="en-US" altLang="zh-CN" smtClean="0"/>
              <a:pPr/>
              <a:t>39</a:t>
            </a:fld>
            <a:r>
              <a:rPr lang="en-US" altLang="zh-CN" dirty="0"/>
              <a:t>/97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nodeType="afterEffect">
                                  <p:stCondLst>
                                    <p:cond delay="0"/>
                                  </p:stCondLst>
                                  <p:childTnLst>
                                    <p:set>
                                      <p:cBhvr>
                                        <p:cTn id="9" dur="1" fill="hold">
                                          <p:stCondLst>
                                            <p:cond delay="0"/>
                                          </p:stCondLst>
                                        </p:cTn>
                                        <p:tgtEl>
                                          <p:spTgt spid="127"/>
                                        </p:tgtEl>
                                        <p:attrNameLst>
                                          <p:attrName>style.visibility</p:attrName>
                                        </p:attrNameLst>
                                      </p:cBhvr>
                                      <p:to>
                                        <p:strVal val="visible"/>
                                      </p:to>
                                    </p:set>
                                    <p:animEffect transition="in" filter="strips(downLeft)">
                                      <p:cBhvr>
                                        <p:cTn id="10" dur="1000"/>
                                        <p:tgtEl>
                                          <p:spTgt spid="127"/>
                                        </p:tgtEl>
                                      </p:cBhvr>
                                    </p:animEffect>
                                  </p:childTnLst>
                                </p:cTn>
                              </p:par>
                            </p:childTnLst>
                          </p:cTn>
                        </p:par>
                        <p:par>
                          <p:cTn id="11" fill="hold">
                            <p:stCondLst>
                              <p:cond delay="1000"/>
                            </p:stCondLst>
                            <p:childTnLst>
                              <p:par>
                                <p:cTn id="12" presetID="18" presetClass="entr" presetSubtype="3"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strips(upRight)">
                                      <p:cBhvr>
                                        <p:cTn id="14" dur="1000"/>
                                        <p:tgtEl>
                                          <p:spTgt spid="5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par>
                          <p:cTn id="19" fill="hold">
                            <p:stCondLst>
                              <p:cond delay="0"/>
                            </p:stCondLst>
                            <p:childTnLst>
                              <p:par>
                                <p:cTn id="20" presetID="18" presetClass="entr" presetSubtype="3" fill="hold"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strips(upRight)">
                                      <p:cBhvr>
                                        <p:cTn id="22" dur="10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par>
                          <p:cTn id="27" fill="hold">
                            <p:stCondLst>
                              <p:cond delay="0"/>
                            </p:stCondLst>
                            <p:childTnLst>
                              <p:par>
                                <p:cTn id="28" presetID="18" presetClass="entr" presetSubtype="12" fill="hold" nodeType="afterEffect">
                                  <p:stCondLst>
                                    <p:cond delay="0"/>
                                  </p:stCondLst>
                                  <p:childTnLst>
                                    <p:set>
                                      <p:cBhvr>
                                        <p:cTn id="29" dur="1" fill="hold">
                                          <p:stCondLst>
                                            <p:cond delay="0"/>
                                          </p:stCondLst>
                                        </p:cTn>
                                        <p:tgtEl>
                                          <p:spTgt spid="125"/>
                                        </p:tgtEl>
                                        <p:attrNameLst>
                                          <p:attrName>style.visibility</p:attrName>
                                        </p:attrNameLst>
                                      </p:cBhvr>
                                      <p:to>
                                        <p:strVal val="visible"/>
                                      </p:to>
                                    </p:set>
                                    <p:animEffect transition="in" filter="strips(downLeft)">
                                      <p:cBhvr>
                                        <p:cTn id="30" dur="1000"/>
                                        <p:tgtEl>
                                          <p:spTgt spid="125"/>
                                        </p:tgtEl>
                                      </p:cBhvr>
                                    </p:animEffect>
                                  </p:childTnLst>
                                </p:cTn>
                              </p:par>
                            </p:childTnLst>
                          </p:cTn>
                        </p:par>
                        <p:par>
                          <p:cTn id="31" fill="hold">
                            <p:stCondLst>
                              <p:cond delay="1000"/>
                            </p:stCondLst>
                            <p:childTnLst>
                              <p:par>
                                <p:cTn id="32" presetID="18" presetClass="entr" presetSubtype="3" fill="hold"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strips(upRight)">
                                      <p:cBhvr>
                                        <p:cTn id="34" dur="1000"/>
                                        <p:tgtEl>
                                          <p:spTgt spid="4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par>
                          <p:cTn id="39" fill="hold">
                            <p:stCondLst>
                              <p:cond delay="0"/>
                            </p:stCondLst>
                            <p:childTnLst>
                              <p:par>
                                <p:cTn id="40" presetID="18" presetClass="entr" presetSubtype="12" fill="hold" nodeType="afterEffect">
                                  <p:stCondLst>
                                    <p:cond delay="0"/>
                                  </p:stCondLst>
                                  <p:childTnLst>
                                    <p:set>
                                      <p:cBhvr>
                                        <p:cTn id="41" dur="1" fill="hold">
                                          <p:stCondLst>
                                            <p:cond delay="0"/>
                                          </p:stCondLst>
                                        </p:cTn>
                                        <p:tgtEl>
                                          <p:spTgt spid="108"/>
                                        </p:tgtEl>
                                        <p:attrNameLst>
                                          <p:attrName>style.visibility</p:attrName>
                                        </p:attrNameLst>
                                      </p:cBhvr>
                                      <p:to>
                                        <p:strVal val="visible"/>
                                      </p:to>
                                    </p:set>
                                    <p:animEffect transition="in" filter="strips(downLeft)">
                                      <p:cBhvr>
                                        <p:cTn id="42" dur="1000"/>
                                        <p:tgtEl>
                                          <p:spTgt spid="108"/>
                                        </p:tgtEl>
                                      </p:cBhvr>
                                    </p:animEffect>
                                  </p:childTnLst>
                                </p:cTn>
                              </p:par>
                            </p:childTnLst>
                          </p:cTn>
                        </p:par>
                        <p:par>
                          <p:cTn id="43" fill="hold">
                            <p:stCondLst>
                              <p:cond delay="1000"/>
                            </p:stCondLst>
                            <p:childTnLst>
                              <p:par>
                                <p:cTn id="44" presetID="18" presetClass="entr" presetSubtype="12" fill="hold" nodeType="afterEffect">
                                  <p:stCondLst>
                                    <p:cond delay="0"/>
                                  </p:stCondLst>
                                  <p:childTnLst>
                                    <p:set>
                                      <p:cBhvr>
                                        <p:cTn id="45" dur="1" fill="hold">
                                          <p:stCondLst>
                                            <p:cond delay="0"/>
                                          </p:stCondLst>
                                        </p:cTn>
                                        <p:tgtEl>
                                          <p:spTgt spid="113"/>
                                        </p:tgtEl>
                                        <p:attrNameLst>
                                          <p:attrName>style.visibility</p:attrName>
                                        </p:attrNameLst>
                                      </p:cBhvr>
                                      <p:to>
                                        <p:strVal val="visible"/>
                                      </p:to>
                                    </p:set>
                                    <p:animEffect transition="in" filter="strips(downLeft)">
                                      <p:cBhvr>
                                        <p:cTn id="46" dur="1000"/>
                                        <p:tgtEl>
                                          <p:spTgt spid="113"/>
                                        </p:tgtEl>
                                      </p:cBhvr>
                                    </p:animEffect>
                                  </p:childTnLst>
                                </p:cTn>
                              </p:par>
                            </p:childTnLst>
                          </p:cTn>
                        </p:par>
                        <p:par>
                          <p:cTn id="47" fill="hold">
                            <p:stCondLst>
                              <p:cond delay="2000"/>
                            </p:stCondLst>
                            <p:childTnLst>
                              <p:par>
                                <p:cTn id="48" presetID="18" presetClass="entr" presetSubtype="3"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strips(upRight)">
                                      <p:cBhvr>
                                        <p:cTn id="50" dur="1000"/>
                                        <p:tgtEl>
                                          <p:spTgt spid="4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500034" y="2357430"/>
            <a:ext cx="8215370" cy="401556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数组是二元组（</a:t>
            </a:r>
            <a:r>
              <a:rPr lang="en-US" altLang="zh-CN" sz="2000">
                <a:solidFill>
                  <a:srgbClr val="0000FF"/>
                </a:solidFill>
                <a:latin typeface="Consolas" pitchFamily="49" charset="0"/>
                <a:ea typeface="仿宋" pitchFamily="49" charset="-122"/>
                <a:cs typeface="Consolas" pitchFamily="49" charset="0"/>
              </a:rPr>
              <a:t>idx</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value</a:t>
            </a:r>
            <a:r>
              <a:rPr lang="zh-CN" altLang="zh-CN" sz="2000">
                <a:solidFill>
                  <a:srgbClr val="0000FF"/>
                </a:solidFill>
                <a:latin typeface="Consolas" pitchFamily="49" charset="0"/>
                <a:ea typeface="仿宋" pitchFamily="49" charset="-122"/>
                <a:cs typeface="Consolas" pitchFamily="49" charset="0"/>
              </a:rPr>
              <a:t>）的集合，对每个</a:t>
            </a:r>
            <a:r>
              <a:rPr lang="en-US" altLang="zh-CN" sz="2000">
                <a:solidFill>
                  <a:srgbClr val="0000FF"/>
                </a:solidFill>
                <a:latin typeface="Consolas" pitchFamily="49" charset="0"/>
                <a:ea typeface="仿宋" pitchFamily="49" charset="-122"/>
                <a:cs typeface="Consolas" pitchFamily="49" charset="0"/>
              </a:rPr>
              <a:t>idx</a:t>
            </a:r>
            <a:r>
              <a:rPr lang="zh-CN" altLang="zh-CN" sz="2000">
                <a:solidFill>
                  <a:srgbClr val="0000FF"/>
                </a:solidFill>
                <a:latin typeface="Consolas" pitchFamily="49" charset="0"/>
                <a:ea typeface="仿宋" pitchFamily="49" charset="-122"/>
                <a:cs typeface="Consolas" pitchFamily="49" charset="0"/>
              </a:rPr>
              <a:t>，都有一个</a:t>
            </a:r>
            <a:r>
              <a:rPr lang="en-US" altLang="zh-CN" sz="2000">
                <a:solidFill>
                  <a:srgbClr val="0000FF"/>
                </a:solidFill>
                <a:latin typeface="Consolas" pitchFamily="49" charset="0"/>
                <a:ea typeface="仿宋" pitchFamily="49" charset="-122"/>
                <a:cs typeface="Consolas" pitchFamily="49" charset="0"/>
              </a:rPr>
              <a:t>value</a:t>
            </a:r>
            <a:r>
              <a:rPr lang="zh-CN" altLang="zh-CN" sz="2000">
                <a:solidFill>
                  <a:srgbClr val="0000FF"/>
                </a:solidFill>
                <a:latin typeface="Consolas" pitchFamily="49" charset="0"/>
                <a:ea typeface="仿宋" pitchFamily="49" charset="-122"/>
                <a:cs typeface="Consolas" pitchFamily="49" charset="0"/>
              </a:rPr>
              <a:t>值与之对应。</a:t>
            </a:r>
            <a:r>
              <a:rPr lang="en-US" altLang="zh-CN" sz="2000">
                <a:solidFill>
                  <a:srgbClr val="0000FF"/>
                </a:solidFill>
                <a:latin typeface="Consolas" pitchFamily="49" charset="0"/>
                <a:ea typeface="仿宋" pitchFamily="49" charset="-122"/>
                <a:cs typeface="Consolas" pitchFamily="49" charset="0"/>
              </a:rPr>
              <a:t>idx</a:t>
            </a:r>
            <a:r>
              <a:rPr lang="zh-CN" altLang="zh-CN" sz="2000">
                <a:solidFill>
                  <a:srgbClr val="0000FF"/>
                </a:solidFill>
                <a:latin typeface="Consolas" pitchFamily="49" charset="0"/>
                <a:ea typeface="仿宋" pitchFamily="49" charset="-122"/>
                <a:cs typeface="Consolas" pitchFamily="49" charset="0"/>
              </a:rPr>
              <a:t>称为下标，可以由一个整数、两个整数或多个整数构成，下标含有</a:t>
            </a:r>
            <a:r>
              <a:rPr lang="en-US" altLang="zh-CN" sz="2000" i="1">
                <a:solidFill>
                  <a:srgbClr val="0000FF"/>
                </a:solidFill>
                <a:latin typeface="Consolas" pitchFamily="49" charset="0"/>
                <a:ea typeface="仿宋" pitchFamily="49" charset="-122"/>
                <a:cs typeface="Consolas" pitchFamily="49" charset="0"/>
              </a:rPr>
              <a:t>d</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d</a:t>
            </a:r>
            <a:r>
              <a:rPr lang="zh-CN" altLang="zh-CN" sz="2000">
                <a:solidFill>
                  <a:srgbClr val="0000FF"/>
                </a:solidFill>
                <a:latin typeface="+mn-ea"/>
                <a:cs typeface="Consolas" pitchFamily="49" charset="0"/>
              </a:rPr>
              <a:t>≥</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）个整数称为维数是</a:t>
            </a:r>
            <a:r>
              <a:rPr lang="en-US" altLang="zh-CN" sz="2000" i="1">
                <a:solidFill>
                  <a:srgbClr val="0000FF"/>
                </a:solidFill>
                <a:latin typeface="Consolas" pitchFamily="49" charset="0"/>
                <a:ea typeface="仿宋" pitchFamily="49" charset="-122"/>
                <a:cs typeface="Consolas" pitchFamily="49" charset="0"/>
              </a:rPr>
              <a:t>d</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数组按维数分为一维、二维和多维数组。</a:t>
            </a: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一维数组</a:t>
            </a:r>
            <a:r>
              <a:rPr lang="en-US" altLang="zh-CN" sz="2000" i="1">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是</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&gt;1</a:t>
            </a:r>
            <a:r>
              <a:rPr lang="zh-CN" altLang="zh-CN" sz="2000">
                <a:solidFill>
                  <a:srgbClr val="0000FF"/>
                </a:solidFill>
                <a:latin typeface="Consolas" pitchFamily="49" charset="0"/>
                <a:ea typeface="仿宋" pitchFamily="49" charset="-122"/>
                <a:cs typeface="Consolas" pitchFamily="49" charset="0"/>
              </a:rPr>
              <a:t>）个相同类型元素</a:t>
            </a:r>
            <a:r>
              <a:rPr lang="en-US" altLang="zh-CN" sz="2000" i="1">
                <a:solidFill>
                  <a:srgbClr val="0000FF"/>
                </a:solidFill>
                <a:latin typeface="Consolas" pitchFamily="49" charset="0"/>
                <a:ea typeface="仿宋" pitchFamily="49" charset="-122"/>
                <a:cs typeface="Consolas" pitchFamily="49" charset="0"/>
              </a:rPr>
              <a:t>a</a:t>
            </a:r>
            <a:r>
              <a:rPr lang="en-US" altLang="zh-CN" sz="2000" baseline="-25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a</a:t>
            </a:r>
            <a:r>
              <a:rPr lang="en-US" altLang="zh-CN" sz="2000" baseline="-25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mj-ea"/>
                <a:ea typeface="+mj-ea"/>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a</a:t>
            </a:r>
            <a:r>
              <a:rPr lang="en-US" altLang="zh-CN" sz="2000" i="1" baseline="-25000">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构成的有限序列，其逻辑表示为</a:t>
            </a:r>
            <a:r>
              <a:rPr lang="pt-BR" altLang="zh-CN" sz="2000" i="1">
                <a:solidFill>
                  <a:srgbClr val="0000FF"/>
                </a:solidFill>
                <a:latin typeface="Consolas" pitchFamily="49" charset="0"/>
                <a:ea typeface="仿宋" pitchFamily="49" charset="-122"/>
                <a:cs typeface="Consolas" pitchFamily="49" charset="0"/>
              </a:rPr>
              <a:t>A</a:t>
            </a:r>
            <a:r>
              <a:rPr lang="pt-BR"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r>
              <a:rPr lang="pt-BR" altLang="zh-CN" sz="2000" i="1">
                <a:solidFill>
                  <a:srgbClr val="0000FF"/>
                </a:solidFill>
                <a:latin typeface="Consolas" pitchFamily="49" charset="0"/>
                <a:ea typeface="仿宋" pitchFamily="49" charset="-122"/>
                <a:cs typeface="Consolas" pitchFamily="49" charset="0"/>
              </a:rPr>
              <a:t>a</a:t>
            </a:r>
            <a:r>
              <a:rPr lang="pt-BR" altLang="zh-CN" sz="2000" baseline="-25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a:t>
            </a:r>
            <a:r>
              <a:rPr lang="pt-BR" altLang="zh-CN" sz="2000" i="1">
                <a:solidFill>
                  <a:srgbClr val="0000FF"/>
                </a:solidFill>
                <a:latin typeface="Consolas" pitchFamily="49" charset="0"/>
                <a:ea typeface="仿宋" pitchFamily="49" charset="-122"/>
                <a:cs typeface="Consolas" pitchFamily="49" charset="0"/>
              </a:rPr>
              <a:t>a</a:t>
            </a:r>
            <a:r>
              <a:rPr lang="pt-BR" altLang="zh-CN" sz="2000" baseline="-25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mj-ea"/>
                <a:ea typeface="+mj-ea"/>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r>
              <a:rPr lang="pt-BR" altLang="zh-CN" sz="2000" i="1">
                <a:solidFill>
                  <a:srgbClr val="0000FF"/>
                </a:solidFill>
                <a:latin typeface="Consolas" pitchFamily="49" charset="0"/>
                <a:ea typeface="仿宋" pitchFamily="49" charset="-122"/>
                <a:cs typeface="Consolas" pitchFamily="49" charset="0"/>
              </a:rPr>
              <a:t>a</a:t>
            </a:r>
            <a:r>
              <a:rPr lang="pt-BR" altLang="zh-CN" sz="2000" i="1" baseline="-25000">
                <a:solidFill>
                  <a:srgbClr val="0000FF"/>
                </a:solidFill>
                <a:latin typeface="Consolas" pitchFamily="49" charset="0"/>
                <a:ea typeface="仿宋" pitchFamily="49" charset="-122"/>
                <a:cs typeface="Consolas" pitchFamily="49" charset="0"/>
              </a:rPr>
              <a:t>n</a:t>
            </a:r>
            <a:r>
              <a:rPr lang="pt-BR" altLang="zh-CN" sz="2000" baseline="-25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），其中，</a:t>
            </a:r>
            <a:r>
              <a:rPr lang="pt-BR" altLang="zh-CN" sz="2000" i="1">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是数组名，</a:t>
            </a:r>
            <a:r>
              <a:rPr lang="pt-BR" altLang="zh-CN" sz="2000" i="1">
                <a:solidFill>
                  <a:srgbClr val="0000FF"/>
                </a:solidFill>
                <a:latin typeface="Consolas" pitchFamily="49" charset="0"/>
                <a:ea typeface="仿宋" pitchFamily="49" charset="-122"/>
                <a:cs typeface="Consolas" pitchFamily="49" charset="0"/>
              </a:rPr>
              <a:t>a</a:t>
            </a:r>
            <a:r>
              <a:rPr lang="pt-BR" altLang="zh-CN" sz="2000" i="1" baseline="-25000">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Consolas" pitchFamily="49" charset="0"/>
                <a:ea typeface="仿宋" pitchFamily="49" charset="-122"/>
                <a:cs typeface="Consolas" pitchFamily="49" charset="0"/>
              </a:rPr>
              <a:t>（</a:t>
            </a:r>
            <a:r>
              <a:rPr lang="pt-BR"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mj-ea"/>
                <a:ea typeface="+mj-ea"/>
                <a:cs typeface="Consolas" pitchFamily="49" charset="0"/>
              </a:rPr>
              <a:t>≤</a:t>
            </a:r>
            <a:r>
              <a:rPr lang="pt-BR" altLang="zh-CN" sz="2000" i="1">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mj-ea"/>
                <a:ea typeface="+mj-ea"/>
                <a:cs typeface="Consolas" pitchFamily="49" charset="0"/>
              </a:rPr>
              <a:t>≤</a:t>
            </a:r>
            <a:r>
              <a:rPr lang="pt-BR" altLang="zh-CN" sz="2000" i="1">
                <a:solidFill>
                  <a:srgbClr val="0000FF"/>
                </a:solidFill>
                <a:latin typeface="Consolas" pitchFamily="49" charset="0"/>
                <a:ea typeface="仿宋" pitchFamily="49" charset="-122"/>
                <a:cs typeface="Consolas" pitchFamily="49" charset="0"/>
              </a:rPr>
              <a:t>n</a:t>
            </a:r>
            <a:r>
              <a:rPr lang="pt-BR"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）是数组</a:t>
            </a:r>
            <a:r>
              <a:rPr lang="pt-BR" altLang="zh-CN" sz="2000" i="1">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中序号为</a:t>
            </a:r>
            <a:r>
              <a:rPr lang="pt-BR" altLang="zh-CN" sz="2000" i="1">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Consolas" pitchFamily="49" charset="0"/>
                <a:ea typeface="仿宋" pitchFamily="49" charset="-122"/>
                <a:cs typeface="Consolas" pitchFamily="49" charset="0"/>
              </a:rPr>
              <a:t>的元素。</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一个二维数组可以看作是每个数据元素都是相同类型的一维数组的一维数组。</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以此类推</a:t>
            </a:r>
            <a:r>
              <a:rPr lang="zh-CN" altLang="en-US" sz="2000">
                <a:solidFill>
                  <a:srgbClr val="0000FF"/>
                </a:solidFill>
                <a:latin typeface="Consolas" pitchFamily="49" charset="0"/>
                <a:ea typeface="仿宋" pitchFamily="49" charset="-122"/>
                <a:cs typeface="Consolas" pitchFamily="49" charset="0"/>
              </a:rPr>
              <a:t>。</a:t>
            </a:r>
            <a:endParaRPr lang="zh-CN" altLang="zh-CN" sz="2000">
              <a:solidFill>
                <a:srgbClr val="0000FF"/>
              </a:solidFill>
              <a:latin typeface="Consolas" pitchFamily="49" charset="0"/>
              <a:ea typeface="仿宋" pitchFamily="49" charset="-122"/>
              <a:cs typeface="Consolas" pitchFamily="49" charset="0"/>
            </a:endParaRPr>
          </a:p>
        </p:txBody>
      </p:sp>
      <p:sp>
        <p:nvSpPr>
          <p:cNvPr id="24" name="TextBox 23"/>
          <p:cNvSpPr txBox="1"/>
          <p:nvPr/>
        </p:nvSpPr>
        <p:spPr>
          <a:xfrm>
            <a:off x="428596" y="1500174"/>
            <a:ext cx="292895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5.1.1 </a:t>
            </a:r>
            <a:r>
              <a:rPr lang="zh-CN" altLang="zh-CN">
                <a:latin typeface="Consolas" pitchFamily="49" charset="0"/>
                <a:ea typeface="微软雅黑" pitchFamily="34" charset="-122"/>
                <a:cs typeface="Consolas" pitchFamily="49" charset="0"/>
              </a:rPr>
              <a:t>数组的概念</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5" name="TextBox 14"/>
          <p:cNvSpPr txBox="1"/>
          <p:nvPr/>
        </p:nvSpPr>
        <p:spPr>
          <a:xfrm>
            <a:off x="2571736" y="428604"/>
            <a:ext cx="328614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5.1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数</a:t>
            </a: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组</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4</a:t>
            </a:fld>
            <a:r>
              <a:rPr lang="en-US" altLang="zh-CN"/>
              <a:t>/76</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a:grpSpLocks noChangeAspect="1"/>
          </p:cNvGrpSpPr>
          <p:nvPr/>
        </p:nvGrpSpPr>
        <p:grpSpPr>
          <a:xfrm>
            <a:off x="2236782" y="2120599"/>
            <a:ext cx="1296670" cy="690880"/>
            <a:chOff x="2051050" y="1866900"/>
            <a:chExt cx="1620838" cy="863600"/>
          </a:xfrm>
        </p:grpSpPr>
        <p:sp>
          <p:nvSpPr>
            <p:cNvPr id="6" name="Rectangle 49"/>
            <p:cNvSpPr>
              <a:spLocks noChangeArrowheads="1"/>
            </p:cNvSpPr>
            <p:nvPr/>
          </p:nvSpPr>
          <p:spPr bwMode="auto">
            <a:xfrm>
              <a:off x="2051050"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7" name="Rectangle 50"/>
            <p:cNvSpPr>
              <a:spLocks noChangeArrowheads="1"/>
            </p:cNvSpPr>
            <p:nvPr/>
          </p:nvSpPr>
          <p:spPr bwMode="auto">
            <a:xfrm>
              <a:off x="259238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8" name="Rectangle 51"/>
            <p:cNvSpPr>
              <a:spLocks noChangeArrowheads="1"/>
            </p:cNvSpPr>
            <p:nvPr/>
          </p:nvSpPr>
          <p:spPr bwMode="auto">
            <a:xfrm>
              <a:off x="313213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9" name="Rectangle 52"/>
            <p:cNvSpPr>
              <a:spLocks noChangeArrowheads="1"/>
            </p:cNvSpPr>
            <p:nvPr/>
          </p:nvSpPr>
          <p:spPr bwMode="auto">
            <a:xfrm>
              <a:off x="2051050" y="229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0" name="Rectangle 53"/>
            <p:cNvSpPr>
              <a:spLocks noChangeArrowheads="1"/>
            </p:cNvSpPr>
            <p:nvPr/>
          </p:nvSpPr>
          <p:spPr bwMode="auto">
            <a:xfrm>
              <a:off x="2844800" y="229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 name="组合 10"/>
          <p:cNvGrpSpPr>
            <a:grpSpLocks noChangeAspect="1"/>
          </p:cNvGrpSpPr>
          <p:nvPr/>
        </p:nvGrpSpPr>
        <p:grpSpPr>
          <a:xfrm>
            <a:off x="7275858" y="4535191"/>
            <a:ext cx="1296670" cy="690880"/>
            <a:chOff x="7451725" y="4408488"/>
            <a:chExt cx="1620838" cy="863600"/>
          </a:xfrm>
        </p:grpSpPr>
        <p:sp>
          <p:nvSpPr>
            <p:cNvPr id="12" name="Rectangle 54"/>
            <p:cNvSpPr>
              <a:spLocks noChangeArrowheads="1"/>
            </p:cNvSpPr>
            <p:nvPr/>
          </p:nvSpPr>
          <p:spPr bwMode="auto">
            <a:xfrm>
              <a:off x="7451725"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2</a:t>
              </a:r>
            </a:p>
          </p:txBody>
        </p:sp>
        <p:sp>
          <p:nvSpPr>
            <p:cNvPr id="13" name="Rectangle 55"/>
            <p:cNvSpPr>
              <a:spLocks noChangeArrowheads="1"/>
            </p:cNvSpPr>
            <p:nvPr/>
          </p:nvSpPr>
          <p:spPr bwMode="auto">
            <a:xfrm>
              <a:off x="799306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14" name="Rectangle 56"/>
            <p:cNvSpPr>
              <a:spLocks noChangeArrowheads="1"/>
            </p:cNvSpPr>
            <p:nvPr/>
          </p:nvSpPr>
          <p:spPr bwMode="auto">
            <a:xfrm>
              <a:off x="853281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4</a:t>
              </a:r>
            </a:p>
          </p:txBody>
        </p:sp>
        <p:sp>
          <p:nvSpPr>
            <p:cNvPr id="15" name="Rectangle 57"/>
            <p:cNvSpPr>
              <a:spLocks noChangeArrowheads="1"/>
            </p:cNvSpPr>
            <p:nvPr/>
          </p:nvSpPr>
          <p:spPr bwMode="auto">
            <a:xfrm>
              <a:off x="7451725" y="4840288"/>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6" name="Rectangle 58"/>
            <p:cNvSpPr>
              <a:spLocks noChangeArrowheads="1"/>
            </p:cNvSpPr>
            <p:nvPr/>
          </p:nvSpPr>
          <p:spPr bwMode="auto">
            <a:xfrm>
              <a:off x="8245475" y="4840288"/>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 name="组合 16"/>
          <p:cNvGrpSpPr>
            <a:grpSpLocks noChangeAspect="1"/>
          </p:cNvGrpSpPr>
          <p:nvPr/>
        </p:nvGrpSpPr>
        <p:grpSpPr>
          <a:xfrm>
            <a:off x="7275858" y="2120599"/>
            <a:ext cx="1296670" cy="690880"/>
            <a:chOff x="7451725" y="1844675"/>
            <a:chExt cx="1620838" cy="863600"/>
          </a:xfrm>
        </p:grpSpPr>
        <p:sp>
          <p:nvSpPr>
            <p:cNvPr id="18" name="Rectangle 59"/>
            <p:cNvSpPr>
              <a:spLocks noChangeArrowheads="1"/>
            </p:cNvSpPr>
            <p:nvPr/>
          </p:nvSpPr>
          <p:spPr bwMode="auto">
            <a:xfrm>
              <a:off x="7451725"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19" name="Rectangle 60"/>
            <p:cNvSpPr>
              <a:spLocks noChangeArrowheads="1"/>
            </p:cNvSpPr>
            <p:nvPr/>
          </p:nvSpPr>
          <p:spPr bwMode="auto">
            <a:xfrm>
              <a:off x="799306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3</a:t>
              </a:r>
            </a:p>
          </p:txBody>
        </p:sp>
        <p:sp>
          <p:nvSpPr>
            <p:cNvPr id="20" name="Rectangle 61"/>
            <p:cNvSpPr>
              <a:spLocks noChangeArrowheads="1"/>
            </p:cNvSpPr>
            <p:nvPr/>
          </p:nvSpPr>
          <p:spPr bwMode="auto">
            <a:xfrm>
              <a:off x="853281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1" name="Rectangle 62"/>
            <p:cNvSpPr>
              <a:spLocks noChangeArrowheads="1"/>
            </p:cNvSpPr>
            <p:nvPr/>
          </p:nvSpPr>
          <p:spPr bwMode="auto">
            <a:xfrm>
              <a:off x="7451725" y="2276475"/>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2" name="Rectangle 63"/>
            <p:cNvSpPr>
              <a:spLocks noChangeArrowheads="1"/>
            </p:cNvSpPr>
            <p:nvPr/>
          </p:nvSpPr>
          <p:spPr bwMode="auto">
            <a:xfrm>
              <a:off x="8245475" y="2276475"/>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5" name="组合 22"/>
          <p:cNvGrpSpPr>
            <a:grpSpLocks noChangeAspect="1"/>
          </p:cNvGrpSpPr>
          <p:nvPr/>
        </p:nvGrpSpPr>
        <p:grpSpPr>
          <a:xfrm>
            <a:off x="5418470" y="3357270"/>
            <a:ext cx="1296670" cy="690880"/>
            <a:chOff x="5632450" y="3213100"/>
            <a:chExt cx="1620838" cy="863600"/>
          </a:xfrm>
        </p:grpSpPr>
        <p:sp>
          <p:nvSpPr>
            <p:cNvPr id="24" name="Rectangle 64"/>
            <p:cNvSpPr>
              <a:spLocks noChangeArrowheads="1"/>
            </p:cNvSpPr>
            <p:nvPr/>
          </p:nvSpPr>
          <p:spPr bwMode="auto">
            <a:xfrm>
              <a:off x="5632450"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25" name="Rectangle 65"/>
            <p:cNvSpPr>
              <a:spLocks noChangeArrowheads="1"/>
            </p:cNvSpPr>
            <p:nvPr/>
          </p:nvSpPr>
          <p:spPr bwMode="auto">
            <a:xfrm>
              <a:off x="617378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6" name="Rectangle 66"/>
            <p:cNvSpPr>
              <a:spLocks noChangeArrowheads="1"/>
            </p:cNvSpPr>
            <p:nvPr/>
          </p:nvSpPr>
          <p:spPr bwMode="auto">
            <a:xfrm>
              <a:off x="67135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27" name="Rectangle 67"/>
            <p:cNvSpPr>
              <a:spLocks noChangeArrowheads="1"/>
            </p:cNvSpPr>
            <p:nvPr/>
          </p:nvSpPr>
          <p:spPr bwMode="auto">
            <a:xfrm>
              <a:off x="5632450"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8" name="Rectangle 68"/>
            <p:cNvSpPr>
              <a:spLocks noChangeArrowheads="1"/>
            </p:cNvSpPr>
            <p:nvPr/>
          </p:nvSpPr>
          <p:spPr bwMode="auto">
            <a:xfrm>
              <a:off x="6426200"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1" name="组合 28"/>
          <p:cNvGrpSpPr>
            <a:grpSpLocks noChangeAspect="1"/>
          </p:cNvGrpSpPr>
          <p:nvPr/>
        </p:nvGrpSpPr>
        <p:grpSpPr>
          <a:xfrm>
            <a:off x="342882" y="2120599"/>
            <a:ext cx="1296670" cy="690880"/>
            <a:chOff x="122238" y="1865313"/>
            <a:chExt cx="1620837" cy="863600"/>
          </a:xfrm>
        </p:grpSpPr>
        <p:sp>
          <p:nvSpPr>
            <p:cNvPr id="30"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1"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2"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3"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34"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7" name="组合 34"/>
          <p:cNvGrpSpPr>
            <a:grpSpLocks noChangeAspect="1"/>
          </p:cNvGrpSpPr>
          <p:nvPr/>
        </p:nvGrpSpPr>
        <p:grpSpPr>
          <a:xfrm>
            <a:off x="342882" y="3357270"/>
            <a:ext cx="1296670" cy="690880"/>
            <a:chOff x="122238" y="3213100"/>
            <a:chExt cx="1620837" cy="863600"/>
          </a:xfrm>
        </p:grpSpPr>
        <p:sp>
          <p:nvSpPr>
            <p:cNvPr id="36" name="Rectangle 14"/>
            <p:cNvSpPr>
              <a:spLocks noChangeArrowheads="1"/>
            </p:cNvSpPr>
            <p:nvPr/>
          </p:nvSpPr>
          <p:spPr bwMode="auto">
            <a:xfrm>
              <a:off x="1222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7" name="Rectangle 15"/>
            <p:cNvSpPr>
              <a:spLocks noChangeArrowheads="1"/>
            </p:cNvSpPr>
            <p:nvPr/>
          </p:nvSpPr>
          <p:spPr bwMode="auto">
            <a:xfrm>
              <a:off x="66357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8" name="Rectangle 16"/>
            <p:cNvSpPr>
              <a:spLocks noChangeArrowheads="1"/>
            </p:cNvSpPr>
            <p:nvPr/>
          </p:nvSpPr>
          <p:spPr bwMode="auto">
            <a:xfrm>
              <a:off x="120332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9" name="Rectangle 17"/>
            <p:cNvSpPr>
              <a:spLocks noChangeArrowheads="1"/>
            </p:cNvSpPr>
            <p:nvPr/>
          </p:nvSpPr>
          <p:spPr bwMode="auto">
            <a:xfrm>
              <a:off x="122238"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0" name="Rectangle 18"/>
            <p:cNvSpPr>
              <a:spLocks noChangeArrowheads="1"/>
            </p:cNvSpPr>
            <p:nvPr/>
          </p:nvSpPr>
          <p:spPr bwMode="auto">
            <a:xfrm>
              <a:off x="915988"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23" name="组合 40"/>
          <p:cNvGrpSpPr>
            <a:grpSpLocks noChangeAspect="1"/>
          </p:cNvGrpSpPr>
          <p:nvPr/>
        </p:nvGrpSpPr>
        <p:grpSpPr>
          <a:xfrm>
            <a:off x="379394" y="4535191"/>
            <a:ext cx="1296670" cy="690880"/>
            <a:chOff x="158750" y="4406900"/>
            <a:chExt cx="1620838" cy="863600"/>
          </a:xfrm>
        </p:grpSpPr>
        <p:sp>
          <p:nvSpPr>
            <p:cNvPr id="42" name="Rectangle 19"/>
            <p:cNvSpPr>
              <a:spLocks noChangeArrowheads="1"/>
            </p:cNvSpPr>
            <p:nvPr/>
          </p:nvSpPr>
          <p:spPr bwMode="auto">
            <a:xfrm>
              <a:off x="158750"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3" name="Rectangle 20"/>
            <p:cNvSpPr>
              <a:spLocks noChangeArrowheads="1"/>
            </p:cNvSpPr>
            <p:nvPr/>
          </p:nvSpPr>
          <p:spPr bwMode="auto">
            <a:xfrm>
              <a:off x="70008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4" name="Rectangle 21"/>
            <p:cNvSpPr>
              <a:spLocks noChangeArrowheads="1"/>
            </p:cNvSpPr>
            <p:nvPr/>
          </p:nvSpPr>
          <p:spPr bwMode="auto">
            <a:xfrm>
              <a:off x="123983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45" name="Rectangle 22"/>
            <p:cNvSpPr>
              <a:spLocks noChangeArrowheads="1"/>
            </p:cNvSpPr>
            <p:nvPr/>
          </p:nvSpPr>
          <p:spPr bwMode="auto">
            <a:xfrm>
              <a:off x="158750" y="483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6" name="Rectangle 23"/>
            <p:cNvSpPr>
              <a:spLocks noChangeArrowheads="1"/>
            </p:cNvSpPr>
            <p:nvPr/>
          </p:nvSpPr>
          <p:spPr bwMode="auto">
            <a:xfrm>
              <a:off x="952500" y="483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54" name="直接箭头连接符 53"/>
          <p:cNvCxnSpPr/>
          <p:nvPr/>
        </p:nvCxnSpPr>
        <p:spPr>
          <a:xfrm flipV="1">
            <a:off x="3214678" y="2638759"/>
            <a:ext cx="406118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285852" y="2638759"/>
            <a:ext cx="95093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358214" y="2649234"/>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8429652" y="2292044"/>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0800000">
            <a:off x="1071538" y="1934854"/>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5400000">
            <a:off x="968300" y="2034916"/>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V="1">
            <a:off x="1285852" y="3875430"/>
            <a:ext cx="413261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6500826" y="3887492"/>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5400000">
            <a:off x="6572264" y="3530302"/>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V="1">
            <a:off x="1071538" y="3182638"/>
            <a:ext cx="58579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rot="5400000">
            <a:off x="976238" y="3281014"/>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8358214" y="5038438"/>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5400000">
            <a:off x="8429652" y="4681248"/>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0800000">
            <a:off x="1071538" y="4324058"/>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rot="5400000">
            <a:off x="968300" y="4424120"/>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V="1">
            <a:off x="1357290" y="5053351"/>
            <a:ext cx="591856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85720" y="142852"/>
            <a:ext cx="3000396" cy="338554"/>
          </a:xfrm>
          <a:prstGeom prst="rect">
            <a:avLst/>
          </a:prstGeom>
          <a:noFill/>
        </p:spPr>
        <p:txBody>
          <a:bodyPr wrap="square" rtlCol="0">
            <a:spAutoFit/>
          </a:bodyPr>
          <a:lstStyle/>
          <a:p>
            <a:pPr algn="l"/>
            <a:r>
              <a:rPr kumimoji="1" lang="zh-CN" altLang="en-US" sz="2000" dirty="0">
                <a:solidFill>
                  <a:srgbClr val="0000FF"/>
                </a:solidFill>
                <a:latin typeface="Consolas" pitchFamily="49" charset="0"/>
                <a:ea typeface="华文中宋" pitchFamily="2" charset="-122"/>
                <a:cs typeface="Consolas" pitchFamily="49" charset="0"/>
              </a:rPr>
              <a:t>行、</a:t>
            </a:r>
            <a:r>
              <a:rPr kumimoji="1" lang="zh-CN" altLang="en-US" sz="2000">
                <a:solidFill>
                  <a:srgbClr val="0000FF"/>
                </a:solidFill>
                <a:latin typeface="Consolas" pitchFamily="49" charset="0"/>
                <a:ea typeface="华文中宋" pitchFamily="2" charset="-122"/>
                <a:cs typeface="Consolas" pitchFamily="49" charset="0"/>
              </a:rPr>
              <a:t>列头结点可以</a:t>
            </a:r>
            <a:r>
              <a:rPr kumimoji="1" lang="zh-CN" altLang="en-US" sz="2000" dirty="0">
                <a:solidFill>
                  <a:srgbClr val="0000FF"/>
                </a:solidFill>
                <a:latin typeface="Consolas" pitchFamily="49" charset="0"/>
                <a:ea typeface="华文中宋" pitchFamily="2" charset="-122"/>
                <a:cs typeface="Consolas" pitchFamily="49" charset="0"/>
              </a:rPr>
              <a:t>共享</a:t>
            </a:r>
            <a:endParaRPr lang="zh-CN" altLang="en-US" sz="2000" dirty="0">
              <a:solidFill>
                <a:srgbClr val="0000FF"/>
              </a:solidFill>
              <a:latin typeface="Consolas" pitchFamily="49" charset="0"/>
              <a:ea typeface="华文中宋" pitchFamily="2" charset="-122"/>
              <a:cs typeface="Consolas" pitchFamily="49" charset="0"/>
            </a:endParaRPr>
          </a:p>
        </p:txBody>
      </p:sp>
      <p:grpSp>
        <p:nvGrpSpPr>
          <p:cNvPr id="29" name="组合 28"/>
          <p:cNvGrpSpPr>
            <a:grpSpLocks noChangeAspect="1"/>
          </p:cNvGrpSpPr>
          <p:nvPr/>
        </p:nvGrpSpPr>
        <p:grpSpPr>
          <a:xfrm>
            <a:off x="2214546" y="785794"/>
            <a:ext cx="1296670" cy="690880"/>
            <a:chOff x="122238" y="1865313"/>
            <a:chExt cx="1620837" cy="863600"/>
          </a:xfrm>
        </p:grpSpPr>
        <p:sp>
          <p:nvSpPr>
            <p:cNvPr id="73"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4"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5"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76"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77"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5" name="组合 28"/>
          <p:cNvGrpSpPr>
            <a:grpSpLocks noChangeAspect="1"/>
          </p:cNvGrpSpPr>
          <p:nvPr/>
        </p:nvGrpSpPr>
        <p:grpSpPr>
          <a:xfrm>
            <a:off x="3838896" y="785794"/>
            <a:ext cx="1296670" cy="690880"/>
            <a:chOff x="122238" y="1865313"/>
            <a:chExt cx="1620837" cy="863600"/>
          </a:xfrm>
        </p:grpSpPr>
        <p:sp>
          <p:nvSpPr>
            <p:cNvPr id="79"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0"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1"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2"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83"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1" name="组合 28"/>
          <p:cNvGrpSpPr>
            <a:grpSpLocks noChangeAspect="1"/>
          </p:cNvGrpSpPr>
          <p:nvPr/>
        </p:nvGrpSpPr>
        <p:grpSpPr>
          <a:xfrm>
            <a:off x="5429256" y="785794"/>
            <a:ext cx="1296670" cy="690880"/>
            <a:chOff x="122238" y="1865313"/>
            <a:chExt cx="1620837" cy="863600"/>
          </a:xfrm>
        </p:grpSpPr>
        <p:sp>
          <p:nvSpPr>
            <p:cNvPr id="85"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6"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7"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8"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89"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7" name="组合 28"/>
          <p:cNvGrpSpPr>
            <a:grpSpLocks noChangeAspect="1"/>
          </p:cNvGrpSpPr>
          <p:nvPr/>
        </p:nvGrpSpPr>
        <p:grpSpPr>
          <a:xfrm>
            <a:off x="7275858" y="785794"/>
            <a:ext cx="1296670" cy="690880"/>
            <a:chOff x="122238" y="1865313"/>
            <a:chExt cx="1620837" cy="863600"/>
          </a:xfrm>
        </p:grpSpPr>
        <p:sp>
          <p:nvSpPr>
            <p:cNvPr id="91"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92"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93"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94"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98"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108" name="直接箭头连接符 107"/>
          <p:cNvCxnSpPr/>
          <p:nvPr/>
        </p:nvCxnSpPr>
        <p:spPr>
          <a:xfrm rot="5400000">
            <a:off x="7179487" y="1704169"/>
            <a:ext cx="785818" cy="1588"/>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rot="5400000">
            <a:off x="6643702" y="3597276"/>
            <a:ext cx="1857388" cy="1588"/>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5400000">
            <a:off x="7393801" y="5250669"/>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16200000" flipH="1">
            <a:off x="4894330" y="3251264"/>
            <a:ext cx="4356000" cy="0"/>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rot="5400000">
            <a:off x="4630970" y="2360698"/>
            <a:ext cx="2016000" cy="920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rot="16200000" flipH="1">
            <a:off x="2011491" y="1703229"/>
            <a:ext cx="834739"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7072330" y="5429264"/>
            <a:ext cx="500066"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7072330" y="1071546"/>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rot="5400000">
            <a:off x="3652642" y="2641784"/>
            <a:ext cx="3150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5214942" y="4222756"/>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rot="5400000">
            <a:off x="5464975" y="4036223"/>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5233666" y="1071546"/>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a:off x="3630606" y="1071546"/>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5400000">
            <a:off x="3357554" y="1357298"/>
            <a:ext cx="571504"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3648068" y="1643050"/>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rot="5400000">
            <a:off x="3893339" y="1464455"/>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1998318" y="1084246"/>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012932" y="3007516"/>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5400000">
            <a:off x="2250265" y="2820983"/>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rot="5400000">
            <a:off x="1041994" y="2054390"/>
            <a:ext cx="1926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grpSp>
        <p:nvGrpSpPr>
          <p:cNvPr id="48" name="组合 123"/>
          <p:cNvGrpSpPr/>
          <p:nvPr/>
        </p:nvGrpSpPr>
        <p:grpSpPr>
          <a:xfrm>
            <a:off x="214282" y="785794"/>
            <a:ext cx="1928826" cy="1214446"/>
            <a:chOff x="214282" y="785794"/>
            <a:chExt cx="1928826" cy="1214446"/>
          </a:xfrm>
        </p:grpSpPr>
        <p:sp>
          <p:nvSpPr>
            <p:cNvPr id="116" name="TextBox 115"/>
            <p:cNvSpPr txBox="1"/>
            <p:nvPr/>
          </p:nvSpPr>
          <p:spPr>
            <a:xfrm>
              <a:off x="214282" y="857232"/>
              <a:ext cx="1500198" cy="535531"/>
            </a:xfrm>
            <a:prstGeom prst="rect">
              <a:avLst/>
            </a:prstGeom>
            <a:noFill/>
          </p:spPr>
          <p:txBody>
            <a:bodyPr wrap="square" rtlCol="0">
              <a:spAutoFit/>
            </a:bodyPr>
            <a:lstStyle/>
            <a:p>
              <a:r>
                <a:rPr lang="zh-CN" altLang="en-US" sz="1800" dirty="0">
                  <a:solidFill>
                    <a:srgbClr val="0000FF"/>
                  </a:solidFill>
                  <a:latin typeface="Consolas" pitchFamily="49" charset="0"/>
                  <a:ea typeface="仿宋" pitchFamily="49" charset="-122"/>
                  <a:cs typeface="Consolas" pitchFamily="49" charset="0"/>
                </a:rPr>
                <a:t>第</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行、第</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列</a:t>
              </a:r>
              <a:r>
                <a:rPr lang="zh-CN" altLang="en-US" sz="1800">
                  <a:solidFill>
                    <a:srgbClr val="0000FF"/>
                  </a:solidFill>
                  <a:latin typeface="Consolas" pitchFamily="49" charset="0"/>
                  <a:ea typeface="仿宋" pitchFamily="49" charset="-122"/>
                  <a:cs typeface="Consolas" pitchFamily="49" charset="0"/>
                </a:rPr>
                <a:t>的头结点</a:t>
              </a:r>
              <a:endParaRPr lang="zh-CN" altLang="en-US" sz="1800" dirty="0">
                <a:solidFill>
                  <a:srgbClr val="0000FF"/>
                </a:solidFill>
                <a:latin typeface="Consolas" pitchFamily="49" charset="0"/>
                <a:ea typeface="仿宋" pitchFamily="49" charset="-122"/>
                <a:cs typeface="Consolas" pitchFamily="49" charset="0"/>
              </a:endParaRPr>
            </a:p>
          </p:txBody>
        </p:sp>
        <p:cxnSp>
          <p:nvCxnSpPr>
            <p:cNvPr id="119" name="直接箭头连接符 118"/>
            <p:cNvCxnSpPr/>
            <p:nvPr/>
          </p:nvCxnSpPr>
          <p:spPr>
            <a:xfrm rot="5400000">
              <a:off x="500034" y="1785132"/>
              <a:ext cx="428628"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flipV="1">
              <a:off x="1714480" y="785794"/>
              <a:ext cx="428628" cy="1428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9" name="组合 155"/>
          <p:cNvGrpSpPr/>
          <p:nvPr/>
        </p:nvGrpSpPr>
        <p:grpSpPr>
          <a:xfrm>
            <a:off x="1643042" y="1571615"/>
            <a:ext cx="2786081" cy="4250304"/>
            <a:chOff x="1643042" y="1571615"/>
            <a:chExt cx="2786081" cy="4250304"/>
          </a:xfrm>
        </p:grpSpPr>
        <p:sp>
          <p:nvSpPr>
            <p:cNvPr id="123" name="TextBox 122"/>
            <p:cNvSpPr txBox="1"/>
            <p:nvPr/>
          </p:nvSpPr>
          <p:spPr>
            <a:xfrm>
              <a:off x="2857488" y="5286388"/>
              <a:ext cx="1500198" cy="535531"/>
            </a:xfrm>
            <a:prstGeom prst="rect">
              <a:avLst/>
            </a:prstGeom>
            <a:noFill/>
          </p:spPr>
          <p:txBody>
            <a:bodyPr wrap="square" rtlCol="0">
              <a:spAutoFit/>
            </a:bodyPr>
            <a:lstStyle/>
            <a:p>
              <a:r>
                <a:rPr lang="zh-CN" altLang="en-US" sz="1800" dirty="0">
                  <a:solidFill>
                    <a:srgbClr val="0000FF"/>
                  </a:solidFill>
                  <a:latin typeface="Consolas" pitchFamily="49" charset="0"/>
                  <a:ea typeface="仿宋" pitchFamily="49" charset="-122"/>
                  <a:cs typeface="Consolas" pitchFamily="49" charset="0"/>
                </a:rPr>
                <a:t>第</a:t>
              </a:r>
              <a:r>
                <a:rPr lang="en-US" altLang="zh-CN" sz="18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行、第</a:t>
              </a:r>
              <a:r>
                <a:rPr lang="en-US" altLang="zh-CN" sz="18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列</a:t>
              </a:r>
              <a:r>
                <a:rPr lang="zh-CN" altLang="en-US" sz="1800">
                  <a:solidFill>
                    <a:srgbClr val="0000FF"/>
                  </a:solidFill>
                  <a:latin typeface="Consolas" pitchFamily="49" charset="0"/>
                  <a:ea typeface="仿宋" pitchFamily="49" charset="-122"/>
                  <a:cs typeface="Consolas" pitchFamily="49" charset="0"/>
                </a:rPr>
                <a:t>的头结点</a:t>
              </a:r>
              <a:endParaRPr lang="zh-CN" altLang="en-US" sz="1800" dirty="0">
                <a:solidFill>
                  <a:srgbClr val="0000FF"/>
                </a:solidFill>
                <a:latin typeface="Consolas" pitchFamily="49" charset="0"/>
                <a:ea typeface="仿宋" pitchFamily="49" charset="-122"/>
                <a:cs typeface="Consolas" pitchFamily="49" charset="0"/>
              </a:endParaRPr>
            </a:p>
          </p:txBody>
        </p:sp>
        <p:cxnSp>
          <p:nvCxnSpPr>
            <p:cNvPr id="128" name="直接箭头连接符 127"/>
            <p:cNvCxnSpPr>
              <a:stCxn id="123" idx="0"/>
            </p:cNvCxnSpPr>
            <p:nvPr/>
          </p:nvCxnSpPr>
          <p:spPr>
            <a:xfrm rot="5400000" flipH="1" flipV="1">
              <a:off x="2160968" y="3018233"/>
              <a:ext cx="3714774" cy="82153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rot="10800000">
              <a:off x="1643042" y="4000504"/>
              <a:ext cx="1428760" cy="135732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0" name="组合 156"/>
          <p:cNvGrpSpPr/>
          <p:nvPr/>
        </p:nvGrpSpPr>
        <p:grpSpPr>
          <a:xfrm>
            <a:off x="1714481" y="1571619"/>
            <a:ext cx="4143403" cy="4250300"/>
            <a:chOff x="1714481" y="1571619"/>
            <a:chExt cx="4143403" cy="4250300"/>
          </a:xfrm>
        </p:grpSpPr>
        <p:sp>
          <p:nvSpPr>
            <p:cNvPr id="134" name="TextBox 133"/>
            <p:cNvSpPr txBox="1"/>
            <p:nvPr/>
          </p:nvSpPr>
          <p:spPr>
            <a:xfrm>
              <a:off x="4286249" y="5286388"/>
              <a:ext cx="1500198" cy="535531"/>
            </a:xfrm>
            <a:prstGeom prst="rect">
              <a:avLst/>
            </a:prstGeom>
            <a:noFill/>
          </p:spPr>
          <p:txBody>
            <a:bodyPr wrap="square" rtlCol="0">
              <a:spAutoFit/>
            </a:bodyPr>
            <a:lstStyle/>
            <a:p>
              <a:r>
                <a:rPr lang="zh-CN" altLang="en-US" sz="1800" dirty="0">
                  <a:solidFill>
                    <a:srgbClr val="0000FF"/>
                  </a:solidFill>
                  <a:latin typeface="Consolas" pitchFamily="49" charset="0"/>
                  <a:ea typeface="仿宋" pitchFamily="49" charset="-122"/>
                  <a:cs typeface="Consolas" pitchFamily="49" charset="0"/>
                </a:rPr>
                <a:t>第</a:t>
              </a:r>
              <a:r>
                <a:rPr lang="en-US" altLang="zh-CN" sz="1800" dirty="0">
                  <a:solidFill>
                    <a:srgbClr val="0000FF"/>
                  </a:solidFill>
                  <a:latin typeface="Consolas" pitchFamily="49" charset="0"/>
                  <a:ea typeface="仿宋" pitchFamily="49" charset="-122"/>
                  <a:cs typeface="Consolas" pitchFamily="49" charset="0"/>
                </a:rPr>
                <a:t>3</a:t>
              </a:r>
              <a:r>
                <a:rPr lang="zh-CN" altLang="en-US" sz="1800" dirty="0">
                  <a:solidFill>
                    <a:srgbClr val="0000FF"/>
                  </a:solidFill>
                  <a:latin typeface="Consolas" pitchFamily="49" charset="0"/>
                  <a:ea typeface="仿宋" pitchFamily="49" charset="-122"/>
                  <a:cs typeface="Consolas" pitchFamily="49" charset="0"/>
                </a:rPr>
                <a:t>行、第</a:t>
              </a:r>
              <a:r>
                <a:rPr lang="en-US" altLang="zh-CN" sz="1800" dirty="0">
                  <a:solidFill>
                    <a:srgbClr val="0000FF"/>
                  </a:solidFill>
                  <a:latin typeface="Consolas" pitchFamily="49" charset="0"/>
                  <a:ea typeface="仿宋" pitchFamily="49" charset="-122"/>
                  <a:cs typeface="Consolas" pitchFamily="49" charset="0"/>
                </a:rPr>
                <a:t>3</a:t>
              </a:r>
              <a:r>
                <a:rPr lang="zh-CN" altLang="en-US" sz="1800" dirty="0">
                  <a:solidFill>
                    <a:srgbClr val="0000FF"/>
                  </a:solidFill>
                  <a:latin typeface="Consolas" pitchFamily="49" charset="0"/>
                  <a:ea typeface="仿宋" pitchFamily="49" charset="-122"/>
                  <a:cs typeface="Consolas" pitchFamily="49" charset="0"/>
                </a:rPr>
                <a:t>列</a:t>
              </a:r>
              <a:r>
                <a:rPr lang="zh-CN" altLang="en-US" sz="1800">
                  <a:solidFill>
                    <a:srgbClr val="0000FF"/>
                  </a:solidFill>
                  <a:latin typeface="Consolas" pitchFamily="49" charset="0"/>
                  <a:ea typeface="仿宋" pitchFamily="49" charset="-122"/>
                  <a:cs typeface="Consolas" pitchFamily="49" charset="0"/>
                </a:rPr>
                <a:t>的头结点</a:t>
              </a:r>
              <a:endParaRPr lang="zh-CN" altLang="en-US" sz="1800" dirty="0">
                <a:solidFill>
                  <a:srgbClr val="0000FF"/>
                </a:solidFill>
                <a:latin typeface="Consolas" pitchFamily="49" charset="0"/>
                <a:ea typeface="仿宋" pitchFamily="49" charset="-122"/>
                <a:cs typeface="Consolas" pitchFamily="49" charset="0"/>
              </a:endParaRPr>
            </a:p>
          </p:txBody>
        </p:sp>
        <p:cxnSp>
          <p:nvCxnSpPr>
            <p:cNvPr id="136" name="直接箭头连接符 135"/>
            <p:cNvCxnSpPr>
              <a:stCxn id="134" idx="0"/>
            </p:cNvCxnSpPr>
            <p:nvPr/>
          </p:nvCxnSpPr>
          <p:spPr>
            <a:xfrm rot="5400000" flipH="1" flipV="1">
              <a:off x="3589731" y="3018235"/>
              <a:ext cx="3714770" cy="82153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rot="10800000">
              <a:off x="1714481" y="4857760"/>
              <a:ext cx="2786083" cy="50006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1" name="组合 158"/>
          <p:cNvGrpSpPr/>
          <p:nvPr/>
        </p:nvGrpSpPr>
        <p:grpSpPr>
          <a:xfrm>
            <a:off x="5786446" y="1500174"/>
            <a:ext cx="2286019" cy="4613991"/>
            <a:chOff x="5786446" y="1500174"/>
            <a:chExt cx="2286019" cy="4613991"/>
          </a:xfrm>
        </p:grpSpPr>
        <p:sp>
          <p:nvSpPr>
            <p:cNvPr id="144" name="TextBox 143"/>
            <p:cNvSpPr txBox="1"/>
            <p:nvPr/>
          </p:nvSpPr>
          <p:spPr>
            <a:xfrm>
              <a:off x="5786446" y="5578634"/>
              <a:ext cx="1500198" cy="535531"/>
            </a:xfrm>
            <a:prstGeom prst="rect">
              <a:avLst/>
            </a:prstGeom>
            <a:noFill/>
          </p:spPr>
          <p:txBody>
            <a:bodyPr wrap="square" rtlCol="0">
              <a:spAutoFit/>
            </a:bodyPr>
            <a:lstStyle/>
            <a:p>
              <a:r>
                <a:rPr lang="zh-CN" altLang="en-US" sz="1800" dirty="0">
                  <a:solidFill>
                    <a:srgbClr val="0000FF"/>
                  </a:solidFill>
                  <a:latin typeface="Consolas" pitchFamily="49" charset="0"/>
                  <a:ea typeface="仿宋" pitchFamily="49" charset="-122"/>
                  <a:cs typeface="Consolas" pitchFamily="49" charset="0"/>
                </a:rPr>
                <a:t>第</a:t>
              </a:r>
              <a:r>
                <a:rPr lang="en-US" altLang="zh-CN" sz="1800" dirty="0">
                  <a:solidFill>
                    <a:srgbClr val="0000FF"/>
                  </a:solidFill>
                  <a:latin typeface="Consolas" pitchFamily="49" charset="0"/>
                  <a:ea typeface="仿宋" pitchFamily="49" charset="-122"/>
                  <a:cs typeface="Consolas" pitchFamily="49" charset="0"/>
                </a:rPr>
                <a:t>4</a:t>
              </a:r>
              <a:r>
                <a:rPr lang="zh-CN" altLang="en-US" sz="1800" dirty="0">
                  <a:solidFill>
                    <a:srgbClr val="0000FF"/>
                  </a:solidFill>
                  <a:latin typeface="Consolas" pitchFamily="49" charset="0"/>
                  <a:ea typeface="仿宋" pitchFamily="49" charset="-122"/>
                  <a:cs typeface="Consolas" pitchFamily="49" charset="0"/>
                </a:rPr>
                <a:t>行、第</a:t>
              </a:r>
              <a:r>
                <a:rPr lang="en-US" altLang="zh-CN" sz="1800" dirty="0">
                  <a:solidFill>
                    <a:srgbClr val="0000FF"/>
                  </a:solidFill>
                  <a:latin typeface="Consolas" pitchFamily="49" charset="0"/>
                  <a:ea typeface="仿宋" pitchFamily="49" charset="-122"/>
                  <a:cs typeface="Consolas" pitchFamily="49" charset="0"/>
                </a:rPr>
                <a:t>4</a:t>
              </a:r>
              <a:r>
                <a:rPr lang="zh-CN" altLang="en-US" sz="1800" dirty="0">
                  <a:solidFill>
                    <a:srgbClr val="0000FF"/>
                  </a:solidFill>
                  <a:latin typeface="Consolas" pitchFamily="49" charset="0"/>
                  <a:ea typeface="仿宋" pitchFamily="49" charset="-122"/>
                  <a:cs typeface="Consolas" pitchFamily="49" charset="0"/>
                </a:rPr>
                <a:t>列</a:t>
              </a:r>
              <a:r>
                <a:rPr lang="zh-CN" altLang="en-US" sz="1800">
                  <a:solidFill>
                    <a:srgbClr val="0000FF"/>
                  </a:solidFill>
                  <a:latin typeface="Consolas" pitchFamily="49" charset="0"/>
                  <a:ea typeface="仿宋" pitchFamily="49" charset="-122"/>
                  <a:cs typeface="Consolas" pitchFamily="49" charset="0"/>
                </a:rPr>
                <a:t>的头结点</a:t>
              </a:r>
              <a:endParaRPr lang="zh-CN" altLang="en-US" sz="1800" dirty="0">
                <a:solidFill>
                  <a:srgbClr val="0000FF"/>
                </a:solidFill>
                <a:latin typeface="Consolas" pitchFamily="49" charset="0"/>
                <a:ea typeface="仿宋" pitchFamily="49" charset="-122"/>
                <a:cs typeface="Consolas" pitchFamily="49" charset="0"/>
              </a:endParaRPr>
            </a:p>
          </p:txBody>
        </p:sp>
        <p:cxnSp>
          <p:nvCxnSpPr>
            <p:cNvPr id="149" name="直接箭头连接符 148"/>
            <p:cNvCxnSpPr/>
            <p:nvPr/>
          </p:nvCxnSpPr>
          <p:spPr>
            <a:xfrm rot="5400000" flipH="1" flipV="1">
              <a:off x="5408150" y="2914321"/>
              <a:ext cx="4078461" cy="125016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8" name="TextBox 157"/>
          <p:cNvSpPr txBox="1"/>
          <p:nvPr/>
        </p:nvSpPr>
        <p:spPr>
          <a:xfrm>
            <a:off x="1142976" y="6000768"/>
            <a:ext cx="3929090" cy="400110"/>
          </a:xfrm>
          <a:prstGeom prst="rect">
            <a:avLst/>
          </a:prstGeom>
          <a:noFill/>
        </p:spPr>
        <p:txBody>
          <a:bodyPr wrap="square" rtlCol="0">
            <a:spAutoFit/>
          </a:bodyPr>
          <a:lstStyle/>
          <a:p>
            <a:pPr algn="l">
              <a:lnSpc>
                <a:spcPct val="100000"/>
              </a:lnSpc>
            </a:pPr>
            <a:r>
              <a:rPr lang="zh-CN" altLang="en-US" sz="2000" dirty="0">
                <a:solidFill>
                  <a:srgbClr val="FF0000"/>
                </a:solidFill>
                <a:latin typeface="Consolas" pitchFamily="49" charset="0"/>
                <a:ea typeface="楷体" pitchFamily="49" charset="-122"/>
                <a:cs typeface="Consolas" pitchFamily="49" charset="0"/>
              </a:rPr>
              <a:t>行、</a:t>
            </a:r>
            <a:r>
              <a:rPr lang="zh-CN" altLang="en-US" sz="2000">
                <a:solidFill>
                  <a:srgbClr val="FF0000"/>
                </a:solidFill>
                <a:latin typeface="Consolas" pitchFamily="49" charset="0"/>
                <a:ea typeface="楷体" pitchFamily="49" charset="-122"/>
                <a:cs typeface="Consolas" pitchFamily="49" charset="0"/>
              </a:rPr>
              <a:t>列头结点个数</a:t>
            </a:r>
            <a:r>
              <a:rPr lang="en-US" altLang="zh-CN" sz="2000">
                <a:solidFill>
                  <a:srgbClr val="FF0000"/>
                </a:solidFill>
                <a:latin typeface="Consolas" pitchFamily="49" charset="0"/>
                <a:ea typeface="楷体" pitchFamily="49" charset="-122"/>
                <a:cs typeface="Consolas" pitchFamily="49" charset="0"/>
              </a:rPr>
              <a:t>=MAX(</a:t>
            </a:r>
            <a:r>
              <a:rPr lang="en-US" altLang="zh-CN" sz="2000" i="1">
                <a:solidFill>
                  <a:srgbClr val="FF0000"/>
                </a:solidFill>
                <a:latin typeface="Consolas" pitchFamily="49" charset="0"/>
                <a:ea typeface="楷体" pitchFamily="49" charset="-122"/>
                <a:cs typeface="Consolas" pitchFamily="49" charset="0"/>
              </a:rPr>
              <a:t>m</a:t>
            </a:r>
            <a:r>
              <a:rPr lang="zh-CN" altLang="en-US" sz="2000">
                <a:solidFill>
                  <a:srgbClr val="FF0000"/>
                </a:solidFill>
                <a:latin typeface="Consolas" pitchFamily="49" charset="0"/>
                <a:ea typeface="楷体" pitchFamily="49" charset="-122"/>
                <a:cs typeface="Consolas" pitchFamily="49" charset="0"/>
              </a:rPr>
              <a:t>，</a:t>
            </a:r>
            <a:r>
              <a:rPr lang="en-US" altLang="zh-CN" sz="2000" i="1">
                <a:solidFill>
                  <a:srgbClr val="FF0000"/>
                </a:solidFill>
                <a:latin typeface="Consolas" pitchFamily="49" charset="0"/>
                <a:ea typeface="楷体" pitchFamily="49" charset="-122"/>
                <a:cs typeface="Consolas" pitchFamily="49" charset="0"/>
              </a:rPr>
              <a:t>n</a:t>
            </a:r>
            <a:r>
              <a:rPr lang="en-US" altLang="zh-CN" sz="2000" dirty="0">
                <a:solidFill>
                  <a:srgbClr val="FF0000"/>
                </a:solidFill>
                <a:latin typeface="Consolas" pitchFamily="49" charset="0"/>
                <a:ea typeface="楷体" pitchFamily="49" charset="-122"/>
                <a:cs typeface="Consolas" pitchFamily="49" charset="0"/>
              </a:rPr>
              <a:t>)</a:t>
            </a:r>
            <a:endParaRPr lang="zh-CN" altLang="en-US" sz="2000" dirty="0">
              <a:solidFill>
                <a:srgbClr val="FF0000"/>
              </a:solidFill>
              <a:latin typeface="Consolas" pitchFamily="49" charset="0"/>
              <a:ea typeface="楷体" pitchFamily="49" charset="-122"/>
              <a:cs typeface="Consolas" pitchFamily="49" charset="0"/>
            </a:endParaRPr>
          </a:p>
        </p:txBody>
      </p:sp>
      <p:sp>
        <p:nvSpPr>
          <p:cNvPr id="153" name="灯片编号占位符 152"/>
          <p:cNvSpPr>
            <a:spLocks noGrp="1"/>
          </p:cNvSpPr>
          <p:nvPr>
            <p:ph type="sldNum" sz="quarter" idx="12"/>
          </p:nvPr>
        </p:nvSpPr>
        <p:spPr/>
        <p:txBody>
          <a:bodyPr/>
          <a:lstStyle/>
          <a:p>
            <a:fld id="{67864EE2-EAB3-4814-A7EB-820BD7610F1E}" type="slidenum">
              <a:rPr lang="en-US" altLang="zh-CN" smtClean="0"/>
              <a:pPr/>
              <a:t>40</a:t>
            </a:fld>
            <a:r>
              <a:rPr lang="en-US" altLang="zh-CN" dirty="0"/>
              <a:t>/97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nodeType="afterEffect">
                                  <p:stCondLst>
                                    <p:cond delay="0"/>
                                  </p:stCondLst>
                                  <p:childTnLst>
                                    <p:animEffect transition="out" filter="fade">
                                      <p:cBhvr>
                                        <p:cTn id="9" dur="500" tmFilter="0, 0; .2, .5; .8, .5; 1, 0"/>
                                        <p:tgtEl>
                                          <p:spTgt spid="48"/>
                                        </p:tgtEl>
                                      </p:cBhvr>
                                    </p:animEffect>
                                    <p:animScale>
                                      <p:cBhvr>
                                        <p:cTn id="10" dur="250" autoRev="1" fill="hold"/>
                                        <p:tgtEl>
                                          <p:spTgt spid="48"/>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nodeType="clickEffect">
                                  <p:stCondLst>
                                    <p:cond delay="0"/>
                                  </p:stCondLst>
                                  <p:childTnLst>
                                    <p:animEffect transition="out" filter="wipe(down)">
                                      <p:cBhvr>
                                        <p:cTn id="14" dur="500"/>
                                        <p:tgtEl>
                                          <p:spTgt spid="48"/>
                                        </p:tgtEl>
                                      </p:cBhvr>
                                    </p:animEffect>
                                    <p:set>
                                      <p:cBhvr>
                                        <p:cTn id="15" dur="1" fill="hold">
                                          <p:stCondLst>
                                            <p:cond delay="499"/>
                                          </p:stCondLst>
                                        </p:cTn>
                                        <p:tgtEl>
                                          <p:spTgt spid="4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childTnLst>
                                </p:cTn>
                              </p:par>
                            </p:childTnLst>
                          </p:cTn>
                        </p:par>
                        <p:par>
                          <p:cTn id="20" fill="hold">
                            <p:stCondLst>
                              <p:cond delay="0"/>
                            </p:stCondLst>
                            <p:childTnLst>
                              <p:par>
                                <p:cTn id="21" presetID="26" presetClass="emph" presetSubtype="0" fill="hold" nodeType="afterEffect">
                                  <p:stCondLst>
                                    <p:cond delay="0"/>
                                  </p:stCondLst>
                                  <p:childTnLst>
                                    <p:animEffect transition="out" filter="fade">
                                      <p:cBhvr>
                                        <p:cTn id="22" dur="500" tmFilter="0, 0; .2, .5; .8, .5; 1, 0"/>
                                        <p:tgtEl>
                                          <p:spTgt spid="49"/>
                                        </p:tgtEl>
                                      </p:cBhvr>
                                    </p:animEffect>
                                    <p:animScale>
                                      <p:cBhvr>
                                        <p:cTn id="23" dur="250" autoRev="1" fill="hold"/>
                                        <p:tgtEl>
                                          <p:spTgt spid="49"/>
                                        </p:tgtEl>
                                      </p:cBhvr>
                                      <p:by x="105000" y="105000"/>
                                    </p:animScale>
                                  </p:childTnLst>
                                </p:cTn>
                              </p:par>
                            </p:childTnLst>
                          </p:cTn>
                        </p:par>
                      </p:childTnLst>
                    </p:cTn>
                  </p:par>
                  <p:par>
                    <p:cTn id="24" fill="hold">
                      <p:stCondLst>
                        <p:cond delay="indefinite"/>
                      </p:stCondLst>
                      <p:childTnLst>
                        <p:par>
                          <p:cTn id="25" fill="hold">
                            <p:stCondLst>
                              <p:cond delay="0"/>
                            </p:stCondLst>
                            <p:childTnLst>
                              <p:par>
                                <p:cTn id="26" presetID="22" presetClass="exit" presetSubtype="4" fill="hold" nodeType="clickEffect">
                                  <p:stCondLst>
                                    <p:cond delay="0"/>
                                  </p:stCondLst>
                                  <p:childTnLst>
                                    <p:animEffect transition="out" filter="wipe(down)">
                                      <p:cBhvr>
                                        <p:cTn id="27" dur="500"/>
                                        <p:tgtEl>
                                          <p:spTgt spid="49"/>
                                        </p:tgtEl>
                                      </p:cBhvr>
                                    </p:animEffect>
                                    <p:set>
                                      <p:cBhvr>
                                        <p:cTn id="28" dur="1" fill="hold">
                                          <p:stCondLst>
                                            <p:cond delay="499"/>
                                          </p:stCondLst>
                                        </p:cTn>
                                        <p:tgtEl>
                                          <p:spTgt spid="4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par>
                          <p:cTn id="33" fill="hold">
                            <p:stCondLst>
                              <p:cond delay="0"/>
                            </p:stCondLst>
                            <p:childTnLst>
                              <p:par>
                                <p:cTn id="34" presetID="26" presetClass="emph" presetSubtype="0" fill="hold" nodeType="afterEffect">
                                  <p:stCondLst>
                                    <p:cond delay="0"/>
                                  </p:stCondLst>
                                  <p:childTnLst>
                                    <p:animEffect transition="out" filter="fade">
                                      <p:cBhvr>
                                        <p:cTn id="35" dur="500" tmFilter="0, 0; .2, .5; .8, .5; 1, 0"/>
                                        <p:tgtEl>
                                          <p:spTgt spid="50"/>
                                        </p:tgtEl>
                                      </p:cBhvr>
                                    </p:animEffect>
                                    <p:animScale>
                                      <p:cBhvr>
                                        <p:cTn id="36" dur="250" autoRev="1" fill="hold"/>
                                        <p:tgtEl>
                                          <p:spTgt spid="50"/>
                                        </p:tgtEl>
                                      </p:cBhvr>
                                      <p:by x="105000" y="105000"/>
                                    </p:animScale>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nodeType="clickEffect">
                                  <p:stCondLst>
                                    <p:cond delay="0"/>
                                  </p:stCondLst>
                                  <p:childTnLst>
                                    <p:animEffect transition="out" filter="wipe(down)">
                                      <p:cBhvr>
                                        <p:cTn id="40" dur="500"/>
                                        <p:tgtEl>
                                          <p:spTgt spid="50"/>
                                        </p:tgtEl>
                                      </p:cBhvr>
                                    </p:animEffect>
                                    <p:set>
                                      <p:cBhvr>
                                        <p:cTn id="41" dur="1" fill="hold">
                                          <p:stCondLst>
                                            <p:cond delay="499"/>
                                          </p:stCondLst>
                                        </p:cTn>
                                        <p:tgtEl>
                                          <p:spTgt spid="5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1"/>
                                        </p:tgtEl>
                                        <p:attrNameLst>
                                          <p:attrName>style.visibility</p:attrName>
                                        </p:attrNameLst>
                                      </p:cBhvr>
                                      <p:to>
                                        <p:strVal val="visible"/>
                                      </p:to>
                                    </p:set>
                                  </p:childTnLst>
                                </p:cTn>
                              </p:par>
                            </p:childTnLst>
                          </p:cTn>
                        </p:par>
                        <p:par>
                          <p:cTn id="46" fill="hold">
                            <p:stCondLst>
                              <p:cond delay="0"/>
                            </p:stCondLst>
                            <p:childTnLst>
                              <p:par>
                                <p:cTn id="47" presetID="26" presetClass="emph" presetSubtype="0" fill="hold" nodeType="afterEffect">
                                  <p:stCondLst>
                                    <p:cond delay="0"/>
                                  </p:stCondLst>
                                  <p:childTnLst>
                                    <p:animEffect transition="out" filter="fade">
                                      <p:cBhvr>
                                        <p:cTn id="48" dur="500" tmFilter="0, 0; .2, .5; .8, .5; 1, 0"/>
                                        <p:tgtEl>
                                          <p:spTgt spid="51"/>
                                        </p:tgtEl>
                                      </p:cBhvr>
                                    </p:animEffect>
                                    <p:animScale>
                                      <p:cBhvr>
                                        <p:cTn id="49" dur="250" autoRev="1" fill="hold"/>
                                        <p:tgtEl>
                                          <p:spTgt spid="51"/>
                                        </p:tgtEl>
                                      </p:cBhvr>
                                      <p:by x="105000" y="105000"/>
                                    </p:animScale>
                                  </p:childTnLst>
                                </p:cTn>
                              </p:par>
                            </p:childTnLst>
                          </p:cTn>
                        </p:par>
                      </p:childTnLst>
                    </p:cTn>
                  </p:par>
                  <p:par>
                    <p:cTn id="50" fill="hold">
                      <p:stCondLst>
                        <p:cond delay="indefinite"/>
                      </p:stCondLst>
                      <p:childTnLst>
                        <p:par>
                          <p:cTn id="51" fill="hold">
                            <p:stCondLst>
                              <p:cond delay="0"/>
                            </p:stCondLst>
                            <p:childTnLst>
                              <p:par>
                                <p:cTn id="52" presetID="22" presetClass="exit" presetSubtype="4" fill="hold" nodeType="clickEffect">
                                  <p:stCondLst>
                                    <p:cond delay="0"/>
                                  </p:stCondLst>
                                  <p:childTnLst>
                                    <p:animEffect transition="out" filter="wipe(down)">
                                      <p:cBhvr>
                                        <p:cTn id="53" dur="500"/>
                                        <p:tgtEl>
                                          <p:spTgt spid="51"/>
                                        </p:tgtEl>
                                      </p:cBhvr>
                                    </p:animEffect>
                                    <p:set>
                                      <p:cBhvr>
                                        <p:cTn id="54" dur="1" fill="hold">
                                          <p:stCondLst>
                                            <p:cond delay="499"/>
                                          </p:stCondLst>
                                        </p:cTn>
                                        <p:tgtEl>
                                          <p:spTgt spid="5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a:grpSpLocks noChangeAspect="1"/>
          </p:cNvGrpSpPr>
          <p:nvPr/>
        </p:nvGrpSpPr>
        <p:grpSpPr>
          <a:xfrm>
            <a:off x="2307426" y="2620665"/>
            <a:ext cx="1296670" cy="690880"/>
            <a:chOff x="2051050" y="1866900"/>
            <a:chExt cx="1620838" cy="863600"/>
          </a:xfrm>
        </p:grpSpPr>
        <p:sp>
          <p:nvSpPr>
            <p:cNvPr id="6" name="Rectangle 49"/>
            <p:cNvSpPr>
              <a:spLocks noChangeArrowheads="1"/>
            </p:cNvSpPr>
            <p:nvPr/>
          </p:nvSpPr>
          <p:spPr bwMode="auto">
            <a:xfrm>
              <a:off x="2051050"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7" name="Rectangle 50"/>
            <p:cNvSpPr>
              <a:spLocks noChangeArrowheads="1"/>
            </p:cNvSpPr>
            <p:nvPr/>
          </p:nvSpPr>
          <p:spPr bwMode="auto">
            <a:xfrm>
              <a:off x="259238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8" name="Rectangle 51"/>
            <p:cNvSpPr>
              <a:spLocks noChangeArrowheads="1"/>
            </p:cNvSpPr>
            <p:nvPr/>
          </p:nvSpPr>
          <p:spPr bwMode="auto">
            <a:xfrm>
              <a:off x="3132138" y="186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9" name="Rectangle 52"/>
            <p:cNvSpPr>
              <a:spLocks noChangeArrowheads="1"/>
            </p:cNvSpPr>
            <p:nvPr/>
          </p:nvSpPr>
          <p:spPr bwMode="auto">
            <a:xfrm>
              <a:off x="2051050" y="229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0" name="Rectangle 53"/>
            <p:cNvSpPr>
              <a:spLocks noChangeArrowheads="1"/>
            </p:cNvSpPr>
            <p:nvPr/>
          </p:nvSpPr>
          <p:spPr bwMode="auto">
            <a:xfrm>
              <a:off x="2844800" y="229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 name="组合 10"/>
          <p:cNvGrpSpPr>
            <a:grpSpLocks noChangeAspect="1"/>
          </p:cNvGrpSpPr>
          <p:nvPr/>
        </p:nvGrpSpPr>
        <p:grpSpPr>
          <a:xfrm>
            <a:off x="7346502" y="5035257"/>
            <a:ext cx="1296670" cy="690880"/>
            <a:chOff x="7451725" y="4408488"/>
            <a:chExt cx="1620838" cy="863600"/>
          </a:xfrm>
        </p:grpSpPr>
        <p:sp>
          <p:nvSpPr>
            <p:cNvPr id="12" name="Rectangle 54"/>
            <p:cNvSpPr>
              <a:spLocks noChangeArrowheads="1"/>
            </p:cNvSpPr>
            <p:nvPr/>
          </p:nvSpPr>
          <p:spPr bwMode="auto">
            <a:xfrm>
              <a:off x="7451725"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2</a:t>
              </a:r>
            </a:p>
          </p:txBody>
        </p:sp>
        <p:sp>
          <p:nvSpPr>
            <p:cNvPr id="13" name="Rectangle 55"/>
            <p:cNvSpPr>
              <a:spLocks noChangeArrowheads="1"/>
            </p:cNvSpPr>
            <p:nvPr/>
          </p:nvSpPr>
          <p:spPr bwMode="auto">
            <a:xfrm>
              <a:off x="799306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14" name="Rectangle 56"/>
            <p:cNvSpPr>
              <a:spLocks noChangeArrowheads="1"/>
            </p:cNvSpPr>
            <p:nvPr/>
          </p:nvSpPr>
          <p:spPr bwMode="auto">
            <a:xfrm>
              <a:off x="8532813" y="440848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4</a:t>
              </a:r>
            </a:p>
          </p:txBody>
        </p:sp>
        <p:sp>
          <p:nvSpPr>
            <p:cNvPr id="15" name="Rectangle 57"/>
            <p:cNvSpPr>
              <a:spLocks noChangeArrowheads="1"/>
            </p:cNvSpPr>
            <p:nvPr/>
          </p:nvSpPr>
          <p:spPr bwMode="auto">
            <a:xfrm>
              <a:off x="7451725" y="4840288"/>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6" name="Rectangle 58"/>
            <p:cNvSpPr>
              <a:spLocks noChangeArrowheads="1"/>
            </p:cNvSpPr>
            <p:nvPr/>
          </p:nvSpPr>
          <p:spPr bwMode="auto">
            <a:xfrm>
              <a:off x="8245475" y="4840288"/>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 name="组合 16"/>
          <p:cNvGrpSpPr>
            <a:grpSpLocks noChangeAspect="1"/>
          </p:cNvGrpSpPr>
          <p:nvPr/>
        </p:nvGrpSpPr>
        <p:grpSpPr>
          <a:xfrm>
            <a:off x="7346502" y="2620665"/>
            <a:ext cx="1296670" cy="690880"/>
            <a:chOff x="7451725" y="1844675"/>
            <a:chExt cx="1620838" cy="863600"/>
          </a:xfrm>
        </p:grpSpPr>
        <p:sp>
          <p:nvSpPr>
            <p:cNvPr id="18" name="Rectangle 59"/>
            <p:cNvSpPr>
              <a:spLocks noChangeArrowheads="1"/>
            </p:cNvSpPr>
            <p:nvPr/>
          </p:nvSpPr>
          <p:spPr bwMode="auto">
            <a:xfrm>
              <a:off x="7451725"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0</a:t>
              </a:r>
            </a:p>
          </p:txBody>
        </p:sp>
        <p:sp>
          <p:nvSpPr>
            <p:cNvPr id="19" name="Rectangle 60"/>
            <p:cNvSpPr>
              <a:spLocks noChangeArrowheads="1"/>
            </p:cNvSpPr>
            <p:nvPr/>
          </p:nvSpPr>
          <p:spPr bwMode="auto">
            <a:xfrm>
              <a:off x="799306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3</a:t>
              </a:r>
            </a:p>
          </p:txBody>
        </p:sp>
        <p:sp>
          <p:nvSpPr>
            <p:cNvPr id="20" name="Rectangle 61"/>
            <p:cNvSpPr>
              <a:spLocks noChangeArrowheads="1"/>
            </p:cNvSpPr>
            <p:nvPr/>
          </p:nvSpPr>
          <p:spPr bwMode="auto">
            <a:xfrm>
              <a:off x="8532813" y="18446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1" name="Rectangle 62"/>
            <p:cNvSpPr>
              <a:spLocks noChangeArrowheads="1"/>
            </p:cNvSpPr>
            <p:nvPr/>
          </p:nvSpPr>
          <p:spPr bwMode="auto">
            <a:xfrm>
              <a:off x="7451725" y="2276475"/>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2" name="Rectangle 63"/>
            <p:cNvSpPr>
              <a:spLocks noChangeArrowheads="1"/>
            </p:cNvSpPr>
            <p:nvPr/>
          </p:nvSpPr>
          <p:spPr bwMode="auto">
            <a:xfrm>
              <a:off x="8245475" y="2276475"/>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5" name="组合 22"/>
          <p:cNvGrpSpPr>
            <a:grpSpLocks noChangeAspect="1"/>
          </p:cNvGrpSpPr>
          <p:nvPr/>
        </p:nvGrpSpPr>
        <p:grpSpPr>
          <a:xfrm>
            <a:off x="5489114" y="3857336"/>
            <a:ext cx="1296670" cy="690880"/>
            <a:chOff x="5632450" y="3213100"/>
            <a:chExt cx="1620838" cy="863600"/>
          </a:xfrm>
        </p:grpSpPr>
        <p:sp>
          <p:nvSpPr>
            <p:cNvPr id="24" name="Rectangle 64"/>
            <p:cNvSpPr>
              <a:spLocks noChangeArrowheads="1"/>
            </p:cNvSpPr>
            <p:nvPr/>
          </p:nvSpPr>
          <p:spPr bwMode="auto">
            <a:xfrm>
              <a:off x="5632450"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t>1</a:t>
              </a:r>
            </a:p>
          </p:txBody>
        </p:sp>
        <p:sp>
          <p:nvSpPr>
            <p:cNvPr id="25" name="Rectangle 65"/>
            <p:cNvSpPr>
              <a:spLocks noChangeArrowheads="1"/>
            </p:cNvSpPr>
            <p:nvPr/>
          </p:nvSpPr>
          <p:spPr bwMode="auto">
            <a:xfrm>
              <a:off x="617378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2</a:t>
              </a:r>
            </a:p>
          </p:txBody>
        </p:sp>
        <p:sp>
          <p:nvSpPr>
            <p:cNvPr id="26" name="Rectangle 66"/>
            <p:cNvSpPr>
              <a:spLocks noChangeArrowheads="1"/>
            </p:cNvSpPr>
            <p:nvPr/>
          </p:nvSpPr>
          <p:spPr bwMode="auto">
            <a:xfrm>
              <a:off x="67135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t>3</a:t>
              </a:r>
            </a:p>
          </p:txBody>
        </p:sp>
        <p:sp>
          <p:nvSpPr>
            <p:cNvPr id="27" name="Rectangle 67"/>
            <p:cNvSpPr>
              <a:spLocks noChangeArrowheads="1"/>
            </p:cNvSpPr>
            <p:nvPr/>
          </p:nvSpPr>
          <p:spPr bwMode="auto">
            <a:xfrm>
              <a:off x="5632450"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28" name="Rectangle 68"/>
            <p:cNvSpPr>
              <a:spLocks noChangeArrowheads="1"/>
            </p:cNvSpPr>
            <p:nvPr/>
          </p:nvSpPr>
          <p:spPr bwMode="auto">
            <a:xfrm>
              <a:off x="6426200"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1" name="组合 28"/>
          <p:cNvGrpSpPr>
            <a:grpSpLocks noChangeAspect="1"/>
          </p:cNvGrpSpPr>
          <p:nvPr/>
        </p:nvGrpSpPr>
        <p:grpSpPr>
          <a:xfrm>
            <a:off x="413526" y="2620665"/>
            <a:ext cx="1296670" cy="690880"/>
            <a:chOff x="122238" y="1865313"/>
            <a:chExt cx="1620837" cy="863600"/>
          </a:xfrm>
        </p:grpSpPr>
        <p:sp>
          <p:nvSpPr>
            <p:cNvPr id="30"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1"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2"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3"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34"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17" name="组合 34"/>
          <p:cNvGrpSpPr>
            <a:grpSpLocks noChangeAspect="1"/>
          </p:cNvGrpSpPr>
          <p:nvPr/>
        </p:nvGrpSpPr>
        <p:grpSpPr>
          <a:xfrm>
            <a:off x="413526" y="3857336"/>
            <a:ext cx="1296670" cy="690880"/>
            <a:chOff x="122238" y="3213100"/>
            <a:chExt cx="1620837" cy="863600"/>
          </a:xfrm>
        </p:grpSpPr>
        <p:sp>
          <p:nvSpPr>
            <p:cNvPr id="36" name="Rectangle 14"/>
            <p:cNvSpPr>
              <a:spLocks noChangeArrowheads="1"/>
            </p:cNvSpPr>
            <p:nvPr/>
          </p:nvSpPr>
          <p:spPr bwMode="auto">
            <a:xfrm>
              <a:off x="122238"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7" name="Rectangle 15"/>
            <p:cNvSpPr>
              <a:spLocks noChangeArrowheads="1"/>
            </p:cNvSpPr>
            <p:nvPr/>
          </p:nvSpPr>
          <p:spPr bwMode="auto">
            <a:xfrm>
              <a:off x="66357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38" name="Rectangle 16"/>
            <p:cNvSpPr>
              <a:spLocks noChangeArrowheads="1"/>
            </p:cNvSpPr>
            <p:nvPr/>
          </p:nvSpPr>
          <p:spPr bwMode="auto">
            <a:xfrm>
              <a:off x="1203325" y="32131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39" name="Rectangle 17"/>
            <p:cNvSpPr>
              <a:spLocks noChangeArrowheads="1"/>
            </p:cNvSpPr>
            <p:nvPr/>
          </p:nvSpPr>
          <p:spPr bwMode="auto">
            <a:xfrm>
              <a:off x="122238" y="36449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0" name="Rectangle 18"/>
            <p:cNvSpPr>
              <a:spLocks noChangeArrowheads="1"/>
            </p:cNvSpPr>
            <p:nvPr/>
          </p:nvSpPr>
          <p:spPr bwMode="auto">
            <a:xfrm>
              <a:off x="915988" y="36449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23" name="组合 40"/>
          <p:cNvGrpSpPr>
            <a:grpSpLocks noChangeAspect="1"/>
          </p:cNvGrpSpPr>
          <p:nvPr/>
        </p:nvGrpSpPr>
        <p:grpSpPr>
          <a:xfrm>
            <a:off x="450038" y="5035257"/>
            <a:ext cx="1296670" cy="690880"/>
            <a:chOff x="158750" y="4406900"/>
            <a:chExt cx="1620838" cy="863600"/>
          </a:xfrm>
        </p:grpSpPr>
        <p:sp>
          <p:nvSpPr>
            <p:cNvPr id="42" name="Rectangle 19"/>
            <p:cNvSpPr>
              <a:spLocks noChangeArrowheads="1"/>
            </p:cNvSpPr>
            <p:nvPr/>
          </p:nvSpPr>
          <p:spPr bwMode="auto">
            <a:xfrm>
              <a:off x="158750"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3" name="Rectangle 20"/>
            <p:cNvSpPr>
              <a:spLocks noChangeArrowheads="1"/>
            </p:cNvSpPr>
            <p:nvPr/>
          </p:nvSpPr>
          <p:spPr bwMode="auto">
            <a:xfrm>
              <a:off x="70008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44" name="Rectangle 21"/>
            <p:cNvSpPr>
              <a:spLocks noChangeArrowheads="1"/>
            </p:cNvSpPr>
            <p:nvPr/>
          </p:nvSpPr>
          <p:spPr bwMode="auto">
            <a:xfrm>
              <a:off x="1239838" y="440690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45" name="Rectangle 22"/>
            <p:cNvSpPr>
              <a:spLocks noChangeArrowheads="1"/>
            </p:cNvSpPr>
            <p:nvPr/>
          </p:nvSpPr>
          <p:spPr bwMode="auto">
            <a:xfrm>
              <a:off x="158750" y="4838700"/>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46" name="Rectangle 23"/>
            <p:cNvSpPr>
              <a:spLocks noChangeArrowheads="1"/>
            </p:cNvSpPr>
            <p:nvPr/>
          </p:nvSpPr>
          <p:spPr bwMode="auto">
            <a:xfrm>
              <a:off x="952500" y="4838700"/>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54" name="直接箭头连接符 53"/>
          <p:cNvCxnSpPr/>
          <p:nvPr/>
        </p:nvCxnSpPr>
        <p:spPr>
          <a:xfrm flipV="1">
            <a:off x="3285322" y="3138825"/>
            <a:ext cx="406118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356496" y="3138825"/>
            <a:ext cx="95093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428858" y="3149300"/>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8500296" y="2792110"/>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0800000">
            <a:off x="1142182" y="2434920"/>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5400000">
            <a:off x="1038944" y="2534982"/>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V="1">
            <a:off x="1356496" y="4375496"/>
            <a:ext cx="413261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6571470" y="4387558"/>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5400000">
            <a:off x="6642908" y="4030368"/>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V="1">
            <a:off x="1142182" y="3682704"/>
            <a:ext cx="58579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rot="5400000">
            <a:off x="1046882" y="3781080"/>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8428858" y="5538504"/>
            <a:ext cx="428628"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5400000">
            <a:off x="8500296" y="5181314"/>
            <a:ext cx="7143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0800000">
            <a:off x="1142182" y="4824124"/>
            <a:ext cx="77153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rot="5400000">
            <a:off x="1038944" y="4924186"/>
            <a:ext cx="2160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V="1">
            <a:off x="1427934" y="5553417"/>
            <a:ext cx="591856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9" name="组合 28"/>
          <p:cNvGrpSpPr>
            <a:grpSpLocks noChangeAspect="1"/>
          </p:cNvGrpSpPr>
          <p:nvPr/>
        </p:nvGrpSpPr>
        <p:grpSpPr>
          <a:xfrm>
            <a:off x="2285190" y="1285860"/>
            <a:ext cx="1296670" cy="690880"/>
            <a:chOff x="122238" y="1865313"/>
            <a:chExt cx="1620837" cy="863600"/>
          </a:xfrm>
        </p:grpSpPr>
        <p:sp>
          <p:nvSpPr>
            <p:cNvPr id="73"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4"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75"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76"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77"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35" name="组合 28"/>
          <p:cNvGrpSpPr>
            <a:grpSpLocks noChangeAspect="1"/>
          </p:cNvGrpSpPr>
          <p:nvPr/>
        </p:nvGrpSpPr>
        <p:grpSpPr>
          <a:xfrm>
            <a:off x="3909540" y="1285860"/>
            <a:ext cx="1296670" cy="690880"/>
            <a:chOff x="122238" y="1865313"/>
            <a:chExt cx="1620837" cy="863600"/>
          </a:xfrm>
        </p:grpSpPr>
        <p:sp>
          <p:nvSpPr>
            <p:cNvPr id="79"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0"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1"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2"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83"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1" name="组合 28"/>
          <p:cNvGrpSpPr>
            <a:grpSpLocks noChangeAspect="1"/>
          </p:cNvGrpSpPr>
          <p:nvPr/>
        </p:nvGrpSpPr>
        <p:grpSpPr>
          <a:xfrm>
            <a:off x="5499900" y="1285860"/>
            <a:ext cx="1296670" cy="690880"/>
            <a:chOff x="122238" y="1865313"/>
            <a:chExt cx="1620837" cy="863600"/>
          </a:xfrm>
        </p:grpSpPr>
        <p:sp>
          <p:nvSpPr>
            <p:cNvPr id="85"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6"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87"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8"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89"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grpSp>
        <p:nvGrpSpPr>
          <p:cNvPr id="47" name="组合 28"/>
          <p:cNvGrpSpPr>
            <a:grpSpLocks noChangeAspect="1"/>
          </p:cNvGrpSpPr>
          <p:nvPr/>
        </p:nvGrpSpPr>
        <p:grpSpPr>
          <a:xfrm>
            <a:off x="7346502" y="1285860"/>
            <a:ext cx="1296670" cy="690880"/>
            <a:chOff x="122238" y="1865313"/>
            <a:chExt cx="1620837" cy="863600"/>
          </a:xfrm>
        </p:grpSpPr>
        <p:sp>
          <p:nvSpPr>
            <p:cNvPr id="91"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92"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i="1"/>
            </a:p>
          </p:txBody>
        </p:sp>
        <p:sp>
          <p:nvSpPr>
            <p:cNvPr id="93"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94"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98"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108" name="直接箭头连接符 107"/>
          <p:cNvCxnSpPr/>
          <p:nvPr/>
        </p:nvCxnSpPr>
        <p:spPr>
          <a:xfrm rot="5400000">
            <a:off x="7250131" y="2204235"/>
            <a:ext cx="785818" cy="1588"/>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rot="5400000">
            <a:off x="6714346" y="4097342"/>
            <a:ext cx="1857388" cy="1588"/>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5400000">
            <a:off x="7464445" y="5750735"/>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16200000" flipH="1">
            <a:off x="4964974" y="3751330"/>
            <a:ext cx="4356000" cy="0"/>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rot="5400000">
            <a:off x="4701614" y="2860764"/>
            <a:ext cx="2016000" cy="920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rot="16200000" flipH="1">
            <a:off x="2082135" y="2203295"/>
            <a:ext cx="834739"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7142974" y="5929330"/>
            <a:ext cx="500066"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7142974" y="1571612"/>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rot="5400000">
            <a:off x="3723286" y="3141850"/>
            <a:ext cx="3150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5298286" y="4722822"/>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rot="5400000">
            <a:off x="5535619" y="4536289"/>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5304310" y="1571612"/>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a:off x="3701250" y="1571612"/>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5400000">
            <a:off x="3428198" y="1857364"/>
            <a:ext cx="571504"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3718712" y="2143116"/>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rot="5400000">
            <a:off x="3963983" y="1964521"/>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2068962" y="1584312"/>
            <a:ext cx="203528" cy="0"/>
          </a:xfrm>
          <a:prstGeom prst="straightConnector1">
            <a:avLst/>
          </a:prstGeom>
          <a:ln w="28575">
            <a:solidFill>
              <a:srgbClr val="0A0A0E"/>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083576" y="3507582"/>
            <a:ext cx="432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5400000">
            <a:off x="2320909" y="3321049"/>
            <a:ext cx="35719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rot="5400000">
            <a:off x="1112638" y="2554456"/>
            <a:ext cx="1926000" cy="1588"/>
          </a:xfrm>
          <a:prstGeom prst="line">
            <a:avLst/>
          </a:prstGeom>
          <a:ln w="28575">
            <a:solidFill>
              <a:srgbClr val="0A0A0E"/>
            </a:solidFill>
            <a:tailEnd type="none"/>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642910" y="328986"/>
            <a:ext cx="8286808" cy="338554"/>
          </a:xfrm>
          <a:prstGeom prst="rect">
            <a:avLst/>
          </a:prstGeom>
          <a:noFill/>
        </p:spPr>
        <p:txBody>
          <a:bodyPr wrap="square" rtlCol="0">
            <a:spAutoFit/>
          </a:bodyPr>
          <a:lstStyle/>
          <a:p>
            <a:pPr algn="l"/>
            <a:r>
              <a:rPr kumimoji="1" lang="zh-CN" altLang="en-US" sz="2000" dirty="0">
                <a:solidFill>
                  <a:srgbClr val="0000FF"/>
                </a:solidFill>
                <a:latin typeface="Consolas" pitchFamily="49" charset="0"/>
                <a:ea typeface="华文中宋" pitchFamily="2" charset="-122"/>
                <a:cs typeface="Consolas" pitchFamily="49" charset="0"/>
              </a:rPr>
              <a:t>增加一个</a:t>
            </a:r>
            <a:r>
              <a:rPr kumimoji="1" lang="zh-CN" altLang="en-US" sz="2000">
                <a:solidFill>
                  <a:srgbClr val="0000FF"/>
                </a:solidFill>
                <a:latin typeface="Consolas" pitchFamily="49" charset="0"/>
                <a:ea typeface="华文中宋" pitchFamily="2" charset="-122"/>
                <a:cs typeface="Consolas" pitchFamily="49" charset="0"/>
              </a:rPr>
              <a:t>总头结点，</a:t>
            </a:r>
            <a:r>
              <a:rPr kumimoji="1" lang="zh-CN" altLang="en-US" sz="2000" dirty="0">
                <a:solidFill>
                  <a:srgbClr val="0000FF"/>
                </a:solidFill>
                <a:latin typeface="Consolas" pitchFamily="49" charset="0"/>
                <a:ea typeface="华文中宋" pitchFamily="2" charset="-122"/>
                <a:cs typeface="Consolas" pitchFamily="49" charset="0"/>
              </a:rPr>
              <a:t>并把所有行、</a:t>
            </a:r>
            <a:r>
              <a:rPr kumimoji="1" lang="zh-CN" altLang="en-US" sz="2000">
                <a:solidFill>
                  <a:srgbClr val="0000FF"/>
                </a:solidFill>
                <a:latin typeface="Consolas" pitchFamily="49" charset="0"/>
                <a:ea typeface="华文中宋" pitchFamily="2" charset="-122"/>
                <a:cs typeface="Consolas" pitchFamily="49" charset="0"/>
              </a:rPr>
              <a:t>列头结点</a:t>
            </a:r>
            <a:r>
              <a:rPr lang="zh-CN" altLang="en-US" sz="2000">
                <a:solidFill>
                  <a:srgbClr val="0000FF"/>
                </a:solidFill>
                <a:latin typeface="Consolas" pitchFamily="49" charset="0"/>
                <a:ea typeface="华文中宋" pitchFamily="2" charset="-122"/>
                <a:cs typeface="Consolas" pitchFamily="49" charset="0"/>
              </a:rPr>
              <a:t>链</a:t>
            </a:r>
            <a:r>
              <a:rPr lang="zh-CN" altLang="en-US" sz="2000" dirty="0">
                <a:solidFill>
                  <a:srgbClr val="0000FF"/>
                </a:solidFill>
                <a:latin typeface="Consolas" pitchFamily="49" charset="0"/>
                <a:ea typeface="华文中宋" pitchFamily="2" charset="-122"/>
                <a:cs typeface="Consolas" pitchFamily="49" charset="0"/>
              </a:rPr>
              <a:t>起来构成一个循环单链表</a:t>
            </a:r>
          </a:p>
        </p:txBody>
      </p:sp>
      <p:cxnSp>
        <p:nvCxnSpPr>
          <p:cNvPr id="126" name="直接箭头连接符 125"/>
          <p:cNvCxnSpPr/>
          <p:nvPr/>
        </p:nvCxnSpPr>
        <p:spPr>
          <a:xfrm>
            <a:off x="1571604" y="1428736"/>
            <a:ext cx="71358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a:off x="3357554" y="1428736"/>
            <a:ext cx="55198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a:off x="4929190" y="1428736"/>
            <a:ext cx="57071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flipV="1">
            <a:off x="6500826" y="1428736"/>
            <a:ext cx="84567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8" name="组合 123"/>
          <p:cNvGrpSpPr/>
          <p:nvPr/>
        </p:nvGrpSpPr>
        <p:grpSpPr>
          <a:xfrm>
            <a:off x="1000100" y="1000108"/>
            <a:ext cx="7858974" cy="429422"/>
            <a:chOff x="1000100" y="1000108"/>
            <a:chExt cx="7858974" cy="429422"/>
          </a:xfrm>
        </p:grpSpPr>
        <p:cxnSp>
          <p:nvCxnSpPr>
            <p:cNvPr id="144" name="直接连接符 143"/>
            <p:cNvCxnSpPr/>
            <p:nvPr/>
          </p:nvCxnSpPr>
          <p:spPr>
            <a:xfrm>
              <a:off x="8429652" y="1423974"/>
              <a:ext cx="428628" cy="1588"/>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rot="5400000" flipH="1" flipV="1">
              <a:off x="8643966" y="1214422"/>
              <a:ext cx="428628" cy="1588"/>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1000100" y="1000108"/>
              <a:ext cx="7858180" cy="1588"/>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p:nvPr/>
          </p:nvCxnSpPr>
          <p:spPr>
            <a:xfrm rot="5400000">
              <a:off x="861986" y="1142984"/>
              <a:ext cx="28575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9" name="组合 127"/>
          <p:cNvGrpSpPr/>
          <p:nvPr/>
        </p:nvGrpSpPr>
        <p:grpSpPr>
          <a:xfrm>
            <a:off x="-32" y="681319"/>
            <a:ext cx="1724504" cy="1318921"/>
            <a:chOff x="-32" y="681319"/>
            <a:chExt cx="1724504" cy="1318921"/>
          </a:xfrm>
        </p:grpSpPr>
        <p:grpSp>
          <p:nvGrpSpPr>
            <p:cNvPr id="50" name="组合 28"/>
            <p:cNvGrpSpPr>
              <a:grpSpLocks noChangeAspect="1"/>
            </p:cNvGrpSpPr>
            <p:nvPr/>
          </p:nvGrpSpPr>
          <p:grpSpPr>
            <a:xfrm>
              <a:off x="427802" y="1309360"/>
              <a:ext cx="1296670" cy="690880"/>
              <a:chOff x="122238" y="1865313"/>
              <a:chExt cx="1620837" cy="863600"/>
            </a:xfrm>
          </p:grpSpPr>
          <p:sp>
            <p:nvSpPr>
              <p:cNvPr id="118" name="Rectangle 9"/>
              <p:cNvSpPr>
                <a:spLocks noChangeArrowheads="1"/>
              </p:cNvSpPr>
              <p:nvPr/>
            </p:nvSpPr>
            <p:spPr bwMode="auto">
              <a:xfrm>
                <a:off x="122238"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cs typeface="Consolas" pitchFamily="49" charset="0"/>
                  </a:rPr>
                  <a:t>3</a:t>
                </a:r>
                <a:endParaRPr lang="zh-CN" altLang="zh-CN" sz="1800" dirty="0">
                  <a:solidFill>
                    <a:srgbClr val="0000FF"/>
                  </a:solidFill>
                  <a:latin typeface="Consolas" pitchFamily="49" charset="0"/>
                  <a:cs typeface="Consolas" pitchFamily="49" charset="0"/>
                </a:endParaRPr>
              </a:p>
            </p:txBody>
          </p:sp>
          <p:sp>
            <p:nvSpPr>
              <p:cNvPr id="119" name="Rectangle 10"/>
              <p:cNvSpPr>
                <a:spLocks noChangeArrowheads="1"/>
              </p:cNvSpPr>
              <p:nvPr/>
            </p:nvSpPr>
            <p:spPr bwMode="auto">
              <a:xfrm>
                <a:off x="66357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cs typeface="Consolas" pitchFamily="49" charset="0"/>
                  </a:rPr>
                  <a:t>4</a:t>
                </a:r>
                <a:endParaRPr lang="zh-CN" altLang="zh-CN" sz="1800" dirty="0">
                  <a:solidFill>
                    <a:srgbClr val="0000FF"/>
                  </a:solidFill>
                  <a:latin typeface="Consolas" pitchFamily="49" charset="0"/>
                  <a:cs typeface="Consolas" pitchFamily="49" charset="0"/>
                </a:endParaRPr>
              </a:p>
            </p:txBody>
          </p:sp>
          <p:sp>
            <p:nvSpPr>
              <p:cNvPr id="120" name="Rectangle 11"/>
              <p:cNvSpPr>
                <a:spLocks noChangeArrowheads="1"/>
              </p:cNvSpPr>
              <p:nvPr/>
            </p:nvSpPr>
            <p:spPr bwMode="auto">
              <a:xfrm>
                <a:off x="1203325" y="18653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122" name="Rectangle 12"/>
              <p:cNvSpPr>
                <a:spLocks noChangeArrowheads="1"/>
              </p:cNvSpPr>
              <p:nvPr/>
            </p:nvSpPr>
            <p:spPr bwMode="auto">
              <a:xfrm>
                <a:off x="122238" y="2297113"/>
                <a:ext cx="792162"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sp>
            <p:nvSpPr>
              <p:cNvPr id="123" name="Rectangle 13"/>
              <p:cNvSpPr>
                <a:spLocks noChangeArrowheads="1"/>
              </p:cNvSpPr>
              <p:nvPr/>
            </p:nvSpPr>
            <p:spPr bwMode="auto">
              <a:xfrm>
                <a:off x="915988" y="2297113"/>
                <a:ext cx="827087"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a:p>
            </p:txBody>
          </p:sp>
        </p:grpSp>
        <p:cxnSp>
          <p:nvCxnSpPr>
            <p:cNvPr id="158" name="直接箭头连接符 157"/>
            <p:cNvCxnSpPr>
              <a:endCxn id="118" idx="0"/>
            </p:cNvCxnSpPr>
            <p:nvPr/>
          </p:nvCxnSpPr>
          <p:spPr>
            <a:xfrm rot="16200000" flipH="1">
              <a:off x="381523" y="1047181"/>
              <a:ext cx="309252" cy="2151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32" y="681319"/>
              <a:ext cx="500034" cy="430887"/>
            </a:xfrm>
            <a:prstGeom prst="rect">
              <a:avLst/>
            </a:prstGeom>
            <a:noFill/>
          </p:spPr>
          <p:txBody>
            <a:bodyPr wrap="square" rtlCol="0">
              <a:spAutoFit/>
            </a:bodyPr>
            <a:lstStyle/>
            <a:p>
              <a:r>
                <a:rPr lang="en-US" altLang="zh-CN" sz="2200" i="1" dirty="0">
                  <a:latin typeface="Consolas" pitchFamily="49" charset="0"/>
                  <a:cs typeface="Consolas" pitchFamily="49" charset="0"/>
                </a:rPr>
                <a:t>h</a:t>
              </a:r>
              <a:endParaRPr lang="zh-CN" altLang="en-US" sz="2200" i="1" dirty="0">
                <a:latin typeface="Consolas" pitchFamily="49" charset="0"/>
                <a:cs typeface="Consolas" pitchFamily="49" charset="0"/>
              </a:endParaRPr>
            </a:p>
          </p:txBody>
        </p:sp>
      </p:grpSp>
      <p:sp>
        <p:nvSpPr>
          <p:cNvPr id="132" name="TextBox 131"/>
          <p:cNvSpPr txBox="1"/>
          <p:nvPr/>
        </p:nvSpPr>
        <p:spPr>
          <a:xfrm>
            <a:off x="2357422" y="6072206"/>
            <a:ext cx="3786214" cy="400110"/>
          </a:xfrm>
          <a:prstGeom prst="rect">
            <a:avLst/>
          </a:prstGeom>
          <a:noFill/>
        </p:spPr>
        <p:txBody>
          <a:bodyPr wrap="square" rtlCol="0">
            <a:spAutoFit/>
          </a:bodyPr>
          <a:lstStyle/>
          <a:p>
            <a:pPr algn="l">
              <a:lnSpc>
                <a:spcPct val="100000"/>
              </a:lnSpc>
            </a:pPr>
            <a:r>
              <a:rPr lang="zh-CN" altLang="en-US" sz="2000">
                <a:solidFill>
                  <a:srgbClr val="FF0000"/>
                </a:solidFill>
                <a:latin typeface="Consolas" pitchFamily="49" charset="0"/>
                <a:ea typeface="楷体" pitchFamily="49" charset="-122"/>
                <a:cs typeface="Consolas" pitchFamily="49" charset="0"/>
              </a:rPr>
              <a:t>总的头结点个数</a:t>
            </a:r>
            <a:r>
              <a:rPr lang="en-US" altLang="zh-CN" sz="2000" dirty="0">
                <a:solidFill>
                  <a:srgbClr val="FF0000"/>
                </a:solidFill>
                <a:latin typeface="Consolas" pitchFamily="49" charset="0"/>
                <a:ea typeface="楷体" pitchFamily="49" charset="-122"/>
                <a:cs typeface="Consolas" pitchFamily="49" charset="0"/>
              </a:rPr>
              <a:t>=</a:t>
            </a:r>
            <a:r>
              <a:rPr lang="en-US" altLang="zh-CN" sz="2000">
                <a:solidFill>
                  <a:srgbClr val="FF0000"/>
                </a:solidFill>
                <a:latin typeface="Consolas" pitchFamily="49" charset="0"/>
                <a:ea typeface="楷体" pitchFamily="49" charset="-122"/>
                <a:cs typeface="Consolas" pitchFamily="49" charset="0"/>
              </a:rPr>
              <a:t>MAX(</a:t>
            </a:r>
            <a:r>
              <a:rPr lang="en-US" altLang="zh-CN" sz="2000" i="1" err="1">
                <a:solidFill>
                  <a:srgbClr val="FF0000"/>
                </a:solidFill>
                <a:latin typeface="Consolas" pitchFamily="49" charset="0"/>
                <a:ea typeface="楷体" pitchFamily="49" charset="-122"/>
                <a:cs typeface="Consolas" pitchFamily="49" charset="0"/>
              </a:rPr>
              <a:t>m</a:t>
            </a:r>
            <a:r>
              <a:rPr lang="en-US" altLang="zh-CN" sz="2000" err="1">
                <a:solidFill>
                  <a:srgbClr val="FF0000"/>
                </a:solidFill>
                <a:latin typeface="Consolas" pitchFamily="49" charset="0"/>
                <a:ea typeface="楷体" pitchFamily="49" charset="-122"/>
                <a:cs typeface="Consolas" pitchFamily="49" charset="0"/>
              </a:rPr>
              <a:t>,</a:t>
            </a:r>
            <a:r>
              <a:rPr lang="en-US" altLang="zh-CN" sz="2000" i="1" err="1">
                <a:solidFill>
                  <a:srgbClr val="FF0000"/>
                </a:solidFill>
                <a:latin typeface="Consolas" pitchFamily="49" charset="0"/>
                <a:ea typeface="楷体" pitchFamily="49" charset="-122"/>
                <a:cs typeface="Consolas" pitchFamily="49" charset="0"/>
              </a:rPr>
              <a:t>n</a:t>
            </a:r>
            <a:r>
              <a:rPr lang="en-US" altLang="zh-CN" sz="2000">
                <a:solidFill>
                  <a:srgbClr val="FF0000"/>
                </a:solidFill>
                <a:latin typeface="Consolas" pitchFamily="49" charset="0"/>
                <a:ea typeface="楷体" pitchFamily="49" charset="-122"/>
                <a:cs typeface="Consolas" pitchFamily="49" charset="0"/>
              </a:rPr>
              <a:t>)+1</a:t>
            </a:r>
            <a:endParaRPr lang="zh-CN" altLang="en-US" sz="2000" dirty="0">
              <a:solidFill>
                <a:srgbClr val="FF0000"/>
              </a:solidFill>
              <a:latin typeface="Consolas" pitchFamily="49" charset="0"/>
              <a:ea typeface="楷体" pitchFamily="49" charset="-122"/>
              <a:cs typeface="Consolas" pitchFamily="49" charset="0"/>
            </a:endParaRPr>
          </a:p>
        </p:txBody>
      </p:sp>
      <p:sp>
        <p:nvSpPr>
          <p:cNvPr id="157" name="灯片编号占位符 156"/>
          <p:cNvSpPr>
            <a:spLocks noGrp="1"/>
          </p:cNvSpPr>
          <p:nvPr>
            <p:ph type="sldNum" sz="quarter" idx="12"/>
          </p:nvPr>
        </p:nvSpPr>
        <p:spPr/>
        <p:txBody>
          <a:bodyPr/>
          <a:lstStyle/>
          <a:p>
            <a:fld id="{67864EE2-EAB3-4814-A7EB-820BD7610F1E}" type="slidenum">
              <a:rPr lang="en-US" altLang="zh-CN" smtClean="0"/>
              <a:pPr/>
              <a:t>41</a:t>
            </a:fld>
            <a:r>
              <a:rPr lang="en-US" altLang="zh-CN" dirty="0"/>
              <a:t>/97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par>
                          <p:cTn id="7" fill="hold">
                            <p:stCondLst>
                              <p:cond delay="0"/>
                            </p:stCondLst>
                            <p:childTnLst>
                              <p:par>
                                <p:cTn id="8" presetID="18" presetClass="entr" presetSubtype="6" fill="hold" nodeType="afterEffect">
                                  <p:stCondLst>
                                    <p:cond delay="0"/>
                                  </p:stCondLst>
                                  <p:childTnLst>
                                    <p:set>
                                      <p:cBhvr>
                                        <p:cTn id="9" dur="1" fill="hold">
                                          <p:stCondLst>
                                            <p:cond delay="0"/>
                                          </p:stCondLst>
                                        </p:cTn>
                                        <p:tgtEl>
                                          <p:spTgt spid="126"/>
                                        </p:tgtEl>
                                        <p:attrNameLst>
                                          <p:attrName>style.visibility</p:attrName>
                                        </p:attrNameLst>
                                      </p:cBhvr>
                                      <p:to>
                                        <p:strVal val="visible"/>
                                      </p:to>
                                    </p:set>
                                    <p:animEffect transition="in" filter="strips(downRight)">
                                      <p:cBhvr>
                                        <p:cTn id="10" dur="1000"/>
                                        <p:tgtEl>
                                          <p:spTgt spid="126"/>
                                        </p:tgtEl>
                                      </p:cBhvr>
                                    </p:animEffect>
                                  </p:childTnLst>
                                </p:cTn>
                              </p:par>
                            </p:childTnLst>
                          </p:cTn>
                        </p:par>
                        <p:par>
                          <p:cTn id="11" fill="hold">
                            <p:stCondLst>
                              <p:cond delay="1000"/>
                            </p:stCondLst>
                            <p:childTnLst>
                              <p:par>
                                <p:cTn id="12" presetID="18" presetClass="entr" presetSubtype="6" fill="hold" nodeType="afterEffect">
                                  <p:stCondLst>
                                    <p:cond delay="0"/>
                                  </p:stCondLst>
                                  <p:childTnLst>
                                    <p:set>
                                      <p:cBhvr>
                                        <p:cTn id="13" dur="1" fill="hold">
                                          <p:stCondLst>
                                            <p:cond delay="0"/>
                                          </p:stCondLst>
                                        </p:cTn>
                                        <p:tgtEl>
                                          <p:spTgt spid="130"/>
                                        </p:tgtEl>
                                        <p:attrNameLst>
                                          <p:attrName>style.visibility</p:attrName>
                                        </p:attrNameLst>
                                      </p:cBhvr>
                                      <p:to>
                                        <p:strVal val="visible"/>
                                      </p:to>
                                    </p:set>
                                    <p:animEffect transition="in" filter="strips(downRight)">
                                      <p:cBhvr>
                                        <p:cTn id="14" dur="1000"/>
                                        <p:tgtEl>
                                          <p:spTgt spid="130"/>
                                        </p:tgtEl>
                                      </p:cBhvr>
                                    </p:animEffect>
                                  </p:childTnLst>
                                </p:cTn>
                              </p:par>
                            </p:childTnLst>
                          </p:cTn>
                        </p:par>
                        <p:par>
                          <p:cTn id="15" fill="hold">
                            <p:stCondLst>
                              <p:cond delay="2000"/>
                            </p:stCondLst>
                            <p:childTnLst>
                              <p:par>
                                <p:cTn id="16" presetID="18" presetClass="entr" presetSubtype="6" fill="hold" nodeType="afterEffect">
                                  <p:stCondLst>
                                    <p:cond delay="0"/>
                                  </p:stCondLst>
                                  <p:childTnLst>
                                    <p:set>
                                      <p:cBhvr>
                                        <p:cTn id="17" dur="1" fill="hold">
                                          <p:stCondLst>
                                            <p:cond delay="0"/>
                                          </p:stCondLst>
                                        </p:cTn>
                                        <p:tgtEl>
                                          <p:spTgt spid="134"/>
                                        </p:tgtEl>
                                        <p:attrNameLst>
                                          <p:attrName>style.visibility</p:attrName>
                                        </p:attrNameLst>
                                      </p:cBhvr>
                                      <p:to>
                                        <p:strVal val="visible"/>
                                      </p:to>
                                    </p:set>
                                    <p:animEffect transition="in" filter="strips(downRight)">
                                      <p:cBhvr>
                                        <p:cTn id="18" dur="1000"/>
                                        <p:tgtEl>
                                          <p:spTgt spid="134"/>
                                        </p:tgtEl>
                                      </p:cBhvr>
                                    </p:animEffect>
                                  </p:childTnLst>
                                </p:cTn>
                              </p:par>
                            </p:childTnLst>
                          </p:cTn>
                        </p:par>
                        <p:par>
                          <p:cTn id="19" fill="hold">
                            <p:stCondLst>
                              <p:cond delay="3000"/>
                            </p:stCondLst>
                            <p:childTnLst>
                              <p:par>
                                <p:cTn id="20" presetID="18" presetClass="entr" presetSubtype="6" fill="hold" nodeType="afterEffect">
                                  <p:stCondLst>
                                    <p:cond delay="0"/>
                                  </p:stCondLst>
                                  <p:childTnLst>
                                    <p:set>
                                      <p:cBhvr>
                                        <p:cTn id="21" dur="1" fill="hold">
                                          <p:stCondLst>
                                            <p:cond delay="0"/>
                                          </p:stCondLst>
                                        </p:cTn>
                                        <p:tgtEl>
                                          <p:spTgt spid="140"/>
                                        </p:tgtEl>
                                        <p:attrNameLst>
                                          <p:attrName>style.visibility</p:attrName>
                                        </p:attrNameLst>
                                      </p:cBhvr>
                                      <p:to>
                                        <p:strVal val="visible"/>
                                      </p:to>
                                    </p:set>
                                    <p:animEffect transition="in" filter="strips(downRight)">
                                      <p:cBhvr>
                                        <p:cTn id="22" dur="1000"/>
                                        <p:tgtEl>
                                          <p:spTgt spid="140"/>
                                        </p:tgtEl>
                                      </p:cBhvr>
                                    </p:animEffect>
                                  </p:childTnLst>
                                </p:cTn>
                              </p:par>
                            </p:childTnLst>
                          </p:cTn>
                        </p:par>
                        <p:par>
                          <p:cTn id="23" fill="hold">
                            <p:stCondLst>
                              <p:cond delay="4000"/>
                            </p:stCondLst>
                            <p:childTnLst>
                              <p:par>
                                <p:cTn id="24" presetID="18" presetClass="entr" presetSubtype="12" fill="hold" nodeType="after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strips(downLeft)">
                                      <p:cBhvr>
                                        <p:cTn id="26" dur="10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5" name="Rectangle 13"/>
          <p:cNvSpPr>
            <a:spLocks noChangeArrowheads="1"/>
          </p:cNvSpPr>
          <p:nvPr/>
        </p:nvSpPr>
        <p:spPr bwMode="auto">
          <a:xfrm>
            <a:off x="0" y="2962275"/>
            <a:ext cx="9144000" cy="609600"/>
          </a:xfrm>
          <a:prstGeom prst="rect">
            <a:avLst/>
          </a:prstGeom>
          <a:noFill/>
          <a:ln w="9525">
            <a:noFill/>
            <a:miter lim="800000"/>
            <a:headEnd/>
            <a:tailEnd/>
          </a:ln>
          <a:effectLst/>
        </p:spPr>
        <p:txBody>
          <a:bodyPr>
            <a:spAutoFit/>
          </a:bodyPr>
          <a:lstStyle/>
          <a:p>
            <a:pPr algn="just"/>
            <a:r>
              <a:rPr kumimoji="1" lang="en-US" altLang="zh-CN" sz="1000" b="0">
                <a:solidFill>
                  <a:schemeClr val="tx1"/>
                </a:solidFill>
                <a:ea typeface="宋体" pitchFamily="2" charset="-122"/>
              </a:rPr>
              <a:t> </a:t>
            </a:r>
          </a:p>
          <a:p>
            <a:pPr algn="l" eaLnBrk="0" hangingPunct="0"/>
            <a:endParaRPr kumimoji="1" lang="en-US" altLang="zh-CN" b="0">
              <a:solidFill>
                <a:schemeClr val="tx1"/>
              </a:solidFill>
              <a:ea typeface="宋体" pitchFamily="2" charset="-122"/>
            </a:endParaRPr>
          </a:p>
        </p:txBody>
      </p:sp>
      <p:sp>
        <p:nvSpPr>
          <p:cNvPr id="49166" name="Rectangle 14"/>
          <p:cNvSpPr>
            <a:spLocks noChangeArrowheads="1"/>
          </p:cNvSpPr>
          <p:nvPr/>
        </p:nvSpPr>
        <p:spPr bwMode="auto">
          <a:xfrm>
            <a:off x="1214414" y="3429000"/>
            <a:ext cx="6215106" cy="313932"/>
          </a:xfrm>
          <a:prstGeom prst="rect">
            <a:avLst/>
          </a:prstGeom>
          <a:noFill/>
          <a:ln w="9525">
            <a:noFill/>
            <a:miter lim="800000"/>
            <a:headEnd/>
            <a:tailEnd/>
          </a:ln>
          <a:effectLst/>
        </p:spPr>
        <p:txBody>
          <a:bodyPr wrap="square">
            <a:spAutoFit/>
          </a:bodyPr>
          <a:lstStyle/>
          <a:p>
            <a:pPr algn="l"/>
            <a:r>
              <a:rPr kumimoji="1" lang="en-US" altLang="zh-CN" sz="1800" b="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(a</a:t>
            </a:r>
            <a:r>
              <a:rPr kumimoji="1" lang="en-US" altLang="zh-CN" sz="1800">
                <a:solidFill>
                  <a:srgbClr val="0000FF"/>
                </a:solidFill>
                <a:latin typeface="Consolas" pitchFamily="49" charset="0"/>
                <a:ea typeface="仿宋" pitchFamily="49" charset="-122"/>
                <a:cs typeface="Consolas" pitchFamily="49" charset="0"/>
              </a:rPr>
              <a:t>) </a:t>
            </a:r>
            <a:r>
              <a:rPr kumimoji="1" lang="zh-CN" altLang="en-US" sz="1800">
                <a:solidFill>
                  <a:srgbClr val="0000FF"/>
                </a:solidFill>
                <a:latin typeface="Consolas" pitchFamily="49" charset="0"/>
                <a:ea typeface="仿宋" pitchFamily="49" charset="-122"/>
                <a:cs typeface="Consolas" pitchFamily="49" charset="0"/>
              </a:rPr>
              <a:t>非</a:t>
            </a:r>
            <a:r>
              <a:rPr kumimoji="1" lang="en-US" altLang="zh-CN" sz="1800">
                <a:solidFill>
                  <a:srgbClr val="0000FF"/>
                </a:solidFill>
                <a:latin typeface="Consolas" pitchFamily="49" charset="0"/>
                <a:ea typeface="仿宋" pitchFamily="49" charset="-122"/>
                <a:cs typeface="Consolas" pitchFamily="49" charset="0"/>
              </a:rPr>
              <a:t>0</a:t>
            </a:r>
            <a:r>
              <a:rPr kumimoji="1" lang="zh-CN" altLang="en-US" sz="1800">
                <a:solidFill>
                  <a:srgbClr val="0000FF"/>
                </a:solidFill>
                <a:latin typeface="Consolas" pitchFamily="49" charset="0"/>
                <a:ea typeface="仿宋" pitchFamily="49" charset="-122"/>
                <a:cs typeface="Consolas" pitchFamily="49" charset="0"/>
              </a:rPr>
              <a:t>元素结点结构              </a:t>
            </a:r>
            <a:r>
              <a:rPr kumimoji="1" lang="en-US" altLang="zh-CN" sz="1800" dirty="0">
                <a:solidFill>
                  <a:srgbClr val="0000FF"/>
                </a:solidFill>
                <a:latin typeface="Consolas" pitchFamily="49" charset="0"/>
                <a:ea typeface="仿宋" pitchFamily="49" charset="-122"/>
                <a:cs typeface="Consolas" pitchFamily="49" charset="0"/>
              </a:rPr>
              <a:t>(b</a:t>
            </a:r>
            <a:r>
              <a:rPr kumimoji="1" lang="en-US" altLang="zh-CN" sz="1800">
                <a:solidFill>
                  <a:srgbClr val="0000FF"/>
                </a:solidFill>
                <a:latin typeface="Consolas" pitchFamily="49" charset="0"/>
                <a:ea typeface="仿宋" pitchFamily="49" charset="-122"/>
                <a:cs typeface="Consolas" pitchFamily="49" charset="0"/>
              </a:rPr>
              <a:t>) </a:t>
            </a:r>
            <a:r>
              <a:rPr kumimoji="1" lang="zh-CN" altLang="en-US" sz="1800">
                <a:solidFill>
                  <a:srgbClr val="0000FF"/>
                </a:solidFill>
                <a:latin typeface="Consolas" pitchFamily="49" charset="0"/>
                <a:ea typeface="仿宋" pitchFamily="49" charset="-122"/>
                <a:cs typeface="Consolas" pitchFamily="49" charset="0"/>
              </a:rPr>
              <a:t>头结点结构</a:t>
            </a:r>
            <a:endParaRPr kumimoji="1" lang="zh-CN" altLang="en-US" sz="1800" dirty="0">
              <a:solidFill>
                <a:srgbClr val="0000FF"/>
              </a:solidFill>
              <a:latin typeface="Consolas" pitchFamily="49" charset="0"/>
              <a:ea typeface="仿宋" pitchFamily="49" charset="-122"/>
              <a:cs typeface="Consolas" pitchFamily="49" charset="0"/>
            </a:endParaRPr>
          </a:p>
        </p:txBody>
      </p:sp>
      <p:sp>
        <p:nvSpPr>
          <p:cNvPr id="49168" name="Text Box 16"/>
          <p:cNvSpPr txBox="1">
            <a:spLocks noChangeArrowheads="1"/>
          </p:cNvSpPr>
          <p:nvPr/>
        </p:nvSpPr>
        <p:spPr bwMode="auto">
          <a:xfrm>
            <a:off x="457200" y="838200"/>
            <a:ext cx="7543800" cy="457200"/>
          </a:xfrm>
          <a:prstGeom prst="rect">
            <a:avLst/>
          </a:prstGeom>
          <a:noFill/>
          <a:ln w="9525">
            <a:noFill/>
            <a:miter lim="800000"/>
            <a:headEnd/>
            <a:tailEnd/>
          </a:ln>
          <a:effectLst/>
        </p:spPr>
        <p:txBody>
          <a:bodyPr>
            <a:spAutoFit/>
          </a:bodyPr>
          <a:lstStyle/>
          <a:p>
            <a:pPr algn="l">
              <a:spcBef>
                <a:spcPct val="50000"/>
              </a:spcBef>
            </a:pPr>
            <a:endParaRPr kumimoji="1" lang="zh-CN" altLang="zh-CN" b="0">
              <a:solidFill>
                <a:schemeClr val="tx1"/>
              </a:solidFill>
              <a:ea typeface="宋体" pitchFamily="2" charset="-122"/>
            </a:endParaRPr>
          </a:p>
        </p:txBody>
      </p:sp>
      <p:sp>
        <p:nvSpPr>
          <p:cNvPr id="49170" name="Rectangle 18"/>
          <p:cNvSpPr>
            <a:spLocks noChangeArrowheads="1"/>
          </p:cNvSpPr>
          <p:nvPr/>
        </p:nvSpPr>
        <p:spPr bwMode="auto">
          <a:xfrm>
            <a:off x="684213" y="2349500"/>
            <a:ext cx="1081087"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0000FF"/>
                </a:solidFill>
                <a:latin typeface="Consolas" pitchFamily="49" charset="0"/>
                <a:cs typeface="Consolas" pitchFamily="49" charset="0"/>
              </a:rPr>
              <a:t>i</a:t>
            </a:r>
          </a:p>
        </p:txBody>
      </p:sp>
      <p:sp>
        <p:nvSpPr>
          <p:cNvPr id="49171" name="Rectangle 19"/>
          <p:cNvSpPr>
            <a:spLocks noChangeArrowheads="1"/>
          </p:cNvSpPr>
          <p:nvPr/>
        </p:nvSpPr>
        <p:spPr bwMode="auto">
          <a:xfrm>
            <a:off x="1765300" y="2349500"/>
            <a:ext cx="1081088"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0000FF"/>
                </a:solidFill>
                <a:latin typeface="Consolas" pitchFamily="49" charset="0"/>
                <a:cs typeface="Consolas" pitchFamily="49" charset="0"/>
              </a:rPr>
              <a:t>j</a:t>
            </a:r>
          </a:p>
        </p:txBody>
      </p:sp>
      <p:sp>
        <p:nvSpPr>
          <p:cNvPr id="49172" name="Rectangle 20"/>
          <p:cNvSpPr>
            <a:spLocks noChangeArrowheads="1"/>
          </p:cNvSpPr>
          <p:nvPr/>
        </p:nvSpPr>
        <p:spPr bwMode="auto">
          <a:xfrm>
            <a:off x="2844800" y="2349500"/>
            <a:ext cx="1081088"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600">
                <a:solidFill>
                  <a:srgbClr val="0000FF"/>
                </a:solidFill>
                <a:latin typeface="Consolas" pitchFamily="49" charset="0"/>
                <a:cs typeface="Consolas" pitchFamily="49" charset="0"/>
              </a:rPr>
              <a:t>value</a:t>
            </a:r>
          </a:p>
        </p:txBody>
      </p:sp>
      <p:sp>
        <p:nvSpPr>
          <p:cNvPr id="49173" name="Rectangle 21"/>
          <p:cNvSpPr>
            <a:spLocks noChangeArrowheads="1"/>
          </p:cNvSpPr>
          <p:nvPr/>
        </p:nvSpPr>
        <p:spPr bwMode="auto">
          <a:xfrm>
            <a:off x="684213" y="2781300"/>
            <a:ext cx="16573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a:solidFill>
                  <a:srgbClr val="0000FF"/>
                </a:solidFill>
                <a:latin typeface="Consolas" pitchFamily="49" charset="0"/>
                <a:cs typeface="Consolas" pitchFamily="49" charset="0"/>
              </a:rPr>
              <a:t>down</a:t>
            </a:r>
          </a:p>
        </p:txBody>
      </p:sp>
      <p:sp>
        <p:nvSpPr>
          <p:cNvPr id="49174" name="Rectangle 22"/>
          <p:cNvSpPr>
            <a:spLocks noChangeArrowheads="1"/>
          </p:cNvSpPr>
          <p:nvPr/>
        </p:nvSpPr>
        <p:spPr bwMode="auto">
          <a:xfrm>
            <a:off x="2341563" y="2781300"/>
            <a:ext cx="1584325"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a:solidFill>
                  <a:srgbClr val="0000FF"/>
                </a:solidFill>
                <a:latin typeface="Consolas" pitchFamily="49" charset="0"/>
                <a:cs typeface="Consolas" pitchFamily="49" charset="0"/>
              </a:rPr>
              <a:t>right</a:t>
            </a:r>
          </a:p>
        </p:txBody>
      </p:sp>
      <p:sp>
        <p:nvSpPr>
          <p:cNvPr id="49175" name="Rectangle 23"/>
          <p:cNvSpPr>
            <a:spLocks noChangeArrowheads="1"/>
          </p:cNvSpPr>
          <p:nvPr/>
        </p:nvSpPr>
        <p:spPr bwMode="auto">
          <a:xfrm>
            <a:off x="4786313" y="2349500"/>
            <a:ext cx="1081087"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0000FF"/>
                </a:solidFill>
                <a:latin typeface="Consolas" pitchFamily="49" charset="0"/>
                <a:cs typeface="Consolas" pitchFamily="49" charset="0"/>
              </a:rPr>
              <a:t>i</a:t>
            </a:r>
          </a:p>
        </p:txBody>
      </p:sp>
      <p:sp>
        <p:nvSpPr>
          <p:cNvPr id="49176" name="Rectangle 24"/>
          <p:cNvSpPr>
            <a:spLocks noChangeArrowheads="1"/>
          </p:cNvSpPr>
          <p:nvPr/>
        </p:nvSpPr>
        <p:spPr bwMode="auto">
          <a:xfrm>
            <a:off x="5867400" y="2349500"/>
            <a:ext cx="1081088"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0000FF"/>
                </a:solidFill>
                <a:latin typeface="Consolas" pitchFamily="49" charset="0"/>
                <a:cs typeface="Consolas" pitchFamily="49" charset="0"/>
              </a:rPr>
              <a:t>j</a:t>
            </a:r>
          </a:p>
        </p:txBody>
      </p:sp>
      <p:sp>
        <p:nvSpPr>
          <p:cNvPr id="49177" name="Rectangle 25"/>
          <p:cNvSpPr>
            <a:spLocks noChangeArrowheads="1"/>
          </p:cNvSpPr>
          <p:nvPr/>
        </p:nvSpPr>
        <p:spPr bwMode="auto">
          <a:xfrm>
            <a:off x="6946900" y="2349500"/>
            <a:ext cx="1081088"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600">
                <a:solidFill>
                  <a:srgbClr val="0000FF"/>
                </a:solidFill>
                <a:latin typeface="Consolas" pitchFamily="49" charset="0"/>
                <a:cs typeface="Consolas" pitchFamily="49" charset="0"/>
              </a:rPr>
              <a:t>link</a:t>
            </a:r>
          </a:p>
        </p:txBody>
      </p:sp>
      <p:sp>
        <p:nvSpPr>
          <p:cNvPr id="49178" name="Rectangle 26"/>
          <p:cNvSpPr>
            <a:spLocks noChangeArrowheads="1"/>
          </p:cNvSpPr>
          <p:nvPr/>
        </p:nvSpPr>
        <p:spPr bwMode="auto">
          <a:xfrm>
            <a:off x="4786313" y="2781300"/>
            <a:ext cx="16573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a:solidFill>
                  <a:srgbClr val="0000FF"/>
                </a:solidFill>
                <a:latin typeface="Consolas" pitchFamily="49" charset="0"/>
                <a:cs typeface="Consolas" pitchFamily="49" charset="0"/>
              </a:rPr>
              <a:t>down</a:t>
            </a:r>
          </a:p>
        </p:txBody>
      </p:sp>
      <p:sp>
        <p:nvSpPr>
          <p:cNvPr id="49179" name="Rectangle 27"/>
          <p:cNvSpPr>
            <a:spLocks noChangeArrowheads="1"/>
          </p:cNvSpPr>
          <p:nvPr/>
        </p:nvSpPr>
        <p:spPr bwMode="auto">
          <a:xfrm>
            <a:off x="6443663" y="2781300"/>
            <a:ext cx="1584325"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a:solidFill>
                  <a:srgbClr val="0000FF"/>
                </a:solidFill>
                <a:latin typeface="Consolas" pitchFamily="49" charset="0"/>
                <a:cs typeface="Consolas" pitchFamily="49" charset="0"/>
              </a:rPr>
              <a:t>right</a:t>
            </a:r>
          </a:p>
        </p:txBody>
      </p:sp>
      <p:sp>
        <p:nvSpPr>
          <p:cNvPr id="49180" name="Text Box 28"/>
          <p:cNvSpPr txBox="1">
            <a:spLocks noChangeArrowheads="1"/>
          </p:cNvSpPr>
          <p:nvPr/>
        </p:nvSpPr>
        <p:spPr bwMode="auto">
          <a:xfrm>
            <a:off x="539751" y="1052513"/>
            <a:ext cx="3532184" cy="338554"/>
          </a:xfrm>
          <a:prstGeom prst="rect">
            <a:avLst/>
          </a:prstGeom>
          <a:noFill/>
          <a:ln w="38100" algn="ctr">
            <a:noFill/>
            <a:miter lim="800000"/>
            <a:headEnd/>
            <a:tailEnd/>
          </a:ln>
          <a:effectLst/>
        </p:spPr>
        <p:txBody>
          <a:bodyPr wrap="square">
            <a:spAutoFit/>
          </a:bodyPr>
          <a:lstStyle/>
          <a:p>
            <a:pPr algn="l">
              <a:spcBef>
                <a:spcPct val="50000"/>
              </a:spcBef>
            </a:pPr>
            <a:r>
              <a:rPr lang="zh-CN" altLang="en-US" sz="2000" dirty="0">
                <a:solidFill>
                  <a:srgbClr val="0000FF"/>
                </a:solidFill>
                <a:latin typeface="Consolas" pitchFamily="49" charset="0"/>
                <a:ea typeface="仿宋" pitchFamily="49" charset="-122"/>
                <a:cs typeface="Consolas" pitchFamily="49" charset="0"/>
              </a:rPr>
              <a:t>为了统一</a:t>
            </a:r>
            <a:r>
              <a:rPr lang="zh-CN" altLang="en-US" sz="2000">
                <a:solidFill>
                  <a:srgbClr val="0000FF"/>
                </a:solidFill>
                <a:latin typeface="Consolas" pitchFamily="49" charset="0"/>
                <a:ea typeface="仿宋" pitchFamily="49" charset="-122"/>
                <a:cs typeface="Consolas" pitchFamily="49" charset="0"/>
              </a:rPr>
              <a:t>，设计结点类型</a:t>
            </a:r>
            <a:r>
              <a:rPr lang="zh-CN" altLang="en-US" sz="2000" dirty="0">
                <a:solidFill>
                  <a:srgbClr val="0000FF"/>
                </a:solidFill>
                <a:latin typeface="Consolas" pitchFamily="49" charset="0"/>
                <a:ea typeface="仿宋" pitchFamily="49" charset="-122"/>
                <a:cs typeface="Consolas" pitchFamily="49" charset="0"/>
              </a:rPr>
              <a:t>如下：</a:t>
            </a:r>
          </a:p>
        </p:txBody>
      </p:sp>
      <p:grpSp>
        <p:nvGrpSpPr>
          <p:cNvPr id="2" name="组合 20"/>
          <p:cNvGrpSpPr/>
          <p:nvPr/>
        </p:nvGrpSpPr>
        <p:grpSpPr>
          <a:xfrm>
            <a:off x="3500430" y="2643182"/>
            <a:ext cx="3714776" cy="1742692"/>
            <a:chOff x="3500430" y="2643182"/>
            <a:chExt cx="3714776" cy="1742692"/>
          </a:xfrm>
        </p:grpSpPr>
        <p:cxnSp>
          <p:nvCxnSpPr>
            <p:cNvPr id="17" name="直接箭头连接符 16"/>
            <p:cNvCxnSpPr/>
            <p:nvPr/>
          </p:nvCxnSpPr>
          <p:spPr>
            <a:xfrm rot="16200000" flipV="1">
              <a:off x="3214678" y="3000372"/>
              <a:ext cx="1357322" cy="78581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4643438" y="2643182"/>
              <a:ext cx="2571768" cy="142876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643306" y="4071942"/>
              <a:ext cx="2071702" cy="313932"/>
            </a:xfrm>
            <a:prstGeom prst="rect">
              <a:avLst/>
            </a:prstGeom>
            <a:noFill/>
          </p:spPr>
          <p:txBody>
            <a:bodyPr wrap="square" rtlCol="0">
              <a:spAutoFit/>
            </a:bodyPr>
            <a:lstStyle/>
            <a:p>
              <a:r>
                <a:rPr lang="zh-CN" altLang="en-US" sz="1800">
                  <a:solidFill>
                    <a:srgbClr val="0000FF"/>
                  </a:solidFill>
                  <a:latin typeface="楷体" pitchFamily="49" charset="-122"/>
                  <a:ea typeface="楷体" pitchFamily="49" charset="-122"/>
                </a:rPr>
                <a:t>用标识</a:t>
              </a:r>
              <a:r>
                <a:rPr lang="en-US" altLang="zh-CN" sz="1800">
                  <a:solidFill>
                    <a:srgbClr val="0000FF"/>
                  </a:solidFill>
                  <a:latin typeface="楷体" pitchFamily="49" charset="-122"/>
                  <a:ea typeface="楷体" pitchFamily="49" charset="-122"/>
                </a:rPr>
                <a:t>tag</a:t>
              </a:r>
              <a:r>
                <a:rPr lang="zh-CN" altLang="en-US" sz="1800">
                  <a:solidFill>
                    <a:srgbClr val="0000FF"/>
                  </a:solidFill>
                  <a:latin typeface="楷体" pitchFamily="49" charset="-122"/>
                  <a:ea typeface="楷体" pitchFamily="49" charset="-122"/>
                </a:rPr>
                <a:t>区分</a:t>
              </a:r>
            </a:p>
          </p:txBody>
        </p:sp>
      </p:grpSp>
      <p:sp>
        <p:nvSpPr>
          <p:cNvPr id="27" name="灯片编号占位符 26"/>
          <p:cNvSpPr>
            <a:spLocks noGrp="1"/>
          </p:cNvSpPr>
          <p:nvPr>
            <p:ph type="sldNum" sz="quarter" idx="12"/>
          </p:nvPr>
        </p:nvSpPr>
        <p:spPr/>
        <p:txBody>
          <a:bodyPr/>
          <a:lstStyle/>
          <a:p>
            <a:fld id="{67864EE2-EAB3-4814-A7EB-820BD7610F1E}" type="slidenum">
              <a:rPr lang="en-US" altLang="zh-CN" smtClean="0"/>
              <a:pPr/>
              <a:t>42</a:t>
            </a:fld>
            <a:r>
              <a:rPr lang="en-US" altLang="zh-CN" dirty="0"/>
              <a:t>/97</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78"/>
          <p:cNvGrpSpPr/>
          <p:nvPr/>
        </p:nvGrpSpPr>
        <p:grpSpPr>
          <a:xfrm>
            <a:off x="3000364" y="2571744"/>
            <a:ext cx="5286412" cy="357190"/>
            <a:chOff x="3000364" y="2143116"/>
            <a:chExt cx="5286412" cy="357190"/>
          </a:xfrm>
        </p:grpSpPr>
        <p:grpSp>
          <p:nvGrpSpPr>
            <p:cNvPr id="6" name="组合 4"/>
            <p:cNvGrpSpPr/>
            <p:nvPr/>
          </p:nvGrpSpPr>
          <p:grpSpPr>
            <a:xfrm>
              <a:off x="3000364" y="2143116"/>
              <a:ext cx="2000264" cy="357190"/>
              <a:chOff x="2357422" y="1571612"/>
              <a:chExt cx="2000264" cy="357190"/>
            </a:xfrm>
          </p:grpSpPr>
          <p:sp>
            <p:nvSpPr>
              <p:cNvPr id="2" name="矩形 1"/>
              <p:cNvSpPr/>
              <p:nvPr/>
            </p:nvSpPr>
            <p:spPr>
              <a:xfrm>
                <a:off x="2357422" y="157161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itchFamily="49" charset="0"/>
                    <a:ea typeface="仿宋" pitchFamily="49" charset="-122"/>
                    <a:cs typeface="Consolas" pitchFamily="49" charset="0"/>
                  </a:rPr>
                  <a:t>1011</a:t>
                </a:r>
                <a:endParaRPr lang="zh-CN" altLang="en-US" sz="1600">
                  <a:solidFill>
                    <a:srgbClr val="0000FF"/>
                  </a:solidFill>
                  <a:latin typeface="Consolas" pitchFamily="49" charset="0"/>
                  <a:ea typeface="仿宋" pitchFamily="49" charset="-122"/>
                  <a:cs typeface="Consolas" pitchFamily="49" charset="0"/>
                </a:endParaRPr>
              </a:p>
            </p:txBody>
          </p:sp>
          <p:sp>
            <p:nvSpPr>
              <p:cNvPr id="3" name="矩形 2"/>
              <p:cNvSpPr/>
              <p:nvPr/>
            </p:nvSpPr>
            <p:spPr>
              <a:xfrm>
                <a:off x="3143240" y="157161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a:solidFill>
                      <a:srgbClr val="0000FF"/>
                    </a:solidFill>
                    <a:latin typeface="Consolas" pitchFamily="49" charset="0"/>
                    <a:ea typeface="仿宋" pitchFamily="49" charset="-122"/>
                    <a:cs typeface="Consolas" pitchFamily="49" charset="0"/>
                  </a:rPr>
                  <a:t>张三</a:t>
                </a:r>
              </a:p>
            </p:txBody>
          </p:sp>
          <p:sp>
            <p:nvSpPr>
              <p:cNvPr id="4" name="矩形 3"/>
              <p:cNvSpPr/>
              <p:nvPr/>
            </p:nvSpPr>
            <p:spPr>
              <a:xfrm>
                <a:off x="3929058" y="1571612"/>
                <a:ext cx="42862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a:solidFill>
                    <a:srgbClr val="0000FF"/>
                  </a:solidFill>
                  <a:latin typeface="Consolas" pitchFamily="49" charset="0"/>
                  <a:ea typeface="仿宋" pitchFamily="49" charset="-122"/>
                  <a:cs typeface="Consolas" pitchFamily="49" charset="0"/>
                </a:endParaRPr>
              </a:p>
            </p:txBody>
          </p:sp>
        </p:grpSp>
        <p:grpSp>
          <p:nvGrpSpPr>
            <p:cNvPr id="10" name="组合 5"/>
            <p:cNvGrpSpPr/>
            <p:nvPr/>
          </p:nvGrpSpPr>
          <p:grpSpPr>
            <a:xfrm>
              <a:off x="5357818" y="2143116"/>
              <a:ext cx="2000264" cy="357190"/>
              <a:chOff x="2357422" y="1571612"/>
              <a:chExt cx="2000264" cy="357190"/>
            </a:xfrm>
          </p:grpSpPr>
          <p:sp>
            <p:nvSpPr>
              <p:cNvPr id="7" name="矩形 6"/>
              <p:cNvSpPr/>
              <p:nvPr/>
            </p:nvSpPr>
            <p:spPr>
              <a:xfrm>
                <a:off x="2357422" y="157161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itchFamily="49" charset="0"/>
                    <a:ea typeface="仿宋" pitchFamily="49" charset="-122"/>
                    <a:cs typeface="Consolas" pitchFamily="49" charset="0"/>
                  </a:rPr>
                  <a:t>1013</a:t>
                </a:r>
                <a:endParaRPr lang="zh-CN" altLang="en-US" sz="1600">
                  <a:solidFill>
                    <a:srgbClr val="0000FF"/>
                  </a:solidFill>
                  <a:latin typeface="Consolas" pitchFamily="49" charset="0"/>
                  <a:ea typeface="仿宋" pitchFamily="49" charset="-122"/>
                  <a:cs typeface="Consolas" pitchFamily="49" charset="0"/>
                </a:endParaRPr>
              </a:p>
            </p:txBody>
          </p:sp>
          <p:sp>
            <p:nvSpPr>
              <p:cNvPr id="8" name="矩形 7"/>
              <p:cNvSpPr/>
              <p:nvPr/>
            </p:nvSpPr>
            <p:spPr>
              <a:xfrm>
                <a:off x="3143240" y="157161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a:solidFill>
                      <a:srgbClr val="0000FF"/>
                    </a:solidFill>
                    <a:latin typeface="Consolas" pitchFamily="49" charset="0"/>
                    <a:ea typeface="仿宋" pitchFamily="49" charset="-122"/>
                    <a:cs typeface="Consolas" pitchFamily="49" charset="0"/>
                  </a:rPr>
                  <a:t>李四</a:t>
                </a:r>
              </a:p>
            </p:txBody>
          </p:sp>
          <p:sp>
            <p:nvSpPr>
              <p:cNvPr id="9" name="矩形 8"/>
              <p:cNvSpPr/>
              <p:nvPr/>
            </p:nvSpPr>
            <p:spPr>
              <a:xfrm>
                <a:off x="3929058" y="1571612"/>
                <a:ext cx="42862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a:solidFill>
                    <a:srgbClr val="0000FF"/>
                  </a:solidFill>
                  <a:latin typeface="Consolas" pitchFamily="49" charset="0"/>
                  <a:ea typeface="仿宋" pitchFamily="49" charset="-122"/>
                  <a:cs typeface="Consolas" pitchFamily="49" charset="0"/>
                </a:endParaRPr>
              </a:p>
            </p:txBody>
          </p:sp>
        </p:grpSp>
        <p:cxnSp>
          <p:nvCxnSpPr>
            <p:cNvPr id="11" name="直接箭头连接符 10"/>
            <p:cNvCxnSpPr/>
            <p:nvPr/>
          </p:nvCxnSpPr>
          <p:spPr>
            <a:xfrm flipV="1">
              <a:off x="4786314" y="2321711"/>
              <a:ext cx="57150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7143768" y="2324092"/>
              <a:ext cx="57150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715272" y="2186374"/>
              <a:ext cx="571504" cy="289310"/>
            </a:xfrm>
            <a:prstGeom prst="rect">
              <a:avLst/>
            </a:prstGeom>
            <a:noFill/>
          </p:spPr>
          <p:txBody>
            <a:bodyPr wrap="square" rtlCol="0">
              <a:spAutoFit/>
            </a:bodyPr>
            <a:lstStyle/>
            <a:p>
              <a:r>
                <a:rPr lang="en-US" altLang="zh-CN" sz="1600">
                  <a:solidFill>
                    <a:srgbClr val="0000FF"/>
                  </a:solidFill>
                  <a:latin typeface="+mj-ea"/>
                  <a:ea typeface="+mj-ea"/>
                  <a:cs typeface="Consolas" pitchFamily="49" charset="0"/>
                </a:rPr>
                <a:t>…</a:t>
              </a:r>
              <a:endParaRPr lang="zh-CN" altLang="en-US" sz="1600">
                <a:solidFill>
                  <a:srgbClr val="0000FF"/>
                </a:solidFill>
                <a:latin typeface="+mj-ea"/>
                <a:ea typeface="+mj-ea"/>
                <a:cs typeface="Consolas" pitchFamily="49" charset="0"/>
              </a:endParaRPr>
            </a:p>
          </p:txBody>
        </p:sp>
      </p:grpSp>
      <p:grpSp>
        <p:nvGrpSpPr>
          <p:cNvPr id="14" name="组合 79"/>
          <p:cNvGrpSpPr/>
          <p:nvPr/>
        </p:nvGrpSpPr>
        <p:grpSpPr>
          <a:xfrm>
            <a:off x="785786" y="2571744"/>
            <a:ext cx="2214578" cy="357190"/>
            <a:chOff x="785786" y="2143116"/>
            <a:chExt cx="2214578" cy="357190"/>
          </a:xfrm>
        </p:grpSpPr>
        <p:grpSp>
          <p:nvGrpSpPr>
            <p:cNvPr id="19" name="组合 13"/>
            <p:cNvGrpSpPr/>
            <p:nvPr/>
          </p:nvGrpSpPr>
          <p:grpSpPr>
            <a:xfrm>
              <a:off x="785786" y="2143116"/>
              <a:ext cx="2000264" cy="357190"/>
              <a:chOff x="2357422" y="1571612"/>
              <a:chExt cx="2000264" cy="357190"/>
            </a:xfrm>
          </p:grpSpPr>
          <p:sp>
            <p:nvSpPr>
              <p:cNvPr id="15" name="矩形 14"/>
              <p:cNvSpPr/>
              <p:nvPr/>
            </p:nvSpPr>
            <p:spPr>
              <a:xfrm>
                <a:off x="2357422" y="157161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itchFamily="49" charset="0"/>
                    <a:ea typeface="仿宋" pitchFamily="49" charset="-122"/>
                    <a:cs typeface="Consolas" pitchFamily="49" charset="0"/>
                  </a:rPr>
                  <a:t>1</a:t>
                </a:r>
                <a:r>
                  <a:rPr lang="zh-CN" altLang="en-US" sz="1600">
                    <a:solidFill>
                      <a:srgbClr val="0000FF"/>
                    </a:solidFill>
                    <a:latin typeface="Consolas" pitchFamily="49" charset="0"/>
                    <a:ea typeface="仿宋" pitchFamily="49" charset="-122"/>
                    <a:cs typeface="Consolas" pitchFamily="49" charset="0"/>
                  </a:rPr>
                  <a:t>班</a:t>
                </a:r>
              </a:p>
            </p:txBody>
          </p:sp>
          <p:sp>
            <p:nvSpPr>
              <p:cNvPr id="16" name="矩形 15"/>
              <p:cNvSpPr/>
              <p:nvPr/>
            </p:nvSpPr>
            <p:spPr>
              <a:xfrm>
                <a:off x="3143240" y="157161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a:solidFill>
                    <a:srgbClr val="0000FF"/>
                  </a:solidFill>
                  <a:latin typeface="Consolas" pitchFamily="49" charset="0"/>
                  <a:ea typeface="仿宋" pitchFamily="49" charset="-122"/>
                  <a:cs typeface="Consolas" pitchFamily="49" charset="0"/>
                </a:endParaRPr>
              </a:p>
            </p:txBody>
          </p:sp>
          <p:sp>
            <p:nvSpPr>
              <p:cNvPr id="17" name="矩形 16"/>
              <p:cNvSpPr/>
              <p:nvPr/>
            </p:nvSpPr>
            <p:spPr>
              <a:xfrm>
                <a:off x="3929058" y="1571612"/>
                <a:ext cx="42862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a:solidFill>
                    <a:srgbClr val="0000FF"/>
                  </a:solidFill>
                  <a:latin typeface="Consolas" pitchFamily="49" charset="0"/>
                  <a:ea typeface="仿宋" pitchFamily="49" charset="-122"/>
                  <a:cs typeface="Consolas" pitchFamily="49" charset="0"/>
                </a:endParaRPr>
              </a:p>
            </p:txBody>
          </p:sp>
        </p:grpSp>
        <p:cxnSp>
          <p:nvCxnSpPr>
            <p:cNvPr id="18" name="直接箭头连接符 17"/>
            <p:cNvCxnSpPr/>
            <p:nvPr/>
          </p:nvCxnSpPr>
          <p:spPr>
            <a:xfrm flipV="1">
              <a:off x="2428860" y="2311392"/>
              <a:ext cx="57150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组合 80"/>
          <p:cNvGrpSpPr/>
          <p:nvPr/>
        </p:nvGrpSpPr>
        <p:grpSpPr>
          <a:xfrm>
            <a:off x="785786" y="3286124"/>
            <a:ext cx="7500990" cy="357190"/>
            <a:chOff x="785786" y="2857496"/>
            <a:chExt cx="7500990" cy="357190"/>
          </a:xfrm>
        </p:grpSpPr>
        <p:grpSp>
          <p:nvGrpSpPr>
            <p:cNvPr id="30" name="组合 18"/>
            <p:cNvGrpSpPr/>
            <p:nvPr/>
          </p:nvGrpSpPr>
          <p:grpSpPr>
            <a:xfrm>
              <a:off x="3000364" y="2857496"/>
              <a:ext cx="2000264" cy="357190"/>
              <a:chOff x="2357422" y="1571612"/>
              <a:chExt cx="2000264" cy="357190"/>
            </a:xfrm>
          </p:grpSpPr>
          <p:sp>
            <p:nvSpPr>
              <p:cNvPr id="20" name="矩形 19"/>
              <p:cNvSpPr/>
              <p:nvPr/>
            </p:nvSpPr>
            <p:spPr>
              <a:xfrm>
                <a:off x="2357422" y="157161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itchFamily="49" charset="0"/>
                    <a:ea typeface="仿宋" pitchFamily="49" charset="-122"/>
                    <a:cs typeface="Consolas" pitchFamily="49" charset="0"/>
                  </a:rPr>
                  <a:t>1028</a:t>
                </a:r>
                <a:endParaRPr lang="zh-CN" altLang="en-US" sz="1600">
                  <a:solidFill>
                    <a:srgbClr val="0000FF"/>
                  </a:solidFill>
                  <a:latin typeface="Consolas" pitchFamily="49" charset="0"/>
                  <a:ea typeface="仿宋" pitchFamily="49" charset="-122"/>
                  <a:cs typeface="Consolas" pitchFamily="49" charset="0"/>
                </a:endParaRPr>
              </a:p>
            </p:txBody>
          </p:sp>
          <p:sp>
            <p:nvSpPr>
              <p:cNvPr id="21" name="矩形 20"/>
              <p:cNvSpPr/>
              <p:nvPr/>
            </p:nvSpPr>
            <p:spPr>
              <a:xfrm>
                <a:off x="3143240" y="157161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a:solidFill>
                      <a:srgbClr val="0000FF"/>
                    </a:solidFill>
                    <a:latin typeface="Consolas" pitchFamily="49" charset="0"/>
                    <a:ea typeface="仿宋" pitchFamily="49" charset="-122"/>
                    <a:cs typeface="Consolas" pitchFamily="49" charset="0"/>
                  </a:rPr>
                  <a:t>王五</a:t>
                </a:r>
              </a:p>
            </p:txBody>
          </p:sp>
          <p:sp>
            <p:nvSpPr>
              <p:cNvPr id="22" name="矩形 21"/>
              <p:cNvSpPr/>
              <p:nvPr/>
            </p:nvSpPr>
            <p:spPr>
              <a:xfrm>
                <a:off x="3929058" y="1571612"/>
                <a:ext cx="42862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a:solidFill>
                    <a:srgbClr val="0000FF"/>
                  </a:solidFill>
                  <a:latin typeface="Consolas" pitchFamily="49" charset="0"/>
                  <a:ea typeface="仿宋" pitchFamily="49" charset="-122"/>
                  <a:cs typeface="Consolas" pitchFamily="49" charset="0"/>
                </a:endParaRPr>
              </a:p>
            </p:txBody>
          </p:sp>
        </p:grpSp>
        <p:grpSp>
          <p:nvGrpSpPr>
            <p:cNvPr id="35" name="组合 22"/>
            <p:cNvGrpSpPr/>
            <p:nvPr/>
          </p:nvGrpSpPr>
          <p:grpSpPr>
            <a:xfrm>
              <a:off x="5357818" y="2857496"/>
              <a:ext cx="2000264" cy="357190"/>
              <a:chOff x="2357422" y="1571612"/>
              <a:chExt cx="2000264" cy="357190"/>
            </a:xfrm>
          </p:grpSpPr>
          <p:sp>
            <p:nvSpPr>
              <p:cNvPr id="24" name="矩形 23"/>
              <p:cNvSpPr/>
              <p:nvPr/>
            </p:nvSpPr>
            <p:spPr>
              <a:xfrm>
                <a:off x="2357422" y="157161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itchFamily="49" charset="0"/>
                    <a:ea typeface="仿宋" pitchFamily="49" charset="-122"/>
                    <a:cs typeface="Consolas" pitchFamily="49" charset="0"/>
                  </a:rPr>
                  <a:t>1029</a:t>
                </a:r>
                <a:endParaRPr lang="zh-CN" altLang="en-US" sz="1600">
                  <a:solidFill>
                    <a:srgbClr val="0000FF"/>
                  </a:solidFill>
                  <a:latin typeface="Consolas" pitchFamily="49" charset="0"/>
                  <a:ea typeface="仿宋" pitchFamily="49" charset="-122"/>
                  <a:cs typeface="Consolas" pitchFamily="49" charset="0"/>
                </a:endParaRPr>
              </a:p>
            </p:txBody>
          </p:sp>
          <p:sp>
            <p:nvSpPr>
              <p:cNvPr id="25" name="矩形 24"/>
              <p:cNvSpPr/>
              <p:nvPr/>
            </p:nvSpPr>
            <p:spPr>
              <a:xfrm>
                <a:off x="3143240" y="157161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a:solidFill>
                      <a:srgbClr val="0000FF"/>
                    </a:solidFill>
                    <a:latin typeface="Consolas" pitchFamily="49" charset="0"/>
                    <a:ea typeface="仿宋" pitchFamily="49" charset="-122"/>
                    <a:cs typeface="Consolas" pitchFamily="49" charset="0"/>
                  </a:rPr>
                  <a:t>刘六</a:t>
                </a:r>
              </a:p>
            </p:txBody>
          </p:sp>
          <p:sp>
            <p:nvSpPr>
              <p:cNvPr id="26" name="矩形 25"/>
              <p:cNvSpPr/>
              <p:nvPr/>
            </p:nvSpPr>
            <p:spPr>
              <a:xfrm>
                <a:off x="3929058" y="1571612"/>
                <a:ext cx="42862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a:solidFill>
                    <a:srgbClr val="0000FF"/>
                  </a:solidFill>
                  <a:latin typeface="Consolas" pitchFamily="49" charset="0"/>
                  <a:ea typeface="仿宋" pitchFamily="49" charset="-122"/>
                  <a:cs typeface="Consolas" pitchFamily="49" charset="0"/>
                </a:endParaRPr>
              </a:p>
            </p:txBody>
          </p:sp>
        </p:grpSp>
        <p:cxnSp>
          <p:nvCxnSpPr>
            <p:cNvPr id="27" name="直接箭头连接符 26"/>
            <p:cNvCxnSpPr/>
            <p:nvPr/>
          </p:nvCxnSpPr>
          <p:spPr>
            <a:xfrm flipV="1">
              <a:off x="4786314" y="3036091"/>
              <a:ext cx="57150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7143768" y="3038472"/>
              <a:ext cx="57150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715272" y="2900754"/>
              <a:ext cx="571504" cy="289310"/>
            </a:xfrm>
            <a:prstGeom prst="rect">
              <a:avLst/>
            </a:prstGeom>
            <a:noFill/>
          </p:spPr>
          <p:txBody>
            <a:bodyPr wrap="square" rtlCol="0">
              <a:spAutoFit/>
            </a:bodyPr>
            <a:lstStyle/>
            <a:p>
              <a:r>
                <a:rPr lang="en-US" altLang="zh-CN" sz="1600">
                  <a:solidFill>
                    <a:srgbClr val="0000FF"/>
                  </a:solidFill>
                  <a:latin typeface="+mj-ea"/>
                  <a:ea typeface="+mj-ea"/>
                  <a:cs typeface="Consolas" pitchFamily="49" charset="0"/>
                </a:rPr>
                <a:t>…</a:t>
              </a:r>
              <a:endParaRPr lang="zh-CN" altLang="en-US" sz="1600">
                <a:solidFill>
                  <a:srgbClr val="0000FF"/>
                </a:solidFill>
                <a:latin typeface="+mj-ea"/>
                <a:ea typeface="+mj-ea"/>
                <a:cs typeface="Consolas" pitchFamily="49" charset="0"/>
              </a:endParaRPr>
            </a:p>
          </p:txBody>
        </p:sp>
        <p:grpSp>
          <p:nvGrpSpPr>
            <p:cNvPr id="39" name="组合 29"/>
            <p:cNvGrpSpPr/>
            <p:nvPr/>
          </p:nvGrpSpPr>
          <p:grpSpPr>
            <a:xfrm>
              <a:off x="785786" y="2857496"/>
              <a:ext cx="2000264" cy="357190"/>
              <a:chOff x="2357422" y="1571612"/>
              <a:chExt cx="2000264" cy="357190"/>
            </a:xfrm>
          </p:grpSpPr>
          <p:sp>
            <p:nvSpPr>
              <p:cNvPr id="31" name="矩形 30"/>
              <p:cNvSpPr/>
              <p:nvPr/>
            </p:nvSpPr>
            <p:spPr>
              <a:xfrm>
                <a:off x="2357422" y="157161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itchFamily="49" charset="0"/>
                    <a:ea typeface="仿宋" pitchFamily="49" charset="-122"/>
                    <a:cs typeface="Consolas" pitchFamily="49" charset="0"/>
                  </a:rPr>
                  <a:t>2</a:t>
                </a:r>
                <a:r>
                  <a:rPr lang="zh-CN" altLang="en-US" sz="1600">
                    <a:solidFill>
                      <a:srgbClr val="0000FF"/>
                    </a:solidFill>
                    <a:latin typeface="Consolas" pitchFamily="49" charset="0"/>
                    <a:ea typeface="仿宋" pitchFamily="49" charset="-122"/>
                    <a:cs typeface="Consolas" pitchFamily="49" charset="0"/>
                  </a:rPr>
                  <a:t>班</a:t>
                </a:r>
              </a:p>
            </p:txBody>
          </p:sp>
          <p:sp>
            <p:nvSpPr>
              <p:cNvPr id="32" name="矩形 31"/>
              <p:cNvSpPr/>
              <p:nvPr/>
            </p:nvSpPr>
            <p:spPr>
              <a:xfrm>
                <a:off x="3143240" y="157161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a:solidFill>
                    <a:srgbClr val="0000FF"/>
                  </a:solidFill>
                  <a:latin typeface="Consolas" pitchFamily="49" charset="0"/>
                  <a:ea typeface="仿宋" pitchFamily="49" charset="-122"/>
                  <a:cs typeface="Consolas" pitchFamily="49" charset="0"/>
                </a:endParaRPr>
              </a:p>
            </p:txBody>
          </p:sp>
          <p:sp>
            <p:nvSpPr>
              <p:cNvPr id="33" name="矩形 32"/>
              <p:cNvSpPr/>
              <p:nvPr/>
            </p:nvSpPr>
            <p:spPr>
              <a:xfrm>
                <a:off x="3929058" y="1571612"/>
                <a:ext cx="42862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a:solidFill>
                    <a:srgbClr val="0000FF"/>
                  </a:solidFill>
                  <a:latin typeface="Consolas" pitchFamily="49" charset="0"/>
                  <a:ea typeface="仿宋" pitchFamily="49" charset="-122"/>
                  <a:cs typeface="Consolas" pitchFamily="49" charset="0"/>
                </a:endParaRPr>
              </a:p>
            </p:txBody>
          </p:sp>
        </p:grpSp>
        <p:cxnSp>
          <p:nvCxnSpPr>
            <p:cNvPr id="34" name="直接箭头连接符 33"/>
            <p:cNvCxnSpPr/>
            <p:nvPr/>
          </p:nvCxnSpPr>
          <p:spPr>
            <a:xfrm flipV="1">
              <a:off x="2428860" y="3025772"/>
              <a:ext cx="57150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6" name="组合 81"/>
          <p:cNvGrpSpPr/>
          <p:nvPr/>
        </p:nvGrpSpPr>
        <p:grpSpPr>
          <a:xfrm>
            <a:off x="785786" y="5143512"/>
            <a:ext cx="7500990" cy="357190"/>
            <a:chOff x="785786" y="4714884"/>
            <a:chExt cx="7500990" cy="357190"/>
          </a:xfrm>
        </p:grpSpPr>
        <p:grpSp>
          <p:nvGrpSpPr>
            <p:cNvPr id="51" name="组合 34"/>
            <p:cNvGrpSpPr/>
            <p:nvPr/>
          </p:nvGrpSpPr>
          <p:grpSpPr>
            <a:xfrm>
              <a:off x="3000364" y="4714884"/>
              <a:ext cx="2000264" cy="357190"/>
              <a:chOff x="2357422" y="1571612"/>
              <a:chExt cx="2000264" cy="357190"/>
            </a:xfrm>
          </p:grpSpPr>
          <p:sp>
            <p:nvSpPr>
              <p:cNvPr id="36" name="矩形 35"/>
              <p:cNvSpPr/>
              <p:nvPr/>
            </p:nvSpPr>
            <p:spPr>
              <a:xfrm>
                <a:off x="2357422" y="157161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itchFamily="49" charset="0"/>
                    <a:ea typeface="仿宋" pitchFamily="49" charset="-122"/>
                    <a:cs typeface="Consolas" pitchFamily="49" charset="0"/>
                  </a:rPr>
                  <a:t>1082</a:t>
                </a:r>
                <a:endParaRPr lang="zh-CN" altLang="en-US" sz="1600">
                  <a:solidFill>
                    <a:srgbClr val="0000FF"/>
                  </a:solidFill>
                  <a:latin typeface="Consolas" pitchFamily="49" charset="0"/>
                  <a:ea typeface="仿宋" pitchFamily="49" charset="-122"/>
                  <a:cs typeface="Consolas" pitchFamily="49" charset="0"/>
                </a:endParaRPr>
              </a:p>
            </p:txBody>
          </p:sp>
          <p:sp>
            <p:nvSpPr>
              <p:cNvPr id="37" name="矩形 36"/>
              <p:cNvSpPr/>
              <p:nvPr/>
            </p:nvSpPr>
            <p:spPr>
              <a:xfrm>
                <a:off x="3143240" y="157161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a:solidFill>
                      <a:srgbClr val="0000FF"/>
                    </a:solidFill>
                    <a:latin typeface="Consolas" pitchFamily="49" charset="0"/>
                    <a:ea typeface="仿宋" pitchFamily="49" charset="-122"/>
                    <a:cs typeface="Consolas" pitchFamily="49" charset="0"/>
                  </a:rPr>
                  <a:t>陈功</a:t>
                </a:r>
              </a:p>
            </p:txBody>
          </p:sp>
          <p:sp>
            <p:nvSpPr>
              <p:cNvPr id="38" name="矩形 37"/>
              <p:cNvSpPr/>
              <p:nvPr/>
            </p:nvSpPr>
            <p:spPr>
              <a:xfrm>
                <a:off x="3929058" y="1571612"/>
                <a:ext cx="42862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a:solidFill>
                    <a:srgbClr val="0000FF"/>
                  </a:solidFill>
                  <a:latin typeface="Consolas" pitchFamily="49" charset="0"/>
                  <a:ea typeface="仿宋" pitchFamily="49" charset="-122"/>
                  <a:cs typeface="Consolas" pitchFamily="49" charset="0"/>
                </a:endParaRPr>
              </a:p>
            </p:txBody>
          </p:sp>
        </p:grpSp>
        <p:grpSp>
          <p:nvGrpSpPr>
            <p:cNvPr id="55" name="组合 38"/>
            <p:cNvGrpSpPr/>
            <p:nvPr/>
          </p:nvGrpSpPr>
          <p:grpSpPr>
            <a:xfrm>
              <a:off x="5357818" y="4714884"/>
              <a:ext cx="2000264" cy="357190"/>
              <a:chOff x="2357422" y="1571612"/>
              <a:chExt cx="2000264" cy="357190"/>
            </a:xfrm>
          </p:grpSpPr>
          <p:sp>
            <p:nvSpPr>
              <p:cNvPr id="40" name="矩形 39"/>
              <p:cNvSpPr/>
              <p:nvPr/>
            </p:nvSpPr>
            <p:spPr>
              <a:xfrm>
                <a:off x="2357422" y="157161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itchFamily="49" charset="0"/>
                    <a:ea typeface="仿宋" pitchFamily="49" charset="-122"/>
                    <a:cs typeface="Consolas" pitchFamily="49" charset="0"/>
                  </a:rPr>
                  <a:t>1085</a:t>
                </a:r>
                <a:endParaRPr lang="zh-CN" altLang="en-US" sz="1600">
                  <a:solidFill>
                    <a:srgbClr val="0000FF"/>
                  </a:solidFill>
                  <a:latin typeface="Consolas" pitchFamily="49" charset="0"/>
                  <a:ea typeface="仿宋" pitchFamily="49" charset="-122"/>
                  <a:cs typeface="Consolas" pitchFamily="49" charset="0"/>
                </a:endParaRPr>
              </a:p>
            </p:txBody>
          </p:sp>
          <p:sp>
            <p:nvSpPr>
              <p:cNvPr id="41" name="矩形 40"/>
              <p:cNvSpPr/>
              <p:nvPr/>
            </p:nvSpPr>
            <p:spPr>
              <a:xfrm>
                <a:off x="3143240" y="157161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a:solidFill>
                      <a:srgbClr val="0000FF"/>
                    </a:solidFill>
                    <a:latin typeface="Consolas" pitchFamily="49" charset="0"/>
                    <a:ea typeface="仿宋" pitchFamily="49" charset="-122"/>
                    <a:cs typeface="Consolas" pitchFamily="49" charset="0"/>
                  </a:rPr>
                  <a:t>许斌</a:t>
                </a:r>
              </a:p>
            </p:txBody>
          </p:sp>
          <p:sp>
            <p:nvSpPr>
              <p:cNvPr id="42" name="矩形 41"/>
              <p:cNvSpPr/>
              <p:nvPr/>
            </p:nvSpPr>
            <p:spPr>
              <a:xfrm>
                <a:off x="3929058" y="1571612"/>
                <a:ext cx="42862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a:solidFill>
                    <a:srgbClr val="0000FF"/>
                  </a:solidFill>
                  <a:latin typeface="Consolas" pitchFamily="49" charset="0"/>
                  <a:ea typeface="仿宋" pitchFamily="49" charset="-122"/>
                  <a:cs typeface="Consolas" pitchFamily="49" charset="0"/>
                </a:endParaRPr>
              </a:p>
            </p:txBody>
          </p:sp>
        </p:grpSp>
        <p:cxnSp>
          <p:nvCxnSpPr>
            <p:cNvPr id="43" name="直接箭头连接符 42"/>
            <p:cNvCxnSpPr/>
            <p:nvPr/>
          </p:nvCxnSpPr>
          <p:spPr>
            <a:xfrm flipV="1">
              <a:off x="4786314" y="4893479"/>
              <a:ext cx="57150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7143768" y="4895860"/>
              <a:ext cx="57150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715272" y="4744641"/>
              <a:ext cx="571504" cy="289310"/>
            </a:xfrm>
            <a:prstGeom prst="rect">
              <a:avLst/>
            </a:prstGeom>
            <a:noFill/>
          </p:spPr>
          <p:txBody>
            <a:bodyPr wrap="square" rtlCol="0">
              <a:spAutoFit/>
            </a:bodyPr>
            <a:lstStyle/>
            <a:p>
              <a:r>
                <a:rPr lang="en-US" altLang="zh-CN" sz="1600">
                  <a:solidFill>
                    <a:srgbClr val="0000FF"/>
                  </a:solidFill>
                  <a:latin typeface="+mj-ea"/>
                  <a:ea typeface="+mj-ea"/>
                  <a:cs typeface="Consolas" pitchFamily="49" charset="0"/>
                </a:rPr>
                <a:t>…</a:t>
              </a:r>
              <a:endParaRPr lang="zh-CN" altLang="en-US" sz="1600">
                <a:solidFill>
                  <a:srgbClr val="0000FF"/>
                </a:solidFill>
                <a:latin typeface="+mj-ea"/>
                <a:ea typeface="+mj-ea"/>
                <a:cs typeface="Consolas" pitchFamily="49" charset="0"/>
              </a:endParaRPr>
            </a:p>
          </p:txBody>
        </p:sp>
        <p:grpSp>
          <p:nvGrpSpPr>
            <p:cNvPr id="57" name="组合 45"/>
            <p:cNvGrpSpPr/>
            <p:nvPr/>
          </p:nvGrpSpPr>
          <p:grpSpPr>
            <a:xfrm>
              <a:off x="785786" y="4714884"/>
              <a:ext cx="2000264" cy="357190"/>
              <a:chOff x="2357422" y="1571612"/>
              <a:chExt cx="2000264" cy="357190"/>
            </a:xfrm>
          </p:grpSpPr>
          <p:sp>
            <p:nvSpPr>
              <p:cNvPr id="47" name="矩形 46"/>
              <p:cNvSpPr/>
              <p:nvPr/>
            </p:nvSpPr>
            <p:spPr>
              <a:xfrm>
                <a:off x="2357422" y="157161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itchFamily="49" charset="0"/>
                    <a:ea typeface="仿宋" pitchFamily="49" charset="-122"/>
                    <a:cs typeface="Consolas" pitchFamily="49" charset="0"/>
                  </a:rPr>
                  <a:t>8</a:t>
                </a:r>
                <a:r>
                  <a:rPr lang="zh-CN" altLang="en-US" sz="1600">
                    <a:solidFill>
                      <a:srgbClr val="0000FF"/>
                    </a:solidFill>
                    <a:latin typeface="Consolas" pitchFamily="49" charset="0"/>
                    <a:ea typeface="仿宋" pitchFamily="49" charset="-122"/>
                    <a:cs typeface="Consolas" pitchFamily="49" charset="0"/>
                  </a:rPr>
                  <a:t>班</a:t>
                </a:r>
              </a:p>
            </p:txBody>
          </p:sp>
          <p:sp>
            <p:nvSpPr>
              <p:cNvPr id="48" name="矩形 47"/>
              <p:cNvSpPr/>
              <p:nvPr/>
            </p:nvSpPr>
            <p:spPr>
              <a:xfrm>
                <a:off x="3143240" y="157161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600">
                    <a:solidFill>
                      <a:srgbClr val="0000FF"/>
                    </a:solidFill>
                    <a:latin typeface="Consolas" pitchFamily="49" charset="0"/>
                    <a:ea typeface="仿宋" pitchFamily="49" charset="-122"/>
                    <a:cs typeface="Consolas" pitchFamily="49" charset="0"/>
                  </a:rPr>
                  <a:t>∧</a:t>
                </a:r>
              </a:p>
            </p:txBody>
          </p:sp>
          <p:sp>
            <p:nvSpPr>
              <p:cNvPr id="49" name="矩形 48"/>
              <p:cNvSpPr/>
              <p:nvPr/>
            </p:nvSpPr>
            <p:spPr>
              <a:xfrm>
                <a:off x="3929058" y="1571612"/>
                <a:ext cx="42862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a:solidFill>
                    <a:srgbClr val="0000FF"/>
                  </a:solidFill>
                  <a:latin typeface="Consolas" pitchFamily="49" charset="0"/>
                  <a:ea typeface="仿宋" pitchFamily="49" charset="-122"/>
                  <a:cs typeface="Consolas" pitchFamily="49" charset="0"/>
                </a:endParaRPr>
              </a:p>
            </p:txBody>
          </p:sp>
        </p:grpSp>
        <p:cxnSp>
          <p:nvCxnSpPr>
            <p:cNvPr id="50" name="直接箭头连接符 49"/>
            <p:cNvCxnSpPr/>
            <p:nvPr/>
          </p:nvCxnSpPr>
          <p:spPr>
            <a:xfrm flipV="1">
              <a:off x="2428860" y="4883160"/>
              <a:ext cx="57150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60" name="组合 50"/>
          <p:cNvGrpSpPr/>
          <p:nvPr/>
        </p:nvGrpSpPr>
        <p:grpSpPr>
          <a:xfrm>
            <a:off x="785786" y="1857364"/>
            <a:ext cx="2000264" cy="357190"/>
            <a:chOff x="2357422" y="1571612"/>
            <a:chExt cx="2000264" cy="357190"/>
          </a:xfrm>
        </p:grpSpPr>
        <p:sp>
          <p:nvSpPr>
            <p:cNvPr id="52" name="矩形 51"/>
            <p:cNvSpPr/>
            <p:nvPr/>
          </p:nvSpPr>
          <p:spPr>
            <a:xfrm>
              <a:off x="2357422" y="157161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itchFamily="49" charset="0"/>
                  <a:ea typeface="仿宋" pitchFamily="49" charset="-122"/>
                  <a:cs typeface="Consolas" pitchFamily="49" charset="0"/>
                </a:rPr>
                <a:t>15</a:t>
              </a:r>
              <a:r>
                <a:rPr lang="zh-CN" altLang="en-US" sz="1600">
                  <a:solidFill>
                    <a:srgbClr val="0000FF"/>
                  </a:solidFill>
                  <a:latin typeface="Consolas" pitchFamily="49" charset="0"/>
                  <a:ea typeface="仿宋" pitchFamily="49" charset="-122"/>
                  <a:cs typeface="Consolas" pitchFamily="49" charset="0"/>
                </a:rPr>
                <a:t>届</a:t>
              </a:r>
            </a:p>
          </p:txBody>
        </p:sp>
        <p:sp>
          <p:nvSpPr>
            <p:cNvPr id="53" name="矩形 52"/>
            <p:cNvSpPr/>
            <p:nvPr/>
          </p:nvSpPr>
          <p:spPr>
            <a:xfrm>
              <a:off x="3143240" y="1571612"/>
              <a:ext cx="78581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600">
                <a:solidFill>
                  <a:srgbClr val="0000FF"/>
                </a:solidFill>
                <a:latin typeface="Consolas" pitchFamily="49" charset="0"/>
                <a:ea typeface="仿宋" pitchFamily="49" charset="-122"/>
                <a:cs typeface="Consolas" pitchFamily="49" charset="0"/>
              </a:endParaRPr>
            </a:p>
          </p:txBody>
        </p:sp>
        <p:sp>
          <p:nvSpPr>
            <p:cNvPr id="54" name="矩形 53"/>
            <p:cNvSpPr/>
            <p:nvPr/>
          </p:nvSpPr>
          <p:spPr>
            <a:xfrm>
              <a:off x="3929058" y="1571612"/>
              <a:ext cx="428628" cy="35719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sz="1600">
                  <a:solidFill>
                    <a:srgbClr val="0000FF"/>
                  </a:solidFill>
                  <a:latin typeface="Consolas" pitchFamily="49" charset="0"/>
                  <a:ea typeface="仿宋" pitchFamily="49" charset="-122"/>
                  <a:cs typeface="Consolas" pitchFamily="49" charset="0"/>
                </a:rPr>
                <a:t>∧</a:t>
              </a:r>
            </a:p>
          </p:txBody>
        </p:sp>
      </p:grpSp>
      <p:sp>
        <p:nvSpPr>
          <p:cNvPr id="56" name="TextBox 55"/>
          <p:cNvSpPr txBox="1"/>
          <p:nvPr/>
        </p:nvSpPr>
        <p:spPr>
          <a:xfrm>
            <a:off x="1500166" y="500042"/>
            <a:ext cx="6715172" cy="400110"/>
          </a:xfrm>
          <a:prstGeom prst="rect">
            <a:avLst/>
          </a:prstGeom>
          <a:noFill/>
        </p:spPr>
        <p:txBody>
          <a:bodyPr wrap="square" rtlCol="0">
            <a:spAutoFit/>
          </a:bodyPr>
          <a:lstStyle/>
          <a:p>
            <a:pPr algn="l">
              <a:lnSpc>
                <a:spcPct val="100000"/>
              </a:lnSpc>
            </a:pPr>
            <a:r>
              <a:rPr kumimoji="1" lang="zh-CN" altLang="en-US" sz="2000">
                <a:solidFill>
                  <a:srgbClr val="0000FF"/>
                </a:solidFill>
                <a:latin typeface="Consolas" pitchFamily="49" charset="0"/>
                <a:ea typeface="楷体" pitchFamily="49" charset="-122"/>
                <a:cs typeface="Consolas" pitchFamily="49" charset="0"/>
              </a:rPr>
              <a:t>十字链表的启示：</a:t>
            </a:r>
            <a:r>
              <a:rPr lang="zh-CN" altLang="en-US" sz="2000">
                <a:solidFill>
                  <a:srgbClr val="0000FF"/>
                </a:solidFill>
                <a:latin typeface="Consolas" pitchFamily="49" charset="0"/>
                <a:ea typeface="楷体" pitchFamily="49" charset="-122"/>
                <a:cs typeface="Consolas" pitchFamily="49" charset="0"/>
              </a:rPr>
              <a:t>设计存储某年级所有学生的存储结构。</a:t>
            </a:r>
          </a:p>
        </p:txBody>
      </p:sp>
      <p:cxnSp>
        <p:nvCxnSpPr>
          <p:cNvPr id="58" name="直接箭头连接符 57"/>
          <p:cNvCxnSpPr/>
          <p:nvPr/>
        </p:nvCxnSpPr>
        <p:spPr>
          <a:xfrm rot="16200000" flipH="1">
            <a:off x="1678761" y="2321710"/>
            <a:ext cx="500066"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59" name="直接箭头连接符 58"/>
          <p:cNvCxnSpPr/>
          <p:nvPr/>
        </p:nvCxnSpPr>
        <p:spPr>
          <a:xfrm rot="16200000" flipH="1">
            <a:off x="1678761" y="3036092"/>
            <a:ext cx="500066"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76" name="直接箭头连接符 75"/>
          <p:cNvCxnSpPr/>
          <p:nvPr/>
        </p:nvCxnSpPr>
        <p:spPr>
          <a:xfrm rot="16200000" flipH="1">
            <a:off x="1678761" y="3750470"/>
            <a:ext cx="500066"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77" name="直接箭头连接符 76"/>
          <p:cNvCxnSpPr/>
          <p:nvPr/>
        </p:nvCxnSpPr>
        <p:spPr>
          <a:xfrm rot="16200000" flipH="1">
            <a:off x="1678762" y="4893479"/>
            <a:ext cx="500066"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78" name="TextBox 77"/>
          <p:cNvSpPr txBox="1"/>
          <p:nvPr/>
        </p:nvSpPr>
        <p:spPr>
          <a:xfrm>
            <a:off x="1643042" y="4182662"/>
            <a:ext cx="571504" cy="289310"/>
          </a:xfrm>
          <a:prstGeom prst="rect">
            <a:avLst/>
          </a:prstGeom>
          <a:noFill/>
        </p:spPr>
        <p:txBody>
          <a:bodyPr wrap="square" rtlCol="0">
            <a:spAutoFit/>
          </a:bodyPr>
          <a:lstStyle/>
          <a:p>
            <a:r>
              <a:rPr lang="en-US" altLang="zh-CN" sz="1600">
                <a:solidFill>
                  <a:srgbClr val="0000FF"/>
                </a:solidFill>
                <a:latin typeface="+mn-ea"/>
                <a:ea typeface="+mn-ea"/>
                <a:cs typeface="Consolas" pitchFamily="49" charset="0"/>
              </a:rPr>
              <a:t>…</a:t>
            </a:r>
            <a:endParaRPr lang="zh-CN" altLang="en-US" sz="1600">
              <a:solidFill>
                <a:srgbClr val="0000FF"/>
              </a:solidFill>
              <a:latin typeface="+mn-ea"/>
              <a:ea typeface="+mn-ea"/>
              <a:cs typeface="Consolas" pitchFamily="49" charset="0"/>
            </a:endParaRPr>
          </a:p>
        </p:txBody>
      </p:sp>
      <p:grpSp>
        <p:nvGrpSpPr>
          <p:cNvPr id="61" name="组合 85"/>
          <p:cNvGrpSpPr/>
          <p:nvPr/>
        </p:nvGrpSpPr>
        <p:grpSpPr>
          <a:xfrm>
            <a:off x="785786" y="1415630"/>
            <a:ext cx="785818" cy="441734"/>
            <a:chOff x="785786" y="987002"/>
            <a:chExt cx="785818" cy="441734"/>
          </a:xfrm>
        </p:grpSpPr>
        <p:cxnSp>
          <p:nvCxnSpPr>
            <p:cNvPr id="84" name="直接箭头连接符 83"/>
            <p:cNvCxnSpPr/>
            <p:nvPr/>
          </p:nvCxnSpPr>
          <p:spPr>
            <a:xfrm>
              <a:off x="1142976" y="1142984"/>
              <a:ext cx="428628" cy="28575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85786" y="987002"/>
              <a:ext cx="571504" cy="317908"/>
            </a:xfrm>
            <a:prstGeom prst="rect">
              <a:avLst/>
            </a:prstGeom>
            <a:noFill/>
          </p:spPr>
          <p:txBody>
            <a:bodyPr wrap="square" rtlCol="0">
              <a:spAutoFit/>
            </a:bodyPr>
            <a:lstStyle/>
            <a:p>
              <a:r>
                <a:rPr lang="en-US" altLang="zh-CN" sz="1800" i="1">
                  <a:solidFill>
                    <a:srgbClr val="0000FF"/>
                  </a:solidFill>
                  <a:latin typeface="Consolas" pitchFamily="49" charset="0"/>
                  <a:ea typeface="仿宋" pitchFamily="49" charset="-122"/>
                  <a:cs typeface="Consolas" pitchFamily="49" charset="0"/>
                </a:rPr>
                <a:t>h</a:t>
              </a:r>
              <a:endParaRPr lang="zh-CN" altLang="en-US" sz="1800" i="1">
                <a:solidFill>
                  <a:srgbClr val="0000FF"/>
                </a:solidFill>
                <a:latin typeface="Consolas" pitchFamily="49" charset="0"/>
                <a:ea typeface="仿宋" pitchFamily="49" charset="-122"/>
                <a:cs typeface="Consolas" pitchFamily="49" charset="0"/>
              </a:endParaRPr>
            </a:p>
          </p:txBody>
        </p:sp>
      </p:grpSp>
      <p:sp>
        <p:nvSpPr>
          <p:cNvPr id="69" name="TextBox 68"/>
          <p:cNvSpPr txBox="1"/>
          <p:nvPr/>
        </p:nvSpPr>
        <p:spPr>
          <a:xfrm>
            <a:off x="928662" y="5929330"/>
            <a:ext cx="6215106" cy="338554"/>
          </a:xfrm>
          <a:prstGeom prst="rect">
            <a:avLst/>
          </a:prstGeom>
          <a:noFill/>
        </p:spPr>
        <p:txBody>
          <a:bodyPr wrap="square" rtlCol="0">
            <a:spAutoFit/>
          </a:bodyPr>
          <a:lstStyle/>
          <a:p>
            <a:pPr algn="l"/>
            <a:r>
              <a:rPr lang="zh-CN" altLang="en-US" sz="2000">
                <a:solidFill>
                  <a:srgbClr val="0000FF"/>
                </a:solidFill>
                <a:latin typeface="Consolas" pitchFamily="49" charset="0"/>
                <a:ea typeface="仿宋" pitchFamily="49" charset="-122"/>
                <a:cs typeface="Consolas" pitchFamily="49" charset="0"/>
              </a:rPr>
              <a:t>通过</a:t>
            </a:r>
            <a:r>
              <a:rPr lang="en-US" altLang="zh-CN" sz="2000" i="1">
                <a:solidFill>
                  <a:srgbClr val="0000FF"/>
                </a:solidFill>
                <a:latin typeface="Consolas" pitchFamily="49" charset="0"/>
                <a:ea typeface="仿宋" pitchFamily="49" charset="-122"/>
                <a:cs typeface="Consolas" pitchFamily="49" charset="0"/>
              </a:rPr>
              <a:t>h</a:t>
            </a:r>
            <a:r>
              <a:rPr lang="zh-CN" altLang="en-US" sz="2000">
                <a:solidFill>
                  <a:srgbClr val="0000FF"/>
                </a:solidFill>
                <a:latin typeface="Consolas" pitchFamily="49" charset="0"/>
                <a:ea typeface="仿宋" pitchFamily="49" charset="-122"/>
                <a:cs typeface="Consolas" pitchFamily="49" charset="0"/>
              </a:rPr>
              <a:t>来唯一标识学生存储结构。</a:t>
            </a:r>
          </a:p>
        </p:txBody>
      </p:sp>
      <p:grpSp>
        <p:nvGrpSpPr>
          <p:cNvPr id="62" name="组合 69"/>
          <p:cNvGrpSpPr/>
          <p:nvPr/>
        </p:nvGrpSpPr>
        <p:grpSpPr>
          <a:xfrm>
            <a:off x="500034" y="142853"/>
            <a:ext cx="1000100" cy="1071569"/>
            <a:chOff x="214282" y="142852"/>
            <a:chExt cx="1000100" cy="1071569"/>
          </a:xfrm>
        </p:grpSpPr>
        <p:sp>
          <p:nvSpPr>
            <p:cNvPr id="71"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headEnd/>
              <a:tailEnd/>
            </a:ln>
          </p:spPr>
          <p:txBody>
            <a:bodyPr wrap="none" anchor="ctr"/>
            <a:lstStyle/>
            <a:p>
              <a:endParaRPr lang="zh-CN" altLang="zh-CN">
                <a:latin typeface="Calibri" pitchFamily="34" charset="0"/>
                <a:cs typeface="Arial" pitchFamily="34" charset="0"/>
              </a:endParaRPr>
            </a:p>
          </p:txBody>
        </p:sp>
        <p:sp>
          <p:nvSpPr>
            <p:cNvPr id="72"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headEnd/>
              <a:tailEnd/>
            </a:ln>
          </p:spPr>
          <p:txBody>
            <a:bodyPr wrap="none" anchor="ctr"/>
            <a:lstStyle/>
            <a:p>
              <a:endParaRPr lang="zh-CN" altLang="zh-CN">
                <a:latin typeface="Calibri" pitchFamily="34" charset="0"/>
                <a:cs typeface="Arial" pitchFamily="34" charset="0"/>
              </a:endParaRPr>
            </a:p>
          </p:txBody>
        </p:sp>
        <p:sp>
          <p:nvSpPr>
            <p:cNvPr id="73" name="Oval 22"/>
            <p:cNvSpPr>
              <a:spLocks noChangeArrowheads="1"/>
            </p:cNvSpPr>
            <p:nvPr/>
          </p:nvSpPr>
          <p:spPr bwMode="gray">
            <a:xfrm>
              <a:off x="296515" y="233663"/>
              <a:ext cx="834424" cy="895136"/>
            </a:xfrm>
            <a:prstGeom prst="ellipse">
              <a:avLst/>
            </a:prstGeom>
            <a:noFill/>
            <a:ln w="38100">
              <a:solidFill>
                <a:srgbClr val="FF0000">
                  <a:alpha val="30196"/>
                </a:srgbClr>
              </a:solidFill>
              <a:round/>
              <a:headEnd/>
              <a:tailEnd/>
            </a:ln>
          </p:spPr>
          <p:txBody>
            <a:bodyPr wrap="none" anchor="ctr"/>
            <a:lstStyle/>
            <a:p>
              <a:endParaRPr lang="zh-CN" altLang="zh-CN">
                <a:latin typeface="Calibri" pitchFamily="34" charset="0"/>
                <a:cs typeface="Arial" pitchFamily="34" charset="0"/>
              </a:endParaRPr>
            </a:p>
          </p:txBody>
        </p:sp>
        <p:sp>
          <p:nvSpPr>
            <p:cNvPr id="74" name="Text Box 23"/>
            <p:cNvSpPr txBox="1">
              <a:spLocks noChangeArrowheads="1"/>
            </p:cNvSpPr>
            <p:nvPr/>
          </p:nvSpPr>
          <p:spPr bwMode="gray">
            <a:xfrm>
              <a:off x="364012" y="538608"/>
              <a:ext cx="728120" cy="313932"/>
            </a:xfrm>
            <a:prstGeom prst="rect">
              <a:avLst/>
            </a:prstGeom>
            <a:noFill/>
            <a:ln w="9525" algn="ctr">
              <a:noFill/>
              <a:miter lim="800000"/>
              <a:headEnd/>
              <a:tailEnd/>
            </a:ln>
          </p:spPr>
          <p:txBody>
            <a:bodyPr wrap="square">
              <a:spAutoFit/>
            </a:bodyPr>
            <a:lstStyle/>
            <a:p>
              <a:pPr algn="ctr">
                <a:spcBef>
                  <a:spcPct val="50000"/>
                </a:spcBef>
              </a:pPr>
              <a:r>
                <a:rPr lang="zh-CN" altLang="en-US" sz="1800" b="1">
                  <a:solidFill>
                    <a:srgbClr val="FF0000"/>
                  </a:solidFill>
                  <a:latin typeface="微软雅黑" pitchFamily="34" charset="-122"/>
                  <a:ea typeface="微软雅黑" pitchFamily="34" charset="-122"/>
                  <a:cs typeface="Consolas" pitchFamily="49" charset="0"/>
                </a:rPr>
                <a:t>示例</a:t>
              </a:r>
            </a:p>
          </p:txBody>
        </p:sp>
      </p:grpSp>
      <p:sp>
        <p:nvSpPr>
          <p:cNvPr id="86" name="灯片编号占位符 85"/>
          <p:cNvSpPr>
            <a:spLocks noGrp="1"/>
          </p:cNvSpPr>
          <p:nvPr>
            <p:ph type="sldNum" sz="quarter" idx="12"/>
          </p:nvPr>
        </p:nvSpPr>
        <p:spPr/>
        <p:txBody>
          <a:bodyPr/>
          <a:lstStyle/>
          <a:p>
            <a:fld id="{67864EE2-EAB3-4814-A7EB-820BD7610F1E}" type="slidenum">
              <a:rPr lang="en-US" altLang="zh-CN" smtClean="0"/>
              <a:pPr/>
              <a:t>43</a:t>
            </a:fld>
            <a:r>
              <a:rPr lang="en-US" altLang="zh-CN" dirty="0"/>
              <a:t>/97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61"/>
                                        </p:tgtEl>
                                        <p:attrNameLst>
                                          <p:attrName>style.visibility</p:attrName>
                                        </p:attrNameLst>
                                      </p:cBhvr>
                                      <p:to>
                                        <p:strVal val="visible"/>
                                      </p:to>
                                    </p:set>
                                  </p:childTnLst>
                                </p:cTn>
                              </p:par>
                            </p:childTnLst>
                          </p:cTn>
                        </p:par>
                        <p:par>
                          <p:cTn id="26" fill="hold">
                            <p:stCondLst>
                              <p:cond delay="0"/>
                            </p:stCondLst>
                            <p:childTnLst>
                              <p:par>
                                <p:cTn id="27" presetID="18" presetClass="entr" presetSubtype="12" fill="hold"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strips(downLeft)">
                                      <p:cBhvr>
                                        <p:cTn id="29" dur="500"/>
                                        <p:tgtEl>
                                          <p:spTgt spid="58"/>
                                        </p:tgtEl>
                                      </p:cBhvr>
                                    </p:animEffect>
                                  </p:childTnLst>
                                </p:cTn>
                              </p:par>
                            </p:childTnLst>
                          </p:cTn>
                        </p:par>
                        <p:par>
                          <p:cTn id="30" fill="hold">
                            <p:stCondLst>
                              <p:cond delay="500"/>
                            </p:stCondLst>
                            <p:childTnLst>
                              <p:par>
                                <p:cTn id="31" presetID="18" presetClass="entr" presetSubtype="12"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strips(downLeft)">
                                      <p:cBhvr>
                                        <p:cTn id="33" dur="500"/>
                                        <p:tgtEl>
                                          <p:spTgt spid="59"/>
                                        </p:tgtEl>
                                      </p:cBhvr>
                                    </p:animEffect>
                                  </p:childTnLst>
                                </p:cTn>
                              </p:par>
                            </p:childTnLst>
                          </p:cTn>
                        </p:par>
                        <p:par>
                          <p:cTn id="34" fill="hold">
                            <p:stCondLst>
                              <p:cond delay="1000"/>
                            </p:stCondLst>
                            <p:childTnLst>
                              <p:par>
                                <p:cTn id="35" presetID="18" presetClass="entr" presetSubtype="12"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strips(downLeft)">
                                      <p:cBhvr>
                                        <p:cTn id="37" dur="500"/>
                                        <p:tgtEl>
                                          <p:spTgt spid="76"/>
                                        </p:tgtEl>
                                      </p:cBhvr>
                                    </p:animEffect>
                                  </p:childTnLst>
                                </p:cTn>
                              </p:par>
                            </p:childTnLst>
                          </p:cTn>
                        </p:par>
                        <p:par>
                          <p:cTn id="38" fill="hold">
                            <p:stCondLst>
                              <p:cond delay="1500"/>
                            </p:stCondLst>
                            <p:childTnLst>
                              <p:par>
                                <p:cTn id="39" presetID="18" presetClass="entr" presetSubtype="12" fill="hold" grpId="0"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strips(downLeft)">
                                      <p:cBhvr>
                                        <p:cTn id="41" dur="500"/>
                                        <p:tgtEl>
                                          <p:spTgt spid="78"/>
                                        </p:tgtEl>
                                      </p:cBhvr>
                                    </p:animEffect>
                                  </p:childTnLst>
                                </p:cTn>
                              </p:par>
                            </p:childTnLst>
                          </p:cTn>
                        </p:par>
                        <p:par>
                          <p:cTn id="42" fill="hold">
                            <p:stCondLst>
                              <p:cond delay="2000"/>
                            </p:stCondLst>
                            <p:childTnLst>
                              <p:par>
                                <p:cTn id="43" presetID="18" presetClass="entr" presetSubtype="12" fill="hold" nodeType="after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strips(downLeft)">
                                      <p:cBhvr>
                                        <p:cTn id="45" dur="500"/>
                                        <p:tgtEl>
                                          <p:spTgt spid="77"/>
                                        </p:tgtEl>
                                      </p:cBhvr>
                                    </p:animEffect>
                                  </p:childTnLst>
                                </p:cTn>
                              </p:par>
                            </p:childTnLst>
                          </p:cTn>
                        </p:par>
                      </p:childTnLst>
                    </p:cTn>
                  </p:par>
                  <p:par>
                    <p:cTn id="46" fill="hold">
                      <p:stCondLst>
                        <p:cond delay="indefinite"/>
                      </p:stCondLst>
                      <p:childTnLst>
                        <p:par>
                          <p:cTn id="47" fill="hold">
                            <p:stCondLst>
                              <p:cond delay="0"/>
                            </p:stCondLst>
                            <p:childTnLst>
                              <p:par>
                                <p:cTn id="48" presetID="26" presetClass="emph" presetSubtype="0" fill="hold" nodeType="clickEffect">
                                  <p:stCondLst>
                                    <p:cond delay="0"/>
                                  </p:stCondLst>
                                  <p:childTnLst>
                                    <p:animEffect transition="out" filter="fade">
                                      <p:cBhvr>
                                        <p:cTn id="49" dur="500" tmFilter="0, 0; .2, .5; .8, .5; 1, 0"/>
                                        <p:tgtEl>
                                          <p:spTgt spid="61"/>
                                        </p:tgtEl>
                                      </p:cBhvr>
                                    </p:animEffect>
                                    <p:animScale>
                                      <p:cBhvr>
                                        <p:cTn id="50" dur="250" autoRev="1" fill="hold"/>
                                        <p:tgtEl>
                                          <p:spTgt spid="61"/>
                                        </p:tgtEl>
                                      </p:cBhvr>
                                      <p:by x="105000" y="105000"/>
                                    </p:animScale>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6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57422" y="428604"/>
            <a:ext cx="3643338"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第</a:t>
            </a:r>
            <a:r>
              <a:rPr lang="en-US"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6</a:t>
            </a:r>
            <a:r>
              <a:rPr lang="zh-CN"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章 </a:t>
            </a:r>
            <a:r>
              <a:rPr lang="en-US"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 </a:t>
            </a:r>
            <a:r>
              <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递 归</a:t>
            </a:r>
          </a:p>
        </p:txBody>
      </p:sp>
      <p:sp>
        <p:nvSpPr>
          <p:cNvPr id="12" name="TextBox 11">
            <a:hlinkClick r:id="rId2" action="ppaction://hlinksldjump"/>
          </p:cNvPr>
          <p:cNvSpPr txBox="1"/>
          <p:nvPr/>
        </p:nvSpPr>
        <p:spPr>
          <a:xfrm>
            <a:off x="3357554" y="2000240"/>
            <a:ext cx="4788000" cy="460800"/>
          </a:xfrm>
          <a:prstGeom prst="rect">
            <a:avLst/>
          </a:prstGeom>
        </p:spPr>
        <p:style>
          <a:lnRef idx="1">
            <a:schemeClr val="accent2"/>
          </a:lnRef>
          <a:fillRef idx="2">
            <a:schemeClr val="accent2"/>
          </a:fillRef>
          <a:effectRef idx="1">
            <a:schemeClr val="accent2"/>
          </a:effectRef>
          <a:fontRef idx="minor">
            <a:schemeClr val="dk1"/>
          </a:fontRef>
        </p:style>
        <p:txBody>
          <a:bodyPr wrap="square" tIns="36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6.1 </a:t>
            </a:r>
            <a:r>
              <a:rPr lang="zh-CN"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什么是递归</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4" name="TextBox 13">
            <a:hlinkClick r:id="" action="ppaction://noaction"/>
          </p:cNvPr>
          <p:cNvSpPr txBox="1"/>
          <p:nvPr/>
        </p:nvSpPr>
        <p:spPr>
          <a:xfrm>
            <a:off x="3357554" y="2714620"/>
            <a:ext cx="4788000" cy="460800"/>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6.2 </a:t>
            </a:r>
            <a:r>
              <a:rPr lang="zh-CN"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递归算法的设计</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2" name="组合 79"/>
          <p:cNvGrpSpPr>
            <a:grpSpLocks/>
          </p:cNvGrpSpPr>
          <p:nvPr/>
        </p:nvGrpSpPr>
        <p:grpSpPr bwMode="auto">
          <a:xfrm>
            <a:off x="911802" y="1928802"/>
            <a:ext cx="2160000" cy="2177998"/>
            <a:chOff x="6379728" y="2488774"/>
            <a:chExt cx="2513016" cy="2533955"/>
          </a:xfrm>
        </p:grpSpPr>
        <p:sp>
          <p:nvSpPr>
            <p:cNvPr id="19"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20"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sp>
        <p:nvSpPr>
          <p:cNvPr id="21" name="文本框 20"/>
          <p:cNvSpPr txBox="1">
            <a:spLocks noChangeArrowheads="1"/>
          </p:cNvSpPr>
          <p:nvPr/>
        </p:nvSpPr>
        <p:spPr bwMode="auto">
          <a:xfrm>
            <a:off x="1163324" y="3038579"/>
            <a:ext cx="1678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2000" b="1" dirty="0">
                <a:solidFill>
                  <a:srgbClr val="9900FF"/>
                </a:solidFill>
              </a:rPr>
              <a:t>CONTENTS</a:t>
            </a:r>
            <a:endParaRPr lang="zh-CN" altLang="en-US" sz="2000" b="1" dirty="0">
              <a:solidFill>
                <a:srgbClr val="9900FF"/>
              </a:solidFill>
            </a:endParaRPr>
          </a:p>
        </p:txBody>
      </p:sp>
      <p:sp>
        <p:nvSpPr>
          <p:cNvPr id="22" name="文本框 20"/>
          <p:cNvSpPr txBox="1">
            <a:spLocks noChangeArrowheads="1"/>
          </p:cNvSpPr>
          <p:nvPr/>
        </p:nvSpPr>
        <p:spPr bwMode="auto">
          <a:xfrm>
            <a:off x="1307340" y="2358569"/>
            <a:ext cx="14122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3200" b="1" dirty="0">
                <a:solidFill>
                  <a:srgbClr val="008000"/>
                </a:solidFill>
              </a:rPr>
              <a:t>提纲</a:t>
            </a:r>
          </a:p>
        </p:txBody>
      </p:sp>
      <p:sp>
        <p:nvSpPr>
          <p:cNvPr id="16" name="TextBox 15"/>
          <p:cNvSpPr txBox="1"/>
          <p:nvPr/>
        </p:nvSpPr>
        <p:spPr>
          <a:xfrm>
            <a:off x="3357554" y="3467401"/>
            <a:ext cx="4786346"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6.3 </a:t>
            </a:r>
            <a:r>
              <a:rPr lang="zh-CN"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递归算法</a:t>
            </a:r>
            <a:r>
              <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转换为非递归算法</a:t>
            </a:r>
          </a:p>
        </p:txBody>
      </p:sp>
      <p:sp>
        <p:nvSpPr>
          <p:cNvPr id="23" name="灯片编号占位符 22"/>
          <p:cNvSpPr>
            <a:spLocks noGrp="1"/>
          </p:cNvSpPr>
          <p:nvPr>
            <p:ph type="sldNum" sz="quarter" idx="12"/>
          </p:nvPr>
        </p:nvSpPr>
        <p:spPr/>
        <p:txBody>
          <a:bodyPr/>
          <a:lstStyle/>
          <a:p>
            <a:fld id="{67864EE2-EAB3-4814-A7EB-820BD7610F1E}" type="slidenum">
              <a:rPr lang="en-US" altLang="zh-CN" smtClean="0"/>
              <a:pPr/>
              <a:t>44</a:t>
            </a:fld>
            <a:r>
              <a:rPr lang="en-US" altLang="zh-CN" dirty="0"/>
              <a:t>/97</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571472" y="2357430"/>
            <a:ext cx="7929618" cy="249592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ts val="3000"/>
              </a:lnSpc>
              <a:spcBef>
                <a:spcPts val="1200"/>
              </a:spcBef>
              <a:buBlip>
                <a:blip r:embed="rId3"/>
              </a:buBlip>
            </a:pPr>
            <a:r>
              <a:rPr lang="zh-CN" altLang="zh-CN" sz="2000">
                <a:solidFill>
                  <a:srgbClr val="0000FF"/>
                </a:solidFill>
                <a:latin typeface="Consolas" pitchFamily="49" charset="0"/>
                <a:ea typeface="仿宋" pitchFamily="49" charset="-122"/>
                <a:cs typeface="Consolas" pitchFamily="49" charset="0"/>
              </a:rPr>
              <a:t>在定义一个</a:t>
            </a:r>
            <a:r>
              <a:rPr lang="zh-CN" altLang="en-US" sz="2000">
                <a:solidFill>
                  <a:srgbClr val="0000FF"/>
                </a:solidFill>
                <a:latin typeface="Consolas" pitchFamily="49" charset="0"/>
                <a:ea typeface="仿宋" pitchFamily="49" charset="-122"/>
                <a:cs typeface="Consolas" pitchFamily="49" charset="0"/>
              </a:rPr>
              <a:t>算法</a:t>
            </a:r>
            <a:r>
              <a:rPr lang="zh-CN" altLang="zh-CN" sz="2000">
                <a:solidFill>
                  <a:srgbClr val="0000FF"/>
                </a:solidFill>
                <a:latin typeface="Consolas" pitchFamily="49" charset="0"/>
                <a:ea typeface="仿宋" pitchFamily="49" charset="-122"/>
                <a:cs typeface="Consolas" pitchFamily="49" charset="0"/>
              </a:rPr>
              <a:t>时出现调用本</a:t>
            </a:r>
            <a:r>
              <a:rPr lang="zh-CN" altLang="en-US" sz="2000">
                <a:solidFill>
                  <a:srgbClr val="0000FF"/>
                </a:solidFill>
                <a:latin typeface="Consolas" pitchFamily="49" charset="0"/>
                <a:ea typeface="仿宋" pitchFamily="49" charset="-122"/>
                <a:cs typeface="Consolas" pitchFamily="49" charset="0"/>
              </a:rPr>
              <a:t>算法</a:t>
            </a:r>
            <a:r>
              <a:rPr lang="zh-CN" altLang="zh-CN" sz="2000">
                <a:solidFill>
                  <a:srgbClr val="0000FF"/>
                </a:solidFill>
                <a:latin typeface="Consolas" pitchFamily="49" charset="0"/>
                <a:ea typeface="仿宋" pitchFamily="49" charset="-122"/>
                <a:cs typeface="Consolas" pitchFamily="49" charset="0"/>
              </a:rPr>
              <a:t>的成分，称之为</a:t>
            </a:r>
            <a:r>
              <a:rPr lang="zh-CN" altLang="zh-CN" sz="2000">
                <a:solidFill>
                  <a:srgbClr val="FF0000"/>
                </a:solidFill>
                <a:latin typeface="Consolas" pitchFamily="49" charset="0"/>
                <a:ea typeface="仿宋" pitchFamily="49" charset="-122"/>
                <a:cs typeface="Consolas" pitchFamily="49" charset="0"/>
              </a:rPr>
              <a:t>递归</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3"/>
              </a:buBlip>
            </a:pPr>
            <a:r>
              <a:rPr lang="zh-CN" altLang="zh-CN" sz="2000">
                <a:solidFill>
                  <a:srgbClr val="0000FF"/>
                </a:solidFill>
                <a:latin typeface="Consolas" pitchFamily="49" charset="0"/>
                <a:ea typeface="仿宋" pitchFamily="49" charset="-122"/>
                <a:cs typeface="Consolas" pitchFamily="49" charset="0"/>
              </a:rPr>
              <a:t>若调用自身，称之为</a:t>
            </a:r>
            <a:r>
              <a:rPr lang="zh-CN" altLang="zh-CN" sz="2000">
                <a:solidFill>
                  <a:srgbClr val="FF0000"/>
                </a:solidFill>
                <a:latin typeface="Consolas" pitchFamily="49" charset="0"/>
                <a:ea typeface="仿宋" pitchFamily="49" charset="-122"/>
                <a:cs typeface="Consolas" pitchFamily="49" charset="0"/>
              </a:rPr>
              <a:t>直接递归</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3"/>
              </a:buBlip>
            </a:pPr>
            <a:r>
              <a:rPr lang="zh-CN" altLang="zh-CN" sz="2000">
                <a:solidFill>
                  <a:srgbClr val="0000FF"/>
                </a:solidFill>
                <a:latin typeface="Consolas" pitchFamily="49" charset="0"/>
                <a:ea typeface="仿宋" pitchFamily="49" charset="-122"/>
                <a:cs typeface="Consolas" pitchFamily="49" charset="0"/>
              </a:rPr>
              <a:t>若</a:t>
            </a:r>
            <a:r>
              <a:rPr lang="zh-CN" altLang="en-US" sz="2000">
                <a:solidFill>
                  <a:srgbClr val="0000FF"/>
                </a:solidFill>
                <a:latin typeface="Consolas" pitchFamily="49" charset="0"/>
                <a:ea typeface="仿宋" pitchFamily="49" charset="-122"/>
                <a:cs typeface="Consolas" pitchFamily="49" charset="0"/>
              </a:rPr>
              <a:t>算法</a:t>
            </a:r>
            <a:r>
              <a:rPr lang="en-US" altLang="zh-CN" sz="2000">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调用</a:t>
            </a:r>
            <a:r>
              <a:rPr lang="zh-CN" altLang="en-US" sz="2000">
                <a:solidFill>
                  <a:srgbClr val="0000FF"/>
                </a:solidFill>
                <a:latin typeface="Consolas" pitchFamily="49" charset="0"/>
                <a:ea typeface="仿宋" pitchFamily="49" charset="-122"/>
                <a:cs typeface="Consolas" pitchFamily="49" charset="0"/>
              </a:rPr>
              <a:t>算法</a:t>
            </a:r>
            <a:r>
              <a:rPr lang="en-US" altLang="zh-CN" sz="2000">
                <a:solidFill>
                  <a:srgbClr val="0000FF"/>
                </a:solidFill>
                <a:latin typeface="Consolas" pitchFamily="49" charset="0"/>
                <a:ea typeface="仿宋" pitchFamily="49" charset="-122"/>
                <a:cs typeface="Consolas" pitchFamily="49" charset="0"/>
              </a:rPr>
              <a:t>B</a:t>
            </a:r>
            <a:r>
              <a:rPr lang="zh-CN" altLang="zh-CN" sz="2000">
                <a:solidFill>
                  <a:srgbClr val="0000FF"/>
                </a:solidFill>
                <a:latin typeface="Consolas" pitchFamily="49" charset="0"/>
                <a:ea typeface="仿宋" pitchFamily="49" charset="-122"/>
                <a:cs typeface="Consolas" pitchFamily="49" charset="0"/>
              </a:rPr>
              <a:t>，而</a:t>
            </a:r>
            <a:r>
              <a:rPr lang="en-US" altLang="zh-CN" sz="2000">
                <a:solidFill>
                  <a:srgbClr val="0000FF"/>
                </a:solidFill>
                <a:latin typeface="Consolas" pitchFamily="49" charset="0"/>
                <a:ea typeface="仿宋" pitchFamily="49" charset="-122"/>
                <a:cs typeface="Consolas" pitchFamily="49" charset="0"/>
              </a:rPr>
              <a:t>B</a:t>
            </a:r>
            <a:r>
              <a:rPr lang="zh-CN" altLang="zh-CN" sz="2000">
                <a:solidFill>
                  <a:srgbClr val="0000FF"/>
                </a:solidFill>
                <a:latin typeface="Consolas" pitchFamily="49" charset="0"/>
                <a:ea typeface="仿宋" pitchFamily="49" charset="-122"/>
                <a:cs typeface="Consolas" pitchFamily="49" charset="0"/>
              </a:rPr>
              <a:t>又调用</a:t>
            </a:r>
            <a:r>
              <a:rPr lang="en-US" altLang="zh-CN" sz="2000">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，称之为</a:t>
            </a:r>
            <a:r>
              <a:rPr lang="zh-CN" altLang="zh-CN" sz="2000">
                <a:solidFill>
                  <a:srgbClr val="FF0000"/>
                </a:solidFill>
                <a:latin typeface="Consolas" pitchFamily="49" charset="0"/>
                <a:ea typeface="仿宋" pitchFamily="49" charset="-122"/>
                <a:cs typeface="Consolas" pitchFamily="49" charset="0"/>
              </a:rPr>
              <a:t>间接递归</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3"/>
              </a:buBlip>
            </a:pPr>
            <a:r>
              <a:rPr lang="zh-CN" altLang="zh-CN" sz="2000">
                <a:solidFill>
                  <a:srgbClr val="0000FF"/>
                </a:solidFill>
                <a:latin typeface="Consolas" pitchFamily="49" charset="0"/>
                <a:ea typeface="仿宋" pitchFamily="49" charset="-122"/>
                <a:cs typeface="Consolas" pitchFamily="49" charset="0"/>
              </a:rPr>
              <a:t>在算法设计中，任何间接递归算法都可以转换为直接递归算法来实现，所以主要讨论直接递归。</a:t>
            </a:r>
          </a:p>
        </p:txBody>
      </p:sp>
      <p:sp>
        <p:nvSpPr>
          <p:cNvPr id="24" name="TextBox 23"/>
          <p:cNvSpPr txBox="1"/>
          <p:nvPr/>
        </p:nvSpPr>
        <p:spPr>
          <a:xfrm>
            <a:off x="428596" y="1500174"/>
            <a:ext cx="292895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6.1.1 </a:t>
            </a:r>
            <a:r>
              <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递归的定义</a:t>
            </a:r>
          </a:p>
        </p:txBody>
      </p:sp>
      <p:sp>
        <p:nvSpPr>
          <p:cNvPr id="15" name="TextBox 14"/>
          <p:cNvSpPr txBox="1"/>
          <p:nvPr/>
        </p:nvSpPr>
        <p:spPr>
          <a:xfrm>
            <a:off x="2428860" y="428604"/>
            <a:ext cx="378621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6.1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什么是递归</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0" name="灯片编号占位符 9"/>
          <p:cNvSpPr>
            <a:spLocks noGrp="1"/>
          </p:cNvSpPr>
          <p:nvPr>
            <p:ph type="sldNum" sz="quarter" idx="12"/>
          </p:nvPr>
        </p:nvSpPr>
        <p:spPr/>
        <p:txBody>
          <a:bodyPr/>
          <a:lstStyle/>
          <a:p>
            <a:fld id="{67864EE2-EAB3-4814-A7EB-820BD7610F1E}" type="slidenum">
              <a:rPr lang="en-US" altLang="zh-CN" smtClean="0"/>
              <a:pPr/>
              <a:t>45</a:t>
            </a:fld>
            <a:r>
              <a:rPr lang="en-US" altLang="zh-CN" dirty="0"/>
              <a:t>/97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571480"/>
            <a:ext cx="8572560" cy="400110"/>
          </a:xfrm>
          <a:prstGeom prst="rect">
            <a:avLst/>
          </a:prstGeom>
          <a:noFill/>
        </p:spPr>
        <p:txBody>
          <a:bodyPr wrap="square" rtlCol="0">
            <a:spAutoFit/>
          </a:bodyPr>
          <a:lstStyle/>
          <a:p>
            <a:pPr algn="l">
              <a:lnSpc>
                <a:spcPct val="100000"/>
              </a:lnSpc>
            </a:pP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6.1</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以下是求</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为正整数）的递归</a:t>
            </a:r>
            <a:r>
              <a:rPr lang="zh-CN" altLang="en-US" sz="2000">
                <a:solidFill>
                  <a:srgbClr val="0000FF"/>
                </a:solidFill>
                <a:latin typeface="Consolas" pitchFamily="49" charset="0"/>
                <a:ea typeface="楷体" pitchFamily="49" charset="-122"/>
                <a:cs typeface="Consolas" pitchFamily="49" charset="0"/>
              </a:rPr>
              <a:t>算法</a:t>
            </a:r>
            <a:r>
              <a:rPr lang="zh-CN" altLang="zh-CN" sz="2000">
                <a:solidFill>
                  <a:srgbClr val="0000FF"/>
                </a:solidFill>
                <a:latin typeface="Consolas" pitchFamily="49" charset="0"/>
                <a:ea typeface="楷体" pitchFamily="49" charset="-122"/>
                <a:cs typeface="Consolas" pitchFamily="49" charset="0"/>
              </a:rPr>
              <a:t>。它属于什么类型的递归。</a:t>
            </a:r>
          </a:p>
        </p:txBody>
      </p:sp>
      <p:sp>
        <p:nvSpPr>
          <p:cNvPr id="11" name="TextBox 10"/>
          <p:cNvSpPr txBox="1"/>
          <p:nvPr/>
        </p:nvSpPr>
        <p:spPr>
          <a:xfrm>
            <a:off x="1214414" y="1271763"/>
            <a:ext cx="6286544" cy="190663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fun</a:t>
            </a:r>
            <a:r>
              <a:rPr lang="en-US" altLang="zh-CN" sz="1800">
                <a:solidFill>
                  <a:srgbClr val="0000FF"/>
                </a:solidFill>
                <a:latin typeface="Consolas" pitchFamily="49" charset="0"/>
                <a:ea typeface="仿宋" pitchFamily="49" charset="-122"/>
                <a:cs typeface="Consolas" pitchFamily="49" charset="0"/>
              </a:rPr>
              <a:t>(int n)</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(n==1)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语句</a:t>
            </a:r>
            <a:r>
              <a:rPr lang="en-US" altLang="zh-CN" sz="1800">
                <a:solidFill>
                  <a:srgbClr val="00B0F0"/>
                </a:solidFill>
                <a:latin typeface="Consolas" pitchFamily="49" charset="0"/>
                <a:ea typeface="仿宋" pitchFamily="49" charset="-122"/>
                <a:cs typeface="Consolas" pitchFamily="49" charset="0"/>
              </a:rPr>
              <a:t>1</a:t>
            </a:r>
            <a:endParaRPr lang="zh-CN" altLang="zh-CN" sz="180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return 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语句</a:t>
            </a:r>
            <a:r>
              <a:rPr lang="en-US" altLang="zh-CN" sz="1800">
                <a:solidFill>
                  <a:srgbClr val="00B0F0"/>
                </a:solidFill>
                <a:latin typeface="Consolas" pitchFamily="49" charset="0"/>
                <a:ea typeface="仿宋" pitchFamily="49" charset="-122"/>
                <a:cs typeface="Consolas" pitchFamily="49" charset="0"/>
              </a:rPr>
              <a:t>2</a:t>
            </a:r>
            <a:endParaRPr lang="zh-CN" altLang="zh-CN" sz="180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语句</a:t>
            </a:r>
            <a:r>
              <a:rPr lang="en-US" altLang="zh-CN" sz="1800">
                <a:solidFill>
                  <a:srgbClr val="00B0F0"/>
                </a:solidFill>
                <a:latin typeface="Consolas" pitchFamily="49" charset="0"/>
                <a:ea typeface="仿宋" pitchFamily="49" charset="-122"/>
                <a:cs typeface="Consolas" pitchFamily="49" charset="0"/>
              </a:rPr>
              <a:t>3</a:t>
            </a:r>
            <a:endParaRPr lang="zh-CN" altLang="zh-CN" sz="180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return </a:t>
            </a:r>
            <a:r>
              <a:rPr lang="en-US" altLang="zh-CN" sz="1800">
                <a:solidFill>
                  <a:srgbClr val="FF0000"/>
                </a:solidFill>
                <a:latin typeface="Consolas" pitchFamily="49" charset="0"/>
                <a:ea typeface="仿宋" pitchFamily="49" charset="-122"/>
                <a:cs typeface="Consolas" pitchFamily="49" charset="0"/>
              </a:rPr>
              <a:t>fun</a:t>
            </a:r>
            <a:r>
              <a:rPr lang="en-US" altLang="zh-CN" sz="1800">
                <a:solidFill>
                  <a:srgbClr val="0000FF"/>
                </a:solidFill>
                <a:latin typeface="Consolas" pitchFamily="49" charset="0"/>
                <a:ea typeface="仿宋" pitchFamily="49" charset="-122"/>
                <a:cs typeface="Consolas" pitchFamily="49" charset="0"/>
              </a:rPr>
              <a:t>(n-1)*n;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语句</a:t>
            </a:r>
            <a:r>
              <a:rPr lang="en-US" altLang="zh-CN" sz="1800">
                <a:solidFill>
                  <a:srgbClr val="00B0F0"/>
                </a:solidFill>
                <a:latin typeface="Consolas" pitchFamily="49" charset="0"/>
                <a:ea typeface="仿宋" pitchFamily="49" charset="-122"/>
                <a:cs typeface="Consolas" pitchFamily="49" charset="0"/>
              </a:rPr>
              <a:t>4</a:t>
            </a:r>
            <a:endParaRPr lang="zh-CN" altLang="zh-CN" sz="180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2" name="TextBox 11"/>
          <p:cNvSpPr txBox="1"/>
          <p:nvPr/>
        </p:nvSpPr>
        <p:spPr>
          <a:xfrm>
            <a:off x="1857356" y="4714884"/>
            <a:ext cx="2071702" cy="477054"/>
          </a:xfrm>
          <a:prstGeom prst="rect">
            <a:avLst/>
          </a:prstGeom>
          <a:noFill/>
        </p:spPr>
        <p:txBody>
          <a:bodyPr wrap="square" rtlCol="0">
            <a:spAutoFit/>
          </a:bodyPr>
          <a:lstStyle/>
          <a:p>
            <a:pPr algn="l">
              <a:lnSpc>
                <a:spcPts val="3000"/>
              </a:lnSpc>
              <a:spcBef>
                <a:spcPts val="0"/>
              </a:spcBef>
            </a:pPr>
            <a:r>
              <a:rPr lang="zh-CN" altLang="zh-CN" sz="2000">
                <a:solidFill>
                  <a:srgbClr val="0000FF"/>
                </a:solidFill>
                <a:latin typeface="Consolas" pitchFamily="49" charset="0"/>
                <a:ea typeface="仿宋" pitchFamily="49" charset="-122"/>
                <a:cs typeface="Consolas" pitchFamily="49" charset="0"/>
              </a:rPr>
              <a:t>直接递归函数。</a:t>
            </a:r>
            <a:endParaRPr lang="zh-CN" altLang="en-US" sz="2000">
              <a:solidFill>
                <a:srgbClr val="0000FF"/>
              </a:solidFill>
              <a:latin typeface="Consolas" pitchFamily="49" charset="0"/>
              <a:ea typeface="仿宋" pitchFamily="49" charset="-122"/>
              <a:cs typeface="Consolas" pitchFamily="49" charset="0"/>
            </a:endParaRPr>
          </a:p>
        </p:txBody>
      </p:sp>
      <p:pic>
        <p:nvPicPr>
          <p:cNvPr id="6" name="Picture 2"/>
          <p:cNvPicPr>
            <a:picLocks noChangeAspect="1" noChangeArrowheads="1"/>
          </p:cNvPicPr>
          <p:nvPr/>
        </p:nvPicPr>
        <p:blipFill>
          <a:blip r:embed="rId2" cstate="print"/>
          <a:srcRect/>
          <a:stretch>
            <a:fillRect/>
          </a:stretch>
        </p:blipFill>
        <p:spPr bwMode="auto">
          <a:xfrm>
            <a:off x="1071538" y="3786190"/>
            <a:ext cx="1643074" cy="796023"/>
          </a:xfrm>
          <a:prstGeom prst="rect">
            <a:avLst/>
          </a:prstGeom>
          <a:noFill/>
          <a:ln w="9525">
            <a:noFill/>
            <a:miter lim="800000"/>
            <a:headEnd/>
            <a:tailEnd/>
          </a:ln>
        </p:spPr>
      </p:pic>
      <p:sp>
        <p:nvSpPr>
          <p:cNvPr id="13" name="灯片编号占位符 12"/>
          <p:cNvSpPr>
            <a:spLocks noGrp="1"/>
          </p:cNvSpPr>
          <p:nvPr>
            <p:ph type="sldNum" sz="quarter" idx="12"/>
          </p:nvPr>
        </p:nvSpPr>
        <p:spPr/>
        <p:txBody>
          <a:bodyPr/>
          <a:lstStyle/>
          <a:p>
            <a:fld id="{67864EE2-EAB3-4814-A7EB-820BD7610F1E}" type="slidenum">
              <a:rPr lang="en-US" altLang="zh-CN" smtClean="0"/>
              <a:pPr/>
              <a:t>46</a:t>
            </a:fld>
            <a:r>
              <a:rPr lang="en-US" altLang="zh-CN" dirty="0"/>
              <a:t>/97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467005"/>
            <a:ext cx="328614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6.1.2 </a:t>
            </a:r>
            <a:r>
              <a:rPr lang="zh-CN" altLang="zh-CN">
                <a:latin typeface="Consolas" pitchFamily="49" charset="0"/>
                <a:ea typeface="微软雅黑" pitchFamily="34" charset="-122"/>
                <a:cs typeface="Consolas" pitchFamily="49" charset="0"/>
              </a:rPr>
              <a:t>何时使用递归</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571472" y="1428736"/>
            <a:ext cx="264320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solidFill>
                  <a:schemeClr val="bg1"/>
                </a:solidFill>
                <a:latin typeface="Consolas" pitchFamily="49" charset="0"/>
                <a:ea typeface="微软雅黑" pitchFamily="34" charset="-122"/>
                <a:cs typeface="Consolas" pitchFamily="49" charset="0"/>
              </a:rPr>
              <a:t>1. </a:t>
            </a:r>
            <a:r>
              <a:rPr lang="zh-CN" altLang="zh-CN" sz="2200">
                <a:latin typeface="Consolas" pitchFamily="49" charset="0"/>
                <a:ea typeface="微软雅黑" pitchFamily="34" charset="-122"/>
                <a:cs typeface="Consolas" pitchFamily="49" charset="0"/>
              </a:rPr>
              <a:t>定义是递归的</a:t>
            </a:r>
            <a:endParaRPr lang="zh-CN" altLang="zh-CN" sz="2200">
              <a:solidFill>
                <a:schemeClr val="bg1"/>
              </a:solidFill>
              <a:latin typeface="Consolas" pitchFamily="49" charset="0"/>
              <a:ea typeface="微软雅黑" pitchFamily="34" charset="-122"/>
              <a:cs typeface="Consolas" pitchFamily="49" charset="0"/>
            </a:endParaRPr>
          </a:p>
        </p:txBody>
      </p:sp>
      <p:sp>
        <p:nvSpPr>
          <p:cNvPr id="7" name="TextBox 6"/>
          <p:cNvSpPr txBox="1"/>
          <p:nvPr/>
        </p:nvSpPr>
        <p:spPr>
          <a:xfrm>
            <a:off x="428596" y="2214554"/>
            <a:ext cx="8572560" cy="861774"/>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有许多数学公式、数列等的定义是递归的。例如，求</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和</a:t>
            </a:r>
            <a:r>
              <a:rPr lang="en-US" altLang="zh-CN" sz="2000">
                <a:solidFill>
                  <a:srgbClr val="0000FF"/>
                </a:solidFill>
                <a:latin typeface="Consolas" pitchFamily="49" charset="0"/>
                <a:ea typeface="仿宋" pitchFamily="49" charset="-122"/>
                <a:cs typeface="Consolas" pitchFamily="49" charset="0"/>
              </a:rPr>
              <a:t>Fibonacci</a:t>
            </a:r>
            <a:r>
              <a:rPr lang="zh-CN" altLang="zh-CN" sz="2000">
                <a:solidFill>
                  <a:srgbClr val="0000FF"/>
                </a:solidFill>
                <a:latin typeface="Consolas" pitchFamily="49" charset="0"/>
                <a:ea typeface="仿宋" pitchFamily="49" charset="-122"/>
                <a:cs typeface="Consolas" pitchFamily="49" charset="0"/>
              </a:rPr>
              <a:t>（斐波那契）数列等</a:t>
            </a:r>
            <a:r>
              <a:rPr lang="zh-CN" altLang="en-US" sz="2000">
                <a:solidFill>
                  <a:srgbClr val="0000FF"/>
                </a:solidFill>
                <a:latin typeface="Consolas" pitchFamily="49" charset="0"/>
                <a:ea typeface="仿宋" pitchFamily="49" charset="-122"/>
                <a:cs typeface="Consolas" pitchFamily="49" charset="0"/>
              </a:rPr>
              <a:t>。</a:t>
            </a:r>
          </a:p>
        </p:txBody>
      </p:sp>
      <p:sp>
        <p:nvSpPr>
          <p:cNvPr id="8" name="TextBox 7"/>
          <p:cNvSpPr txBox="1"/>
          <p:nvPr/>
        </p:nvSpPr>
        <p:spPr>
          <a:xfrm>
            <a:off x="1000100" y="3286124"/>
            <a:ext cx="7000924" cy="219364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Fib</a:t>
            </a:r>
            <a:r>
              <a:rPr lang="en-US" altLang="zh-CN" sz="1800">
                <a:solidFill>
                  <a:srgbClr val="0000FF"/>
                </a:solidFill>
                <a:latin typeface="Consolas" pitchFamily="49" charset="0"/>
                <a:ea typeface="仿宋" pitchFamily="49" charset="-122"/>
                <a:cs typeface="Consolas" pitchFamily="49" charset="0"/>
              </a:rPr>
              <a:t>(int n)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求</a:t>
            </a:r>
            <a:r>
              <a:rPr lang="en-US" altLang="zh-CN" sz="1800">
                <a:solidFill>
                  <a:schemeClr val="bg1">
                    <a:lumMod val="50000"/>
                  </a:schemeClr>
                </a:solidFill>
                <a:latin typeface="Consolas" pitchFamily="49" charset="0"/>
                <a:ea typeface="仿宋" pitchFamily="49" charset="-122"/>
                <a:cs typeface="Consolas" pitchFamily="49" charset="0"/>
              </a:rPr>
              <a:t>Fibonacci</a:t>
            </a:r>
            <a:r>
              <a:rPr lang="zh-CN" altLang="zh-CN" sz="1800">
                <a:solidFill>
                  <a:schemeClr val="bg1">
                    <a:lumMod val="50000"/>
                  </a:schemeClr>
                </a:solidFill>
                <a:latin typeface="Consolas" pitchFamily="49" charset="0"/>
                <a:ea typeface="仿宋" pitchFamily="49" charset="-122"/>
                <a:cs typeface="Consolas" pitchFamily="49" charset="0"/>
              </a:rPr>
              <a:t>数列的第</a:t>
            </a:r>
            <a:r>
              <a:rPr lang="en-US" altLang="zh-CN" sz="1800">
                <a:solidFill>
                  <a:schemeClr val="bg1">
                    <a:lumMod val="50000"/>
                  </a:schemeClr>
                </a:solidFill>
                <a:latin typeface="Consolas" pitchFamily="49" charset="0"/>
                <a:ea typeface="仿宋" pitchFamily="49" charset="-122"/>
                <a:cs typeface="Consolas" pitchFamily="49" charset="0"/>
              </a:rPr>
              <a:t>n</a:t>
            </a:r>
            <a:r>
              <a:rPr lang="zh-CN" altLang="zh-CN" sz="1800">
                <a:solidFill>
                  <a:schemeClr val="bg1">
                    <a:lumMod val="50000"/>
                  </a:schemeClr>
                </a:solidFill>
                <a:latin typeface="Consolas" pitchFamily="49" charset="0"/>
                <a:ea typeface="仿宋" pitchFamily="49" charset="-122"/>
                <a:cs typeface="Consolas" pitchFamily="49" charset="0"/>
              </a:rPr>
              <a:t>项</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if (n==1 || n==2)</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1;</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else</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a:t>
            </a:r>
            <a:r>
              <a:rPr lang="en-US" altLang="zh-CN" sz="1800">
                <a:solidFill>
                  <a:srgbClr val="FF0000"/>
                </a:solidFill>
                <a:latin typeface="Consolas" pitchFamily="49" charset="0"/>
                <a:ea typeface="仿宋" pitchFamily="49" charset="-122"/>
                <a:cs typeface="Consolas" pitchFamily="49" charset="0"/>
              </a:rPr>
              <a:t>Fib</a:t>
            </a:r>
            <a:r>
              <a:rPr lang="en-US" altLang="zh-CN" sz="1800">
                <a:solidFill>
                  <a:srgbClr val="0000FF"/>
                </a:solidFill>
                <a:latin typeface="Consolas" pitchFamily="49" charset="0"/>
                <a:ea typeface="仿宋" pitchFamily="49" charset="-122"/>
                <a:cs typeface="Consolas" pitchFamily="49" charset="0"/>
              </a:rPr>
              <a:t>(n-1)+</a:t>
            </a:r>
            <a:r>
              <a:rPr lang="en-US" altLang="zh-CN" sz="1800">
                <a:solidFill>
                  <a:srgbClr val="FF0000"/>
                </a:solidFill>
                <a:latin typeface="Consolas" pitchFamily="49" charset="0"/>
                <a:ea typeface="仿宋" pitchFamily="49" charset="-122"/>
                <a:cs typeface="Consolas" pitchFamily="49" charset="0"/>
              </a:rPr>
              <a:t>Fib</a:t>
            </a:r>
            <a:r>
              <a:rPr lang="en-US" altLang="zh-CN" sz="1800">
                <a:solidFill>
                  <a:srgbClr val="0000FF"/>
                </a:solidFill>
                <a:latin typeface="Consolas" pitchFamily="49" charset="0"/>
                <a:ea typeface="仿宋" pitchFamily="49" charset="-122"/>
                <a:cs typeface="Consolas" pitchFamily="49" charset="0"/>
              </a:rPr>
              <a:t>(n-2);</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67864EE2-EAB3-4814-A7EB-820BD7610F1E}" type="slidenum">
              <a:rPr lang="en-US" altLang="zh-CN" smtClean="0"/>
              <a:pPr/>
              <a:t>47</a:t>
            </a:fld>
            <a:r>
              <a:rPr lang="en-US" altLang="zh-CN" dirty="0"/>
              <a:t>/97</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285728"/>
            <a:ext cx="328614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2. </a:t>
            </a:r>
            <a:r>
              <a:rPr lang="zh-CN" altLang="zh-CN" sz="2200">
                <a:latin typeface="Consolas" pitchFamily="49" charset="0"/>
                <a:ea typeface="微软雅黑" pitchFamily="34" charset="-122"/>
                <a:cs typeface="Consolas" pitchFamily="49" charset="0"/>
              </a:rPr>
              <a:t>数据结构是递归的</a:t>
            </a:r>
            <a:endParaRPr lang="zh-CN" altLang="zh-CN" sz="2200">
              <a:solidFill>
                <a:schemeClr val="bg1"/>
              </a:solidFill>
              <a:latin typeface="Consolas" pitchFamily="49" charset="0"/>
              <a:ea typeface="微软雅黑" pitchFamily="34" charset="-122"/>
              <a:cs typeface="Consolas" pitchFamily="49" charset="0"/>
            </a:endParaRPr>
          </a:p>
        </p:txBody>
      </p:sp>
      <p:sp>
        <p:nvSpPr>
          <p:cNvPr id="7" name="TextBox 6"/>
          <p:cNvSpPr txBox="1"/>
          <p:nvPr/>
        </p:nvSpPr>
        <p:spPr>
          <a:xfrm>
            <a:off x="357158" y="928670"/>
            <a:ext cx="6929486" cy="477054"/>
          </a:xfrm>
          <a:prstGeom prst="rect">
            <a:avLst/>
          </a:prstGeom>
          <a:noFill/>
        </p:spPr>
        <p:txBody>
          <a:bodyPr wrap="square" rtlCol="0">
            <a:spAutoFit/>
          </a:bodyPr>
          <a:lstStyle/>
          <a:p>
            <a:pPr algn="l">
              <a:lnSpc>
                <a:spcPts val="3000"/>
              </a:lnSpc>
              <a:spcBef>
                <a:spcPts val="0"/>
              </a:spcBef>
            </a:pPr>
            <a:r>
              <a:rPr lang="zh-CN" altLang="zh-CN" sz="2000">
                <a:solidFill>
                  <a:srgbClr val="0000FF"/>
                </a:solidFill>
                <a:latin typeface="Consolas" pitchFamily="49" charset="0"/>
                <a:ea typeface="仿宋" pitchFamily="49" charset="-122"/>
                <a:cs typeface="Consolas" pitchFamily="49" charset="0"/>
              </a:rPr>
              <a:t>有些数据结构是递归的。如单链表就是一种递归数据结构</a:t>
            </a:r>
            <a:r>
              <a:rPr lang="zh-CN" altLang="en-US" sz="2000">
                <a:solidFill>
                  <a:srgbClr val="0000FF"/>
                </a:solidFill>
                <a:latin typeface="Consolas" pitchFamily="49" charset="0"/>
                <a:ea typeface="仿宋" pitchFamily="49" charset="-122"/>
                <a:cs typeface="Consolas" pitchFamily="49" charset="0"/>
              </a:rPr>
              <a:t>。</a:t>
            </a:r>
          </a:p>
        </p:txBody>
      </p:sp>
      <p:sp>
        <p:nvSpPr>
          <p:cNvPr id="8" name="TextBox 7"/>
          <p:cNvSpPr txBox="1"/>
          <p:nvPr/>
        </p:nvSpPr>
        <p:spPr>
          <a:xfrm>
            <a:off x="214282" y="1571612"/>
            <a:ext cx="8715436" cy="298385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template &lt;</a:t>
            </a:r>
            <a:r>
              <a:rPr lang="en-US" altLang="zh-CN" sz="1800" dirty="0" err="1">
                <a:solidFill>
                  <a:srgbClr val="0000FF"/>
                </a:solidFill>
                <a:latin typeface="Consolas" pitchFamily="49" charset="0"/>
                <a:ea typeface="仿宋" pitchFamily="49" charset="-122"/>
                <a:cs typeface="Consolas" pitchFamily="49" charset="0"/>
              </a:rPr>
              <a:t>typename</a:t>
            </a:r>
            <a:r>
              <a:rPr lang="en-US" altLang="zh-CN" sz="1800" dirty="0">
                <a:solidFill>
                  <a:srgbClr val="0000FF"/>
                </a:solidFill>
                <a:latin typeface="Consolas" pitchFamily="49" charset="0"/>
                <a:ea typeface="仿宋" pitchFamily="49" charset="-122"/>
                <a:cs typeface="Consolas" pitchFamily="49" charset="0"/>
              </a:rPr>
              <a:t> T&gt;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class </a:t>
            </a:r>
            <a:r>
              <a:rPr lang="en-US" altLang="zh-CN" sz="1800" dirty="0" err="1">
                <a:solidFill>
                  <a:srgbClr val="FF0000"/>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单链表结点类</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public:</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9900"/>
                </a:solidFill>
                <a:latin typeface="Consolas" pitchFamily="49" charset="0"/>
                <a:ea typeface="仿宋" pitchFamily="49" charset="-122"/>
                <a:cs typeface="Consolas" pitchFamily="49" charset="0"/>
              </a:rPr>
              <a:t>   T data;</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存放数据元素</a:t>
            </a:r>
          </a:p>
          <a:p>
            <a:pPr algn="l">
              <a:lnSpc>
                <a:spcPts val="2200"/>
              </a:lnSpc>
              <a:spcBef>
                <a:spcPts val="0"/>
              </a:spcBef>
            </a:pPr>
            <a:r>
              <a:rPr lang="en-US" altLang="zh-CN" sz="1800" dirty="0">
                <a:solidFill>
                  <a:srgbClr val="009900"/>
                </a:solidFill>
                <a:latin typeface="Consolas" pitchFamily="49" charset="0"/>
                <a:ea typeface="仿宋" pitchFamily="49" charset="-122"/>
                <a:cs typeface="Consolas" pitchFamily="49" charset="0"/>
              </a:rPr>
              <a:t>   </a:t>
            </a:r>
            <a:r>
              <a:rPr lang="en-US" altLang="zh-CN" sz="1800" dirty="0" err="1">
                <a:solidFill>
                  <a:srgbClr val="009900"/>
                </a:solidFill>
                <a:latin typeface="Consolas" pitchFamily="49" charset="0"/>
                <a:ea typeface="仿宋" pitchFamily="49" charset="-122"/>
                <a:cs typeface="Consolas" pitchFamily="49" charset="0"/>
              </a:rPr>
              <a:t>LinkNode</a:t>
            </a:r>
            <a:r>
              <a:rPr lang="en-US" altLang="zh-CN" sz="1800" dirty="0">
                <a:solidFill>
                  <a:srgbClr val="009900"/>
                </a:solidFill>
                <a:latin typeface="Consolas" pitchFamily="49" charset="0"/>
                <a:ea typeface="仿宋" pitchFamily="49" charset="-122"/>
                <a:cs typeface="Consolas" pitchFamily="49" charset="0"/>
              </a:rPr>
              <a:t>&lt;T&gt;* next;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指向下一个结点的指针域</a:t>
            </a:r>
          </a:p>
          <a:p>
            <a:pPr algn="l">
              <a:lnSpc>
                <a:spcPts val="2200"/>
              </a:lnSpc>
              <a:spcBef>
                <a:spcPts val="120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():next(NULL) {}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构造函数</a:t>
            </a:r>
            <a:r>
              <a:rPr lang="zh-CN" altLang="zh-CN" sz="1800" dirty="0">
                <a:solidFill>
                  <a:srgbClr val="0000FF"/>
                </a:solidFill>
                <a:latin typeface="Consolas" pitchFamily="49" charset="0"/>
                <a:ea typeface="仿宋" pitchFamily="49" charset="-122"/>
                <a:cs typeface="Consolas" pitchFamily="49" charset="0"/>
              </a:rPr>
              <a:t> </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(T d):data(d),next(NULL) {}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重载构造函数</a:t>
            </a:r>
            <a:r>
              <a:rPr lang="zh-CN" altLang="zh-CN" sz="1800" dirty="0">
                <a:solidFill>
                  <a:srgbClr val="0000FF"/>
                </a:solidFill>
                <a:latin typeface="Consolas" pitchFamily="49" charset="0"/>
                <a:ea typeface="仿宋" pitchFamily="49" charset="-122"/>
                <a:cs typeface="Consolas" pitchFamily="49" charset="0"/>
              </a:rPr>
              <a:t> </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grpSp>
        <p:nvGrpSpPr>
          <p:cNvPr id="2" name="组合 37"/>
          <p:cNvGrpSpPr/>
          <p:nvPr/>
        </p:nvGrpSpPr>
        <p:grpSpPr>
          <a:xfrm>
            <a:off x="714348" y="4792259"/>
            <a:ext cx="7858180" cy="1422823"/>
            <a:chOff x="747686" y="5018715"/>
            <a:chExt cx="7858180" cy="1422823"/>
          </a:xfrm>
        </p:grpSpPr>
        <p:sp>
          <p:nvSpPr>
            <p:cNvPr id="33" name="TextBox 32"/>
            <p:cNvSpPr txBox="1"/>
            <p:nvPr/>
          </p:nvSpPr>
          <p:spPr>
            <a:xfrm>
              <a:off x="5429256" y="5286388"/>
              <a:ext cx="3176610" cy="400110"/>
            </a:xfrm>
            <a:prstGeom prst="rect">
              <a:avLst/>
            </a:prstGeom>
            <a:noFill/>
          </p:spPr>
          <p:txBody>
            <a:bodyPr wrap="square" rtlCol="0">
              <a:spAutoFit/>
            </a:bodyPr>
            <a:lstStyle/>
            <a:p>
              <a:pPr algn="l">
                <a:lnSpc>
                  <a:spcPct val="100000"/>
                </a:lnSpc>
                <a:spcBef>
                  <a:spcPts val="0"/>
                </a:spcBef>
              </a:pPr>
              <a:r>
                <a:rPr lang="en-US" altLang="zh-CN" sz="2000">
                  <a:solidFill>
                    <a:srgbClr val="FF0000"/>
                  </a:solidFill>
                  <a:latin typeface="Consolas" pitchFamily="49" charset="0"/>
                  <a:ea typeface="仿宋" pitchFamily="49" charset="-122"/>
                  <a:cs typeface="Consolas" pitchFamily="49" charset="0"/>
                </a:rPr>
                <a:t>head=</a:t>
              </a:r>
              <a:r>
                <a:rPr lang="zh-CN" altLang="en-US" sz="2000">
                  <a:solidFill>
                    <a:srgbClr val="FF0000"/>
                  </a:solidFill>
                  <a:latin typeface="Consolas" pitchFamily="49" charset="0"/>
                  <a:ea typeface="仿宋" pitchFamily="49" charset="-122"/>
                  <a:cs typeface="Consolas" pitchFamily="49" charset="0"/>
                </a:rPr>
                <a:t>（</a:t>
              </a:r>
              <a:r>
                <a:rPr lang="en-US" altLang="zh-CN" sz="2000" i="1">
                  <a:solidFill>
                    <a:srgbClr val="FF0000"/>
                  </a:solidFill>
                  <a:latin typeface="Consolas" pitchFamily="49" charset="0"/>
                  <a:ea typeface="仿宋" pitchFamily="49" charset="-122"/>
                  <a:cs typeface="Consolas" pitchFamily="49" charset="0"/>
                </a:rPr>
                <a:t>a</a:t>
              </a:r>
              <a:r>
                <a:rPr lang="en-US" altLang="zh-CN" sz="2000" baseline="-25000">
                  <a:solidFill>
                    <a:srgbClr val="FF0000"/>
                  </a:solidFill>
                  <a:latin typeface="Consolas" pitchFamily="49" charset="0"/>
                  <a:ea typeface="仿宋" pitchFamily="49" charset="-122"/>
                  <a:cs typeface="Consolas" pitchFamily="49" charset="0"/>
                </a:rPr>
                <a:t>1</a:t>
              </a:r>
              <a:r>
                <a:rPr lang="en-US" altLang="zh-CN" sz="2000">
                  <a:solidFill>
                    <a:srgbClr val="FF0000"/>
                  </a:solidFill>
                  <a:latin typeface="Consolas" pitchFamily="49" charset="0"/>
                  <a:ea typeface="仿宋" pitchFamily="49" charset="-122"/>
                  <a:cs typeface="Consolas" pitchFamily="49" charset="0"/>
                </a:rPr>
                <a:t>,head-&gt;next</a:t>
              </a:r>
              <a:r>
                <a:rPr lang="zh-CN" altLang="en-US" sz="2000">
                  <a:solidFill>
                    <a:srgbClr val="FF0000"/>
                  </a:solidFill>
                  <a:latin typeface="Consolas" pitchFamily="49" charset="0"/>
                  <a:ea typeface="仿宋" pitchFamily="49" charset="-122"/>
                  <a:cs typeface="Consolas" pitchFamily="49" charset="0"/>
                </a:rPr>
                <a:t>）</a:t>
              </a:r>
            </a:p>
          </p:txBody>
        </p:sp>
        <p:sp>
          <p:nvSpPr>
            <p:cNvPr id="16" name="Text Box 42"/>
            <p:cNvSpPr txBox="1">
              <a:spLocks noChangeArrowheads="1"/>
            </p:cNvSpPr>
            <p:nvPr/>
          </p:nvSpPr>
          <p:spPr bwMode="auto">
            <a:xfrm>
              <a:off x="1575664" y="5617530"/>
              <a:ext cx="4140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 name="Text Box 41"/>
            <p:cNvSpPr txBox="1">
              <a:spLocks noChangeArrowheads="1"/>
            </p:cNvSpPr>
            <p:nvPr/>
          </p:nvSpPr>
          <p:spPr bwMode="auto">
            <a:xfrm>
              <a:off x="2001050" y="5617530"/>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 name="Text Box 40"/>
            <p:cNvSpPr txBox="1">
              <a:spLocks noChangeArrowheads="1"/>
            </p:cNvSpPr>
            <p:nvPr/>
          </p:nvSpPr>
          <p:spPr bwMode="auto">
            <a:xfrm>
              <a:off x="4209065" y="5617530"/>
              <a:ext cx="4140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n</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 name="Text Box 39"/>
            <p:cNvSpPr txBox="1">
              <a:spLocks noChangeArrowheads="1"/>
            </p:cNvSpPr>
            <p:nvPr/>
          </p:nvSpPr>
          <p:spPr bwMode="auto">
            <a:xfrm>
              <a:off x="4624925" y="5617530"/>
              <a:ext cx="304265"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1" name="Text Box 37"/>
            <p:cNvSpPr txBox="1">
              <a:spLocks noChangeArrowheads="1"/>
            </p:cNvSpPr>
            <p:nvPr/>
          </p:nvSpPr>
          <p:spPr bwMode="auto">
            <a:xfrm>
              <a:off x="2460270" y="5617530"/>
              <a:ext cx="4140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2</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 name="Text Box 36"/>
            <p:cNvSpPr txBox="1">
              <a:spLocks noChangeArrowheads="1"/>
            </p:cNvSpPr>
            <p:nvPr/>
          </p:nvSpPr>
          <p:spPr bwMode="auto">
            <a:xfrm>
              <a:off x="2876130" y="5617530"/>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3" name="Line 35"/>
            <p:cNvSpPr>
              <a:spLocks noChangeShapeType="1"/>
            </p:cNvSpPr>
            <p:nvPr/>
          </p:nvSpPr>
          <p:spPr bwMode="auto">
            <a:xfrm>
              <a:off x="2985200" y="5768182"/>
              <a:ext cx="52493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4" name="Line 34"/>
            <p:cNvSpPr>
              <a:spLocks noChangeShapeType="1"/>
            </p:cNvSpPr>
            <p:nvPr/>
          </p:nvSpPr>
          <p:spPr bwMode="auto">
            <a:xfrm>
              <a:off x="2110316" y="5768182"/>
              <a:ext cx="34995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5" name="Text Box 33"/>
            <p:cNvSpPr txBox="1">
              <a:spLocks noChangeArrowheads="1"/>
            </p:cNvSpPr>
            <p:nvPr/>
          </p:nvSpPr>
          <p:spPr bwMode="auto">
            <a:xfrm>
              <a:off x="3510130" y="5617530"/>
              <a:ext cx="468549" cy="302275"/>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26" name="Line 32"/>
            <p:cNvSpPr>
              <a:spLocks noChangeShapeType="1"/>
            </p:cNvSpPr>
            <p:nvPr/>
          </p:nvSpPr>
          <p:spPr bwMode="auto">
            <a:xfrm>
              <a:off x="3923270" y="5768182"/>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7" name="Text Box 31"/>
            <p:cNvSpPr txBox="1">
              <a:spLocks noChangeArrowheads="1"/>
            </p:cNvSpPr>
            <p:nvPr/>
          </p:nvSpPr>
          <p:spPr bwMode="auto">
            <a:xfrm>
              <a:off x="747686" y="5588955"/>
              <a:ext cx="528818"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i="0" u="none" strike="noStrike" cap="none" normalizeH="0" baseline="0">
                  <a:ln>
                    <a:noFill/>
                  </a:ln>
                  <a:solidFill>
                    <a:srgbClr val="0000FF"/>
                  </a:solidFill>
                  <a:effectLst/>
                  <a:latin typeface="Consolas" pitchFamily="49" charset="0"/>
                  <a:ea typeface="仿宋" pitchFamily="49" charset="-122"/>
                  <a:cs typeface="Consolas" pitchFamily="49" charset="0"/>
                </a:rPr>
                <a:t>head</a:t>
              </a:r>
            </a:p>
          </p:txBody>
        </p:sp>
        <p:sp>
          <p:nvSpPr>
            <p:cNvPr id="28" name="Line 30"/>
            <p:cNvSpPr>
              <a:spLocks noChangeShapeType="1"/>
            </p:cNvSpPr>
            <p:nvPr/>
          </p:nvSpPr>
          <p:spPr bwMode="auto">
            <a:xfrm>
              <a:off x="1284837" y="5777707"/>
              <a:ext cx="286767" cy="0"/>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0" name="Text Box 31"/>
            <p:cNvSpPr txBox="1">
              <a:spLocks noChangeArrowheads="1"/>
            </p:cNvSpPr>
            <p:nvPr/>
          </p:nvSpPr>
          <p:spPr bwMode="auto">
            <a:xfrm>
              <a:off x="1614290" y="5018715"/>
              <a:ext cx="2957710"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i="0" u="none" strike="noStrike" cap="none" normalizeH="0" baseline="0">
                  <a:ln>
                    <a:noFill/>
                  </a:ln>
                  <a:solidFill>
                    <a:srgbClr val="0000FF"/>
                  </a:solidFill>
                  <a:effectLst/>
                  <a:latin typeface="Consolas" pitchFamily="49" charset="0"/>
                  <a:ea typeface="仿宋" pitchFamily="49" charset="-122"/>
                  <a:cs typeface="Consolas" pitchFamily="49" charset="0"/>
                </a:rPr>
                <a:t>head-&gt;next</a:t>
              </a:r>
              <a:r>
                <a:rPr kumimoji="0" lang="zh-CN" altLang="en-US" sz="1700" i="0" u="none" strike="noStrike" cap="none" normalizeH="0" baseline="0">
                  <a:ln>
                    <a:noFill/>
                  </a:ln>
                  <a:solidFill>
                    <a:srgbClr val="0000FF"/>
                  </a:solidFill>
                  <a:effectLst/>
                  <a:latin typeface="Consolas" pitchFamily="49" charset="0"/>
                  <a:ea typeface="仿宋" pitchFamily="49" charset="-122"/>
                  <a:cs typeface="Consolas" pitchFamily="49" charset="0"/>
                </a:rPr>
                <a:t>也是一个单链表</a:t>
              </a:r>
              <a:endParaRPr kumimoji="0" lang="en-US" altLang="zh-CN" sz="17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32" name="直接箭头连接符 31"/>
            <p:cNvCxnSpPr/>
            <p:nvPr/>
          </p:nvCxnSpPr>
          <p:spPr>
            <a:xfrm rot="16200000" flipH="1">
              <a:off x="2678893" y="5428147"/>
              <a:ext cx="285752" cy="7143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4" name="右箭头 33"/>
            <p:cNvSpPr/>
            <p:nvPr/>
          </p:nvSpPr>
          <p:spPr bwMode="auto">
            <a:xfrm>
              <a:off x="5000628" y="5357826"/>
              <a:ext cx="428628" cy="214314"/>
            </a:xfrm>
            <a:prstGeom prst="right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37" name="TextBox 36"/>
            <p:cNvSpPr txBox="1"/>
            <p:nvPr/>
          </p:nvSpPr>
          <p:spPr>
            <a:xfrm>
              <a:off x="2428860" y="6072206"/>
              <a:ext cx="2357454"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不带头结点单链表</a:t>
              </a:r>
            </a:p>
          </p:txBody>
        </p:sp>
      </p:grpSp>
      <p:sp>
        <p:nvSpPr>
          <p:cNvPr id="38" name="灯片编号占位符 37"/>
          <p:cNvSpPr>
            <a:spLocks noGrp="1"/>
          </p:cNvSpPr>
          <p:nvPr>
            <p:ph type="sldNum" sz="quarter" idx="12"/>
          </p:nvPr>
        </p:nvSpPr>
        <p:spPr/>
        <p:txBody>
          <a:bodyPr/>
          <a:lstStyle/>
          <a:p>
            <a:fld id="{67864EE2-EAB3-4814-A7EB-820BD7610F1E}" type="slidenum">
              <a:rPr lang="en-US" altLang="zh-CN" smtClean="0"/>
              <a:pPr/>
              <a:t>48</a:t>
            </a:fld>
            <a:r>
              <a:rPr lang="en-US" altLang="zh-CN" dirty="0"/>
              <a:t>/97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285852" y="548702"/>
            <a:ext cx="7572428" cy="451406"/>
          </a:xfrm>
          <a:prstGeom prst="rect">
            <a:avLst/>
          </a:prstGeom>
          <a:noFill/>
        </p:spPr>
        <p:txBody>
          <a:bodyPr wrap="square" rtlCol="0">
            <a:spAutoFit/>
          </a:bodyPr>
          <a:lstStyle/>
          <a:p>
            <a:pPr algn="l">
              <a:lnSpc>
                <a:spcPts val="2800"/>
              </a:lnSpc>
              <a:spcBef>
                <a:spcPts val="0"/>
              </a:spcBef>
            </a:pPr>
            <a:r>
              <a:rPr lang="zh-CN" altLang="zh-CN" sz="2000">
                <a:solidFill>
                  <a:srgbClr val="0000FF"/>
                </a:solidFill>
                <a:latin typeface="Consolas" pitchFamily="49" charset="0"/>
                <a:ea typeface="楷体" pitchFamily="49" charset="-122"/>
                <a:cs typeface="Consolas" pitchFamily="49" charset="0"/>
              </a:rPr>
              <a:t>求一个不带头结点单链表</a:t>
            </a:r>
            <a:r>
              <a:rPr lang="en-US" altLang="zh-CN" sz="2000" i="1">
                <a:solidFill>
                  <a:srgbClr val="0000FF"/>
                </a:solidFill>
                <a:latin typeface="Consolas" pitchFamily="49" charset="0"/>
                <a:ea typeface="楷体" pitchFamily="49" charset="-122"/>
                <a:cs typeface="Consolas" pitchFamily="49" charset="0"/>
              </a:rPr>
              <a:t>p</a:t>
            </a:r>
            <a:r>
              <a:rPr lang="zh-CN" altLang="zh-CN" sz="2000">
                <a:solidFill>
                  <a:srgbClr val="0000FF"/>
                </a:solidFill>
                <a:latin typeface="Consolas" pitchFamily="49" charset="0"/>
                <a:ea typeface="楷体" pitchFamily="49" charset="-122"/>
                <a:cs typeface="Consolas" pitchFamily="49" charset="0"/>
              </a:rPr>
              <a:t>中所有</a:t>
            </a:r>
            <a:r>
              <a:rPr lang="en-US" altLang="zh-CN" sz="2000">
                <a:solidFill>
                  <a:srgbClr val="0000FF"/>
                </a:solidFill>
                <a:latin typeface="Consolas" pitchFamily="49" charset="0"/>
                <a:ea typeface="楷体" pitchFamily="49" charset="-122"/>
                <a:cs typeface="Consolas" pitchFamily="49" charset="0"/>
              </a:rPr>
              <a:t>data</a:t>
            </a:r>
            <a:r>
              <a:rPr lang="zh-CN" altLang="zh-CN" sz="2000">
                <a:solidFill>
                  <a:srgbClr val="0000FF"/>
                </a:solidFill>
                <a:latin typeface="Consolas" pitchFamily="49" charset="0"/>
                <a:ea typeface="楷体" pitchFamily="49" charset="-122"/>
                <a:cs typeface="Consolas" pitchFamily="49" charset="0"/>
              </a:rPr>
              <a:t>成员（假设为</a:t>
            </a:r>
            <a:r>
              <a:rPr lang="en-US" altLang="zh-CN" sz="2000">
                <a:solidFill>
                  <a:srgbClr val="0000FF"/>
                </a:solidFill>
                <a:latin typeface="Consolas" pitchFamily="49" charset="0"/>
                <a:ea typeface="楷体" pitchFamily="49" charset="-122"/>
                <a:cs typeface="Consolas" pitchFamily="49" charset="0"/>
              </a:rPr>
              <a:t>int</a:t>
            </a:r>
            <a:r>
              <a:rPr lang="zh-CN" altLang="zh-CN" sz="2000">
                <a:solidFill>
                  <a:srgbClr val="0000FF"/>
                </a:solidFill>
                <a:latin typeface="Consolas" pitchFamily="49" charset="0"/>
                <a:ea typeface="楷体" pitchFamily="49" charset="-122"/>
                <a:cs typeface="Consolas" pitchFamily="49" charset="0"/>
              </a:rPr>
              <a:t>型）之和</a:t>
            </a:r>
            <a:r>
              <a:rPr lang="zh-CN" altLang="en-US" sz="2000">
                <a:solidFill>
                  <a:srgbClr val="0000FF"/>
                </a:solidFill>
                <a:latin typeface="Consolas" pitchFamily="49" charset="0"/>
                <a:ea typeface="楷体" pitchFamily="49" charset="-122"/>
                <a:cs typeface="Consolas" pitchFamily="49" charset="0"/>
              </a:rPr>
              <a:t>。</a:t>
            </a:r>
          </a:p>
        </p:txBody>
      </p:sp>
      <p:grpSp>
        <p:nvGrpSpPr>
          <p:cNvPr id="2" name="组合 18"/>
          <p:cNvGrpSpPr/>
          <p:nvPr/>
        </p:nvGrpSpPr>
        <p:grpSpPr>
          <a:xfrm>
            <a:off x="214282" y="285728"/>
            <a:ext cx="1000100" cy="1071569"/>
            <a:chOff x="214282" y="142852"/>
            <a:chExt cx="1000100" cy="1071569"/>
          </a:xfrm>
        </p:grpSpPr>
        <p:sp>
          <p:nvSpPr>
            <p:cNvPr id="20"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headEnd/>
              <a:tailEnd/>
            </a:ln>
          </p:spPr>
          <p:txBody>
            <a:bodyPr wrap="none" anchor="ctr"/>
            <a:lstStyle/>
            <a:p>
              <a:endParaRPr lang="zh-CN" altLang="zh-CN">
                <a:latin typeface="Calibri" pitchFamily="34" charset="0"/>
                <a:cs typeface="Arial" pitchFamily="34" charset="0"/>
              </a:endParaRPr>
            </a:p>
          </p:txBody>
        </p:sp>
        <p:sp>
          <p:nvSpPr>
            <p:cNvPr id="21"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headEnd/>
              <a:tailEnd/>
            </a:ln>
          </p:spPr>
          <p:txBody>
            <a:bodyPr wrap="none" anchor="ctr"/>
            <a:lstStyle/>
            <a:p>
              <a:endParaRPr lang="zh-CN" altLang="zh-CN">
                <a:latin typeface="Calibri" pitchFamily="34" charset="0"/>
                <a:cs typeface="Arial" pitchFamily="34" charset="0"/>
              </a:endParaRPr>
            </a:p>
          </p:txBody>
        </p:sp>
        <p:sp>
          <p:nvSpPr>
            <p:cNvPr id="22" name="Oval 22"/>
            <p:cNvSpPr>
              <a:spLocks noChangeArrowheads="1"/>
            </p:cNvSpPr>
            <p:nvPr/>
          </p:nvSpPr>
          <p:spPr bwMode="gray">
            <a:xfrm>
              <a:off x="296515" y="233663"/>
              <a:ext cx="834424" cy="895136"/>
            </a:xfrm>
            <a:prstGeom prst="ellipse">
              <a:avLst/>
            </a:prstGeom>
            <a:noFill/>
            <a:ln w="38100">
              <a:solidFill>
                <a:srgbClr val="FF0000">
                  <a:alpha val="30196"/>
                </a:srgbClr>
              </a:solidFill>
              <a:round/>
              <a:headEnd/>
              <a:tailEnd/>
            </a:ln>
          </p:spPr>
          <p:txBody>
            <a:bodyPr wrap="none" anchor="ctr"/>
            <a:lstStyle/>
            <a:p>
              <a:endParaRPr lang="zh-CN" altLang="zh-CN">
                <a:latin typeface="Calibri" pitchFamily="34" charset="0"/>
                <a:cs typeface="Arial" pitchFamily="34" charset="0"/>
              </a:endParaRPr>
            </a:p>
          </p:txBody>
        </p:sp>
        <p:sp>
          <p:nvSpPr>
            <p:cNvPr id="23" name="Text Box 23"/>
            <p:cNvSpPr txBox="1">
              <a:spLocks noChangeArrowheads="1"/>
            </p:cNvSpPr>
            <p:nvPr/>
          </p:nvSpPr>
          <p:spPr bwMode="gray">
            <a:xfrm>
              <a:off x="364012" y="538608"/>
              <a:ext cx="728120" cy="313932"/>
            </a:xfrm>
            <a:prstGeom prst="rect">
              <a:avLst/>
            </a:prstGeom>
            <a:noFill/>
            <a:ln w="9525" algn="ctr">
              <a:noFill/>
              <a:miter lim="800000"/>
              <a:headEnd/>
              <a:tailEnd/>
            </a:ln>
          </p:spPr>
          <p:txBody>
            <a:bodyPr wrap="square">
              <a:spAutoFit/>
            </a:bodyPr>
            <a:lstStyle/>
            <a:p>
              <a:pPr algn="ctr">
                <a:spcBef>
                  <a:spcPct val="50000"/>
                </a:spcBef>
              </a:pPr>
              <a:r>
                <a:rPr lang="zh-CN" altLang="en-US" sz="1800" b="1">
                  <a:solidFill>
                    <a:srgbClr val="FF0000"/>
                  </a:solidFill>
                  <a:latin typeface="微软雅黑" pitchFamily="34" charset="-122"/>
                  <a:ea typeface="微软雅黑" pitchFamily="34" charset="-122"/>
                  <a:cs typeface="Consolas" pitchFamily="49" charset="0"/>
                </a:rPr>
                <a:t>示例</a:t>
              </a:r>
            </a:p>
          </p:txBody>
        </p:sp>
      </p:grpSp>
      <p:sp>
        <p:nvSpPr>
          <p:cNvPr id="24" name="TextBox 23"/>
          <p:cNvSpPr txBox="1"/>
          <p:nvPr/>
        </p:nvSpPr>
        <p:spPr>
          <a:xfrm>
            <a:off x="428596" y="3071810"/>
            <a:ext cx="7929618" cy="211990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Sum</a:t>
            </a:r>
            <a:r>
              <a:rPr lang="en-US" altLang="zh-CN" sz="1800">
                <a:solidFill>
                  <a:srgbClr val="0000FF"/>
                </a:solidFill>
                <a:latin typeface="Consolas" pitchFamily="49" charset="0"/>
                <a:ea typeface="仿宋" pitchFamily="49" charset="-122"/>
                <a:cs typeface="Consolas" pitchFamily="49" charset="0"/>
              </a:rPr>
              <a:t>(LinkNode&lt;int&gt;* p)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求不带头结点单链表</a:t>
            </a:r>
            <a:r>
              <a:rPr lang="en-US" altLang="zh-CN" sz="1800">
                <a:solidFill>
                  <a:schemeClr val="bg1">
                    <a:lumMod val="50000"/>
                  </a:schemeClr>
                </a:solidFill>
                <a:latin typeface="Consolas" pitchFamily="49" charset="0"/>
                <a:ea typeface="仿宋" pitchFamily="49" charset="-122"/>
                <a:cs typeface="Consolas" pitchFamily="49" charset="0"/>
              </a:rPr>
              <a:t>p</a:t>
            </a:r>
            <a:r>
              <a:rPr lang="zh-CN" altLang="zh-CN" sz="1800">
                <a:solidFill>
                  <a:schemeClr val="bg1">
                    <a:lumMod val="50000"/>
                  </a:schemeClr>
                </a:solidFill>
                <a:latin typeface="Consolas" pitchFamily="49" charset="0"/>
                <a:ea typeface="仿宋" pitchFamily="49" charset="-122"/>
                <a:cs typeface="Consolas" pitchFamily="49" charset="0"/>
              </a:rPr>
              <a:t>所有结点值之和</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if (p==NULL)</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return 0;</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else</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return p-&gt;data+</a:t>
            </a:r>
            <a:r>
              <a:rPr lang="en-US" altLang="zh-CN" sz="1800">
                <a:solidFill>
                  <a:srgbClr val="FF0000"/>
                </a:solidFill>
                <a:latin typeface="Consolas" pitchFamily="49" charset="0"/>
                <a:ea typeface="仿宋" pitchFamily="49" charset="-122"/>
                <a:cs typeface="Consolas" pitchFamily="49" charset="0"/>
              </a:rPr>
              <a:t>Sum</a:t>
            </a:r>
            <a:r>
              <a:rPr lang="en-US" altLang="zh-CN" sz="1800">
                <a:solidFill>
                  <a:srgbClr val="0000FF"/>
                </a:solidFill>
                <a:latin typeface="Consolas" pitchFamily="49" charset="0"/>
                <a:ea typeface="仿宋" pitchFamily="49" charset="-122"/>
                <a:cs typeface="Consolas" pitchFamily="49" charset="0"/>
              </a:rPr>
              <a:t>(p-&gt;next);</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3" name="组合 25"/>
          <p:cNvGrpSpPr/>
          <p:nvPr/>
        </p:nvGrpSpPr>
        <p:grpSpPr>
          <a:xfrm>
            <a:off x="2285984" y="1500174"/>
            <a:ext cx="4000528" cy="894092"/>
            <a:chOff x="2285984" y="1500174"/>
            <a:chExt cx="4000528" cy="894092"/>
          </a:xfrm>
        </p:grpSpPr>
        <p:sp>
          <p:nvSpPr>
            <p:cNvPr id="5" name="Text Box 42"/>
            <p:cNvSpPr txBox="1">
              <a:spLocks noChangeArrowheads="1"/>
            </p:cNvSpPr>
            <p:nvPr/>
          </p:nvSpPr>
          <p:spPr bwMode="auto">
            <a:xfrm>
              <a:off x="2932986" y="2082466"/>
              <a:ext cx="4140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 name="Text Box 41"/>
            <p:cNvSpPr txBox="1">
              <a:spLocks noChangeArrowheads="1"/>
            </p:cNvSpPr>
            <p:nvPr/>
          </p:nvSpPr>
          <p:spPr bwMode="auto">
            <a:xfrm>
              <a:off x="3358372" y="2082466"/>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 name="Text Box 40"/>
            <p:cNvSpPr txBox="1">
              <a:spLocks noChangeArrowheads="1"/>
            </p:cNvSpPr>
            <p:nvPr/>
          </p:nvSpPr>
          <p:spPr bwMode="auto">
            <a:xfrm>
              <a:off x="5566387" y="2082466"/>
              <a:ext cx="4140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n</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 name="Text Box 39"/>
            <p:cNvSpPr txBox="1">
              <a:spLocks noChangeArrowheads="1"/>
            </p:cNvSpPr>
            <p:nvPr/>
          </p:nvSpPr>
          <p:spPr bwMode="auto">
            <a:xfrm>
              <a:off x="5982247" y="2082466"/>
              <a:ext cx="304265"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9" name="Text Box 37"/>
            <p:cNvSpPr txBox="1">
              <a:spLocks noChangeArrowheads="1"/>
            </p:cNvSpPr>
            <p:nvPr/>
          </p:nvSpPr>
          <p:spPr bwMode="auto">
            <a:xfrm>
              <a:off x="3817592" y="2082466"/>
              <a:ext cx="4140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1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0" u="none" strike="noStrike" cap="none" normalizeH="0" baseline="-30000">
                  <a:ln>
                    <a:noFill/>
                  </a:ln>
                  <a:solidFill>
                    <a:srgbClr val="0000FF"/>
                  </a:solidFill>
                  <a:effectLst/>
                  <a:latin typeface="Consolas" pitchFamily="49" charset="0"/>
                  <a:ea typeface="仿宋" pitchFamily="49" charset="-122"/>
                  <a:cs typeface="Consolas" pitchFamily="49" charset="0"/>
                </a:rPr>
                <a:t>2</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 name="Text Box 36"/>
            <p:cNvSpPr txBox="1">
              <a:spLocks noChangeArrowheads="1"/>
            </p:cNvSpPr>
            <p:nvPr/>
          </p:nvSpPr>
          <p:spPr bwMode="auto">
            <a:xfrm>
              <a:off x="4233452" y="2082466"/>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 name="Line 35"/>
            <p:cNvSpPr>
              <a:spLocks noChangeShapeType="1"/>
            </p:cNvSpPr>
            <p:nvPr/>
          </p:nvSpPr>
          <p:spPr bwMode="auto">
            <a:xfrm>
              <a:off x="4342522" y="2233118"/>
              <a:ext cx="52493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 name="Line 34"/>
            <p:cNvSpPr>
              <a:spLocks noChangeShapeType="1"/>
            </p:cNvSpPr>
            <p:nvPr/>
          </p:nvSpPr>
          <p:spPr bwMode="auto">
            <a:xfrm>
              <a:off x="3467638" y="2233118"/>
              <a:ext cx="34995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 name="Text Box 33"/>
            <p:cNvSpPr txBox="1">
              <a:spLocks noChangeArrowheads="1"/>
            </p:cNvSpPr>
            <p:nvPr/>
          </p:nvSpPr>
          <p:spPr bwMode="auto">
            <a:xfrm>
              <a:off x="4867452" y="2082466"/>
              <a:ext cx="468549" cy="302275"/>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14" name="Line 32"/>
            <p:cNvSpPr>
              <a:spLocks noChangeShapeType="1"/>
            </p:cNvSpPr>
            <p:nvPr/>
          </p:nvSpPr>
          <p:spPr bwMode="auto">
            <a:xfrm>
              <a:off x="5280592" y="2233118"/>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 name="Text Box 31"/>
            <p:cNvSpPr txBox="1">
              <a:spLocks noChangeArrowheads="1"/>
            </p:cNvSpPr>
            <p:nvPr/>
          </p:nvSpPr>
          <p:spPr bwMode="auto">
            <a:xfrm>
              <a:off x="2285984" y="2091991"/>
              <a:ext cx="357190"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i="1" u="none" strike="noStrike" cap="none" normalizeH="0" baseline="0">
                  <a:ln>
                    <a:noFill/>
                  </a:ln>
                  <a:solidFill>
                    <a:srgbClr val="0000FF"/>
                  </a:solidFill>
                  <a:effectLst/>
                  <a:latin typeface="Consolas" pitchFamily="49" charset="0"/>
                  <a:ea typeface="仿宋" pitchFamily="49" charset="-122"/>
                  <a:cs typeface="Consolas" pitchFamily="49" charset="0"/>
                </a:rPr>
                <a:t>p</a:t>
              </a:r>
            </a:p>
          </p:txBody>
        </p:sp>
        <p:sp>
          <p:nvSpPr>
            <p:cNvPr id="16" name="Line 30"/>
            <p:cNvSpPr>
              <a:spLocks noChangeShapeType="1"/>
            </p:cNvSpPr>
            <p:nvPr/>
          </p:nvSpPr>
          <p:spPr bwMode="auto">
            <a:xfrm>
              <a:off x="2642159" y="2242643"/>
              <a:ext cx="286767" cy="0"/>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cxnSp>
          <p:nvCxnSpPr>
            <p:cNvPr id="17" name="直接箭头连接符 16"/>
            <p:cNvCxnSpPr/>
            <p:nvPr/>
          </p:nvCxnSpPr>
          <p:spPr>
            <a:xfrm rot="16200000" flipH="1">
              <a:off x="4036215" y="1893083"/>
              <a:ext cx="285752" cy="7143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5" name="Text Box 31"/>
            <p:cNvSpPr txBox="1">
              <a:spLocks noChangeArrowheads="1"/>
            </p:cNvSpPr>
            <p:nvPr/>
          </p:nvSpPr>
          <p:spPr bwMode="auto">
            <a:xfrm>
              <a:off x="3571868" y="1500174"/>
              <a:ext cx="1143008"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i="1" u="none" strike="noStrike" cap="none" normalizeH="0" baseline="0">
                  <a:ln>
                    <a:noFill/>
                  </a:ln>
                  <a:solidFill>
                    <a:srgbClr val="0000FF"/>
                  </a:solidFill>
                  <a:effectLst/>
                  <a:latin typeface="Consolas" pitchFamily="49" charset="0"/>
                  <a:ea typeface="仿宋" pitchFamily="49" charset="-122"/>
                  <a:cs typeface="Consolas" pitchFamily="49" charset="0"/>
                </a:rPr>
                <a:t>p</a:t>
              </a:r>
              <a:r>
                <a:rPr kumimoji="0" lang="en-US" altLang="zh-CN" sz="1700">
                  <a:solidFill>
                    <a:srgbClr val="0000FF"/>
                  </a:solidFill>
                  <a:latin typeface="Consolas" pitchFamily="49" charset="0"/>
                  <a:ea typeface="仿宋" pitchFamily="49" charset="-122"/>
                  <a:cs typeface="Consolas" pitchFamily="49" charset="0"/>
                </a:rPr>
                <a:t>-&gt;</a:t>
              </a:r>
              <a:r>
                <a:rPr kumimoji="0" lang="en-US" altLang="zh-CN" sz="1700" u="none" strike="noStrike" cap="none" normalizeH="0" baseline="0">
                  <a:ln>
                    <a:noFill/>
                  </a:ln>
                  <a:solidFill>
                    <a:srgbClr val="0000FF"/>
                  </a:solidFill>
                  <a:effectLst/>
                  <a:latin typeface="Consolas" pitchFamily="49" charset="0"/>
                  <a:ea typeface="仿宋" pitchFamily="49" charset="-122"/>
                  <a:cs typeface="Consolas" pitchFamily="49" charset="0"/>
                </a:rPr>
                <a:t>next</a:t>
              </a:r>
            </a:p>
          </p:txBody>
        </p:sp>
      </p:grpSp>
      <p:sp>
        <p:nvSpPr>
          <p:cNvPr id="30" name="灯片编号占位符 29"/>
          <p:cNvSpPr>
            <a:spLocks noGrp="1"/>
          </p:cNvSpPr>
          <p:nvPr>
            <p:ph type="sldNum" sz="quarter" idx="12"/>
          </p:nvPr>
        </p:nvSpPr>
        <p:spPr/>
        <p:txBody>
          <a:bodyPr/>
          <a:lstStyle/>
          <a:p>
            <a:fld id="{67864EE2-EAB3-4814-A7EB-820BD7610F1E}" type="slidenum">
              <a:rPr lang="en-US" altLang="zh-CN" smtClean="0"/>
              <a:pPr/>
              <a:t>49</a:t>
            </a:fld>
            <a:r>
              <a:rPr lang="en-US" altLang="zh-CN" dirty="0"/>
              <a:t>/97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500042"/>
            <a:ext cx="7215238"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仿宋" pitchFamily="49" charset="-122"/>
                <a:ea typeface="仿宋" pitchFamily="49" charset="-122"/>
              </a:rPr>
              <a:t>二维数组的逻辑关系用二元组表示</a:t>
            </a:r>
            <a:endParaRPr lang="zh-CN" altLang="en-US" sz="2000">
              <a:solidFill>
                <a:srgbClr val="0000FF"/>
              </a:solidFill>
              <a:latin typeface="仿宋" pitchFamily="49" charset="-122"/>
              <a:ea typeface="仿宋" pitchFamily="49" charset="-122"/>
              <a:cs typeface="Consolas" pitchFamily="49"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5" name="Object 1"/>
          <p:cNvGraphicFramePr>
            <a:graphicFrameLocks noChangeAspect="1"/>
          </p:cNvGraphicFramePr>
          <p:nvPr/>
        </p:nvGraphicFramePr>
        <p:xfrm>
          <a:off x="3286116" y="1214422"/>
          <a:ext cx="1615860" cy="1071570"/>
        </p:xfrm>
        <a:graphic>
          <a:graphicData uri="http://schemas.openxmlformats.org/presentationml/2006/ole">
            <mc:AlternateContent xmlns:mc="http://schemas.openxmlformats.org/markup-compatibility/2006">
              <mc:Choice xmlns:v="urn:schemas-microsoft-com:vml" Requires="v">
                <p:oleObj spid="_x0000_s67593" r:id="rId3" imgW="901700" imgH="596900" progId="">
                  <p:embed/>
                </p:oleObj>
              </mc:Choice>
              <mc:Fallback>
                <p:oleObj r:id="rId3" imgW="901700" imgH="596900" progId="">
                  <p:embed/>
                  <p:pic>
                    <p:nvPicPr>
                      <p:cNvPr id="1025"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16" y="1214422"/>
                        <a:ext cx="1615860" cy="1071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785786" y="2857496"/>
            <a:ext cx="7715304" cy="2264824"/>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lIns="144000" tIns="108000" bIns="108000" rtlCol="0">
            <a:spAutoFit/>
          </a:bodyPr>
          <a:lstStyle/>
          <a:p>
            <a:pPr algn="l">
              <a:lnSpc>
                <a:spcPct val="100000"/>
              </a:lnSpc>
              <a:spcBef>
                <a:spcPts val="600"/>
              </a:spcBef>
            </a:pPr>
            <a:r>
              <a:rPr lang="en-US" altLang="zh-CN" sz="1800">
                <a:solidFill>
                  <a:srgbClr val="0000FF"/>
                </a:solidFill>
                <a:latin typeface="Consolas" pitchFamily="49" charset="0"/>
                <a:ea typeface="仿宋" pitchFamily="49" charset="-122"/>
                <a:cs typeface="Consolas" pitchFamily="49" charset="0"/>
              </a:rPr>
              <a:t>B=(</a:t>
            </a:r>
            <a:r>
              <a:rPr lang="en-US" altLang="zh-CN" sz="1800" i="1">
                <a:solidFill>
                  <a:srgbClr val="0000FF"/>
                </a:solidFill>
                <a:latin typeface="Consolas" pitchFamily="49" charset="0"/>
                <a:ea typeface="仿宋" pitchFamily="49" charset="-122"/>
                <a:cs typeface="Consolas" pitchFamily="49" charset="0"/>
              </a:rPr>
              <a:t>D</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R</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ct val="100000"/>
              </a:lnSpc>
              <a:spcBef>
                <a:spcPts val="600"/>
              </a:spcBef>
            </a:pPr>
            <a:r>
              <a:rPr lang="en-US" altLang="zh-CN" sz="1800" i="1">
                <a:solidFill>
                  <a:srgbClr val="0000FF"/>
                </a:solidFill>
                <a:latin typeface="Consolas" pitchFamily="49" charset="0"/>
                <a:ea typeface="仿宋" pitchFamily="49" charset="-122"/>
                <a:cs typeface="Consolas" pitchFamily="49" charset="0"/>
              </a:rPr>
              <a:t>R</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r</a:t>
            </a:r>
            <a:r>
              <a:rPr lang="en-US" altLang="zh-CN" sz="1800" baseline="-250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r</a:t>
            </a:r>
            <a:r>
              <a:rPr lang="en-US" altLang="zh-CN" sz="1800" baseline="-25000">
                <a:solidFill>
                  <a:srgbClr val="0000FF"/>
                </a:solidFill>
                <a:latin typeface="Consolas" pitchFamily="49" charset="0"/>
                <a:ea typeface="仿宋" pitchFamily="49" charset="-122"/>
                <a:cs typeface="Consolas" pitchFamily="49" charset="0"/>
              </a:rPr>
              <a:t>2</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ct val="100000"/>
              </a:lnSpc>
              <a:spcBef>
                <a:spcPts val="600"/>
              </a:spcBef>
            </a:pPr>
            <a:r>
              <a:rPr lang="en-US" altLang="zh-CN" sz="1800" i="1">
                <a:solidFill>
                  <a:srgbClr val="0000FF"/>
                </a:solidFill>
                <a:latin typeface="Consolas" pitchFamily="49" charset="0"/>
                <a:ea typeface="仿宋" pitchFamily="49" charset="-122"/>
                <a:cs typeface="Consolas" pitchFamily="49" charset="0"/>
              </a:rPr>
              <a:t>r</a:t>
            </a:r>
            <a:r>
              <a:rPr lang="en-US" altLang="zh-CN" sz="1800" baseline="-25000">
                <a:solidFill>
                  <a:srgbClr val="0000FF"/>
                </a:solidFill>
                <a:latin typeface="Consolas" pitchFamily="49" charset="0"/>
                <a:ea typeface="仿宋" pitchFamily="49" charset="-122"/>
                <a:cs typeface="Consolas" pitchFamily="49" charset="0"/>
              </a:rPr>
              <a:t>1</a:t>
            </a:r>
            <a:r>
              <a:rPr lang="en-US" altLang="zh-CN" sz="1800">
                <a:solidFill>
                  <a:srgbClr val="0000FF"/>
                </a:solidFill>
                <a:latin typeface="Consolas" pitchFamily="49" charset="0"/>
                <a:ea typeface="仿宋" pitchFamily="49" charset="-122"/>
                <a:cs typeface="Consolas" pitchFamily="49" charset="0"/>
              </a:rPr>
              <a:t>={&lt;1</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&lt;2</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3&gt;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&lt;3</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4&gt;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&lt;5</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6&gt;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&lt;6</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7&gt;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&lt;7</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8&gt;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&lt;9</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10&gt;</a:t>
            </a:r>
            <a:r>
              <a:rPr lang="zh-CN" altLang="zh-CN" sz="180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algn="l">
              <a:lnSpc>
                <a:spcPct val="100000"/>
              </a:lnSpc>
              <a:spcBef>
                <a:spcPts val="600"/>
              </a:spcBef>
            </a:pPr>
            <a:r>
              <a:rPr lang="en-US" altLang="zh-CN" sz="1800">
                <a:solidFill>
                  <a:srgbClr val="0000FF"/>
                </a:solidFill>
                <a:latin typeface="Consolas" pitchFamily="49" charset="0"/>
                <a:ea typeface="仿宋" pitchFamily="49" charset="-122"/>
                <a:cs typeface="Consolas" pitchFamily="49" charset="0"/>
              </a:rPr>
              <a:t>    &lt;10</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11&gt;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&lt;11</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12&gt;}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同行关系</a:t>
            </a:r>
            <a:endParaRPr lang="zh-CN" altLang="zh-CN" sz="1800">
              <a:solidFill>
                <a:srgbClr val="00B0F0"/>
              </a:solidFill>
              <a:latin typeface="Consolas" pitchFamily="49" charset="0"/>
              <a:ea typeface="仿宋" pitchFamily="49" charset="-122"/>
              <a:cs typeface="Consolas" pitchFamily="49" charset="0"/>
            </a:endParaRPr>
          </a:p>
          <a:p>
            <a:pPr algn="l">
              <a:lnSpc>
                <a:spcPct val="100000"/>
              </a:lnSpc>
              <a:spcBef>
                <a:spcPts val="600"/>
              </a:spcBef>
            </a:pPr>
            <a:r>
              <a:rPr lang="en-US" altLang="zh-CN" sz="1800" i="1">
                <a:solidFill>
                  <a:srgbClr val="0000FF"/>
                </a:solidFill>
                <a:latin typeface="Consolas" pitchFamily="49" charset="0"/>
                <a:ea typeface="仿宋" pitchFamily="49" charset="-122"/>
                <a:cs typeface="Consolas" pitchFamily="49" charset="0"/>
              </a:rPr>
              <a:t>r</a:t>
            </a:r>
            <a:r>
              <a:rPr lang="en-US" altLang="zh-CN" sz="1800" baseline="-25000">
                <a:solidFill>
                  <a:srgbClr val="0000FF"/>
                </a:solidFill>
                <a:latin typeface="Consolas" pitchFamily="49" charset="0"/>
                <a:ea typeface="仿宋" pitchFamily="49" charset="-122"/>
                <a:cs typeface="Consolas" pitchFamily="49" charset="0"/>
              </a:rPr>
              <a:t>2</a:t>
            </a:r>
            <a:r>
              <a:rPr lang="en-US" altLang="zh-CN" sz="1800">
                <a:solidFill>
                  <a:srgbClr val="0000FF"/>
                </a:solidFill>
                <a:latin typeface="Consolas" pitchFamily="49" charset="0"/>
                <a:ea typeface="仿宋" pitchFamily="49" charset="-122"/>
                <a:cs typeface="Consolas" pitchFamily="49" charset="0"/>
              </a:rPr>
              <a:t>={&lt;1</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5&gt;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&lt;5</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9&gt;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&lt;2</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6&gt;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&lt;6</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10&gt;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&lt;3</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7&gt;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&lt;7</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11&gt;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&lt;4</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8&gt;</a:t>
            </a:r>
            <a:r>
              <a:rPr lang="zh-CN" altLang="zh-CN" sz="180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algn="l">
              <a:lnSpc>
                <a:spcPct val="100000"/>
              </a:lnSpc>
              <a:spcBef>
                <a:spcPts val="600"/>
              </a:spcBef>
            </a:pPr>
            <a:r>
              <a:rPr lang="en-US" altLang="zh-CN" sz="1800">
                <a:solidFill>
                  <a:srgbClr val="0000FF"/>
                </a:solidFill>
                <a:latin typeface="Consolas" pitchFamily="49" charset="0"/>
                <a:ea typeface="仿宋" pitchFamily="49" charset="-122"/>
                <a:cs typeface="Consolas" pitchFamily="49" charset="0"/>
              </a:rPr>
              <a:t>    &lt;8</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12&gt;}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同列关系</a:t>
            </a:r>
          </a:p>
        </p:txBody>
      </p:sp>
      <p:sp>
        <p:nvSpPr>
          <p:cNvPr id="9" name="下箭头 8"/>
          <p:cNvSpPr/>
          <p:nvPr/>
        </p:nvSpPr>
        <p:spPr bwMode="auto">
          <a:xfrm>
            <a:off x="3857620" y="2357430"/>
            <a:ext cx="214314" cy="357190"/>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12" name="灯片编号占位符 11"/>
          <p:cNvSpPr>
            <a:spLocks noGrp="1"/>
          </p:cNvSpPr>
          <p:nvPr>
            <p:ph type="sldNum" sz="quarter" idx="12"/>
          </p:nvPr>
        </p:nvSpPr>
        <p:spPr/>
        <p:txBody>
          <a:bodyPr/>
          <a:lstStyle/>
          <a:p>
            <a:fld id="{67864EE2-EAB3-4814-A7EB-820BD7610F1E}" type="slidenum">
              <a:rPr lang="en-US" altLang="zh-CN" smtClean="0"/>
              <a:pPr/>
              <a:t>5</a:t>
            </a:fld>
            <a:r>
              <a:rPr lang="en-US" altLang="zh-CN" dirty="0"/>
              <a:t>/76</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500042"/>
            <a:ext cx="428628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3. </a:t>
            </a:r>
            <a:r>
              <a:rPr lang="zh-CN" altLang="zh-CN" sz="2200">
                <a:latin typeface="Consolas" pitchFamily="49" charset="0"/>
                <a:ea typeface="微软雅黑" pitchFamily="34" charset="-122"/>
                <a:cs typeface="Consolas" pitchFamily="49" charset="0"/>
              </a:rPr>
              <a:t>问题的求解方法是递归的</a:t>
            </a:r>
            <a:endParaRPr lang="zh-CN" altLang="zh-CN" sz="2200">
              <a:solidFill>
                <a:schemeClr val="bg1"/>
              </a:solidFill>
              <a:latin typeface="Consolas" pitchFamily="49" charset="0"/>
              <a:ea typeface="微软雅黑" pitchFamily="34" charset="-122"/>
              <a:cs typeface="Consolas" pitchFamily="49" charset="0"/>
            </a:endParaRPr>
          </a:p>
        </p:txBody>
      </p:sp>
      <p:pic>
        <p:nvPicPr>
          <p:cNvPr id="1026" name="Picture 2" descr="http://img2.imgtn.bdimg.com/it/u=2453346877,1101521077&amp;fm=15&amp;gp=0.jpg"/>
          <p:cNvPicPr>
            <a:picLocks noChangeAspect="1" noChangeArrowheads="1"/>
          </p:cNvPicPr>
          <p:nvPr/>
        </p:nvPicPr>
        <p:blipFill>
          <a:blip r:embed="rId2" cstate="print"/>
          <a:srcRect/>
          <a:stretch>
            <a:fillRect/>
          </a:stretch>
        </p:blipFill>
        <p:spPr bwMode="auto">
          <a:xfrm>
            <a:off x="2500298" y="1428736"/>
            <a:ext cx="4214842" cy="1855592"/>
          </a:xfrm>
          <a:prstGeom prst="rect">
            <a:avLst/>
          </a:prstGeom>
          <a:noFill/>
        </p:spPr>
      </p:pic>
      <p:sp>
        <p:nvSpPr>
          <p:cNvPr id="7" name="TextBox 6"/>
          <p:cNvSpPr txBox="1"/>
          <p:nvPr/>
        </p:nvSpPr>
        <p:spPr>
          <a:xfrm>
            <a:off x="1000100" y="1488032"/>
            <a:ext cx="1428760" cy="400110"/>
          </a:xfrm>
          <a:prstGeom prst="rect">
            <a:avLst/>
          </a:prstGeom>
          <a:noFill/>
        </p:spPr>
        <p:txBody>
          <a:bodyPr wrap="square" rtlCol="0">
            <a:spAutoFit/>
          </a:bodyPr>
          <a:lstStyle/>
          <a:p>
            <a:pPr algn="l">
              <a:lnSpc>
                <a:spcPct val="100000"/>
              </a:lnSpc>
              <a:spcBef>
                <a:spcPts val="0"/>
              </a:spcBef>
            </a:pPr>
            <a:r>
              <a:rPr lang="en-US" altLang="zh-CN" sz="2000">
                <a:solidFill>
                  <a:srgbClr val="FF0000"/>
                </a:solidFill>
                <a:latin typeface="Consolas" pitchFamily="49" charset="0"/>
                <a:ea typeface="仿宋" pitchFamily="49" charset="-122"/>
                <a:cs typeface="Consolas" pitchFamily="49" charset="0"/>
              </a:rPr>
              <a:t>Hanoi</a:t>
            </a:r>
            <a:r>
              <a:rPr lang="zh-CN" altLang="zh-CN" sz="2000">
                <a:solidFill>
                  <a:srgbClr val="FF0000"/>
                </a:solidFill>
                <a:latin typeface="Consolas" pitchFamily="49" charset="0"/>
                <a:ea typeface="仿宋" pitchFamily="49" charset="-122"/>
                <a:cs typeface="Consolas" pitchFamily="49" charset="0"/>
              </a:rPr>
              <a:t>问题</a:t>
            </a:r>
            <a:endParaRPr lang="zh-CN" altLang="en-US" sz="2000">
              <a:solidFill>
                <a:srgbClr val="FF0000"/>
              </a:solidFill>
              <a:latin typeface="Consolas" pitchFamily="49" charset="0"/>
              <a:ea typeface="仿宋" pitchFamily="49" charset="-122"/>
              <a:cs typeface="Consolas" pitchFamily="49" charset="0"/>
            </a:endParaRPr>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5"/>
          <p:cNvGrpSpPr/>
          <p:nvPr/>
        </p:nvGrpSpPr>
        <p:grpSpPr>
          <a:xfrm>
            <a:off x="214282" y="3786190"/>
            <a:ext cx="8358246" cy="1873392"/>
            <a:chOff x="214282" y="3786190"/>
            <a:chExt cx="8358246" cy="1873392"/>
          </a:xfrm>
        </p:grpSpPr>
        <p:sp>
          <p:nvSpPr>
            <p:cNvPr id="8" name="TextBox 7"/>
            <p:cNvSpPr txBox="1"/>
            <p:nvPr/>
          </p:nvSpPr>
          <p:spPr>
            <a:xfrm>
              <a:off x="214282" y="3786190"/>
              <a:ext cx="835824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设</a:t>
              </a:r>
              <a:r>
                <a:rPr lang="en-US" altLang="zh-CN" sz="2000">
                  <a:solidFill>
                    <a:srgbClr val="0000FF"/>
                  </a:solidFill>
                  <a:latin typeface="Consolas" pitchFamily="49" charset="0"/>
                  <a:ea typeface="仿宋" pitchFamily="49" charset="-122"/>
                  <a:cs typeface="Consolas" pitchFamily="49" charset="0"/>
                </a:rPr>
                <a:t>Hanoi(</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y</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z</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表示将</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个盘片从</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塔座借助</a:t>
              </a:r>
              <a:r>
                <a:rPr lang="en-US" altLang="zh-CN" sz="2000" i="1">
                  <a:solidFill>
                    <a:srgbClr val="0000FF"/>
                  </a:solidFill>
                  <a:latin typeface="Consolas" pitchFamily="49" charset="0"/>
                  <a:ea typeface="仿宋" pitchFamily="49" charset="-122"/>
                  <a:cs typeface="Consolas" pitchFamily="49" charset="0"/>
                </a:rPr>
                <a:t>y</a:t>
              </a:r>
              <a:r>
                <a:rPr lang="zh-CN" altLang="zh-CN" sz="2000">
                  <a:solidFill>
                    <a:srgbClr val="0000FF"/>
                  </a:solidFill>
                  <a:latin typeface="Consolas" pitchFamily="49" charset="0"/>
                  <a:ea typeface="仿宋" pitchFamily="49" charset="-122"/>
                  <a:cs typeface="Consolas" pitchFamily="49" charset="0"/>
                </a:rPr>
                <a:t>塔座移动到</a:t>
              </a:r>
              <a:r>
                <a:rPr lang="en-US" altLang="zh-CN" sz="2000" i="1">
                  <a:solidFill>
                    <a:srgbClr val="0000FF"/>
                  </a:solidFill>
                  <a:latin typeface="Consolas" pitchFamily="49" charset="0"/>
                  <a:ea typeface="仿宋" pitchFamily="49" charset="-122"/>
                  <a:cs typeface="Consolas" pitchFamily="49" charset="0"/>
                </a:rPr>
                <a:t>z</a:t>
              </a:r>
              <a:r>
                <a:rPr lang="zh-CN" altLang="zh-CN" sz="2000">
                  <a:solidFill>
                    <a:srgbClr val="0000FF"/>
                  </a:solidFill>
                  <a:latin typeface="Consolas" pitchFamily="49" charset="0"/>
                  <a:ea typeface="仿宋" pitchFamily="49" charset="-122"/>
                  <a:cs typeface="Consolas" pitchFamily="49" charset="0"/>
                </a:rPr>
                <a:t>塔座上</a:t>
              </a:r>
              <a:r>
                <a:rPr lang="en-US"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1030" name="Rectangle 6"/>
            <p:cNvSpPr>
              <a:spLocks noChangeArrowheads="1"/>
            </p:cNvSpPr>
            <p:nvPr/>
          </p:nvSpPr>
          <p:spPr bwMode="auto">
            <a:xfrm>
              <a:off x="714348" y="4857760"/>
              <a:ext cx="2335568" cy="53350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marL="0" marR="0" lvl="0" algn="l" defTabSz="914400" rtl="0" eaLnBrk="1" fontAlgn="base" latinLnBrk="0" hangingPunct="1">
                <a:lnSpc>
                  <a:spcPct val="15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Hanoi(n</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x</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y</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z)</a:t>
              </a:r>
            </a:p>
          </p:txBody>
        </p:sp>
        <p:sp>
          <p:nvSpPr>
            <p:cNvPr id="1029" name="Rectangle 5"/>
            <p:cNvSpPr>
              <a:spLocks noChangeArrowheads="1"/>
            </p:cNvSpPr>
            <p:nvPr/>
          </p:nvSpPr>
          <p:spPr bwMode="auto">
            <a:xfrm>
              <a:off x="3714745" y="4572008"/>
              <a:ext cx="4643469" cy="1087574"/>
            </a:xfrm>
            <a:prstGeom prst="rect">
              <a:avLst/>
            </a:prstGeom>
            <a:solidFill>
              <a:schemeClr val="bg1">
                <a:lumMod val="95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180000" tIns="108000" rIns="91440" bIns="45720" numCol="1" anchor="t" anchorCtr="0" compatLnSpc="1">
              <a:prstTxWarp prst="textNoShape">
                <a:avLst/>
              </a:prstTxWarp>
            </a:bodyPr>
            <a:lstStyle/>
            <a:p>
              <a:pPr marL="0" marR="0" lvl="0" algn="l" defTabSz="914400" rtl="0" eaLnBrk="1" fontAlgn="base" latinLnBrk="0" hangingPunct="1">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Hanoi(n-1</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x</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z</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y)</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algn="l" defTabSz="914400" rtl="0" eaLnBrk="0" fontAlgn="base" latinLnBrk="0" hangingPunct="0">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move(n</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x</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z)</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：将第</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n</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个圆盘从</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x</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移到</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z</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algn="l" defTabSz="914400" rtl="0" eaLnBrk="0" fontAlgn="base" latinLnBrk="0" hangingPunct="0">
                <a:lnSpc>
                  <a:spcPts val="21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Hanoi(n-1</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y</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x</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z)</a:t>
              </a:r>
            </a:p>
          </p:txBody>
        </p:sp>
        <p:sp>
          <p:nvSpPr>
            <p:cNvPr id="15" name="右箭头 14"/>
            <p:cNvSpPr/>
            <p:nvPr/>
          </p:nvSpPr>
          <p:spPr bwMode="auto">
            <a:xfrm>
              <a:off x="3214678" y="5000636"/>
              <a:ext cx="357190" cy="214314"/>
            </a:xfrm>
            <a:prstGeom prst="right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800">
                <a:solidFill>
                  <a:srgbClr val="0000FF"/>
                </a:solidFill>
                <a:latin typeface="Consolas" pitchFamily="49" charset="0"/>
                <a:cs typeface="Consolas" pitchFamily="49" charset="0"/>
              </a:endParaRPr>
            </a:p>
          </p:txBody>
        </p:sp>
      </p:grpSp>
      <p:sp>
        <p:nvSpPr>
          <p:cNvPr id="17" name="灯片编号占位符 16"/>
          <p:cNvSpPr>
            <a:spLocks noGrp="1"/>
          </p:cNvSpPr>
          <p:nvPr>
            <p:ph type="sldNum" sz="quarter" idx="12"/>
          </p:nvPr>
        </p:nvSpPr>
        <p:spPr/>
        <p:txBody>
          <a:bodyPr/>
          <a:lstStyle/>
          <a:p>
            <a:fld id="{67864EE2-EAB3-4814-A7EB-820BD7610F1E}" type="slidenum">
              <a:rPr lang="en-US" altLang="zh-CN" smtClean="0"/>
              <a:pPr/>
              <a:t>50</a:t>
            </a:fld>
            <a:r>
              <a:rPr lang="en-US" altLang="zh-CN" dirty="0"/>
              <a:t>/97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2885047"/>
            <a:ext cx="8715436" cy="293102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Hanoi</a:t>
            </a:r>
            <a:r>
              <a:rPr lang="en-US" altLang="zh-CN" sz="1800">
                <a:solidFill>
                  <a:srgbClr val="0000FF"/>
                </a:solidFill>
                <a:latin typeface="Consolas" pitchFamily="49" charset="0"/>
                <a:ea typeface="仿宋" pitchFamily="49" charset="-122"/>
                <a:cs typeface="Consolas" pitchFamily="49" charset="0"/>
              </a:rPr>
              <a:t>(int n,char x,char y,char z)   	</a:t>
            </a:r>
            <a:r>
              <a:rPr lang="en-US" altLang="zh-CN" sz="1800">
                <a:solidFill>
                  <a:schemeClr val="bg1">
                    <a:lumMod val="50000"/>
                  </a:schemeClr>
                </a:solidFill>
                <a:latin typeface="Consolas" pitchFamily="49" charset="0"/>
                <a:ea typeface="仿宋" pitchFamily="49" charset="-122"/>
                <a:cs typeface="Consolas" pitchFamily="49" charset="0"/>
              </a:rPr>
              <a:t>//Hanoi</a:t>
            </a:r>
            <a:r>
              <a:rPr lang="zh-CN" altLang="zh-CN" sz="1800">
                <a:solidFill>
                  <a:schemeClr val="bg1">
                    <a:lumMod val="50000"/>
                  </a:schemeClr>
                </a:solidFill>
                <a:latin typeface="Consolas" pitchFamily="49" charset="0"/>
                <a:ea typeface="仿宋" pitchFamily="49" charset="-122"/>
                <a:cs typeface="Consolas" pitchFamily="49" charset="0"/>
              </a:rPr>
              <a:t>递归算法</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if (n==1)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只有一个盘片的情况</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将第</a:t>
            </a:r>
            <a:r>
              <a:rPr lang="en-US" altLang="zh-CN" sz="1800">
                <a:solidFill>
                  <a:srgbClr val="0000FF"/>
                </a:solidFill>
                <a:latin typeface="Consolas" pitchFamily="49" charset="0"/>
                <a:ea typeface="仿宋" pitchFamily="49" charset="-122"/>
                <a:cs typeface="Consolas" pitchFamily="49" charset="0"/>
              </a:rPr>
              <a:t>%d</a:t>
            </a:r>
            <a:r>
              <a:rPr lang="zh-CN" altLang="zh-CN" sz="1800">
                <a:solidFill>
                  <a:srgbClr val="0000FF"/>
                </a:solidFill>
                <a:latin typeface="Consolas" pitchFamily="49" charset="0"/>
                <a:ea typeface="仿宋" pitchFamily="49" charset="-122"/>
                <a:cs typeface="Consolas" pitchFamily="49" charset="0"/>
              </a:rPr>
              <a:t>个盘片从</a:t>
            </a:r>
            <a:r>
              <a:rPr lang="en-US" altLang="zh-CN" sz="1800">
                <a:solidFill>
                  <a:srgbClr val="0000FF"/>
                </a:solidFill>
                <a:latin typeface="Consolas" pitchFamily="49" charset="0"/>
                <a:ea typeface="仿宋" pitchFamily="49" charset="-122"/>
                <a:cs typeface="Consolas" pitchFamily="49" charset="0"/>
              </a:rPr>
              <a:t>%c</a:t>
            </a:r>
            <a:r>
              <a:rPr lang="zh-CN" altLang="zh-CN" sz="1800">
                <a:solidFill>
                  <a:srgbClr val="0000FF"/>
                </a:solidFill>
                <a:latin typeface="Consolas" pitchFamily="49" charset="0"/>
                <a:ea typeface="仿宋" pitchFamily="49" charset="-122"/>
                <a:cs typeface="Consolas" pitchFamily="49" charset="0"/>
              </a:rPr>
              <a:t>移动到</a:t>
            </a:r>
            <a:r>
              <a:rPr lang="en-US" altLang="zh-CN" sz="1800">
                <a:solidFill>
                  <a:srgbClr val="0000FF"/>
                </a:solidFill>
                <a:latin typeface="Consolas" pitchFamily="49" charset="0"/>
                <a:ea typeface="仿宋" pitchFamily="49" charset="-122"/>
                <a:cs typeface="Consolas" pitchFamily="49" charset="0"/>
              </a:rPr>
              <a:t>%c\n",n,x,z);</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有两个或多个盘片的情况</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FF0000"/>
                </a:solidFill>
                <a:latin typeface="Consolas" pitchFamily="49" charset="0"/>
                <a:ea typeface="仿宋" pitchFamily="49" charset="-122"/>
                <a:cs typeface="Consolas" pitchFamily="49" charset="0"/>
              </a:rPr>
              <a:t>Hanoi</a:t>
            </a:r>
            <a:r>
              <a:rPr lang="en-US" altLang="zh-CN" sz="1800">
                <a:solidFill>
                  <a:srgbClr val="0000FF"/>
                </a:solidFill>
                <a:latin typeface="Consolas" pitchFamily="49" charset="0"/>
                <a:ea typeface="仿宋" pitchFamily="49" charset="-122"/>
                <a:cs typeface="Consolas" pitchFamily="49" charset="0"/>
              </a:rPr>
              <a:t>(n-1,x,z,y);</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将第</a:t>
            </a:r>
            <a:r>
              <a:rPr lang="en-US" altLang="zh-CN" sz="1800">
                <a:solidFill>
                  <a:srgbClr val="0000FF"/>
                </a:solidFill>
                <a:latin typeface="Consolas" pitchFamily="49" charset="0"/>
                <a:ea typeface="仿宋" pitchFamily="49" charset="-122"/>
                <a:cs typeface="Consolas" pitchFamily="49" charset="0"/>
              </a:rPr>
              <a:t>%d</a:t>
            </a:r>
            <a:r>
              <a:rPr lang="zh-CN" altLang="zh-CN" sz="1800">
                <a:solidFill>
                  <a:srgbClr val="0000FF"/>
                </a:solidFill>
                <a:latin typeface="Consolas" pitchFamily="49" charset="0"/>
                <a:ea typeface="仿宋" pitchFamily="49" charset="-122"/>
                <a:cs typeface="Consolas" pitchFamily="49" charset="0"/>
              </a:rPr>
              <a:t>个盘片从</a:t>
            </a:r>
            <a:r>
              <a:rPr lang="en-US" altLang="zh-CN" sz="1800">
                <a:solidFill>
                  <a:srgbClr val="0000FF"/>
                </a:solidFill>
                <a:latin typeface="Consolas" pitchFamily="49" charset="0"/>
                <a:ea typeface="仿宋" pitchFamily="49" charset="-122"/>
                <a:cs typeface="Consolas" pitchFamily="49" charset="0"/>
              </a:rPr>
              <a:t>%c</a:t>
            </a:r>
            <a:r>
              <a:rPr lang="zh-CN" altLang="zh-CN" sz="1800">
                <a:solidFill>
                  <a:srgbClr val="0000FF"/>
                </a:solidFill>
                <a:latin typeface="Consolas" pitchFamily="49" charset="0"/>
                <a:ea typeface="仿宋" pitchFamily="49" charset="-122"/>
                <a:cs typeface="Consolas" pitchFamily="49" charset="0"/>
              </a:rPr>
              <a:t>移动到</a:t>
            </a:r>
            <a:r>
              <a:rPr lang="en-US" altLang="zh-CN" sz="1800">
                <a:solidFill>
                  <a:srgbClr val="0000FF"/>
                </a:solidFill>
                <a:latin typeface="Consolas" pitchFamily="49" charset="0"/>
                <a:ea typeface="仿宋" pitchFamily="49" charset="-122"/>
                <a:cs typeface="Consolas" pitchFamily="49" charset="0"/>
              </a:rPr>
              <a:t>%c\n",n,x,z);</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Hanoi</a:t>
            </a:r>
            <a:r>
              <a:rPr lang="en-US" altLang="zh-CN" sz="1800">
                <a:solidFill>
                  <a:srgbClr val="0000FF"/>
                </a:solidFill>
                <a:latin typeface="Consolas" pitchFamily="49" charset="0"/>
                <a:ea typeface="仿宋" pitchFamily="49" charset="-122"/>
                <a:cs typeface="Consolas" pitchFamily="49" charset="0"/>
              </a:rPr>
              <a:t>(n-1,y,x,z);</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pic>
        <p:nvPicPr>
          <p:cNvPr id="6" name="Picture 2" descr="http://img2.imgtn.bdimg.com/it/u=2453346877,1101521077&amp;fm=15&amp;gp=0.jpg"/>
          <p:cNvPicPr>
            <a:picLocks noChangeAspect="1" noChangeArrowheads="1"/>
          </p:cNvPicPr>
          <p:nvPr/>
        </p:nvPicPr>
        <p:blipFill>
          <a:blip r:embed="rId2" cstate="print"/>
          <a:srcRect/>
          <a:stretch>
            <a:fillRect/>
          </a:stretch>
        </p:blipFill>
        <p:spPr bwMode="auto">
          <a:xfrm>
            <a:off x="1071538" y="428604"/>
            <a:ext cx="4214842" cy="1855592"/>
          </a:xfrm>
          <a:prstGeom prst="rect">
            <a:avLst/>
          </a:prstGeom>
          <a:noFill/>
        </p:spPr>
      </p:pic>
      <p:sp>
        <p:nvSpPr>
          <p:cNvPr id="7" name="下箭头 6"/>
          <p:cNvSpPr/>
          <p:nvPr/>
        </p:nvSpPr>
        <p:spPr bwMode="auto">
          <a:xfrm>
            <a:off x="3000364" y="2428868"/>
            <a:ext cx="214314" cy="285752"/>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12" name="灯片编号占位符 11"/>
          <p:cNvSpPr>
            <a:spLocks noGrp="1"/>
          </p:cNvSpPr>
          <p:nvPr>
            <p:ph type="sldNum" sz="quarter" idx="12"/>
          </p:nvPr>
        </p:nvSpPr>
        <p:spPr/>
        <p:txBody>
          <a:bodyPr/>
          <a:lstStyle/>
          <a:p>
            <a:fld id="{67864EE2-EAB3-4814-A7EB-820BD7610F1E}" type="slidenum">
              <a:rPr lang="en-US" altLang="zh-CN" smtClean="0"/>
              <a:pPr/>
              <a:t>51</a:t>
            </a:fld>
            <a:r>
              <a:rPr lang="en-US" altLang="zh-CN" dirty="0"/>
              <a:t>/97</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285720" y="428604"/>
            <a:ext cx="285752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6.1.3 </a:t>
            </a:r>
            <a:r>
              <a:rPr lang="zh-CN" altLang="zh-CN">
                <a:latin typeface="Consolas" pitchFamily="49" charset="0"/>
                <a:ea typeface="微软雅黑" pitchFamily="34" charset="-122"/>
                <a:cs typeface="Consolas" pitchFamily="49" charset="0"/>
              </a:rPr>
              <a:t>递归模型</a:t>
            </a:r>
            <a:endParaRPr lang="zh-CN" altLang="zh-CN">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571472" y="1142984"/>
            <a:ext cx="750099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楷体" pitchFamily="49" charset="-122"/>
                <a:ea typeface="楷体" pitchFamily="49" charset="-122"/>
              </a:rPr>
              <a:t>递归模型是递归算法的抽象，它反映一个递归问题的递归结构。</a:t>
            </a:r>
            <a:endParaRPr lang="zh-CN" altLang="en-US" sz="2000">
              <a:solidFill>
                <a:srgbClr val="0000FF"/>
              </a:solidFill>
              <a:latin typeface="楷体" pitchFamily="49" charset="-122"/>
              <a:ea typeface="楷体" pitchFamily="49" charset="-122"/>
              <a:cs typeface="Consolas" pitchFamily="49" charset="0"/>
            </a:endParaRPr>
          </a:p>
        </p:txBody>
      </p:sp>
      <p:sp>
        <p:nvSpPr>
          <p:cNvPr id="7" name="TextBox 6"/>
          <p:cNvSpPr txBox="1"/>
          <p:nvPr/>
        </p:nvSpPr>
        <p:spPr>
          <a:xfrm>
            <a:off x="1214414" y="4882619"/>
            <a:ext cx="4786346" cy="760959"/>
          </a:xfrm>
          <a:prstGeom prst="rect">
            <a:avLst/>
          </a:prstGeom>
          <a:solidFill>
            <a:schemeClr val="bg1">
              <a:lumMod val="95000"/>
            </a:schemeClr>
          </a:solidFill>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72000" bIns="72000" rtlCol="0">
            <a:spAutoFit/>
          </a:bodyPr>
          <a:lstStyle/>
          <a:p>
            <a:pPr algn="l">
              <a:lnSpc>
                <a:spcPts val="2400"/>
              </a:lnSpc>
              <a:spcBef>
                <a:spcPts val="0"/>
              </a:spcBef>
            </a:pPr>
            <a:r>
              <a:rPr lang="en-US" altLang="zh-CN" sz="1800" i="1">
                <a:solidFill>
                  <a:srgbClr val="0000FF"/>
                </a:solidFill>
                <a:latin typeface="Consolas" pitchFamily="49" charset="0"/>
                <a:cs typeface="Consolas" pitchFamily="49" charset="0"/>
              </a:rPr>
              <a:t>f</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)=1				</a:t>
            </a:r>
            <a:r>
              <a:rPr lang="en-US" altLang="zh-CN" sz="1800" i="1">
                <a:solidFill>
                  <a:srgbClr val="00B0F0"/>
                </a:solidFill>
                <a:latin typeface="Consolas" pitchFamily="49" charset="0"/>
                <a:cs typeface="Consolas" pitchFamily="49" charset="0"/>
              </a:rPr>
              <a:t>n</a:t>
            </a:r>
            <a:r>
              <a:rPr lang="en-US" altLang="zh-CN" sz="1800">
                <a:solidFill>
                  <a:srgbClr val="00B0F0"/>
                </a:solidFill>
                <a:latin typeface="Consolas" pitchFamily="49" charset="0"/>
                <a:cs typeface="Consolas" pitchFamily="49" charset="0"/>
              </a:rPr>
              <a:t>=1</a:t>
            </a:r>
            <a:endParaRPr lang="zh-CN" altLang="zh-CN" sz="1800">
              <a:solidFill>
                <a:srgbClr val="00B0F0"/>
              </a:solidFill>
              <a:latin typeface="Consolas" pitchFamily="49" charset="0"/>
              <a:cs typeface="Consolas" pitchFamily="49" charset="0"/>
            </a:endParaRPr>
          </a:p>
          <a:p>
            <a:pPr algn="l">
              <a:lnSpc>
                <a:spcPts val="2400"/>
              </a:lnSpc>
              <a:spcBef>
                <a:spcPts val="0"/>
              </a:spcBef>
            </a:pPr>
            <a:r>
              <a:rPr lang="en-US" altLang="zh-CN" sz="1800" i="1">
                <a:solidFill>
                  <a:srgbClr val="0000FF"/>
                </a:solidFill>
                <a:latin typeface="Consolas" pitchFamily="49" charset="0"/>
                <a:cs typeface="Consolas" pitchFamily="49" charset="0"/>
              </a:rPr>
              <a:t>f</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f</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-1)			</a:t>
            </a:r>
            <a:r>
              <a:rPr lang="en-US" altLang="zh-CN" sz="1800" i="1">
                <a:solidFill>
                  <a:srgbClr val="00B0F0"/>
                </a:solidFill>
                <a:latin typeface="Consolas" pitchFamily="49" charset="0"/>
                <a:cs typeface="Consolas" pitchFamily="49" charset="0"/>
              </a:rPr>
              <a:t>n</a:t>
            </a:r>
            <a:r>
              <a:rPr lang="en-US" altLang="zh-CN" sz="1800">
                <a:solidFill>
                  <a:srgbClr val="00B0F0"/>
                </a:solidFill>
                <a:latin typeface="Consolas" pitchFamily="49" charset="0"/>
                <a:cs typeface="Consolas" pitchFamily="49" charset="0"/>
              </a:rPr>
              <a:t>&gt;1</a:t>
            </a:r>
            <a:endParaRPr lang="zh-CN" altLang="zh-CN" sz="1800">
              <a:solidFill>
                <a:srgbClr val="00B0F0"/>
              </a:solidFill>
              <a:latin typeface="Consolas" pitchFamily="49" charset="0"/>
              <a:cs typeface="Consolas" pitchFamily="49" charset="0"/>
            </a:endParaRPr>
          </a:p>
        </p:txBody>
      </p:sp>
      <p:sp>
        <p:nvSpPr>
          <p:cNvPr id="8" name="下箭头 7"/>
          <p:cNvSpPr/>
          <p:nvPr/>
        </p:nvSpPr>
        <p:spPr bwMode="auto">
          <a:xfrm>
            <a:off x="3071802" y="4214818"/>
            <a:ext cx="214314" cy="571504"/>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9" name="TextBox 8"/>
          <p:cNvSpPr txBox="1"/>
          <p:nvPr/>
        </p:nvSpPr>
        <p:spPr>
          <a:xfrm>
            <a:off x="3357554" y="4286256"/>
            <a:ext cx="1428760" cy="369332"/>
          </a:xfrm>
          <a:prstGeom prst="rect">
            <a:avLst/>
          </a:prstGeom>
          <a:noFill/>
        </p:spPr>
        <p:txBody>
          <a:bodyPr wrap="square" rtlCol="0">
            <a:spAutoFit/>
          </a:bodyPr>
          <a:lstStyle/>
          <a:p>
            <a:pPr algn="l">
              <a:lnSpc>
                <a:spcPct val="100000"/>
              </a:lnSpc>
              <a:spcBef>
                <a:spcPts val="0"/>
              </a:spcBef>
            </a:pPr>
            <a:r>
              <a:rPr lang="zh-CN" altLang="zh-CN" sz="1800">
                <a:solidFill>
                  <a:srgbClr val="0000FF"/>
                </a:solidFill>
                <a:latin typeface="仿宋" pitchFamily="49" charset="-122"/>
                <a:ea typeface="仿宋" pitchFamily="49" charset="-122"/>
              </a:rPr>
              <a:t>递归模型</a:t>
            </a:r>
            <a:endParaRPr lang="zh-CN" altLang="en-US" sz="1800">
              <a:solidFill>
                <a:srgbClr val="0000FF"/>
              </a:solidFill>
              <a:latin typeface="仿宋" pitchFamily="49" charset="-122"/>
              <a:ea typeface="仿宋" pitchFamily="49" charset="-122"/>
              <a:cs typeface="Consolas" pitchFamily="49" charset="0"/>
            </a:endParaRPr>
          </a:p>
        </p:txBody>
      </p:sp>
      <p:sp>
        <p:nvSpPr>
          <p:cNvPr id="10" name="TextBox 9"/>
          <p:cNvSpPr txBox="1"/>
          <p:nvPr/>
        </p:nvSpPr>
        <p:spPr>
          <a:xfrm>
            <a:off x="857224" y="2023477"/>
            <a:ext cx="6286544" cy="211990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a:solidFill>
                  <a:srgbClr val="FF0000"/>
                </a:solidFill>
                <a:latin typeface="Consolas" pitchFamily="49" charset="0"/>
                <a:ea typeface="仿宋" pitchFamily="49" charset="-122"/>
                <a:cs typeface="Consolas" pitchFamily="49" charset="0"/>
              </a:rPr>
              <a:t>fun</a:t>
            </a:r>
            <a:r>
              <a:rPr lang="en-US" altLang="zh-CN" sz="1800" dirty="0">
                <a:solidFill>
                  <a:srgbClr val="0000FF"/>
                </a:solidFill>
                <a:latin typeface="Consolas" pitchFamily="49" charset="0"/>
                <a:ea typeface="仿宋" pitchFamily="49" charset="-122"/>
                <a:cs typeface="Consolas" pitchFamily="49" charset="0"/>
              </a:rPr>
              <a:t>(int n)</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if (n==1)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语句</a:t>
            </a:r>
            <a:r>
              <a:rPr lang="en-US" altLang="zh-CN" sz="1800" dirty="0">
                <a:solidFill>
                  <a:srgbClr val="00B0F0"/>
                </a:solidFill>
                <a:latin typeface="Consolas" pitchFamily="49" charset="0"/>
                <a:ea typeface="仿宋" pitchFamily="49" charset="-122"/>
                <a:cs typeface="Consolas" pitchFamily="49" charset="0"/>
              </a:rPr>
              <a:t>1</a:t>
            </a:r>
            <a:endParaRPr lang="zh-CN" altLang="zh-CN" sz="1800" dirty="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return 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语句</a:t>
            </a:r>
            <a:r>
              <a:rPr lang="en-US" altLang="zh-CN" sz="1800" dirty="0">
                <a:solidFill>
                  <a:srgbClr val="00B0F0"/>
                </a:solidFill>
                <a:latin typeface="Consolas" pitchFamily="49" charset="0"/>
                <a:ea typeface="仿宋" pitchFamily="49" charset="-122"/>
                <a:cs typeface="Consolas" pitchFamily="49" charset="0"/>
              </a:rPr>
              <a:t>2</a:t>
            </a:r>
            <a:endParaRPr lang="zh-CN" altLang="zh-CN" sz="1800" dirty="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语句</a:t>
            </a:r>
            <a:r>
              <a:rPr lang="en-US" altLang="zh-CN" sz="1800" dirty="0">
                <a:solidFill>
                  <a:srgbClr val="00B0F0"/>
                </a:solidFill>
                <a:latin typeface="Consolas" pitchFamily="49" charset="0"/>
                <a:ea typeface="仿宋" pitchFamily="49" charset="-122"/>
                <a:cs typeface="Consolas" pitchFamily="49" charset="0"/>
              </a:rPr>
              <a:t>3</a:t>
            </a:r>
            <a:endParaRPr lang="zh-CN" altLang="zh-CN" sz="1800" dirty="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a:solidFill>
                  <a:srgbClr val="FF0000"/>
                </a:solidFill>
                <a:latin typeface="Consolas" pitchFamily="49" charset="0"/>
                <a:ea typeface="仿宋" pitchFamily="49" charset="-122"/>
                <a:cs typeface="Consolas" pitchFamily="49" charset="0"/>
              </a:rPr>
              <a:t>fun</a:t>
            </a:r>
            <a:r>
              <a:rPr lang="en-US" altLang="zh-CN" sz="1800" dirty="0">
                <a:solidFill>
                  <a:srgbClr val="0000FF"/>
                </a:solidFill>
                <a:latin typeface="Consolas" pitchFamily="49" charset="0"/>
                <a:ea typeface="仿宋" pitchFamily="49" charset="-122"/>
                <a:cs typeface="Consolas" pitchFamily="49" charset="0"/>
              </a:rPr>
              <a:t>(n-1)*n;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语句</a:t>
            </a:r>
            <a:r>
              <a:rPr lang="en-US" altLang="zh-CN" sz="1800" dirty="0">
                <a:solidFill>
                  <a:srgbClr val="00B0F0"/>
                </a:solidFill>
                <a:latin typeface="Consolas" pitchFamily="49" charset="0"/>
                <a:ea typeface="仿宋" pitchFamily="49" charset="-122"/>
                <a:cs typeface="Consolas" pitchFamily="49" charset="0"/>
              </a:rPr>
              <a:t>4</a:t>
            </a:r>
            <a:endParaRPr lang="zh-CN" altLang="zh-CN" sz="1800" dirty="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15" name="灯片编号占位符 14"/>
          <p:cNvSpPr>
            <a:spLocks noGrp="1"/>
          </p:cNvSpPr>
          <p:nvPr>
            <p:ph type="sldNum" sz="quarter" idx="12"/>
          </p:nvPr>
        </p:nvSpPr>
        <p:spPr/>
        <p:txBody>
          <a:bodyPr/>
          <a:lstStyle/>
          <a:p>
            <a:fld id="{67864EE2-EAB3-4814-A7EB-820BD7610F1E}" type="slidenum">
              <a:rPr lang="en-US" altLang="zh-CN" smtClean="0"/>
              <a:pPr/>
              <a:t>52</a:t>
            </a:fld>
            <a:r>
              <a:rPr lang="en-US" altLang="zh-CN" dirty="0"/>
              <a:t>/97</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5786" y="714356"/>
            <a:ext cx="4786346" cy="760959"/>
          </a:xfrm>
          <a:prstGeom prst="rect">
            <a:avLst/>
          </a:prstGeom>
          <a:solidFill>
            <a:schemeClr val="bg1">
              <a:lumMod val="95000"/>
            </a:schemeClr>
          </a:solidFill>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72000" bIns="72000" rtlCol="0">
            <a:spAutoFit/>
          </a:bodyPr>
          <a:lstStyle/>
          <a:p>
            <a:pPr algn="l">
              <a:lnSpc>
                <a:spcPts val="2400"/>
              </a:lnSpc>
              <a:spcBef>
                <a:spcPts val="0"/>
              </a:spcBef>
            </a:pPr>
            <a:r>
              <a:rPr lang="en-US" altLang="zh-CN" sz="1800" i="1">
                <a:solidFill>
                  <a:srgbClr val="0000FF"/>
                </a:solidFill>
                <a:latin typeface="Consolas" pitchFamily="49" charset="0"/>
                <a:cs typeface="Consolas" pitchFamily="49" charset="0"/>
              </a:rPr>
              <a:t>f</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)=1				</a:t>
            </a:r>
            <a:r>
              <a:rPr lang="en-US" altLang="zh-CN" sz="1800" i="1">
                <a:solidFill>
                  <a:srgbClr val="00B0F0"/>
                </a:solidFill>
                <a:latin typeface="Consolas" pitchFamily="49" charset="0"/>
                <a:cs typeface="Consolas" pitchFamily="49" charset="0"/>
              </a:rPr>
              <a:t>n</a:t>
            </a:r>
            <a:r>
              <a:rPr lang="en-US" altLang="zh-CN" sz="1800">
                <a:solidFill>
                  <a:srgbClr val="00B0F0"/>
                </a:solidFill>
                <a:latin typeface="Consolas" pitchFamily="49" charset="0"/>
                <a:cs typeface="Consolas" pitchFamily="49" charset="0"/>
              </a:rPr>
              <a:t>=1</a:t>
            </a:r>
            <a:endParaRPr lang="zh-CN" altLang="zh-CN" sz="1800">
              <a:solidFill>
                <a:srgbClr val="00B0F0"/>
              </a:solidFill>
              <a:latin typeface="Consolas" pitchFamily="49" charset="0"/>
              <a:cs typeface="Consolas" pitchFamily="49" charset="0"/>
            </a:endParaRPr>
          </a:p>
          <a:p>
            <a:pPr algn="l">
              <a:lnSpc>
                <a:spcPts val="2400"/>
              </a:lnSpc>
              <a:spcBef>
                <a:spcPts val="0"/>
              </a:spcBef>
            </a:pPr>
            <a:r>
              <a:rPr lang="en-US" altLang="zh-CN" sz="1800" i="1">
                <a:solidFill>
                  <a:srgbClr val="0000FF"/>
                </a:solidFill>
                <a:latin typeface="Consolas" pitchFamily="49" charset="0"/>
                <a:cs typeface="Consolas" pitchFamily="49" charset="0"/>
              </a:rPr>
              <a:t>f</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f</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-1)			</a:t>
            </a:r>
            <a:r>
              <a:rPr lang="en-US" altLang="zh-CN" sz="1800" i="1">
                <a:solidFill>
                  <a:srgbClr val="00B0F0"/>
                </a:solidFill>
                <a:latin typeface="Consolas" pitchFamily="49" charset="0"/>
                <a:cs typeface="Consolas" pitchFamily="49" charset="0"/>
              </a:rPr>
              <a:t>n</a:t>
            </a:r>
            <a:r>
              <a:rPr lang="en-US" altLang="zh-CN" sz="1800">
                <a:solidFill>
                  <a:srgbClr val="00B0F0"/>
                </a:solidFill>
                <a:latin typeface="Consolas" pitchFamily="49" charset="0"/>
                <a:cs typeface="Consolas" pitchFamily="49" charset="0"/>
              </a:rPr>
              <a:t>&gt;1</a:t>
            </a:r>
            <a:endParaRPr lang="zh-CN" altLang="zh-CN" sz="1800">
              <a:solidFill>
                <a:srgbClr val="00B0F0"/>
              </a:solidFill>
              <a:latin typeface="Consolas" pitchFamily="49" charset="0"/>
              <a:cs typeface="Consolas" pitchFamily="49" charset="0"/>
            </a:endParaRPr>
          </a:p>
        </p:txBody>
      </p:sp>
      <p:sp>
        <p:nvSpPr>
          <p:cNvPr id="6" name="TextBox 5"/>
          <p:cNvSpPr txBox="1"/>
          <p:nvPr/>
        </p:nvSpPr>
        <p:spPr>
          <a:xfrm>
            <a:off x="5929322" y="681018"/>
            <a:ext cx="1214446"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递归出口</a:t>
            </a:r>
          </a:p>
        </p:txBody>
      </p:sp>
      <p:sp>
        <p:nvSpPr>
          <p:cNvPr id="7" name="TextBox 6"/>
          <p:cNvSpPr txBox="1"/>
          <p:nvPr/>
        </p:nvSpPr>
        <p:spPr>
          <a:xfrm>
            <a:off x="5929322" y="1090596"/>
            <a:ext cx="1214446"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递归体</a:t>
            </a:r>
          </a:p>
        </p:txBody>
      </p:sp>
      <p:cxnSp>
        <p:nvCxnSpPr>
          <p:cNvPr id="9" name="直接箭头连接符 8"/>
          <p:cNvCxnSpPr/>
          <p:nvPr/>
        </p:nvCxnSpPr>
        <p:spPr>
          <a:xfrm rot="10800000" flipV="1">
            <a:off x="5214942" y="866757"/>
            <a:ext cx="71438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p:nvPr/>
        </p:nvCxnSpPr>
        <p:spPr>
          <a:xfrm rot="10800000" flipV="1">
            <a:off x="5214942" y="1271572"/>
            <a:ext cx="71438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642910" y="2071678"/>
            <a:ext cx="7429552" cy="185689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ct val="1500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一般地，一个递归模型是由递归出口和递归体两部分组成。</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1200"/>
              </a:spcBef>
              <a:buBlip>
                <a:blip r:embed="rId2"/>
              </a:buBlip>
            </a:pPr>
            <a:r>
              <a:rPr lang="zh-CN" altLang="zh-CN" sz="2000" dirty="0">
                <a:solidFill>
                  <a:srgbClr val="FF0000"/>
                </a:solidFill>
                <a:latin typeface="Consolas" pitchFamily="49" charset="0"/>
                <a:ea typeface="仿宋" pitchFamily="49" charset="-122"/>
                <a:cs typeface="Consolas" pitchFamily="49" charset="0"/>
              </a:rPr>
              <a:t>递归出口</a:t>
            </a:r>
            <a:r>
              <a:rPr lang="zh-CN" altLang="zh-CN" sz="2000" dirty="0">
                <a:solidFill>
                  <a:srgbClr val="0000FF"/>
                </a:solidFill>
                <a:latin typeface="Consolas" pitchFamily="49" charset="0"/>
                <a:ea typeface="仿宋" pitchFamily="49" charset="-122"/>
                <a:cs typeface="Consolas" pitchFamily="49" charset="0"/>
              </a:rPr>
              <a:t>确定递归到何时结束，即指出明确的递归结束条件。</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1200"/>
              </a:spcBef>
              <a:buBlip>
                <a:blip r:embed="rId2"/>
              </a:buBlip>
            </a:pPr>
            <a:r>
              <a:rPr lang="zh-CN" altLang="zh-CN" sz="2000" dirty="0">
                <a:solidFill>
                  <a:srgbClr val="FF0000"/>
                </a:solidFill>
                <a:latin typeface="Consolas" pitchFamily="49" charset="0"/>
                <a:ea typeface="仿宋" pitchFamily="49" charset="-122"/>
                <a:cs typeface="Consolas" pitchFamily="49" charset="0"/>
              </a:rPr>
              <a:t>递归体</a:t>
            </a:r>
            <a:r>
              <a:rPr lang="zh-CN" altLang="zh-CN" sz="2000" dirty="0">
                <a:solidFill>
                  <a:srgbClr val="0000FF"/>
                </a:solidFill>
                <a:latin typeface="Consolas" pitchFamily="49" charset="0"/>
                <a:ea typeface="仿宋" pitchFamily="49" charset="-122"/>
                <a:cs typeface="Consolas" pitchFamily="49" charset="0"/>
              </a:rPr>
              <a:t>确定递归求解时的递推关系。</a:t>
            </a:r>
            <a:endParaRPr lang="zh-CN" altLang="en-US" sz="2000" dirty="0">
              <a:solidFill>
                <a:srgbClr val="0000FF"/>
              </a:solidFill>
              <a:latin typeface="Consolas" pitchFamily="49" charset="0"/>
              <a:ea typeface="仿宋" pitchFamily="49" charset="-122"/>
              <a:cs typeface="Consolas" pitchFamily="49" charset="0"/>
            </a:endParaRPr>
          </a:p>
        </p:txBody>
      </p:sp>
      <p:sp>
        <p:nvSpPr>
          <p:cNvPr id="16" name="灯片编号占位符 15"/>
          <p:cNvSpPr>
            <a:spLocks noGrp="1"/>
          </p:cNvSpPr>
          <p:nvPr>
            <p:ph type="sldNum" sz="quarter" idx="12"/>
          </p:nvPr>
        </p:nvSpPr>
        <p:spPr/>
        <p:txBody>
          <a:bodyPr/>
          <a:lstStyle/>
          <a:p>
            <a:fld id="{67864EE2-EAB3-4814-A7EB-820BD7610F1E}" type="slidenum">
              <a:rPr lang="en-US" altLang="zh-CN" smtClean="0"/>
              <a:pPr/>
              <a:t>53</a:t>
            </a:fld>
            <a:r>
              <a:rPr lang="en-US" altLang="zh-CN" dirty="0"/>
              <a:t>/97</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6"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642910" y="571480"/>
            <a:ext cx="3571900" cy="400110"/>
          </a:xfrm>
          <a:prstGeom prst="rect">
            <a:avLst/>
          </a:prstGeom>
          <a:noFill/>
        </p:spPr>
        <p:txBody>
          <a:bodyPr wrap="square" rtlCol="0">
            <a:spAutoFit/>
          </a:bodyPr>
          <a:lstStyle/>
          <a:p>
            <a:pPr algn="l">
              <a:lnSpc>
                <a:spcPct val="100000"/>
              </a:lnSpc>
            </a:pPr>
            <a:r>
              <a:rPr lang="zh-CN" altLang="zh-CN" sz="2000">
                <a:solidFill>
                  <a:srgbClr val="0000FF"/>
                </a:solidFill>
                <a:latin typeface="Consolas" pitchFamily="49" charset="0"/>
                <a:ea typeface="仿宋" pitchFamily="49" charset="-122"/>
                <a:cs typeface="Consolas" pitchFamily="49" charset="0"/>
              </a:rPr>
              <a:t>递归出口的一般格式如下：</a:t>
            </a:r>
          </a:p>
        </p:txBody>
      </p:sp>
      <p:sp>
        <p:nvSpPr>
          <p:cNvPr id="5" name="TextBox 4"/>
          <p:cNvSpPr txBox="1"/>
          <p:nvPr/>
        </p:nvSpPr>
        <p:spPr>
          <a:xfrm>
            <a:off x="642910" y="1928802"/>
            <a:ext cx="3571900" cy="400110"/>
          </a:xfrm>
          <a:prstGeom prst="rect">
            <a:avLst/>
          </a:prstGeom>
          <a:noFill/>
        </p:spPr>
        <p:txBody>
          <a:bodyPr wrap="square" rtlCol="0">
            <a:spAutoFit/>
          </a:bodyPr>
          <a:lstStyle/>
          <a:p>
            <a:pPr algn="l">
              <a:lnSpc>
                <a:spcPct val="100000"/>
              </a:lnSpc>
            </a:pPr>
            <a:r>
              <a:rPr lang="zh-CN" altLang="zh-CN" sz="2000">
                <a:solidFill>
                  <a:srgbClr val="0000FF"/>
                </a:solidFill>
                <a:latin typeface="Consolas" pitchFamily="49" charset="0"/>
                <a:ea typeface="仿宋" pitchFamily="49" charset="-122"/>
                <a:cs typeface="Consolas" pitchFamily="49" charset="0"/>
              </a:rPr>
              <a:t>递归</a:t>
            </a:r>
            <a:r>
              <a:rPr lang="zh-CN" altLang="en-US" sz="2000">
                <a:solidFill>
                  <a:srgbClr val="0000FF"/>
                </a:solidFill>
                <a:latin typeface="Consolas" pitchFamily="49" charset="0"/>
                <a:ea typeface="仿宋" pitchFamily="49" charset="-122"/>
                <a:cs typeface="Consolas" pitchFamily="49" charset="0"/>
              </a:rPr>
              <a:t>体</a:t>
            </a:r>
            <a:r>
              <a:rPr lang="zh-CN" altLang="zh-CN" sz="2000">
                <a:solidFill>
                  <a:srgbClr val="0000FF"/>
                </a:solidFill>
                <a:latin typeface="Consolas" pitchFamily="49" charset="0"/>
                <a:ea typeface="仿宋" pitchFamily="49" charset="-122"/>
                <a:cs typeface="Consolas" pitchFamily="49" charset="0"/>
              </a:rPr>
              <a:t>的一般格式如下：</a:t>
            </a:r>
          </a:p>
        </p:txBody>
      </p:sp>
      <p:sp>
        <p:nvSpPr>
          <p:cNvPr id="7" name="TextBox 6"/>
          <p:cNvSpPr txBox="1"/>
          <p:nvPr/>
        </p:nvSpPr>
        <p:spPr>
          <a:xfrm>
            <a:off x="1142976" y="1071546"/>
            <a:ext cx="1500198" cy="495108"/>
          </a:xfrm>
          <a:prstGeom prst="rect">
            <a:avLst/>
          </a:prstGeom>
          <a:solidFill>
            <a:schemeClr val="bg1"/>
          </a:solidFill>
          <a:ln>
            <a:solidFill>
              <a:schemeClr val="accent6">
                <a:lumMod val="20000"/>
                <a:lumOff val="80000"/>
              </a:schemeClr>
            </a:solidFill>
          </a:ln>
        </p:spPr>
        <p:style>
          <a:lnRef idx="3">
            <a:schemeClr val="lt1"/>
          </a:lnRef>
          <a:fillRef idx="1">
            <a:schemeClr val="accent5"/>
          </a:fillRef>
          <a:effectRef idx="1">
            <a:schemeClr val="accent5"/>
          </a:effectRef>
          <a:fontRef idx="minor">
            <a:schemeClr val="lt1"/>
          </a:fontRef>
        </p:style>
        <p:txBody>
          <a:bodyPr wrap="square" lIns="180000" tIns="108000" bIns="108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1800"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f</a:t>
            </a:r>
            <a:r>
              <a:rPr lang="en-US"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(s</a:t>
            </a:r>
            <a:r>
              <a:rPr lang="en-US" altLang="zh-CN" sz="1800" spc="50" baseline="-2500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1</a:t>
            </a:r>
            <a:r>
              <a:rPr lang="en-US"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a:t>
            </a:r>
            <a:r>
              <a:rPr lang="en-US" altLang="zh-CN" sz="1800"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m</a:t>
            </a:r>
            <a:r>
              <a:rPr lang="en-US" altLang="zh-CN" sz="1800" spc="50" baseline="-2500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1</a:t>
            </a:r>
            <a:endParaRPr lang="zh-CN"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endParaRPr>
          </a:p>
        </p:txBody>
      </p:sp>
      <p:sp>
        <p:nvSpPr>
          <p:cNvPr id="8" name="TextBox 7"/>
          <p:cNvSpPr txBox="1"/>
          <p:nvPr/>
        </p:nvSpPr>
        <p:spPr>
          <a:xfrm>
            <a:off x="1142976" y="2428868"/>
            <a:ext cx="6715172" cy="495108"/>
          </a:xfrm>
          <a:prstGeom prst="rect">
            <a:avLst/>
          </a:prstGeom>
          <a:solidFill>
            <a:schemeClr val="bg1"/>
          </a:solidFill>
          <a:ln>
            <a:solidFill>
              <a:schemeClr val="accent6">
                <a:lumMod val="20000"/>
                <a:lumOff val="80000"/>
              </a:schemeClr>
            </a:solidFill>
          </a:ln>
        </p:spPr>
        <p:style>
          <a:lnRef idx="3">
            <a:schemeClr val="lt1"/>
          </a:lnRef>
          <a:fillRef idx="1">
            <a:schemeClr val="accent5"/>
          </a:fillRef>
          <a:effectRef idx="1">
            <a:schemeClr val="accent5"/>
          </a:effectRef>
          <a:fontRef idx="minor">
            <a:schemeClr val="lt1"/>
          </a:fontRef>
        </p:style>
        <p:txBody>
          <a:bodyPr wrap="square" lIns="180000" tIns="108000" bIns="108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1800"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f</a:t>
            </a:r>
            <a:r>
              <a:rPr lang="en-US"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a:t>
            </a:r>
            <a:r>
              <a:rPr lang="en-US" altLang="zh-CN" sz="1800"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s</a:t>
            </a:r>
            <a:r>
              <a:rPr lang="en-US" altLang="zh-CN" sz="1800" i="1" spc="50" baseline="-2500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n</a:t>
            </a:r>
            <a:r>
              <a:rPr lang="en-US"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a:t>
            </a:r>
            <a:r>
              <a:rPr lang="en-US" altLang="zh-CN" sz="1800"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g</a:t>
            </a:r>
            <a:r>
              <a:rPr lang="en-US"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a:t>
            </a:r>
            <a:r>
              <a:rPr lang="en-US" altLang="zh-CN" sz="1800"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f</a:t>
            </a:r>
            <a:r>
              <a:rPr lang="en-US"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a:t>
            </a:r>
            <a:r>
              <a:rPr lang="en-US" altLang="zh-CN" sz="1800"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s</a:t>
            </a:r>
            <a:r>
              <a:rPr lang="en-US" altLang="zh-CN" sz="1800" i="1" spc="50" baseline="-2500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i</a:t>
            </a:r>
            <a:r>
              <a:rPr lang="en-US"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a:t>
            </a:r>
            <a:r>
              <a:rPr lang="zh-CN"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a:t>
            </a:r>
            <a:r>
              <a:rPr lang="en-US" altLang="zh-CN" sz="1800"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f</a:t>
            </a:r>
            <a:r>
              <a:rPr lang="en-US"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a:t>
            </a:r>
            <a:r>
              <a:rPr lang="en-US" altLang="zh-CN" sz="1800"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s</a:t>
            </a:r>
            <a:r>
              <a:rPr lang="en-US" altLang="zh-CN" sz="1800" i="1" spc="50" baseline="-2500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i</a:t>
            </a:r>
            <a:r>
              <a:rPr lang="en-US" altLang="zh-CN" sz="1800" spc="50" baseline="-2500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+1</a:t>
            </a:r>
            <a:r>
              <a:rPr lang="en-US"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a:t>
            </a:r>
            <a:r>
              <a:rPr lang="zh-CN"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a:t>
            </a:r>
            <a:r>
              <a:rPr lang="zh-CN"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ea"/>
                <a:cs typeface="Consolas" pitchFamily="49" charset="0"/>
              </a:rPr>
              <a:t>…</a:t>
            </a:r>
            <a:r>
              <a:rPr lang="zh-CN"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a:t>
            </a:r>
            <a:r>
              <a:rPr lang="en-US" altLang="zh-CN" sz="1800"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f</a:t>
            </a:r>
            <a:r>
              <a:rPr lang="en-US"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a:t>
            </a:r>
            <a:r>
              <a:rPr lang="en-US" altLang="zh-CN" sz="1800"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s</a:t>
            </a:r>
            <a:r>
              <a:rPr lang="en-US" altLang="zh-CN" sz="1800" i="1" spc="50" baseline="-2500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n</a:t>
            </a:r>
            <a:r>
              <a:rPr lang="en-US" altLang="zh-CN" sz="1800" spc="50" baseline="-2500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-1</a:t>
            </a:r>
            <a:r>
              <a:rPr lang="en-US"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a:t>
            </a:r>
            <a:r>
              <a:rPr lang="zh-CN"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a:t>
            </a:r>
            <a:r>
              <a:rPr lang="en-US" altLang="zh-CN" sz="1800"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c</a:t>
            </a:r>
            <a:r>
              <a:rPr lang="en-US" altLang="zh-CN" sz="1800" i="1" spc="50" baseline="-2500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j</a:t>
            </a:r>
            <a:r>
              <a:rPr lang="zh-CN"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a:t>
            </a:r>
            <a:r>
              <a:rPr lang="en-US" altLang="zh-CN" sz="1800"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c</a:t>
            </a:r>
            <a:r>
              <a:rPr lang="en-US" altLang="zh-CN" sz="1800" i="1" spc="50" baseline="-2500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j</a:t>
            </a:r>
            <a:r>
              <a:rPr lang="en-US" altLang="zh-CN" sz="1800" spc="50" baseline="-2500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+1</a:t>
            </a:r>
            <a:r>
              <a:rPr lang="zh-CN"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a:t>
            </a:r>
            <a:r>
              <a:rPr lang="zh-CN"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j-ea"/>
                <a:ea typeface="+mj-ea"/>
                <a:cs typeface="Consolas" pitchFamily="49" charset="0"/>
              </a:rPr>
              <a:t>…</a:t>
            </a:r>
            <a:r>
              <a:rPr lang="zh-CN"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a:t>
            </a:r>
            <a:r>
              <a:rPr lang="en-US" altLang="zh-CN" sz="1800"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c</a:t>
            </a:r>
            <a:r>
              <a:rPr lang="en-US" altLang="zh-CN" sz="1800" i="1" spc="50" baseline="-2500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m</a:t>
            </a:r>
            <a:r>
              <a:rPr lang="en-US"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a:t>
            </a:r>
            <a:endParaRPr lang="zh-CN" altLang="zh-CN"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endParaRPr>
          </a:p>
        </p:txBody>
      </p:sp>
      <p:grpSp>
        <p:nvGrpSpPr>
          <p:cNvPr id="2" name="组合 21"/>
          <p:cNvGrpSpPr/>
          <p:nvPr/>
        </p:nvGrpSpPr>
        <p:grpSpPr>
          <a:xfrm>
            <a:off x="642910" y="3916378"/>
            <a:ext cx="7715304" cy="1798638"/>
            <a:chOff x="500034" y="3502025"/>
            <a:chExt cx="7715304" cy="1798638"/>
          </a:xfrm>
        </p:grpSpPr>
        <p:sp>
          <p:nvSpPr>
            <p:cNvPr id="10" name="Oval 7"/>
            <p:cNvSpPr>
              <a:spLocks noChangeArrowheads="1"/>
            </p:cNvSpPr>
            <p:nvPr/>
          </p:nvSpPr>
          <p:spPr bwMode="auto">
            <a:xfrm>
              <a:off x="2228822" y="3502025"/>
              <a:ext cx="1008063" cy="647700"/>
            </a:xfrm>
            <a:prstGeom prst="ellipse">
              <a:avLst/>
            </a:prstGeom>
            <a:ln>
              <a:headEnd/>
              <a:tailEnd type="none" w="lg"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0000FF"/>
                  </a:solidFill>
                  <a:latin typeface="Consolas" pitchFamily="49" charset="0"/>
                  <a:cs typeface="Consolas" pitchFamily="49" charset="0"/>
                </a:rPr>
                <a:t>f</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s</a:t>
              </a:r>
              <a:r>
                <a:rPr lang="en-US" altLang="zh-CN" sz="1800" i="1" baseline="-25000">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a:t>
              </a:r>
              <a:endParaRPr lang="en-US" altLang="zh-CN" sz="1800" dirty="0">
                <a:solidFill>
                  <a:srgbClr val="0000FF"/>
                </a:solidFill>
                <a:latin typeface="Consolas" pitchFamily="49" charset="0"/>
                <a:cs typeface="Consolas" pitchFamily="49" charset="0"/>
              </a:endParaRPr>
            </a:p>
          </p:txBody>
        </p:sp>
        <p:sp>
          <p:nvSpPr>
            <p:cNvPr id="11" name="Oval 8"/>
            <p:cNvSpPr>
              <a:spLocks noChangeArrowheads="1"/>
            </p:cNvSpPr>
            <p:nvPr/>
          </p:nvSpPr>
          <p:spPr bwMode="auto">
            <a:xfrm>
              <a:off x="500034" y="4652963"/>
              <a:ext cx="1008063" cy="647700"/>
            </a:xfrm>
            <a:prstGeom prst="ellipse">
              <a:avLst/>
            </a:prstGeom>
            <a:ln>
              <a:headEnd/>
              <a:tailEnd type="none" w="lg"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600" i="1">
                  <a:solidFill>
                    <a:srgbClr val="0000FF"/>
                  </a:solidFill>
                  <a:latin typeface="Consolas" pitchFamily="49" charset="0"/>
                  <a:cs typeface="Consolas" pitchFamily="49" charset="0"/>
                </a:rPr>
                <a:t>f</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s</a:t>
              </a:r>
              <a:r>
                <a:rPr lang="en-US" altLang="zh-CN" sz="1600" i="1" baseline="-25000">
                  <a:solidFill>
                    <a:srgbClr val="0000FF"/>
                  </a:solidFill>
                  <a:latin typeface="Consolas" pitchFamily="49" charset="0"/>
                  <a:cs typeface="Consolas" pitchFamily="49" charset="0"/>
                </a:rPr>
                <a:t>i</a:t>
              </a:r>
              <a:r>
                <a:rPr lang="en-US" altLang="zh-CN" sz="1600">
                  <a:solidFill>
                    <a:srgbClr val="0000FF"/>
                  </a:solidFill>
                  <a:latin typeface="Consolas" pitchFamily="49" charset="0"/>
                  <a:cs typeface="Consolas" pitchFamily="49" charset="0"/>
                </a:rPr>
                <a:t>)</a:t>
              </a:r>
              <a:endParaRPr lang="en-US" altLang="zh-CN" sz="1600" dirty="0">
                <a:solidFill>
                  <a:srgbClr val="0000FF"/>
                </a:solidFill>
                <a:latin typeface="Consolas" pitchFamily="49" charset="0"/>
                <a:cs typeface="Consolas" pitchFamily="49" charset="0"/>
              </a:endParaRPr>
            </a:p>
          </p:txBody>
        </p:sp>
        <p:sp>
          <p:nvSpPr>
            <p:cNvPr id="12" name="Oval 9"/>
            <p:cNvSpPr>
              <a:spLocks noChangeArrowheads="1"/>
            </p:cNvSpPr>
            <p:nvPr/>
          </p:nvSpPr>
          <p:spPr bwMode="auto">
            <a:xfrm>
              <a:off x="1723997" y="4652963"/>
              <a:ext cx="1008063" cy="647700"/>
            </a:xfrm>
            <a:prstGeom prst="ellipse">
              <a:avLst/>
            </a:prstGeom>
            <a:ln>
              <a:headEnd/>
              <a:tailEnd type="none" w="lg"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600" i="1">
                  <a:solidFill>
                    <a:srgbClr val="0000FF"/>
                  </a:solidFill>
                  <a:latin typeface="Consolas" pitchFamily="49" charset="0"/>
                  <a:cs typeface="Consolas" pitchFamily="49" charset="0"/>
                </a:rPr>
                <a:t>f</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s</a:t>
              </a:r>
              <a:r>
                <a:rPr lang="en-US" altLang="zh-CN" sz="1600" i="1" baseline="-25000">
                  <a:solidFill>
                    <a:srgbClr val="0000FF"/>
                  </a:solidFill>
                  <a:latin typeface="Consolas" pitchFamily="49" charset="0"/>
                  <a:cs typeface="Consolas" pitchFamily="49" charset="0"/>
                </a:rPr>
                <a:t>i</a:t>
              </a:r>
              <a:r>
                <a:rPr lang="en-US" altLang="zh-CN" sz="1600" baseline="-25000">
                  <a:solidFill>
                    <a:srgbClr val="0000FF"/>
                  </a:solidFill>
                  <a:latin typeface="Consolas" pitchFamily="49" charset="0"/>
                  <a:cs typeface="Consolas" pitchFamily="49" charset="0"/>
                </a:rPr>
                <a:t>+1</a:t>
              </a:r>
              <a:r>
                <a:rPr lang="en-US" altLang="zh-CN" sz="1600">
                  <a:solidFill>
                    <a:srgbClr val="0000FF"/>
                  </a:solidFill>
                  <a:latin typeface="Consolas" pitchFamily="49" charset="0"/>
                  <a:cs typeface="Consolas" pitchFamily="49" charset="0"/>
                </a:rPr>
                <a:t>)</a:t>
              </a:r>
              <a:endParaRPr lang="en-US" altLang="zh-CN" sz="1600" dirty="0">
                <a:solidFill>
                  <a:srgbClr val="0000FF"/>
                </a:solidFill>
                <a:latin typeface="Consolas" pitchFamily="49" charset="0"/>
                <a:cs typeface="Consolas" pitchFamily="49" charset="0"/>
              </a:endParaRPr>
            </a:p>
          </p:txBody>
        </p:sp>
        <p:sp>
          <p:nvSpPr>
            <p:cNvPr id="13" name="Oval 10"/>
            <p:cNvSpPr>
              <a:spLocks noChangeArrowheads="1"/>
            </p:cNvSpPr>
            <p:nvPr/>
          </p:nvSpPr>
          <p:spPr bwMode="auto">
            <a:xfrm>
              <a:off x="4100484" y="4652963"/>
              <a:ext cx="1008063" cy="647700"/>
            </a:xfrm>
            <a:prstGeom prst="ellipse">
              <a:avLst/>
            </a:prstGeom>
            <a:ln>
              <a:headEnd/>
              <a:tailEnd type="none" w="lg"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600" i="1">
                  <a:solidFill>
                    <a:srgbClr val="0000FF"/>
                  </a:solidFill>
                  <a:latin typeface="Consolas" pitchFamily="49" charset="0"/>
                  <a:cs typeface="Consolas" pitchFamily="49" charset="0"/>
                </a:rPr>
                <a:t>f</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s</a:t>
              </a:r>
              <a:r>
                <a:rPr lang="en-US" altLang="zh-CN" sz="1600" i="1" baseline="-25000">
                  <a:solidFill>
                    <a:srgbClr val="0000FF"/>
                  </a:solidFill>
                  <a:latin typeface="Consolas" pitchFamily="49" charset="0"/>
                  <a:cs typeface="Consolas" pitchFamily="49" charset="0"/>
                </a:rPr>
                <a:t>n</a:t>
              </a:r>
              <a:r>
                <a:rPr lang="en-US" altLang="zh-CN" sz="1600" baseline="-25000">
                  <a:solidFill>
                    <a:srgbClr val="0000FF"/>
                  </a:solidFill>
                  <a:latin typeface="Consolas" pitchFamily="49" charset="0"/>
                  <a:cs typeface="Consolas" pitchFamily="49" charset="0"/>
                </a:rPr>
                <a:t>-1</a:t>
              </a:r>
              <a:r>
                <a:rPr lang="en-US" altLang="zh-CN" sz="1600">
                  <a:solidFill>
                    <a:srgbClr val="0000FF"/>
                  </a:solidFill>
                  <a:latin typeface="Consolas" pitchFamily="49" charset="0"/>
                  <a:cs typeface="Consolas" pitchFamily="49" charset="0"/>
                </a:rPr>
                <a:t>)</a:t>
              </a:r>
              <a:endParaRPr lang="en-US" altLang="zh-CN" sz="1600" dirty="0">
                <a:solidFill>
                  <a:srgbClr val="0000FF"/>
                </a:solidFill>
                <a:latin typeface="Consolas" pitchFamily="49" charset="0"/>
                <a:cs typeface="Consolas" pitchFamily="49" charset="0"/>
              </a:endParaRPr>
            </a:p>
          </p:txBody>
        </p:sp>
        <p:sp>
          <p:nvSpPr>
            <p:cNvPr id="14" name="Text Box 11"/>
            <p:cNvSpPr txBox="1">
              <a:spLocks noChangeArrowheads="1"/>
            </p:cNvSpPr>
            <p:nvPr/>
          </p:nvSpPr>
          <p:spPr bwMode="auto">
            <a:xfrm>
              <a:off x="2947960" y="4827152"/>
              <a:ext cx="766784" cy="387798"/>
            </a:xfrm>
            <a:prstGeom prst="rect">
              <a:avLst/>
            </a:prstGeom>
            <a:noFill/>
            <a:ln w="38100" algn="ctr">
              <a:noFill/>
              <a:miter lim="800000"/>
              <a:headEnd/>
              <a:tailEnd type="none" w="lg" len="lg"/>
            </a:ln>
            <a:effectLst/>
          </p:spPr>
          <p:txBody>
            <a:bodyPr wrap="square">
              <a:spAutoFit/>
            </a:bodyPr>
            <a:lstStyle/>
            <a:p>
              <a:pPr>
                <a:spcBef>
                  <a:spcPct val="50000"/>
                </a:spcBef>
              </a:pPr>
              <a:r>
                <a:rPr lang="en-US" altLang="zh-CN">
                  <a:latin typeface="宋体"/>
                  <a:ea typeface="宋体" pitchFamily="2" charset="-122"/>
                  <a:cs typeface="Times New Roman" pitchFamily="18" charset="0"/>
                </a:rPr>
                <a:t>…</a:t>
              </a:r>
              <a:endParaRPr lang="en-US" altLang="zh-CN">
                <a:ea typeface="宋体" pitchFamily="2" charset="-122"/>
                <a:cs typeface="Times New Roman" pitchFamily="18" charset="0"/>
              </a:endParaRPr>
            </a:p>
          </p:txBody>
        </p:sp>
        <p:sp>
          <p:nvSpPr>
            <p:cNvPr id="15" name="Line 12"/>
            <p:cNvSpPr>
              <a:spLocks noChangeShapeType="1"/>
            </p:cNvSpPr>
            <p:nvPr/>
          </p:nvSpPr>
          <p:spPr bwMode="auto">
            <a:xfrm flipH="1">
              <a:off x="1292197" y="4005263"/>
              <a:ext cx="1008063" cy="720725"/>
            </a:xfrm>
            <a:prstGeom prst="line">
              <a:avLst/>
            </a:prstGeom>
            <a:ln w="28575">
              <a:headEnd/>
              <a:tailEnd type="stealth" w="lg" len="lg"/>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16" name="Line 13"/>
            <p:cNvSpPr>
              <a:spLocks noChangeShapeType="1"/>
            </p:cNvSpPr>
            <p:nvPr/>
          </p:nvSpPr>
          <p:spPr bwMode="auto">
            <a:xfrm flipH="1">
              <a:off x="2371697" y="4149725"/>
              <a:ext cx="215900" cy="503238"/>
            </a:xfrm>
            <a:prstGeom prst="line">
              <a:avLst/>
            </a:prstGeom>
            <a:ln w="28575">
              <a:headEnd/>
              <a:tailEnd type="stealth" w="lg" len="lg"/>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17" name="Freeform 14"/>
            <p:cNvSpPr>
              <a:spLocks/>
            </p:cNvSpPr>
            <p:nvPr/>
          </p:nvSpPr>
          <p:spPr bwMode="auto">
            <a:xfrm>
              <a:off x="3194022" y="3989388"/>
              <a:ext cx="1054100" cy="774700"/>
            </a:xfrm>
            <a:custGeom>
              <a:avLst/>
              <a:gdLst/>
              <a:ahLst/>
              <a:cxnLst>
                <a:cxn ang="0">
                  <a:pos x="0" y="0"/>
                </a:cxn>
                <a:cxn ang="0">
                  <a:pos x="664" y="488"/>
                </a:cxn>
              </a:cxnLst>
              <a:rect l="0" t="0" r="r" b="b"/>
              <a:pathLst>
                <a:path w="664" h="488">
                  <a:moveTo>
                    <a:pt x="0" y="0"/>
                  </a:moveTo>
                  <a:lnTo>
                    <a:pt x="664" y="488"/>
                  </a:lnTo>
                </a:path>
              </a:pathLst>
            </a:custGeom>
            <a:ln w="28575">
              <a:headEnd type="none" w="med" len="med"/>
              <a:tailEnd type="stealth" w="lg" len="lg"/>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18" name="Text Box 15"/>
            <p:cNvSpPr txBox="1">
              <a:spLocks noChangeArrowheads="1"/>
            </p:cNvSpPr>
            <p:nvPr/>
          </p:nvSpPr>
          <p:spPr bwMode="auto">
            <a:xfrm>
              <a:off x="5756247" y="3567117"/>
              <a:ext cx="2177556" cy="338554"/>
            </a:xfrm>
            <a:prstGeom prst="rect">
              <a:avLst/>
            </a:prstGeom>
            <a:noFill/>
            <a:ln w="38100" algn="ctr">
              <a:noFill/>
              <a:miter lim="800000"/>
              <a:headEnd/>
              <a:tailEnd type="none" w="lg" len="lg"/>
            </a:ln>
            <a:effectLst/>
          </p:spPr>
          <p:txBody>
            <a:bodyPr wrap="square">
              <a:spAutoFit/>
            </a:bodyPr>
            <a:lstStyle/>
            <a:p>
              <a:pPr algn="l">
                <a:spcBef>
                  <a:spcPct val="50000"/>
                </a:spcBef>
              </a:pPr>
              <a:r>
                <a:rPr lang="zh-CN" altLang="en-US" sz="2000" dirty="0">
                  <a:solidFill>
                    <a:srgbClr val="0000FF"/>
                  </a:solidFill>
                  <a:latin typeface="楷体" pitchFamily="49" charset="-122"/>
                  <a:ea typeface="楷体" pitchFamily="49" charset="-122"/>
                </a:rPr>
                <a:t>大问题求解</a:t>
              </a:r>
            </a:p>
          </p:txBody>
        </p:sp>
        <p:sp>
          <p:nvSpPr>
            <p:cNvPr id="19" name="AutoShape 16"/>
            <p:cNvSpPr>
              <a:spLocks noChangeArrowheads="1"/>
            </p:cNvSpPr>
            <p:nvPr/>
          </p:nvSpPr>
          <p:spPr bwMode="auto">
            <a:xfrm>
              <a:off x="6357950" y="4067183"/>
              <a:ext cx="215900" cy="504825"/>
            </a:xfrm>
            <a:prstGeom prst="downArrow">
              <a:avLst>
                <a:gd name="adj1" fmla="val 50000"/>
                <a:gd name="adj2" fmla="val 58456"/>
              </a:avLst>
            </a:prstGeom>
            <a:ln>
              <a:headEnd/>
              <a:tailEnd type="none" w="lg" len="lg"/>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sp>
          <p:nvSpPr>
            <p:cNvPr id="20" name="Text Box 17"/>
            <p:cNvSpPr txBox="1">
              <a:spLocks noChangeArrowheads="1"/>
            </p:cNvSpPr>
            <p:nvPr/>
          </p:nvSpPr>
          <p:spPr bwMode="auto">
            <a:xfrm>
              <a:off x="5324447" y="4829580"/>
              <a:ext cx="2890891" cy="338554"/>
            </a:xfrm>
            <a:prstGeom prst="rect">
              <a:avLst/>
            </a:prstGeom>
            <a:noFill/>
            <a:ln w="38100" algn="ctr">
              <a:noFill/>
              <a:miter lim="800000"/>
              <a:headEnd/>
              <a:tailEnd type="none" w="lg" len="lg"/>
            </a:ln>
            <a:effectLst/>
          </p:spPr>
          <p:txBody>
            <a:bodyPr wrap="square">
              <a:spAutoFit/>
            </a:bodyPr>
            <a:lstStyle/>
            <a:p>
              <a:pPr algn="l">
                <a:spcBef>
                  <a:spcPct val="50000"/>
                </a:spcBef>
              </a:pPr>
              <a:r>
                <a:rPr lang="zh-CN" altLang="en-US" sz="2000">
                  <a:solidFill>
                    <a:srgbClr val="0000FF"/>
                  </a:solidFill>
                  <a:latin typeface="楷体" pitchFamily="49" charset="-122"/>
                  <a:ea typeface="楷体" pitchFamily="49" charset="-122"/>
                </a:rPr>
                <a:t>若干个相似子问题求解</a:t>
              </a:r>
            </a:p>
          </p:txBody>
        </p:sp>
        <p:sp>
          <p:nvSpPr>
            <p:cNvPr id="21" name="TextBox 20"/>
            <p:cNvSpPr txBox="1"/>
            <p:nvPr/>
          </p:nvSpPr>
          <p:spPr>
            <a:xfrm>
              <a:off x="6643701" y="4138621"/>
              <a:ext cx="1003055" cy="338554"/>
            </a:xfrm>
            <a:prstGeom prst="rect">
              <a:avLst/>
            </a:prstGeom>
            <a:noFill/>
          </p:spPr>
          <p:txBody>
            <a:bodyPr wrap="square" rtlCol="0">
              <a:spAutoFit/>
            </a:bodyPr>
            <a:lstStyle/>
            <a:p>
              <a:pPr algn="l"/>
              <a:r>
                <a:rPr lang="zh-CN" altLang="en-US" sz="2000">
                  <a:solidFill>
                    <a:srgbClr val="0000FF"/>
                  </a:solidFill>
                  <a:latin typeface="仿宋" pitchFamily="49" charset="-122"/>
                  <a:ea typeface="仿宋" pitchFamily="49" charset="-122"/>
                </a:rPr>
                <a:t>转化</a:t>
              </a:r>
            </a:p>
          </p:txBody>
        </p:sp>
      </p:grpSp>
      <p:sp>
        <p:nvSpPr>
          <p:cNvPr id="23" name="TextBox 22"/>
          <p:cNvSpPr txBox="1"/>
          <p:nvPr/>
        </p:nvSpPr>
        <p:spPr>
          <a:xfrm>
            <a:off x="1543028" y="3143248"/>
            <a:ext cx="1528773"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非递归函数</a:t>
            </a:r>
          </a:p>
        </p:txBody>
      </p:sp>
      <p:cxnSp>
        <p:nvCxnSpPr>
          <p:cNvPr id="25" name="直接箭头连接符 24"/>
          <p:cNvCxnSpPr/>
          <p:nvPr/>
        </p:nvCxnSpPr>
        <p:spPr>
          <a:xfrm rot="5400000" flipH="1" flipV="1">
            <a:off x="1948638" y="2956715"/>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9" name="灯片编号占位符 28"/>
          <p:cNvSpPr>
            <a:spLocks noGrp="1"/>
          </p:cNvSpPr>
          <p:nvPr>
            <p:ph type="sldNum" sz="quarter" idx="12"/>
          </p:nvPr>
        </p:nvSpPr>
        <p:spPr/>
        <p:txBody>
          <a:bodyPr/>
          <a:lstStyle/>
          <a:p>
            <a:fld id="{67864EE2-EAB3-4814-A7EB-820BD7610F1E}" type="slidenum">
              <a:rPr lang="en-US" altLang="zh-CN" smtClean="0"/>
              <a:pPr/>
              <a:t>54</a:t>
            </a:fld>
            <a:r>
              <a:rPr lang="en-US" altLang="zh-CN" dirty="0"/>
              <a:t>/97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285720" y="500042"/>
            <a:ext cx="392909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6.1.4 </a:t>
            </a:r>
            <a:r>
              <a:rPr lang="zh-CN" altLang="zh-CN">
                <a:latin typeface="Consolas" pitchFamily="49" charset="0"/>
                <a:ea typeface="微软雅黑" pitchFamily="34" charset="-122"/>
                <a:cs typeface="Consolas" pitchFamily="49" charset="0"/>
              </a:rPr>
              <a:t>递归与数学归纳法</a:t>
            </a:r>
            <a:endParaRPr lang="zh-CN" altLang="zh-CN">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285720" y="1342349"/>
            <a:ext cx="5429288" cy="338554"/>
          </a:xfrm>
          <a:prstGeom prst="rect">
            <a:avLst/>
          </a:prstGeom>
          <a:noFill/>
        </p:spPr>
        <p:txBody>
          <a:bodyPr wrap="square" rtlCol="0">
            <a:spAutoFit/>
          </a:bodyPr>
          <a:lstStyle/>
          <a:p>
            <a:pPr algn="l"/>
            <a:r>
              <a:rPr lang="zh-CN" altLang="zh-CN" sz="2000" dirty="0">
                <a:solidFill>
                  <a:srgbClr val="0000FF"/>
                </a:solidFill>
                <a:latin typeface="Consolas" pitchFamily="49" charset="0"/>
                <a:ea typeface="仿宋" pitchFamily="49" charset="-122"/>
                <a:cs typeface="Consolas" pitchFamily="49" charset="0"/>
              </a:rPr>
              <a:t>采用数学归纳法证明</a:t>
            </a:r>
            <a:r>
              <a:rPr lang="en-US" altLang="zh-CN" sz="2000" dirty="0">
                <a:solidFill>
                  <a:srgbClr val="0000FF"/>
                </a:solidFill>
                <a:latin typeface="Consolas" pitchFamily="49" charset="0"/>
                <a:ea typeface="仿宋" pitchFamily="49" charset="-122"/>
                <a:cs typeface="Consolas" pitchFamily="49" charset="0"/>
              </a:rPr>
              <a:t>1+2+</a:t>
            </a:r>
            <a:r>
              <a:rPr lang="zh-CN" altLang="zh-CN" sz="2000" dirty="0">
                <a:solidFill>
                  <a:srgbClr val="0000FF"/>
                </a:solidFill>
                <a:latin typeface="+mn-ea"/>
                <a:ea typeface="+mn-ea"/>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+1)/2</a:t>
            </a:r>
            <a:endParaRPr lang="zh-CN" altLang="zh-CN" sz="2000" dirty="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357158" y="1770977"/>
            <a:ext cx="8143932" cy="187612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30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当</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时，左式</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，右式</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2)/2=1</a:t>
            </a:r>
            <a:r>
              <a:rPr lang="zh-CN" altLang="zh-CN" sz="2000">
                <a:solidFill>
                  <a:srgbClr val="0000FF"/>
                </a:solidFill>
                <a:latin typeface="Consolas" pitchFamily="49" charset="0"/>
                <a:ea typeface="仿宋" pitchFamily="49" charset="-122"/>
                <a:cs typeface="Consolas" pitchFamily="49" charset="0"/>
              </a:rPr>
              <a:t>，左右两式相等，等式成立。</a:t>
            </a:r>
          </a:p>
          <a:p>
            <a:pPr marL="342900" indent="-342900" algn="l">
              <a:lnSpc>
                <a:spcPts val="30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假设当</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时等式成立，有</a:t>
            </a:r>
            <a:r>
              <a:rPr lang="en-US" altLang="zh-CN" sz="2000">
                <a:solidFill>
                  <a:srgbClr val="0000FF"/>
                </a:solidFill>
                <a:latin typeface="Consolas" pitchFamily="49" charset="0"/>
                <a:ea typeface="仿宋" pitchFamily="49" charset="-122"/>
                <a:cs typeface="Consolas" pitchFamily="49" charset="0"/>
              </a:rPr>
              <a:t>1+2+</a:t>
            </a:r>
            <a:r>
              <a:rPr lang="zh-CN" altLang="zh-CN" sz="2000">
                <a:solidFill>
                  <a:srgbClr val="0000FF"/>
                </a:solidFill>
                <a:latin typeface="+mn-ea"/>
                <a:ea typeface="+mn-ea"/>
                <a:cs typeface="Consolas" pitchFamily="49" charset="0"/>
              </a:rPr>
              <a:t>…</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-1)=</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-1)/2</a:t>
            </a:r>
            <a:r>
              <a:rPr lang="zh-CN" altLang="zh-CN" sz="2000">
                <a:solidFill>
                  <a:srgbClr val="0000FF"/>
                </a:solidFill>
                <a:latin typeface="Consolas" pitchFamily="49" charset="0"/>
                <a:ea typeface="仿宋" pitchFamily="49" charset="-122"/>
                <a:cs typeface="Consolas" pitchFamily="49" charset="0"/>
              </a:rPr>
              <a:t>。</a:t>
            </a:r>
          </a:p>
          <a:p>
            <a:pPr marL="342900" indent="-342900" algn="l">
              <a:lnSpc>
                <a:spcPts val="30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当</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时，左式</a:t>
            </a:r>
            <a:r>
              <a:rPr lang="en-US" altLang="zh-CN" sz="2000">
                <a:solidFill>
                  <a:srgbClr val="0000FF"/>
                </a:solidFill>
                <a:latin typeface="Consolas" pitchFamily="49" charset="0"/>
                <a:ea typeface="仿宋" pitchFamily="49" charset="-122"/>
                <a:cs typeface="Consolas" pitchFamily="49" charset="0"/>
              </a:rPr>
              <a:t>=1+2+</a:t>
            </a:r>
            <a:r>
              <a:rPr lang="zh-CN" altLang="zh-CN" sz="2000">
                <a:solidFill>
                  <a:srgbClr val="0000FF"/>
                </a:solidFill>
                <a:latin typeface="+mn-ea"/>
                <a:ea typeface="+mn-ea"/>
                <a:cs typeface="Consolas" pitchFamily="49" charset="0"/>
              </a:rPr>
              <a:t>…</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=[1+2+</a:t>
            </a:r>
            <a:r>
              <a:rPr lang="zh-CN" altLang="zh-CN" sz="2000">
                <a:solidFill>
                  <a:srgbClr val="0000FF"/>
                </a:solidFill>
                <a:latin typeface="+mn-ea"/>
                <a:ea typeface="+mn-ea"/>
                <a:cs typeface="Consolas" pitchFamily="49" charset="0"/>
              </a:rPr>
              <a:t>…</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-1)+</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-1)/2+</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+1)/2</a:t>
            </a:r>
            <a:r>
              <a:rPr lang="zh-CN" altLang="zh-CN" sz="2000">
                <a:solidFill>
                  <a:srgbClr val="0000FF"/>
                </a:solidFill>
                <a:latin typeface="Consolas" pitchFamily="49" charset="0"/>
                <a:ea typeface="仿宋" pitchFamily="49" charset="-122"/>
                <a:cs typeface="Consolas" pitchFamily="49" charset="0"/>
              </a:rPr>
              <a:t>。</a:t>
            </a:r>
          </a:p>
        </p:txBody>
      </p:sp>
      <p:sp>
        <p:nvSpPr>
          <p:cNvPr id="11" name="TextBox 10"/>
          <p:cNvSpPr txBox="1"/>
          <p:nvPr/>
        </p:nvSpPr>
        <p:spPr>
          <a:xfrm>
            <a:off x="714348" y="4357694"/>
            <a:ext cx="7858180" cy="160556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wrap="square" rtlCol="0">
            <a:spAutoFit/>
          </a:bodyPr>
          <a:lstStyle/>
          <a:p>
            <a:pPr marL="342900" indent="-342900" algn="l">
              <a:lnSpc>
                <a:spcPts val="2800"/>
              </a:lnSpc>
              <a:spcBef>
                <a:spcPts val="600"/>
              </a:spcBef>
              <a:buBlip>
                <a:blip r:embed="rId3"/>
              </a:buBlip>
            </a:pPr>
            <a:r>
              <a:rPr lang="zh-CN" altLang="zh-CN" sz="2000" dirty="0">
                <a:solidFill>
                  <a:srgbClr val="0000FF"/>
                </a:solidFill>
                <a:latin typeface="Consolas" pitchFamily="49" charset="0"/>
                <a:ea typeface="仿宋" pitchFamily="49" charset="-122"/>
                <a:cs typeface="Consolas" pitchFamily="49" charset="0"/>
              </a:rPr>
              <a:t>先考虑特殊情况</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3"/>
              </a:buBlip>
            </a:pPr>
            <a:r>
              <a:rPr lang="zh-CN" altLang="zh-CN" sz="2000" dirty="0">
                <a:solidFill>
                  <a:srgbClr val="0000FF"/>
                </a:solidFill>
                <a:latin typeface="Consolas" pitchFamily="49" charset="0"/>
                <a:ea typeface="仿宋" pitchFamily="49" charset="-122"/>
                <a:cs typeface="Consolas" pitchFamily="49" charset="0"/>
              </a:rPr>
              <a:t>然后假设</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成立（第二数学归纳法是假设</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mj-ea"/>
                <a:ea typeface="+mj-ea"/>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均成立），再证明</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a:t>
            </a:r>
            <a:r>
              <a:rPr lang="zh-CN" altLang="zh-CN" sz="2000" dirty="0">
                <a:solidFill>
                  <a:srgbClr val="0000FF"/>
                </a:solidFill>
                <a:latin typeface="Consolas" pitchFamily="49" charset="0"/>
                <a:ea typeface="仿宋" pitchFamily="49" charset="-122"/>
                <a:cs typeface="Consolas" pitchFamily="49" charset="0"/>
              </a:rPr>
              <a:t>时成立，即假设“小问题”成立，再推导出“大问题”成立。</a:t>
            </a:r>
            <a:endParaRPr lang="zh-CN" altLang="en-US" sz="2000" dirty="0">
              <a:solidFill>
                <a:srgbClr val="0000FF"/>
              </a:solidFill>
              <a:latin typeface="Consolas" pitchFamily="49" charset="0"/>
              <a:ea typeface="仿宋" pitchFamily="49" charset="-122"/>
              <a:cs typeface="Consolas" pitchFamily="49" charset="0"/>
            </a:endParaRPr>
          </a:p>
        </p:txBody>
      </p:sp>
      <p:sp>
        <p:nvSpPr>
          <p:cNvPr id="12" name="下箭头 11"/>
          <p:cNvSpPr/>
          <p:nvPr/>
        </p:nvSpPr>
        <p:spPr bwMode="auto">
          <a:xfrm>
            <a:off x="3286116" y="3786190"/>
            <a:ext cx="285752" cy="428628"/>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15" name="灯片编号占位符 14"/>
          <p:cNvSpPr>
            <a:spLocks noGrp="1"/>
          </p:cNvSpPr>
          <p:nvPr>
            <p:ph type="sldNum" sz="quarter" idx="12"/>
          </p:nvPr>
        </p:nvSpPr>
        <p:spPr/>
        <p:txBody>
          <a:bodyPr/>
          <a:lstStyle/>
          <a:p>
            <a:fld id="{67864EE2-EAB3-4814-A7EB-820BD7610F1E}" type="slidenum">
              <a:rPr lang="en-US" altLang="zh-CN" smtClean="0"/>
              <a:pPr/>
              <a:t>55</a:t>
            </a:fld>
            <a:r>
              <a:rPr lang="en-US" altLang="zh-CN" dirty="0"/>
              <a:t>/97</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14"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TextBox 32"/>
          <p:cNvSpPr txBox="1"/>
          <p:nvPr/>
        </p:nvSpPr>
        <p:spPr>
          <a:xfrm>
            <a:off x="571472" y="571480"/>
            <a:ext cx="6500858" cy="160556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wrap="square" rtlCol="0">
            <a:spAutoFit/>
          </a:body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先考虑特殊情况</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然后假设</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成立（第二数学归纳法是假设</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mj-ea"/>
                <a:ea typeface="+mj-ea"/>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均成立），再证明</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时成立，即假设“小问题”成立，再推导出“大问题”成立。</a:t>
            </a:r>
            <a:endParaRPr lang="zh-CN" altLang="en-US" sz="2000">
              <a:solidFill>
                <a:srgbClr val="0000FF"/>
              </a:solidFill>
              <a:latin typeface="Consolas" pitchFamily="49" charset="0"/>
              <a:ea typeface="仿宋" pitchFamily="49" charset="-122"/>
              <a:cs typeface="Consolas" pitchFamily="49" charset="0"/>
            </a:endParaRPr>
          </a:p>
        </p:txBody>
      </p:sp>
      <p:sp>
        <p:nvSpPr>
          <p:cNvPr id="34" name="TextBox 33"/>
          <p:cNvSpPr txBox="1"/>
          <p:nvPr/>
        </p:nvSpPr>
        <p:spPr>
          <a:xfrm>
            <a:off x="7643834" y="681018"/>
            <a:ext cx="1214446"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递归出口</a:t>
            </a:r>
          </a:p>
        </p:txBody>
      </p:sp>
      <p:sp>
        <p:nvSpPr>
          <p:cNvPr id="35" name="TextBox 34"/>
          <p:cNvSpPr txBox="1"/>
          <p:nvPr/>
        </p:nvSpPr>
        <p:spPr>
          <a:xfrm>
            <a:off x="7643834" y="1354681"/>
            <a:ext cx="1214446"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递归体</a:t>
            </a:r>
          </a:p>
        </p:txBody>
      </p:sp>
      <p:cxnSp>
        <p:nvCxnSpPr>
          <p:cNvPr id="36" name="直接箭头连接符 35"/>
          <p:cNvCxnSpPr/>
          <p:nvPr/>
        </p:nvCxnSpPr>
        <p:spPr>
          <a:xfrm rot="10800000" flipV="1">
            <a:off x="6929454" y="866757"/>
            <a:ext cx="71438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7" name="直接箭头连接符 36"/>
          <p:cNvCxnSpPr/>
          <p:nvPr/>
        </p:nvCxnSpPr>
        <p:spPr>
          <a:xfrm rot="10800000" flipV="1">
            <a:off x="6929454" y="1535657"/>
            <a:ext cx="71438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857224" y="3000372"/>
            <a:ext cx="6072230" cy="224430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3"/>
              </a:buBlip>
            </a:pPr>
            <a:r>
              <a:rPr lang="zh-CN" altLang="en-US" sz="2000" dirty="0">
                <a:solidFill>
                  <a:srgbClr val="0000FF"/>
                </a:solidFill>
                <a:latin typeface="Consolas" pitchFamily="49" charset="0"/>
                <a:ea typeface="华文中宋" pitchFamily="2" charset="-122"/>
                <a:cs typeface="Consolas" pitchFamily="49" charset="0"/>
              </a:rPr>
              <a:t>递归出口</a:t>
            </a:r>
            <a:r>
              <a:rPr lang="zh-CN" altLang="zh-CN" sz="2000" dirty="0">
                <a:solidFill>
                  <a:srgbClr val="0000FF"/>
                </a:solidFill>
                <a:latin typeface="Consolas" pitchFamily="49" charset="0"/>
                <a:ea typeface="华文中宋" pitchFamily="2" charset="-122"/>
                <a:cs typeface="Consolas" pitchFamily="49" charset="0"/>
              </a:rPr>
              <a:t>相当于数学归纳法的</a:t>
            </a:r>
            <a:r>
              <a:rPr lang="zh-CN" altLang="en-US" sz="2000" dirty="0">
                <a:solidFill>
                  <a:srgbClr val="0000FF"/>
                </a:solidFill>
                <a:latin typeface="Consolas" pitchFamily="49" charset="0"/>
                <a:ea typeface="华文中宋" pitchFamily="2" charset="-122"/>
                <a:cs typeface="Consolas" pitchFamily="49" charset="0"/>
              </a:rPr>
              <a:t>特殊情况</a:t>
            </a:r>
            <a:r>
              <a:rPr lang="zh-CN" altLang="zh-CN" sz="2000" dirty="0">
                <a:solidFill>
                  <a:srgbClr val="0000FF"/>
                </a:solidFill>
                <a:latin typeface="Consolas" pitchFamily="49" charset="0"/>
                <a:ea typeface="华文中宋" pitchFamily="2" charset="-122"/>
                <a:cs typeface="Consolas" pitchFamily="49" charset="0"/>
              </a:rPr>
              <a:t>。</a:t>
            </a:r>
            <a:endParaRPr lang="en-US" altLang="zh-CN" sz="2000" dirty="0">
              <a:solidFill>
                <a:srgbClr val="0000FF"/>
              </a:solidFill>
              <a:latin typeface="Consolas" pitchFamily="49" charset="0"/>
              <a:ea typeface="华文中宋" pitchFamily="2" charset="-122"/>
              <a:cs typeface="Consolas" pitchFamily="49" charset="0"/>
            </a:endParaRPr>
          </a:p>
          <a:p>
            <a:pPr marL="342900" indent="-342900" algn="l">
              <a:lnSpc>
                <a:spcPts val="2800"/>
              </a:lnSpc>
              <a:spcBef>
                <a:spcPts val="600"/>
              </a:spcBef>
              <a:buBlip>
                <a:blip r:embed="rId3"/>
              </a:buBlip>
            </a:pPr>
            <a:r>
              <a:rPr lang="zh-CN" altLang="en-US" sz="2000" dirty="0">
                <a:solidFill>
                  <a:srgbClr val="0000FF"/>
                </a:solidFill>
                <a:latin typeface="Consolas" pitchFamily="49" charset="0"/>
                <a:ea typeface="华文中宋" pitchFamily="2" charset="-122"/>
                <a:cs typeface="Consolas" pitchFamily="49" charset="0"/>
              </a:rPr>
              <a:t>递归体</a:t>
            </a:r>
            <a:r>
              <a:rPr lang="zh-CN" altLang="zh-CN" sz="2000" dirty="0">
                <a:solidFill>
                  <a:srgbClr val="0000FF"/>
                </a:solidFill>
                <a:latin typeface="Consolas" pitchFamily="49" charset="0"/>
                <a:ea typeface="华文中宋" pitchFamily="2" charset="-122"/>
                <a:cs typeface="Consolas" pitchFamily="49" charset="0"/>
              </a:rPr>
              <a:t>相当于数学归纳法的归纳步骤。</a:t>
            </a:r>
            <a:endParaRPr lang="en-US" altLang="zh-CN" sz="2000" dirty="0">
              <a:solidFill>
                <a:srgbClr val="0000FF"/>
              </a:solidFill>
              <a:latin typeface="Consolas" pitchFamily="49" charset="0"/>
              <a:ea typeface="华文中宋" pitchFamily="2" charset="-122"/>
              <a:cs typeface="Consolas" pitchFamily="49" charset="0"/>
            </a:endParaRPr>
          </a:p>
          <a:p>
            <a:pPr marL="342900" indent="-342900" algn="l">
              <a:lnSpc>
                <a:spcPts val="2800"/>
              </a:lnSpc>
              <a:spcBef>
                <a:spcPts val="600"/>
              </a:spcBef>
              <a:buBlip>
                <a:blip r:embed="rId3"/>
              </a:buBlip>
            </a:pPr>
            <a:r>
              <a:rPr lang="zh-CN" altLang="en-US" sz="2000" dirty="0">
                <a:solidFill>
                  <a:srgbClr val="0000FF"/>
                </a:solidFill>
                <a:latin typeface="Consolas" pitchFamily="49" charset="0"/>
                <a:ea typeface="华文中宋" pitchFamily="2" charset="-122"/>
                <a:cs typeface="Consolas" pitchFamily="49" charset="0"/>
              </a:rPr>
              <a:t>区别：</a:t>
            </a:r>
            <a:r>
              <a:rPr lang="zh-CN" altLang="zh-CN" sz="2000" dirty="0">
                <a:solidFill>
                  <a:srgbClr val="0000FF"/>
                </a:solidFill>
                <a:latin typeface="Consolas" pitchFamily="49" charset="0"/>
                <a:ea typeface="华文中宋" pitchFamily="2" charset="-122"/>
                <a:cs typeface="Consolas" pitchFamily="49" charset="0"/>
              </a:rPr>
              <a:t>数学归纳法是一种论证方法，递归是算法和程序设计的一种实现技术</a:t>
            </a:r>
            <a:r>
              <a:rPr lang="zh-CN" altLang="en-US" sz="2000" dirty="0">
                <a:solidFill>
                  <a:srgbClr val="0000FF"/>
                </a:solidFill>
                <a:latin typeface="Consolas" pitchFamily="49" charset="0"/>
                <a:ea typeface="华文中宋" pitchFamily="2" charset="-122"/>
                <a:cs typeface="Consolas" pitchFamily="49" charset="0"/>
              </a:rPr>
              <a:t>。</a:t>
            </a:r>
            <a:endParaRPr lang="en-US" altLang="zh-CN" sz="2000" dirty="0">
              <a:solidFill>
                <a:srgbClr val="0000FF"/>
              </a:solidFill>
              <a:latin typeface="Consolas" pitchFamily="49" charset="0"/>
              <a:ea typeface="华文中宋" pitchFamily="2" charset="-122"/>
              <a:cs typeface="Consolas" pitchFamily="49" charset="0"/>
            </a:endParaRPr>
          </a:p>
          <a:p>
            <a:pPr marL="342900" indent="-342900" algn="l">
              <a:lnSpc>
                <a:spcPts val="2800"/>
              </a:lnSpc>
              <a:spcBef>
                <a:spcPts val="600"/>
              </a:spcBef>
              <a:buBlip>
                <a:blip r:embed="rId3"/>
              </a:buBlip>
            </a:pPr>
            <a:r>
              <a:rPr lang="zh-CN" altLang="zh-CN" sz="2000" dirty="0">
                <a:solidFill>
                  <a:srgbClr val="0000FF"/>
                </a:solidFill>
                <a:latin typeface="Consolas" pitchFamily="49" charset="0"/>
                <a:ea typeface="华文中宋" pitchFamily="2" charset="-122"/>
                <a:cs typeface="Consolas" pitchFamily="49" charset="0"/>
              </a:rPr>
              <a:t>数学归纳法是递归求解问题的理论基础。</a:t>
            </a:r>
            <a:endParaRPr lang="zh-CN" altLang="en-US" sz="2000" dirty="0">
              <a:solidFill>
                <a:srgbClr val="0000FF"/>
              </a:solidFill>
              <a:latin typeface="Consolas" pitchFamily="49" charset="0"/>
              <a:ea typeface="华文中宋" pitchFamily="2" charset="-122"/>
              <a:cs typeface="Consolas" pitchFamily="49" charset="0"/>
            </a:endParaRPr>
          </a:p>
        </p:txBody>
      </p:sp>
      <p:sp>
        <p:nvSpPr>
          <p:cNvPr id="39" name="下箭头 38"/>
          <p:cNvSpPr/>
          <p:nvPr/>
        </p:nvSpPr>
        <p:spPr bwMode="auto">
          <a:xfrm>
            <a:off x="3357554" y="2357430"/>
            <a:ext cx="214314" cy="428628"/>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15" name="灯片编号占位符 14"/>
          <p:cNvSpPr>
            <a:spLocks noGrp="1"/>
          </p:cNvSpPr>
          <p:nvPr>
            <p:ph type="sldNum" sz="quarter" idx="12"/>
          </p:nvPr>
        </p:nvSpPr>
        <p:spPr/>
        <p:txBody>
          <a:bodyPr/>
          <a:lstStyle/>
          <a:p>
            <a:fld id="{67864EE2-EAB3-4814-A7EB-820BD7610F1E}" type="slidenum">
              <a:rPr lang="en-US" altLang="zh-CN" smtClean="0"/>
              <a:pPr/>
              <a:t>56</a:t>
            </a:fld>
            <a:r>
              <a:rPr lang="en-US" altLang="zh-CN" dirty="0"/>
              <a:t>/97</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14"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TextBox 33"/>
          <p:cNvSpPr txBox="1"/>
          <p:nvPr/>
        </p:nvSpPr>
        <p:spPr>
          <a:xfrm>
            <a:off x="785786" y="1214422"/>
            <a:ext cx="2071702" cy="400110"/>
          </a:xfrm>
          <a:prstGeom prst="rect">
            <a:avLst/>
          </a:prstGeom>
          <a:noFill/>
        </p:spPr>
        <p:txBody>
          <a:bodyPr wrap="square" rtlCol="0">
            <a:spAutoFit/>
          </a:bodyPr>
          <a:lstStyle/>
          <a:p>
            <a:pPr algn="l">
              <a:lnSpc>
                <a:spcPct val="100000"/>
              </a:lnSpc>
              <a:spcBef>
                <a:spcPts val="600"/>
              </a:spcBef>
            </a:pPr>
            <a:r>
              <a:rPr lang="zh-CN" altLang="zh-CN" sz="2000">
                <a:solidFill>
                  <a:srgbClr val="0000FF"/>
                </a:solidFill>
                <a:latin typeface="仿宋" pitchFamily="49" charset="-122"/>
                <a:ea typeface="仿宋" pitchFamily="49" charset="-122"/>
              </a:rPr>
              <a:t>简化</a:t>
            </a:r>
            <a:r>
              <a:rPr lang="zh-CN" altLang="en-US" sz="2000">
                <a:solidFill>
                  <a:srgbClr val="0000FF"/>
                </a:solidFill>
                <a:latin typeface="仿宋" pitchFamily="49" charset="-122"/>
                <a:ea typeface="仿宋" pitchFamily="49" charset="-122"/>
              </a:rPr>
              <a:t>的</a:t>
            </a:r>
            <a:r>
              <a:rPr lang="zh-CN" altLang="zh-CN" sz="2000">
                <a:solidFill>
                  <a:srgbClr val="0000FF"/>
                </a:solidFill>
                <a:latin typeface="仿宋" pitchFamily="49" charset="-122"/>
                <a:ea typeface="仿宋" pitchFamily="49" charset="-122"/>
              </a:rPr>
              <a:t>递归模型</a:t>
            </a:r>
            <a:endParaRPr lang="zh-CN" altLang="en-US" sz="2000">
              <a:solidFill>
                <a:srgbClr val="0000FF"/>
              </a:solidFill>
              <a:latin typeface="仿宋" pitchFamily="49" charset="-122"/>
              <a:ea typeface="仿宋" pitchFamily="49" charset="-122"/>
              <a:cs typeface="Consolas" pitchFamily="49" charset="0"/>
            </a:endParaRPr>
          </a:p>
        </p:txBody>
      </p:sp>
      <p:sp>
        <p:nvSpPr>
          <p:cNvPr id="6" name="TextBox 5"/>
          <p:cNvSpPr txBox="1"/>
          <p:nvPr/>
        </p:nvSpPr>
        <p:spPr>
          <a:xfrm>
            <a:off x="285720" y="500042"/>
            <a:ext cx="392909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6.1.5  </a:t>
            </a:r>
            <a:r>
              <a:rPr lang="zh-CN" altLang="zh-CN">
                <a:latin typeface="Consolas" pitchFamily="49" charset="0"/>
                <a:ea typeface="微软雅黑" pitchFamily="34" charset="-122"/>
                <a:cs typeface="Consolas" pitchFamily="49" charset="0"/>
              </a:rPr>
              <a:t>递归的执行过程</a:t>
            </a:r>
            <a:endParaRPr lang="zh-CN" altLang="zh-CN">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7" name="TextBox 6"/>
          <p:cNvSpPr txBox="1"/>
          <p:nvPr/>
        </p:nvSpPr>
        <p:spPr>
          <a:xfrm>
            <a:off x="1071538" y="1785926"/>
            <a:ext cx="3500462" cy="799807"/>
          </a:xfrm>
          <a:prstGeom prst="rect">
            <a:avLst/>
          </a:prstGeom>
          <a:solidFill>
            <a:schemeClr val="bg1">
              <a:lumMod val="95000"/>
            </a:schemeClr>
          </a:solidFill>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r>
              <a:rPr lang="en-US" altLang="zh-CN" sz="1800" i="1">
                <a:solidFill>
                  <a:srgbClr val="0000FF"/>
                </a:solidFill>
                <a:latin typeface="Consolas" pitchFamily="49" charset="0"/>
                <a:cs typeface="Consolas" pitchFamily="49" charset="0"/>
              </a:rPr>
              <a:t>f</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s</a:t>
            </a:r>
            <a:r>
              <a:rPr lang="en-US" altLang="zh-CN" sz="1800" baseline="-25000">
                <a:solidFill>
                  <a:srgbClr val="0000FF"/>
                </a:solidFill>
                <a:latin typeface="Consolas" pitchFamily="49" charset="0"/>
                <a:cs typeface="Consolas" pitchFamily="49" charset="0"/>
              </a:rPr>
              <a:t>1</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m</a:t>
            </a:r>
            <a:r>
              <a:rPr lang="en-US" altLang="zh-CN" sz="1800" baseline="-25000">
                <a:solidFill>
                  <a:srgbClr val="0000FF"/>
                </a:solidFill>
                <a:latin typeface="Consolas" pitchFamily="49" charset="0"/>
                <a:cs typeface="Consolas" pitchFamily="49" charset="0"/>
              </a:rPr>
              <a:t>1</a:t>
            </a:r>
            <a:r>
              <a:rPr lang="en-US" altLang="zh-CN" sz="1800">
                <a:solidFill>
                  <a:srgbClr val="0000FF"/>
                </a:solidFill>
                <a:latin typeface="Consolas" pitchFamily="49" charset="0"/>
                <a:cs typeface="Consolas" pitchFamily="49" charset="0"/>
              </a:rPr>
              <a:t>	</a:t>
            </a:r>
            <a:endParaRPr lang="zh-CN" altLang="zh-CN" sz="1800">
              <a:solidFill>
                <a:srgbClr val="0000FF"/>
              </a:solidFill>
              <a:latin typeface="Consolas" pitchFamily="49" charset="0"/>
              <a:cs typeface="Consolas" pitchFamily="49" charset="0"/>
            </a:endParaRPr>
          </a:p>
          <a:p>
            <a:pPr algn="l"/>
            <a:r>
              <a:rPr lang="en-US" altLang="zh-CN" sz="1800" i="1">
                <a:solidFill>
                  <a:srgbClr val="0000FF"/>
                </a:solidFill>
                <a:latin typeface="Consolas" pitchFamily="49" charset="0"/>
                <a:cs typeface="Consolas" pitchFamily="49" charset="0"/>
              </a:rPr>
              <a:t>f</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s</a:t>
            </a:r>
            <a:r>
              <a:rPr lang="en-US" altLang="zh-CN" sz="1800" i="1" baseline="-25000">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g</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f</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s</a:t>
            </a:r>
            <a:r>
              <a:rPr lang="en-US" altLang="zh-CN" sz="1800" i="1" baseline="-25000">
                <a:solidFill>
                  <a:srgbClr val="0000FF"/>
                </a:solidFill>
                <a:latin typeface="Consolas" pitchFamily="49" charset="0"/>
                <a:cs typeface="Consolas" pitchFamily="49" charset="0"/>
              </a:rPr>
              <a:t>n</a:t>
            </a:r>
            <a:r>
              <a:rPr lang="en-US" altLang="zh-CN" sz="1800" baseline="-25000">
                <a:solidFill>
                  <a:srgbClr val="0000FF"/>
                </a:solidFill>
                <a:latin typeface="Consolas" pitchFamily="49" charset="0"/>
                <a:cs typeface="Consolas" pitchFamily="49" charset="0"/>
              </a:rPr>
              <a:t>-1</a:t>
            </a:r>
            <a:r>
              <a:rPr lang="en-US" altLang="zh-CN" sz="1800">
                <a:solidFill>
                  <a:srgbClr val="0000FF"/>
                </a:solidFill>
                <a:latin typeface="Consolas" pitchFamily="49" charset="0"/>
                <a:cs typeface="Consolas" pitchFamily="49" charset="0"/>
              </a:rPr>
              <a:t>)</a:t>
            </a:r>
            <a:r>
              <a:rPr lang="zh-CN"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c</a:t>
            </a:r>
            <a:r>
              <a:rPr lang="en-US" altLang="zh-CN" sz="1800" i="1" baseline="-25000">
                <a:solidFill>
                  <a:srgbClr val="0000FF"/>
                </a:solidFill>
                <a:latin typeface="Consolas" pitchFamily="49" charset="0"/>
                <a:cs typeface="Consolas" pitchFamily="49" charset="0"/>
              </a:rPr>
              <a:t>n</a:t>
            </a:r>
            <a:r>
              <a:rPr lang="en-US" altLang="zh-CN" sz="1800" baseline="-25000">
                <a:solidFill>
                  <a:srgbClr val="0000FF"/>
                </a:solidFill>
                <a:latin typeface="Consolas" pitchFamily="49" charset="0"/>
                <a:cs typeface="Consolas" pitchFamily="49" charset="0"/>
              </a:rPr>
              <a:t>-1</a:t>
            </a:r>
            <a:r>
              <a:rPr lang="en-US" altLang="zh-CN" sz="1800">
                <a:solidFill>
                  <a:srgbClr val="0000FF"/>
                </a:solidFill>
                <a:latin typeface="Consolas" pitchFamily="49" charset="0"/>
                <a:cs typeface="Consolas" pitchFamily="49" charset="0"/>
              </a:rPr>
              <a:t>)</a:t>
            </a:r>
            <a:endParaRPr lang="zh-CN" altLang="zh-CN" sz="1800">
              <a:solidFill>
                <a:srgbClr val="0000FF"/>
              </a:solidFill>
              <a:latin typeface="Consolas" pitchFamily="49" charset="0"/>
              <a:cs typeface="Consolas" pitchFamily="49" charset="0"/>
            </a:endParaRPr>
          </a:p>
        </p:txBody>
      </p:sp>
      <p:sp>
        <p:nvSpPr>
          <p:cNvPr id="8" name="Text Box 3"/>
          <p:cNvSpPr txBox="1">
            <a:spLocks noChangeArrowheads="1"/>
          </p:cNvSpPr>
          <p:nvPr/>
        </p:nvSpPr>
        <p:spPr bwMode="auto">
          <a:xfrm>
            <a:off x="2285984" y="3500438"/>
            <a:ext cx="1314434" cy="2856506"/>
          </a:xfrm>
          <a:prstGeom prst="rect">
            <a:avLst/>
          </a:prstGeom>
          <a:solidFill>
            <a:schemeClr val="accent5">
              <a:lumMod val="20000"/>
              <a:lumOff val="80000"/>
            </a:schemeClr>
          </a:solidFill>
          <a:ln>
            <a:solidFill>
              <a:schemeClr val="accent5">
                <a:lumMod val="20000"/>
                <a:lumOff val="80000"/>
              </a:schemeClr>
            </a:solidFill>
            <a:headEnd/>
            <a:tailEnd type="none" w="lg" len="lg"/>
          </a:ln>
        </p:spPr>
        <p:style>
          <a:lnRef idx="1">
            <a:schemeClr val="dk1"/>
          </a:lnRef>
          <a:fillRef idx="2">
            <a:schemeClr val="dk1"/>
          </a:fillRef>
          <a:effectRef idx="1">
            <a:schemeClr val="dk1"/>
          </a:effectRef>
          <a:fontRef idx="minor">
            <a:schemeClr val="dk1"/>
          </a:fontRef>
        </p:style>
        <p:txBody>
          <a:bodyPr wrap="square" tIns="180000" bIns="180000">
            <a:spAutoFit/>
          </a:bodyPr>
          <a:lstStyle/>
          <a:p>
            <a:pPr>
              <a:lnSpc>
                <a:spcPct val="100000"/>
              </a:lnSpc>
              <a:spcBef>
                <a:spcPts val="0"/>
              </a:spcBef>
            </a:pPr>
            <a:r>
              <a:rPr kumimoji="1" lang="en-US" altLang="zh-CN" sz="1800" i="1" dirty="0">
                <a:solidFill>
                  <a:srgbClr val="FF0000"/>
                </a:solidFill>
                <a:latin typeface="Consolas" pitchFamily="49" charset="0"/>
                <a:cs typeface="Consolas" pitchFamily="49" charset="0"/>
              </a:rPr>
              <a:t>f</a:t>
            </a:r>
            <a:r>
              <a:rPr kumimoji="1" lang="en-US" altLang="zh-CN" sz="1800" dirty="0">
                <a:solidFill>
                  <a:srgbClr val="0000FF"/>
                </a:solidFill>
                <a:latin typeface="Consolas" pitchFamily="49" charset="0"/>
                <a:cs typeface="Consolas" pitchFamily="49" charset="0"/>
              </a:rPr>
              <a:t>(</a:t>
            </a:r>
            <a:r>
              <a:rPr kumimoji="1" lang="en-US" altLang="zh-CN" sz="1800" i="1" dirty="0" err="1">
                <a:solidFill>
                  <a:srgbClr val="0000FF"/>
                </a:solidFill>
                <a:latin typeface="Consolas" pitchFamily="49" charset="0"/>
                <a:cs typeface="Consolas" pitchFamily="49" charset="0"/>
              </a:rPr>
              <a:t>s</a:t>
            </a:r>
            <a:r>
              <a:rPr kumimoji="1" lang="en-US" altLang="zh-CN" sz="1800" i="1" baseline="-25000" dirty="0" err="1">
                <a:solidFill>
                  <a:srgbClr val="0000FF"/>
                </a:solidFill>
                <a:latin typeface="Consolas" pitchFamily="49" charset="0"/>
                <a:cs typeface="Consolas" pitchFamily="49" charset="0"/>
              </a:rPr>
              <a:t>n</a:t>
            </a:r>
            <a:r>
              <a:rPr kumimoji="1" lang="en-US" altLang="zh-CN" sz="1800" dirty="0">
                <a:solidFill>
                  <a:srgbClr val="0000FF"/>
                </a:solidFill>
                <a:latin typeface="Consolas" pitchFamily="49" charset="0"/>
                <a:cs typeface="Consolas" pitchFamily="49" charset="0"/>
              </a:rPr>
              <a:t>)</a:t>
            </a:r>
          </a:p>
          <a:p>
            <a:pPr>
              <a:lnSpc>
                <a:spcPct val="100000"/>
              </a:lnSpc>
              <a:spcBef>
                <a:spcPts val="0"/>
              </a:spcBef>
            </a:pPr>
            <a:r>
              <a:rPr kumimoji="1" lang="en-US" altLang="zh-CN" sz="1800" dirty="0">
                <a:solidFill>
                  <a:srgbClr val="0000FF"/>
                </a:solidFill>
                <a:latin typeface="Consolas" pitchFamily="49" charset="0"/>
                <a:cs typeface="Consolas" pitchFamily="49" charset="0"/>
              </a:rPr>
              <a:t> ↓</a:t>
            </a:r>
          </a:p>
          <a:p>
            <a:pPr>
              <a:lnSpc>
                <a:spcPct val="100000"/>
              </a:lnSpc>
              <a:spcBef>
                <a:spcPts val="0"/>
              </a:spcBef>
            </a:pPr>
            <a:r>
              <a:rPr kumimoji="1" lang="en-US" altLang="zh-CN" sz="1800">
                <a:solidFill>
                  <a:srgbClr val="0000FF"/>
                </a:solidFill>
                <a:latin typeface="Consolas" pitchFamily="49" charset="0"/>
                <a:cs typeface="Consolas" pitchFamily="49" charset="0"/>
              </a:rPr>
              <a:t> </a:t>
            </a:r>
            <a:r>
              <a:rPr kumimoji="1" lang="en-US" altLang="zh-CN" sz="1800" i="1">
                <a:solidFill>
                  <a:srgbClr val="FF0000"/>
                </a:solidFill>
                <a:latin typeface="Consolas" pitchFamily="49" charset="0"/>
                <a:cs typeface="Consolas" pitchFamily="49" charset="0"/>
              </a:rPr>
              <a:t>f</a:t>
            </a:r>
            <a:r>
              <a:rPr kumimoji="1" lang="en-US" altLang="zh-CN" sz="1800">
                <a:solidFill>
                  <a:srgbClr val="0000FF"/>
                </a:solidFill>
                <a:latin typeface="Consolas" pitchFamily="49" charset="0"/>
                <a:cs typeface="Consolas" pitchFamily="49" charset="0"/>
              </a:rPr>
              <a:t>(</a:t>
            </a:r>
            <a:r>
              <a:rPr kumimoji="1" lang="en-US" altLang="zh-CN" sz="1800" i="1">
                <a:solidFill>
                  <a:srgbClr val="0000FF"/>
                </a:solidFill>
                <a:latin typeface="Consolas" pitchFamily="49" charset="0"/>
                <a:cs typeface="Consolas" pitchFamily="49" charset="0"/>
              </a:rPr>
              <a:t>s</a:t>
            </a:r>
            <a:r>
              <a:rPr kumimoji="1" lang="en-US" altLang="zh-CN" sz="1800" i="1" baseline="-25000">
                <a:solidFill>
                  <a:srgbClr val="0000FF"/>
                </a:solidFill>
                <a:latin typeface="Consolas" pitchFamily="49" charset="0"/>
                <a:cs typeface="Consolas" pitchFamily="49" charset="0"/>
              </a:rPr>
              <a:t>n</a:t>
            </a:r>
            <a:r>
              <a:rPr kumimoji="1" lang="en-US" altLang="zh-CN" sz="1800" baseline="-25000">
                <a:solidFill>
                  <a:srgbClr val="0000FF"/>
                </a:solidFill>
                <a:latin typeface="Consolas" pitchFamily="49" charset="0"/>
                <a:cs typeface="Consolas" pitchFamily="49" charset="0"/>
              </a:rPr>
              <a:t>-1</a:t>
            </a:r>
            <a:r>
              <a:rPr kumimoji="1" lang="en-US" altLang="zh-CN" sz="1800" dirty="0">
                <a:solidFill>
                  <a:srgbClr val="0000FF"/>
                </a:solidFill>
                <a:latin typeface="Consolas" pitchFamily="49" charset="0"/>
                <a:cs typeface="Consolas" pitchFamily="49" charset="0"/>
              </a:rPr>
              <a:t>)</a:t>
            </a:r>
          </a:p>
          <a:p>
            <a:pPr>
              <a:lnSpc>
                <a:spcPct val="100000"/>
              </a:lnSpc>
              <a:spcBef>
                <a:spcPts val="0"/>
              </a:spcBef>
            </a:pPr>
            <a:r>
              <a:rPr kumimoji="1" lang="en-US" altLang="zh-CN" sz="1800" dirty="0">
                <a:solidFill>
                  <a:srgbClr val="0000FF"/>
                </a:solidFill>
                <a:latin typeface="Consolas" pitchFamily="49" charset="0"/>
                <a:cs typeface="Consolas" pitchFamily="49" charset="0"/>
              </a:rPr>
              <a:t> ↓</a:t>
            </a:r>
          </a:p>
          <a:p>
            <a:pPr>
              <a:lnSpc>
                <a:spcPct val="100000"/>
              </a:lnSpc>
              <a:spcBef>
                <a:spcPts val="0"/>
              </a:spcBef>
            </a:pPr>
            <a:r>
              <a:rPr kumimoji="1" lang="en-US" altLang="zh-CN" sz="1800" dirty="0">
                <a:solidFill>
                  <a:srgbClr val="0000FF"/>
                </a:solidFill>
                <a:latin typeface="Consolas" pitchFamily="49" charset="0"/>
                <a:cs typeface="Consolas" pitchFamily="49" charset="0"/>
              </a:rPr>
              <a:t> </a:t>
            </a:r>
            <a:r>
              <a:rPr kumimoji="1" lang="en-US" altLang="zh-CN" sz="1800" dirty="0">
                <a:solidFill>
                  <a:srgbClr val="0000FF"/>
                </a:solidFill>
                <a:latin typeface="+mj-ea"/>
                <a:ea typeface="+mj-ea"/>
                <a:cs typeface="Consolas" pitchFamily="49" charset="0"/>
              </a:rPr>
              <a:t>…</a:t>
            </a:r>
          </a:p>
          <a:p>
            <a:pPr>
              <a:lnSpc>
                <a:spcPct val="100000"/>
              </a:lnSpc>
              <a:spcBef>
                <a:spcPts val="0"/>
              </a:spcBef>
            </a:pPr>
            <a:r>
              <a:rPr kumimoji="1" lang="en-US" altLang="zh-CN" sz="1800" dirty="0">
                <a:solidFill>
                  <a:srgbClr val="0000FF"/>
                </a:solidFill>
                <a:latin typeface="Consolas" pitchFamily="49" charset="0"/>
                <a:cs typeface="Consolas" pitchFamily="49" charset="0"/>
              </a:rPr>
              <a:t> ↓</a:t>
            </a:r>
          </a:p>
          <a:p>
            <a:pPr>
              <a:lnSpc>
                <a:spcPct val="100000"/>
              </a:lnSpc>
              <a:spcBef>
                <a:spcPts val="0"/>
              </a:spcBef>
            </a:pPr>
            <a:r>
              <a:rPr kumimoji="1" lang="en-US" altLang="zh-CN" sz="1800" i="1">
                <a:solidFill>
                  <a:srgbClr val="FF0000"/>
                </a:solidFill>
                <a:latin typeface="Consolas" pitchFamily="49" charset="0"/>
                <a:cs typeface="Consolas" pitchFamily="49" charset="0"/>
              </a:rPr>
              <a:t>f</a:t>
            </a:r>
            <a:r>
              <a:rPr kumimoji="1" lang="en-US" altLang="zh-CN" sz="1800">
                <a:solidFill>
                  <a:srgbClr val="0000FF"/>
                </a:solidFill>
                <a:latin typeface="Consolas" pitchFamily="49" charset="0"/>
                <a:cs typeface="Consolas" pitchFamily="49" charset="0"/>
              </a:rPr>
              <a:t>(</a:t>
            </a:r>
            <a:r>
              <a:rPr kumimoji="1" lang="en-US" altLang="zh-CN" sz="1800" i="1">
                <a:solidFill>
                  <a:srgbClr val="0000FF"/>
                </a:solidFill>
                <a:latin typeface="Consolas" pitchFamily="49" charset="0"/>
                <a:cs typeface="Consolas" pitchFamily="49" charset="0"/>
              </a:rPr>
              <a:t>s</a:t>
            </a:r>
            <a:r>
              <a:rPr kumimoji="1" lang="en-US" altLang="zh-CN" sz="1800" baseline="-25000">
                <a:solidFill>
                  <a:srgbClr val="0000FF"/>
                </a:solidFill>
                <a:latin typeface="Consolas" pitchFamily="49" charset="0"/>
                <a:cs typeface="Consolas" pitchFamily="49" charset="0"/>
              </a:rPr>
              <a:t>2</a:t>
            </a:r>
            <a:r>
              <a:rPr kumimoji="1" lang="en-US" altLang="zh-CN" sz="1800" dirty="0">
                <a:solidFill>
                  <a:srgbClr val="0000FF"/>
                </a:solidFill>
                <a:latin typeface="Consolas" pitchFamily="49" charset="0"/>
                <a:cs typeface="Consolas" pitchFamily="49" charset="0"/>
              </a:rPr>
              <a:t>)</a:t>
            </a:r>
          </a:p>
          <a:p>
            <a:pPr>
              <a:lnSpc>
                <a:spcPct val="100000"/>
              </a:lnSpc>
              <a:spcBef>
                <a:spcPts val="0"/>
              </a:spcBef>
            </a:pPr>
            <a:r>
              <a:rPr kumimoji="1" lang="en-US" altLang="zh-CN" sz="1800" dirty="0">
                <a:solidFill>
                  <a:srgbClr val="0000FF"/>
                </a:solidFill>
                <a:latin typeface="Consolas" pitchFamily="49" charset="0"/>
                <a:cs typeface="Consolas" pitchFamily="49" charset="0"/>
              </a:rPr>
              <a:t> ↓</a:t>
            </a:r>
          </a:p>
          <a:p>
            <a:pPr>
              <a:lnSpc>
                <a:spcPct val="100000"/>
              </a:lnSpc>
              <a:spcBef>
                <a:spcPts val="0"/>
              </a:spcBef>
            </a:pPr>
            <a:r>
              <a:rPr kumimoji="1" lang="en-US" altLang="zh-CN" sz="1800" i="1" dirty="0">
                <a:solidFill>
                  <a:srgbClr val="FF0000"/>
                </a:solidFill>
                <a:latin typeface="Consolas" pitchFamily="49" charset="0"/>
                <a:cs typeface="Consolas" pitchFamily="49" charset="0"/>
              </a:rPr>
              <a:t>f</a:t>
            </a:r>
            <a:r>
              <a:rPr kumimoji="1" lang="en-US" altLang="zh-CN" sz="1800" dirty="0">
                <a:solidFill>
                  <a:srgbClr val="0000FF"/>
                </a:solidFill>
                <a:latin typeface="Consolas" pitchFamily="49" charset="0"/>
                <a:cs typeface="Consolas" pitchFamily="49" charset="0"/>
              </a:rPr>
              <a:t>(</a:t>
            </a:r>
            <a:r>
              <a:rPr kumimoji="1" lang="en-US" altLang="zh-CN" sz="1800" i="1" dirty="0" err="1">
                <a:solidFill>
                  <a:srgbClr val="0000FF"/>
                </a:solidFill>
                <a:latin typeface="Consolas" pitchFamily="49" charset="0"/>
                <a:cs typeface="Consolas" pitchFamily="49" charset="0"/>
              </a:rPr>
              <a:t>s</a:t>
            </a:r>
            <a:r>
              <a:rPr kumimoji="1" lang="en-US" altLang="zh-CN" sz="1800" baseline="-25000" dirty="0" err="1">
                <a:solidFill>
                  <a:srgbClr val="0000FF"/>
                </a:solidFill>
                <a:latin typeface="Consolas" pitchFamily="49" charset="0"/>
                <a:cs typeface="Consolas" pitchFamily="49" charset="0"/>
              </a:rPr>
              <a:t>1</a:t>
            </a:r>
            <a:r>
              <a:rPr kumimoji="1" lang="en-US" altLang="zh-CN" sz="1800" dirty="0">
                <a:solidFill>
                  <a:srgbClr val="0000FF"/>
                </a:solidFill>
                <a:latin typeface="Consolas" pitchFamily="49" charset="0"/>
                <a:cs typeface="Consolas" pitchFamily="49" charset="0"/>
              </a:rPr>
              <a:t>)</a:t>
            </a:r>
            <a:endParaRPr lang="en-US" altLang="zh-CN" sz="1800" dirty="0">
              <a:solidFill>
                <a:srgbClr val="0000FF"/>
              </a:solidFill>
              <a:latin typeface="Consolas" pitchFamily="49" charset="0"/>
              <a:cs typeface="Consolas" pitchFamily="49" charset="0"/>
            </a:endParaRPr>
          </a:p>
        </p:txBody>
      </p:sp>
      <p:sp>
        <p:nvSpPr>
          <p:cNvPr id="9" name="Text Box 4"/>
          <p:cNvSpPr txBox="1">
            <a:spLocks noChangeArrowheads="1"/>
          </p:cNvSpPr>
          <p:nvPr/>
        </p:nvSpPr>
        <p:spPr bwMode="auto">
          <a:xfrm>
            <a:off x="827089" y="2933943"/>
            <a:ext cx="3030532" cy="338554"/>
          </a:xfrm>
          <a:prstGeom prst="rect">
            <a:avLst/>
          </a:prstGeom>
          <a:noFill/>
          <a:ln w="38100" algn="ctr">
            <a:noFill/>
            <a:miter lim="800000"/>
            <a:headEnd/>
            <a:tailEnd type="none" w="lg" len="lg"/>
          </a:ln>
          <a:effectLst/>
        </p:spPr>
        <p:txBody>
          <a:bodyPr wrap="square">
            <a:spAutoFit/>
          </a:bodyPr>
          <a:lstStyle/>
          <a:p>
            <a:pPr algn="l">
              <a:spcBef>
                <a:spcPct val="50000"/>
              </a:spcBef>
            </a:pPr>
            <a:r>
              <a:rPr kumimoji="1" lang="zh-CN" altLang="en-US" sz="2000" dirty="0">
                <a:solidFill>
                  <a:srgbClr val="0000FF"/>
                </a:solidFill>
                <a:latin typeface="Consolas" pitchFamily="49" charset="0"/>
                <a:ea typeface="楷体" pitchFamily="49" charset="-122"/>
                <a:cs typeface="Consolas" pitchFamily="49" charset="0"/>
              </a:rPr>
              <a:t>求</a:t>
            </a:r>
            <a:r>
              <a:rPr kumimoji="1" lang="en-US" altLang="zh-CN" sz="2000" i="1" dirty="0">
                <a:solidFill>
                  <a:srgbClr val="0000FF"/>
                </a:solidFill>
                <a:latin typeface="Consolas" pitchFamily="49" charset="0"/>
                <a:ea typeface="楷体" pitchFamily="49" charset="-122"/>
                <a:cs typeface="Consolas" pitchFamily="49" charset="0"/>
              </a:rPr>
              <a:t>f</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s</a:t>
            </a:r>
            <a:r>
              <a:rPr kumimoji="1" lang="en-US" altLang="zh-CN" sz="2000" i="1" baseline="-25000" dirty="0" err="1">
                <a:solidFill>
                  <a:srgbClr val="0000FF"/>
                </a:solidFill>
                <a:latin typeface="Consolas" pitchFamily="49" charset="0"/>
                <a:ea typeface="楷体" pitchFamily="49" charset="-122"/>
                <a:cs typeface="Consolas" pitchFamily="49" charset="0"/>
              </a:rPr>
              <a:t>n</a:t>
            </a:r>
            <a:r>
              <a:rPr kumimoji="1" lang="en-US" altLang="zh-CN"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的分解过程如下：</a:t>
            </a:r>
          </a:p>
        </p:txBody>
      </p:sp>
      <p:sp>
        <p:nvSpPr>
          <p:cNvPr id="10" name="右箭头 9"/>
          <p:cNvSpPr/>
          <p:nvPr/>
        </p:nvSpPr>
        <p:spPr bwMode="auto">
          <a:xfrm>
            <a:off x="4857752" y="2071678"/>
            <a:ext cx="428628" cy="285752"/>
          </a:xfrm>
          <a:prstGeom prst="right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11" name="TextBox 10"/>
          <p:cNvSpPr txBox="1"/>
          <p:nvPr/>
        </p:nvSpPr>
        <p:spPr>
          <a:xfrm>
            <a:off x="5500694" y="1785926"/>
            <a:ext cx="2643206" cy="810478"/>
          </a:xfrm>
          <a:prstGeom prst="rect">
            <a:avLst/>
          </a:prstGeom>
          <a:noFill/>
        </p:spPr>
        <p:txBody>
          <a:bodyPr wrap="square" rtlCol="0">
            <a:spAutoFit/>
          </a:bodyPr>
          <a:lstStyle/>
          <a:p>
            <a:pPr algn="l">
              <a:lnSpc>
                <a:spcPts val="2800"/>
              </a:lnSpc>
              <a:spcBef>
                <a:spcPts val="0"/>
              </a:spcBef>
            </a:pPr>
            <a:r>
              <a:rPr lang="zh-CN" altLang="en-US" sz="2000">
                <a:solidFill>
                  <a:srgbClr val="0000FF"/>
                </a:solidFill>
                <a:latin typeface="Consolas" pitchFamily="49" charset="0"/>
                <a:ea typeface="仿宋" pitchFamily="49" charset="-122"/>
                <a:cs typeface="Consolas" pitchFamily="49" charset="0"/>
              </a:rPr>
              <a:t>求大问题</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s</a:t>
            </a:r>
            <a:r>
              <a:rPr lang="en-US" altLang="zh-CN" sz="2000" i="1" baseline="-25000">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zh-CN" altLang="en-US" sz="2000">
                <a:solidFill>
                  <a:srgbClr val="0000FF"/>
                </a:solidFill>
                <a:latin typeface="Consolas" pitchFamily="49" charset="0"/>
                <a:ea typeface="仿宋" pitchFamily="49" charset="-122"/>
                <a:cs typeface="Consolas" pitchFamily="49" charset="0"/>
              </a:rPr>
              <a:t>分解（递推）和求值</a:t>
            </a:r>
          </a:p>
        </p:txBody>
      </p:sp>
      <p:sp>
        <p:nvSpPr>
          <p:cNvPr id="16" name="灯片编号占位符 15"/>
          <p:cNvSpPr>
            <a:spLocks noGrp="1"/>
          </p:cNvSpPr>
          <p:nvPr>
            <p:ph type="sldNum" sz="quarter" idx="12"/>
          </p:nvPr>
        </p:nvSpPr>
        <p:spPr/>
        <p:txBody>
          <a:bodyPr/>
          <a:lstStyle/>
          <a:p>
            <a:fld id="{67864EE2-EAB3-4814-A7EB-820BD7610F1E}" type="slidenum">
              <a:rPr lang="en-US" altLang="zh-CN" smtClean="0"/>
              <a:pPr/>
              <a:t>57</a:t>
            </a:fld>
            <a:r>
              <a:rPr lang="en-US" altLang="zh-CN" dirty="0"/>
              <a:t>/97</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571472" y="358154"/>
            <a:ext cx="7858180" cy="1169551"/>
          </a:xfrm>
          <a:prstGeom prst="rect">
            <a:avLst/>
          </a:prstGeom>
          <a:ln>
            <a:solidFill>
              <a:schemeClr val="accent6">
                <a:lumMod val="20000"/>
                <a:lumOff val="80000"/>
              </a:schemeClr>
            </a:solid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gn="just">
              <a:lnSpc>
                <a:spcPct val="100000"/>
              </a:lnSpc>
              <a:spcBef>
                <a:spcPct val="50000"/>
              </a:spcBef>
              <a:buBlip>
                <a:blip r:embed="rId2"/>
              </a:buBlip>
            </a:pPr>
            <a:r>
              <a:rPr kumimoji="1" lang="zh-CN" altLang="en-US" sz="2000">
                <a:solidFill>
                  <a:srgbClr val="0000FF"/>
                </a:solidFill>
                <a:latin typeface="Consolas" pitchFamily="49" charset="0"/>
                <a:ea typeface="仿宋" pitchFamily="49" charset="-122"/>
                <a:cs typeface="Consolas" pitchFamily="49" charset="0"/>
              </a:rPr>
              <a:t>遇到</a:t>
            </a:r>
            <a:r>
              <a:rPr kumimoji="1" lang="zh-CN" altLang="en-US" sz="2000" dirty="0">
                <a:solidFill>
                  <a:srgbClr val="0000FF"/>
                </a:solidFill>
                <a:latin typeface="Consolas" pitchFamily="49" charset="0"/>
                <a:ea typeface="仿宋" pitchFamily="49" charset="-122"/>
                <a:cs typeface="Consolas" pitchFamily="49" charset="0"/>
              </a:rPr>
              <a:t>递归出口发生“质</a:t>
            </a:r>
            <a:r>
              <a:rPr kumimoji="1" lang="zh-CN" altLang="en-US" sz="2000">
                <a:solidFill>
                  <a:srgbClr val="0000FF"/>
                </a:solidFill>
                <a:latin typeface="Consolas" pitchFamily="49" charset="0"/>
                <a:ea typeface="仿宋" pitchFamily="49" charset="-122"/>
                <a:cs typeface="Consolas" pitchFamily="49" charset="0"/>
              </a:rPr>
              <a:t>变”，原</a:t>
            </a:r>
            <a:r>
              <a:rPr kumimoji="1" lang="zh-CN" altLang="en-US" sz="2000" dirty="0">
                <a:solidFill>
                  <a:srgbClr val="0000FF"/>
                </a:solidFill>
                <a:latin typeface="Consolas" pitchFamily="49" charset="0"/>
                <a:ea typeface="仿宋" pitchFamily="49" charset="-122"/>
                <a:cs typeface="Consolas" pitchFamily="49" charset="0"/>
              </a:rPr>
              <a:t>递归问题便</a:t>
            </a:r>
            <a:r>
              <a:rPr kumimoji="1" lang="zh-CN" altLang="en-US" sz="2000">
                <a:solidFill>
                  <a:srgbClr val="0000FF"/>
                </a:solidFill>
                <a:latin typeface="Consolas" pitchFamily="49" charset="0"/>
                <a:ea typeface="仿宋" pitchFamily="49" charset="-122"/>
                <a:cs typeface="Consolas" pitchFamily="49" charset="0"/>
              </a:rPr>
              <a:t>转化成可以直接求解的问题。</a:t>
            </a:r>
            <a:endParaRPr kumimoji="1" lang="en-US" altLang="zh-CN" sz="2000">
              <a:solidFill>
                <a:srgbClr val="0000FF"/>
              </a:solidFill>
              <a:latin typeface="Consolas" pitchFamily="49" charset="0"/>
              <a:ea typeface="仿宋" pitchFamily="49" charset="-122"/>
              <a:cs typeface="Consolas" pitchFamily="49" charset="0"/>
            </a:endParaRPr>
          </a:p>
          <a:p>
            <a:pPr marL="457200" indent="-457200" algn="just">
              <a:lnSpc>
                <a:spcPct val="100000"/>
              </a:lnSpc>
              <a:spcBef>
                <a:spcPct val="50000"/>
              </a:spcBef>
              <a:buBlip>
                <a:blip r:embed="rId2"/>
              </a:buBlip>
            </a:pPr>
            <a:r>
              <a:rPr kumimoji="1" lang="zh-CN" altLang="en-US" sz="2000">
                <a:solidFill>
                  <a:srgbClr val="0000FF"/>
                </a:solidFill>
                <a:latin typeface="Consolas" pitchFamily="49" charset="0"/>
                <a:ea typeface="仿宋" pitchFamily="49" charset="-122"/>
                <a:cs typeface="Consolas" pitchFamily="49" charset="0"/>
              </a:rPr>
              <a:t>求</a:t>
            </a:r>
            <a:r>
              <a:rPr kumimoji="1" lang="zh-CN" altLang="en-US" sz="2000" dirty="0">
                <a:solidFill>
                  <a:srgbClr val="0000FF"/>
                </a:solidFill>
                <a:latin typeface="Consolas" pitchFamily="49" charset="0"/>
                <a:ea typeface="仿宋" pitchFamily="49" charset="-122"/>
                <a:cs typeface="Consolas" pitchFamily="49" charset="0"/>
              </a:rPr>
              <a:t>值过程：    </a:t>
            </a:r>
          </a:p>
        </p:txBody>
      </p:sp>
      <p:sp>
        <p:nvSpPr>
          <p:cNvPr id="6" name="Text Box 3"/>
          <p:cNvSpPr txBox="1">
            <a:spLocks noChangeArrowheads="1"/>
          </p:cNvSpPr>
          <p:nvPr/>
        </p:nvSpPr>
        <p:spPr bwMode="auto">
          <a:xfrm>
            <a:off x="1857356" y="1785926"/>
            <a:ext cx="2949577" cy="3528425"/>
          </a:xfrm>
          <a:prstGeom prst="rect">
            <a:avLst/>
          </a:prstGeom>
          <a:solidFill>
            <a:schemeClr val="accent5">
              <a:lumMod val="20000"/>
              <a:lumOff val="80000"/>
            </a:schemeClr>
          </a:solidFill>
          <a:ln>
            <a:solidFill>
              <a:schemeClr val="accent5">
                <a:lumMod val="20000"/>
                <a:lumOff val="80000"/>
              </a:schemeClr>
            </a:solidFill>
            <a:headEnd/>
            <a:tailEnd type="none" w="lg" len="lg"/>
          </a:ln>
        </p:spPr>
        <p:style>
          <a:lnRef idx="1">
            <a:schemeClr val="dk1"/>
          </a:lnRef>
          <a:fillRef idx="2">
            <a:schemeClr val="dk1"/>
          </a:fillRef>
          <a:effectRef idx="1">
            <a:schemeClr val="dk1"/>
          </a:effectRef>
          <a:fontRef idx="minor">
            <a:schemeClr val="dk1"/>
          </a:fontRef>
        </p:style>
        <p:txBody>
          <a:bodyPr wrap="square" tIns="144000" bIns="180000">
            <a:spAutoFit/>
          </a:bodyPr>
          <a:lstStyle/>
          <a:p>
            <a:pPr>
              <a:lnSpc>
                <a:spcPts val="2800"/>
              </a:lnSpc>
              <a:spcBef>
                <a:spcPts val="0"/>
              </a:spcBef>
            </a:pPr>
            <a:r>
              <a:rPr kumimoji="1" lang="en-US" altLang="zh-CN" sz="1800" i="1" dirty="0">
                <a:solidFill>
                  <a:srgbClr val="FF0000"/>
                </a:solidFill>
                <a:latin typeface="Consolas" pitchFamily="49" charset="0"/>
                <a:cs typeface="Consolas" pitchFamily="49" charset="0"/>
              </a:rPr>
              <a:t>f</a:t>
            </a:r>
            <a:r>
              <a:rPr kumimoji="1" lang="en-US" altLang="zh-CN" sz="1800" dirty="0">
                <a:solidFill>
                  <a:srgbClr val="0000FF"/>
                </a:solidFill>
                <a:latin typeface="Consolas" pitchFamily="49" charset="0"/>
                <a:cs typeface="Consolas" pitchFamily="49" charset="0"/>
              </a:rPr>
              <a:t>(</a:t>
            </a:r>
            <a:r>
              <a:rPr kumimoji="1" lang="en-US" altLang="zh-CN" sz="1800" i="1" dirty="0" err="1">
                <a:solidFill>
                  <a:srgbClr val="0000FF"/>
                </a:solidFill>
                <a:latin typeface="Consolas" pitchFamily="49" charset="0"/>
                <a:cs typeface="Consolas" pitchFamily="49" charset="0"/>
              </a:rPr>
              <a:t>s</a:t>
            </a:r>
            <a:r>
              <a:rPr kumimoji="1" lang="en-US" altLang="zh-CN" sz="1800" baseline="-25000" dirty="0" err="1">
                <a:solidFill>
                  <a:srgbClr val="0000FF"/>
                </a:solidFill>
                <a:latin typeface="Consolas" pitchFamily="49" charset="0"/>
                <a:cs typeface="Consolas" pitchFamily="49" charset="0"/>
              </a:rPr>
              <a:t>1</a:t>
            </a:r>
            <a:r>
              <a:rPr kumimoji="1" lang="en-US" altLang="zh-CN" sz="1800">
                <a:solidFill>
                  <a:srgbClr val="0000FF"/>
                </a:solidFill>
                <a:latin typeface="Consolas" pitchFamily="49" charset="0"/>
                <a:cs typeface="Consolas" pitchFamily="49" charset="0"/>
              </a:rPr>
              <a:t>)=</a:t>
            </a:r>
            <a:r>
              <a:rPr kumimoji="1" lang="en-US" altLang="zh-CN" sz="1800" i="1">
                <a:solidFill>
                  <a:srgbClr val="0000FF"/>
                </a:solidFill>
                <a:latin typeface="Consolas" pitchFamily="49" charset="0"/>
                <a:cs typeface="Consolas" pitchFamily="49" charset="0"/>
              </a:rPr>
              <a:t>m</a:t>
            </a:r>
            <a:r>
              <a:rPr kumimoji="1" lang="en-US" altLang="zh-CN" sz="1800" baseline="-25000">
                <a:solidFill>
                  <a:srgbClr val="0000FF"/>
                </a:solidFill>
                <a:latin typeface="Consolas" pitchFamily="49" charset="0"/>
                <a:cs typeface="Consolas" pitchFamily="49" charset="0"/>
              </a:rPr>
              <a:t>1</a:t>
            </a:r>
          </a:p>
          <a:p>
            <a:pPr>
              <a:lnSpc>
                <a:spcPts val="2800"/>
              </a:lnSpc>
              <a:spcBef>
                <a:spcPts val="0"/>
              </a:spcBef>
            </a:pPr>
            <a:r>
              <a:rPr kumimoji="1" lang="en-US" altLang="zh-CN" sz="1800">
                <a:solidFill>
                  <a:srgbClr val="0000FF"/>
                </a:solidFill>
                <a:latin typeface="Consolas" pitchFamily="49" charset="0"/>
                <a:cs typeface="Consolas" pitchFamily="49" charset="0"/>
              </a:rPr>
              <a:t>↓</a:t>
            </a:r>
          </a:p>
          <a:p>
            <a:pPr>
              <a:lnSpc>
                <a:spcPts val="2800"/>
              </a:lnSpc>
              <a:spcBef>
                <a:spcPts val="0"/>
              </a:spcBef>
            </a:pPr>
            <a:r>
              <a:rPr kumimoji="1" lang="en-US" altLang="zh-CN" sz="1800" i="1">
                <a:solidFill>
                  <a:srgbClr val="FF0000"/>
                </a:solidFill>
                <a:latin typeface="Consolas" pitchFamily="49" charset="0"/>
                <a:cs typeface="Consolas" pitchFamily="49" charset="0"/>
              </a:rPr>
              <a:t>f</a:t>
            </a:r>
            <a:r>
              <a:rPr kumimoji="1" lang="en-US" altLang="zh-CN" sz="1800">
                <a:solidFill>
                  <a:srgbClr val="0000FF"/>
                </a:solidFill>
                <a:latin typeface="Consolas" pitchFamily="49" charset="0"/>
                <a:cs typeface="Consolas" pitchFamily="49" charset="0"/>
              </a:rPr>
              <a:t>(</a:t>
            </a:r>
            <a:r>
              <a:rPr kumimoji="1" lang="en-US" altLang="zh-CN" sz="1800" i="1">
                <a:solidFill>
                  <a:srgbClr val="0000FF"/>
                </a:solidFill>
                <a:latin typeface="Consolas" pitchFamily="49" charset="0"/>
                <a:cs typeface="Consolas" pitchFamily="49" charset="0"/>
              </a:rPr>
              <a:t>s</a:t>
            </a:r>
            <a:r>
              <a:rPr kumimoji="1" lang="en-US" altLang="zh-CN" sz="1800" baseline="-25000">
                <a:solidFill>
                  <a:srgbClr val="0000FF"/>
                </a:solidFill>
                <a:latin typeface="Consolas" pitchFamily="49" charset="0"/>
                <a:cs typeface="Consolas" pitchFamily="49" charset="0"/>
              </a:rPr>
              <a:t>2</a:t>
            </a:r>
            <a:r>
              <a:rPr kumimoji="1" lang="en-US" altLang="zh-CN" sz="1800" dirty="0">
                <a:solidFill>
                  <a:srgbClr val="0000FF"/>
                </a:solidFill>
                <a:latin typeface="Consolas" pitchFamily="49" charset="0"/>
                <a:cs typeface="Consolas" pitchFamily="49" charset="0"/>
              </a:rPr>
              <a:t>)=</a:t>
            </a:r>
            <a:r>
              <a:rPr kumimoji="1" lang="en-US" altLang="zh-CN" sz="1800" i="1" dirty="0">
                <a:solidFill>
                  <a:srgbClr val="0000FF"/>
                </a:solidFill>
                <a:latin typeface="Consolas" pitchFamily="49" charset="0"/>
                <a:cs typeface="Consolas" pitchFamily="49" charset="0"/>
              </a:rPr>
              <a:t>g</a:t>
            </a:r>
            <a:r>
              <a:rPr kumimoji="1" lang="en-US" altLang="zh-CN" sz="1800" dirty="0">
                <a:solidFill>
                  <a:srgbClr val="0000FF"/>
                </a:solidFill>
                <a:latin typeface="Consolas" pitchFamily="49" charset="0"/>
                <a:cs typeface="Consolas" pitchFamily="49" charset="0"/>
              </a:rPr>
              <a:t>(</a:t>
            </a:r>
            <a:r>
              <a:rPr kumimoji="1" lang="en-US" altLang="zh-CN" sz="1800" i="1" dirty="0">
                <a:solidFill>
                  <a:srgbClr val="FF0000"/>
                </a:solidFill>
                <a:latin typeface="Consolas" pitchFamily="49" charset="0"/>
                <a:cs typeface="Consolas" pitchFamily="49" charset="0"/>
              </a:rPr>
              <a:t>f</a:t>
            </a:r>
            <a:r>
              <a:rPr kumimoji="1" lang="en-US" altLang="zh-CN" sz="1800" dirty="0">
                <a:solidFill>
                  <a:srgbClr val="0000FF"/>
                </a:solidFill>
                <a:latin typeface="Consolas" pitchFamily="49" charset="0"/>
                <a:cs typeface="Consolas" pitchFamily="49" charset="0"/>
              </a:rPr>
              <a:t>(</a:t>
            </a:r>
            <a:r>
              <a:rPr kumimoji="1" lang="en-US" altLang="zh-CN" sz="1800" i="1" dirty="0" err="1">
                <a:solidFill>
                  <a:srgbClr val="0000FF"/>
                </a:solidFill>
                <a:latin typeface="Consolas" pitchFamily="49" charset="0"/>
                <a:cs typeface="Consolas" pitchFamily="49" charset="0"/>
              </a:rPr>
              <a:t>s</a:t>
            </a:r>
            <a:r>
              <a:rPr kumimoji="1" lang="en-US" altLang="zh-CN" sz="1800" baseline="-25000" dirty="0" err="1">
                <a:solidFill>
                  <a:srgbClr val="0000FF"/>
                </a:solidFill>
                <a:latin typeface="Consolas" pitchFamily="49" charset="0"/>
                <a:cs typeface="Consolas" pitchFamily="49" charset="0"/>
              </a:rPr>
              <a:t>1</a:t>
            </a:r>
            <a:r>
              <a:rPr kumimoji="1" lang="en-US" altLang="zh-CN" sz="1800" dirty="0">
                <a:solidFill>
                  <a:srgbClr val="0000FF"/>
                </a:solidFill>
                <a:latin typeface="Consolas" pitchFamily="49" charset="0"/>
                <a:cs typeface="Consolas" pitchFamily="49" charset="0"/>
              </a:rPr>
              <a:t>),</a:t>
            </a:r>
            <a:r>
              <a:rPr kumimoji="1" lang="en-US" altLang="zh-CN" sz="1800" i="1" err="1">
                <a:solidFill>
                  <a:srgbClr val="0000FF"/>
                </a:solidFill>
                <a:latin typeface="Consolas" pitchFamily="49" charset="0"/>
                <a:cs typeface="Consolas" pitchFamily="49" charset="0"/>
              </a:rPr>
              <a:t>c</a:t>
            </a:r>
            <a:r>
              <a:rPr kumimoji="1" lang="en-US" altLang="zh-CN" sz="1800" baseline="-25000" err="1">
                <a:solidFill>
                  <a:srgbClr val="0000FF"/>
                </a:solidFill>
                <a:latin typeface="Consolas" pitchFamily="49" charset="0"/>
                <a:cs typeface="Consolas" pitchFamily="49" charset="0"/>
              </a:rPr>
              <a:t>1</a:t>
            </a:r>
            <a:r>
              <a:rPr kumimoji="1" lang="en-US" altLang="zh-CN" sz="1800">
                <a:solidFill>
                  <a:srgbClr val="0000FF"/>
                </a:solidFill>
                <a:latin typeface="Consolas" pitchFamily="49" charset="0"/>
                <a:cs typeface="Consolas" pitchFamily="49" charset="0"/>
              </a:rPr>
              <a:t>)</a:t>
            </a:r>
          </a:p>
          <a:p>
            <a:pPr>
              <a:lnSpc>
                <a:spcPts val="2800"/>
              </a:lnSpc>
              <a:spcBef>
                <a:spcPts val="0"/>
              </a:spcBef>
            </a:pPr>
            <a:r>
              <a:rPr kumimoji="1" lang="en-US" altLang="zh-CN" sz="1800">
                <a:solidFill>
                  <a:srgbClr val="0000FF"/>
                </a:solidFill>
                <a:latin typeface="Consolas" pitchFamily="49" charset="0"/>
                <a:cs typeface="Consolas" pitchFamily="49" charset="0"/>
              </a:rPr>
              <a:t>↓</a:t>
            </a:r>
          </a:p>
          <a:p>
            <a:pPr>
              <a:lnSpc>
                <a:spcPts val="2800"/>
              </a:lnSpc>
              <a:spcBef>
                <a:spcPts val="0"/>
              </a:spcBef>
            </a:pPr>
            <a:r>
              <a:rPr kumimoji="1" lang="en-US" altLang="zh-CN" sz="1800" i="1">
                <a:solidFill>
                  <a:srgbClr val="FF0000"/>
                </a:solidFill>
                <a:latin typeface="Consolas" pitchFamily="49" charset="0"/>
                <a:cs typeface="Consolas" pitchFamily="49" charset="0"/>
              </a:rPr>
              <a:t>f</a:t>
            </a:r>
            <a:r>
              <a:rPr kumimoji="1" lang="en-US" altLang="zh-CN" sz="1800">
                <a:solidFill>
                  <a:srgbClr val="0000FF"/>
                </a:solidFill>
                <a:latin typeface="Consolas" pitchFamily="49" charset="0"/>
                <a:cs typeface="Consolas" pitchFamily="49" charset="0"/>
              </a:rPr>
              <a:t>(</a:t>
            </a:r>
            <a:r>
              <a:rPr kumimoji="1" lang="en-US" altLang="zh-CN" sz="1800" i="1">
                <a:solidFill>
                  <a:srgbClr val="0000FF"/>
                </a:solidFill>
                <a:latin typeface="Consolas" pitchFamily="49" charset="0"/>
                <a:cs typeface="Consolas" pitchFamily="49" charset="0"/>
              </a:rPr>
              <a:t>s</a:t>
            </a:r>
            <a:r>
              <a:rPr kumimoji="1" lang="en-US" altLang="zh-CN" sz="1800" baseline="-25000">
                <a:solidFill>
                  <a:srgbClr val="0000FF"/>
                </a:solidFill>
                <a:latin typeface="Consolas" pitchFamily="49" charset="0"/>
                <a:cs typeface="Consolas" pitchFamily="49" charset="0"/>
              </a:rPr>
              <a:t>3</a:t>
            </a:r>
            <a:r>
              <a:rPr kumimoji="1" lang="en-US" altLang="zh-CN" sz="1800" dirty="0">
                <a:solidFill>
                  <a:srgbClr val="0000FF"/>
                </a:solidFill>
                <a:latin typeface="Consolas" pitchFamily="49" charset="0"/>
                <a:cs typeface="Consolas" pitchFamily="49" charset="0"/>
              </a:rPr>
              <a:t>)=</a:t>
            </a:r>
            <a:r>
              <a:rPr kumimoji="1" lang="en-US" altLang="zh-CN" sz="1800" i="1" dirty="0">
                <a:solidFill>
                  <a:srgbClr val="0000FF"/>
                </a:solidFill>
                <a:latin typeface="Consolas" pitchFamily="49" charset="0"/>
                <a:cs typeface="Consolas" pitchFamily="49" charset="0"/>
              </a:rPr>
              <a:t>g</a:t>
            </a:r>
            <a:r>
              <a:rPr kumimoji="1" lang="en-US" altLang="zh-CN" sz="1800" dirty="0">
                <a:solidFill>
                  <a:srgbClr val="0000FF"/>
                </a:solidFill>
                <a:latin typeface="Consolas" pitchFamily="49" charset="0"/>
                <a:cs typeface="Consolas" pitchFamily="49" charset="0"/>
              </a:rPr>
              <a:t>(</a:t>
            </a:r>
            <a:r>
              <a:rPr kumimoji="1" lang="en-US" altLang="zh-CN" sz="1800" i="1" dirty="0">
                <a:solidFill>
                  <a:srgbClr val="FF0000"/>
                </a:solidFill>
                <a:latin typeface="Consolas" pitchFamily="49" charset="0"/>
                <a:cs typeface="Consolas" pitchFamily="49" charset="0"/>
              </a:rPr>
              <a:t>f</a:t>
            </a:r>
            <a:r>
              <a:rPr kumimoji="1" lang="en-US" altLang="zh-CN" sz="1800" dirty="0">
                <a:solidFill>
                  <a:srgbClr val="0000FF"/>
                </a:solidFill>
                <a:latin typeface="Consolas" pitchFamily="49" charset="0"/>
                <a:cs typeface="Consolas" pitchFamily="49" charset="0"/>
              </a:rPr>
              <a:t>(</a:t>
            </a:r>
            <a:r>
              <a:rPr kumimoji="1" lang="en-US" altLang="zh-CN" sz="1800" i="1" dirty="0" err="1">
                <a:solidFill>
                  <a:srgbClr val="0000FF"/>
                </a:solidFill>
                <a:latin typeface="Consolas" pitchFamily="49" charset="0"/>
                <a:cs typeface="Consolas" pitchFamily="49" charset="0"/>
              </a:rPr>
              <a:t>s</a:t>
            </a:r>
            <a:r>
              <a:rPr kumimoji="1" lang="en-US" altLang="zh-CN" sz="1800" baseline="-25000" dirty="0" err="1">
                <a:solidFill>
                  <a:srgbClr val="0000FF"/>
                </a:solidFill>
                <a:latin typeface="Consolas" pitchFamily="49" charset="0"/>
                <a:cs typeface="Consolas" pitchFamily="49" charset="0"/>
              </a:rPr>
              <a:t>2</a:t>
            </a:r>
            <a:r>
              <a:rPr kumimoji="1" lang="en-US" altLang="zh-CN" sz="1800" dirty="0">
                <a:solidFill>
                  <a:srgbClr val="0000FF"/>
                </a:solidFill>
                <a:latin typeface="Consolas" pitchFamily="49" charset="0"/>
                <a:cs typeface="Consolas" pitchFamily="49" charset="0"/>
              </a:rPr>
              <a:t>),</a:t>
            </a:r>
            <a:r>
              <a:rPr kumimoji="1" lang="en-US" altLang="zh-CN" sz="1800" i="1" dirty="0" err="1">
                <a:solidFill>
                  <a:srgbClr val="0000FF"/>
                </a:solidFill>
                <a:latin typeface="Consolas" pitchFamily="49" charset="0"/>
                <a:cs typeface="Consolas" pitchFamily="49" charset="0"/>
              </a:rPr>
              <a:t>c</a:t>
            </a:r>
            <a:r>
              <a:rPr kumimoji="1" lang="en-US" altLang="zh-CN" sz="1800" baseline="-25000" dirty="0" err="1">
                <a:solidFill>
                  <a:srgbClr val="0000FF"/>
                </a:solidFill>
                <a:latin typeface="Consolas" pitchFamily="49" charset="0"/>
                <a:cs typeface="Consolas" pitchFamily="49" charset="0"/>
              </a:rPr>
              <a:t>2</a:t>
            </a:r>
            <a:r>
              <a:rPr kumimoji="1" lang="en-US" altLang="zh-CN" sz="1800" dirty="0">
                <a:solidFill>
                  <a:srgbClr val="0000FF"/>
                </a:solidFill>
                <a:latin typeface="Consolas" pitchFamily="49" charset="0"/>
                <a:cs typeface="Consolas" pitchFamily="49" charset="0"/>
              </a:rPr>
              <a:t>)</a:t>
            </a:r>
          </a:p>
          <a:p>
            <a:pPr>
              <a:lnSpc>
                <a:spcPts val="2800"/>
              </a:lnSpc>
              <a:spcBef>
                <a:spcPts val="0"/>
              </a:spcBef>
            </a:pPr>
            <a:r>
              <a:rPr kumimoji="1" lang="en-US" altLang="zh-CN" sz="1800" dirty="0">
                <a:solidFill>
                  <a:srgbClr val="0000FF"/>
                </a:solidFill>
                <a:latin typeface="Consolas" pitchFamily="49" charset="0"/>
                <a:cs typeface="Consolas" pitchFamily="49" charset="0"/>
              </a:rPr>
              <a:t>↓</a:t>
            </a:r>
          </a:p>
          <a:p>
            <a:pPr>
              <a:lnSpc>
                <a:spcPts val="2800"/>
              </a:lnSpc>
              <a:spcBef>
                <a:spcPts val="0"/>
              </a:spcBef>
            </a:pPr>
            <a:r>
              <a:rPr kumimoji="1" lang="en-US" altLang="zh-CN" sz="1800" dirty="0">
                <a:solidFill>
                  <a:srgbClr val="0000FF"/>
                </a:solidFill>
                <a:latin typeface="+mj-ea"/>
                <a:ea typeface="+mj-ea"/>
                <a:cs typeface="Consolas" pitchFamily="49" charset="0"/>
              </a:rPr>
              <a:t>…</a:t>
            </a:r>
          </a:p>
          <a:p>
            <a:pPr>
              <a:lnSpc>
                <a:spcPts val="2800"/>
              </a:lnSpc>
              <a:spcBef>
                <a:spcPts val="0"/>
              </a:spcBef>
            </a:pPr>
            <a:r>
              <a:rPr kumimoji="1" lang="en-US" altLang="zh-CN" sz="1800" dirty="0">
                <a:solidFill>
                  <a:srgbClr val="0000FF"/>
                </a:solidFill>
                <a:latin typeface="Consolas" pitchFamily="49" charset="0"/>
                <a:cs typeface="Consolas" pitchFamily="49" charset="0"/>
              </a:rPr>
              <a:t>↓</a:t>
            </a:r>
          </a:p>
          <a:p>
            <a:pPr>
              <a:lnSpc>
                <a:spcPts val="2800"/>
              </a:lnSpc>
              <a:spcBef>
                <a:spcPts val="0"/>
              </a:spcBef>
            </a:pPr>
            <a:r>
              <a:rPr kumimoji="1" lang="en-US" altLang="zh-CN" sz="1800" i="1">
                <a:solidFill>
                  <a:srgbClr val="FF0000"/>
                </a:solidFill>
                <a:latin typeface="Consolas" pitchFamily="49" charset="0"/>
                <a:cs typeface="Consolas" pitchFamily="49" charset="0"/>
              </a:rPr>
              <a:t>f</a:t>
            </a:r>
            <a:r>
              <a:rPr kumimoji="1" lang="en-US" altLang="zh-CN" sz="1800">
                <a:solidFill>
                  <a:srgbClr val="0000FF"/>
                </a:solidFill>
                <a:latin typeface="Consolas" pitchFamily="49" charset="0"/>
                <a:cs typeface="Consolas" pitchFamily="49" charset="0"/>
              </a:rPr>
              <a:t>(</a:t>
            </a:r>
            <a:r>
              <a:rPr kumimoji="1" lang="en-US" altLang="zh-CN" sz="1800" i="1">
                <a:solidFill>
                  <a:srgbClr val="0000FF"/>
                </a:solidFill>
                <a:latin typeface="Consolas" pitchFamily="49" charset="0"/>
                <a:cs typeface="Consolas" pitchFamily="49" charset="0"/>
              </a:rPr>
              <a:t>s</a:t>
            </a:r>
            <a:r>
              <a:rPr kumimoji="1" lang="en-US" altLang="zh-CN" sz="1800" i="1" baseline="-25000">
                <a:solidFill>
                  <a:srgbClr val="0000FF"/>
                </a:solidFill>
                <a:latin typeface="Consolas" pitchFamily="49" charset="0"/>
                <a:cs typeface="Consolas" pitchFamily="49" charset="0"/>
              </a:rPr>
              <a:t>n</a:t>
            </a:r>
            <a:r>
              <a:rPr kumimoji="1" lang="en-US" altLang="zh-CN" sz="1800" dirty="0">
                <a:solidFill>
                  <a:srgbClr val="0000FF"/>
                </a:solidFill>
                <a:latin typeface="Consolas" pitchFamily="49" charset="0"/>
                <a:cs typeface="Consolas" pitchFamily="49" charset="0"/>
              </a:rPr>
              <a:t>)=</a:t>
            </a:r>
            <a:r>
              <a:rPr kumimoji="1" lang="en-US" altLang="zh-CN" sz="1800" i="1" dirty="0">
                <a:solidFill>
                  <a:srgbClr val="0000FF"/>
                </a:solidFill>
                <a:latin typeface="Consolas" pitchFamily="49" charset="0"/>
                <a:cs typeface="Consolas" pitchFamily="49" charset="0"/>
              </a:rPr>
              <a:t>g</a:t>
            </a:r>
            <a:r>
              <a:rPr kumimoji="1" lang="en-US" altLang="zh-CN" sz="1800" dirty="0">
                <a:solidFill>
                  <a:srgbClr val="0000FF"/>
                </a:solidFill>
                <a:latin typeface="Consolas" pitchFamily="49" charset="0"/>
                <a:cs typeface="Consolas" pitchFamily="49" charset="0"/>
              </a:rPr>
              <a:t>(</a:t>
            </a:r>
            <a:r>
              <a:rPr kumimoji="1" lang="en-US" altLang="zh-CN" sz="1800" i="1" dirty="0">
                <a:solidFill>
                  <a:srgbClr val="FF0000"/>
                </a:solidFill>
                <a:latin typeface="Consolas" pitchFamily="49" charset="0"/>
                <a:cs typeface="Consolas" pitchFamily="49" charset="0"/>
              </a:rPr>
              <a:t>f</a:t>
            </a:r>
            <a:r>
              <a:rPr kumimoji="1" lang="en-US" altLang="zh-CN" sz="1800" dirty="0">
                <a:solidFill>
                  <a:srgbClr val="0000FF"/>
                </a:solidFill>
                <a:latin typeface="Consolas" pitchFamily="49" charset="0"/>
                <a:cs typeface="Consolas" pitchFamily="49" charset="0"/>
              </a:rPr>
              <a:t>(</a:t>
            </a:r>
            <a:r>
              <a:rPr kumimoji="1" lang="en-US" altLang="zh-CN" sz="1800" i="1" dirty="0" err="1">
                <a:solidFill>
                  <a:srgbClr val="0000FF"/>
                </a:solidFill>
                <a:latin typeface="Consolas" pitchFamily="49" charset="0"/>
                <a:cs typeface="Consolas" pitchFamily="49" charset="0"/>
              </a:rPr>
              <a:t>s</a:t>
            </a:r>
            <a:r>
              <a:rPr kumimoji="1" lang="en-US" altLang="zh-CN" sz="1800" i="1" baseline="-25000" dirty="0" err="1">
                <a:solidFill>
                  <a:srgbClr val="0000FF"/>
                </a:solidFill>
                <a:latin typeface="Consolas" pitchFamily="49" charset="0"/>
                <a:cs typeface="Consolas" pitchFamily="49" charset="0"/>
              </a:rPr>
              <a:t>n</a:t>
            </a:r>
            <a:r>
              <a:rPr kumimoji="1" lang="en-US" altLang="zh-CN" sz="1800" baseline="-25000" dirty="0">
                <a:solidFill>
                  <a:srgbClr val="0000FF"/>
                </a:solidFill>
                <a:latin typeface="Consolas" pitchFamily="49" charset="0"/>
                <a:cs typeface="Consolas" pitchFamily="49" charset="0"/>
              </a:rPr>
              <a:t>-1</a:t>
            </a:r>
            <a:r>
              <a:rPr kumimoji="1" lang="en-US" altLang="zh-CN" sz="1800" dirty="0">
                <a:solidFill>
                  <a:srgbClr val="0000FF"/>
                </a:solidFill>
                <a:latin typeface="Consolas" pitchFamily="49" charset="0"/>
                <a:cs typeface="Consolas" pitchFamily="49" charset="0"/>
              </a:rPr>
              <a:t>),</a:t>
            </a:r>
            <a:r>
              <a:rPr kumimoji="1" lang="en-US" altLang="zh-CN" sz="1800" i="1" dirty="0" err="1">
                <a:solidFill>
                  <a:srgbClr val="0000FF"/>
                </a:solidFill>
                <a:latin typeface="Consolas" pitchFamily="49" charset="0"/>
                <a:cs typeface="Consolas" pitchFamily="49" charset="0"/>
              </a:rPr>
              <a:t>c</a:t>
            </a:r>
            <a:r>
              <a:rPr kumimoji="1" lang="en-US" altLang="zh-CN" sz="1800" i="1" baseline="-25000" dirty="0" err="1">
                <a:solidFill>
                  <a:srgbClr val="0000FF"/>
                </a:solidFill>
                <a:latin typeface="Consolas" pitchFamily="49" charset="0"/>
                <a:cs typeface="Consolas" pitchFamily="49" charset="0"/>
              </a:rPr>
              <a:t>n</a:t>
            </a:r>
            <a:r>
              <a:rPr kumimoji="1" lang="en-US" altLang="zh-CN" sz="1800" baseline="-25000" dirty="0">
                <a:solidFill>
                  <a:srgbClr val="0000FF"/>
                </a:solidFill>
                <a:latin typeface="Consolas" pitchFamily="49" charset="0"/>
                <a:cs typeface="Consolas" pitchFamily="49" charset="0"/>
              </a:rPr>
              <a:t>-1</a:t>
            </a:r>
            <a:r>
              <a:rPr kumimoji="1" lang="en-US" altLang="zh-CN" sz="1800" dirty="0">
                <a:solidFill>
                  <a:srgbClr val="0000FF"/>
                </a:solidFill>
                <a:latin typeface="Consolas" pitchFamily="49" charset="0"/>
                <a:cs typeface="Consolas" pitchFamily="49" charset="0"/>
              </a:rPr>
              <a:t>)</a:t>
            </a:r>
          </a:p>
        </p:txBody>
      </p:sp>
      <p:sp>
        <p:nvSpPr>
          <p:cNvPr id="11" name="灯片编号占位符 10"/>
          <p:cNvSpPr>
            <a:spLocks noGrp="1"/>
          </p:cNvSpPr>
          <p:nvPr>
            <p:ph type="sldNum" sz="quarter" idx="12"/>
          </p:nvPr>
        </p:nvSpPr>
        <p:spPr/>
        <p:txBody>
          <a:bodyPr/>
          <a:lstStyle/>
          <a:p>
            <a:fld id="{67864EE2-EAB3-4814-A7EB-820BD7610F1E}" type="slidenum">
              <a:rPr lang="en-US" altLang="zh-CN" smtClean="0"/>
              <a:pPr/>
              <a:t>58</a:t>
            </a:fld>
            <a:r>
              <a:rPr lang="en-US" altLang="zh-CN" dirty="0"/>
              <a:t>/97</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428604"/>
            <a:ext cx="1857388" cy="400110"/>
          </a:xfrm>
          <a:prstGeom prst="rect">
            <a:avLst/>
          </a:prstGeom>
          <a:noFill/>
        </p:spPr>
        <p:txBody>
          <a:bodyPr wrap="square" rtlCol="0">
            <a:spAutoFit/>
          </a:bodyPr>
          <a:lstStyle/>
          <a:p>
            <a:pPr algn="l">
              <a:lnSpc>
                <a:spcPct val="100000"/>
              </a:lnSpc>
              <a:spcBef>
                <a:spcPts val="0"/>
              </a:spcBef>
            </a:pPr>
            <a:r>
              <a:rPr lang="zh-CN" altLang="en-US" sz="2000" dirty="0">
                <a:solidFill>
                  <a:srgbClr val="0000FF"/>
                </a:solidFill>
                <a:latin typeface="Consolas" pitchFamily="49" charset="0"/>
                <a:ea typeface="仿宋" pitchFamily="49" charset="-122"/>
                <a:cs typeface="Consolas" pitchFamily="49" charset="0"/>
              </a:rPr>
              <a:t>例如求</a:t>
            </a:r>
            <a:r>
              <a:rPr lang="en-US" altLang="zh-CN" sz="2000" dirty="0">
                <a:solidFill>
                  <a:srgbClr val="0000FF"/>
                </a:solidFill>
                <a:latin typeface="Consolas" pitchFamily="49" charset="0"/>
                <a:ea typeface="仿宋" pitchFamily="49" charset="-122"/>
                <a:cs typeface="Consolas" pitchFamily="49" charset="0"/>
              </a:rPr>
              <a:t>5!</a:t>
            </a:r>
            <a:r>
              <a:rPr lang="zh-CN"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76826"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31"/>
          <p:cNvGrpSpPr/>
          <p:nvPr/>
        </p:nvGrpSpPr>
        <p:grpSpPr>
          <a:xfrm>
            <a:off x="1428728" y="1214422"/>
            <a:ext cx="5500726" cy="3857652"/>
            <a:chOff x="1428728" y="1214422"/>
            <a:chExt cx="5500726" cy="3857652"/>
          </a:xfrm>
        </p:grpSpPr>
        <p:sp>
          <p:nvSpPr>
            <p:cNvPr id="76824" name="Text Box 24"/>
            <p:cNvSpPr txBox="1">
              <a:spLocks noChangeArrowheads="1"/>
            </p:cNvSpPr>
            <p:nvPr/>
          </p:nvSpPr>
          <p:spPr bwMode="auto">
            <a:xfrm>
              <a:off x="1428728" y="1240474"/>
              <a:ext cx="727194" cy="2583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fun(5)</a:t>
              </a:r>
            </a:p>
          </p:txBody>
        </p:sp>
        <p:sp>
          <p:nvSpPr>
            <p:cNvPr id="76823" name="Text Box 23"/>
            <p:cNvSpPr txBox="1">
              <a:spLocks noChangeArrowheads="1"/>
            </p:cNvSpPr>
            <p:nvPr/>
          </p:nvSpPr>
          <p:spPr bwMode="auto">
            <a:xfrm>
              <a:off x="1928794" y="1918908"/>
              <a:ext cx="744365" cy="28114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fun(4)</a:t>
              </a:r>
            </a:p>
          </p:txBody>
        </p:sp>
        <p:sp>
          <p:nvSpPr>
            <p:cNvPr id="76822" name="Line 22"/>
            <p:cNvSpPr>
              <a:spLocks noChangeShapeType="1"/>
            </p:cNvSpPr>
            <p:nvPr/>
          </p:nvSpPr>
          <p:spPr bwMode="auto">
            <a:xfrm>
              <a:off x="1884482" y="1554182"/>
              <a:ext cx="227984" cy="338674"/>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76821" name="Text Box 21"/>
            <p:cNvSpPr txBox="1">
              <a:spLocks noChangeArrowheads="1"/>
            </p:cNvSpPr>
            <p:nvPr/>
          </p:nvSpPr>
          <p:spPr bwMode="auto">
            <a:xfrm>
              <a:off x="2374104" y="2595171"/>
              <a:ext cx="840574" cy="26594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fun(3)</a:t>
              </a:r>
            </a:p>
          </p:txBody>
        </p:sp>
        <p:sp>
          <p:nvSpPr>
            <p:cNvPr id="76820" name="Line 20"/>
            <p:cNvSpPr>
              <a:spLocks noChangeShapeType="1"/>
            </p:cNvSpPr>
            <p:nvPr/>
          </p:nvSpPr>
          <p:spPr bwMode="auto">
            <a:xfrm>
              <a:off x="2340449" y="2230445"/>
              <a:ext cx="227984" cy="338674"/>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76819" name="Text Box 19"/>
            <p:cNvSpPr txBox="1">
              <a:spLocks noChangeArrowheads="1"/>
            </p:cNvSpPr>
            <p:nvPr/>
          </p:nvSpPr>
          <p:spPr bwMode="auto">
            <a:xfrm>
              <a:off x="2795330" y="3273605"/>
              <a:ext cx="705099" cy="27680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fun(2)</a:t>
              </a:r>
            </a:p>
          </p:txBody>
        </p:sp>
        <p:sp>
          <p:nvSpPr>
            <p:cNvPr id="76818" name="Line 18"/>
            <p:cNvSpPr>
              <a:spLocks noChangeShapeType="1"/>
            </p:cNvSpPr>
            <p:nvPr/>
          </p:nvSpPr>
          <p:spPr bwMode="auto">
            <a:xfrm>
              <a:off x="2682425" y="2908879"/>
              <a:ext cx="227984" cy="338674"/>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76817" name="Text Box 17"/>
            <p:cNvSpPr txBox="1">
              <a:spLocks noChangeArrowheads="1"/>
            </p:cNvSpPr>
            <p:nvPr/>
          </p:nvSpPr>
          <p:spPr bwMode="auto">
            <a:xfrm>
              <a:off x="3548764" y="3923817"/>
              <a:ext cx="625327" cy="27354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fun(1)</a:t>
              </a:r>
            </a:p>
          </p:txBody>
        </p:sp>
        <p:sp>
          <p:nvSpPr>
            <p:cNvPr id="76816" name="Line 16"/>
            <p:cNvSpPr>
              <a:spLocks noChangeShapeType="1"/>
            </p:cNvSpPr>
            <p:nvPr/>
          </p:nvSpPr>
          <p:spPr bwMode="auto">
            <a:xfrm>
              <a:off x="3233929" y="3602510"/>
              <a:ext cx="227984" cy="338674"/>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76815" name="AutoShape 15"/>
            <p:cNvSpPr>
              <a:spLocks noChangeArrowheads="1"/>
            </p:cNvSpPr>
            <p:nvPr/>
          </p:nvSpPr>
          <p:spPr bwMode="auto">
            <a:xfrm>
              <a:off x="3481454" y="4431828"/>
              <a:ext cx="682866" cy="170423"/>
            </a:xfrm>
            <a:prstGeom prst="curvedUpArrow">
              <a:avLst>
                <a:gd name="adj1" fmla="val 80127"/>
                <a:gd name="adj2" fmla="val 160255"/>
                <a:gd name="adj3" fmla="val 33333"/>
              </a:avLst>
            </a:prstGeom>
            <a:solidFill>
              <a:srgbClr val="FFFFFF"/>
            </a:solidFill>
            <a:ln w="9525">
              <a:solidFill>
                <a:srgbClr val="000000"/>
              </a:solidFill>
              <a:miter lim="800000"/>
              <a:headEnd/>
              <a:tailEnd type="none" w="sm" len="sm"/>
            </a:ln>
          </p:spPr>
          <p:txBody>
            <a:bodyPr vert="horz" wrap="square" lIns="85039" tIns="42520" rIns="85039" bIns="425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p:txBody>
        </p:sp>
        <p:sp>
          <p:nvSpPr>
            <p:cNvPr id="76814" name="Text Box 14"/>
            <p:cNvSpPr txBox="1">
              <a:spLocks noChangeArrowheads="1"/>
            </p:cNvSpPr>
            <p:nvPr/>
          </p:nvSpPr>
          <p:spPr bwMode="auto">
            <a:xfrm>
              <a:off x="3557448" y="4732314"/>
              <a:ext cx="728799" cy="33976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a:ln>
                    <a:noFill/>
                  </a:ln>
                  <a:solidFill>
                    <a:srgbClr val="FF0000"/>
                  </a:solidFill>
                  <a:effectLst/>
                  <a:latin typeface="Consolas" pitchFamily="49" charset="0"/>
                  <a:ea typeface="仿宋" pitchFamily="49" charset="-122"/>
                  <a:cs typeface="Consolas" pitchFamily="49" charset="0"/>
                </a:rPr>
                <a:t>返回</a:t>
              </a:r>
              <a:r>
                <a:rPr kumimoji="0" lang="en-US" altLang="zh-CN" sz="1800" i="0" u="none" strike="noStrike" cap="none" normalizeH="0" baseline="0" dirty="0">
                  <a:ln>
                    <a:noFill/>
                  </a:ln>
                  <a:solidFill>
                    <a:srgbClr val="FF0000"/>
                  </a:solidFill>
                  <a:effectLst/>
                  <a:latin typeface="Consolas" pitchFamily="49" charset="0"/>
                  <a:ea typeface="仿宋" pitchFamily="49" charset="-122"/>
                  <a:cs typeface="Consolas" pitchFamily="49" charset="0"/>
                </a:rPr>
                <a:t>1</a:t>
              </a:r>
            </a:p>
          </p:txBody>
        </p:sp>
        <p:sp>
          <p:nvSpPr>
            <p:cNvPr id="76813" name="Text Box 13"/>
            <p:cNvSpPr txBox="1">
              <a:spLocks noChangeArrowheads="1"/>
            </p:cNvSpPr>
            <p:nvPr/>
          </p:nvSpPr>
          <p:spPr bwMode="auto">
            <a:xfrm>
              <a:off x="4278312" y="3299657"/>
              <a:ext cx="1079506" cy="2605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fun(2)=2</a:t>
              </a:r>
            </a:p>
          </p:txBody>
        </p:sp>
        <p:sp>
          <p:nvSpPr>
            <p:cNvPr id="76812" name="Line 12"/>
            <p:cNvSpPr>
              <a:spLocks noChangeShapeType="1"/>
            </p:cNvSpPr>
            <p:nvPr/>
          </p:nvSpPr>
          <p:spPr bwMode="auto">
            <a:xfrm flipV="1">
              <a:off x="4164320" y="3585142"/>
              <a:ext cx="341976" cy="338674"/>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76811" name="Text Box 11"/>
            <p:cNvSpPr txBox="1">
              <a:spLocks noChangeArrowheads="1"/>
            </p:cNvSpPr>
            <p:nvPr/>
          </p:nvSpPr>
          <p:spPr bwMode="auto">
            <a:xfrm>
              <a:off x="4734280" y="2612539"/>
              <a:ext cx="1052166" cy="29199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fun(3)=6</a:t>
              </a:r>
            </a:p>
          </p:txBody>
        </p:sp>
        <p:sp>
          <p:nvSpPr>
            <p:cNvPr id="76810" name="Line 10"/>
            <p:cNvSpPr>
              <a:spLocks noChangeShapeType="1"/>
            </p:cNvSpPr>
            <p:nvPr/>
          </p:nvSpPr>
          <p:spPr bwMode="auto">
            <a:xfrm flipV="1">
              <a:off x="4620288" y="2908879"/>
              <a:ext cx="341976" cy="338674"/>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76809" name="Text Box 9"/>
            <p:cNvSpPr txBox="1">
              <a:spLocks noChangeArrowheads="1"/>
            </p:cNvSpPr>
            <p:nvPr/>
          </p:nvSpPr>
          <p:spPr bwMode="auto">
            <a:xfrm>
              <a:off x="5190248" y="1927592"/>
              <a:ext cx="1024826" cy="30719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fun(4)=24</a:t>
              </a:r>
            </a:p>
          </p:txBody>
        </p:sp>
        <p:sp>
          <p:nvSpPr>
            <p:cNvPr id="76808" name="Line 8"/>
            <p:cNvSpPr>
              <a:spLocks noChangeShapeType="1"/>
            </p:cNvSpPr>
            <p:nvPr/>
          </p:nvSpPr>
          <p:spPr bwMode="auto">
            <a:xfrm flipV="1">
              <a:off x="5076256" y="2230445"/>
              <a:ext cx="341976" cy="338674"/>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76807" name="Text Box 7"/>
            <p:cNvSpPr txBox="1">
              <a:spLocks noChangeArrowheads="1"/>
            </p:cNvSpPr>
            <p:nvPr/>
          </p:nvSpPr>
          <p:spPr bwMode="auto">
            <a:xfrm>
              <a:off x="5648387" y="1214422"/>
              <a:ext cx="1281067" cy="33976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fun(5)=120</a:t>
              </a:r>
            </a:p>
          </p:txBody>
        </p:sp>
        <p:sp>
          <p:nvSpPr>
            <p:cNvPr id="76806" name="Line 6"/>
            <p:cNvSpPr>
              <a:spLocks noChangeShapeType="1"/>
            </p:cNvSpPr>
            <p:nvPr/>
          </p:nvSpPr>
          <p:spPr bwMode="auto">
            <a:xfrm flipV="1">
              <a:off x="5532223" y="1554182"/>
              <a:ext cx="341976" cy="338674"/>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76805" name="Freeform 5"/>
            <p:cNvSpPr>
              <a:spLocks/>
            </p:cNvSpPr>
            <p:nvPr/>
          </p:nvSpPr>
          <p:spPr bwMode="auto">
            <a:xfrm>
              <a:off x="1508851" y="2318370"/>
              <a:ext cx="1579602" cy="2214409"/>
            </a:xfrm>
            <a:custGeom>
              <a:avLst/>
              <a:gdLst/>
              <a:ahLst/>
              <a:cxnLst>
                <a:cxn ang="0">
                  <a:pos x="0" y="0"/>
                </a:cxn>
                <a:cxn ang="0">
                  <a:pos x="1455" y="2040"/>
                </a:cxn>
              </a:cxnLst>
              <a:rect l="0" t="0" r="r" b="b"/>
              <a:pathLst>
                <a:path w="1455" h="2040">
                  <a:moveTo>
                    <a:pt x="0" y="0"/>
                  </a:moveTo>
                  <a:lnTo>
                    <a:pt x="1455" y="2040"/>
                  </a:lnTo>
                </a:path>
              </a:pathLst>
            </a:custGeom>
            <a:ln>
              <a:headEnd/>
              <a:tailEnd type="arrow" w="sm" len="lg"/>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76804" name="Freeform 4"/>
            <p:cNvSpPr>
              <a:spLocks/>
            </p:cNvSpPr>
            <p:nvPr/>
          </p:nvSpPr>
          <p:spPr bwMode="auto">
            <a:xfrm>
              <a:off x="4739479" y="2303173"/>
              <a:ext cx="1547033" cy="2213324"/>
            </a:xfrm>
            <a:custGeom>
              <a:avLst/>
              <a:gdLst/>
              <a:ahLst/>
              <a:cxnLst>
                <a:cxn ang="0">
                  <a:pos x="0" y="2040"/>
                </a:cxn>
                <a:cxn ang="0">
                  <a:pos x="1425" y="0"/>
                </a:cxn>
              </a:cxnLst>
              <a:rect l="0" t="0" r="r" b="b"/>
              <a:pathLst>
                <a:path w="1425" h="2040">
                  <a:moveTo>
                    <a:pt x="0" y="2040"/>
                  </a:moveTo>
                  <a:lnTo>
                    <a:pt x="1425" y="0"/>
                  </a:lnTo>
                </a:path>
              </a:pathLst>
            </a:custGeom>
            <a:ln>
              <a:headEnd/>
              <a:tailEnd type="arrow" w="sm" len="lg"/>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76803" name="WordArt 3"/>
            <p:cNvSpPr>
              <a:spLocks noChangeArrowheads="1" noChangeShapeType="1" noTextEdit="1"/>
            </p:cNvSpPr>
            <p:nvPr/>
          </p:nvSpPr>
          <p:spPr bwMode="auto">
            <a:xfrm rot="3438153">
              <a:off x="1512881" y="3324750"/>
              <a:ext cx="955949" cy="257535"/>
            </a:xfrm>
            <a:prstGeom prst="rect">
              <a:avLst/>
            </a:prstGeom>
          </p:spPr>
          <p:txBody>
            <a:bodyPr vert="eaVert" wrap="none" fromWordArt="1">
              <a:prstTxWarp prst="textPlain">
                <a:avLst>
                  <a:gd name="adj" fmla="val 50000"/>
                </a:avLst>
              </a:prstTxWarp>
            </a:bodyPr>
            <a:lstStyle/>
            <a:p>
              <a:pPr algn="ctr" rtl="0" fontAlgn="auto"/>
              <a:r>
                <a:rPr lang="zh-CN" altLang="en-US" sz="1600" b="0" kern="10" spc="0">
                  <a:ln w="9525">
                    <a:solidFill>
                      <a:srgbClr val="000000"/>
                    </a:solidFill>
                    <a:round/>
                    <a:headEnd/>
                    <a:tailEnd type="none" w="sm" len="sm"/>
                  </a:ln>
                  <a:solidFill>
                    <a:srgbClr val="0000FF"/>
                  </a:solidFill>
                  <a:effectLst/>
                  <a:latin typeface="Consolas" pitchFamily="49" charset="0"/>
                  <a:ea typeface="仿宋" pitchFamily="49" charset="-122"/>
                  <a:cs typeface="Consolas" pitchFamily="49" charset="0"/>
                </a:rPr>
                <a:t>分 解 过 程</a:t>
              </a:r>
            </a:p>
          </p:txBody>
        </p:sp>
        <p:sp>
          <p:nvSpPr>
            <p:cNvPr id="76802" name="WordArt 2"/>
            <p:cNvSpPr>
              <a:spLocks noChangeArrowheads="1" noChangeShapeType="1" noTextEdit="1"/>
            </p:cNvSpPr>
            <p:nvPr/>
          </p:nvSpPr>
          <p:spPr bwMode="auto">
            <a:xfrm rot="7491102">
              <a:off x="5192079" y="3552404"/>
              <a:ext cx="996131" cy="231945"/>
            </a:xfrm>
            <a:prstGeom prst="rect">
              <a:avLst/>
            </a:prstGeom>
          </p:spPr>
          <p:txBody>
            <a:bodyPr vert="eaVert" wrap="none" fromWordArt="1">
              <a:prstTxWarp prst="textPlain">
                <a:avLst>
                  <a:gd name="adj" fmla="val 50000"/>
                </a:avLst>
              </a:prstTxWarp>
            </a:bodyPr>
            <a:lstStyle/>
            <a:p>
              <a:pPr algn="ctr" rtl="0" fontAlgn="auto"/>
              <a:r>
                <a:rPr lang="zh-CN" altLang="en-US" sz="1600" b="0" kern="10" spc="0">
                  <a:ln w="9525">
                    <a:solidFill>
                      <a:srgbClr val="000000"/>
                    </a:solidFill>
                    <a:round/>
                    <a:headEnd/>
                    <a:tailEnd type="none" w="sm" len="sm"/>
                  </a:ln>
                  <a:solidFill>
                    <a:srgbClr val="0000FF"/>
                  </a:solidFill>
                  <a:effectLst/>
                  <a:latin typeface="Consolas" pitchFamily="49" charset="0"/>
                  <a:ea typeface="仿宋" pitchFamily="49" charset="-122"/>
                  <a:cs typeface="Consolas" pitchFamily="49" charset="0"/>
                </a:rPr>
                <a:t>求 值 过 程</a:t>
              </a:r>
            </a:p>
          </p:txBody>
        </p:sp>
      </p:grpSp>
      <p:sp>
        <p:nvSpPr>
          <p:cNvPr id="33" name="灯片编号占位符 32"/>
          <p:cNvSpPr>
            <a:spLocks noGrp="1"/>
          </p:cNvSpPr>
          <p:nvPr>
            <p:ph type="sldNum" sz="quarter" idx="12"/>
          </p:nvPr>
        </p:nvSpPr>
        <p:spPr/>
        <p:txBody>
          <a:bodyPr/>
          <a:lstStyle/>
          <a:p>
            <a:fld id="{67864EE2-EAB3-4814-A7EB-820BD7610F1E}" type="slidenum">
              <a:rPr lang="en-US" altLang="zh-CN" smtClean="0"/>
              <a:pPr/>
              <a:t>59</a:t>
            </a:fld>
            <a:r>
              <a:rPr lang="en-US" altLang="zh-CN" dirty="0"/>
              <a:t>/97</a:t>
            </a:r>
          </a:p>
        </p:txBody>
      </p:sp>
      <p:pic>
        <p:nvPicPr>
          <p:cNvPr id="4" name="图片 3">
            <a:extLst>
              <a:ext uri="{FF2B5EF4-FFF2-40B4-BE49-F238E27FC236}">
                <a16:creationId xmlns:a16="http://schemas.microsoft.com/office/drawing/2014/main" id="{C707C1EC-B7A8-4963-BCE1-481EDA4B0227}"/>
              </a:ext>
            </a:extLst>
          </p:cNvPr>
          <p:cNvPicPr>
            <a:picLocks noChangeAspect="1"/>
          </p:cNvPicPr>
          <p:nvPr/>
        </p:nvPicPr>
        <p:blipFill>
          <a:blip r:embed="rId2"/>
          <a:stretch>
            <a:fillRect/>
          </a:stretch>
        </p:blipFill>
        <p:spPr>
          <a:xfrm>
            <a:off x="1868795" y="5062084"/>
            <a:ext cx="4591050" cy="1847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500042"/>
            <a:ext cx="2357454"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楷体" pitchFamily="49" charset="-122"/>
                <a:ea typeface="楷体" pitchFamily="49" charset="-122"/>
              </a:rPr>
              <a:t>数组具有以下</a:t>
            </a:r>
            <a:r>
              <a:rPr lang="zh-CN" altLang="zh-CN" sz="2000">
                <a:solidFill>
                  <a:srgbClr val="FF0000"/>
                </a:solidFill>
                <a:latin typeface="楷体" pitchFamily="49" charset="-122"/>
                <a:ea typeface="楷体" pitchFamily="49" charset="-122"/>
              </a:rPr>
              <a:t>特点</a:t>
            </a:r>
            <a:endParaRPr lang="zh-CN" altLang="en-US" sz="2000">
              <a:solidFill>
                <a:srgbClr val="FF0000"/>
              </a:solidFill>
              <a:latin typeface="楷体" pitchFamily="49" charset="-122"/>
              <a:ea typeface="楷体" pitchFamily="49" charset="-122"/>
              <a:cs typeface="Consolas" pitchFamily="49" charset="0"/>
            </a:endParaRPr>
          </a:p>
        </p:txBody>
      </p:sp>
      <p:sp>
        <p:nvSpPr>
          <p:cNvPr id="6" name="TextBox 5"/>
          <p:cNvSpPr txBox="1"/>
          <p:nvPr/>
        </p:nvSpPr>
        <p:spPr>
          <a:xfrm>
            <a:off x="642910" y="1142984"/>
            <a:ext cx="7429552" cy="270843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12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）数组中各元素都具有统一的数据类型。</a:t>
            </a:r>
          </a:p>
          <a:p>
            <a:pPr algn="l">
              <a:lnSpc>
                <a:spcPts val="2800"/>
              </a:lnSpc>
              <a:spcBef>
                <a:spcPts val="12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d</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d</a:t>
            </a:r>
            <a:r>
              <a:rPr lang="zh-CN" altLang="zh-CN" sz="2000">
                <a:solidFill>
                  <a:srgbClr val="0000FF"/>
                </a:solidFill>
                <a:latin typeface="+mj-ea"/>
                <a:ea typeface="+mj-ea"/>
                <a:cs typeface="Consolas" pitchFamily="49" charset="0"/>
              </a:rPr>
              <a:t>≥</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）维数组中的非边界元素具有</a:t>
            </a:r>
            <a:r>
              <a:rPr lang="en-US" altLang="zh-CN" sz="2000" i="1">
                <a:solidFill>
                  <a:srgbClr val="0000FF"/>
                </a:solidFill>
                <a:latin typeface="Consolas" pitchFamily="49" charset="0"/>
                <a:ea typeface="仿宋" pitchFamily="49" charset="-122"/>
                <a:cs typeface="Consolas" pitchFamily="49" charset="0"/>
              </a:rPr>
              <a:t>d</a:t>
            </a:r>
            <a:r>
              <a:rPr lang="zh-CN" altLang="zh-CN" sz="2000">
                <a:solidFill>
                  <a:srgbClr val="0000FF"/>
                </a:solidFill>
                <a:latin typeface="Consolas" pitchFamily="49" charset="0"/>
                <a:ea typeface="仿宋" pitchFamily="49" charset="-122"/>
                <a:cs typeface="Consolas" pitchFamily="49" charset="0"/>
              </a:rPr>
              <a:t>个前驱元素和</a:t>
            </a:r>
            <a:r>
              <a:rPr lang="en-US" altLang="zh-CN" sz="2000" i="1">
                <a:solidFill>
                  <a:srgbClr val="0000FF"/>
                </a:solidFill>
                <a:latin typeface="Consolas" pitchFamily="49" charset="0"/>
                <a:ea typeface="仿宋" pitchFamily="49" charset="-122"/>
                <a:cs typeface="Consolas" pitchFamily="49" charset="0"/>
              </a:rPr>
              <a:t>d</a:t>
            </a:r>
            <a:r>
              <a:rPr lang="zh-CN" altLang="zh-CN" sz="2000">
                <a:solidFill>
                  <a:srgbClr val="0000FF"/>
                </a:solidFill>
                <a:latin typeface="Consolas" pitchFamily="49" charset="0"/>
                <a:ea typeface="仿宋" pitchFamily="49" charset="-122"/>
                <a:cs typeface="Consolas" pitchFamily="49" charset="0"/>
              </a:rPr>
              <a:t>个后继元素。</a:t>
            </a:r>
          </a:p>
          <a:p>
            <a:pPr algn="l">
              <a:lnSpc>
                <a:spcPts val="2800"/>
              </a:lnSpc>
              <a:spcBef>
                <a:spcPts val="12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3</a:t>
            </a:r>
            <a:r>
              <a:rPr lang="zh-CN" altLang="zh-CN" sz="2000">
                <a:solidFill>
                  <a:srgbClr val="0000FF"/>
                </a:solidFill>
                <a:latin typeface="Consolas" pitchFamily="49" charset="0"/>
                <a:ea typeface="仿宋" pitchFamily="49" charset="-122"/>
                <a:cs typeface="Consolas" pitchFamily="49" charset="0"/>
              </a:rPr>
              <a:t>）数组维数确定后，数据元素个数和元素之间的关系不再发生改变，特别适合于顺序存储。</a:t>
            </a:r>
          </a:p>
          <a:p>
            <a:pPr algn="l">
              <a:lnSpc>
                <a:spcPts val="2800"/>
              </a:lnSpc>
              <a:spcBef>
                <a:spcPts val="12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4</a:t>
            </a:r>
            <a:r>
              <a:rPr lang="zh-CN" altLang="zh-CN" sz="2000">
                <a:solidFill>
                  <a:srgbClr val="0000FF"/>
                </a:solidFill>
                <a:latin typeface="Consolas" pitchFamily="49" charset="0"/>
                <a:ea typeface="仿宋" pitchFamily="49" charset="-122"/>
                <a:cs typeface="Consolas" pitchFamily="49" charset="0"/>
              </a:rPr>
              <a:t>）每个有意义的下标都存在一个与其相对应的数组元素值。</a:t>
            </a:r>
            <a:endParaRPr lang="zh-CN" altLang="en-US" sz="200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6</a:t>
            </a:fld>
            <a:r>
              <a:rPr lang="en-US" altLang="zh-CN"/>
              <a:t>/76</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bwMode="auto">
          <a:xfrm>
            <a:off x="714348" y="500042"/>
            <a:ext cx="3686405" cy="562147"/>
          </a:xfrm>
          <a:prstGeom prst="roundRect">
            <a:avLst>
              <a:gd name="adj" fmla="val 7848"/>
            </a:avLst>
          </a:prstGeom>
          <a:solidFill>
            <a:schemeClr val="accent5">
              <a:lumMod val="20000"/>
              <a:lumOff val="80000"/>
            </a:schemeClr>
          </a:solidFill>
          <a:ln w="38100">
            <a:solidFill>
              <a:srgbClr val="1848C0"/>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lvl="2" eaLnBrk="0" fontAlgn="ctr" hangingPunct="0">
              <a:spcBef>
                <a:spcPts val="0"/>
              </a:spcBef>
              <a:spcAft>
                <a:spcPts val="0"/>
              </a:spcAft>
              <a:buClr>
                <a:srgbClr val="FF0000"/>
              </a:buClr>
              <a:buSzPct val="70000"/>
              <a:tabLst>
                <a:tab pos="136525" algn="l"/>
              </a:tabLst>
              <a:defRPr/>
            </a:pPr>
            <a:r>
              <a:rPr lang="zh-CN"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系统内部如何执行递归算法</a:t>
            </a:r>
            <a:endPar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7" name="TextBox 6"/>
          <p:cNvSpPr txBox="1"/>
          <p:nvPr/>
        </p:nvSpPr>
        <p:spPr>
          <a:xfrm>
            <a:off x="642910" y="1357298"/>
            <a:ext cx="7858180" cy="1876127"/>
          </a:xfrm>
          <a:prstGeom prst="rect">
            <a:avLst/>
          </a:prstGeom>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wrap="square" lIns="180000" tIns="108000" bIns="108000" rtlCol="0">
            <a:spAutoFit/>
          </a:bodyPr>
          <a:lstStyle/>
          <a:p>
            <a:pPr marL="342900" indent="-342900" algn="l">
              <a:lnSpc>
                <a:spcPts val="30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一个递归函数的调用过程类似于多个函数的嵌套的调用，只不过调用函数和被调用函数是同一个函数。</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为了保证递归函数的正确执行，系统需设立一个工作栈。</a:t>
            </a:r>
            <a:r>
              <a:rPr lang="zh-CN" altLang="en-US" sz="2000">
                <a:solidFill>
                  <a:srgbClr val="0000FF"/>
                </a:solidFill>
                <a:latin typeface="Consolas" pitchFamily="49" charset="0"/>
                <a:ea typeface="仿宋" pitchFamily="49" charset="-122"/>
                <a:cs typeface="Consolas" pitchFamily="49" charset="0"/>
              </a:rPr>
              <a:t>采用</a:t>
            </a:r>
            <a:r>
              <a:rPr lang="zh-CN" altLang="zh-CN" sz="2000">
                <a:solidFill>
                  <a:srgbClr val="0000FF"/>
                </a:solidFill>
                <a:latin typeface="Consolas" pitchFamily="49" charset="0"/>
                <a:ea typeface="仿宋" pitchFamily="49" charset="-122"/>
                <a:cs typeface="Consolas" pitchFamily="49" charset="0"/>
              </a:rPr>
              <a:t>工作栈</a:t>
            </a:r>
            <a:r>
              <a:rPr lang="zh-CN" altLang="en-US" sz="2000">
                <a:solidFill>
                  <a:srgbClr val="0000FF"/>
                </a:solidFill>
                <a:latin typeface="Consolas" pitchFamily="49" charset="0"/>
                <a:ea typeface="仿宋" pitchFamily="49" charset="-122"/>
                <a:cs typeface="Consolas" pitchFamily="49" charset="0"/>
              </a:rPr>
              <a:t>实现递归调用和返回。</a:t>
            </a:r>
          </a:p>
        </p:txBody>
      </p:sp>
      <p:sp>
        <p:nvSpPr>
          <p:cNvPr id="13" name="灯片编号占位符 12"/>
          <p:cNvSpPr>
            <a:spLocks noGrp="1"/>
          </p:cNvSpPr>
          <p:nvPr>
            <p:ph type="sldNum" sz="quarter" idx="12"/>
          </p:nvPr>
        </p:nvSpPr>
        <p:spPr/>
        <p:txBody>
          <a:bodyPr/>
          <a:lstStyle/>
          <a:p>
            <a:fld id="{67864EE2-EAB3-4814-A7EB-820BD7610F1E}" type="slidenum">
              <a:rPr lang="en-US" altLang="zh-CN" smtClean="0"/>
              <a:pPr/>
              <a:t>60</a:t>
            </a:fld>
            <a:r>
              <a:rPr lang="en-US" altLang="zh-CN" dirty="0"/>
              <a:t>/97</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642910" y="214290"/>
            <a:ext cx="1000100" cy="1071569"/>
            <a:chOff x="214282" y="142852"/>
            <a:chExt cx="1000100" cy="1071569"/>
          </a:xfrm>
        </p:grpSpPr>
        <p:sp>
          <p:nvSpPr>
            <p:cNvPr id="6"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headEnd/>
              <a:tailEnd/>
            </a:ln>
          </p:spPr>
          <p:txBody>
            <a:bodyPr wrap="none" anchor="ctr"/>
            <a:lstStyle/>
            <a:p>
              <a:endParaRPr lang="zh-CN" altLang="zh-CN">
                <a:latin typeface="Calibri" pitchFamily="34" charset="0"/>
                <a:cs typeface="Arial" pitchFamily="34" charset="0"/>
              </a:endParaRPr>
            </a:p>
          </p:txBody>
        </p:sp>
        <p:sp>
          <p:nvSpPr>
            <p:cNvPr id="7"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headEnd/>
              <a:tailEnd/>
            </a:ln>
          </p:spPr>
          <p:txBody>
            <a:bodyPr wrap="none" anchor="ctr"/>
            <a:lstStyle/>
            <a:p>
              <a:endParaRPr lang="zh-CN" altLang="zh-CN">
                <a:latin typeface="Calibri" pitchFamily="34" charset="0"/>
                <a:cs typeface="Arial" pitchFamily="34" charset="0"/>
              </a:endParaRPr>
            </a:p>
          </p:txBody>
        </p:sp>
        <p:sp>
          <p:nvSpPr>
            <p:cNvPr id="8" name="Oval 22"/>
            <p:cNvSpPr>
              <a:spLocks noChangeArrowheads="1"/>
            </p:cNvSpPr>
            <p:nvPr/>
          </p:nvSpPr>
          <p:spPr bwMode="gray">
            <a:xfrm>
              <a:off x="296515" y="233663"/>
              <a:ext cx="834424" cy="895136"/>
            </a:xfrm>
            <a:prstGeom prst="ellipse">
              <a:avLst/>
            </a:prstGeom>
            <a:noFill/>
            <a:ln w="38100">
              <a:solidFill>
                <a:srgbClr val="FF0000">
                  <a:alpha val="30196"/>
                </a:srgbClr>
              </a:solidFill>
              <a:round/>
              <a:headEnd/>
              <a:tailEnd/>
            </a:ln>
          </p:spPr>
          <p:txBody>
            <a:bodyPr wrap="none" anchor="ctr"/>
            <a:lstStyle/>
            <a:p>
              <a:endParaRPr lang="zh-CN" altLang="zh-CN">
                <a:latin typeface="Calibri" pitchFamily="34" charset="0"/>
                <a:cs typeface="Arial" pitchFamily="34" charset="0"/>
              </a:endParaRPr>
            </a:p>
          </p:txBody>
        </p:sp>
        <p:sp>
          <p:nvSpPr>
            <p:cNvPr id="9" name="Text Box 23"/>
            <p:cNvSpPr txBox="1">
              <a:spLocks noChangeArrowheads="1"/>
            </p:cNvSpPr>
            <p:nvPr/>
          </p:nvSpPr>
          <p:spPr bwMode="gray">
            <a:xfrm>
              <a:off x="364012" y="538608"/>
              <a:ext cx="728120" cy="313932"/>
            </a:xfrm>
            <a:prstGeom prst="rect">
              <a:avLst/>
            </a:prstGeom>
            <a:noFill/>
            <a:ln w="9525" algn="ctr">
              <a:noFill/>
              <a:miter lim="800000"/>
              <a:headEnd/>
              <a:tailEnd/>
            </a:ln>
          </p:spPr>
          <p:txBody>
            <a:bodyPr wrap="square">
              <a:spAutoFit/>
            </a:bodyPr>
            <a:lstStyle/>
            <a:p>
              <a:pPr algn="ctr">
                <a:spcBef>
                  <a:spcPct val="50000"/>
                </a:spcBef>
              </a:pPr>
              <a:r>
                <a:rPr lang="zh-CN" altLang="en-US" sz="1800" b="1">
                  <a:solidFill>
                    <a:srgbClr val="FF0000"/>
                  </a:solidFill>
                  <a:latin typeface="微软雅黑" pitchFamily="34" charset="-122"/>
                  <a:ea typeface="微软雅黑" pitchFamily="34" charset="-122"/>
                  <a:cs typeface="Consolas" pitchFamily="49" charset="0"/>
                </a:rPr>
                <a:t>示例</a:t>
              </a:r>
            </a:p>
          </p:txBody>
        </p:sp>
      </p:grpSp>
      <p:sp>
        <p:nvSpPr>
          <p:cNvPr id="10" name="TextBox 9"/>
          <p:cNvSpPr txBox="1"/>
          <p:nvPr/>
        </p:nvSpPr>
        <p:spPr>
          <a:xfrm>
            <a:off x="1785918" y="714356"/>
            <a:ext cx="278608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仿宋" pitchFamily="49" charset="-122"/>
                <a:ea typeface="仿宋" pitchFamily="49" charset="-122"/>
              </a:rPr>
              <a:t>例如，有以下程序段：</a:t>
            </a:r>
          </a:p>
        </p:txBody>
      </p:sp>
      <p:sp>
        <p:nvSpPr>
          <p:cNvPr id="11" name="TextBox 10"/>
          <p:cNvSpPr txBox="1"/>
          <p:nvPr/>
        </p:nvSpPr>
        <p:spPr>
          <a:xfrm>
            <a:off x="1214414" y="1473935"/>
            <a:ext cx="5000660" cy="259144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S</a:t>
            </a:r>
            <a:r>
              <a:rPr lang="en-US" altLang="zh-CN" sz="1800">
                <a:solidFill>
                  <a:srgbClr val="0000FF"/>
                </a:solidFill>
                <a:latin typeface="Consolas" pitchFamily="49" charset="0"/>
                <a:ea typeface="仿宋" pitchFamily="49" charset="-122"/>
                <a:cs typeface="Consolas" pitchFamily="49" charset="0"/>
              </a:rPr>
              <a:t>(int n)</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(n&lt;=0) return 0;</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else return </a:t>
            </a:r>
            <a:r>
              <a:rPr lang="en-US" altLang="zh-CN" sz="1800">
                <a:solidFill>
                  <a:srgbClr val="FF0000"/>
                </a:solidFill>
                <a:latin typeface="Consolas" pitchFamily="49" charset="0"/>
                <a:ea typeface="仿宋" pitchFamily="49" charset="-122"/>
                <a:cs typeface="Consolas" pitchFamily="49" charset="0"/>
              </a:rPr>
              <a:t>S</a:t>
            </a:r>
            <a:r>
              <a:rPr lang="en-US" altLang="zh-CN" sz="1800">
                <a:solidFill>
                  <a:srgbClr val="0000FF"/>
                </a:solidFill>
                <a:latin typeface="Consolas" pitchFamily="49" charset="0"/>
                <a:ea typeface="仿宋" pitchFamily="49" charset="-122"/>
                <a:cs typeface="Consolas" pitchFamily="49" charset="0"/>
              </a:rPr>
              <a:t>(n-1)+n;</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main</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print("%d\n",S(1));</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return 0;</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2" name="TextBox 11"/>
          <p:cNvSpPr txBox="1"/>
          <p:nvPr/>
        </p:nvSpPr>
        <p:spPr>
          <a:xfrm>
            <a:off x="714348" y="4214818"/>
            <a:ext cx="7358114" cy="1169551"/>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程序执行时使用一个栈来保存调用过程的信息，这些信息用</a:t>
            </a:r>
            <a:r>
              <a:rPr lang="en-US" altLang="zh-CN" sz="2000">
                <a:solidFill>
                  <a:srgbClr val="0000FF"/>
                </a:solidFill>
                <a:latin typeface="Consolas" pitchFamily="49" charset="0"/>
                <a:ea typeface="仿宋" pitchFamily="49" charset="-122"/>
                <a:cs typeface="Consolas" pitchFamily="49" charset="0"/>
              </a:rPr>
              <a:t>main()</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S(0)</a:t>
            </a:r>
            <a:r>
              <a:rPr lang="zh-CN" altLang="zh-CN" sz="2000">
                <a:solidFill>
                  <a:srgbClr val="0000FF"/>
                </a:solidFill>
                <a:latin typeface="Consolas" pitchFamily="49" charset="0"/>
                <a:ea typeface="仿宋" pitchFamily="49" charset="-122"/>
                <a:cs typeface="Consolas" pitchFamily="49" charset="0"/>
              </a:rPr>
              <a:t>和</a:t>
            </a:r>
            <a:r>
              <a:rPr lang="en-US" altLang="zh-CN" sz="2000">
                <a:solidFill>
                  <a:srgbClr val="0000FF"/>
                </a:solidFill>
                <a:latin typeface="Consolas" pitchFamily="49" charset="0"/>
                <a:ea typeface="仿宋" pitchFamily="49" charset="-122"/>
                <a:cs typeface="Consolas" pitchFamily="49" charset="0"/>
              </a:rPr>
              <a:t>S(1)</a:t>
            </a:r>
            <a:r>
              <a:rPr lang="zh-CN" altLang="zh-CN" sz="2000">
                <a:solidFill>
                  <a:srgbClr val="0000FF"/>
                </a:solidFill>
                <a:latin typeface="Consolas" pitchFamily="49" charset="0"/>
                <a:ea typeface="仿宋" pitchFamily="49" charset="-122"/>
                <a:cs typeface="Consolas" pitchFamily="49" charset="0"/>
              </a:rPr>
              <a:t>表示，那么</a:t>
            </a:r>
            <a:r>
              <a:rPr lang="zh-CN" altLang="zh-CN" sz="2000">
                <a:solidFill>
                  <a:srgbClr val="FF0000"/>
                </a:solidFill>
                <a:latin typeface="Consolas" pitchFamily="49" charset="0"/>
                <a:ea typeface="仿宋" pitchFamily="49" charset="-122"/>
                <a:cs typeface="Consolas" pitchFamily="49" charset="0"/>
              </a:rPr>
              <a:t>自栈底到栈顶保存的信息的顺序是怎么样</a:t>
            </a:r>
            <a:r>
              <a:rPr lang="zh-CN" altLang="zh-CN" sz="2000">
                <a:solidFill>
                  <a:srgbClr val="0000FF"/>
                </a:solidFill>
                <a:latin typeface="Consolas" pitchFamily="49" charset="0"/>
                <a:ea typeface="仿宋" pitchFamily="49" charset="-122"/>
                <a:cs typeface="Consolas" pitchFamily="49" charset="0"/>
              </a:rPr>
              <a:t>呢？</a:t>
            </a:r>
          </a:p>
        </p:txBody>
      </p:sp>
      <p:sp>
        <p:nvSpPr>
          <p:cNvPr id="17" name="灯片编号占位符 16"/>
          <p:cNvSpPr>
            <a:spLocks noGrp="1"/>
          </p:cNvSpPr>
          <p:nvPr>
            <p:ph type="sldNum" sz="quarter" idx="12"/>
          </p:nvPr>
        </p:nvSpPr>
        <p:spPr/>
        <p:txBody>
          <a:bodyPr/>
          <a:lstStyle/>
          <a:p>
            <a:fld id="{67864EE2-EAB3-4814-A7EB-820BD7610F1E}" type="slidenum">
              <a:rPr lang="en-US" altLang="zh-CN" smtClean="0"/>
              <a:pPr/>
              <a:t>61</a:t>
            </a:fld>
            <a:r>
              <a:rPr lang="en-US" altLang="zh-CN" dirty="0"/>
              <a:t>/97</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3714744" y="5357826"/>
            <a:ext cx="1071570" cy="500066"/>
          </a:xfrm>
          <a:prstGeom prst="rect">
            <a:avLst/>
          </a:prstGeom>
          <a:ln>
            <a:headEnd/>
            <a:tailEnd type="arrow" w="sm" len="sm"/>
          </a:ln>
        </p:spPr>
        <p:style>
          <a:lnRef idx="1">
            <a:schemeClr val="accent3"/>
          </a:lnRef>
          <a:fillRef idx="2">
            <a:schemeClr val="accent3"/>
          </a:fillRef>
          <a:effectRef idx="1">
            <a:schemeClr val="accent3"/>
          </a:effectRef>
          <a:fontRef idx="minor">
            <a:schemeClr val="dk1"/>
          </a:fontRef>
        </p:style>
        <p:txBody>
          <a:bodyPr vert="horz" wrap="square" lIns="91440" tIns="144000" rIns="91440" bIns="45720" numCol="1" rtlCol="0" anchor="t" anchorCtr="0" compatLnSpc="1">
            <a:prstTxWarp prst="textNoShape">
              <a:avLst/>
            </a:prstTxWarp>
          </a:bodyPr>
          <a:lstStyle/>
          <a:p>
            <a:pPr algn="ctr"/>
            <a:r>
              <a:rPr lang="en-US" altLang="zh-CN" sz="1600">
                <a:solidFill>
                  <a:srgbClr val="0000FF"/>
                </a:solidFill>
                <a:latin typeface="Consolas" pitchFamily="49" charset="0"/>
                <a:cs typeface="Consolas" pitchFamily="49" charset="0"/>
              </a:rPr>
              <a:t>main()</a:t>
            </a:r>
            <a:endParaRPr lang="zh-CN" altLang="en-US" sz="1600">
              <a:solidFill>
                <a:srgbClr val="0000FF"/>
              </a:solidFill>
              <a:latin typeface="Consolas" pitchFamily="49" charset="0"/>
              <a:cs typeface="Consolas" pitchFamily="49" charset="0"/>
            </a:endParaRPr>
          </a:p>
        </p:txBody>
      </p:sp>
      <p:sp>
        <p:nvSpPr>
          <p:cNvPr id="7" name="矩形 6"/>
          <p:cNvSpPr/>
          <p:nvPr/>
        </p:nvSpPr>
        <p:spPr bwMode="auto">
          <a:xfrm>
            <a:off x="3714744" y="4857760"/>
            <a:ext cx="1071570" cy="500066"/>
          </a:xfrm>
          <a:prstGeom prst="rect">
            <a:avLst/>
          </a:prstGeom>
          <a:ln>
            <a:headEnd/>
            <a:tailEnd type="arrow" w="sm" len="sm"/>
          </a:ln>
        </p:spPr>
        <p:style>
          <a:lnRef idx="1">
            <a:schemeClr val="accent3"/>
          </a:lnRef>
          <a:fillRef idx="2">
            <a:schemeClr val="accent3"/>
          </a:fillRef>
          <a:effectRef idx="1">
            <a:schemeClr val="accent3"/>
          </a:effectRef>
          <a:fontRef idx="minor">
            <a:schemeClr val="dk1"/>
          </a:fontRef>
        </p:style>
        <p:txBody>
          <a:bodyPr vert="horz" wrap="square" lIns="91440" tIns="144000" rIns="91440" bIns="45720" numCol="1" rtlCol="0" anchor="t" anchorCtr="0" compatLnSpc="1">
            <a:prstTxWarp prst="textNoShape">
              <a:avLst/>
            </a:prstTxWarp>
          </a:bodyPr>
          <a:lstStyle/>
          <a:p>
            <a:pPr algn="ctr"/>
            <a:r>
              <a:rPr lang="en-US" altLang="zh-CN" sz="1600">
                <a:solidFill>
                  <a:srgbClr val="0000FF"/>
                </a:solidFill>
                <a:latin typeface="Consolas" pitchFamily="49" charset="0"/>
                <a:cs typeface="Consolas" pitchFamily="49" charset="0"/>
              </a:rPr>
              <a:t>S(1)</a:t>
            </a:r>
            <a:endParaRPr lang="zh-CN" altLang="en-US" sz="1600">
              <a:solidFill>
                <a:srgbClr val="0000FF"/>
              </a:solidFill>
              <a:latin typeface="Consolas" pitchFamily="49" charset="0"/>
              <a:cs typeface="Consolas" pitchFamily="49" charset="0"/>
            </a:endParaRPr>
          </a:p>
        </p:txBody>
      </p:sp>
      <p:sp>
        <p:nvSpPr>
          <p:cNvPr id="8" name="矩形 7"/>
          <p:cNvSpPr/>
          <p:nvPr/>
        </p:nvSpPr>
        <p:spPr bwMode="auto">
          <a:xfrm>
            <a:off x="3714744" y="4357694"/>
            <a:ext cx="1071570" cy="500066"/>
          </a:xfrm>
          <a:prstGeom prst="rect">
            <a:avLst/>
          </a:prstGeom>
          <a:ln>
            <a:headEnd/>
            <a:tailEnd type="arrow" w="sm" len="sm"/>
          </a:ln>
        </p:spPr>
        <p:style>
          <a:lnRef idx="1">
            <a:schemeClr val="accent3"/>
          </a:lnRef>
          <a:fillRef idx="2">
            <a:schemeClr val="accent3"/>
          </a:fillRef>
          <a:effectRef idx="1">
            <a:schemeClr val="accent3"/>
          </a:effectRef>
          <a:fontRef idx="minor">
            <a:schemeClr val="dk1"/>
          </a:fontRef>
        </p:style>
        <p:txBody>
          <a:bodyPr vert="horz" wrap="square" lIns="91440" tIns="144000" rIns="91440" bIns="45720" numCol="1" rtlCol="0" anchor="t" anchorCtr="0" compatLnSpc="1">
            <a:prstTxWarp prst="textNoShape">
              <a:avLst/>
            </a:prstTxWarp>
          </a:bodyPr>
          <a:lstStyle/>
          <a:p>
            <a:pPr algn="ctr"/>
            <a:r>
              <a:rPr lang="en-US" altLang="zh-CN" sz="1600">
                <a:solidFill>
                  <a:srgbClr val="0000FF"/>
                </a:solidFill>
                <a:latin typeface="Consolas" pitchFamily="49" charset="0"/>
                <a:cs typeface="Consolas" pitchFamily="49" charset="0"/>
              </a:rPr>
              <a:t>S(0)</a:t>
            </a:r>
            <a:endParaRPr lang="zh-CN" altLang="en-US" sz="1600">
              <a:solidFill>
                <a:srgbClr val="0000FF"/>
              </a:solidFill>
              <a:latin typeface="Consolas" pitchFamily="49" charset="0"/>
              <a:cs typeface="Consolas" pitchFamily="49" charset="0"/>
            </a:endParaRPr>
          </a:p>
        </p:txBody>
      </p:sp>
      <p:grpSp>
        <p:nvGrpSpPr>
          <p:cNvPr id="2" name="组合 15"/>
          <p:cNvGrpSpPr/>
          <p:nvPr/>
        </p:nvGrpSpPr>
        <p:grpSpPr>
          <a:xfrm>
            <a:off x="3714744" y="4000504"/>
            <a:ext cx="1928826" cy="1857388"/>
            <a:chOff x="3643306" y="3571876"/>
            <a:chExt cx="1928826" cy="1857388"/>
          </a:xfrm>
        </p:grpSpPr>
        <p:sp>
          <p:nvSpPr>
            <p:cNvPr id="9" name="矩形 8"/>
            <p:cNvSpPr/>
            <p:nvPr/>
          </p:nvSpPr>
          <p:spPr bwMode="auto">
            <a:xfrm>
              <a:off x="3643306" y="3571876"/>
              <a:ext cx="1071570" cy="1857388"/>
            </a:xfrm>
            <a:prstGeom prst="rect">
              <a:avLst/>
            </a:prstGeom>
            <a:noFill/>
            <a:ln>
              <a:headEnd/>
              <a:tailEnd type="arrow" w="sm" len="sm"/>
            </a:ln>
          </p:spPr>
          <p:style>
            <a:lnRef idx="1">
              <a:schemeClr val="accent3"/>
            </a:lnRef>
            <a:fillRef idx="2">
              <a:schemeClr val="accent3"/>
            </a:fillRef>
            <a:effectRef idx="1">
              <a:schemeClr val="accent3"/>
            </a:effectRef>
            <a:fontRef idx="minor">
              <a:schemeClr val="dk1"/>
            </a:fontRef>
          </p:style>
          <p:txBody>
            <a:bodyPr vert="horz" wrap="square" lIns="91440" tIns="14400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12" name="TextBox 11"/>
            <p:cNvSpPr txBox="1"/>
            <p:nvPr/>
          </p:nvSpPr>
          <p:spPr>
            <a:xfrm>
              <a:off x="4786314" y="3571876"/>
              <a:ext cx="785818" cy="338554"/>
            </a:xfrm>
            <a:prstGeom prst="rect">
              <a:avLst/>
            </a:prstGeom>
            <a:noFill/>
          </p:spPr>
          <p:txBody>
            <a:bodyPr wrap="square" rtlCol="0">
              <a:spAutoFit/>
            </a:bodyPr>
            <a:lstStyle/>
            <a:p>
              <a:pPr algn="l">
                <a:lnSpc>
                  <a:spcPct val="100000"/>
                </a:lnSpc>
                <a:spcBef>
                  <a:spcPts val="0"/>
                </a:spcBef>
              </a:pPr>
              <a:r>
                <a:rPr lang="zh-CN" altLang="en-US" sz="1600">
                  <a:solidFill>
                    <a:srgbClr val="0000FF"/>
                  </a:solidFill>
                  <a:latin typeface="Consolas" pitchFamily="49" charset="0"/>
                  <a:ea typeface="仿宋" pitchFamily="49" charset="-122"/>
                  <a:cs typeface="Consolas" pitchFamily="49" charset="0"/>
                </a:rPr>
                <a:t>栈顶</a:t>
              </a:r>
            </a:p>
          </p:txBody>
        </p:sp>
        <p:sp>
          <p:nvSpPr>
            <p:cNvPr id="13" name="TextBox 12"/>
            <p:cNvSpPr txBox="1"/>
            <p:nvPr/>
          </p:nvSpPr>
          <p:spPr>
            <a:xfrm>
              <a:off x="4786314" y="5000636"/>
              <a:ext cx="785818" cy="338554"/>
            </a:xfrm>
            <a:prstGeom prst="rect">
              <a:avLst/>
            </a:prstGeom>
            <a:noFill/>
          </p:spPr>
          <p:txBody>
            <a:bodyPr wrap="square" rtlCol="0">
              <a:spAutoFit/>
            </a:bodyPr>
            <a:lstStyle/>
            <a:p>
              <a:pPr algn="l">
                <a:lnSpc>
                  <a:spcPct val="100000"/>
                </a:lnSpc>
                <a:spcBef>
                  <a:spcPts val="0"/>
                </a:spcBef>
              </a:pPr>
              <a:r>
                <a:rPr lang="zh-CN" altLang="en-US" sz="1600">
                  <a:solidFill>
                    <a:srgbClr val="0000FF"/>
                  </a:solidFill>
                  <a:latin typeface="Consolas" pitchFamily="49" charset="0"/>
                  <a:ea typeface="仿宋" pitchFamily="49" charset="-122"/>
                  <a:cs typeface="Consolas" pitchFamily="49" charset="0"/>
                </a:rPr>
                <a:t>栈底</a:t>
              </a:r>
            </a:p>
          </p:txBody>
        </p:sp>
      </p:grpSp>
      <p:sp>
        <p:nvSpPr>
          <p:cNvPr id="14" name="TextBox 13"/>
          <p:cNvSpPr txBox="1"/>
          <p:nvPr/>
        </p:nvSpPr>
        <p:spPr>
          <a:xfrm>
            <a:off x="785785" y="3714752"/>
            <a:ext cx="1862151" cy="400110"/>
          </a:xfrm>
          <a:prstGeom prst="rect">
            <a:avLst/>
          </a:prstGeom>
          <a:noFill/>
        </p:spPr>
        <p:txBody>
          <a:bodyPr wrap="square" rtlCol="0">
            <a:spAutoFit/>
          </a:bodyPr>
          <a:lstStyle/>
          <a:p>
            <a:pPr algn="l">
              <a:lnSpc>
                <a:spcPct val="100000"/>
              </a:lnSpc>
              <a:spcBef>
                <a:spcPts val="0"/>
              </a:spcBef>
            </a:pPr>
            <a:r>
              <a:rPr lang="zh-CN" altLang="en-US" sz="2000">
                <a:solidFill>
                  <a:srgbClr val="FF0000"/>
                </a:solidFill>
                <a:latin typeface="Consolas" pitchFamily="49" charset="0"/>
                <a:ea typeface="仿宋" pitchFamily="49" charset="-122"/>
                <a:cs typeface="Consolas" pitchFamily="49" charset="0"/>
              </a:rPr>
              <a:t>执行过程：</a:t>
            </a:r>
          </a:p>
        </p:txBody>
      </p:sp>
      <p:sp>
        <p:nvSpPr>
          <p:cNvPr id="15" name="TextBox 14"/>
          <p:cNvSpPr txBox="1"/>
          <p:nvPr/>
        </p:nvSpPr>
        <p:spPr>
          <a:xfrm>
            <a:off x="785786" y="4183757"/>
            <a:ext cx="2428892" cy="1938992"/>
          </a:xfrm>
          <a:prstGeom prst="rect">
            <a:avLst/>
          </a:prstGeom>
          <a:noFill/>
        </p:spPr>
        <p:txBody>
          <a:bodyPr wrap="square" rtlCol="0">
            <a:spAutoFit/>
          </a:bodyPr>
          <a:lstStyle/>
          <a:p>
            <a:pPr algn="l">
              <a:lnSpc>
                <a:spcPts val="2400"/>
              </a:lnSpc>
              <a:spcBef>
                <a:spcPts val="0"/>
              </a:spcBef>
            </a:pPr>
            <a:r>
              <a:rPr lang="zh-CN" altLang="en-US" sz="2000">
                <a:solidFill>
                  <a:srgbClr val="0000FF"/>
                </a:solidFill>
                <a:latin typeface="Consolas" pitchFamily="49" charset="0"/>
                <a:ea typeface="仿宋" pitchFamily="49" charset="-122"/>
                <a:cs typeface="Consolas" pitchFamily="49" charset="0"/>
                <a:sym typeface="Wingdings"/>
              </a:rPr>
              <a:t> </a:t>
            </a:r>
            <a:r>
              <a:rPr lang="zh-CN" altLang="en-US" sz="2000">
                <a:solidFill>
                  <a:srgbClr val="0000FF"/>
                </a:solidFill>
                <a:latin typeface="Consolas" pitchFamily="49" charset="0"/>
                <a:ea typeface="仿宋" pitchFamily="49" charset="-122"/>
                <a:cs typeface="Consolas" pitchFamily="49" charset="0"/>
              </a:rPr>
              <a:t>调用</a:t>
            </a:r>
            <a:r>
              <a:rPr lang="en-US" altLang="zh-CN" sz="2000">
                <a:solidFill>
                  <a:srgbClr val="0000FF"/>
                </a:solidFill>
                <a:latin typeface="Consolas" pitchFamily="49" charset="0"/>
                <a:ea typeface="仿宋" pitchFamily="49" charset="-122"/>
                <a:cs typeface="Consolas" pitchFamily="49" charset="0"/>
              </a:rPr>
              <a:t>main()</a:t>
            </a:r>
          </a:p>
          <a:p>
            <a:pPr algn="l">
              <a:lnSpc>
                <a:spcPts val="2400"/>
              </a:lnSpc>
              <a:spcBef>
                <a:spcPts val="0"/>
              </a:spcBef>
            </a:pPr>
            <a:r>
              <a:rPr lang="en-US" altLang="zh-CN" sz="2000">
                <a:solidFill>
                  <a:srgbClr val="0000FF"/>
                </a:solidFill>
                <a:latin typeface="Consolas" pitchFamily="49" charset="0"/>
                <a:ea typeface="仿宋" pitchFamily="49" charset="-122"/>
                <a:cs typeface="Consolas" pitchFamily="49" charset="0"/>
                <a:sym typeface="Wingdings"/>
              </a:rPr>
              <a:t> </a:t>
            </a:r>
            <a:r>
              <a:rPr lang="zh-CN" altLang="en-US" sz="2000">
                <a:solidFill>
                  <a:srgbClr val="0000FF"/>
                </a:solidFill>
                <a:latin typeface="Consolas" pitchFamily="49" charset="0"/>
                <a:ea typeface="仿宋" pitchFamily="49" charset="-122"/>
                <a:cs typeface="Consolas" pitchFamily="49" charset="0"/>
                <a:sym typeface="Wingdings"/>
              </a:rPr>
              <a:t>调用</a:t>
            </a:r>
            <a:r>
              <a:rPr lang="en-US" altLang="zh-CN" sz="2000">
                <a:solidFill>
                  <a:srgbClr val="0000FF"/>
                </a:solidFill>
                <a:latin typeface="Consolas" pitchFamily="49" charset="0"/>
                <a:ea typeface="仿宋" pitchFamily="49" charset="-122"/>
                <a:cs typeface="Consolas" pitchFamily="49" charset="0"/>
                <a:sym typeface="Wingdings"/>
              </a:rPr>
              <a:t>S(1)</a:t>
            </a:r>
          </a:p>
          <a:p>
            <a:pPr algn="l">
              <a:lnSpc>
                <a:spcPts val="2400"/>
              </a:lnSpc>
              <a:spcBef>
                <a:spcPts val="0"/>
              </a:spcBef>
            </a:pPr>
            <a:r>
              <a:rPr lang="en-US" altLang="zh-CN" sz="2000">
                <a:solidFill>
                  <a:srgbClr val="0000FF"/>
                </a:solidFill>
                <a:latin typeface="Consolas" pitchFamily="49" charset="0"/>
                <a:ea typeface="仿宋" pitchFamily="49" charset="-122"/>
                <a:cs typeface="Consolas" pitchFamily="49" charset="0"/>
                <a:sym typeface="Wingdings"/>
              </a:rPr>
              <a:t> </a:t>
            </a:r>
            <a:r>
              <a:rPr lang="zh-CN" altLang="en-US" sz="2000">
                <a:solidFill>
                  <a:srgbClr val="0000FF"/>
                </a:solidFill>
                <a:latin typeface="Consolas" pitchFamily="49" charset="0"/>
                <a:ea typeface="仿宋" pitchFamily="49" charset="-122"/>
                <a:cs typeface="Consolas" pitchFamily="49" charset="0"/>
                <a:sym typeface="Wingdings"/>
              </a:rPr>
              <a:t>调用</a:t>
            </a:r>
            <a:r>
              <a:rPr lang="en-US" altLang="zh-CN" sz="2000">
                <a:solidFill>
                  <a:srgbClr val="0000FF"/>
                </a:solidFill>
                <a:latin typeface="Consolas" pitchFamily="49" charset="0"/>
                <a:ea typeface="仿宋" pitchFamily="49" charset="-122"/>
                <a:cs typeface="Consolas" pitchFamily="49" charset="0"/>
                <a:sym typeface="Wingdings"/>
              </a:rPr>
              <a:t>S(0)</a:t>
            </a:r>
          </a:p>
          <a:p>
            <a:pPr algn="l">
              <a:lnSpc>
                <a:spcPts val="2400"/>
              </a:lnSpc>
              <a:spcBef>
                <a:spcPts val="0"/>
              </a:spcBef>
            </a:pPr>
            <a:r>
              <a:rPr lang="en-US" altLang="zh-CN" sz="2000">
                <a:solidFill>
                  <a:srgbClr val="0000FF"/>
                </a:solidFill>
                <a:latin typeface="Consolas" pitchFamily="49" charset="0"/>
                <a:ea typeface="仿宋" pitchFamily="49" charset="-122"/>
                <a:cs typeface="Consolas" pitchFamily="49" charset="0"/>
                <a:sym typeface="Wingdings"/>
              </a:rPr>
              <a:t> </a:t>
            </a:r>
            <a:r>
              <a:rPr lang="zh-CN" altLang="en-US" sz="2000">
                <a:solidFill>
                  <a:srgbClr val="0000FF"/>
                </a:solidFill>
                <a:latin typeface="Consolas" pitchFamily="49" charset="0"/>
                <a:ea typeface="仿宋" pitchFamily="49" charset="-122"/>
                <a:cs typeface="Consolas" pitchFamily="49" charset="0"/>
                <a:sym typeface="Wingdings"/>
              </a:rPr>
              <a:t>从</a:t>
            </a:r>
            <a:r>
              <a:rPr lang="en-US" altLang="zh-CN" sz="2000">
                <a:solidFill>
                  <a:srgbClr val="0000FF"/>
                </a:solidFill>
                <a:latin typeface="Consolas" pitchFamily="49" charset="0"/>
                <a:ea typeface="仿宋" pitchFamily="49" charset="-122"/>
                <a:cs typeface="Consolas" pitchFamily="49" charset="0"/>
                <a:sym typeface="Wingdings"/>
              </a:rPr>
              <a:t>S(0)</a:t>
            </a:r>
            <a:r>
              <a:rPr lang="zh-CN" altLang="en-US" sz="2000">
                <a:solidFill>
                  <a:srgbClr val="0000FF"/>
                </a:solidFill>
                <a:latin typeface="Consolas" pitchFamily="49" charset="0"/>
                <a:ea typeface="仿宋" pitchFamily="49" charset="-122"/>
                <a:cs typeface="Consolas" pitchFamily="49" charset="0"/>
                <a:sym typeface="Wingdings"/>
              </a:rPr>
              <a:t>返回</a:t>
            </a:r>
            <a:endParaRPr lang="en-US" altLang="zh-CN" sz="2000">
              <a:solidFill>
                <a:srgbClr val="0000FF"/>
              </a:solidFill>
              <a:latin typeface="Consolas" pitchFamily="49" charset="0"/>
              <a:ea typeface="仿宋" pitchFamily="49" charset="-122"/>
              <a:cs typeface="Consolas" pitchFamily="49" charset="0"/>
              <a:sym typeface="Wingdings"/>
            </a:endParaRPr>
          </a:p>
          <a:p>
            <a:pPr algn="l">
              <a:lnSpc>
                <a:spcPts val="2400"/>
              </a:lnSpc>
              <a:spcBef>
                <a:spcPts val="0"/>
              </a:spcBef>
            </a:pPr>
            <a:r>
              <a:rPr lang="en-US" altLang="zh-CN" sz="2000">
                <a:solidFill>
                  <a:srgbClr val="0000FF"/>
                </a:solidFill>
                <a:latin typeface="Consolas" pitchFamily="49" charset="0"/>
                <a:ea typeface="仿宋" pitchFamily="49" charset="-122"/>
                <a:cs typeface="Consolas" pitchFamily="49" charset="0"/>
                <a:sym typeface="Wingdings"/>
              </a:rPr>
              <a:t> </a:t>
            </a:r>
            <a:r>
              <a:rPr lang="zh-CN" altLang="en-US" sz="2000">
                <a:solidFill>
                  <a:srgbClr val="0000FF"/>
                </a:solidFill>
                <a:latin typeface="Consolas" pitchFamily="49" charset="0"/>
                <a:ea typeface="仿宋" pitchFamily="49" charset="-122"/>
                <a:cs typeface="Consolas" pitchFamily="49" charset="0"/>
                <a:sym typeface="Wingdings"/>
              </a:rPr>
              <a:t>从</a:t>
            </a:r>
            <a:r>
              <a:rPr lang="en-US" altLang="zh-CN" sz="2000">
                <a:solidFill>
                  <a:srgbClr val="0000FF"/>
                </a:solidFill>
                <a:latin typeface="Consolas" pitchFamily="49" charset="0"/>
                <a:ea typeface="仿宋" pitchFamily="49" charset="-122"/>
                <a:cs typeface="Consolas" pitchFamily="49" charset="0"/>
                <a:sym typeface="Wingdings"/>
              </a:rPr>
              <a:t>S(1)</a:t>
            </a:r>
            <a:r>
              <a:rPr lang="zh-CN" altLang="en-US" sz="2000">
                <a:solidFill>
                  <a:srgbClr val="0000FF"/>
                </a:solidFill>
                <a:latin typeface="Consolas" pitchFamily="49" charset="0"/>
                <a:ea typeface="仿宋" pitchFamily="49" charset="-122"/>
                <a:cs typeface="Consolas" pitchFamily="49" charset="0"/>
                <a:sym typeface="Wingdings"/>
              </a:rPr>
              <a:t>返回</a:t>
            </a:r>
            <a:endParaRPr lang="en-US" altLang="zh-CN" sz="2000">
              <a:solidFill>
                <a:srgbClr val="0000FF"/>
              </a:solidFill>
              <a:latin typeface="Consolas" pitchFamily="49" charset="0"/>
              <a:ea typeface="仿宋" pitchFamily="49" charset="-122"/>
              <a:cs typeface="Consolas" pitchFamily="49" charset="0"/>
              <a:sym typeface="Wingdings"/>
            </a:endParaRPr>
          </a:p>
          <a:p>
            <a:pPr algn="l">
              <a:lnSpc>
                <a:spcPts val="2400"/>
              </a:lnSpc>
              <a:spcBef>
                <a:spcPts val="0"/>
              </a:spcBef>
            </a:pPr>
            <a:r>
              <a:rPr lang="en-US" altLang="zh-CN" sz="2000">
                <a:solidFill>
                  <a:srgbClr val="0000FF"/>
                </a:solidFill>
                <a:latin typeface="Consolas" pitchFamily="49" charset="0"/>
                <a:ea typeface="仿宋" pitchFamily="49" charset="-122"/>
                <a:cs typeface="Consolas" pitchFamily="49" charset="0"/>
                <a:sym typeface="Wingdings"/>
              </a:rPr>
              <a:t> </a:t>
            </a:r>
            <a:r>
              <a:rPr lang="zh-CN" altLang="en-US" sz="2000">
                <a:solidFill>
                  <a:srgbClr val="0000FF"/>
                </a:solidFill>
                <a:latin typeface="Consolas" pitchFamily="49" charset="0"/>
                <a:ea typeface="仿宋" pitchFamily="49" charset="-122"/>
                <a:cs typeface="Consolas" pitchFamily="49" charset="0"/>
                <a:sym typeface="Wingdings"/>
              </a:rPr>
              <a:t>从</a:t>
            </a:r>
            <a:r>
              <a:rPr lang="en-US" altLang="zh-CN" sz="2000">
                <a:solidFill>
                  <a:srgbClr val="0000FF"/>
                </a:solidFill>
                <a:latin typeface="Consolas" pitchFamily="49" charset="0"/>
                <a:ea typeface="仿宋" pitchFamily="49" charset="-122"/>
                <a:cs typeface="Consolas" pitchFamily="49" charset="0"/>
                <a:sym typeface="Wingdings"/>
              </a:rPr>
              <a:t>main()</a:t>
            </a:r>
            <a:r>
              <a:rPr lang="zh-CN" altLang="en-US" sz="2000">
                <a:solidFill>
                  <a:srgbClr val="0000FF"/>
                </a:solidFill>
                <a:latin typeface="Consolas" pitchFamily="49" charset="0"/>
                <a:ea typeface="仿宋" pitchFamily="49" charset="-122"/>
                <a:cs typeface="Consolas" pitchFamily="49" charset="0"/>
                <a:sym typeface="Wingdings"/>
              </a:rPr>
              <a:t>返回</a:t>
            </a:r>
            <a:endParaRPr lang="zh-CN" altLang="en-US" sz="2000">
              <a:solidFill>
                <a:srgbClr val="0000FF"/>
              </a:solidFill>
              <a:latin typeface="Consolas" pitchFamily="49" charset="0"/>
              <a:ea typeface="仿宋" pitchFamily="49" charset="-122"/>
              <a:cs typeface="Consolas" pitchFamily="49" charset="0"/>
            </a:endParaRPr>
          </a:p>
        </p:txBody>
      </p:sp>
      <p:sp>
        <p:nvSpPr>
          <p:cNvPr id="17" name="TextBox 16"/>
          <p:cNvSpPr txBox="1"/>
          <p:nvPr/>
        </p:nvSpPr>
        <p:spPr>
          <a:xfrm>
            <a:off x="500034" y="142852"/>
            <a:ext cx="5000660" cy="259144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S</a:t>
            </a:r>
            <a:r>
              <a:rPr lang="en-US" altLang="zh-CN" sz="1800">
                <a:solidFill>
                  <a:srgbClr val="0000FF"/>
                </a:solidFill>
                <a:latin typeface="Consolas" pitchFamily="49" charset="0"/>
                <a:ea typeface="仿宋" pitchFamily="49" charset="-122"/>
                <a:cs typeface="Consolas" pitchFamily="49" charset="0"/>
              </a:rPr>
              <a:t>(int n)</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(n&lt;=0) return 0;</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else return </a:t>
            </a:r>
            <a:r>
              <a:rPr lang="en-US" altLang="zh-CN" sz="1800">
                <a:solidFill>
                  <a:srgbClr val="FF0000"/>
                </a:solidFill>
                <a:latin typeface="Consolas" pitchFamily="49" charset="0"/>
                <a:ea typeface="仿宋" pitchFamily="49" charset="-122"/>
                <a:cs typeface="Consolas" pitchFamily="49" charset="0"/>
              </a:rPr>
              <a:t>S</a:t>
            </a:r>
            <a:r>
              <a:rPr lang="en-US" altLang="zh-CN" sz="1800">
                <a:solidFill>
                  <a:srgbClr val="0000FF"/>
                </a:solidFill>
                <a:latin typeface="Consolas" pitchFamily="49" charset="0"/>
                <a:ea typeface="仿宋" pitchFamily="49" charset="-122"/>
                <a:cs typeface="Consolas" pitchFamily="49" charset="0"/>
              </a:rPr>
              <a:t>(n-1)+n;</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main</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print("%d\n",S(1));</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return 0;</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pic>
        <p:nvPicPr>
          <p:cNvPr id="18" name="Picture 2"/>
          <p:cNvPicPr>
            <a:picLocks noChangeAspect="1" noChangeArrowheads="1"/>
          </p:cNvPicPr>
          <p:nvPr/>
        </p:nvPicPr>
        <p:blipFill>
          <a:blip r:embed="rId2" cstate="print"/>
          <a:srcRect/>
          <a:stretch>
            <a:fillRect/>
          </a:stretch>
        </p:blipFill>
        <p:spPr bwMode="auto">
          <a:xfrm>
            <a:off x="142844" y="2857496"/>
            <a:ext cx="1643074" cy="796023"/>
          </a:xfrm>
          <a:prstGeom prst="rect">
            <a:avLst/>
          </a:prstGeom>
          <a:noFill/>
          <a:ln w="9525">
            <a:noFill/>
            <a:miter lim="800000"/>
            <a:headEnd/>
            <a:tailEnd/>
          </a:ln>
        </p:spPr>
      </p:pic>
      <p:sp>
        <p:nvSpPr>
          <p:cNvPr id="22" name="灯片编号占位符 21"/>
          <p:cNvSpPr>
            <a:spLocks noGrp="1"/>
          </p:cNvSpPr>
          <p:nvPr>
            <p:ph type="sldNum" sz="quarter" idx="12"/>
          </p:nvPr>
        </p:nvSpPr>
        <p:spPr/>
        <p:txBody>
          <a:bodyPr/>
          <a:lstStyle/>
          <a:p>
            <a:fld id="{67864EE2-EAB3-4814-A7EB-820BD7610F1E}" type="slidenum">
              <a:rPr lang="en-US" altLang="zh-CN" smtClean="0"/>
              <a:pPr/>
              <a:t>62</a:t>
            </a:fld>
            <a:r>
              <a:rPr lang="en-US" altLang="zh-CN" dirty="0"/>
              <a:t>/97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grpId="1" nodeType="clickEffect">
                                  <p:stCondLst>
                                    <p:cond delay="0"/>
                                  </p:stCondLst>
                                  <p:childTnLst>
                                    <p:animEffect transition="out" filter="wipe(down)">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grpId="1" nodeType="clickEffect">
                                  <p:stCondLst>
                                    <p:cond delay="0"/>
                                  </p:stCondLst>
                                  <p:childTnLst>
                                    <p:animEffect transition="out" filter="wipe(down)">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grpId="1" nodeType="clickEffect">
                                  <p:stCondLst>
                                    <p:cond delay="0"/>
                                  </p:stCondLst>
                                  <p:childTnLst>
                                    <p:animEffect transition="out" filter="wipe(down)">
                                      <p:cBhvr>
                                        <p:cTn id="52" dur="500"/>
                                        <p:tgtEl>
                                          <p:spTgt spid="6"/>
                                        </p:tgtEl>
                                      </p:cBhvr>
                                    </p:animEffect>
                                    <p:set>
                                      <p:cBhvr>
                                        <p:cTn id="5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642910" y="500042"/>
            <a:ext cx="407196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5.1.6 </a:t>
            </a:r>
            <a:r>
              <a:rPr lang="zh-CN" altLang="zh-CN">
                <a:latin typeface="Consolas" pitchFamily="49" charset="0"/>
                <a:ea typeface="微软雅黑" pitchFamily="34" charset="-122"/>
                <a:cs typeface="Consolas" pitchFamily="49" charset="0"/>
              </a:rPr>
              <a:t>递归算法的时空分析</a:t>
            </a:r>
            <a:endParaRPr lang="zh-CN" altLang="zh-CN">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30" name="TextBox 29"/>
          <p:cNvSpPr txBox="1"/>
          <p:nvPr/>
        </p:nvSpPr>
        <p:spPr>
          <a:xfrm>
            <a:off x="928662" y="1571612"/>
            <a:ext cx="7500990" cy="193383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递归算法执行过程不同于非递归算法，所以其时空分析也不同于非递归算法。</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非递归算法分析是定长时空分析</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递归算法分析就是</a:t>
            </a:r>
            <a:r>
              <a:rPr lang="zh-CN" altLang="zh-CN" sz="2000">
                <a:solidFill>
                  <a:srgbClr val="FF0000"/>
                </a:solidFill>
                <a:latin typeface="Consolas" pitchFamily="49" charset="0"/>
                <a:ea typeface="仿宋" pitchFamily="49" charset="-122"/>
                <a:cs typeface="Consolas" pitchFamily="49" charset="0"/>
              </a:rPr>
              <a:t>变长时空分析</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63</a:t>
            </a:fld>
            <a:r>
              <a:rPr lang="en-US" altLang="zh-CN" dirty="0"/>
              <a:t>/97</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4" y="428604"/>
            <a:ext cx="328614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a:latin typeface="Consolas" pitchFamily="49" charset="0"/>
                <a:ea typeface="微软雅黑" pitchFamily="34" charset="-122"/>
                <a:cs typeface="Consolas" pitchFamily="49" charset="0"/>
              </a:rPr>
              <a:t>1. </a:t>
            </a:r>
            <a:r>
              <a:rPr lang="zh-CN" altLang="zh-CN" sz="2200">
                <a:latin typeface="Consolas" pitchFamily="49" charset="0"/>
                <a:ea typeface="微软雅黑" pitchFamily="34" charset="-122"/>
                <a:cs typeface="Consolas" pitchFamily="49" charset="0"/>
              </a:rPr>
              <a:t>递归算法的时间分析</a:t>
            </a:r>
          </a:p>
        </p:txBody>
      </p:sp>
      <p:sp>
        <p:nvSpPr>
          <p:cNvPr id="7" name="TextBox 6"/>
          <p:cNvSpPr txBox="1"/>
          <p:nvPr/>
        </p:nvSpPr>
        <p:spPr>
          <a:xfrm>
            <a:off x="2428860" y="4857760"/>
            <a:ext cx="5357850"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执行</a:t>
            </a:r>
            <a:r>
              <a:rPr lang="en-US" altLang="zh-CN" sz="2000">
                <a:solidFill>
                  <a:srgbClr val="0000FF"/>
                </a:solidFill>
                <a:latin typeface="Consolas" pitchFamily="49" charset="0"/>
                <a:ea typeface="仿宋" pitchFamily="49" charset="-122"/>
                <a:cs typeface="Consolas" pitchFamily="49" charset="0"/>
              </a:rPr>
              <a:t>Hanoi(</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y</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z</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的时间复杂度为</a:t>
            </a:r>
            <a:r>
              <a:rPr lang="en-US" altLang="zh-CN" sz="2000">
                <a:solidFill>
                  <a:srgbClr val="0000FF"/>
                </a:solidFill>
                <a:latin typeface="Consolas" pitchFamily="49" charset="0"/>
                <a:ea typeface="仿宋" pitchFamily="49" charset="-122"/>
                <a:cs typeface="Consolas" pitchFamily="49" charset="0"/>
              </a:rPr>
              <a:t>O(1)</a:t>
            </a:r>
            <a:r>
              <a:rPr lang="zh-CN" altLang="en-US" sz="2000">
                <a:solidFill>
                  <a:srgbClr val="0000FF"/>
                </a:solidFill>
                <a:latin typeface="Consolas" pitchFamily="49" charset="0"/>
                <a:ea typeface="仿宋" pitchFamily="49" charset="-122"/>
                <a:cs typeface="Consolas" pitchFamily="49" charset="0"/>
              </a:rPr>
              <a:t>吗？</a:t>
            </a:r>
          </a:p>
        </p:txBody>
      </p:sp>
      <p:grpSp>
        <p:nvGrpSpPr>
          <p:cNvPr id="2" name="组合 7"/>
          <p:cNvGrpSpPr/>
          <p:nvPr/>
        </p:nvGrpSpPr>
        <p:grpSpPr>
          <a:xfrm>
            <a:off x="1214414" y="4500570"/>
            <a:ext cx="1143008" cy="1214445"/>
            <a:chOff x="1589596" y="810715"/>
            <a:chExt cx="2340698" cy="2345431"/>
          </a:xfrm>
        </p:grpSpPr>
        <p:grpSp>
          <p:nvGrpSpPr>
            <p:cNvPr id="3" name="组合 79"/>
            <p:cNvGrpSpPr/>
            <p:nvPr/>
          </p:nvGrpSpPr>
          <p:grpSpPr bwMode="auto">
            <a:xfrm>
              <a:off x="1589596" y="810715"/>
              <a:ext cx="2340698" cy="2345431"/>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2"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0" name="椭圆 80"/>
            <p:cNvSpPr/>
            <p:nvPr/>
          </p:nvSpPr>
          <p:spPr bwMode="auto">
            <a:xfrm>
              <a:off x="1932719" y="1141999"/>
              <a:ext cx="1691508" cy="1694936"/>
            </a:xfrm>
            <a:prstGeom prst="ellipse">
              <a:avLst/>
            </a:prstGeom>
            <a:solidFill>
              <a:srgbClr val="1848C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5400" kern="0" dirty="0">
                  <a:solidFill>
                    <a:srgbClr val="FFFFFF"/>
                  </a:solidFill>
                </a:rPr>
                <a:t>?</a:t>
              </a:r>
              <a:endParaRPr kumimoji="0" lang="en-US" sz="54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3" name="TextBox 12"/>
          <p:cNvSpPr txBox="1"/>
          <p:nvPr/>
        </p:nvSpPr>
        <p:spPr>
          <a:xfrm>
            <a:off x="714348" y="1357298"/>
            <a:ext cx="7643866" cy="293102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Hanoi</a:t>
            </a:r>
            <a:r>
              <a:rPr lang="en-US" altLang="zh-CN" sz="1800">
                <a:solidFill>
                  <a:srgbClr val="0000FF"/>
                </a:solidFill>
                <a:latin typeface="Consolas" pitchFamily="49" charset="0"/>
                <a:ea typeface="仿宋" pitchFamily="49" charset="-122"/>
                <a:cs typeface="Consolas" pitchFamily="49" charset="0"/>
              </a:rPr>
              <a:t>(int n,char x,char y,char z)   	</a:t>
            </a:r>
            <a:r>
              <a:rPr lang="en-US" altLang="zh-CN" sz="1800">
                <a:solidFill>
                  <a:schemeClr val="bg1">
                    <a:lumMod val="50000"/>
                  </a:schemeClr>
                </a:solidFill>
                <a:latin typeface="Consolas" pitchFamily="49" charset="0"/>
                <a:ea typeface="仿宋" pitchFamily="49" charset="-122"/>
                <a:cs typeface="Consolas" pitchFamily="49" charset="0"/>
              </a:rPr>
              <a:t>//Hanoi</a:t>
            </a:r>
            <a:r>
              <a:rPr lang="zh-CN" altLang="zh-CN" sz="1800">
                <a:solidFill>
                  <a:schemeClr val="bg1">
                    <a:lumMod val="50000"/>
                  </a:schemeClr>
                </a:solidFill>
                <a:latin typeface="Consolas" pitchFamily="49" charset="0"/>
                <a:ea typeface="仿宋" pitchFamily="49" charset="-122"/>
                <a:cs typeface="Consolas" pitchFamily="49" charset="0"/>
              </a:rPr>
              <a:t>递归算法</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if (n==1)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只有一个盘片的情况</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将第</a:t>
            </a:r>
            <a:r>
              <a:rPr lang="en-US" altLang="zh-CN" sz="1800">
                <a:solidFill>
                  <a:srgbClr val="0000FF"/>
                </a:solidFill>
                <a:latin typeface="Consolas" pitchFamily="49" charset="0"/>
                <a:ea typeface="仿宋" pitchFamily="49" charset="-122"/>
                <a:cs typeface="Consolas" pitchFamily="49" charset="0"/>
              </a:rPr>
              <a:t>%d</a:t>
            </a:r>
            <a:r>
              <a:rPr lang="zh-CN" altLang="zh-CN" sz="1800">
                <a:solidFill>
                  <a:srgbClr val="0000FF"/>
                </a:solidFill>
                <a:latin typeface="Consolas" pitchFamily="49" charset="0"/>
                <a:ea typeface="仿宋" pitchFamily="49" charset="-122"/>
                <a:cs typeface="Consolas" pitchFamily="49" charset="0"/>
              </a:rPr>
              <a:t>个盘片从</a:t>
            </a:r>
            <a:r>
              <a:rPr lang="en-US" altLang="zh-CN" sz="1800">
                <a:solidFill>
                  <a:srgbClr val="0000FF"/>
                </a:solidFill>
                <a:latin typeface="Consolas" pitchFamily="49" charset="0"/>
                <a:ea typeface="仿宋" pitchFamily="49" charset="-122"/>
                <a:cs typeface="Consolas" pitchFamily="49" charset="0"/>
              </a:rPr>
              <a:t>%c</a:t>
            </a:r>
            <a:r>
              <a:rPr lang="zh-CN" altLang="zh-CN" sz="1800">
                <a:solidFill>
                  <a:srgbClr val="0000FF"/>
                </a:solidFill>
                <a:latin typeface="Consolas" pitchFamily="49" charset="0"/>
                <a:ea typeface="仿宋" pitchFamily="49" charset="-122"/>
                <a:cs typeface="Consolas" pitchFamily="49" charset="0"/>
              </a:rPr>
              <a:t>移动到</a:t>
            </a:r>
            <a:r>
              <a:rPr lang="en-US" altLang="zh-CN" sz="1800">
                <a:solidFill>
                  <a:srgbClr val="0000FF"/>
                </a:solidFill>
                <a:latin typeface="Consolas" pitchFamily="49" charset="0"/>
                <a:ea typeface="仿宋" pitchFamily="49" charset="-122"/>
                <a:cs typeface="Consolas" pitchFamily="49" charset="0"/>
              </a:rPr>
              <a:t>%c\n",n,x,z);</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有两个或多个盘片的情况</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FF0000"/>
                </a:solidFill>
                <a:latin typeface="Consolas" pitchFamily="49" charset="0"/>
                <a:ea typeface="仿宋" pitchFamily="49" charset="-122"/>
                <a:cs typeface="Consolas" pitchFamily="49" charset="0"/>
              </a:rPr>
              <a:t>Hanoi</a:t>
            </a:r>
            <a:r>
              <a:rPr lang="en-US" altLang="zh-CN" sz="1800">
                <a:solidFill>
                  <a:srgbClr val="0000FF"/>
                </a:solidFill>
                <a:latin typeface="Consolas" pitchFamily="49" charset="0"/>
                <a:ea typeface="仿宋" pitchFamily="49" charset="-122"/>
                <a:cs typeface="Consolas" pitchFamily="49" charset="0"/>
              </a:rPr>
              <a:t>(n-1,x,z,y);</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将第</a:t>
            </a:r>
            <a:r>
              <a:rPr lang="en-US" altLang="zh-CN" sz="1800">
                <a:solidFill>
                  <a:srgbClr val="0000FF"/>
                </a:solidFill>
                <a:latin typeface="Consolas" pitchFamily="49" charset="0"/>
                <a:ea typeface="仿宋" pitchFamily="49" charset="-122"/>
                <a:cs typeface="Consolas" pitchFamily="49" charset="0"/>
              </a:rPr>
              <a:t>%d</a:t>
            </a:r>
            <a:r>
              <a:rPr lang="zh-CN" altLang="zh-CN" sz="1800">
                <a:solidFill>
                  <a:srgbClr val="0000FF"/>
                </a:solidFill>
                <a:latin typeface="Consolas" pitchFamily="49" charset="0"/>
                <a:ea typeface="仿宋" pitchFamily="49" charset="-122"/>
                <a:cs typeface="Consolas" pitchFamily="49" charset="0"/>
              </a:rPr>
              <a:t>个盘片从</a:t>
            </a:r>
            <a:r>
              <a:rPr lang="en-US" altLang="zh-CN" sz="1800">
                <a:solidFill>
                  <a:srgbClr val="0000FF"/>
                </a:solidFill>
                <a:latin typeface="Consolas" pitchFamily="49" charset="0"/>
                <a:ea typeface="仿宋" pitchFamily="49" charset="-122"/>
                <a:cs typeface="Consolas" pitchFamily="49" charset="0"/>
              </a:rPr>
              <a:t>%c</a:t>
            </a:r>
            <a:r>
              <a:rPr lang="zh-CN" altLang="zh-CN" sz="1800">
                <a:solidFill>
                  <a:srgbClr val="0000FF"/>
                </a:solidFill>
                <a:latin typeface="Consolas" pitchFamily="49" charset="0"/>
                <a:ea typeface="仿宋" pitchFamily="49" charset="-122"/>
                <a:cs typeface="Consolas" pitchFamily="49" charset="0"/>
              </a:rPr>
              <a:t>移动到</a:t>
            </a:r>
            <a:r>
              <a:rPr lang="en-US" altLang="zh-CN" sz="1800">
                <a:solidFill>
                  <a:srgbClr val="0000FF"/>
                </a:solidFill>
                <a:latin typeface="Consolas" pitchFamily="49" charset="0"/>
                <a:ea typeface="仿宋" pitchFamily="49" charset="-122"/>
                <a:cs typeface="Consolas" pitchFamily="49" charset="0"/>
              </a:rPr>
              <a:t>%c\n",n,x,z);</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Hanoi</a:t>
            </a:r>
            <a:r>
              <a:rPr lang="en-US" altLang="zh-CN" sz="1800">
                <a:solidFill>
                  <a:srgbClr val="0000FF"/>
                </a:solidFill>
                <a:latin typeface="Consolas" pitchFamily="49" charset="0"/>
                <a:ea typeface="仿宋" pitchFamily="49" charset="-122"/>
                <a:cs typeface="Consolas" pitchFamily="49" charset="0"/>
              </a:rPr>
              <a:t>(n-1,y,x,z);</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8" name="灯片编号占位符 17"/>
          <p:cNvSpPr>
            <a:spLocks noGrp="1"/>
          </p:cNvSpPr>
          <p:nvPr>
            <p:ph type="sldNum" sz="quarter" idx="12"/>
          </p:nvPr>
        </p:nvSpPr>
        <p:spPr/>
        <p:txBody>
          <a:bodyPr/>
          <a:lstStyle/>
          <a:p>
            <a:fld id="{67864EE2-EAB3-4814-A7EB-820BD7610F1E}" type="slidenum">
              <a:rPr lang="en-US" altLang="zh-CN" smtClean="0"/>
              <a:pPr/>
              <a:t>64</a:t>
            </a:fld>
            <a:r>
              <a:rPr lang="en-US" altLang="zh-CN" dirty="0"/>
              <a:t>/97</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85852" y="3700763"/>
            <a:ext cx="7072362" cy="810478"/>
          </a:xfrm>
          <a:prstGeom prst="rect">
            <a:avLst/>
          </a:prstGeom>
          <a:noFill/>
        </p:spPr>
        <p:txBody>
          <a:bodyPr wrap="square" rtlCol="0">
            <a:spAutoFit/>
          </a:bodyPr>
          <a:lstStyle/>
          <a:p>
            <a:pPr algn="l">
              <a:lnSpc>
                <a:spcPts val="2800"/>
              </a:lnSpc>
              <a:spcBef>
                <a:spcPts val="0"/>
              </a:spcBef>
            </a:pPr>
            <a:r>
              <a:rPr lang="zh-CN" altLang="zh-CN" sz="2000">
                <a:solidFill>
                  <a:srgbClr val="0000FF"/>
                </a:solidFill>
                <a:latin typeface="Consolas" pitchFamily="49" charset="0"/>
                <a:ea typeface="仿宋" pitchFamily="49" charset="-122"/>
                <a:cs typeface="Consolas" pitchFamily="49" charset="0"/>
              </a:rPr>
              <a:t>设大问题</a:t>
            </a:r>
            <a:r>
              <a:rPr lang="en-US" altLang="zh-CN" sz="2000">
                <a:solidFill>
                  <a:srgbClr val="0000FF"/>
                </a:solidFill>
                <a:latin typeface="Consolas" pitchFamily="49" charset="0"/>
                <a:ea typeface="仿宋" pitchFamily="49" charset="-122"/>
                <a:cs typeface="Consolas" pitchFamily="49" charset="0"/>
              </a:rPr>
              <a:t>Hanoi(</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y</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z</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的执行时间为</a:t>
            </a:r>
            <a:r>
              <a:rPr lang="en-US" altLang="zh-CN" sz="2000">
                <a:solidFill>
                  <a:srgbClr val="0000FF"/>
                </a:solidFill>
                <a:latin typeface="Consolas" pitchFamily="49" charset="0"/>
                <a:ea typeface="仿宋" pitchFamily="49" charset="-122"/>
                <a:cs typeface="Consolas" pitchFamily="49" charset="0"/>
              </a:rPr>
              <a:t>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，则小问题</a:t>
            </a:r>
            <a:r>
              <a:rPr lang="en-US" altLang="zh-CN" sz="2000">
                <a:solidFill>
                  <a:srgbClr val="0000FF"/>
                </a:solidFill>
                <a:latin typeface="Consolas" pitchFamily="49" charset="0"/>
                <a:ea typeface="仿宋" pitchFamily="49" charset="-122"/>
                <a:cs typeface="Consolas" pitchFamily="49" charset="0"/>
              </a:rPr>
              <a:t>Hanoi(</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y</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z</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的执行时间为</a:t>
            </a:r>
            <a:r>
              <a:rPr lang="en-US" altLang="zh-CN" sz="2000">
                <a:solidFill>
                  <a:srgbClr val="0000FF"/>
                </a:solidFill>
                <a:latin typeface="Consolas" pitchFamily="49" charset="0"/>
                <a:ea typeface="仿宋" pitchFamily="49" charset="-122"/>
                <a:cs typeface="Consolas" pitchFamily="49" charset="0"/>
              </a:rPr>
              <a:t>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zh-CN" altLang="en-US" sz="2000">
                <a:solidFill>
                  <a:srgbClr val="FF0000"/>
                </a:solidFill>
                <a:latin typeface="Consolas" pitchFamily="49" charset="0"/>
                <a:ea typeface="仿宋" pitchFamily="49" charset="-122"/>
                <a:cs typeface="Consolas" pitchFamily="49" charset="0"/>
              </a:rPr>
              <a:t>递推式</a:t>
            </a:r>
            <a:r>
              <a:rPr lang="zh-CN" altLang="en-US" sz="2000">
                <a:solidFill>
                  <a:srgbClr val="0000FF"/>
                </a:solidFill>
                <a:latin typeface="Consolas" pitchFamily="49" charset="0"/>
                <a:ea typeface="仿宋" pitchFamily="49" charset="-122"/>
                <a:cs typeface="Consolas" pitchFamily="49" charset="0"/>
              </a:rPr>
              <a:t>：</a:t>
            </a:r>
          </a:p>
        </p:txBody>
      </p:sp>
      <p:sp>
        <p:nvSpPr>
          <p:cNvPr id="7" name="TextBox 6"/>
          <p:cNvSpPr txBox="1"/>
          <p:nvPr/>
        </p:nvSpPr>
        <p:spPr>
          <a:xfrm>
            <a:off x="1428728" y="4772333"/>
            <a:ext cx="4786346" cy="799807"/>
          </a:xfrm>
          <a:prstGeom prst="rect">
            <a:avLst/>
          </a:prstGeom>
          <a:solidFill>
            <a:schemeClr val="bg1">
              <a:lumMod val="95000"/>
            </a:schemeClr>
          </a:solidFill>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r>
              <a:rPr lang="en-US" altLang="zh-CN" sz="1800">
                <a:solidFill>
                  <a:srgbClr val="0000FF"/>
                </a:solidFill>
                <a:latin typeface="Consolas" pitchFamily="49" charset="0"/>
                <a:ea typeface="仿宋" pitchFamily="49" charset="-122"/>
                <a:cs typeface="Consolas" pitchFamily="49" charset="0"/>
              </a:rPr>
              <a:t>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			</a:t>
            </a:r>
            <a:r>
              <a:rPr lang="zh-CN" altLang="zh-CN"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n</a:t>
            </a:r>
            <a:r>
              <a:rPr lang="en-US" altLang="zh-CN" sz="1800">
                <a:solidFill>
                  <a:srgbClr val="00B0F0"/>
                </a:solidFill>
                <a:latin typeface="Consolas" pitchFamily="49" charset="0"/>
                <a:ea typeface="仿宋" pitchFamily="49" charset="-122"/>
                <a:cs typeface="Consolas" pitchFamily="49" charset="0"/>
              </a:rPr>
              <a:t>=1</a:t>
            </a:r>
            <a:r>
              <a:rPr lang="zh-CN" altLang="zh-CN" sz="1800">
                <a:solidFill>
                  <a:srgbClr val="00B0F0"/>
                </a:solidFill>
                <a:latin typeface="Consolas" pitchFamily="49" charset="0"/>
                <a:ea typeface="仿宋" pitchFamily="49" charset="-122"/>
                <a:cs typeface="Consolas" pitchFamily="49" charset="0"/>
              </a:rPr>
              <a:t>时</a:t>
            </a:r>
          </a:p>
          <a:p>
            <a:pPr algn="l"/>
            <a:r>
              <a:rPr lang="en-US" altLang="zh-CN" sz="1800">
                <a:solidFill>
                  <a:srgbClr val="0000FF"/>
                </a:solidFill>
                <a:latin typeface="Consolas" pitchFamily="49" charset="0"/>
                <a:ea typeface="仿宋" pitchFamily="49" charset="-122"/>
                <a:cs typeface="Consolas" pitchFamily="49" charset="0"/>
              </a:rPr>
              <a:t>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)=2T(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-1)+1		</a:t>
            </a:r>
            <a:r>
              <a:rPr lang="zh-CN" altLang="zh-CN"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n</a:t>
            </a:r>
            <a:r>
              <a:rPr lang="en-US" altLang="zh-CN" sz="1800">
                <a:solidFill>
                  <a:srgbClr val="00B0F0"/>
                </a:solidFill>
                <a:latin typeface="Consolas" pitchFamily="49" charset="0"/>
                <a:ea typeface="仿宋" pitchFamily="49" charset="-122"/>
                <a:cs typeface="Consolas" pitchFamily="49" charset="0"/>
              </a:rPr>
              <a:t>&gt;1</a:t>
            </a:r>
            <a:r>
              <a:rPr lang="zh-CN" altLang="zh-CN" sz="1800">
                <a:solidFill>
                  <a:srgbClr val="00B0F0"/>
                </a:solidFill>
                <a:latin typeface="Consolas" pitchFamily="49" charset="0"/>
                <a:ea typeface="仿宋" pitchFamily="49" charset="-122"/>
                <a:cs typeface="Consolas" pitchFamily="49" charset="0"/>
              </a:rPr>
              <a:t>时</a:t>
            </a:r>
          </a:p>
        </p:txBody>
      </p:sp>
      <p:sp>
        <p:nvSpPr>
          <p:cNvPr id="8" name="TextBox 7"/>
          <p:cNvSpPr txBox="1"/>
          <p:nvPr/>
        </p:nvSpPr>
        <p:spPr>
          <a:xfrm>
            <a:off x="571472" y="285728"/>
            <a:ext cx="7643866" cy="248372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Hanoi</a:t>
            </a:r>
            <a:r>
              <a:rPr lang="en-US" altLang="zh-CN" sz="1800">
                <a:solidFill>
                  <a:srgbClr val="0000FF"/>
                </a:solidFill>
                <a:latin typeface="Consolas" pitchFamily="49" charset="0"/>
                <a:ea typeface="仿宋" pitchFamily="49" charset="-122"/>
                <a:cs typeface="Consolas" pitchFamily="49" charset="0"/>
              </a:rPr>
              <a:t>(int n,char x,char y,char z)   	</a:t>
            </a:r>
            <a:r>
              <a:rPr lang="en-US" altLang="zh-CN" sz="1800">
                <a:solidFill>
                  <a:schemeClr val="bg1">
                    <a:lumMod val="50000"/>
                  </a:schemeClr>
                </a:solidFill>
                <a:latin typeface="Consolas" pitchFamily="49" charset="0"/>
                <a:ea typeface="仿宋" pitchFamily="49" charset="-122"/>
                <a:cs typeface="Consolas" pitchFamily="49" charset="0"/>
              </a:rPr>
              <a:t>//Hanoi</a:t>
            </a:r>
            <a:r>
              <a:rPr lang="zh-CN" altLang="zh-CN" sz="1800">
                <a:solidFill>
                  <a:schemeClr val="bg1">
                    <a:lumMod val="50000"/>
                  </a:schemeClr>
                </a:solidFill>
                <a:latin typeface="Consolas" pitchFamily="49" charset="0"/>
                <a:ea typeface="仿宋" pitchFamily="49" charset="-122"/>
                <a:cs typeface="Consolas" pitchFamily="49" charset="0"/>
              </a:rPr>
              <a:t>递归算法</a:t>
            </a: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if (n==1)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只有一个盘片的情况</a:t>
            </a: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将第</a:t>
            </a:r>
            <a:r>
              <a:rPr lang="en-US" altLang="zh-CN" sz="1800">
                <a:solidFill>
                  <a:srgbClr val="0000FF"/>
                </a:solidFill>
                <a:latin typeface="Consolas" pitchFamily="49" charset="0"/>
                <a:ea typeface="仿宋" pitchFamily="49" charset="-122"/>
                <a:cs typeface="Consolas" pitchFamily="49" charset="0"/>
              </a:rPr>
              <a:t>%d</a:t>
            </a:r>
            <a:r>
              <a:rPr lang="zh-CN" altLang="zh-CN" sz="1800">
                <a:solidFill>
                  <a:srgbClr val="0000FF"/>
                </a:solidFill>
                <a:latin typeface="Consolas" pitchFamily="49" charset="0"/>
                <a:ea typeface="仿宋" pitchFamily="49" charset="-122"/>
                <a:cs typeface="Consolas" pitchFamily="49" charset="0"/>
              </a:rPr>
              <a:t>个盘片从</a:t>
            </a:r>
            <a:r>
              <a:rPr lang="en-US" altLang="zh-CN" sz="1800">
                <a:solidFill>
                  <a:srgbClr val="0000FF"/>
                </a:solidFill>
                <a:latin typeface="Consolas" pitchFamily="49" charset="0"/>
                <a:ea typeface="仿宋" pitchFamily="49" charset="-122"/>
                <a:cs typeface="Consolas" pitchFamily="49" charset="0"/>
              </a:rPr>
              <a:t>%c</a:t>
            </a:r>
            <a:r>
              <a:rPr lang="zh-CN" altLang="zh-CN" sz="1800">
                <a:solidFill>
                  <a:srgbClr val="0000FF"/>
                </a:solidFill>
                <a:latin typeface="Consolas" pitchFamily="49" charset="0"/>
                <a:ea typeface="仿宋" pitchFamily="49" charset="-122"/>
                <a:cs typeface="Consolas" pitchFamily="49" charset="0"/>
              </a:rPr>
              <a:t>移动到</a:t>
            </a:r>
            <a:r>
              <a:rPr lang="en-US" altLang="zh-CN" sz="1800">
                <a:solidFill>
                  <a:srgbClr val="0000FF"/>
                </a:solidFill>
                <a:latin typeface="Consolas" pitchFamily="49" charset="0"/>
                <a:ea typeface="仿宋" pitchFamily="49" charset="-122"/>
                <a:cs typeface="Consolas" pitchFamily="49" charset="0"/>
              </a:rPr>
              <a:t>%c\n",n,x,z);</a:t>
            </a:r>
            <a:endParaRPr lang="zh-CN" altLang="zh-CN" sz="180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有两个或多个盘片的情况</a:t>
            </a: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FF0000"/>
                </a:solidFill>
                <a:latin typeface="Consolas" pitchFamily="49" charset="0"/>
                <a:ea typeface="仿宋" pitchFamily="49" charset="-122"/>
                <a:cs typeface="Consolas" pitchFamily="49" charset="0"/>
              </a:rPr>
              <a:t>Hanoi</a:t>
            </a:r>
            <a:r>
              <a:rPr lang="en-US" altLang="zh-CN" sz="1800">
                <a:solidFill>
                  <a:srgbClr val="0000FF"/>
                </a:solidFill>
                <a:latin typeface="Consolas" pitchFamily="49" charset="0"/>
                <a:ea typeface="仿宋" pitchFamily="49" charset="-122"/>
                <a:cs typeface="Consolas" pitchFamily="49" charset="0"/>
              </a:rPr>
              <a:t>(n-1,x,z,y);</a:t>
            </a:r>
            <a:endParaRPr lang="zh-CN" altLang="zh-CN" sz="180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将第</a:t>
            </a:r>
            <a:r>
              <a:rPr lang="en-US" altLang="zh-CN" sz="1800">
                <a:solidFill>
                  <a:srgbClr val="0000FF"/>
                </a:solidFill>
                <a:latin typeface="Consolas" pitchFamily="49" charset="0"/>
                <a:ea typeface="仿宋" pitchFamily="49" charset="-122"/>
                <a:cs typeface="Consolas" pitchFamily="49" charset="0"/>
              </a:rPr>
              <a:t>%d</a:t>
            </a:r>
            <a:r>
              <a:rPr lang="zh-CN" altLang="zh-CN" sz="1800">
                <a:solidFill>
                  <a:srgbClr val="0000FF"/>
                </a:solidFill>
                <a:latin typeface="Consolas" pitchFamily="49" charset="0"/>
                <a:ea typeface="仿宋" pitchFamily="49" charset="-122"/>
                <a:cs typeface="Consolas" pitchFamily="49" charset="0"/>
              </a:rPr>
              <a:t>个盘片从</a:t>
            </a:r>
            <a:r>
              <a:rPr lang="en-US" altLang="zh-CN" sz="1800">
                <a:solidFill>
                  <a:srgbClr val="0000FF"/>
                </a:solidFill>
                <a:latin typeface="Consolas" pitchFamily="49" charset="0"/>
                <a:ea typeface="仿宋" pitchFamily="49" charset="-122"/>
                <a:cs typeface="Consolas" pitchFamily="49" charset="0"/>
              </a:rPr>
              <a:t>%c</a:t>
            </a:r>
            <a:r>
              <a:rPr lang="zh-CN" altLang="zh-CN" sz="1800">
                <a:solidFill>
                  <a:srgbClr val="0000FF"/>
                </a:solidFill>
                <a:latin typeface="Consolas" pitchFamily="49" charset="0"/>
                <a:ea typeface="仿宋" pitchFamily="49" charset="-122"/>
                <a:cs typeface="Consolas" pitchFamily="49" charset="0"/>
              </a:rPr>
              <a:t>移动到</a:t>
            </a:r>
            <a:r>
              <a:rPr lang="en-US" altLang="zh-CN" sz="1800">
                <a:solidFill>
                  <a:srgbClr val="0000FF"/>
                </a:solidFill>
                <a:latin typeface="Consolas" pitchFamily="49" charset="0"/>
                <a:ea typeface="仿宋" pitchFamily="49" charset="-122"/>
                <a:cs typeface="Consolas" pitchFamily="49" charset="0"/>
              </a:rPr>
              <a:t>%c\n",n,x,z);</a:t>
            </a:r>
            <a:endParaRPr lang="zh-CN" altLang="zh-CN" sz="180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Hanoi</a:t>
            </a:r>
            <a:r>
              <a:rPr lang="en-US" altLang="zh-CN" sz="1800">
                <a:solidFill>
                  <a:srgbClr val="0000FF"/>
                </a:solidFill>
                <a:latin typeface="Consolas" pitchFamily="49" charset="0"/>
                <a:ea typeface="仿宋" pitchFamily="49" charset="-122"/>
                <a:cs typeface="Consolas" pitchFamily="49" charset="0"/>
              </a:rPr>
              <a:t>(n-1,y,x,z);</a:t>
            </a:r>
            <a:endParaRPr lang="zh-CN" altLang="zh-CN" sz="180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pic>
        <p:nvPicPr>
          <p:cNvPr id="10" name="Picture 2"/>
          <p:cNvPicPr>
            <a:picLocks noChangeAspect="1" noChangeArrowheads="1"/>
          </p:cNvPicPr>
          <p:nvPr/>
        </p:nvPicPr>
        <p:blipFill>
          <a:blip r:embed="rId2" cstate="print"/>
          <a:srcRect/>
          <a:stretch>
            <a:fillRect/>
          </a:stretch>
        </p:blipFill>
        <p:spPr bwMode="auto">
          <a:xfrm>
            <a:off x="285720" y="2928934"/>
            <a:ext cx="1643074" cy="796023"/>
          </a:xfrm>
          <a:prstGeom prst="rect">
            <a:avLst/>
          </a:prstGeom>
          <a:noFill/>
          <a:ln w="9525">
            <a:noFill/>
            <a:miter lim="800000"/>
            <a:headEnd/>
            <a:tailEnd/>
          </a:ln>
        </p:spPr>
      </p:pic>
      <p:sp>
        <p:nvSpPr>
          <p:cNvPr id="14" name="灯片编号占位符 13"/>
          <p:cNvSpPr>
            <a:spLocks noGrp="1"/>
          </p:cNvSpPr>
          <p:nvPr>
            <p:ph type="sldNum" sz="quarter" idx="12"/>
          </p:nvPr>
        </p:nvSpPr>
        <p:spPr/>
        <p:txBody>
          <a:bodyPr/>
          <a:lstStyle/>
          <a:p>
            <a:fld id="{67864EE2-EAB3-4814-A7EB-820BD7610F1E}" type="slidenum">
              <a:rPr lang="en-US" altLang="zh-CN" smtClean="0"/>
              <a:pPr/>
              <a:t>65</a:t>
            </a:fld>
            <a:r>
              <a:rPr lang="en-US" altLang="zh-CN" dirty="0"/>
              <a:t>/97</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500042"/>
            <a:ext cx="4786346" cy="799807"/>
          </a:xfrm>
          <a:prstGeom prst="rect">
            <a:avLst/>
          </a:prstGeom>
          <a:solidFill>
            <a:schemeClr val="bg1">
              <a:lumMod val="95000"/>
            </a:schemeClr>
          </a:solidFill>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r>
              <a:rPr lang="en-US" altLang="zh-CN" sz="1800">
                <a:solidFill>
                  <a:srgbClr val="0000FF"/>
                </a:solidFill>
                <a:latin typeface="Consolas" pitchFamily="49" charset="0"/>
                <a:ea typeface="仿宋" pitchFamily="49" charset="-122"/>
                <a:cs typeface="Consolas" pitchFamily="49" charset="0"/>
              </a:rPr>
              <a:t>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			</a:t>
            </a:r>
            <a:r>
              <a:rPr lang="zh-CN" altLang="zh-CN"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n</a:t>
            </a:r>
            <a:r>
              <a:rPr lang="en-US" altLang="zh-CN" sz="1800">
                <a:solidFill>
                  <a:srgbClr val="00B0F0"/>
                </a:solidFill>
                <a:latin typeface="Consolas" pitchFamily="49" charset="0"/>
                <a:ea typeface="仿宋" pitchFamily="49" charset="-122"/>
                <a:cs typeface="Consolas" pitchFamily="49" charset="0"/>
              </a:rPr>
              <a:t>=1</a:t>
            </a:r>
            <a:r>
              <a:rPr lang="zh-CN" altLang="zh-CN" sz="1800">
                <a:solidFill>
                  <a:srgbClr val="00B0F0"/>
                </a:solidFill>
                <a:latin typeface="Consolas" pitchFamily="49" charset="0"/>
                <a:ea typeface="仿宋" pitchFamily="49" charset="-122"/>
                <a:cs typeface="Consolas" pitchFamily="49" charset="0"/>
              </a:rPr>
              <a:t>时</a:t>
            </a:r>
          </a:p>
          <a:p>
            <a:pPr algn="l"/>
            <a:r>
              <a:rPr lang="en-US" altLang="zh-CN" sz="1800">
                <a:solidFill>
                  <a:srgbClr val="0000FF"/>
                </a:solidFill>
                <a:latin typeface="Consolas" pitchFamily="49" charset="0"/>
                <a:ea typeface="仿宋" pitchFamily="49" charset="-122"/>
                <a:cs typeface="Consolas" pitchFamily="49" charset="0"/>
              </a:rPr>
              <a:t>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)=2T(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-1)+1		</a:t>
            </a:r>
            <a:r>
              <a:rPr lang="zh-CN" altLang="zh-CN"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n</a:t>
            </a:r>
            <a:r>
              <a:rPr lang="en-US" altLang="zh-CN" sz="1800">
                <a:solidFill>
                  <a:srgbClr val="00B0F0"/>
                </a:solidFill>
                <a:latin typeface="Consolas" pitchFamily="49" charset="0"/>
                <a:ea typeface="仿宋" pitchFamily="49" charset="-122"/>
                <a:cs typeface="Consolas" pitchFamily="49" charset="0"/>
              </a:rPr>
              <a:t>&gt;1</a:t>
            </a:r>
            <a:r>
              <a:rPr lang="zh-CN" altLang="zh-CN" sz="1800">
                <a:solidFill>
                  <a:srgbClr val="00B0F0"/>
                </a:solidFill>
                <a:latin typeface="Consolas" pitchFamily="49" charset="0"/>
                <a:ea typeface="仿宋" pitchFamily="49" charset="-122"/>
                <a:cs typeface="Consolas" pitchFamily="49" charset="0"/>
              </a:rPr>
              <a:t>时</a:t>
            </a:r>
          </a:p>
        </p:txBody>
      </p:sp>
      <p:sp>
        <p:nvSpPr>
          <p:cNvPr id="5" name="TextBox 4"/>
          <p:cNvSpPr txBox="1"/>
          <p:nvPr/>
        </p:nvSpPr>
        <p:spPr>
          <a:xfrm>
            <a:off x="928662" y="1785926"/>
            <a:ext cx="5286412" cy="3170099"/>
          </a:xfrm>
          <a:prstGeom prst="rect">
            <a:avLst/>
          </a:prstGeom>
          <a:noFill/>
        </p:spPr>
        <p:txBody>
          <a:bodyPr wrap="square" rtlCol="0">
            <a:spAutoFit/>
          </a:bodyPr>
          <a:lstStyle/>
          <a:p>
            <a:pPr algn="l">
              <a:lnSpc>
                <a:spcPct val="100000"/>
              </a:lnSpc>
            </a:pPr>
            <a:r>
              <a:rPr lang="en-US" altLang="zh-CN" sz="2000">
                <a:solidFill>
                  <a:srgbClr val="FF0000"/>
                </a:solidFill>
                <a:latin typeface="Consolas" pitchFamily="49" charset="0"/>
                <a:cs typeface="Consolas" pitchFamily="49" charset="0"/>
              </a:rPr>
              <a:t>T(</a:t>
            </a:r>
            <a:r>
              <a:rPr lang="en-US" altLang="zh-CN" sz="2000" i="1">
                <a:solidFill>
                  <a:srgbClr val="FF0000"/>
                </a:solidFill>
                <a:latin typeface="Consolas" pitchFamily="49" charset="0"/>
                <a:cs typeface="Consolas" pitchFamily="49" charset="0"/>
              </a:rPr>
              <a:t>n</a:t>
            </a:r>
            <a:r>
              <a:rPr lang="en-US" altLang="zh-CN" sz="2000">
                <a:solidFill>
                  <a:srgbClr val="FF0000"/>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=2T(</a:t>
            </a:r>
            <a:r>
              <a:rPr lang="en-US" altLang="zh-CN" sz="2000" i="1">
                <a:solidFill>
                  <a:srgbClr val="0000FF"/>
                </a:solidFill>
                <a:latin typeface="Consolas" pitchFamily="49" charset="0"/>
                <a:cs typeface="Consolas" pitchFamily="49" charset="0"/>
              </a:rPr>
              <a:t>n</a:t>
            </a:r>
            <a:r>
              <a:rPr lang="en-US" altLang="zh-CN" sz="2000">
                <a:solidFill>
                  <a:srgbClr val="0000FF"/>
                </a:solidFill>
                <a:latin typeface="Consolas" pitchFamily="49" charset="0"/>
                <a:cs typeface="Consolas" pitchFamily="49" charset="0"/>
              </a:rPr>
              <a:t>-1)+1=2(2T(</a:t>
            </a:r>
            <a:r>
              <a:rPr lang="en-US" altLang="zh-CN" sz="2000" i="1">
                <a:solidFill>
                  <a:srgbClr val="0000FF"/>
                </a:solidFill>
                <a:latin typeface="Consolas" pitchFamily="49" charset="0"/>
                <a:cs typeface="Consolas" pitchFamily="49" charset="0"/>
              </a:rPr>
              <a:t>n</a:t>
            </a:r>
            <a:r>
              <a:rPr lang="en-US" altLang="zh-CN" sz="2000">
                <a:solidFill>
                  <a:srgbClr val="0000FF"/>
                </a:solidFill>
                <a:latin typeface="Consolas" pitchFamily="49" charset="0"/>
                <a:cs typeface="Consolas" pitchFamily="49" charset="0"/>
              </a:rPr>
              <a:t>-2)+1)+1</a:t>
            </a:r>
            <a:endParaRPr lang="zh-CN" altLang="zh-CN" sz="2000">
              <a:solidFill>
                <a:srgbClr val="0000FF"/>
              </a:solidFill>
              <a:latin typeface="Consolas" pitchFamily="49" charset="0"/>
              <a:cs typeface="Consolas" pitchFamily="49" charset="0"/>
            </a:endParaRPr>
          </a:p>
          <a:p>
            <a:pPr algn="l">
              <a:lnSpc>
                <a:spcPct val="100000"/>
              </a:lnSpc>
            </a:pPr>
            <a:r>
              <a:rPr lang="en-US" altLang="zh-CN" sz="2000">
                <a:solidFill>
                  <a:srgbClr val="0000FF"/>
                </a:solidFill>
                <a:latin typeface="Consolas" pitchFamily="49" charset="0"/>
                <a:cs typeface="Consolas" pitchFamily="49" charset="0"/>
              </a:rPr>
              <a:t>    =2</a:t>
            </a:r>
            <a:r>
              <a:rPr lang="en-US" altLang="zh-CN" sz="2000" baseline="30000">
                <a:solidFill>
                  <a:srgbClr val="0000FF"/>
                </a:solidFill>
                <a:latin typeface="Consolas" pitchFamily="49" charset="0"/>
                <a:cs typeface="Consolas" pitchFamily="49" charset="0"/>
              </a:rPr>
              <a:t>2</a:t>
            </a:r>
            <a:r>
              <a:rPr lang="en-US" altLang="zh-CN" sz="2000">
                <a:solidFill>
                  <a:srgbClr val="0000FF"/>
                </a:solidFill>
                <a:latin typeface="Consolas" pitchFamily="49" charset="0"/>
                <a:cs typeface="Consolas" pitchFamily="49" charset="0"/>
              </a:rPr>
              <a:t>T(</a:t>
            </a:r>
            <a:r>
              <a:rPr lang="en-US" altLang="zh-CN" sz="2000" i="1">
                <a:solidFill>
                  <a:srgbClr val="0000FF"/>
                </a:solidFill>
                <a:latin typeface="Consolas" pitchFamily="49" charset="0"/>
                <a:cs typeface="Consolas" pitchFamily="49" charset="0"/>
              </a:rPr>
              <a:t>n</a:t>
            </a:r>
            <a:r>
              <a:rPr lang="en-US" altLang="zh-CN" sz="2000">
                <a:solidFill>
                  <a:srgbClr val="0000FF"/>
                </a:solidFill>
                <a:latin typeface="Consolas" pitchFamily="49" charset="0"/>
                <a:cs typeface="Consolas" pitchFamily="49" charset="0"/>
              </a:rPr>
              <a:t>-2)+2+1=2</a:t>
            </a:r>
            <a:r>
              <a:rPr lang="en-US" altLang="zh-CN" sz="2000" baseline="30000">
                <a:solidFill>
                  <a:srgbClr val="0000FF"/>
                </a:solidFill>
                <a:latin typeface="Consolas" pitchFamily="49" charset="0"/>
                <a:cs typeface="Consolas" pitchFamily="49" charset="0"/>
              </a:rPr>
              <a:t>2</a:t>
            </a:r>
            <a:r>
              <a:rPr lang="en-US" altLang="zh-CN" sz="2000">
                <a:solidFill>
                  <a:srgbClr val="0000FF"/>
                </a:solidFill>
                <a:latin typeface="Consolas" pitchFamily="49" charset="0"/>
                <a:cs typeface="Consolas" pitchFamily="49" charset="0"/>
              </a:rPr>
              <a:t>(2T(</a:t>
            </a:r>
            <a:r>
              <a:rPr lang="en-US" altLang="zh-CN" sz="2000" i="1">
                <a:solidFill>
                  <a:srgbClr val="0000FF"/>
                </a:solidFill>
                <a:latin typeface="Consolas" pitchFamily="49" charset="0"/>
                <a:cs typeface="Consolas" pitchFamily="49" charset="0"/>
              </a:rPr>
              <a:t>n</a:t>
            </a:r>
            <a:r>
              <a:rPr lang="en-US" altLang="zh-CN" sz="2000">
                <a:solidFill>
                  <a:srgbClr val="0000FF"/>
                </a:solidFill>
                <a:latin typeface="Consolas" pitchFamily="49" charset="0"/>
                <a:cs typeface="Consolas" pitchFamily="49" charset="0"/>
              </a:rPr>
              <a:t>-3)+1)+2+1</a:t>
            </a:r>
            <a:endParaRPr lang="zh-CN" altLang="zh-CN" sz="2000">
              <a:solidFill>
                <a:srgbClr val="0000FF"/>
              </a:solidFill>
              <a:latin typeface="Consolas" pitchFamily="49" charset="0"/>
              <a:cs typeface="Consolas" pitchFamily="49" charset="0"/>
            </a:endParaRPr>
          </a:p>
          <a:p>
            <a:pPr algn="l">
              <a:lnSpc>
                <a:spcPct val="100000"/>
              </a:lnSpc>
            </a:pPr>
            <a:r>
              <a:rPr lang="en-US" altLang="zh-CN" sz="2000">
                <a:solidFill>
                  <a:srgbClr val="0000FF"/>
                </a:solidFill>
                <a:latin typeface="Consolas" pitchFamily="49" charset="0"/>
                <a:cs typeface="Consolas" pitchFamily="49" charset="0"/>
              </a:rPr>
              <a:t>    =2</a:t>
            </a:r>
            <a:r>
              <a:rPr lang="en-US" altLang="zh-CN" sz="2000" baseline="30000">
                <a:solidFill>
                  <a:srgbClr val="0000FF"/>
                </a:solidFill>
                <a:latin typeface="Consolas" pitchFamily="49" charset="0"/>
                <a:cs typeface="Consolas" pitchFamily="49" charset="0"/>
              </a:rPr>
              <a:t>3</a:t>
            </a:r>
            <a:r>
              <a:rPr lang="en-US" altLang="zh-CN" sz="2000">
                <a:solidFill>
                  <a:srgbClr val="0000FF"/>
                </a:solidFill>
                <a:latin typeface="Consolas" pitchFamily="49" charset="0"/>
                <a:cs typeface="Consolas" pitchFamily="49" charset="0"/>
              </a:rPr>
              <a:t>T(</a:t>
            </a:r>
            <a:r>
              <a:rPr lang="en-US" altLang="zh-CN" sz="2000" i="1">
                <a:solidFill>
                  <a:srgbClr val="0000FF"/>
                </a:solidFill>
                <a:latin typeface="Consolas" pitchFamily="49" charset="0"/>
                <a:cs typeface="Consolas" pitchFamily="49" charset="0"/>
              </a:rPr>
              <a:t>n</a:t>
            </a:r>
            <a:r>
              <a:rPr lang="en-US" altLang="zh-CN" sz="2000">
                <a:solidFill>
                  <a:srgbClr val="0000FF"/>
                </a:solidFill>
                <a:latin typeface="Consolas" pitchFamily="49" charset="0"/>
                <a:cs typeface="Consolas" pitchFamily="49" charset="0"/>
              </a:rPr>
              <a:t>-3)+2</a:t>
            </a:r>
            <a:r>
              <a:rPr lang="en-US" altLang="zh-CN" sz="2000" baseline="30000">
                <a:solidFill>
                  <a:srgbClr val="0000FF"/>
                </a:solidFill>
                <a:latin typeface="Consolas" pitchFamily="49" charset="0"/>
                <a:cs typeface="Consolas" pitchFamily="49" charset="0"/>
              </a:rPr>
              <a:t>2</a:t>
            </a:r>
            <a:r>
              <a:rPr lang="en-US" altLang="zh-CN" sz="2000">
                <a:solidFill>
                  <a:srgbClr val="0000FF"/>
                </a:solidFill>
                <a:latin typeface="Consolas" pitchFamily="49" charset="0"/>
                <a:cs typeface="Consolas" pitchFamily="49" charset="0"/>
              </a:rPr>
              <a:t>+2+1</a:t>
            </a:r>
            <a:endParaRPr lang="zh-CN" altLang="zh-CN" sz="2000">
              <a:solidFill>
                <a:srgbClr val="0000FF"/>
              </a:solidFill>
              <a:latin typeface="Consolas" pitchFamily="49" charset="0"/>
              <a:cs typeface="Consolas" pitchFamily="49" charset="0"/>
            </a:endParaRPr>
          </a:p>
          <a:p>
            <a:pPr algn="l">
              <a:lnSpc>
                <a:spcPct val="100000"/>
              </a:lnSpc>
            </a:pPr>
            <a:r>
              <a:rPr lang="en-US" altLang="zh-CN" sz="2000">
                <a:solidFill>
                  <a:srgbClr val="0000FF"/>
                </a:solidFill>
                <a:latin typeface="Consolas" pitchFamily="49" charset="0"/>
                <a:cs typeface="Consolas" pitchFamily="49" charset="0"/>
              </a:rPr>
              <a:t>    =</a:t>
            </a:r>
            <a:r>
              <a:rPr lang="zh-CN" altLang="zh-CN" sz="2000">
                <a:solidFill>
                  <a:srgbClr val="0000FF"/>
                </a:solidFill>
                <a:latin typeface="+mj-ea"/>
                <a:ea typeface="+mj-ea"/>
                <a:cs typeface="Consolas" pitchFamily="49" charset="0"/>
              </a:rPr>
              <a:t>…</a:t>
            </a:r>
          </a:p>
          <a:p>
            <a:pPr algn="l">
              <a:lnSpc>
                <a:spcPct val="100000"/>
              </a:lnSpc>
            </a:pPr>
            <a:r>
              <a:rPr lang="en-US" altLang="zh-CN" sz="2000">
                <a:solidFill>
                  <a:srgbClr val="0000FF"/>
                </a:solidFill>
                <a:latin typeface="Consolas" pitchFamily="49" charset="0"/>
                <a:cs typeface="Consolas" pitchFamily="49" charset="0"/>
              </a:rPr>
              <a:t>    =2</a:t>
            </a:r>
            <a:r>
              <a:rPr lang="en-US" altLang="zh-CN" sz="2000" i="1" baseline="30000">
                <a:solidFill>
                  <a:srgbClr val="0000FF"/>
                </a:solidFill>
                <a:latin typeface="Consolas" pitchFamily="49" charset="0"/>
                <a:cs typeface="Consolas" pitchFamily="49" charset="0"/>
              </a:rPr>
              <a:t>n</a:t>
            </a:r>
            <a:r>
              <a:rPr lang="en-US" altLang="zh-CN" sz="2000" baseline="30000">
                <a:solidFill>
                  <a:srgbClr val="0000FF"/>
                </a:solidFill>
                <a:latin typeface="Consolas" pitchFamily="49" charset="0"/>
                <a:cs typeface="Consolas" pitchFamily="49" charset="0"/>
              </a:rPr>
              <a:t>-1</a:t>
            </a:r>
            <a:r>
              <a:rPr lang="en-US" altLang="zh-CN" sz="2000">
                <a:solidFill>
                  <a:srgbClr val="0000FF"/>
                </a:solidFill>
                <a:latin typeface="Consolas" pitchFamily="49" charset="0"/>
                <a:cs typeface="Consolas" pitchFamily="49" charset="0"/>
              </a:rPr>
              <a:t>T(1)+2</a:t>
            </a:r>
            <a:r>
              <a:rPr lang="en-US" altLang="zh-CN" sz="2000" i="1" baseline="30000">
                <a:solidFill>
                  <a:srgbClr val="0000FF"/>
                </a:solidFill>
                <a:latin typeface="Consolas" pitchFamily="49" charset="0"/>
                <a:cs typeface="Consolas" pitchFamily="49" charset="0"/>
              </a:rPr>
              <a:t>n</a:t>
            </a:r>
            <a:r>
              <a:rPr lang="en-US" altLang="zh-CN" sz="2000" baseline="30000">
                <a:solidFill>
                  <a:srgbClr val="0000FF"/>
                </a:solidFill>
                <a:latin typeface="Consolas" pitchFamily="49" charset="0"/>
                <a:cs typeface="Consolas" pitchFamily="49" charset="0"/>
              </a:rPr>
              <a:t>-2</a:t>
            </a:r>
            <a:r>
              <a:rPr lang="en-US" altLang="zh-CN" sz="2000">
                <a:solidFill>
                  <a:srgbClr val="0000FF"/>
                </a:solidFill>
                <a:latin typeface="Consolas" pitchFamily="49" charset="0"/>
                <a:cs typeface="Consolas" pitchFamily="49" charset="0"/>
              </a:rPr>
              <a:t>+</a:t>
            </a:r>
            <a:r>
              <a:rPr lang="zh-CN" altLang="zh-CN" sz="2000">
                <a:solidFill>
                  <a:srgbClr val="0000FF"/>
                </a:solidFill>
                <a:latin typeface="+mn-ea"/>
                <a:ea typeface="+mn-ea"/>
                <a:cs typeface="Consolas" pitchFamily="49" charset="0"/>
              </a:rPr>
              <a:t>…</a:t>
            </a:r>
            <a:r>
              <a:rPr lang="en-US" altLang="zh-CN" sz="2000">
                <a:solidFill>
                  <a:srgbClr val="0000FF"/>
                </a:solidFill>
                <a:latin typeface="Consolas" pitchFamily="49" charset="0"/>
                <a:cs typeface="Consolas" pitchFamily="49" charset="0"/>
              </a:rPr>
              <a:t>+2</a:t>
            </a:r>
            <a:r>
              <a:rPr lang="en-US" altLang="zh-CN" sz="2000" baseline="30000">
                <a:solidFill>
                  <a:srgbClr val="0000FF"/>
                </a:solidFill>
                <a:latin typeface="Consolas" pitchFamily="49" charset="0"/>
                <a:cs typeface="Consolas" pitchFamily="49" charset="0"/>
              </a:rPr>
              <a:t>2</a:t>
            </a:r>
            <a:r>
              <a:rPr lang="en-US" altLang="zh-CN" sz="2000">
                <a:solidFill>
                  <a:srgbClr val="0000FF"/>
                </a:solidFill>
                <a:latin typeface="Consolas" pitchFamily="49" charset="0"/>
                <a:cs typeface="Consolas" pitchFamily="49" charset="0"/>
              </a:rPr>
              <a:t>+2+1</a:t>
            </a:r>
            <a:endParaRPr lang="zh-CN" altLang="zh-CN" sz="2000">
              <a:solidFill>
                <a:srgbClr val="0000FF"/>
              </a:solidFill>
              <a:latin typeface="Consolas" pitchFamily="49" charset="0"/>
              <a:cs typeface="Consolas" pitchFamily="49" charset="0"/>
            </a:endParaRPr>
          </a:p>
          <a:p>
            <a:pPr algn="l">
              <a:lnSpc>
                <a:spcPct val="100000"/>
              </a:lnSpc>
            </a:pPr>
            <a:r>
              <a:rPr lang="en-US" altLang="zh-CN" sz="2000">
                <a:solidFill>
                  <a:srgbClr val="0000FF"/>
                </a:solidFill>
                <a:latin typeface="Consolas" pitchFamily="49" charset="0"/>
                <a:cs typeface="Consolas" pitchFamily="49" charset="0"/>
              </a:rPr>
              <a:t>    =2</a:t>
            </a:r>
            <a:r>
              <a:rPr lang="en-US" altLang="zh-CN" sz="2000" i="1" baseline="30000">
                <a:solidFill>
                  <a:srgbClr val="0000FF"/>
                </a:solidFill>
                <a:latin typeface="Consolas" pitchFamily="49" charset="0"/>
                <a:cs typeface="Consolas" pitchFamily="49" charset="0"/>
              </a:rPr>
              <a:t>n</a:t>
            </a:r>
            <a:r>
              <a:rPr lang="en-US" altLang="zh-CN" sz="2000">
                <a:solidFill>
                  <a:srgbClr val="0000FF"/>
                </a:solidFill>
                <a:latin typeface="Consolas" pitchFamily="49" charset="0"/>
                <a:cs typeface="Consolas" pitchFamily="49" charset="0"/>
              </a:rPr>
              <a:t>-1</a:t>
            </a:r>
          </a:p>
          <a:p>
            <a:pPr algn="l">
              <a:lnSpc>
                <a:spcPct val="100000"/>
              </a:lnSpc>
            </a:pPr>
            <a:r>
              <a:rPr lang="en-US" altLang="zh-CN" sz="2000">
                <a:solidFill>
                  <a:srgbClr val="0000FF"/>
                </a:solidFill>
                <a:latin typeface="Consolas" pitchFamily="49" charset="0"/>
                <a:cs typeface="Consolas" pitchFamily="49" charset="0"/>
              </a:rPr>
              <a:t>    =</a:t>
            </a:r>
            <a:r>
              <a:rPr lang="en-US" altLang="zh-CN" sz="2000">
                <a:solidFill>
                  <a:srgbClr val="FF0000"/>
                </a:solidFill>
                <a:latin typeface="Consolas" pitchFamily="49" charset="0"/>
                <a:cs typeface="Consolas" pitchFamily="49" charset="0"/>
              </a:rPr>
              <a:t>O(2</a:t>
            </a:r>
            <a:r>
              <a:rPr lang="en-US" altLang="zh-CN" sz="2000" i="1" baseline="30000">
                <a:solidFill>
                  <a:srgbClr val="FF0000"/>
                </a:solidFill>
                <a:latin typeface="Consolas" pitchFamily="49" charset="0"/>
                <a:cs typeface="Consolas" pitchFamily="49" charset="0"/>
              </a:rPr>
              <a:t>n</a:t>
            </a:r>
            <a:r>
              <a:rPr lang="en-US" altLang="zh-CN" sz="2000">
                <a:solidFill>
                  <a:srgbClr val="FF0000"/>
                </a:solidFill>
                <a:latin typeface="Consolas" pitchFamily="49" charset="0"/>
                <a:cs typeface="Consolas" pitchFamily="49" charset="0"/>
              </a:rPr>
              <a:t>)</a:t>
            </a:r>
            <a:endParaRPr lang="zh-CN" altLang="zh-CN" sz="2000">
              <a:solidFill>
                <a:srgbClr val="FF0000"/>
              </a:solidFill>
              <a:latin typeface="Consolas" pitchFamily="49" charset="0"/>
              <a:cs typeface="Consolas" pitchFamily="49" charset="0"/>
            </a:endParaRPr>
          </a:p>
        </p:txBody>
      </p:sp>
      <p:sp>
        <p:nvSpPr>
          <p:cNvPr id="10" name="灯片编号占位符 9"/>
          <p:cNvSpPr>
            <a:spLocks noGrp="1"/>
          </p:cNvSpPr>
          <p:nvPr>
            <p:ph type="sldNum" sz="quarter" idx="12"/>
          </p:nvPr>
        </p:nvSpPr>
        <p:spPr/>
        <p:txBody>
          <a:bodyPr/>
          <a:lstStyle/>
          <a:p>
            <a:fld id="{67864EE2-EAB3-4814-A7EB-820BD7610F1E}" type="slidenum">
              <a:rPr lang="en-US" altLang="zh-CN" smtClean="0"/>
              <a:pPr/>
              <a:t>66</a:t>
            </a:fld>
            <a:r>
              <a:rPr lang="en-US" altLang="zh-CN" dirty="0"/>
              <a:t>/97</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428604"/>
            <a:ext cx="328614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a:latin typeface="Consolas" pitchFamily="49" charset="0"/>
                <a:ea typeface="微软雅黑" pitchFamily="34" charset="-122"/>
                <a:cs typeface="Consolas" pitchFamily="49" charset="0"/>
              </a:rPr>
              <a:t>2. </a:t>
            </a:r>
            <a:r>
              <a:rPr lang="zh-CN" altLang="zh-CN" sz="2200">
                <a:latin typeface="Consolas" pitchFamily="49" charset="0"/>
                <a:ea typeface="微软雅黑" pitchFamily="34" charset="-122"/>
                <a:cs typeface="Consolas" pitchFamily="49" charset="0"/>
              </a:rPr>
              <a:t>递归算法的</a:t>
            </a:r>
            <a:r>
              <a:rPr lang="zh-CN" altLang="en-US" sz="2200">
                <a:latin typeface="Consolas" pitchFamily="49" charset="0"/>
                <a:ea typeface="微软雅黑" pitchFamily="34" charset="-122"/>
                <a:cs typeface="Consolas" pitchFamily="49" charset="0"/>
              </a:rPr>
              <a:t>空间</a:t>
            </a:r>
            <a:r>
              <a:rPr lang="zh-CN" altLang="zh-CN" sz="2200">
                <a:latin typeface="Consolas" pitchFamily="49" charset="0"/>
                <a:ea typeface="微软雅黑" pitchFamily="34" charset="-122"/>
                <a:cs typeface="Consolas" pitchFamily="49" charset="0"/>
              </a:rPr>
              <a:t>分析</a:t>
            </a:r>
          </a:p>
        </p:txBody>
      </p:sp>
      <p:sp>
        <p:nvSpPr>
          <p:cNvPr id="6" name="TextBox 5"/>
          <p:cNvSpPr txBox="1"/>
          <p:nvPr/>
        </p:nvSpPr>
        <p:spPr>
          <a:xfrm>
            <a:off x="2500298" y="4857760"/>
            <a:ext cx="5500726"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执行</a:t>
            </a:r>
            <a:r>
              <a:rPr lang="en-US" altLang="zh-CN" sz="2000">
                <a:solidFill>
                  <a:srgbClr val="0000FF"/>
                </a:solidFill>
                <a:latin typeface="Consolas" pitchFamily="49" charset="0"/>
                <a:ea typeface="仿宋" pitchFamily="49" charset="-122"/>
                <a:cs typeface="Consolas" pitchFamily="49" charset="0"/>
              </a:rPr>
              <a:t>Hanoi(</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y</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z</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的空间复杂度为</a:t>
            </a:r>
            <a:r>
              <a:rPr lang="en-US" altLang="zh-CN" sz="2000">
                <a:solidFill>
                  <a:srgbClr val="0000FF"/>
                </a:solidFill>
                <a:latin typeface="Consolas" pitchFamily="49" charset="0"/>
                <a:ea typeface="仿宋" pitchFamily="49" charset="-122"/>
                <a:cs typeface="Consolas" pitchFamily="49" charset="0"/>
              </a:rPr>
              <a:t>O(1)</a:t>
            </a:r>
            <a:r>
              <a:rPr lang="zh-CN" altLang="en-US" sz="2000">
                <a:solidFill>
                  <a:srgbClr val="0000FF"/>
                </a:solidFill>
                <a:latin typeface="Consolas" pitchFamily="49" charset="0"/>
                <a:ea typeface="仿宋" pitchFamily="49" charset="-122"/>
                <a:cs typeface="Consolas" pitchFamily="49" charset="0"/>
              </a:rPr>
              <a:t>吗？</a:t>
            </a:r>
          </a:p>
        </p:txBody>
      </p:sp>
      <p:grpSp>
        <p:nvGrpSpPr>
          <p:cNvPr id="2" name="组合 6"/>
          <p:cNvGrpSpPr/>
          <p:nvPr/>
        </p:nvGrpSpPr>
        <p:grpSpPr>
          <a:xfrm>
            <a:off x="1214414" y="4500570"/>
            <a:ext cx="1143008" cy="1214445"/>
            <a:chOff x="1589596" y="810715"/>
            <a:chExt cx="2340698" cy="2345431"/>
          </a:xfrm>
        </p:grpSpPr>
        <p:grpSp>
          <p:nvGrpSpPr>
            <p:cNvPr id="4" name="组合 79"/>
            <p:cNvGrpSpPr/>
            <p:nvPr/>
          </p:nvGrpSpPr>
          <p:grpSpPr bwMode="auto">
            <a:xfrm>
              <a:off x="1589596" y="810715"/>
              <a:ext cx="2340698" cy="2345431"/>
              <a:chOff x="6379729" y="2488774"/>
              <a:chExt cx="2513016" cy="2513016"/>
            </a:xfrm>
          </p:grpSpPr>
          <p:sp>
            <p:nvSpPr>
              <p:cNvPr id="10"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1"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9" name="椭圆 80"/>
            <p:cNvSpPr/>
            <p:nvPr/>
          </p:nvSpPr>
          <p:spPr bwMode="auto">
            <a:xfrm>
              <a:off x="1932719" y="1141999"/>
              <a:ext cx="1691508" cy="1694936"/>
            </a:xfrm>
            <a:prstGeom prst="ellipse">
              <a:avLst/>
            </a:prstGeom>
            <a:solidFill>
              <a:srgbClr val="1848C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5400" kern="0" dirty="0">
                  <a:solidFill>
                    <a:srgbClr val="FFFFFF"/>
                  </a:solidFill>
                </a:rPr>
                <a:t>?</a:t>
              </a:r>
              <a:endParaRPr kumimoji="0" lang="en-US" sz="54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2" name="TextBox 11"/>
          <p:cNvSpPr txBox="1"/>
          <p:nvPr/>
        </p:nvSpPr>
        <p:spPr>
          <a:xfrm>
            <a:off x="714348" y="1285860"/>
            <a:ext cx="7643866" cy="293102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Hanoi</a:t>
            </a:r>
            <a:r>
              <a:rPr lang="en-US" altLang="zh-CN" sz="1800">
                <a:solidFill>
                  <a:srgbClr val="0000FF"/>
                </a:solidFill>
                <a:latin typeface="Consolas" pitchFamily="49" charset="0"/>
                <a:ea typeface="仿宋" pitchFamily="49" charset="-122"/>
                <a:cs typeface="Consolas" pitchFamily="49" charset="0"/>
              </a:rPr>
              <a:t>(int n,char x,char y,char z)   	</a:t>
            </a:r>
            <a:r>
              <a:rPr lang="en-US" altLang="zh-CN" sz="1800">
                <a:solidFill>
                  <a:schemeClr val="bg1">
                    <a:lumMod val="50000"/>
                  </a:schemeClr>
                </a:solidFill>
                <a:latin typeface="Consolas" pitchFamily="49" charset="0"/>
                <a:ea typeface="仿宋" pitchFamily="49" charset="-122"/>
                <a:cs typeface="Consolas" pitchFamily="49" charset="0"/>
              </a:rPr>
              <a:t>//Hanoi</a:t>
            </a:r>
            <a:r>
              <a:rPr lang="zh-CN" altLang="zh-CN" sz="1800">
                <a:solidFill>
                  <a:schemeClr val="bg1">
                    <a:lumMod val="50000"/>
                  </a:schemeClr>
                </a:solidFill>
                <a:latin typeface="Consolas" pitchFamily="49" charset="0"/>
                <a:ea typeface="仿宋" pitchFamily="49" charset="-122"/>
                <a:cs typeface="Consolas" pitchFamily="49" charset="0"/>
              </a:rPr>
              <a:t>递归算法</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if (n==1)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只有一个盘片的情况</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将第</a:t>
            </a:r>
            <a:r>
              <a:rPr lang="en-US" altLang="zh-CN" sz="1800">
                <a:solidFill>
                  <a:srgbClr val="0000FF"/>
                </a:solidFill>
                <a:latin typeface="Consolas" pitchFamily="49" charset="0"/>
                <a:ea typeface="仿宋" pitchFamily="49" charset="-122"/>
                <a:cs typeface="Consolas" pitchFamily="49" charset="0"/>
              </a:rPr>
              <a:t>%d</a:t>
            </a:r>
            <a:r>
              <a:rPr lang="zh-CN" altLang="zh-CN" sz="1800">
                <a:solidFill>
                  <a:srgbClr val="0000FF"/>
                </a:solidFill>
                <a:latin typeface="Consolas" pitchFamily="49" charset="0"/>
                <a:ea typeface="仿宋" pitchFamily="49" charset="-122"/>
                <a:cs typeface="Consolas" pitchFamily="49" charset="0"/>
              </a:rPr>
              <a:t>个盘片从</a:t>
            </a:r>
            <a:r>
              <a:rPr lang="en-US" altLang="zh-CN" sz="1800">
                <a:solidFill>
                  <a:srgbClr val="0000FF"/>
                </a:solidFill>
                <a:latin typeface="Consolas" pitchFamily="49" charset="0"/>
                <a:ea typeface="仿宋" pitchFamily="49" charset="-122"/>
                <a:cs typeface="Consolas" pitchFamily="49" charset="0"/>
              </a:rPr>
              <a:t>%c</a:t>
            </a:r>
            <a:r>
              <a:rPr lang="zh-CN" altLang="zh-CN" sz="1800">
                <a:solidFill>
                  <a:srgbClr val="0000FF"/>
                </a:solidFill>
                <a:latin typeface="Consolas" pitchFamily="49" charset="0"/>
                <a:ea typeface="仿宋" pitchFamily="49" charset="-122"/>
                <a:cs typeface="Consolas" pitchFamily="49" charset="0"/>
              </a:rPr>
              <a:t>移动到</a:t>
            </a:r>
            <a:r>
              <a:rPr lang="en-US" altLang="zh-CN" sz="1800">
                <a:solidFill>
                  <a:srgbClr val="0000FF"/>
                </a:solidFill>
                <a:latin typeface="Consolas" pitchFamily="49" charset="0"/>
                <a:ea typeface="仿宋" pitchFamily="49" charset="-122"/>
                <a:cs typeface="Consolas" pitchFamily="49" charset="0"/>
              </a:rPr>
              <a:t>%c\n",n,x,z);</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有两个或多个盘片的情况</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FF0000"/>
                </a:solidFill>
                <a:latin typeface="Consolas" pitchFamily="49" charset="0"/>
                <a:ea typeface="仿宋" pitchFamily="49" charset="-122"/>
                <a:cs typeface="Consolas" pitchFamily="49" charset="0"/>
              </a:rPr>
              <a:t>Hanoi</a:t>
            </a:r>
            <a:r>
              <a:rPr lang="en-US" altLang="zh-CN" sz="1800">
                <a:solidFill>
                  <a:srgbClr val="0000FF"/>
                </a:solidFill>
                <a:latin typeface="Consolas" pitchFamily="49" charset="0"/>
                <a:ea typeface="仿宋" pitchFamily="49" charset="-122"/>
                <a:cs typeface="Consolas" pitchFamily="49" charset="0"/>
              </a:rPr>
              <a:t>(n-1,x,z,y);</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将第</a:t>
            </a:r>
            <a:r>
              <a:rPr lang="en-US" altLang="zh-CN" sz="1800">
                <a:solidFill>
                  <a:srgbClr val="0000FF"/>
                </a:solidFill>
                <a:latin typeface="Consolas" pitchFamily="49" charset="0"/>
                <a:ea typeface="仿宋" pitchFamily="49" charset="-122"/>
                <a:cs typeface="Consolas" pitchFamily="49" charset="0"/>
              </a:rPr>
              <a:t>%d</a:t>
            </a:r>
            <a:r>
              <a:rPr lang="zh-CN" altLang="zh-CN" sz="1800">
                <a:solidFill>
                  <a:srgbClr val="0000FF"/>
                </a:solidFill>
                <a:latin typeface="Consolas" pitchFamily="49" charset="0"/>
                <a:ea typeface="仿宋" pitchFamily="49" charset="-122"/>
                <a:cs typeface="Consolas" pitchFamily="49" charset="0"/>
              </a:rPr>
              <a:t>个盘片从</a:t>
            </a:r>
            <a:r>
              <a:rPr lang="en-US" altLang="zh-CN" sz="1800">
                <a:solidFill>
                  <a:srgbClr val="0000FF"/>
                </a:solidFill>
                <a:latin typeface="Consolas" pitchFamily="49" charset="0"/>
                <a:ea typeface="仿宋" pitchFamily="49" charset="-122"/>
                <a:cs typeface="Consolas" pitchFamily="49" charset="0"/>
              </a:rPr>
              <a:t>%c</a:t>
            </a:r>
            <a:r>
              <a:rPr lang="zh-CN" altLang="zh-CN" sz="1800">
                <a:solidFill>
                  <a:srgbClr val="0000FF"/>
                </a:solidFill>
                <a:latin typeface="Consolas" pitchFamily="49" charset="0"/>
                <a:ea typeface="仿宋" pitchFamily="49" charset="-122"/>
                <a:cs typeface="Consolas" pitchFamily="49" charset="0"/>
              </a:rPr>
              <a:t>移动到</a:t>
            </a:r>
            <a:r>
              <a:rPr lang="en-US" altLang="zh-CN" sz="1800">
                <a:solidFill>
                  <a:srgbClr val="0000FF"/>
                </a:solidFill>
                <a:latin typeface="Consolas" pitchFamily="49" charset="0"/>
                <a:ea typeface="仿宋" pitchFamily="49" charset="-122"/>
                <a:cs typeface="Consolas" pitchFamily="49" charset="0"/>
              </a:rPr>
              <a:t>%c\n",n,x,z);</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Hanoi</a:t>
            </a:r>
            <a:r>
              <a:rPr lang="en-US" altLang="zh-CN" sz="1800">
                <a:solidFill>
                  <a:srgbClr val="0000FF"/>
                </a:solidFill>
                <a:latin typeface="Consolas" pitchFamily="49" charset="0"/>
                <a:ea typeface="仿宋" pitchFamily="49" charset="-122"/>
                <a:cs typeface="Consolas" pitchFamily="49" charset="0"/>
              </a:rPr>
              <a:t>(n-1,y,x,z);</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7" name="灯片编号占位符 16"/>
          <p:cNvSpPr>
            <a:spLocks noGrp="1"/>
          </p:cNvSpPr>
          <p:nvPr>
            <p:ph type="sldNum" sz="quarter" idx="12"/>
          </p:nvPr>
        </p:nvSpPr>
        <p:spPr/>
        <p:txBody>
          <a:bodyPr/>
          <a:lstStyle/>
          <a:p>
            <a:fld id="{67864EE2-EAB3-4814-A7EB-820BD7610F1E}" type="slidenum">
              <a:rPr lang="en-US" altLang="zh-CN" smtClean="0"/>
              <a:pPr/>
              <a:t>67</a:t>
            </a:fld>
            <a:r>
              <a:rPr lang="en-US" altLang="zh-CN" dirty="0"/>
              <a:t>/97</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728" y="3857628"/>
            <a:ext cx="7143800" cy="810478"/>
          </a:xfrm>
          <a:prstGeom prst="rect">
            <a:avLst/>
          </a:prstGeom>
          <a:noFill/>
        </p:spPr>
        <p:txBody>
          <a:bodyPr wrap="square" rtlCol="0">
            <a:spAutoFit/>
          </a:bodyPr>
          <a:lstStyle/>
          <a:p>
            <a:pPr algn="l">
              <a:lnSpc>
                <a:spcPts val="2800"/>
              </a:lnSpc>
              <a:spcBef>
                <a:spcPts val="0"/>
              </a:spcBef>
            </a:pPr>
            <a:r>
              <a:rPr lang="zh-CN" altLang="zh-CN" sz="2000">
                <a:solidFill>
                  <a:srgbClr val="0000FF"/>
                </a:solidFill>
                <a:latin typeface="Consolas" pitchFamily="49" charset="0"/>
                <a:ea typeface="仿宋" pitchFamily="49" charset="-122"/>
                <a:cs typeface="Consolas" pitchFamily="49" charset="0"/>
              </a:rPr>
              <a:t>设大问题</a:t>
            </a:r>
            <a:r>
              <a:rPr lang="en-US" altLang="zh-CN" sz="2000">
                <a:solidFill>
                  <a:srgbClr val="0000FF"/>
                </a:solidFill>
                <a:latin typeface="Consolas" pitchFamily="49" charset="0"/>
                <a:ea typeface="仿宋" pitchFamily="49" charset="-122"/>
                <a:cs typeface="Consolas" pitchFamily="49" charset="0"/>
              </a:rPr>
              <a:t>Hanoi(</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y</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z</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的</a:t>
            </a:r>
            <a:r>
              <a:rPr lang="zh-CN" altLang="en-US" sz="2000">
                <a:solidFill>
                  <a:srgbClr val="0000FF"/>
                </a:solidFill>
                <a:latin typeface="Consolas" pitchFamily="49" charset="0"/>
                <a:ea typeface="仿宋" pitchFamily="49" charset="-122"/>
                <a:cs typeface="Consolas" pitchFamily="49" charset="0"/>
              </a:rPr>
              <a:t>占用空间</a:t>
            </a:r>
            <a:r>
              <a:rPr lang="zh-CN" altLang="zh-CN" sz="2000">
                <a:solidFill>
                  <a:srgbClr val="0000FF"/>
                </a:solidFill>
                <a:latin typeface="Consolas" pitchFamily="49" charset="0"/>
                <a:ea typeface="仿宋" pitchFamily="49" charset="-122"/>
                <a:cs typeface="Consolas" pitchFamily="49" charset="0"/>
              </a:rPr>
              <a:t>为</a:t>
            </a:r>
            <a:r>
              <a:rPr lang="en-US" altLang="zh-CN" sz="2000">
                <a:solidFill>
                  <a:srgbClr val="0000FF"/>
                </a:solidFill>
                <a:latin typeface="Consolas" pitchFamily="49" charset="0"/>
                <a:ea typeface="仿宋" pitchFamily="49" charset="-122"/>
                <a:cs typeface="Consolas" pitchFamily="49" charset="0"/>
              </a:rPr>
              <a:t>S(</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，则小问题</a:t>
            </a:r>
            <a:r>
              <a:rPr lang="en-US" altLang="zh-CN" sz="2000">
                <a:solidFill>
                  <a:srgbClr val="0000FF"/>
                </a:solidFill>
                <a:latin typeface="Consolas" pitchFamily="49" charset="0"/>
                <a:ea typeface="仿宋" pitchFamily="49" charset="-122"/>
                <a:cs typeface="Consolas" pitchFamily="49" charset="0"/>
              </a:rPr>
              <a:t>Hanoi(</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y</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z</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的</a:t>
            </a:r>
            <a:r>
              <a:rPr lang="zh-CN" altLang="en-US" sz="2000">
                <a:solidFill>
                  <a:srgbClr val="0000FF"/>
                </a:solidFill>
                <a:latin typeface="Consolas" pitchFamily="49" charset="0"/>
                <a:ea typeface="仿宋" pitchFamily="49" charset="-122"/>
                <a:cs typeface="Consolas" pitchFamily="49" charset="0"/>
              </a:rPr>
              <a:t>占用空间</a:t>
            </a:r>
            <a:r>
              <a:rPr lang="zh-CN" altLang="zh-CN" sz="2000">
                <a:solidFill>
                  <a:srgbClr val="0000FF"/>
                </a:solidFill>
                <a:latin typeface="Consolas" pitchFamily="49" charset="0"/>
                <a:ea typeface="仿宋" pitchFamily="49" charset="-122"/>
                <a:cs typeface="Consolas" pitchFamily="49" charset="0"/>
              </a:rPr>
              <a:t>为</a:t>
            </a:r>
            <a:r>
              <a:rPr lang="en-US" altLang="zh-CN" sz="2000">
                <a:solidFill>
                  <a:srgbClr val="0000FF"/>
                </a:solidFill>
                <a:latin typeface="Consolas" pitchFamily="49" charset="0"/>
                <a:ea typeface="仿宋" pitchFamily="49" charset="-122"/>
                <a:cs typeface="Consolas" pitchFamily="49" charset="0"/>
              </a:rPr>
              <a:t>S(</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zh-CN" altLang="en-US" sz="2000">
                <a:solidFill>
                  <a:srgbClr val="FF0000"/>
                </a:solidFill>
                <a:latin typeface="Consolas" pitchFamily="49" charset="0"/>
                <a:ea typeface="仿宋" pitchFamily="49" charset="-122"/>
                <a:cs typeface="Consolas" pitchFamily="49" charset="0"/>
              </a:rPr>
              <a:t>递推式</a:t>
            </a:r>
            <a:r>
              <a:rPr lang="zh-CN" altLang="en-US" sz="200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1571604" y="4857760"/>
            <a:ext cx="4786346" cy="799807"/>
          </a:xfrm>
          <a:prstGeom prst="rect">
            <a:avLst/>
          </a:prstGeom>
          <a:solidFill>
            <a:schemeClr val="bg1">
              <a:lumMod val="95000"/>
            </a:schemeClr>
          </a:solidFill>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r>
              <a:rPr lang="en-US" altLang="zh-CN" sz="1800">
                <a:solidFill>
                  <a:srgbClr val="0000FF"/>
                </a:solidFill>
                <a:latin typeface="Consolas" pitchFamily="49" charset="0"/>
                <a:ea typeface="仿宋" pitchFamily="49" charset="-122"/>
                <a:cs typeface="Consolas" pitchFamily="49" charset="0"/>
              </a:rPr>
              <a:t>S(</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			</a:t>
            </a:r>
            <a:r>
              <a:rPr lang="zh-CN" altLang="zh-CN"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n</a:t>
            </a:r>
            <a:r>
              <a:rPr lang="en-US" altLang="zh-CN" sz="1800">
                <a:solidFill>
                  <a:srgbClr val="00B0F0"/>
                </a:solidFill>
                <a:latin typeface="Consolas" pitchFamily="49" charset="0"/>
                <a:ea typeface="仿宋" pitchFamily="49" charset="-122"/>
                <a:cs typeface="Consolas" pitchFamily="49" charset="0"/>
              </a:rPr>
              <a:t>=1</a:t>
            </a:r>
            <a:r>
              <a:rPr lang="zh-CN" altLang="zh-CN" sz="1800">
                <a:solidFill>
                  <a:srgbClr val="00B0F0"/>
                </a:solidFill>
                <a:latin typeface="Consolas" pitchFamily="49" charset="0"/>
                <a:ea typeface="仿宋" pitchFamily="49" charset="-122"/>
                <a:cs typeface="Consolas" pitchFamily="49" charset="0"/>
              </a:rPr>
              <a:t>时</a:t>
            </a:r>
          </a:p>
          <a:p>
            <a:pPr algn="l"/>
            <a:r>
              <a:rPr lang="en-US" altLang="zh-CN" sz="1800">
                <a:solidFill>
                  <a:srgbClr val="0000FF"/>
                </a:solidFill>
                <a:latin typeface="Consolas" pitchFamily="49" charset="0"/>
                <a:ea typeface="仿宋" pitchFamily="49" charset="-122"/>
                <a:cs typeface="Consolas" pitchFamily="49" charset="0"/>
              </a:rPr>
              <a:t>S(</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)=S(</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-1)+1		</a:t>
            </a:r>
            <a:r>
              <a:rPr lang="zh-CN" altLang="zh-CN"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n</a:t>
            </a:r>
            <a:r>
              <a:rPr lang="en-US" altLang="zh-CN" sz="1800">
                <a:solidFill>
                  <a:srgbClr val="00B0F0"/>
                </a:solidFill>
                <a:latin typeface="Consolas" pitchFamily="49" charset="0"/>
                <a:ea typeface="仿宋" pitchFamily="49" charset="-122"/>
                <a:cs typeface="Consolas" pitchFamily="49" charset="0"/>
              </a:rPr>
              <a:t>&gt;1</a:t>
            </a:r>
            <a:r>
              <a:rPr lang="zh-CN" altLang="zh-CN" sz="1800">
                <a:solidFill>
                  <a:srgbClr val="00B0F0"/>
                </a:solidFill>
                <a:latin typeface="Consolas" pitchFamily="49" charset="0"/>
                <a:ea typeface="仿宋" pitchFamily="49" charset="-122"/>
                <a:cs typeface="Consolas" pitchFamily="49" charset="0"/>
              </a:rPr>
              <a:t>时</a:t>
            </a:r>
          </a:p>
        </p:txBody>
      </p:sp>
      <p:sp>
        <p:nvSpPr>
          <p:cNvPr id="7" name="TextBox 6"/>
          <p:cNvSpPr txBox="1"/>
          <p:nvPr/>
        </p:nvSpPr>
        <p:spPr>
          <a:xfrm>
            <a:off x="571472" y="428604"/>
            <a:ext cx="7643866" cy="248372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Hanoi</a:t>
            </a:r>
            <a:r>
              <a:rPr lang="en-US" altLang="zh-CN" sz="1800">
                <a:solidFill>
                  <a:srgbClr val="0000FF"/>
                </a:solidFill>
                <a:latin typeface="Consolas" pitchFamily="49" charset="0"/>
                <a:ea typeface="仿宋" pitchFamily="49" charset="-122"/>
                <a:cs typeface="Consolas" pitchFamily="49" charset="0"/>
              </a:rPr>
              <a:t>(int n,char x,char y,char z)   	</a:t>
            </a:r>
            <a:r>
              <a:rPr lang="en-US" altLang="zh-CN" sz="1800">
                <a:solidFill>
                  <a:schemeClr val="bg1">
                    <a:lumMod val="50000"/>
                  </a:schemeClr>
                </a:solidFill>
                <a:latin typeface="Consolas" pitchFamily="49" charset="0"/>
                <a:ea typeface="仿宋" pitchFamily="49" charset="-122"/>
                <a:cs typeface="Consolas" pitchFamily="49" charset="0"/>
              </a:rPr>
              <a:t>//Hanoi</a:t>
            </a:r>
            <a:r>
              <a:rPr lang="zh-CN" altLang="zh-CN" sz="1800">
                <a:solidFill>
                  <a:schemeClr val="bg1">
                    <a:lumMod val="50000"/>
                  </a:schemeClr>
                </a:solidFill>
                <a:latin typeface="Consolas" pitchFamily="49" charset="0"/>
                <a:ea typeface="仿宋" pitchFamily="49" charset="-122"/>
                <a:cs typeface="Consolas" pitchFamily="49" charset="0"/>
              </a:rPr>
              <a:t>递归算法</a:t>
            </a: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if (n==1)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只有一个盘片的情况</a:t>
            </a: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将第</a:t>
            </a:r>
            <a:r>
              <a:rPr lang="en-US" altLang="zh-CN" sz="1800">
                <a:solidFill>
                  <a:srgbClr val="0000FF"/>
                </a:solidFill>
                <a:latin typeface="Consolas" pitchFamily="49" charset="0"/>
                <a:ea typeface="仿宋" pitchFamily="49" charset="-122"/>
                <a:cs typeface="Consolas" pitchFamily="49" charset="0"/>
              </a:rPr>
              <a:t>%d</a:t>
            </a:r>
            <a:r>
              <a:rPr lang="zh-CN" altLang="zh-CN" sz="1800">
                <a:solidFill>
                  <a:srgbClr val="0000FF"/>
                </a:solidFill>
                <a:latin typeface="Consolas" pitchFamily="49" charset="0"/>
                <a:ea typeface="仿宋" pitchFamily="49" charset="-122"/>
                <a:cs typeface="Consolas" pitchFamily="49" charset="0"/>
              </a:rPr>
              <a:t>个盘片从</a:t>
            </a:r>
            <a:r>
              <a:rPr lang="en-US" altLang="zh-CN" sz="1800">
                <a:solidFill>
                  <a:srgbClr val="0000FF"/>
                </a:solidFill>
                <a:latin typeface="Consolas" pitchFamily="49" charset="0"/>
                <a:ea typeface="仿宋" pitchFamily="49" charset="-122"/>
                <a:cs typeface="Consolas" pitchFamily="49" charset="0"/>
              </a:rPr>
              <a:t>%c</a:t>
            </a:r>
            <a:r>
              <a:rPr lang="zh-CN" altLang="zh-CN" sz="1800">
                <a:solidFill>
                  <a:srgbClr val="0000FF"/>
                </a:solidFill>
                <a:latin typeface="Consolas" pitchFamily="49" charset="0"/>
                <a:ea typeface="仿宋" pitchFamily="49" charset="-122"/>
                <a:cs typeface="Consolas" pitchFamily="49" charset="0"/>
              </a:rPr>
              <a:t>移动到</a:t>
            </a:r>
            <a:r>
              <a:rPr lang="en-US" altLang="zh-CN" sz="1800">
                <a:solidFill>
                  <a:srgbClr val="0000FF"/>
                </a:solidFill>
                <a:latin typeface="Consolas" pitchFamily="49" charset="0"/>
                <a:ea typeface="仿宋" pitchFamily="49" charset="-122"/>
                <a:cs typeface="Consolas" pitchFamily="49" charset="0"/>
              </a:rPr>
              <a:t>%c\n",n,x,z);</a:t>
            </a:r>
            <a:endParaRPr lang="zh-CN" altLang="zh-CN" sz="180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有两个或多个盘片的情况</a:t>
            </a: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FF0000"/>
                </a:solidFill>
                <a:latin typeface="Consolas" pitchFamily="49" charset="0"/>
                <a:ea typeface="仿宋" pitchFamily="49" charset="-122"/>
                <a:cs typeface="Consolas" pitchFamily="49" charset="0"/>
              </a:rPr>
              <a:t>Hanoi</a:t>
            </a:r>
            <a:r>
              <a:rPr lang="en-US" altLang="zh-CN" sz="1800">
                <a:solidFill>
                  <a:srgbClr val="0000FF"/>
                </a:solidFill>
                <a:latin typeface="Consolas" pitchFamily="49" charset="0"/>
                <a:ea typeface="仿宋" pitchFamily="49" charset="-122"/>
                <a:cs typeface="Consolas" pitchFamily="49" charset="0"/>
              </a:rPr>
              <a:t>(n-1,x,z,y);</a:t>
            </a:r>
            <a:endParaRPr lang="zh-CN" altLang="zh-CN" sz="180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将第</a:t>
            </a:r>
            <a:r>
              <a:rPr lang="en-US" altLang="zh-CN" sz="1800">
                <a:solidFill>
                  <a:srgbClr val="0000FF"/>
                </a:solidFill>
                <a:latin typeface="Consolas" pitchFamily="49" charset="0"/>
                <a:ea typeface="仿宋" pitchFamily="49" charset="-122"/>
                <a:cs typeface="Consolas" pitchFamily="49" charset="0"/>
              </a:rPr>
              <a:t>%d</a:t>
            </a:r>
            <a:r>
              <a:rPr lang="zh-CN" altLang="zh-CN" sz="1800">
                <a:solidFill>
                  <a:srgbClr val="0000FF"/>
                </a:solidFill>
                <a:latin typeface="Consolas" pitchFamily="49" charset="0"/>
                <a:ea typeface="仿宋" pitchFamily="49" charset="-122"/>
                <a:cs typeface="Consolas" pitchFamily="49" charset="0"/>
              </a:rPr>
              <a:t>个盘片从</a:t>
            </a:r>
            <a:r>
              <a:rPr lang="en-US" altLang="zh-CN" sz="1800">
                <a:solidFill>
                  <a:srgbClr val="0000FF"/>
                </a:solidFill>
                <a:latin typeface="Consolas" pitchFamily="49" charset="0"/>
                <a:ea typeface="仿宋" pitchFamily="49" charset="-122"/>
                <a:cs typeface="Consolas" pitchFamily="49" charset="0"/>
              </a:rPr>
              <a:t>%c</a:t>
            </a:r>
            <a:r>
              <a:rPr lang="zh-CN" altLang="zh-CN" sz="1800">
                <a:solidFill>
                  <a:srgbClr val="0000FF"/>
                </a:solidFill>
                <a:latin typeface="Consolas" pitchFamily="49" charset="0"/>
                <a:ea typeface="仿宋" pitchFamily="49" charset="-122"/>
                <a:cs typeface="Consolas" pitchFamily="49" charset="0"/>
              </a:rPr>
              <a:t>移动到</a:t>
            </a:r>
            <a:r>
              <a:rPr lang="en-US" altLang="zh-CN" sz="1800">
                <a:solidFill>
                  <a:srgbClr val="0000FF"/>
                </a:solidFill>
                <a:latin typeface="Consolas" pitchFamily="49" charset="0"/>
                <a:ea typeface="仿宋" pitchFamily="49" charset="-122"/>
                <a:cs typeface="Consolas" pitchFamily="49" charset="0"/>
              </a:rPr>
              <a:t>%c\n",n,x,z);</a:t>
            </a:r>
            <a:endParaRPr lang="zh-CN" altLang="zh-CN" sz="180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Hanoi</a:t>
            </a:r>
            <a:r>
              <a:rPr lang="en-US" altLang="zh-CN" sz="1800">
                <a:solidFill>
                  <a:srgbClr val="0000FF"/>
                </a:solidFill>
                <a:latin typeface="Consolas" pitchFamily="49" charset="0"/>
                <a:ea typeface="仿宋" pitchFamily="49" charset="-122"/>
                <a:cs typeface="Consolas" pitchFamily="49" charset="0"/>
              </a:rPr>
              <a:t>(n-1,y,x,z);</a:t>
            </a:r>
            <a:endParaRPr lang="zh-CN" altLang="zh-CN" sz="180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pic>
        <p:nvPicPr>
          <p:cNvPr id="9" name="Picture 2"/>
          <p:cNvPicPr>
            <a:picLocks noChangeAspect="1" noChangeArrowheads="1"/>
          </p:cNvPicPr>
          <p:nvPr/>
        </p:nvPicPr>
        <p:blipFill>
          <a:blip r:embed="rId2" cstate="print"/>
          <a:srcRect/>
          <a:stretch>
            <a:fillRect/>
          </a:stretch>
        </p:blipFill>
        <p:spPr bwMode="auto">
          <a:xfrm>
            <a:off x="357158" y="3000372"/>
            <a:ext cx="1643074" cy="796023"/>
          </a:xfrm>
          <a:prstGeom prst="rect">
            <a:avLst/>
          </a:prstGeom>
          <a:noFill/>
          <a:ln w="9525">
            <a:noFill/>
            <a:miter lim="800000"/>
            <a:headEnd/>
            <a:tailEnd/>
          </a:ln>
        </p:spPr>
      </p:pic>
      <p:sp>
        <p:nvSpPr>
          <p:cNvPr id="13" name="灯片编号占位符 12"/>
          <p:cNvSpPr>
            <a:spLocks noGrp="1"/>
          </p:cNvSpPr>
          <p:nvPr>
            <p:ph type="sldNum" sz="quarter" idx="12"/>
          </p:nvPr>
        </p:nvSpPr>
        <p:spPr/>
        <p:txBody>
          <a:bodyPr/>
          <a:lstStyle/>
          <a:p>
            <a:fld id="{67864EE2-EAB3-4814-A7EB-820BD7610F1E}" type="slidenum">
              <a:rPr lang="en-US" altLang="zh-CN" smtClean="0"/>
              <a:pPr/>
              <a:t>68</a:t>
            </a:fld>
            <a:r>
              <a:rPr lang="en-US" altLang="zh-CN" dirty="0"/>
              <a:t>/97</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1538" y="1928802"/>
            <a:ext cx="4286280" cy="2708434"/>
          </a:xfrm>
          <a:prstGeom prst="rect">
            <a:avLst/>
          </a:prstGeom>
          <a:noFill/>
        </p:spPr>
        <p:txBody>
          <a:bodyPr wrap="square" rtlCol="0">
            <a:spAutoFit/>
          </a:bodyPr>
          <a:lstStyle/>
          <a:p>
            <a:pPr algn="l">
              <a:lnSpc>
                <a:spcPct val="100000"/>
              </a:lnSpc>
            </a:pPr>
            <a:r>
              <a:rPr lang="en-US" altLang="zh-CN" sz="2000">
                <a:solidFill>
                  <a:srgbClr val="FF0000"/>
                </a:solidFill>
                <a:latin typeface="Consolas" pitchFamily="49" charset="0"/>
                <a:cs typeface="Consolas" pitchFamily="49" charset="0"/>
              </a:rPr>
              <a:t>S(</a:t>
            </a:r>
            <a:r>
              <a:rPr lang="en-US" altLang="zh-CN" sz="2000" i="1">
                <a:solidFill>
                  <a:srgbClr val="FF0000"/>
                </a:solidFill>
                <a:latin typeface="Consolas" pitchFamily="49" charset="0"/>
                <a:cs typeface="Consolas" pitchFamily="49" charset="0"/>
              </a:rPr>
              <a:t>n</a:t>
            </a:r>
            <a:r>
              <a:rPr lang="en-US" altLang="zh-CN" sz="2000">
                <a:solidFill>
                  <a:srgbClr val="FF0000"/>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=S(</a:t>
            </a:r>
            <a:r>
              <a:rPr lang="en-US" altLang="zh-CN" sz="2000" i="1">
                <a:solidFill>
                  <a:srgbClr val="0000FF"/>
                </a:solidFill>
                <a:latin typeface="Consolas" pitchFamily="49" charset="0"/>
                <a:cs typeface="Consolas" pitchFamily="49" charset="0"/>
              </a:rPr>
              <a:t>n</a:t>
            </a:r>
            <a:r>
              <a:rPr lang="en-US" altLang="zh-CN" sz="2000">
                <a:solidFill>
                  <a:srgbClr val="0000FF"/>
                </a:solidFill>
                <a:latin typeface="Consolas" pitchFamily="49" charset="0"/>
                <a:cs typeface="Consolas" pitchFamily="49" charset="0"/>
              </a:rPr>
              <a:t>-1)+1</a:t>
            </a:r>
            <a:endParaRPr lang="zh-CN" altLang="zh-CN" sz="2000">
              <a:solidFill>
                <a:srgbClr val="0000FF"/>
              </a:solidFill>
              <a:latin typeface="Consolas" pitchFamily="49" charset="0"/>
              <a:cs typeface="Consolas" pitchFamily="49" charset="0"/>
            </a:endParaRPr>
          </a:p>
          <a:p>
            <a:pPr algn="l">
              <a:lnSpc>
                <a:spcPct val="100000"/>
              </a:lnSpc>
            </a:pPr>
            <a:r>
              <a:rPr lang="en-US" altLang="zh-CN" sz="2000">
                <a:solidFill>
                  <a:srgbClr val="0000FF"/>
                </a:solidFill>
                <a:latin typeface="Consolas" pitchFamily="49" charset="0"/>
                <a:cs typeface="Consolas" pitchFamily="49" charset="0"/>
              </a:rPr>
              <a:t>    =S(</a:t>
            </a:r>
            <a:r>
              <a:rPr lang="en-US" altLang="zh-CN" sz="2000" i="1">
                <a:solidFill>
                  <a:srgbClr val="0000FF"/>
                </a:solidFill>
                <a:latin typeface="Consolas" pitchFamily="49" charset="0"/>
                <a:cs typeface="Consolas" pitchFamily="49" charset="0"/>
              </a:rPr>
              <a:t>n</a:t>
            </a:r>
            <a:r>
              <a:rPr lang="en-US" altLang="zh-CN" sz="2000">
                <a:solidFill>
                  <a:srgbClr val="0000FF"/>
                </a:solidFill>
                <a:latin typeface="Consolas" pitchFamily="49" charset="0"/>
                <a:cs typeface="Consolas" pitchFamily="49" charset="0"/>
              </a:rPr>
              <a:t>-2)+1+1=S(</a:t>
            </a:r>
            <a:r>
              <a:rPr lang="en-US" altLang="zh-CN" sz="2000" i="1">
                <a:solidFill>
                  <a:srgbClr val="0000FF"/>
                </a:solidFill>
                <a:latin typeface="Consolas" pitchFamily="49" charset="0"/>
                <a:cs typeface="Consolas" pitchFamily="49" charset="0"/>
              </a:rPr>
              <a:t>n</a:t>
            </a:r>
            <a:r>
              <a:rPr lang="en-US" altLang="zh-CN" sz="2000">
                <a:solidFill>
                  <a:srgbClr val="0000FF"/>
                </a:solidFill>
                <a:latin typeface="Consolas" pitchFamily="49" charset="0"/>
                <a:cs typeface="Consolas" pitchFamily="49" charset="0"/>
              </a:rPr>
              <a:t>-2)+2</a:t>
            </a:r>
            <a:endParaRPr lang="zh-CN" altLang="zh-CN" sz="2000">
              <a:solidFill>
                <a:srgbClr val="0000FF"/>
              </a:solidFill>
              <a:latin typeface="Consolas" pitchFamily="49" charset="0"/>
              <a:cs typeface="Consolas" pitchFamily="49" charset="0"/>
            </a:endParaRPr>
          </a:p>
          <a:p>
            <a:pPr algn="l">
              <a:lnSpc>
                <a:spcPct val="100000"/>
              </a:lnSpc>
            </a:pPr>
            <a:r>
              <a:rPr lang="en-US" altLang="zh-CN" sz="2000">
                <a:solidFill>
                  <a:srgbClr val="0000FF"/>
                </a:solidFill>
                <a:latin typeface="Consolas" pitchFamily="49" charset="0"/>
                <a:cs typeface="Consolas" pitchFamily="49" charset="0"/>
              </a:rPr>
              <a:t>    =</a:t>
            </a:r>
            <a:r>
              <a:rPr lang="zh-CN" altLang="zh-CN" sz="2000">
                <a:solidFill>
                  <a:srgbClr val="0000FF"/>
                </a:solidFill>
                <a:latin typeface="+mn-ea"/>
                <a:ea typeface="+mn-ea"/>
                <a:cs typeface="Consolas" pitchFamily="49" charset="0"/>
              </a:rPr>
              <a:t>…</a:t>
            </a:r>
          </a:p>
          <a:p>
            <a:pPr algn="l">
              <a:lnSpc>
                <a:spcPct val="100000"/>
              </a:lnSpc>
            </a:pPr>
            <a:r>
              <a:rPr lang="en-US" altLang="zh-CN" sz="2000">
                <a:solidFill>
                  <a:srgbClr val="0000FF"/>
                </a:solidFill>
                <a:latin typeface="Consolas" pitchFamily="49" charset="0"/>
                <a:cs typeface="Consolas" pitchFamily="49" charset="0"/>
              </a:rPr>
              <a:t>    =S(1)+(</a:t>
            </a:r>
            <a:r>
              <a:rPr lang="en-US" altLang="zh-CN" sz="2000" i="1">
                <a:solidFill>
                  <a:srgbClr val="0000FF"/>
                </a:solidFill>
                <a:latin typeface="Consolas" pitchFamily="49" charset="0"/>
                <a:cs typeface="Consolas" pitchFamily="49" charset="0"/>
              </a:rPr>
              <a:t>n</a:t>
            </a:r>
            <a:r>
              <a:rPr lang="en-US" altLang="zh-CN" sz="2000">
                <a:solidFill>
                  <a:srgbClr val="0000FF"/>
                </a:solidFill>
                <a:latin typeface="Consolas" pitchFamily="49" charset="0"/>
                <a:cs typeface="Consolas" pitchFamily="49" charset="0"/>
              </a:rPr>
              <a:t>-1)=1+(</a:t>
            </a:r>
            <a:r>
              <a:rPr lang="en-US" altLang="zh-CN" sz="2000" i="1">
                <a:solidFill>
                  <a:srgbClr val="0000FF"/>
                </a:solidFill>
                <a:latin typeface="Consolas" pitchFamily="49" charset="0"/>
                <a:cs typeface="Consolas" pitchFamily="49" charset="0"/>
              </a:rPr>
              <a:t>n</a:t>
            </a:r>
            <a:r>
              <a:rPr lang="en-US" altLang="zh-CN" sz="2000">
                <a:solidFill>
                  <a:srgbClr val="0000FF"/>
                </a:solidFill>
                <a:latin typeface="Consolas" pitchFamily="49" charset="0"/>
                <a:cs typeface="Consolas" pitchFamily="49" charset="0"/>
              </a:rPr>
              <a:t>-1)</a:t>
            </a:r>
            <a:endParaRPr lang="zh-CN" altLang="zh-CN" sz="2000">
              <a:solidFill>
                <a:srgbClr val="0000FF"/>
              </a:solidFill>
              <a:latin typeface="Consolas" pitchFamily="49" charset="0"/>
              <a:cs typeface="Consolas" pitchFamily="49" charset="0"/>
            </a:endParaRPr>
          </a:p>
          <a:p>
            <a:pPr algn="l">
              <a:lnSpc>
                <a:spcPct val="100000"/>
              </a:lnSpc>
            </a:pPr>
            <a:r>
              <a:rPr lang="en-US" altLang="zh-CN" sz="2000">
                <a:solidFill>
                  <a:srgbClr val="0000FF"/>
                </a:solidFill>
                <a:latin typeface="Consolas" pitchFamily="49" charset="0"/>
                <a:cs typeface="Consolas" pitchFamily="49" charset="0"/>
              </a:rPr>
              <a:t>    =</a:t>
            </a:r>
            <a:r>
              <a:rPr lang="en-US" altLang="zh-CN" sz="2000" i="1">
                <a:solidFill>
                  <a:srgbClr val="0000FF"/>
                </a:solidFill>
                <a:latin typeface="Consolas" pitchFamily="49" charset="0"/>
                <a:cs typeface="Consolas" pitchFamily="49" charset="0"/>
              </a:rPr>
              <a:t>n</a:t>
            </a:r>
          </a:p>
          <a:p>
            <a:pPr algn="l">
              <a:lnSpc>
                <a:spcPct val="100000"/>
              </a:lnSpc>
            </a:pPr>
            <a:r>
              <a:rPr lang="en-US" altLang="zh-CN" sz="2000" i="1">
                <a:solidFill>
                  <a:srgbClr val="0000FF"/>
                </a:solidFill>
                <a:latin typeface="Consolas" pitchFamily="49" charset="0"/>
                <a:cs typeface="Consolas" pitchFamily="49" charset="0"/>
              </a:rPr>
              <a:t>    </a:t>
            </a:r>
            <a:r>
              <a:rPr lang="en-US" altLang="zh-CN" sz="2000">
                <a:solidFill>
                  <a:srgbClr val="0000FF"/>
                </a:solidFill>
                <a:latin typeface="Consolas" pitchFamily="49" charset="0"/>
                <a:cs typeface="Consolas" pitchFamily="49" charset="0"/>
              </a:rPr>
              <a:t>=</a:t>
            </a:r>
            <a:r>
              <a:rPr lang="en-US" altLang="zh-CN" sz="2000">
                <a:solidFill>
                  <a:srgbClr val="FF0000"/>
                </a:solidFill>
                <a:latin typeface="Consolas" pitchFamily="49" charset="0"/>
                <a:cs typeface="Consolas" pitchFamily="49" charset="0"/>
              </a:rPr>
              <a:t>O(</a:t>
            </a:r>
            <a:r>
              <a:rPr lang="en-US" altLang="zh-CN" sz="2000" i="1">
                <a:solidFill>
                  <a:srgbClr val="FF0000"/>
                </a:solidFill>
                <a:latin typeface="Consolas" pitchFamily="49" charset="0"/>
                <a:cs typeface="Consolas" pitchFamily="49" charset="0"/>
              </a:rPr>
              <a:t>n</a:t>
            </a:r>
            <a:r>
              <a:rPr lang="en-US" altLang="zh-CN" sz="2000">
                <a:solidFill>
                  <a:srgbClr val="FF0000"/>
                </a:solidFill>
                <a:latin typeface="Consolas" pitchFamily="49" charset="0"/>
                <a:cs typeface="Consolas" pitchFamily="49" charset="0"/>
              </a:rPr>
              <a:t>)</a:t>
            </a:r>
            <a:endParaRPr lang="zh-CN" altLang="zh-CN" sz="2000">
              <a:solidFill>
                <a:srgbClr val="FF0000"/>
              </a:solidFill>
              <a:latin typeface="Consolas" pitchFamily="49" charset="0"/>
              <a:cs typeface="Consolas" pitchFamily="49" charset="0"/>
            </a:endParaRPr>
          </a:p>
        </p:txBody>
      </p:sp>
      <p:sp>
        <p:nvSpPr>
          <p:cNvPr id="6" name="TextBox 5"/>
          <p:cNvSpPr txBox="1"/>
          <p:nvPr/>
        </p:nvSpPr>
        <p:spPr>
          <a:xfrm>
            <a:off x="928662" y="571480"/>
            <a:ext cx="4786346" cy="799807"/>
          </a:xfrm>
          <a:prstGeom prst="rect">
            <a:avLst/>
          </a:prstGeom>
          <a:solidFill>
            <a:schemeClr val="bg1">
              <a:lumMod val="95000"/>
            </a:schemeClr>
          </a:solidFill>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r>
              <a:rPr lang="en-US" altLang="zh-CN" sz="1800">
                <a:solidFill>
                  <a:srgbClr val="0000FF"/>
                </a:solidFill>
                <a:latin typeface="Consolas" pitchFamily="49" charset="0"/>
                <a:ea typeface="仿宋" pitchFamily="49" charset="-122"/>
                <a:cs typeface="Consolas" pitchFamily="49" charset="0"/>
              </a:rPr>
              <a:t>S(</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			</a:t>
            </a:r>
            <a:r>
              <a:rPr lang="zh-CN" altLang="zh-CN"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n</a:t>
            </a:r>
            <a:r>
              <a:rPr lang="en-US" altLang="zh-CN" sz="1800">
                <a:solidFill>
                  <a:srgbClr val="00B0F0"/>
                </a:solidFill>
                <a:latin typeface="Consolas" pitchFamily="49" charset="0"/>
                <a:ea typeface="仿宋" pitchFamily="49" charset="-122"/>
                <a:cs typeface="Consolas" pitchFamily="49" charset="0"/>
              </a:rPr>
              <a:t>=1</a:t>
            </a:r>
            <a:r>
              <a:rPr lang="zh-CN" altLang="zh-CN" sz="1800">
                <a:solidFill>
                  <a:srgbClr val="00B0F0"/>
                </a:solidFill>
                <a:latin typeface="Consolas" pitchFamily="49" charset="0"/>
                <a:ea typeface="仿宋" pitchFamily="49" charset="-122"/>
                <a:cs typeface="Consolas" pitchFamily="49" charset="0"/>
              </a:rPr>
              <a:t>时</a:t>
            </a:r>
          </a:p>
          <a:p>
            <a:pPr algn="l"/>
            <a:r>
              <a:rPr lang="en-US" altLang="zh-CN" sz="1800">
                <a:solidFill>
                  <a:srgbClr val="0000FF"/>
                </a:solidFill>
                <a:latin typeface="Consolas" pitchFamily="49" charset="0"/>
                <a:ea typeface="仿宋" pitchFamily="49" charset="-122"/>
                <a:cs typeface="Consolas" pitchFamily="49" charset="0"/>
              </a:rPr>
              <a:t>S(</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)=S(</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-1)+1		</a:t>
            </a:r>
            <a:r>
              <a:rPr lang="zh-CN" altLang="zh-CN"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n</a:t>
            </a:r>
            <a:r>
              <a:rPr lang="en-US" altLang="zh-CN" sz="1800">
                <a:solidFill>
                  <a:srgbClr val="00B0F0"/>
                </a:solidFill>
                <a:latin typeface="Consolas" pitchFamily="49" charset="0"/>
                <a:ea typeface="仿宋" pitchFamily="49" charset="-122"/>
                <a:cs typeface="Consolas" pitchFamily="49" charset="0"/>
              </a:rPr>
              <a:t>&gt;1</a:t>
            </a:r>
            <a:r>
              <a:rPr lang="zh-CN" altLang="zh-CN" sz="1800">
                <a:solidFill>
                  <a:srgbClr val="00B0F0"/>
                </a:solidFill>
                <a:latin typeface="Consolas" pitchFamily="49" charset="0"/>
                <a:ea typeface="仿宋" pitchFamily="49" charset="-122"/>
                <a:cs typeface="Consolas" pitchFamily="49" charset="0"/>
              </a:rPr>
              <a:t>时</a:t>
            </a:r>
          </a:p>
        </p:txBody>
      </p:sp>
      <p:sp>
        <p:nvSpPr>
          <p:cNvPr id="11" name="灯片编号占位符 10"/>
          <p:cNvSpPr>
            <a:spLocks noGrp="1"/>
          </p:cNvSpPr>
          <p:nvPr>
            <p:ph type="sldNum" sz="quarter" idx="12"/>
          </p:nvPr>
        </p:nvSpPr>
        <p:spPr/>
        <p:txBody>
          <a:bodyPr/>
          <a:lstStyle/>
          <a:p>
            <a:fld id="{67864EE2-EAB3-4814-A7EB-820BD7610F1E}" type="slidenum">
              <a:rPr lang="en-US" altLang="zh-CN" smtClean="0"/>
              <a:pPr/>
              <a:t>69</a:t>
            </a:fld>
            <a:r>
              <a:rPr lang="en-US" altLang="zh-CN" dirty="0"/>
              <a:t>/97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428604"/>
            <a:ext cx="2786082" cy="400110"/>
          </a:xfrm>
          <a:prstGeom prst="rect">
            <a:avLst/>
          </a:prstGeom>
          <a:noFill/>
        </p:spPr>
        <p:txBody>
          <a:bodyPr wrap="square" rtlCol="0">
            <a:spAutoFit/>
          </a:bodyPr>
          <a:lstStyle/>
          <a:p>
            <a:pPr algn="l">
              <a:lnSpc>
                <a:spcPct val="100000"/>
              </a:lnSpc>
              <a:spcBef>
                <a:spcPts val="0"/>
              </a:spcBef>
            </a:pPr>
            <a:r>
              <a:rPr lang="en-US" altLang="zh-CN" sz="2000" i="1">
                <a:solidFill>
                  <a:srgbClr val="0000FF"/>
                </a:solidFill>
                <a:latin typeface="Consolas" pitchFamily="49" charset="0"/>
                <a:ea typeface="楷体" pitchFamily="49" charset="-122"/>
                <a:cs typeface="Consolas" pitchFamily="49" charset="0"/>
              </a:rPr>
              <a:t>d</a:t>
            </a:r>
            <a:r>
              <a:rPr lang="zh-CN" altLang="zh-CN" sz="2000">
                <a:solidFill>
                  <a:srgbClr val="0000FF"/>
                </a:solidFill>
                <a:latin typeface="Consolas" pitchFamily="49" charset="0"/>
                <a:ea typeface="楷体" pitchFamily="49" charset="-122"/>
                <a:cs typeface="Consolas" pitchFamily="49" charset="0"/>
              </a:rPr>
              <a:t>维数组抽象数据类型</a:t>
            </a:r>
            <a:endParaRPr lang="zh-CN" altLang="en-US" sz="200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642910" y="1071546"/>
            <a:ext cx="8001056" cy="519766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r>
              <a:rPr lang="en-US" altLang="zh-CN" sz="1800">
                <a:solidFill>
                  <a:srgbClr val="0000FF"/>
                </a:solidFill>
                <a:latin typeface="Consolas" pitchFamily="49" charset="0"/>
                <a:ea typeface="仿宋" pitchFamily="49" charset="-122"/>
                <a:cs typeface="Consolas" pitchFamily="49" charset="0"/>
              </a:rPr>
              <a:t>ADT Array</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r>
              <a:rPr lang="zh-CN" altLang="zh-CN" sz="1800">
                <a:solidFill>
                  <a:srgbClr val="FF0000"/>
                </a:solidFill>
                <a:latin typeface="Consolas" pitchFamily="49" charset="0"/>
                <a:ea typeface="仿宋" pitchFamily="49" charset="-122"/>
                <a:cs typeface="Consolas" pitchFamily="49" charset="0"/>
              </a:rPr>
              <a:t>数据对象：</a:t>
            </a:r>
          </a:p>
          <a:p>
            <a:pPr algn="l"/>
            <a:r>
              <a:rPr lang="en-US" altLang="zh-CN" sz="1800">
                <a:solidFill>
                  <a:srgbClr val="0000FF"/>
                </a:solidFill>
                <a:latin typeface="Consolas" pitchFamily="49" charset="0"/>
                <a:ea typeface="仿宋" pitchFamily="49" charset="-122"/>
                <a:cs typeface="Consolas" pitchFamily="49" charset="0"/>
              </a:rPr>
              <a:t>    D={ </a:t>
            </a:r>
            <a:r>
              <a:rPr lang="zh-CN" altLang="zh-CN" sz="1800">
                <a:solidFill>
                  <a:srgbClr val="0000FF"/>
                </a:solidFill>
                <a:latin typeface="Consolas" pitchFamily="49" charset="0"/>
                <a:ea typeface="仿宋" pitchFamily="49" charset="-122"/>
                <a:cs typeface="Consolas" pitchFamily="49" charset="0"/>
              </a:rPr>
              <a:t>数组中所有元素 </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r>
              <a:rPr lang="zh-CN" altLang="zh-CN" sz="1800">
                <a:solidFill>
                  <a:srgbClr val="FF0000"/>
                </a:solidFill>
                <a:latin typeface="Consolas" pitchFamily="49" charset="0"/>
                <a:ea typeface="仿宋" pitchFamily="49" charset="-122"/>
                <a:cs typeface="Consolas" pitchFamily="49" charset="0"/>
              </a:rPr>
              <a:t>数据关系：</a:t>
            </a:r>
          </a:p>
          <a:p>
            <a:pPr algn="l"/>
            <a:r>
              <a:rPr lang="en-US" altLang="zh-CN" sz="1800">
                <a:solidFill>
                  <a:srgbClr val="0000FF"/>
                </a:solidFill>
                <a:latin typeface="Consolas" pitchFamily="49" charset="0"/>
                <a:ea typeface="仿宋" pitchFamily="49" charset="-122"/>
                <a:cs typeface="Consolas" pitchFamily="49" charset="0"/>
              </a:rPr>
              <a:t>    R={</a:t>
            </a:r>
            <a:r>
              <a:rPr lang="en-US" altLang="zh-CN" sz="1800" i="1">
                <a:solidFill>
                  <a:srgbClr val="0000FF"/>
                </a:solidFill>
                <a:latin typeface="Consolas" pitchFamily="49" charset="0"/>
                <a:ea typeface="仿宋" pitchFamily="49" charset="-122"/>
                <a:cs typeface="Consolas" pitchFamily="49" charset="0"/>
              </a:rPr>
              <a:t>r</a:t>
            </a:r>
            <a:r>
              <a:rPr lang="en-US" altLang="zh-CN" sz="1800" baseline="-250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r</a:t>
            </a:r>
            <a:r>
              <a:rPr lang="en-US" altLang="zh-CN" sz="1800" baseline="-250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mj-ea"/>
                <a:ea typeface="+mj-ea"/>
                <a:cs typeface="Consolas" pitchFamily="49" charset="0"/>
              </a:rPr>
              <a:t>…</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r</a:t>
            </a:r>
            <a:r>
              <a:rPr lang="en-US" altLang="zh-CN" sz="1800" i="1" baseline="-25000">
                <a:solidFill>
                  <a:srgbClr val="0000FF"/>
                </a:solidFill>
                <a:latin typeface="Consolas" pitchFamily="49" charset="0"/>
                <a:ea typeface="仿宋" pitchFamily="49" charset="-122"/>
                <a:cs typeface="Consolas" pitchFamily="49" charset="0"/>
              </a:rPr>
              <a:t>d</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i="1">
                <a:solidFill>
                  <a:srgbClr val="0000FF"/>
                </a:solidFill>
                <a:latin typeface="Consolas" pitchFamily="49" charset="0"/>
                <a:ea typeface="仿宋" pitchFamily="49" charset="-122"/>
                <a:cs typeface="Consolas" pitchFamily="49" charset="0"/>
              </a:rPr>
              <a:t>    r</a:t>
            </a:r>
            <a:r>
              <a:rPr lang="en-US" altLang="zh-CN" sz="1800" i="1" baseline="-25000">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元素之间第</a:t>
            </a:r>
            <a:r>
              <a:rPr lang="en-US" altLang="zh-CN" sz="1800" i="1">
                <a:solidFill>
                  <a:srgbClr val="0000FF"/>
                </a:solidFill>
                <a:latin typeface="Consolas" pitchFamily="49" charset="0"/>
                <a:ea typeface="仿宋" pitchFamily="49" charset="-122"/>
                <a:cs typeface="Consolas" pitchFamily="49" charset="0"/>
              </a:rPr>
              <a:t>i</a:t>
            </a:r>
            <a:r>
              <a:rPr lang="zh-CN" altLang="zh-CN" sz="1800">
                <a:solidFill>
                  <a:srgbClr val="0000FF"/>
                </a:solidFill>
                <a:latin typeface="Consolas" pitchFamily="49" charset="0"/>
                <a:ea typeface="仿宋" pitchFamily="49" charset="-122"/>
                <a:cs typeface="Consolas" pitchFamily="49" charset="0"/>
              </a:rPr>
              <a:t>维的线性关系 </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mj-ea"/>
                <a:ea typeface="+mj-ea"/>
                <a:cs typeface="Consolas" pitchFamily="49" charset="0"/>
              </a:rPr>
              <a:t>…</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d</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r>
              <a:rPr lang="zh-CN" altLang="zh-CN" sz="1800">
                <a:solidFill>
                  <a:srgbClr val="FF0000"/>
                </a:solidFill>
                <a:latin typeface="Consolas" pitchFamily="49" charset="0"/>
                <a:ea typeface="仿宋" pitchFamily="49" charset="-122"/>
                <a:cs typeface="Consolas" pitchFamily="49" charset="0"/>
              </a:rPr>
              <a:t>基本运算：</a:t>
            </a:r>
          </a:p>
          <a:p>
            <a:pPr algn="l"/>
            <a:r>
              <a:rPr lang="en-US" altLang="zh-CN" sz="1800">
                <a:solidFill>
                  <a:srgbClr val="0000FF"/>
                </a:solidFill>
                <a:latin typeface="Consolas" pitchFamily="49" charset="0"/>
                <a:ea typeface="仿宋" pitchFamily="49" charset="-122"/>
                <a:cs typeface="Consolas" pitchFamily="49" charset="0"/>
              </a:rPr>
              <a:t>   Value(</a:t>
            </a:r>
            <a:r>
              <a:rPr lang="en-US" altLang="zh-CN" sz="1800" i="1">
                <a:solidFill>
                  <a:srgbClr val="0000FF"/>
                </a:solidFill>
                <a:latin typeface="Consolas" pitchFamily="49" charset="0"/>
                <a:ea typeface="仿宋" pitchFamily="49" charset="-122"/>
                <a:cs typeface="Consolas" pitchFamily="49" charset="0"/>
              </a:rPr>
              <a:t>A</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baseline="-250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baseline="-250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mj-ea"/>
                <a:ea typeface="+mj-ea"/>
                <a:cs typeface="Consolas" pitchFamily="49" charset="0"/>
              </a:rPr>
              <a:t>…</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i="1" baseline="-25000">
                <a:solidFill>
                  <a:srgbClr val="0000FF"/>
                </a:solidFill>
                <a:latin typeface="Consolas" pitchFamily="49" charset="0"/>
                <a:ea typeface="仿宋" pitchFamily="49" charset="-122"/>
                <a:cs typeface="Consolas" pitchFamily="49" charset="0"/>
              </a:rPr>
              <a:t>d</a:t>
            </a:r>
            <a:r>
              <a:rPr lang="en-US"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A</a:t>
            </a:r>
            <a:r>
              <a:rPr lang="zh-CN" altLang="zh-CN" sz="1800">
                <a:solidFill>
                  <a:srgbClr val="0000FF"/>
                </a:solidFill>
                <a:latin typeface="Consolas" pitchFamily="49" charset="0"/>
                <a:ea typeface="仿宋" pitchFamily="49" charset="-122"/>
                <a:cs typeface="Consolas" pitchFamily="49" charset="0"/>
              </a:rPr>
              <a:t>是已存在的</a:t>
            </a:r>
            <a:r>
              <a:rPr lang="en-US" altLang="zh-CN" sz="1800" i="1">
                <a:solidFill>
                  <a:srgbClr val="0000FF"/>
                </a:solidFill>
                <a:latin typeface="Consolas" pitchFamily="49" charset="0"/>
                <a:ea typeface="仿宋" pitchFamily="49" charset="-122"/>
                <a:cs typeface="Consolas" pitchFamily="49" charset="0"/>
              </a:rPr>
              <a:t>d</a:t>
            </a:r>
            <a:r>
              <a:rPr lang="zh-CN" altLang="zh-CN" sz="1800">
                <a:solidFill>
                  <a:srgbClr val="0000FF"/>
                </a:solidFill>
                <a:latin typeface="Consolas" pitchFamily="49" charset="0"/>
                <a:ea typeface="仿宋" pitchFamily="49" charset="-122"/>
                <a:cs typeface="Consolas" pitchFamily="49" charset="0"/>
              </a:rPr>
              <a:t>维数组，其运算结果是返回</a:t>
            </a:r>
            <a:endParaRPr lang="en-US" altLang="zh-CN" sz="1800">
              <a:solidFill>
                <a:srgbClr val="0000FF"/>
              </a:solidFill>
              <a:latin typeface="Consolas" pitchFamily="49" charset="0"/>
              <a:ea typeface="仿宋" pitchFamily="49" charset="-122"/>
              <a:cs typeface="Consolas" pitchFamily="49" charset="0"/>
            </a:endParaRPr>
          </a:p>
          <a:p>
            <a:pPr algn="l"/>
            <a:r>
              <a:rPr lang="en-US" altLang="zh-CN" sz="1800" i="1">
                <a:solidFill>
                  <a:srgbClr val="0000FF"/>
                </a:solidFill>
                <a:latin typeface="Consolas" pitchFamily="49" charset="0"/>
                <a:ea typeface="仿宋" pitchFamily="49" charset="-122"/>
                <a:cs typeface="Consolas" pitchFamily="49" charset="0"/>
              </a:rPr>
              <a:t>                              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baseline="-250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baseline="-250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mn-ea"/>
                <a:cs typeface="Consolas" pitchFamily="49" charset="0"/>
              </a:rPr>
              <a:t>…</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i="1" baseline="-25000">
                <a:solidFill>
                  <a:srgbClr val="0000FF"/>
                </a:solidFill>
                <a:latin typeface="Consolas" pitchFamily="49" charset="0"/>
                <a:ea typeface="仿宋" pitchFamily="49" charset="-122"/>
                <a:cs typeface="Consolas" pitchFamily="49" charset="0"/>
              </a:rPr>
              <a:t>d</a:t>
            </a:r>
            <a:r>
              <a:rPr lang="en-US"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值。</a:t>
            </a:r>
          </a:p>
          <a:p>
            <a:pPr algn="l"/>
            <a:r>
              <a:rPr lang="en-US" altLang="zh-CN" sz="1800">
                <a:solidFill>
                  <a:srgbClr val="0000FF"/>
                </a:solidFill>
                <a:latin typeface="Consolas" pitchFamily="49" charset="0"/>
                <a:ea typeface="仿宋" pitchFamily="49" charset="-122"/>
                <a:cs typeface="Consolas" pitchFamily="49" charset="0"/>
              </a:rPr>
              <a:t>   Assign(</a:t>
            </a:r>
            <a:r>
              <a:rPr lang="en-US" altLang="zh-CN" sz="1800" i="1">
                <a:solidFill>
                  <a:srgbClr val="0000FF"/>
                </a:solidFill>
                <a:latin typeface="Consolas" pitchFamily="49" charset="0"/>
                <a:ea typeface="仿宋" pitchFamily="49" charset="-122"/>
                <a:cs typeface="Consolas" pitchFamily="49" charset="0"/>
              </a:rPr>
              <a:t>A</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e</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baseline="-250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baseline="-250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mn-ea"/>
                <a:cs typeface="Consolas" pitchFamily="49" charset="0"/>
              </a:rPr>
              <a:t>…</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i="1" baseline="-25000">
                <a:solidFill>
                  <a:srgbClr val="0000FF"/>
                </a:solidFill>
                <a:latin typeface="Consolas" pitchFamily="49" charset="0"/>
                <a:ea typeface="仿宋" pitchFamily="49" charset="-122"/>
                <a:cs typeface="Consolas" pitchFamily="49" charset="0"/>
              </a:rPr>
              <a:t>d</a:t>
            </a:r>
            <a:r>
              <a:rPr lang="en-US"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A</a:t>
            </a:r>
            <a:r>
              <a:rPr lang="zh-CN" altLang="zh-CN" sz="1800">
                <a:solidFill>
                  <a:srgbClr val="0000FF"/>
                </a:solidFill>
                <a:latin typeface="Consolas" pitchFamily="49" charset="0"/>
                <a:ea typeface="仿宋" pitchFamily="49" charset="-122"/>
                <a:cs typeface="Consolas" pitchFamily="49" charset="0"/>
              </a:rPr>
              <a:t>是已存在的</a:t>
            </a:r>
            <a:r>
              <a:rPr lang="en-US" altLang="zh-CN" sz="1800" i="1">
                <a:solidFill>
                  <a:srgbClr val="0000FF"/>
                </a:solidFill>
                <a:latin typeface="Consolas" pitchFamily="49" charset="0"/>
                <a:ea typeface="仿宋" pitchFamily="49" charset="-122"/>
                <a:cs typeface="Consolas" pitchFamily="49" charset="0"/>
              </a:rPr>
              <a:t>d</a:t>
            </a:r>
            <a:r>
              <a:rPr lang="zh-CN" altLang="zh-CN" sz="1800">
                <a:solidFill>
                  <a:srgbClr val="0000FF"/>
                </a:solidFill>
                <a:latin typeface="Consolas" pitchFamily="49" charset="0"/>
                <a:ea typeface="仿宋" pitchFamily="49" charset="-122"/>
                <a:cs typeface="Consolas" pitchFamily="49" charset="0"/>
              </a:rPr>
              <a:t>维数组，其运算结果是</a:t>
            </a:r>
            <a:endParaRPr lang="en-US"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置</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baseline="-250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baseline="-250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mn-ea"/>
                <a:cs typeface="Consolas" pitchFamily="49" charset="0"/>
              </a:rPr>
              <a:t>…</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i="1" baseline="-25000">
                <a:solidFill>
                  <a:srgbClr val="0000FF"/>
                </a:solidFill>
                <a:latin typeface="Consolas" pitchFamily="49" charset="0"/>
                <a:ea typeface="仿宋" pitchFamily="49" charset="-122"/>
                <a:cs typeface="Consolas" pitchFamily="49" charset="0"/>
              </a:rPr>
              <a:t>d</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e</a:t>
            </a:r>
            <a:r>
              <a:rPr lang="zh-CN"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mn-ea"/>
                <a:cs typeface="Consolas" pitchFamily="49" charset="0"/>
              </a:rPr>
              <a:t>    </a:t>
            </a:r>
            <a:r>
              <a:rPr lang="zh-CN" altLang="zh-CN" sz="1800">
                <a:solidFill>
                  <a:srgbClr val="0000FF"/>
                </a:solidFill>
                <a:latin typeface="+mn-ea"/>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7</a:t>
            </a:fld>
            <a:r>
              <a:rPr lang="en-US" altLang="zh-CN"/>
              <a:t>/76</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71802" y="857232"/>
            <a:ext cx="242889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ct val="100000"/>
              </a:lnSpc>
            </a:pPr>
            <a:r>
              <a:rPr lang="zh-CN" altLang="en-US" sz="2000">
                <a:latin typeface="Consolas" pitchFamily="49" charset="0"/>
                <a:ea typeface="仿宋" pitchFamily="49" charset="-122"/>
                <a:cs typeface="Consolas" pitchFamily="49" charset="0"/>
              </a:rPr>
              <a:t>确定问题规模</a:t>
            </a:r>
            <a:r>
              <a:rPr lang="en-US" altLang="zh-CN" sz="2000" i="1">
                <a:latin typeface="Consolas" pitchFamily="49" charset="0"/>
                <a:ea typeface="仿宋" pitchFamily="49" charset="-122"/>
                <a:cs typeface="Consolas" pitchFamily="49" charset="0"/>
              </a:rPr>
              <a:t>n</a:t>
            </a:r>
            <a:endParaRPr lang="zh-CN" altLang="en-US" sz="2000" i="1">
              <a:latin typeface="Consolas" pitchFamily="49" charset="0"/>
              <a:ea typeface="仿宋" pitchFamily="49" charset="-122"/>
              <a:cs typeface="Consolas" pitchFamily="49" charset="0"/>
            </a:endParaRPr>
          </a:p>
        </p:txBody>
      </p:sp>
      <p:sp>
        <p:nvSpPr>
          <p:cNvPr id="7" name="下箭头 6"/>
          <p:cNvSpPr/>
          <p:nvPr/>
        </p:nvSpPr>
        <p:spPr>
          <a:xfrm>
            <a:off x="4214810" y="1428736"/>
            <a:ext cx="142876" cy="28575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00000"/>
              </a:lnSpc>
            </a:pPr>
            <a:endParaRPr lang="zh-CN" altLang="en-US" sz="2000">
              <a:latin typeface="Consolas" pitchFamily="49" charset="0"/>
              <a:ea typeface="仿宋" pitchFamily="49" charset="-122"/>
              <a:cs typeface="Consolas" pitchFamily="49" charset="0"/>
            </a:endParaRPr>
          </a:p>
        </p:txBody>
      </p:sp>
      <p:sp>
        <p:nvSpPr>
          <p:cNvPr id="8" name="TextBox 7"/>
          <p:cNvSpPr txBox="1"/>
          <p:nvPr/>
        </p:nvSpPr>
        <p:spPr>
          <a:xfrm>
            <a:off x="3071802" y="1938823"/>
            <a:ext cx="242889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ct val="100000"/>
              </a:lnSpc>
            </a:pPr>
            <a:r>
              <a:rPr lang="zh-CN" altLang="en-US" sz="2000">
                <a:latin typeface="Consolas" pitchFamily="49" charset="0"/>
                <a:ea typeface="仿宋" pitchFamily="49" charset="-122"/>
                <a:cs typeface="Consolas" pitchFamily="49" charset="0"/>
              </a:rPr>
              <a:t>确定终止情况</a:t>
            </a:r>
          </a:p>
        </p:txBody>
      </p:sp>
      <p:sp>
        <p:nvSpPr>
          <p:cNvPr id="10" name="下箭头 9"/>
          <p:cNvSpPr/>
          <p:nvPr/>
        </p:nvSpPr>
        <p:spPr>
          <a:xfrm>
            <a:off x="4214810" y="2476496"/>
            <a:ext cx="142876" cy="28575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00000"/>
              </a:lnSpc>
            </a:pPr>
            <a:endParaRPr lang="zh-CN" altLang="en-US" sz="2000">
              <a:latin typeface="Consolas" pitchFamily="49" charset="0"/>
              <a:ea typeface="仿宋" pitchFamily="49" charset="-122"/>
              <a:cs typeface="Consolas" pitchFamily="49" charset="0"/>
            </a:endParaRPr>
          </a:p>
        </p:txBody>
      </p:sp>
      <p:sp>
        <p:nvSpPr>
          <p:cNvPr id="11" name="TextBox 10"/>
          <p:cNvSpPr txBox="1"/>
          <p:nvPr/>
        </p:nvSpPr>
        <p:spPr>
          <a:xfrm>
            <a:off x="3071802" y="2986583"/>
            <a:ext cx="242889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ct val="100000"/>
              </a:lnSpc>
            </a:pPr>
            <a:r>
              <a:rPr lang="zh-CN" altLang="en-US" sz="2000">
                <a:latin typeface="Consolas" pitchFamily="49" charset="0"/>
                <a:ea typeface="仿宋" pitchFamily="49" charset="-122"/>
                <a:cs typeface="Consolas" pitchFamily="49" charset="0"/>
              </a:rPr>
              <a:t>确定递推情况</a:t>
            </a:r>
          </a:p>
        </p:txBody>
      </p:sp>
      <p:sp>
        <p:nvSpPr>
          <p:cNvPr id="13" name="右大括号 12"/>
          <p:cNvSpPr/>
          <p:nvPr/>
        </p:nvSpPr>
        <p:spPr>
          <a:xfrm>
            <a:off x="5715008" y="2190742"/>
            <a:ext cx="142876" cy="1047757"/>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ct val="100000"/>
              </a:lnSpc>
            </a:pPr>
            <a:endParaRPr lang="zh-CN" altLang="en-US" sz="2000">
              <a:latin typeface="Consolas" pitchFamily="49" charset="0"/>
              <a:ea typeface="仿宋" pitchFamily="49" charset="-122"/>
              <a:cs typeface="Consolas" pitchFamily="49" charset="0"/>
            </a:endParaRPr>
          </a:p>
        </p:txBody>
      </p:sp>
      <p:sp>
        <p:nvSpPr>
          <p:cNvPr id="14" name="折角形 13"/>
          <p:cNvSpPr/>
          <p:nvPr/>
        </p:nvSpPr>
        <p:spPr>
          <a:xfrm>
            <a:off x="6000760" y="2381243"/>
            <a:ext cx="1143008" cy="571504"/>
          </a:xfrm>
          <a:prstGeom prst="foldedCorner">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递推式</a:t>
            </a:r>
          </a:p>
        </p:txBody>
      </p:sp>
      <p:sp>
        <p:nvSpPr>
          <p:cNvPr id="16" name="下箭头 15"/>
          <p:cNvSpPr/>
          <p:nvPr/>
        </p:nvSpPr>
        <p:spPr>
          <a:xfrm>
            <a:off x="4214810" y="3582657"/>
            <a:ext cx="142876" cy="28575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00000"/>
              </a:lnSpc>
            </a:pPr>
            <a:endParaRPr lang="zh-CN" altLang="en-US" sz="2000">
              <a:latin typeface="Consolas" pitchFamily="49" charset="0"/>
              <a:ea typeface="仿宋" pitchFamily="49" charset="-122"/>
              <a:cs typeface="Consolas" pitchFamily="49" charset="0"/>
            </a:endParaRPr>
          </a:p>
        </p:txBody>
      </p:sp>
      <p:sp>
        <p:nvSpPr>
          <p:cNvPr id="17" name="TextBox 16"/>
          <p:cNvSpPr txBox="1"/>
          <p:nvPr/>
        </p:nvSpPr>
        <p:spPr>
          <a:xfrm>
            <a:off x="2947976" y="3997494"/>
            <a:ext cx="2643206" cy="707886"/>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ct val="100000"/>
              </a:lnSpc>
            </a:pPr>
            <a:r>
              <a:rPr lang="zh-CN" altLang="en-US" sz="2000">
                <a:latin typeface="Consolas" pitchFamily="49" charset="0"/>
                <a:ea typeface="仿宋" pitchFamily="49" charset="-122"/>
                <a:cs typeface="Consolas" pitchFamily="49" charset="0"/>
              </a:rPr>
              <a:t>由递推式求出</a:t>
            </a:r>
            <a:r>
              <a:rPr lang="en-US" altLang="zh-CN" sz="2000">
                <a:latin typeface="Consolas" pitchFamily="49" charset="0"/>
                <a:ea typeface="仿宋" pitchFamily="49" charset="-122"/>
                <a:cs typeface="Consolas" pitchFamily="49" charset="0"/>
              </a:rPr>
              <a:t>T(</a:t>
            </a:r>
            <a:r>
              <a:rPr lang="en-US" altLang="zh-CN" sz="2000" i="1">
                <a:latin typeface="Consolas" pitchFamily="49" charset="0"/>
                <a:ea typeface="仿宋" pitchFamily="49" charset="-122"/>
                <a:cs typeface="Consolas" pitchFamily="49" charset="0"/>
              </a:rPr>
              <a:t>n</a:t>
            </a:r>
            <a:r>
              <a:rPr lang="en-US" altLang="zh-CN" sz="2000">
                <a:latin typeface="Consolas" pitchFamily="49" charset="0"/>
                <a:ea typeface="仿宋" pitchFamily="49" charset="-122"/>
                <a:cs typeface="Consolas" pitchFamily="49" charset="0"/>
              </a:rPr>
              <a:t>)/S(n)</a:t>
            </a:r>
            <a:endParaRPr lang="zh-CN" altLang="en-US" sz="2000">
              <a:latin typeface="Consolas" pitchFamily="49" charset="0"/>
              <a:ea typeface="仿宋" pitchFamily="49" charset="-122"/>
              <a:cs typeface="Consolas" pitchFamily="49" charset="0"/>
            </a:endParaRPr>
          </a:p>
        </p:txBody>
      </p:sp>
      <p:sp>
        <p:nvSpPr>
          <p:cNvPr id="19" name="TextBox 18"/>
          <p:cNvSpPr txBox="1"/>
          <p:nvPr/>
        </p:nvSpPr>
        <p:spPr>
          <a:xfrm>
            <a:off x="2857488" y="5140502"/>
            <a:ext cx="285752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nSpc>
                <a:spcPct val="100000"/>
              </a:lnSpc>
            </a:pPr>
            <a:r>
              <a:rPr lang="zh-CN" altLang="en-US" sz="2000">
                <a:latin typeface="Consolas" pitchFamily="49" charset="0"/>
                <a:ea typeface="仿宋" pitchFamily="49" charset="-122"/>
                <a:cs typeface="Consolas" pitchFamily="49" charset="0"/>
              </a:rPr>
              <a:t>用复杂度表示</a:t>
            </a:r>
            <a:r>
              <a:rPr lang="en-US" altLang="zh-CN" sz="2000" i="1">
                <a:latin typeface="Consolas" pitchFamily="49" charset="0"/>
                <a:ea typeface="仿宋" pitchFamily="49" charset="-122"/>
                <a:cs typeface="Consolas" pitchFamily="49" charset="0"/>
              </a:rPr>
              <a:t>T</a:t>
            </a:r>
            <a:r>
              <a:rPr lang="en-US" altLang="zh-CN" sz="2000">
                <a:latin typeface="Consolas" pitchFamily="49" charset="0"/>
                <a:ea typeface="仿宋" pitchFamily="49" charset="-122"/>
                <a:cs typeface="Consolas" pitchFamily="49" charset="0"/>
              </a:rPr>
              <a:t>(</a:t>
            </a:r>
            <a:r>
              <a:rPr lang="en-US" altLang="zh-CN" sz="2000" i="1">
                <a:latin typeface="Consolas" pitchFamily="49" charset="0"/>
                <a:ea typeface="仿宋" pitchFamily="49" charset="-122"/>
                <a:cs typeface="Consolas" pitchFamily="49" charset="0"/>
              </a:rPr>
              <a:t>n</a:t>
            </a:r>
            <a:r>
              <a:rPr lang="en-US" altLang="zh-CN" sz="2000">
                <a:latin typeface="Consolas" pitchFamily="49" charset="0"/>
                <a:ea typeface="仿宋" pitchFamily="49" charset="-122"/>
                <a:cs typeface="Consolas" pitchFamily="49" charset="0"/>
              </a:rPr>
              <a:t>)/S(</a:t>
            </a:r>
            <a:r>
              <a:rPr lang="en-US" altLang="zh-CN" sz="2000" i="1">
                <a:latin typeface="Consolas" pitchFamily="49" charset="0"/>
                <a:ea typeface="仿宋" pitchFamily="49" charset="-122"/>
                <a:cs typeface="Consolas" pitchFamily="49" charset="0"/>
              </a:rPr>
              <a:t>n</a:t>
            </a:r>
            <a:r>
              <a:rPr lang="en-US" altLang="zh-CN" sz="2000">
                <a:latin typeface="Consolas" pitchFamily="49" charset="0"/>
                <a:ea typeface="仿宋" pitchFamily="49" charset="-122"/>
                <a:cs typeface="Consolas" pitchFamily="49" charset="0"/>
              </a:rPr>
              <a:t>)</a:t>
            </a:r>
            <a:endParaRPr lang="zh-CN" altLang="en-US" sz="2000">
              <a:latin typeface="Consolas" pitchFamily="49" charset="0"/>
              <a:ea typeface="仿宋" pitchFamily="49" charset="-122"/>
              <a:cs typeface="Consolas" pitchFamily="49" charset="0"/>
            </a:endParaRPr>
          </a:p>
        </p:txBody>
      </p:sp>
      <p:sp>
        <p:nvSpPr>
          <p:cNvPr id="20" name="下箭头 19"/>
          <p:cNvSpPr/>
          <p:nvPr/>
        </p:nvSpPr>
        <p:spPr>
          <a:xfrm>
            <a:off x="4214810" y="4786322"/>
            <a:ext cx="142876" cy="28575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00000"/>
              </a:lnSpc>
            </a:pPr>
            <a:endParaRPr lang="zh-CN" altLang="en-US" sz="2000">
              <a:latin typeface="Consolas" pitchFamily="49" charset="0"/>
              <a:ea typeface="仿宋" pitchFamily="49" charset="-122"/>
              <a:cs typeface="Consolas" pitchFamily="49" charset="0"/>
            </a:endParaRPr>
          </a:p>
        </p:txBody>
      </p:sp>
      <p:sp>
        <p:nvSpPr>
          <p:cNvPr id="21" name="TextBox 20"/>
          <p:cNvSpPr txBox="1"/>
          <p:nvPr/>
        </p:nvSpPr>
        <p:spPr>
          <a:xfrm>
            <a:off x="785786" y="428604"/>
            <a:ext cx="192882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457200" indent="-457200" algn="l">
              <a:lnSpc>
                <a:spcPct val="100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递归算法分析</a:t>
            </a:r>
            <a:endParaRPr lang="en-US"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24" name="灯片编号占位符 23"/>
          <p:cNvSpPr>
            <a:spLocks noGrp="1"/>
          </p:cNvSpPr>
          <p:nvPr>
            <p:ph type="sldNum" sz="quarter" idx="12"/>
          </p:nvPr>
        </p:nvSpPr>
        <p:spPr/>
        <p:txBody>
          <a:bodyPr/>
          <a:lstStyle/>
          <a:p>
            <a:fld id="{67864EE2-EAB3-4814-A7EB-820BD7610F1E}" type="slidenum">
              <a:rPr lang="en-US" altLang="zh-CN" smtClean="0"/>
              <a:pPr/>
              <a:t>70</a:t>
            </a:fld>
            <a:r>
              <a:rPr lang="en-US" altLang="zh-CN" dirty="0"/>
              <a:t>/97</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28860" y="428604"/>
            <a:ext cx="378621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6.2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递归算法的设计</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571472" y="1500174"/>
            <a:ext cx="435771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6.2.1 </a:t>
            </a:r>
            <a:r>
              <a:rPr lang="zh-CN" altLang="zh-CN">
                <a:latin typeface="Consolas" pitchFamily="49" charset="0"/>
                <a:ea typeface="微软雅黑" pitchFamily="34" charset="-122"/>
                <a:cs typeface="Consolas" pitchFamily="49" charset="0"/>
              </a:rPr>
              <a:t>递归算法设计的步骤</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7" name="Text Box 2"/>
          <p:cNvSpPr txBox="1">
            <a:spLocks noChangeArrowheads="1"/>
          </p:cNvSpPr>
          <p:nvPr/>
        </p:nvSpPr>
        <p:spPr bwMode="auto">
          <a:xfrm>
            <a:off x="1071538" y="2357430"/>
            <a:ext cx="3929090" cy="1023902"/>
          </a:xfrm>
          <a:prstGeom prst="rect">
            <a:avLst/>
          </a:prstGeom>
          <a:ln>
            <a:solidFill>
              <a:schemeClr val="accent6">
                <a:lumMod val="20000"/>
                <a:lumOff val="80000"/>
              </a:schemeClr>
            </a:solidFill>
            <a:headEnd/>
            <a:tailEnd/>
          </a:ln>
        </p:spPr>
        <p:style>
          <a:lnRef idx="2">
            <a:schemeClr val="accent5"/>
          </a:lnRef>
          <a:fillRef idx="1">
            <a:schemeClr val="lt1"/>
          </a:fillRef>
          <a:effectRef idx="0">
            <a:schemeClr val="accent5"/>
          </a:effectRef>
          <a:fontRef idx="minor">
            <a:schemeClr val="dk1"/>
          </a:fontRef>
        </p:style>
        <p:txBody>
          <a:bodyPr wrap="square" lIns="180000" tIns="108000" bIns="144000">
            <a:spAutoFit/>
          </a:bodyPr>
          <a:lstStyle/>
          <a:p>
            <a:pPr marL="457200" indent="-457200" algn="l">
              <a:lnSpc>
                <a:spcPct val="100000"/>
              </a:lnSpc>
              <a:spcBef>
                <a:spcPct val="50000"/>
              </a:spcBef>
              <a:buBlip>
                <a:blip r:embed="rId2"/>
              </a:buBlip>
            </a:pPr>
            <a:r>
              <a:rPr kumimoji="1" lang="zh-CN" altLang="en-US" sz="2000" dirty="0">
                <a:solidFill>
                  <a:srgbClr val="0000FF"/>
                </a:solidFill>
                <a:latin typeface="Consolas" pitchFamily="49" charset="0"/>
                <a:ea typeface="楷体" pitchFamily="49" charset="-122"/>
                <a:cs typeface="Consolas" pitchFamily="49" charset="0"/>
              </a:rPr>
              <a:t>设计求解问题的递归模型。</a:t>
            </a:r>
            <a:endParaRPr kumimoji="1" lang="en-US" altLang="zh-CN" sz="2000" dirty="0">
              <a:solidFill>
                <a:srgbClr val="0000FF"/>
              </a:solidFill>
              <a:latin typeface="Consolas" pitchFamily="49" charset="0"/>
              <a:ea typeface="楷体" pitchFamily="49" charset="-122"/>
              <a:cs typeface="Consolas" pitchFamily="49" charset="0"/>
            </a:endParaRPr>
          </a:p>
          <a:p>
            <a:pPr marL="457200" indent="-457200" algn="l">
              <a:lnSpc>
                <a:spcPct val="100000"/>
              </a:lnSpc>
              <a:spcBef>
                <a:spcPct val="50000"/>
              </a:spcBef>
              <a:buBlip>
                <a:blip r:embed="rId2"/>
              </a:buBlip>
            </a:pPr>
            <a:r>
              <a:rPr kumimoji="1" lang="zh-CN" altLang="en-US" sz="2000" dirty="0">
                <a:solidFill>
                  <a:srgbClr val="0000FF"/>
                </a:solidFill>
                <a:latin typeface="Consolas" pitchFamily="49" charset="0"/>
                <a:ea typeface="楷体" pitchFamily="49" charset="-122"/>
                <a:cs typeface="Consolas" pitchFamily="49" charset="0"/>
              </a:rPr>
              <a:t>转换成</a:t>
            </a:r>
            <a:r>
              <a:rPr kumimoji="1" lang="zh-CN" altLang="en-US" sz="2000">
                <a:solidFill>
                  <a:srgbClr val="0000FF"/>
                </a:solidFill>
                <a:latin typeface="Consolas" pitchFamily="49" charset="0"/>
                <a:ea typeface="楷体" pitchFamily="49" charset="-122"/>
                <a:cs typeface="Consolas" pitchFamily="49" charset="0"/>
              </a:rPr>
              <a:t>对应的递归算法。</a:t>
            </a:r>
            <a:endParaRPr kumimoji="1" lang="zh-CN" altLang="en-US" sz="2000" dirty="0">
              <a:solidFill>
                <a:srgbClr val="0000FF"/>
              </a:solidFill>
              <a:latin typeface="Consolas" pitchFamily="49" charset="0"/>
              <a:ea typeface="楷体" pitchFamily="49" charset="-122"/>
              <a:cs typeface="Consolas" pitchFamily="49" charset="0"/>
            </a:endParaRPr>
          </a:p>
        </p:txBody>
      </p:sp>
      <p:grpSp>
        <p:nvGrpSpPr>
          <p:cNvPr id="2" name="组合 7"/>
          <p:cNvGrpSpPr/>
          <p:nvPr/>
        </p:nvGrpSpPr>
        <p:grpSpPr>
          <a:xfrm>
            <a:off x="2357422" y="4000504"/>
            <a:ext cx="4286280" cy="500066"/>
            <a:chOff x="1428728" y="4429132"/>
            <a:chExt cx="4286280" cy="500066"/>
          </a:xfrm>
        </p:grpSpPr>
        <p:sp>
          <p:nvSpPr>
            <p:cNvPr id="9" name="圆角矩形 8"/>
            <p:cNvSpPr/>
            <p:nvPr/>
          </p:nvSpPr>
          <p:spPr>
            <a:xfrm>
              <a:off x="1428728" y="4429132"/>
              <a:ext cx="1643074" cy="500066"/>
            </a:xfrm>
            <a:prstGeom prst="roundRect">
              <a:avLst/>
            </a:prstGeom>
            <a:solidFill>
              <a:schemeClr val="accent4">
                <a:lumMod val="40000"/>
                <a:lumOff val="60000"/>
              </a:schemeClr>
            </a:solidFill>
            <a:scene3d>
              <a:camera prst="perspectiveAbove"/>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zh-CN" altLang="en-US" sz="2000" b="0">
                  <a:solidFill>
                    <a:srgbClr val="FF0000"/>
                  </a:solidFill>
                  <a:ea typeface="楷体" pitchFamily="49" charset="-122"/>
                  <a:cs typeface="Times New Roman" pitchFamily="18" charset="0"/>
                </a:rPr>
                <a:t>递归模型</a:t>
              </a:r>
              <a:endParaRPr lang="zh-CN" altLang="en-US" sz="2000" b="0">
                <a:solidFill>
                  <a:srgbClr val="FF0000"/>
                </a:solidFill>
              </a:endParaRPr>
            </a:p>
          </p:txBody>
        </p:sp>
        <p:sp>
          <p:nvSpPr>
            <p:cNvPr id="10" name="右箭头 9"/>
            <p:cNvSpPr/>
            <p:nvPr/>
          </p:nvSpPr>
          <p:spPr>
            <a:xfrm>
              <a:off x="3214678" y="4572008"/>
              <a:ext cx="714380"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11" name="圆角矩形 10"/>
            <p:cNvSpPr/>
            <p:nvPr/>
          </p:nvSpPr>
          <p:spPr>
            <a:xfrm>
              <a:off x="4071934" y="4429132"/>
              <a:ext cx="1643074" cy="500066"/>
            </a:xfrm>
            <a:prstGeom prst="roundRect">
              <a:avLst/>
            </a:prstGeom>
            <a:solidFill>
              <a:schemeClr val="accent4">
                <a:lumMod val="40000"/>
                <a:lumOff val="6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zh-CN" altLang="en-US" sz="2000" b="0">
                  <a:solidFill>
                    <a:srgbClr val="FF0000"/>
                  </a:solidFill>
                  <a:ea typeface="楷体" pitchFamily="49" charset="-122"/>
                  <a:cs typeface="Times New Roman" pitchFamily="18" charset="0"/>
                </a:rPr>
                <a:t>递归算法</a:t>
              </a:r>
              <a:endParaRPr lang="zh-CN" altLang="en-US" sz="2000" b="0">
                <a:solidFill>
                  <a:srgbClr val="FF0000"/>
                </a:solidFill>
              </a:endParaRPr>
            </a:p>
          </p:txBody>
        </p:sp>
      </p:grpSp>
      <p:sp>
        <p:nvSpPr>
          <p:cNvPr id="16" name="灯片编号占位符 15"/>
          <p:cNvSpPr>
            <a:spLocks noGrp="1"/>
          </p:cNvSpPr>
          <p:nvPr>
            <p:ph type="sldNum" sz="quarter" idx="12"/>
          </p:nvPr>
        </p:nvSpPr>
        <p:spPr/>
        <p:txBody>
          <a:bodyPr/>
          <a:lstStyle/>
          <a:p>
            <a:fld id="{67864EE2-EAB3-4814-A7EB-820BD7610F1E}" type="slidenum">
              <a:rPr lang="en-US" altLang="zh-CN" smtClean="0"/>
              <a:pPr/>
              <a:t>71</a:t>
            </a:fld>
            <a:r>
              <a:rPr lang="en-US" altLang="zh-CN" dirty="0"/>
              <a:t>/97</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00034" y="1462619"/>
            <a:ext cx="5715040" cy="707886"/>
          </a:xfrm>
          <a:prstGeom prst="rect">
            <a:avLst/>
          </a:prstGeom>
          <a:ln>
            <a:headEnd/>
            <a:tailEnd/>
          </a:ln>
          <a:effectLst>
            <a:glow rad="101600">
              <a:schemeClr val="accent4">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pPr algn="just" eaLnBrk="1" hangingPunct="1">
              <a:lnSpc>
                <a:spcPct val="100000"/>
              </a:lnSpc>
              <a:spcBef>
                <a:spcPct val="50000"/>
              </a:spcBef>
              <a:defRPr/>
            </a:pPr>
            <a:r>
              <a:rPr kumimoji="1" lang="zh-CN" altLang="en-US" sz="2000" b="0">
                <a:solidFill>
                  <a:srgbClr val="FF3300"/>
                </a:solidFill>
                <a:latin typeface="Consolas" pitchFamily="49" charset="0"/>
                <a:ea typeface="仿宋" pitchFamily="49" charset="-122"/>
                <a:cs typeface="Consolas" pitchFamily="49" charset="0"/>
              </a:rPr>
              <a:t>   </a:t>
            </a:r>
            <a:r>
              <a:rPr kumimoji="1" lang="zh-CN" altLang="en-US" sz="2000" b="0">
                <a:solidFill>
                  <a:srgbClr val="0000FF"/>
                </a:solidFill>
                <a:latin typeface="Consolas" pitchFamily="49" charset="0"/>
                <a:ea typeface="仿宋" pitchFamily="49" charset="-122"/>
                <a:cs typeface="Consolas" pitchFamily="49" charset="0"/>
              </a:rPr>
              <a:t>（</a:t>
            </a:r>
            <a:r>
              <a:rPr kumimoji="1" lang="en-US" altLang="zh-CN" sz="2000" b="0" dirty="0">
                <a:solidFill>
                  <a:srgbClr val="0000FF"/>
                </a:solidFill>
                <a:latin typeface="Consolas" pitchFamily="49" charset="0"/>
                <a:ea typeface="仿宋" pitchFamily="49" charset="-122"/>
                <a:cs typeface="Consolas" pitchFamily="49" charset="0"/>
              </a:rPr>
              <a:t>1</a:t>
            </a:r>
            <a:r>
              <a:rPr kumimoji="1" lang="zh-CN" altLang="en-US" sz="2000" b="0" dirty="0">
                <a:solidFill>
                  <a:srgbClr val="0000FF"/>
                </a:solidFill>
                <a:latin typeface="Consolas" pitchFamily="49" charset="0"/>
                <a:ea typeface="仿宋" pitchFamily="49" charset="-122"/>
                <a:cs typeface="Consolas" pitchFamily="49" charset="0"/>
              </a:rPr>
              <a:t>）对原问题</a:t>
            </a:r>
            <a:r>
              <a:rPr kumimoji="1" lang="en-US" altLang="zh-CN" sz="2000" b="0" i="1" dirty="0">
                <a:solidFill>
                  <a:srgbClr val="0000FF"/>
                </a:solidFill>
                <a:latin typeface="Consolas" pitchFamily="49" charset="0"/>
                <a:ea typeface="仿宋" pitchFamily="49" charset="-122"/>
                <a:cs typeface="Consolas" pitchFamily="49" charset="0"/>
              </a:rPr>
              <a:t>f</a:t>
            </a:r>
            <a:r>
              <a:rPr kumimoji="1" lang="en-US" altLang="zh-CN" sz="2000" b="0" dirty="0">
                <a:solidFill>
                  <a:srgbClr val="0000FF"/>
                </a:solidFill>
                <a:latin typeface="Consolas" pitchFamily="49" charset="0"/>
                <a:ea typeface="仿宋" pitchFamily="49" charset="-122"/>
                <a:cs typeface="Consolas" pitchFamily="49" charset="0"/>
              </a:rPr>
              <a:t>(s)</a:t>
            </a:r>
            <a:r>
              <a:rPr kumimoji="1" lang="zh-CN" altLang="en-US" sz="2000" b="0">
                <a:solidFill>
                  <a:srgbClr val="0000FF"/>
                </a:solidFill>
                <a:latin typeface="Consolas" pitchFamily="49" charset="0"/>
                <a:ea typeface="仿宋" pitchFamily="49" charset="-122"/>
                <a:cs typeface="Consolas" pitchFamily="49" charset="0"/>
              </a:rPr>
              <a:t>进行分析，称为“大问题”，假设</a:t>
            </a:r>
            <a:r>
              <a:rPr kumimoji="1" lang="zh-CN" altLang="en-US" sz="2000" b="0" dirty="0">
                <a:solidFill>
                  <a:srgbClr val="0000FF"/>
                </a:solidFill>
                <a:latin typeface="Consolas" pitchFamily="49" charset="0"/>
                <a:ea typeface="仿宋" pitchFamily="49" charset="-122"/>
                <a:cs typeface="Consolas" pitchFamily="49" charset="0"/>
              </a:rPr>
              <a:t>出合理的“小问题”</a:t>
            </a:r>
            <a:r>
              <a:rPr kumimoji="1" lang="en-US" altLang="zh-CN" sz="2000" b="0" i="1">
                <a:solidFill>
                  <a:srgbClr val="0000FF"/>
                </a:solidFill>
                <a:latin typeface="Consolas" pitchFamily="49" charset="0"/>
                <a:ea typeface="仿宋" pitchFamily="49" charset="-122"/>
                <a:cs typeface="Consolas" pitchFamily="49" charset="0"/>
              </a:rPr>
              <a:t>f</a:t>
            </a:r>
            <a:r>
              <a:rPr kumimoji="1" lang="en-US" altLang="zh-CN" sz="2000" b="0">
                <a:solidFill>
                  <a:srgbClr val="0000FF"/>
                </a:solidFill>
                <a:latin typeface="Consolas" pitchFamily="49" charset="0"/>
                <a:ea typeface="仿宋" pitchFamily="49" charset="-122"/>
                <a:cs typeface="Consolas" pitchFamily="49" charset="0"/>
              </a:rPr>
              <a:t>(s’)</a:t>
            </a:r>
            <a:r>
              <a:rPr kumimoji="1" lang="zh-CN" altLang="en-US" sz="2000" b="0">
                <a:solidFill>
                  <a:srgbClr val="0000FF"/>
                </a:solidFill>
                <a:latin typeface="Consolas" pitchFamily="49" charset="0"/>
                <a:ea typeface="仿宋" pitchFamily="49" charset="-122"/>
                <a:cs typeface="Consolas" pitchFamily="49" charset="0"/>
              </a:rPr>
              <a:t> ；</a:t>
            </a:r>
            <a:r>
              <a:rPr kumimoji="1" lang="zh-CN" altLang="en-US" sz="2000" b="0" dirty="0">
                <a:solidFill>
                  <a:srgbClr val="0000FF"/>
                </a:solidFill>
                <a:latin typeface="Consolas" pitchFamily="49" charset="0"/>
                <a:ea typeface="仿宋" pitchFamily="49" charset="-122"/>
                <a:cs typeface="Consolas" pitchFamily="49" charset="0"/>
              </a:rPr>
              <a:t>　</a:t>
            </a:r>
          </a:p>
        </p:txBody>
      </p:sp>
      <p:sp>
        <p:nvSpPr>
          <p:cNvPr id="5" name="Text Box 3"/>
          <p:cNvSpPr txBox="1">
            <a:spLocks noChangeArrowheads="1"/>
          </p:cNvSpPr>
          <p:nvPr/>
        </p:nvSpPr>
        <p:spPr bwMode="auto">
          <a:xfrm>
            <a:off x="714348" y="505000"/>
            <a:ext cx="3071834" cy="525886"/>
          </a:xfrm>
          <a:prstGeom prst="rect">
            <a:avLst/>
          </a:prstGeom>
          <a:solidFill>
            <a:srgbClr val="336600"/>
          </a:solidFill>
          <a:ln w="9525">
            <a:noFill/>
            <a:miter lim="800000"/>
            <a:headEnd/>
            <a:tailEnd/>
          </a:ln>
          <a:effectLst/>
        </p:spPr>
        <p:txBody>
          <a:bodyPr wrap="square" tIns="108000" bIns="108000">
            <a:spAutoFit/>
          </a:bodyPr>
          <a:lstStyle/>
          <a:p>
            <a:pPr>
              <a:lnSpc>
                <a:spcPct val="100000"/>
              </a:lnSpc>
              <a:spcBef>
                <a:spcPct val="50000"/>
              </a:spcBef>
            </a:pPr>
            <a:r>
              <a:rPr kumimoji="1" lang="zh-CN" altLang="en-US" sz="2000" dirty="0">
                <a:solidFill>
                  <a:schemeClr val="bg1"/>
                </a:solidFill>
                <a:latin typeface="Consolas" pitchFamily="49" charset="0"/>
                <a:ea typeface="仿宋" pitchFamily="49" charset="-122"/>
                <a:cs typeface="Consolas" pitchFamily="49" charset="0"/>
              </a:rPr>
              <a:t>　求递归模型的步骤如下：</a:t>
            </a:r>
          </a:p>
        </p:txBody>
      </p:sp>
      <p:sp>
        <p:nvSpPr>
          <p:cNvPr id="6" name="Text Box 2"/>
          <p:cNvSpPr txBox="1">
            <a:spLocks noChangeArrowheads="1"/>
          </p:cNvSpPr>
          <p:nvPr/>
        </p:nvSpPr>
        <p:spPr bwMode="auto">
          <a:xfrm>
            <a:off x="500034" y="4357694"/>
            <a:ext cx="5572164" cy="707886"/>
          </a:xfrm>
          <a:prstGeom prst="rect">
            <a:avLst/>
          </a:prstGeom>
          <a:ln>
            <a:headEnd/>
            <a:tailEnd/>
          </a:ln>
          <a:effectLst>
            <a:glow rad="139700">
              <a:schemeClr val="accent2">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00000"/>
              </a:lnSpc>
              <a:spcBef>
                <a:spcPct val="50000"/>
              </a:spcBef>
              <a:defRPr/>
            </a:pPr>
            <a:r>
              <a:rPr kumimoji="1" lang="zh-CN" altLang="en-US" sz="2000" b="0">
                <a:solidFill>
                  <a:srgbClr val="0000FF"/>
                </a:solidFill>
                <a:latin typeface="Consolas" pitchFamily="49" charset="0"/>
                <a:ea typeface="仿宋" pitchFamily="49" charset="-122"/>
                <a:cs typeface="Consolas" pitchFamily="49" charset="0"/>
              </a:rPr>
              <a:t>   （</a:t>
            </a:r>
            <a:r>
              <a:rPr kumimoji="1" lang="en-US" altLang="zh-CN" sz="2000" b="0" dirty="0">
                <a:solidFill>
                  <a:srgbClr val="0000FF"/>
                </a:solidFill>
                <a:latin typeface="Consolas" pitchFamily="49" charset="0"/>
                <a:ea typeface="仿宋" pitchFamily="49" charset="-122"/>
                <a:cs typeface="Consolas" pitchFamily="49" charset="0"/>
              </a:rPr>
              <a:t>3</a:t>
            </a:r>
            <a:r>
              <a:rPr kumimoji="1" lang="zh-CN" altLang="en-US" sz="2000" b="0" dirty="0">
                <a:solidFill>
                  <a:srgbClr val="0000FF"/>
                </a:solidFill>
                <a:latin typeface="Consolas" pitchFamily="49" charset="0"/>
                <a:ea typeface="仿宋" pitchFamily="49" charset="-122"/>
                <a:cs typeface="Consolas" pitchFamily="49" charset="0"/>
              </a:rPr>
              <a:t>）确定一个特定情况（如</a:t>
            </a:r>
            <a:r>
              <a:rPr kumimoji="1" lang="en-US" altLang="zh-CN" sz="2000" b="0" i="1" dirty="0">
                <a:solidFill>
                  <a:srgbClr val="0000FF"/>
                </a:solidFill>
                <a:latin typeface="Consolas" pitchFamily="49" charset="0"/>
                <a:ea typeface="仿宋" pitchFamily="49" charset="-122"/>
                <a:cs typeface="Consolas" pitchFamily="49" charset="0"/>
              </a:rPr>
              <a:t>f</a:t>
            </a:r>
            <a:r>
              <a:rPr kumimoji="1" lang="en-US" altLang="zh-CN" sz="2000" b="0" dirty="0">
                <a:solidFill>
                  <a:srgbClr val="0000FF"/>
                </a:solidFill>
                <a:latin typeface="Consolas" pitchFamily="49" charset="0"/>
                <a:ea typeface="仿宋" pitchFamily="49" charset="-122"/>
                <a:cs typeface="Consolas" pitchFamily="49" charset="0"/>
              </a:rPr>
              <a:t>(1)</a:t>
            </a:r>
            <a:r>
              <a:rPr kumimoji="1" lang="zh-CN" altLang="en-US" sz="2000" b="0" dirty="0">
                <a:solidFill>
                  <a:srgbClr val="0000FF"/>
                </a:solidFill>
                <a:latin typeface="Consolas" pitchFamily="49" charset="0"/>
                <a:ea typeface="仿宋" pitchFamily="49" charset="-122"/>
                <a:cs typeface="Consolas" pitchFamily="49" charset="0"/>
              </a:rPr>
              <a:t>或</a:t>
            </a:r>
            <a:r>
              <a:rPr kumimoji="1" lang="en-US" altLang="zh-CN" sz="2000" b="0" i="1" dirty="0">
                <a:solidFill>
                  <a:srgbClr val="0000FF"/>
                </a:solidFill>
                <a:latin typeface="Consolas" pitchFamily="49" charset="0"/>
                <a:ea typeface="仿宋" pitchFamily="49" charset="-122"/>
                <a:cs typeface="Consolas" pitchFamily="49" charset="0"/>
              </a:rPr>
              <a:t>f</a:t>
            </a:r>
            <a:r>
              <a:rPr kumimoji="1" lang="en-US" altLang="zh-CN" sz="2000" b="0" dirty="0">
                <a:solidFill>
                  <a:srgbClr val="0000FF"/>
                </a:solidFill>
                <a:latin typeface="Consolas" pitchFamily="49" charset="0"/>
                <a:ea typeface="仿宋" pitchFamily="49" charset="-122"/>
                <a:cs typeface="Consolas" pitchFamily="49" charset="0"/>
              </a:rPr>
              <a:t>(0)</a:t>
            </a:r>
            <a:r>
              <a:rPr kumimoji="1" lang="zh-CN" altLang="en-US" sz="2000" b="0" dirty="0">
                <a:solidFill>
                  <a:srgbClr val="0000FF"/>
                </a:solidFill>
                <a:latin typeface="Consolas" pitchFamily="49" charset="0"/>
                <a:ea typeface="仿宋" pitchFamily="49" charset="-122"/>
                <a:cs typeface="Consolas" pitchFamily="49" charset="0"/>
              </a:rPr>
              <a:t>）</a:t>
            </a:r>
            <a:r>
              <a:rPr kumimoji="1" lang="zh-CN" altLang="en-US" sz="2000" b="0">
                <a:solidFill>
                  <a:srgbClr val="0000FF"/>
                </a:solidFill>
                <a:latin typeface="Consolas" pitchFamily="49" charset="0"/>
                <a:ea typeface="仿宋" pitchFamily="49" charset="-122"/>
                <a:cs typeface="Consolas" pitchFamily="49" charset="0"/>
              </a:rPr>
              <a:t>的解  </a:t>
            </a:r>
            <a:r>
              <a:rPr kumimoji="1" lang="zh-CN" altLang="en-US" sz="2000" b="0">
                <a:solidFill>
                  <a:srgbClr val="0000FF"/>
                </a:solidFill>
                <a:latin typeface="Consolas" pitchFamily="49" charset="0"/>
                <a:ea typeface="仿宋" pitchFamily="49" charset="-122"/>
                <a:cs typeface="Consolas" pitchFamily="49" charset="0"/>
                <a:sym typeface="Wingdings"/>
              </a:rPr>
              <a:t>  </a:t>
            </a:r>
            <a:r>
              <a:rPr kumimoji="1" lang="zh-CN" altLang="en-US" sz="2000" b="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递归出口</a:t>
            </a:r>
            <a:r>
              <a:rPr kumimoji="1" lang="zh-CN" altLang="en-US" sz="2000" b="0">
                <a:solidFill>
                  <a:srgbClr val="0000FF"/>
                </a:solidFill>
                <a:latin typeface="Consolas" pitchFamily="49" charset="0"/>
                <a:ea typeface="仿宋" pitchFamily="49" charset="-122"/>
                <a:cs typeface="Consolas" pitchFamily="49" charset="0"/>
              </a:rPr>
              <a:t>。</a:t>
            </a:r>
            <a:endParaRPr kumimoji="1" lang="zh-CN" altLang="en-US" sz="2000" b="0" dirty="0">
              <a:solidFill>
                <a:srgbClr val="0000FF"/>
              </a:solidFill>
              <a:latin typeface="Consolas" pitchFamily="49" charset="0"/>
              <a:ea typeface="仿宋" pitchFamily="49" charset="-122"/>
              <a:cs typeface="Consolas" pitchFamily="49" charset="0"/>
            </a:endParaRPr>
          </a:p>
        </p:txBody>
      </p:sp>
      <p:sp>
        <p:nvSpPr>
          <p:cNvPr id="7" name="Text Box 2"/>
          <p:cNvSpPr txBox="1">
            <a:spLocks noChangeArrowheads="1"/>
          </p:cNvSpPr>
          <p:nvPr/>
        </p:nvSpPr>
        <p:spPr bwMode="auto">
          <a:xfrm>
            <a:off x="500034" y="2714620"/>
            <a:ext cx="5643602" cy="1015663"/>
          </a:xfrm>
          <a:prstGeom prst="rect">
            <a:avLst/>
          </a:prstGeom>
          <a:ln>
            <a:headEnd/>
            <a:tailEnd/>
          </a:ln>
          <a:effectLst>
            <a:glow rad="101600">
              <a:schemeClr val="accent4">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pPr algn="just" eaLnBrk="1" hangingPunct="1">
              <a:lnSpc>
                <a:spcPct val="100000"/>
              </a:lnSpc>
              <a:spcBef>
                <a:spcPct val="50000"/>
              </a:spcBef>
              <a:defRPr/>
            </a:pPr>
            <a:r>
              <a:rPr kumimoji="1" lang="zh-CN" altLang="en-US" sz="2000" b="0" dirty="0">
                <a:solidFill>
                  <a:srgbClr val="0000FF"/>
                </a:solidFill>
                <a:latin typeface="Consolas" pitchFamily="49" charset="0"/>
                <a:ea typeface="仿宋" pitchFamily="49" charset="-122"/>
                <a:cs typeface="Consolas" pitchFamily="49" charset="0"/>
              </a:rPr>
              <a:t>　 （</a:t>
            </a:r>
            <a:r>
              <a:rPr kumimoji="1" lang="en-US" altLang="zh-CN" sz="2000" b="0" dirty="0">
                <a:solidFill>
                  <a:srgbClr val="0000FF"/>
                </a:solidFill>
                <a:latin typeface="Consolas" pitchFamily="49" charset="0"/>
                <a:ea typeface="仿宋" pitchFamily="49" charset="-122"/>
                <a:cs typeface="Consolas" pitchFamily="49" charset="0"/>
              </a:rPr>
              <a:t>2</a:t>
            </a:r>
            <a:r>
              <a:rPr kumimoji="1" lang="zh-CN" altLang="en-US" sz="2000" b="0" dirty="0">
                <a:solidFill>
                  <a:srgbClr val="0000FF"/>
                </a:solidFill>
                <a:latin typeface="Consolas" pitchFamily="49" charset="0"/>
                <a:ea typeface="仿宋" pitchFamily="49" charset="-122"/>
                <a:cs typeface="Consolas" pitchFamily="49" charset="0"/>
              </a:rPr>
              <a:t>）假设</a:t>
            </a:r>
            <a:r>
              <a:rPr kumimoji="1" lang="en-US" altLang="zh-CN" sz="2000" b="0" i="1" dirty="0">
                <a:solidFill>
                  <a:srgbClr val="0000FF"/>
                </a:solidFill>
                <a:latin typeface="Consolas" pitchFamily="49" charset="0"/>
                <a:ea typeface="仿宋" pitchFamily="49" charset="-122"/>
                <a:cs typeface="Consolas" pitchFamily="49" charset="0"/>
              </a:rPr>
              <a:t>f</a:t>
            </a:r>
            <a:r>
              <a:rPr kumimoji="1" lang="en-US" altLang="zh-CN" sz="2000" b="0" dirty="0">
                <a:solidFill>
                  <a:srgbClr val="0000FF"/>
                </a:solidFill>
                <a:latin typeface="Consolas" pitchFamily="49" charset="0"/>
                <a:ea typeface="仿宋" pitchFamily="49" charset="-122"/>
                <a:cs typeface="Consolas" pitchFamily="49" charset="0"/>
              </a:rPr>
              <a:t>(s’)</a:t>
            </a:r>
            <a:r>
              <a:rPr kumimoji="1" lang="zh-CN" altLang="en-US" sz="2000" b="0" dirty="0">
                <a:solidFill>
                  <a:srgbClr val="0000FF"/>
                </a:solidFill>
                <a:latin typeface="Consolas" pitchFamily="49" charset="0"/>
                <a:ea typeface="仿宋" pitchFamily="49" charset="-122"/>
                <a:cs typeface="Consolas" pitchFamily="49" charset="0"/>
              </a:rPr>
              <a:t>是可</a:t>
            </a:r>
            <a:r>
              <a:rPr kumimoji="1" lang="zh-CN" altLang="en-US" sz="2000" b="0">
                <a:solidFill>
                  <a:srgbClr val="0000FF"/>
                </a:solidFill>
                <a:latin typeface="Consolas" pitchFamily="49" charset="0"/>
                <a:ea typeface="仿宋" pitchFamily="49" charset="-122"/>
                <a:cs typeface="Consolas" pitchFamily="49" charset="0"/>
              </a:rPr>
              <a:t>解的，在此</a:t>
            </a:r>
            <a:r>
              <a:rPr kumimoji="1" lang="zh-CN" altLang="en-US" sz="2000" b="0" dirty="0">
                <a:solidFill>
                  <a:srgbClr val="0000FF"/>
                </a:solidFill>
                <a:latin typeface="Consolas" pitchFamily="49" charset="0"/>
                <a:ea typeface="仿宋" pitchFamily="49" charset="-122"/>
                <a:cs typeface="Consolas" pitchFamily="49" charset="0"/>
              </a:rPr>
              <a:t>基础上确定</a:t>
            </a:r>
            <a:r>
              <a:rPr kumimoji="1" lang="en-US" altLang="zh-CN" sz="2000" b="0" i="1" dirty="0">
                <a:solidFill>
                  <a:srgbClr val="0000FF"/>
                </a:solidFill>
                <a:latin typeface="Consolas" pitchFamily="49" charset="0"/>
                <a:ea typeface="仿宋" pitchFamily="49" charset="-122"/>
                <a:cs typeface="Consolas" pitchFamily="49" charset="0"/>
              </a:rPr>
              <a:t>f</a:t>
            </a:r>
            <a:r>
              <a:rPr kumimoji="1" lang="en-US" altLang="zh-CN" sz="2000" b="0" dirty="0">
                <a:solidFill>
                  <a:srgbClr val="0000FF"/>
                </a:solidFill>
                <a:latin typeface="Consolas" pitchFamily="49" charset="0"/>
                <a:ea typeface="仿宋" pitchFamily="49" charset="-122"/>
                <a:cs typeface="Consolas" pitchFamily="49" charset="0"/>
              </a:rPr>
              <a:t>(s)</a:t>
            </a:r>
            <a:r>
              <a:rPr kumimoji="1" lang="zh-CN" altLang="en-US" sz="2000" b="0">
                <a:solidFill>
                  <a:srgbClr val="0000FF"/>
                </a:solidFill>
                <a:latin typeface="Consolas" pitchFamily="49" charset="0"/>
                <a:ea typeface="仿宋" pitchFamily="49" charset="-122"/>
                <a:cs typeface="Consolas" pitchFamily="49" charset="0"/>
              </a:rPr>
              <a:t>的解，即</a:t>
            </a:r>
            <a:r>
              <a:rPr kumimoji="1" lang="zh-CN" altLang="en-US" sz="2000" b="0" dirty="0">
                <a:solidFill>
                  <a:srgbClr val="0000FF"/>
                </a:solidFill>
                <a:latin typeface="Consolas" pitchFamily="49" charset="0"/>
                <a:ea typeface="仿宋" pitchFamily="49" charset="-122"/>
                <a:cs typeface="Consolas" pitchFamily="49" charset="0"/>
              </a:rPr>
              <a:t>给出</a:t>
            </a:r>
            <a:r>
              <a:rPr kumimoji="1" lang="en-US" altLang="zh-CN" sz="2000" b="0" i="1" dirty="0">
                <a:solidFill>
                  <a:srgbClr val="0000FF"/>
                </a:solidFill>
                <a:latin typeface="Consolas" pitchFamily="49" charset="0"/>
                <a:ea typeface="仿宋" pitchFamily="49" charset="-122"/>
                <a:cs typeface="Consolas" pitchFamily="49" charset="0"/>
              </a:rPr>
              <a:t>f</a:t>
            </a:r>
            <a:r>
              <a:rPr kumimoji="1" lang="en-US" altLang="zh-CN" sz="2000" b="0" dirty="0">
                <a:solidFill>
                  <a:srgbClr val="0000FF"/>
                </a:solidFill>
                <a:latin typeface="Consolas" pitchFamily="49" charset="0"/>
                <a:ea typeface="仿宋" pitchFamily="49" charset="-122"/>
                <a:cs typeface="Consolas" pitchFamily="49" charset="0"/>
              </a:rPr>
              <a:t>(s)</a:t>
            </a:r>
            <a:r>
              <a:rPr kumimoji="1" lang="zh-CN" altLang="en-US" sz="2000" b="0" dirty="0">
                <a:solidFill>
                  <a:srgbClr val="0000FF"/>
                </a:solidFill>
                <a:latin typeface="Consolas" pitchFamily="49" charset="0"/>
                <a:ea typeface="仿宋" pitchFamily="49" charset="-122"/>
                <a:cs typeface="Consolas" pitchFamily="49" charset="0"/>
              </a:rPr>
              <a:t>与</a:t>
            </a:r>
            <a:r>
              <a:rPr kumimoji="1" lang="en-US" altLang="zh-CN" sz="2000" b="0" i="1" dirty="0">
                <a:solidFill>
                  <a:srgbClr val="0000FF"/>
                </a:solidFill>
                <a:latin typeface="Consolas" pitchFamily="49" charset="0"/>
                <a:ea typeface="仿宋" pitchFamily="49" charset="-122"/>
                <a:cs typeface="Consolas" pitchFamily="49" charset="0"/>
              </a:rPr>
              <a:t>f</a:t>
            </a:r>
            <a:r>
              <a:rPr kumimoji="1" lang="en-US" altLang="zh-CN" sz="2000" b="0" dirty="0">
                <a:solidFill>
                  <a:srgbClr val="0000FF"/>
                </a:solidFill>
                <a:latin typeface="Consolas" pitchFamily="49" charset="0"/>
                <a:ea typeface="仿宋" pitchFamily="49" charset="-122"/>
                <a:cs typeface="Consolas" pitchFamily="49" charset="0"/>
              </a:rPr>
              <a:t>(s’)</a:t>
            </a:r>
            <a:r>
              <a:rPr kumimoji="1" lang="zh-CN" altLang="en-US" sz="2000" b="0" dirty="0">
                <a:solidFill>
                  <a:srgbClr val="0000FF"/>
                </a:solidFill>
                <a:latin typeface="Consolas" pitchFamily="49" charset="0"/>
                <a:ea typeface="仿宋" pitchFamily="49" charset="-122"/>
                <a:cs typeface="Consolas" pitchFamily="49" charset="0"/>
              </a:rPr>
              <a:t>之间</a:t>
            </a:r>
            <a:r>
              <a:rPr kumimoji="1" lang="zh-CN" altLang="en-US" sz="2000" b="0">
                <a:solidFill>
                  <a:srgbClr val="0000FF"/>
                </a:solidFill>
                <a:latin typeface="Consolas" pitchFamily="49" charset="0"/>
                <a:ea typeface="仿宋" pitchFamily="49" charset="-122"/>
                <a:cs typeface="Consolas" pitchFamily="49" charset="0"/>
              </a:rPr>
              <a:t>的关系 </a:t>
            </a:r>
            <a:r>
              <a:rPr kumimoji="1" lang="zh-CN" altLang="en-US" sz="2000" b="0">
                <a:solidFill>
                  <a:srgbClr val="0000FF"/>
                </a:solidFill>
                <a:latin typeface="Consolas" pitchFamily="49" charset="0"/>
                <a:ea typeface="仿宋" pitchFamily="49" charset="-122"/>
                <a:cs typeface="Consolas" pitchFamily="49" charset="0"/>
                <a:sym typeface="Wingdings"/>
              </a:rPr>
              <a:t> </a:t>
            </a:r>
            <a:r>
              <a:rPr kumimoji="1" lang="zh-CN" altLang="en-US" sz="2000" b="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sym typeface="Wingdings"/>
              </a:rPr>
              <a:t>递归体</a:t>
            </a:r>
            <a:r>
              <a:rPr kumimoji="1" lang="zh-CN" altLang="en-US" sz="2000" b="0">
                <a:solidFill>
                  <a:srgbClr val="0000FF"/>
                </a:solidFill>
                <a:latin typeface="Consolas" pitchFamily="49" charset="0"/>
                <a:ea typeface="仿宋" pitchFamily="49" charset="-122"/>
                <a:cs typeface="Consolas" pitchFamily="49" charset="0"/>
                <a:sym typeface="Wingdings"/>
              </a:rPr>
              <a:t>。</a:t>
            </a:r>
            <a:endParaRPr kumimoji="1" lang="zh-CN" altLang="en-US" sz="2000" b="0" dirty="0">
              <a:solidFill>
                <a:srgbClr val="0000FF"/>
              </a:solidFill>
              <a:latin typeface="Consolas" pitchFamily="49" charset="0"/>
              <a:ea typeface="仿宋" pitchFamily="49" charset="-122"/>
              <a:cs typeface="Consolas" pitchFamily="49" charset="0"/>
            </a:endParaRPr>
          </a:p>
        </p:txBody>
      </p:sp>
      <p:grpSp>
        <p:nvGrpSpPr>
          <p:cNvPr id="2" name="组合 7"/>
          <p:cNvGrpSpPr/>
          <p:nvPr/>
        </p:nvGrpSpPr>
        <p:grpSpPr>
          <a:xfrm>
            <a:off x="6215074" y="1500174"/>
            <a:ext cx="2571768" cy="3510345"/>
            <a:chOff x="6072198" y="1714488"/>
            <a:chExt cx="2571768" cy="3510345"/>
          </a:xfrm>
        </p:grpSpPr>
        <p:sp>
          <p:nvSpPr>
            <p:cNvPr id="9" name="TextBox 8"/>
            <p:cNvSpPr txBox="1"/>
            <p:nvPr/>
          </p:nvSpPr>
          <p:spPr>
            <a:xfrm>
              <a:off x="6572264" y="1714488"/>
              <a:ext cx="2000264" cy="400110"/>
            </a:xfrm>
            <a:prstGeom prst="rect">
              <a:avLst/>
            </a:prstGeom>
            <a:noFill/>
          </p:spPr>
          <p:txBody>
            <a:bodyPr wrap="square" rtlCol="0">
              <a:spAutoFit/>
            </a:bodyPr>
            <a:lstStyle/>
            <a:p>
              <a:pPr>
                <a:lnSpc>
                  <a:spcPct val="100000"/>
                </a:lnSpc>
              </a:pPr>
              <a:r>
                <a:rPr kumimoji="1" lang="zh-CN" altLang="en-US" sz="2000">
                  <a:solidFill>
                    <a:srgbClr val="FF0000"/>
                  </a:solidFill>
                  <a:latin typeface="Consolas" pitchFamily="49" charset="0"/>
                  <a:ea typeface="仿宋" pitchFamily="49" charset="-122"/>
                  <a:cs typeface="Consolas" pitchFamily="49" charset="0"/>
                </a:rPr>
                <a:t>数学归纳法</a:t>
              </a:r>
              <a:endParaRPr lang="zh-CN" altLang="en-US" sz="2000">
                <a:solidFill>
                  <a:srgbClr val="FF0000"/>
                </a:solidFill>
                <a:latin typeface="Consolas" pitchFamily="49" charset="0"/>
                <a:ea typeface="仿宋" pitchFamily="49" charset="-122"/>
                <a:cs typeface="Consolas" pitchFamily="49" charset="0"/>
              </a:endParaRPr>
            </a:p>
          </p:txBody>
        </p:sp>
        <p:sp>
          <p:nvSpPr>
            <p:cNvPr id="10" name="TextBox 9"/>
            <p:cNvSpPr txBox="1"/>
            <p:nvPr/>
          </p:nvSpPr>
          <p:spPr>
            <a:xfrm>
              <a:off x="6786578" y="2571744"/>
              <a:ext cx="1857388"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pPr>
              <a:r>
                <a:rPr kumimoji="1" lang="zh-CN" altLang="en-US" sz="2000" b="0">
                  <a:solidFill>
                    <a:srgbClr val="0000FF"/>
                  </a:solidFill>
                  <a:latin typeface="Consolas" pitchFamily="49" charset="0"/>
                  <a:ea typeface="仿宋" pitchFamily="49" charset="-122"/>
                  <a:cs typeface="Consolas" pitchFamily="49" charset="0"/>
                </a:rPr>
                <a:t>假设</a:t>
              </a:r>
              <a:r>
                <a:rPr kumimoji="1" lang="en-US" altLang="zh-CN" sz="2000" b="0" i="1">
                  <a:solidFill>
                    <a:srgbClr val="0000FF"/>
                  </a:solidFill>
                  <a:latin typeface="Consolas" pitchFamily="49" charset="0"/>
                  <a:ea typeface="仿宋" pitchFamily="49" charset="-122"/>
                  <a:cs typeface="Consolas" pitchFamily="49" charset="0"/>
                </a:rPr>
                <a:t>n</a:t>
              </a:r>
              <a:r>
                <a:rPr kumimoji="1" lang="en-US" altLang="zh-CN" sz="2000" b="0">
                  <a:solidFill>
                    <a:srgbClr val="0000FF"/>
                  </a:solidFill>
                  <a:latin typeface="Consolas" pitchFamily="49" charset="0"/>
                  <a:ea typeface="仿宋" pitchFamily="49" charset="-122"/>
                  <a:cs typeface="Consolas" pitchFamily="49" charset="0"/>
                </a:rPr>
                <a:t>=</a:t>
              </a:r>
              <a:r>
                <a:rPr kumimoji="1" lang="en-US" altLang="zh-CN" sz="2000" b="0" i="1">
                  <a:solidFill>
                    <a:srgbClr val="0000FF"/>
                  </a:solidFill>
                  <a:latin typeface="Consolas" pitchFamily="49" charset="0"/>
                  <a:ea typeface="仿宋" pitchFamily="49" charset="-122"/>
                  <a:cs typeface="Consolas" pitchFamily="49" charset="0"/>
                </a:rPr>
                <a:t>k</a:t>
              </a:r>
              <a:r>
                <a:rPr kumimoji="1" lang="en-US" altLang="zh-CN" sz="2000" b="0">
                  <a:solidFill>
                    <a:srgbClr val="0000FF"/>
                  </a:solidFill>
                  <a:latin typeface="Consolas" pitchFamily="49" charset="0"/>
                  <a:ea typeface="仿宋" pitchFamily="49" charset="-122"/>
                  <a:cs typeface="Consolas" pitchFamily="49" charset="0"/>
                </a:rPr>
                <a:t>-1</a:t>
              </a:r>
              <a:r>
                <a:rPr kumimoji="1" lang="zh-CN" altLang="en-US" sz="2000" b="0">
                  <a:solidFill>
                    <a:srgbClr val="0000FF"/>
                  </a:solidFill>
                  <a:latin typeface="Consolas" pitchFamily="49" charset="0"/>
                  <a:ea typeface="仿宋" pitchFamily="49" charset="-122"/>
                  <a:cs typeface="Consolas" pitchFamily="49" charset="0"/>
                </a:rPr>
                <a:t>时等式成立</a:t>
              </a:r>
              <a:endParaRPr lang="zh-CN" altLang="en-US" sz="2000" b="0">
                <a:solidFill>
                  <a:srgbClr val="0000FF"/>
                </a:solidFill>
                <a:latin typeface="Consolas" pitchFamily="49" charset="0"/>
                <a:ea typeface="仿宋" pitchFamily="49" charset="-122"/>
                <a:cs typeface="Consolas" pitchFamily="49" charset="0"/>
              </a:endParaRPr>
            </a:p>
            <a:p>
              <a:pPr>
                <a:lnSpc>
                  <a:spcPct val="100000"/>
                </a:lnSpc>
              </a:pPr>
              <a:r>
                <a:rPr kumimoji="1" lang="zh-CN" altLang="en-US" sz="2000" b="0">
                  <a:solidFill>
                    <a:srgbClr val="0000FF"/>
                  </a:solidFill>
                  <a:latin typeface="Consolas" pitchFamily="49" charset="0"/>
                  <a:ea typeface="仿宋" pitchFamily="49" charset="-122"/>
                  <a:cs typeface="Consolas" pitchFamily="49" charset="0"/>
                </a:rPr>
                <a:t>求证</a:t>
              </a:r>
              <a:r>
                <a:rPr kumimoji="1" lang="en-US" altLang="zh-CN" sz="2000" b="0" i="1">
                  <a:solidFill>
                    <a:srgbClr val="0000FF"/>
                  </a:solidFill>
                  <a:latin typeface="Consolas" pitchFamily="49" charset="0"/>
                  <a:ea typeface="仿宋" pitchFamily="49" charset="-122"/>
                  <a:cs typeface="Consolas" pitchFamily="49" charset="0"/>
                </a:rPr>
                <a:t>n</a:t>
              </a:r>
              <a:r>
                <a:rPr kumimoji="1" lang="en-US" altLang="zh-CN" sz="2000" b="0">
                  <a:solidFill>
                    <a:srgbClr val="0000FF"/>
                  </a:solidFill>
                  <a:latin typeface="Consolas" pitchFamily="49" charset="0"/>
                  <a:ea typeface="仿宋" pitchFamily="49" charset="-122"/>
                  <a:cs typeface="Consolas" pitchFamily="49" charset="0"/>
                </a:rPr>
                <a:t>=</a:t>
              </a:r>
              <a:r>
                <a:rPr kumimoji="1" lang="en-US" altLang="zh-CN" sz="2000" b="0" i="1">
                  <a:solidFill>
                    <a:srgbClr val="0000FF"/>
                  </a:solidFill>
                  <a:latin typeface="Consolas" pitchFamily="49" charset="0"/>
                  <a:ea typeface="仿宋" pitchFamily="49" charset="-122"/>
                  <a:cs typeface="Consolas" pitchFamily="49" charset="0"/>
                </a:rPr>
                <a:t>k</a:t>
              </a:r>
              <a:r>
                <a:rPr kumimoji="1" lang="zh-CN" altLang="en-US" sz="2000" b="0">
                  <a:solidFill>
                    <a:srgbClr val="0000FF"/>
                  </a:solidFill>
                  <a:latin typeface="Consolas" pitchFamily="49" charset="0"/>
                  <a:ea typeface="仿宋" pitchFamily="49" charset="-122"/>
                  <a:cs typeface="Consolas" pitchFamily="49" charset="0"/>
                </a:rPr>
                <a:t>时等式成立</a:t>
              </a:r>
              <a:endParaRPr lang="zh-CN" altLang="en-US" sz="2000" b="0">
                <a:solidFill>
                  <a:srgbClr val="0000FF"/>
                </a:solidFill>
                <a:latin typeface="Consolas" pitchFamily="49" charset="0"/>
                <a:ea typeface="仿宋" pitchFamily="49" charset="-122"/>
                <a:cs typeface="Consolas" pitchFamily="49" charset="0"/>
              </a:endParaRPr>
            </a:p>
          </p:txBody>
        </p:sp>
        <p:sp>
          <p:nvSpPr>
            <p:cNvPr id="11" name="TextBox 10"/>
            <p:cNvSpPr txBox="1"/>
            <p:nvPr/>
          </p:nvSpPr>
          <p:spPr>
            <a:xfrm>
              <a:off x="6786578" y="4516947"/>
              <a:ext cx="1857388"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pPr>
              <a:r>
                <a:rPr kumimoji="1" lang="zh-CN" altLang="en-US" sz="2000" b="0">
                  <a:solidFill>
                    <a:srgbClr val="0000FF"/>
                  </a:solidFill>
                  <a:latin typeface="Consolas" pitchFamily="49" charset="0"/>
                  <a:ea typeface="仿宋" pitchFamily="49" charset="-122"/>
                  <a:cs typeface="Consolas" pitchFamily="49" charset="0"/>
                </a:rPr>
                <a:t>求证</a:t>
              </a:r>
              <a:r>
                <a:rPr kumimoji="1" lang="en-US" altLang="zh-CN" sz="2000" b="0" i="1">
                  <a:solidFill>
                    <a:srgbClr val="0000FF"/>
                  </a:solidFill>
                  <a:latin typeface="Consolas" pitchFamily="49" charset="0"/>
                  <a:ea typeface="仿宋" pitchFamily="49" charset="-122"/>
                  <a:cs typeface="Consolas" pitchFamily="49" charset="0"/>
                </a:rPr>
                <a:t>n</a:t>
              </a:r>
              <a:r>
                <a:rPr kumimoji="1" lang="en-US" altLang="zh-CN" sz="2000" b="0">
                  <a:solidFill>
                    <a:srgbClr val="0000FF"/>
                  </a:solidFill>
                  <a:latin typeface="Consolas" pitchFamily="49" charset="0"/>
                  <a:ea typeface="仿宋" pitchFamily="49" charset="-122"/>
                  <a:cs typeface="Consolas" pitchFamily="49" charset="0"/>
                </a:rPr>
                <a:t>=1</a:t>
              </a:r>
              <a:r>
                <a:rPr kumimoji="1" lang="zh-CN" altLang="en-US" sz="2000" b="0">
                  <a:solidFill>
                    <a:srgbClr val="0000FF"/>
                  </a:solidFill>
                  <a:latin typeface="Consolas" pitchFamily="49" charset="0"/>
                  <a:ea typeface="仿宋" pitchFamily="49" charset="-122"/>
                  <a:cs typeface="Consolas" pitchFamily="49" charset="0"/>
                </a:rPr>
                <a:t>时等式成立</a:t>
              </a:r>
              <a:endParaRPr lang="zh-CN" altLang="en-US" sz="2000" b="0">
                <a:solidFill>
                  <a:srgbClr val="0000FF"/>
                </a:solidFill>
                <a:latin typeface="Consolas" pitchFamily="49" charset="0"/>
                <a:ea typeface="仿宋" pitchFamily="49" charset="-122"/>
                <a:cs typeface="Consolas" pitchFamily="49" charset="0"/>
              </a:endParaRPr>
            </a:p>
          </p:txBody>
        </p:sp>
        <p:sp>
          <p:nvSpPr>
            <p:cNvPr id="12" name="左右箭头 11"/>
            <p:cNvSpPr/>
            <p:nvPr/>
          </p:nvSpPr>
          <p:spPr>
            <a:xfrm>
              <a:off x="6143636" y="3286124"/>
              <a:ext cx="571504" cy="14287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00000"/>
                </a:lnSpc>
              </a:pPr>
              <a:endParaRPr lang="zh-CN" altLang="en-US" sz="2000">
                <a:latin typeface="Consolas" pitchFamily="49" charset="0"/>
                <a:ea typeface="仿宋" pitchFamily="49" charset="-122"/>
                <a:cs typeface="Consolas" pitchFamily="49" charset="0"/>
              </a:endParaRPr>
            </a:p>
          </p:txBody>
        </p:sp>
        <p:sp>
          <p:nvSpPr>
            <p:cNvPr id="13" name="左右箭头 12"/>
            <p:cNvSpPr/>
            <p:nvPr/>
          </p:nvSpPr>
          <p:spPr>
            <a:xfrm>
              <a:off x="6072198" y="4786322"/>
              <a:ext cx="571504" cy="14287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00000"/>
                </a:lnSpc>
              </a:pPr>
              <a:endParaRPr lang="zh-CN" altLang="en-US" sz="2000">
                <a:latin typeface="Consolas" pitchFamily="49" charset="0"/>
                <a:ea typeface="仿宋" pitchFamily="49" charset="-122"/>
                <a:cs typeface="Consolas" pitchFamily="49" charset="0"/>
              </a:endParaRPr>
            </a:p>
          </p:txBody>
        </p:sp>
      </p:grpSp>
      <p:sp>
        <p:nvSpPr>
          <p:cNvPr id="18" name="灯片编号占位符 17"/>
          <p:cNvSpPr>
            <a:spLocks noGrp="1"/>
          </p:cNvSpPr>
          <p:nvPr>
            <p:ph type="sldNum" sz="quarter" idx="12"/>
          </p:nvPr>
        </p:nvSpPr>
        <p:spPr/>
        <p:txBody>
          <a:bodyPr/>
          <a:lstStyle/>
          <a:p>
            <a:fld id="{67864EE2-EAB3-4814-A7EB-820BD7610F1E}" type="slidenum">
              <a:rPr lang="en-US" altLang="zh-CN" smtClean="0"/>
              <a:pPr/>
              <a:t>72</a:t>
            </a:fld>
            <a:r>
              <a:rPr lang="en-US" altLang="zh-CN" dirty="0"/>
              <a:t>/97</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7000924" cy="400110"/>
          </a:xfrm>
          <a:prstGeom prst="rect">
            <a:avLst/>
          </a:prstGeom>
          <a:noFill/>
        </p:spPr>
        <p:txBody>
          <a:bodyPr wrap="square" rtlCol="0">
            <a:spAutoFit/>
          </a:bodyPr>
          <a:lstStyle/>
          <a:p>
            <a:pPr algn="l">
              <a:lnSpc>
                <a:spcPct val="100000"/>
              </a:lnSpc>
              <a:spcBef>
                <a:spcPts val="0"/>
              </a:spcBef>
            </a:pP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6.5</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采用递归算法求整数数组</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[0..</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中的最小值。</a:t>
            </a:r>
          </a:p>
        </p:txBody>
      </p:sp>
      <p:sp>
        <p:nvSpPr>
          <p:cNvPr id="5" name="TextBox 4"/>
          <p:cNvSpPr txBox="1"/>
          <p:nvPr/>
        </p:nvSpPr>
        <p:spPr>
          <a:xfrm>
            <a:off x="1071538" y="2843507"/>
            <a:ext cx="7715304" cy="137227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当</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时，有</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[0]</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假设</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已求出，显然有</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)=MIN(</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，其中</a:t>
            </a:r>
            <a:r>
              <a:rPr lang="en-US" altLang="zh-CN" sz="2000">
                <a:solidFill>
                  <a:srgbClr val="0000FF"/>
                </a:solidFill>
                <a:latin typeface="Consolas" pitchFamily="49" charset="0"/>
                <a:ea typeface="仿宋" pitchFamily="49" charset="-122"/>
                <a:cs typeface="Consolas" pitchFamily="49" charset="0"/>
              </a:rPr>
              <a:t>MIN()</a:t>
            </a:r>
            <a:r>
              <a:rPr lang="zh-CN" altLang="zh-CN" sz="2000">
                <a:solidFill>
                  <a:srgbClr val="0000FF"/>
                </a:solidFill>
                <a:latin typeface="Consolas" pitchFamily="49" charset="0"/>
                <a:ea typeface="仿宋" pitchFamily="49" charset="-122"/>
                <a:cs typeface="Consolas" pitchFamily="49" charset="0"/>
              </a:rPr>
              <a:t>为求两个值较小值函数。</a:t>
            </a:r>
            <a:endParaRPr lang="en-US" altLang="zh-CN"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1500166" y="5058085"/>
            <a:ext cx="5500726" cy="799807"/>
          </a:xfrm>
          <a:prstGeom prst="rect">
            <a:avLst/>
          </a:prstGeom>
          <a:solidFill>
            <a:schemeClr val="bg1">
              <a:lumMod val="95000"/>
            </a:schemeClr>
          </a:solidFill>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a</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[0]             	</a:t>
            </a:r>
            <a:r>
              <a:rPr lang="zh-CN" altLang="zh-CN"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i</a:t>
            </a:r>
            <a:r>
              <a:rPr lang="en-US" altLang="zh-CN" sz="1800">
                <a:solidFill>
                  <a:srgbClr val="00B0F0"/>
                </a:solidFill>
                <a:latin typeface="Consolas" pitchFamily="49" charset="0"/>
                <a:ea typeface="仿宋" pitchFamily="49" charset="-122"/>
                <a:cs typeface="Consolas" pitchFamily="49" charset="0"/>
              </a:rPr>
              <a:t>=0</a:t>
            </a:r>
            <a:r>
              <a:rPr lang="zh-CN" altLang="zh-CN" sz="1800">
                <a:solidFill>
                  <a:srgbClr val="00B0F0"/>
                </a:solidFill>
                <a:latin typeface="Consolas" pitchFamily="49" charset="0"/>
                <a:ea typeface="仿宋" pitchFamily="49" charset="-122"/>
                <a:cs typeface="Consolas" pitchFamily="49" charset="0"/>
              </a:rPr>
              <a:t>时</a:t>
            </a:r>
          </a:p>
          <a:p>
            <a:pPr algn="l"/>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a</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)=MIN(</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a</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其他情况</a:t>
            </a:r>
          </a:p>
        </p:txBody>
      </p:sp>
      <p:sp>
        <p:nvSpPr>
          <p:cNvPr id="9" name="TextBox 8"/>
          <p:cNvSpPr txBox="1"/>
          <p:nvPr/>
        </p:nvSpPr>
        <p:spPr>
          <a:xfrm>
            <a:off x="1071538" y="2071678"/>
            <a:ext cx="750099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假设</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求数组元素</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[0..</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（共</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个元素）中的最小值。</a:t>
            </a:r>
            <a:endParaRPr lang="en-US" altLang="zh-CN" sz="200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4000496" y="4486581"/>
            <a:ext cx="1643074" cy="369332"/>
          </a:xfrm>
          <a:prstGeom prst="rect">
            <a:avLst/>
          </a:prstGeom>
          <a:noFill/>
        </p:spPr>
        <p:txBody>
          <a:bodyPr wrap="square" rtlCol="0">
            <a:spAutoFit/>
          </a:bodyPr>
          <a:lstStyle/>
          <a:p>
            <a:pPr algn="l">
              <a:lnSpc>
                <a:spcPct val="100000"/>
              </a:lnSpc>
              <a:spcBef>
                <a:spcPts val="0"/>
              </a:spcBef>
            </a:pPr>
            <a:r>
              <a:rPr lang="zh-CN" altLang="zh-CN" sz="1800">
                <a:solidFill>
                  <a:srgbClr val="0000FF"/>
                </a:solidFill>
                <a:latin typeface="Consolas" pitchFamily="49" charset="0"/>
                <a:ea typeface="仿宋" pitchFamily="49" charset="-122"/>
                <a:cs typeface="Consolas" pitchFamily="49" charset="0"/>
              </a:rPr>
              <a:t>得到递归模型</a:t>
            </a:r>
            <a:endParaRPr lang="zh-CN" altLang="en-US" sz="1800">
              <a:solidFill>
                <a:srgbClr val="0000FF"/>
              </a:solidFill>
              <a:latin typeface="Consolas" pitchFamily="49" charset="0"/>
              <a:ea typeface="仿宋" pitchFamily="49" charset="-122"/>
              <a:cs typeface="Consolas" pitchFamily="49" charset="0"/>
            </a:endParaRPr>
          </a:p>
        </p:txBody>
      </p:sp>
      <p:sp>
        <p:nvSpPr>
          <p:cNvPr id="11" name="下箭头 10"/>
          <p:cNvSpPr/>
          <p:nvPr/>
        </p:nvSpPr>
        <p:spPr bwMode="auto">
          <a:xfrm>
            <a:off x="3786182" y="4415143"/>
            <a:ext cx="214314" cy="571504"/>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pic>
        <p:nvPicPr>
          <p:cNvPr id="12" name="Picture 2"/>
          <p:cNvPicPr>
            <a:picLocks noChangeAspect="1" noChangeArrowheads="1"/>
          </p:cNvPicPr>
          <p:nvPr/>
        </p:nvPicPr>
        <p:blipFill>
          <a:blip r:embed="rId3" cstate="print"/>
          <a:srcRect/>
          <a:stretch>
            <a:fillRect/>
          </a:stretch>
        </p:blipFill>
        <p:spPr bwMode="auto">
          <a:xfrm>
            <a:off x="357158" y="1142984"/>
            <a:ext cx="1643074" cy="796023"/>
          </a:xfrm>
          <a:prstGeom prst="rect">
            <a:avLst/>
          </a:prstGeom>
          <a:noFill/>
          <a:ln w="9525">
            <a:noFill/>
            <a:miter lim="800000"/>
            <a:headEnd/>
            <a:tailEnd/>
          </a:ln>
        </p:spPr>
      </p:pic>
      <p:sp>
        <p:nvSpPr>
          <p:cNvPr id="17" name="灯片编号占位符 16"/>
          <p:cNvSpPr>
            <a:spLocks noGrp="1"/>
          </p:cNvSpPr>
          <p:nvPr>
            <p:ph type="sldNum" sz="quarter" idx="12"/>
          </p:nvPr>
        </p:nvSpPr>
        <p:spPr/>
        <p:txBody>
          <a:bodyPr/>
          <a:lstStyle/>
          <a:p>
            <a:fld id="{67864EE2-EAB3-4814-A7EB-820BD7610F1E}" type="slidenum">
              <a:rPr lang="en-US" altLang="zh-CN" smtClean="0"/>
              <a:pPr/>
              <a:t>73</a:t>
            </a:fld>
            <a:r>
              <a:rPr lang="en-US" altLang="zh-CN" dirty="0"/>
              <a:t>/97</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85852" y="928670"/>
            <a:ext cx="5500726" cy="799807"/>
          </a:xfrm>
          <a:prstGeom prst="rect">
            <a:avLst/>
          </a:prstGeom>
          <a:solidFill>
            <a:schemeClr val="bg1">
              <a:lumMod val="95000"/>
            </a:schemeClr>
          </a:solidFill>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a</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[0]             	</a:t>
            </a:r>
            <a:r>
              <a:rPr lang="zh-CN" altLang="zh-CN"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i</a:t>
            </a:r>
            <a:r>
              <a:rPr lang="en-US" altLang="zh-CN" sz="1800">
                <a:solidFill>
                  <a:srgbClr val="00B0F0"/>
                </a:solidFill>
                <a:latin typeface="Consolas" pitchFamily="49" charset="0"/>
                <a:ea typeface="仿宋" pitchFamily="49" charset="-122"/>
                <a:cs typeface="Consolas" pitchFamily="49" charset="0"/>
              </a:rPr>
              <a:t>=0</a:t>
            </a:r>
            <a:r>
              <a:rPr lang="zh-CN" altLang="zh-CN" sz="1800">
                <a:solidFill>
                  <a:srgbClr val="00B0F0"/>
                </a:solidFill>
                <a:latin typeface="Consolas" pitchFamily="49" charset="0"/>
                <a:ea typeface="仿宋" pitchFamily="49" charset="-122"/>
                <a:cs typeface="Consolas" pitchFamily="49" charset="0"/>
              </a:rPr>
              <a:t>时</a:t>
            </a:r>
          </a:p>
          <a:p>
            <a:pPr algn="l"/>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a</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)=MIN(</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a</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其他情况</a:t>
            </a:r>
          </a:p>
        </p:txBody>
      </p:sp>
      <p:sp>
        <p:nvSpPr>
          <p:cNvPr id="5" name="TextBox 4"/>
          <p:cNvSpPr txBox="1"/>
          <p:nvPr/>
        </p:nvSpPr>
        <p:spPr>
          <a:xfrm>
            <a:off x="642910" y="2357430"/>
            <a:ext cx="7643866" cy="283484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Min</a:t>
            </a:r>
            <a:r>
              <a:rPr lang="en-US" altLang="zh-CN" sz="1800">
                <a:solidFill>
                  <a:srgbClr val="0000FF"/>
                </a:solidFill>
                <a:latin typeface="Consolas" pitchFamily="49" charset="0"/>
                <a:ea typeface="仿宋" pitchFamily="49" charset="-122"/>
                <a:cs typeface="Consolas" pitchFamily="49" charset="0"/>
              </a:rPr>
              <a:t>(int a[],int i)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求</a:t>
            </a:r>
            <a:r>
              <a:rPr lang="en-US" altLang="zh-CN" sz="1800">
                <a:solidFill>
                  <a:schemeClr val="bg1">
                    <a:lumMod val="50000"/>
                  </a:schemeClr>
                </a:solidFill>
                <a:latin typeface="Consolas" pitchFamily="49" charset="0"/>
                <a:ea typeface="仿宋" pitchFamily="49" charset="-122"/>
                <a:cs typeface="Consolas" pitchFamily="49" charset="0"/>
              </a:rPr>
              <a:t>a[0..i]</a:t>
            </a:r>
            <a:r>
              <a:rPr lang="zh-CN" altLang="zh-CN" sz="1800">
                <a:solidFill>
                  <a:schemeClr val="bg1">
                    <a:lumMod val="50000"/>
                  </a:schemeClr>
                </a:solidFill>
                <a:latin typeface="Consolas" pitchFamily="49" charset="0"/>
                <a:ea typeface="仿宋" pitchFamily="49" charset="-122"/>
                <a:cs typeface="Consolas" pitchFamily="49" charset="0"/>
              </a:rPr>
              <a:t>中的最小值</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if (i==0)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递归出口</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a[0];</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递归体</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  int mind=</a:t>
            </a:r>
            <a:r>
              <a:rPr lang="en-US" altLang="zh-CN" sz="1800">
                <a:solidFill>
                  <a:srgbClr val="FF0000"/>
                </a:solidFill>
                <a:latin typeface="Consolas" pitchFamily="49" charset="0"/>
                <a:ea typeface="仿宋" pitchFamily="49" charset="-122"/>
                <a:cs typeface="Consolas" pitchFamily="49" charset="0"/>
              </a:rPr>
              <a:t>Min</a:t>
            </a:r>
            <a:r>
              <a:rPr lang="en-US" altLang="zh-CN" sz="1800">
                <a:solidFill>
                  <a:srgbClr val="0000FF"/>
                </a:solidFill>
                <a:latin typeface="Consolas" pitchFamily="49" charset="0"/>
                <a:ea typeface="仿宋" pitchFamily="49" charset="-122"/>
                <a:cs typeface="Consolas" pitchFamily="49" charset="0"/>
              </a:rPr>
              <a:t>(a,i-1);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递归调用</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min(mind,a[i]);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合并</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下箭头 5"/>
          <p:cNvSpPr/>
          <p:nvPr/>
        </p:nvSpPr>
        <p:spPr bwMode="auto">
          <a:xfrm>
            <a:off x="3428992" y="1928802"/>
            <a:ext cx="214314" cy="357190"/>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11" name="灯片编号占位符 10"/>
          <p:cNvSpPr>
            <a:spLocks noGrp="1"/>
          </p:cNvSpPr>
          <p:nvPr>
            <p:ph type="sldNum" sz="quarter" idx="12"/>
          </p:nvPr>
        </p:nvSpPr>
        <p:spPr/>
        <p:txBody>
          <a:bodyPr/>
          <a:lstStyle/>
          <a:p>
            <a:fld id="{67864EE2-EAB3-4814-A7EB-820BD7610F1E}" type="slidenum">
              <a:rPr lang="en-US" altLang="zh-CN" smtClean="0"/>
              <a:pPr/>
              <a:t>74</a:t>
            </a:fld>
            <a:r>
              <a:rPr lang="en-US" altLang="zh-CN" dirty="0"/>
              <a:t>/97</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642918"/>
            <a:ext cx="628654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6.2.2 </a:t>
            </a:r>
            <a:r>
              <a:rPr lang="zh-CN" altLang="zh-CN">
                <a:latin typeface="Consolas" pitchFamily="49" charset="0"/>
                <a:ea typeface="微软雅黑" pitchFamily="34" charset="-122"/>
                <a:cs typeface="Consolas" pitchFamily="49" charset="0"/>
              </a:rPr>
              <a:t>基于递归数据结构的递归算法设计</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938186" y="1428736"/>
            <a:ext cx="6205582" cy="400110"/>
          </a:xfrm>
          <a:prstGeom prst="rect">
            <a:avLst/>
          </a:prstGeom>
          <a:noFill/>
        </p:spPr>
        <p:txBody>
          <a:bodyPr wrap="square" rtlCol="0">
            <a:spAutoFit/>
          </a:bodyPr>
          <a:lstStyle/>
          <a:p>
            <a:pPr algn="l">
              <a:lnSpc>
                <a:spcPct val="100000"/>
              </a:lnSpc>
            </a:pPr>
            <a:r>
              <a:rPr lang="zh-CN" altLang="en-US" sz="2000">
                <a:solidFill>
                  <a:srgbClr val="0000FF"/>
                </a:solidFill>
                <a:latin typeface="楷体" pitchFamily="49" charset="-122"/>
                <a:ea typeface="楷体" pitchFamily="49" charset="-122"/>
              </a:rPr>
              <a:t>递归数据结构的数据特别适合递归处理 </a:t>
            </a:r>
            <a:r>
              <a:rPr lang="zh-CN" altLang="en-US" sz="2000">
                <a:solidFill>
                  <a:srgbClr val="0000FF"/>
                </a:solidFill>
                <a:latin typeface="楷体" pitchFamily="49" charset="-122"/>
                <a:ea typeface="楷体" pitchFamily="49" charset="-122"/>
                <a:sym typeface="Wingdings"/>
              </a:rPr>
              <a:t>递归</a:t>
            </a:r>
            <a:r>
              <a:rPr lang="zh-CN" altLang="en-US" sz="2000">
                <a:solidFill>
                  <a:srgbClr val="0000FF"/>
                </a:solidFill>
                <a:latin typeface="楷体" pitchFamily="49" charset="-122"/>
                <a:ea typeface="楷体" pitchFamily="49" charset="-122"/>
              </a:rPr>
              <a:t>算法</a:t>
            </a:r>
            <a:endParaRPr lang="zh-CN" altLang="en-US" sz="2000" dirty="0">
              <a:solidFill>
                <a:srgbClr val="0000FF"/>
              </a:solidFill>
              <a:latin typeface="楷体" pitchFamily="49" charset="-122"/>
              <a:ea typeface="楷体" pitchFamily="49" charset="-122"/>
            </a:endParaRPr>
          </a:p>
        </p:txBody>
      </p:sp>
      <p:grpSp>
        <p:nvGrpSpPr>
          <p:cNvPr id="2" name="组合 9"/>
          <p:cNvGrpSpPr/>
          <p:nvPr/>
        </p:nvGrpSpPr>
        <p:grpSpPr>
          <a:xfrm>
            <a:off x="1152500" y="1993913"/>
            <a:ext cx="2500330" cy="4500594"/>
            <a:chOff x="1000100" y="1071546"/>
            <a:chExt cx="2678925" cy="4500594"/>
          </a:xfrm>
        </p:grpSpPr>
        <p:pic>
          <p:nvPicPr>
            <p:cNvPr id="7" name="Picture 3"/>
            <p:cNvPicPr>
              <a:picLocks noChangeAspect="1" noChangeArrowheads="1"/>
            </p:cNvPicPr>
            <p:nvPr/>
          </p:nvPicPr>
          <p:blipFill>
            <a:blip r:embed="rId2" cstate="print"/>
            <a:srcRect/>
            <a:stretch>
              <a:fillRect/>
            </a:stretch>
          </p:blipFill>
          <p:spPr bwMode="auto">
            <a:xfrm>
              <a:off x="1000100" y="4000504"/>
              <a:ext cx="2357454" cy="1571636"/>
            </a:xfrm>
            <a:prstGeom prst="rect">
              <a:avLst/>
            </a:prstGeom>
            <a:noFill/>
            <a:ln w="9525">
              <a:noFill/>
              <a:miter lim="800000"/>
              <a:headEnd/>
              <a:tailEnd/>
            </a:ln>
            <a:effectLst/>
          </p:spPr>
        </p:pic>
        <p:sp>
          <p:nvSpPr>
            <p:cNvPr id="8" name="TextBox 7"/>
            <p:cNvSpPr txBox="1"/>
            <p:nvPr/>
          </p:nvSpPr>
          <p:spPr>
            <a:xfrm>
              <a:off x="1000100" y="1071546"/>
              <a:ext cx="2678925" cy="338554"/>
            </a:xfrm>
            <a:prstGeom prst="rect">
              <a:avLst/>
            </a:prstGeom>
            <a:noFill/>
          </p:spPr>
          <p:txBody>
            <a:bodyPr wrap="square" rtlCol="0">
              <a:spAutoFit/>
            </a:bodyPr>
            <a:lstStyle/>
            <a:p>
              <a:pPr algn="l"/>
              <a:r>
                <a:rPr lang="zh-CN" altLang="en-US" sz="2000" dirty="0">
                  <a:solidFill>
                    <a:srgbClr val="0000FF"/>
                  </a:solidFill>
                  <a:latin typeface="仿宋" pitchFamily="49" charset="-122"/>
                  <a:ea typeface="仿宋" pitchFamily="49" charset="-122"/>
                </a:rPr>
                <a:t>种瓜得瓜</a:t>
              </a:r>
              <a:r>
                <a:rPr lang="zh-CN" altLang="en-US" sz="2000">
                  <a:solidFill>
                    <a:srgbClr val="0000FF"/>
                  </a:solidFill>
                  <a:latin typeface="仿宋" pitchFamily="49" charset="-122"/>
                  <a:ea typeface="仿宋" pitchFamily="49" charset="-122"/>
                </a:rPr>
                <a:t>：递归性</a:t>
              </a:r>
              <a:endParaRPr lang="zh-CN" altLang="en-US" sz="2000" dirty="0">
                <a:solidFill>
                  <a:srgbClr val="0000FF"/>
                </a:solidFill>
                <a:latin typeface="仿宋" pitchFamily="49" charset="-122"/>
                <a:ea typeface="仿宋" pitchFamily="49" charset="-122"/>
              </a:endParaRPr>
            </a:p>
          </p:txBody>
        </p:sp>
        <p:pic>
          <p:nvPicPr>
            <p:cNvPr id="9" name="Picture 4"/>
            <p:cNvPicPr>
              <a:picLocks noChangeAspect="1" noChangeArrowheads="1"/>
            </p:cNvPicPr>
            <p:nvPr/>
          </p:nvPicPr>
          <p:blipFill>
            <a:blip r:embed="rId3" cstate="print"/>
            <a:srcRect/>
            <a:stretch>
              <a:fillRect/>
            </a:stretch>
          </p:blipFill>
          <p:spPr bwMode="auto">
            <a:xfrm>
              <a:off x="1000100" y="1785926"/>
              <a:ext cx="2357443" cy="1571629"/>
            </a:xfrm>
            <a:prstGeom prst="rect">
              <a:avLst/>
            </a:prstGeom>
            <a:noFill/>
            <a:ln w="9525">
              <a:noFill/>
              <a:miter lim="800000"/>
              <a:headEnd/>
              <a:tailEnd/>
            </a:ln>
            <a:effectLst/>
          </p:spPr>
        </p:pic>
        <p:sp>
          <p:nvSpPr>
            <p:cNvPr id="10" name="下箭头 9"/>
            <p:cNvSpPr/>
            <p:nvPr/>
          </p:nvSpPr>
          <p:spPr bwMode="auto">
            <a:xfrm>
              <a:off x="2000232" y="3500438"/>
              <a:ext cx="285752" cy="428628"/>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33CC"/>
                </a:solidFill>
                <a:effectLst/>
                <a:latin typeface="Times New Roman" pitchFamily="18" charset="0"/>
                <a:ea typeface="楷体_GB2312" pitchFamily="49" charset="-122"/>
              </a:endParaRPr>
            </a:p>
          </p:txBody>
        </p:sp>
      </p:grpSp>
      <p:grpSp>
        <p:nvGrpSpPr>
          <p:cNvPr id="4" name="组合 10"/>
          <p:cNvGrpSpPr/>
          <p:nvPr/>
        </p:nvGrpSpPr>
        <p:grpSpPr>
          <a:xfrm>
            <a:off x="4081458" y="2493979"/>
            <a:ext cx="3786214" cy="3857652"/>
            <a:chOff x="3929058" y="2000240"/>
            <a:chExt cx="3786214" cy="3857652"/>
          </a:xfrm>
        </p:grpSpPr>
        <p:sp>
          <p:nvSpPr>
            <p:cNvPr id="12" name="TextBox 11"/>
            <p:cNvSpPr txBox="1"/>
            <p:nvPr/>
          </p:nvSpPr>
          <p:spPr>
            <a:xfrm>
              <a:off x="4286248" y="3105384"/>
              <a:ext cx="3429024" cy="178510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ct val="100000"/>
                </a:lnSpc>
              </a:pPr>
              <a:r>
                <a:rPr lang="zh-CN" altLang="en-US" sz="2000" dirty="0">
                  <a:solidFill>
                    <a:srgbClr val="FF00FF"/>
                  </a:solidFill>
                  <a:latin typeface="Consolas" pitchFamily="49" charset="0"/>
                  <a:ea typeface="仿宋" pitchFamily="49" charset="-122"/>
                  <a:cs typeface="Consolas" pitchFamily="49" charset="0"/>
                </a:rPr>
                <a:t>数据：</a:t>
              </a:r>
              <a:r>
                <a:rPr lang="en-US" altLang="zh-CN" sz="2000" i="1" dirty="0">
                  <a:solidFill>
                    <a:srgbClr val="0000FF"/>
                  </a:solidFill>
                  <a:latin typeface="Consolas" pitchFamily="49" charset="0"/>
                  <a:ea typeface="仿宋" pitchFamily="49" charset="-122"/>
                  <a:cs typeface="Consolas" pitchFamily="49" charset="0"/>
                </a:rPr>
                <a:t>D</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瓜的集合</a:t>
              </a:r>
              <a:r>
                <a:rPr lang="en-US" altLang="zh-CN" sz="2000" dirty="0">
                  <a:solidFill>
                    <a:srgbClr val="0000FF"/>
                  </a:solidFill>
                  <a:latin typeface="Consolas" pitchFamily="49" charset="0"/>
                  <a:ea typeface="仿宋" pitchFamily="49" charset="-122"/>
                  <a:cs typeface="Consolas" pitchFamily="49" charset="0"/>
                </a:rPr>
                <a:t>}</a:t>
              </a:r>
            </a:p>
            <a:p>
              <a:pPr algn="l">
                <a:lnSpc>
                  <a:spcPct val="100000"/>
                </a:lnSpc>
              </a:pPr>
              <a:r>
                <a:rPr lang="zh-CN" altLang="en-US" sz="2000" dirty="0">
                  <a:solidFill>
                    <a:srgbClr val="FF00FF"/>
                  </a:solidFill>
                  <a:latin typeface="Consolas" pitchFamily="49" charset="0"/>
                  <a:ea typeface="仿宋" pitchFamily="49" charset="-122"/>
                  <a:cs typeface="Consolas" pitchFamily="49" charset="0"/>
                </a:rPr>
                <a:t>运算：</a:t>
              </a:r>
              <a:r>
                <a:rPr lang="en-US" altLang="zh-CN" sz="2000" dirty="0">
                  <a:solidFill>
                    <a:srgbClr val="0000FF"/>
                  </a:solidFill>
                  <a:latin typeface="Consolas" pitchFamily="49" charset="0"/>
                  <a:ea typeface="仿宋" pitchFamily="49" charset="-122"/>
                  <a:cs typeface="Consolas" pitchFamily="49" charset="0"/>
                </a:rPr>
                <a:t>Op={</a:t>
              </a:r>
              <a:r>
                <a:rPr lang="zh-CN" altLang="en-US" sz="2000" dirty="0">
                  <a:solidFill>
                    <a:srgbClr val="0000FF"/>
                  </a:solidFill>
                  <a:latin typeface="Consolas" pitchFamily="49" charset="0"/>
                  <a:ea typeface="仿宋" pitchFamily="49" charset="-122"/>
                  <a:cs typeface="Consolas" pitchFamily="49" charset="0"/>
                </a:rPr>
                <a:t>种瓜</a:t>
              </a:r>
              <a:r>
                <a:rPr lang="en-US" altLang="zh-CN" sz="2000" dirty="0">
                  <a:solidFill>
                    <a:srgbClr val="0000FF"/>
                  </a:solidFill>
                  <a:latin typeface="Consolas" pitchFamily="49" charset="0"/>
                  <a:ea typeface="仿宋" pitchFamily="49" charset="-122"/>
                  <a:cs typeface="Consolas" pitchFamily="49" charset="0"/>
                </a:rPr>
                <a:t>}</a:t>
              </a:r>
            </a:p>
            <a:p>
              <a:pPr algn="l">
                <a:lnSpc>
                  <a:spcPct val="100000"/>
                </a:lnSpc>
              </a:pPr>
              <a:r>
                <a:rPr lang="zh-CN" altLang="en-US" sz="2000" dirty="0">
                  <a:solidFill>
                    <a:srgbClr val="FF00FF"/>
                  </a:solidFill>
                  <a:latin typeface="Consolas" pitchFamily="49" charset="0"/>
                  <a:ea typeface="仿宋" pitchFamily="49" charset="-122"/>
                  <a:cs typeface="Consolas" pitchFamily="49" charset="0"/>
                </a:rPr>
                <a:t>递归性：</a:t>
              </a:r>
              <a:endParaRPr lang="en-US" altLang="zh-CN" sz="2000" dirty="0">
                <a:solidFill>
                  <a:srgbClr val="FF00FF"/>
                </a:solidFill>
                <a:latin typeface="Consolas" pitchFamily="49" charset="0"/>
                <a:ea typeface="仿宋" pitchFamily="49" charset="-122"/>
                <a:cs typeface="Consolas" pitchFamily="49" charset="0"/>
              </a:endParaRPr>
            </a:p>
            <a:p>
              <a:pPr algn="l">
                <a:lnSpc>
                  <a:spcPct val="100000"/>
                </a:lnSpc>
              </a:pPr>
              <a:r>
                <a:rPr lang="en-US" altLang="zh-CN" sz="2000">
                  <a:solidFill>
                    <a:srgbClr val="0000FF"/>
                  </a:solidFill>
                  <a:latin typeface="Consolas" pitchFamily="49" charset="0"/>
                  <a:ea typeface="仿宋" pitchFamily="49" charset="-122"/>
                  <a:cs typeface="Consolas" pitchFamily="49" charset="0"/>
                </a:rPr>
                <a:t>    Op(</a:t>
              </a:r>
              <a:r>
                <a:rPr lang="en-US" altLang="zh-CN" sz="2000" i="1">
                  <a:solidFill>
                    <a:srgbClr val="0000FF"/>
                  </a:solidFill>
                  <a:latin typeface="Consolas" pitchFamily="49" charset="0"/>
                  <a:ea typeface="仿宋" pitchFamily="49" charset="-122"/>
                  <a:cs typeface="Consolas" pitchFamily="49" charset="0"/>
                </a:rPr>
                <a:t>x</a:t>
              </a:r>
              <a:r>
                <a:rPr lang="zh-CN" altLang="en-US" sz="2000">
                  <a:solidFill>
                    <a:srgbClr val="0000FF"/>
                  </a:solidFill>
                  <a:latin typeface="Consolas" pitchFamily="49" charset="0"/>
                  <a:ea typeface="仿宋" pitchFamily="49" charset="-122"/>
                  <a:cs typeface="Consolas" pitchFamily="49" charset="0"/>
                </a:rPr>
                <a:t> ∈ </a:t>
              </a:r>
              <a:r>
                <a:rPr lang="en-US" altLang="zh-CN" sz="2000" i="1">
                  <a:solidFill>
                    <a:srgbClr val="0000FF"/>
                  </a:solidFill>
                  <a:latin typeface="Consolas" pitchFamily="49" charset="0"/>
                  <a:ea typeface="仿宋" pitchFamily="49" charset="-122"/>
                  <a:cs typeface="Consolas" pitchFamily="49" charset="0"/>
                </a:rPr>
                <a:t>D</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 ∈</a:t>
              </a:r>
              <a:r>
                <a:rPr lang="en-US" altLang="zh-CN" sz="2000" i="1" dirty="0">
                  <a:solidFill>
                    <a:srgbClr val="0000FF"/>
                  </a:solidFill>
                  <a:latin typeface="Consolas" pitchFamily="49" charset="0"/>
                  <a:ea typeface="仿宋" pitchFamily="49" charset="-122"/>
                  <a:cs typeface="Consolas" pitchFamily="49" charset="0"/>
                </a:rPr>
                <a:t>D</a:t>
              </a:r>
              <a:endParaRPr lang="zh-CN" altLang="en-US" sz="2000" i="1" dirty="0">
                <a:solidFill>
                  <a:srgbClr val="0000FF"/>
                </a:solidFill>
                <a:latin typeface="Consolas" pitchFamily="49" charset="0"/>
                <a:ea typeface="仿宋" pitchFamily="49" charset="-122"/>
                <a:cs typeface="Consolas" pitchFamily="49" charset="0"/>
              </a:endParaRPr>
            </a:p>
          </p:txBody>
        </p:sp>
        <p:sp>
          <p:nvSpPr>
            <p:cNvPr id="13" name="右大括号 12"/>
            <p:cNvSpPr/>
            <p:nvPr/>
          </p:nvSpPr>
          <p:spPr>
            <a:xfrm>
              <a:off x="3929058" y="2000240"/>
              <a:ext cx="214314" cy="3857652"/>
            </a:xfrm>
            <a:prstGeom prst="rightBrace">
              <a:avLst/>
            </a:prstGeom>
            <a:ln w="19050"/>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000"/>
            </a:p>
          </p:txBody>
        </p:sp>
      </p:grpSp>
      <p:sp>
        <p:nvSpPr>
          <p:cNvPr id="19" name="灯片编号占位符 18"/>
          <p:cNvSpPr>
            <a:spLocks noGrp="1"/>
          </p:cNvSpPr>
          <p:nvPr>
            <p:ph type="sldNum" sz="quarter" idx="12"/>
          </p:nvPr>
        </p:nvSpPr>
        <p:spPr/>
        <p:txBody>
          <a:bodyPr/>
          <a:lstStyle/>
          <a:p>
            <a:fld id="{67864EE2-EAB3-4814-A7EB-820BD7610F1E}" type="slidenum">
              <a:rPr lang="en-US" altLang="zh-CN" smtClean="0"/>
              <a:pPr/>
              <a:t>75</a:t>
            </a:fld>
            <a:r>
              <a:rPr lang="en-US" altLang="zh-CN" dirty="0"/>
              <a:t>/97</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500042"/>
            <a:ext cx="8429684" cy="1323439"/>
          </a:xfrm>
          <a:prstGeom prst="rect">
            <a:avLst/>
          </a:prstGeom>
          <a:noFill/>
        </p:spPr>
        <p:txBody>
          <a:bodyPr wrap="square" rtlCol="0">
            <a:spAutoFit/>
          </a:bodyPr>
          <a:lstStyle/>
          <a:p>
            <a:pPr algn="l">
              <a:lnSpc>
                <a:spcPct val="100000"/>
              </a:lnSpc>
            </a:pP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6.6</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假设有一个不带头结点的单链表</a:t>
            </a:r>
            <a:r>
              <a:rPr lang="en-US" altLang="zh-CN" sz="2000" i="1">
                <a:solidFill>
                  <a:srgbClr val="0000FF"/>
                </a:solidFill>
                <a:latin typeface="Consolas" pitchFamily="49" charset="0"/>
                <a:ea typeface="楷体" pitchFamily="49" charset="-122"/>
                <a:cs typeface="Consolas" pitchFamily="49" charset="0"/>
              </a:rPr>
              <a:t>p</a:t>
            </a:r>
            <a:r>
              <a:rPr lang="zh-CN" altLang="zh-CN" sz="2000">
                <a:solidFill>
                  <a:srgbClr val="0000FF"/>
                </a:solidFill>
                <a:latin typeface="Consolas" pitchFamily="49" charset="0"/>
                <a:ea typeface="楷体" pitchFamily="49" charset="-122"/>
                <a:cs typeface="Consolas" pitchFamily="49" charset="0"/>
              </a:rPr>
              <a:t>，完成以下两个算法设计：</a:t>
            </a:r>
          </a:p>
          <a:p>
            <a:pPr algn="l">
              <a:lnSpc>
                <a:spcPct val="100000"/>
              </a:lnSpc>
            </a:pP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）设计一个算法正向输出所有结点值。</a:t>
            </a:r>
          </a:p>
          <a:p>
            <a:pPr algn="l">
              <a:lnSpc>
                <a:spcPct val="100000"/>
              </a:lnSpc>
            </a:pP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）设计一个算法反向输出所有结点值。</a:t>
            </a:r>
          </a:p>
        </p:txBody>
      </p:sp>
      <p:grpSp>
        <p:nvGrpSpPr>
          <p:cNvPr id="2" name="组合 29"/>
          <p:cNvGrpSpPr/>
          <p:nvPr/>
        </p:nvGrpSpPr>
        <p:grpSpPr>
          <a:xfrm>
            <a:off x="1142976" y="2000240"/>
            <a:ext cx="5429288" cy="1869530"/>
            <a:chOff x="1142976" y="2000240"/>
            <a:chExt cx="5429288" cy="1869530"/>
          </a:xfrm>
        </p:grpSpPr>
        <p:sp>
          <p:nvSpPr>
            <p:cNvPr id="6" name="Text Box 42"/>
            <p:cNvSpPr txBox="1">
              <a:spLocks noChangeArrowheads="1"/>
            </p:cNvSpPr>
            <p:nvPr/>
          </p:nvSpPr>
          <p:spPr bwMode="auto">
            <a:xfrm>
              <a:off x="1789978" y="2725407"/>
              <a:ext cx="540000" cy="36000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0</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 name="Text Box 41"/>
            <p:cNvSpPr txBox="1">
              <a:spLocks noChangeArrowheads="1"/>
            </p:cNvSpPr>
            <p:nvPr/>
          </p:nvSpPr>
          <p:spPr bwMode="auto">
            <a:xfrm>
              <a:off x="2336538" y="2725407"/>
              <a:ext cx="540000" cy="36000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 name="Text Box 40"/>
            <p:cNvSpPr txBox="1">
              <a:spLocks noChangeArrowheads="1"/>
            </p:cNvSpPr>
            <p:nvPr/>
          </p:nvSpPr>
          <p:spPr bwMode="auto">
            <a:xfrm>
              <a:off x="5494949" y="2725407"/>
              <a:ext cx="540000" cy="360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60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 name="Text Box 39"/>
            <p:cNvSpPr txBox="1">
              <a:spLocks noChangeArrowheads="1"/>
            </p:cNvSpPr>
            <p:nvPr/>
          </p:nvSpPr>
          <p:spPr bwMode="auto">
            <a:xfrm>
              <a:off x="6032264" y="2725407"/>
              <a:ext cx="540000" cy="360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0" name="Text Box 37"/>
            <p:cNvSpPr txBox="1">
              <a:spLocks noChangeArrowheads="1"/>
            </p:cNvSpPr>
            <p:nvPr/>
          </p:nvSpPr>
          <p:spPr bwMode="auto">
            <a:xfrm>
              <a:off x="3174650" y="2725407"/>
              <a:ext cx="540000" cy="360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 name="Text Box 36"/>
            <p:cNvSpPr txBox="1">
              <a:spLocks noChangeArrowheads="1"/>
            </p:cNvSpPr>
            <p:nvPr/>
          </p:nvSpPr>
          <p:spPr bwMode="auto">
            <a:xfrm>
              <a:off x="3714744" y="2725407"/>
              <a:ext cx="540000" cy="360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 name="Line 35"/>
            <p:cNvSpPr>
              <a:spLocks noChangeShapeType="1"/>
            </p:cNvSpPr>
            <p:nvPr/>
          </p:nvSpPr>
          <p:spPr bwMode="auto">
            <a:xfrm>
              <a:off x="4080408" y="2914160"/>
              <a:ext cx="52493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 name="Line 34"/>
            <p:cNvSpPr>
              <a:spLocks noChangeShapeType="1"/>
            </p:cNvSpPr>
            <p:nvPr/>
          </p:nvSpPr>
          <p:spPr bwMode="auto">
            <a:xfrm>
              <a:off x="2690799" y="2914160"/>
              <a:ext cx="46800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 name="Text Box 33"/>
            <p:cNvSpPr txBox="1">
              <a:spLocks noChangeArrowheads="1"/>
            </p:cNvSpPr>
            <p:nvPr/>
          </p:nvSpPr>
          <p:spPr bwMode="auto">
            <a:xfrm>
              <a:off x="4674955" y="2782558"/>
              <a:ext cx="468549" cy="302275"/>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15" name="Line 32"/>
            <p:cNvSpPr>
              <a:spLocks noChangeShapeType="1"/>
            </p:cNvSpPr>
            <p:nvPr/>
          </p:nvSpPr>
          <p:spPr bwMode="auto">
            <a:xfrm>
              <a:off x="5209154" y="2914160"/>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 name="Text Box 31"/>
            <p:cNvSpPr txBox="1">
              <a:spLocks noChangeArrowheads="1"/>
            </p:cNvSpPr>
            <p:nvPr/>
          </p:nvSpPr>
          <p:spPr bwMode="auto">
            <a:xfrm>
              <a:off x="1142976" y="2734933"/>
              <a:ext cx="357190"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i="1" u="none" strike="noStrike" cap="none" normalizeH="0" baseline="0">
                  <a:ln>
                    <a:noFill/>
                  </a:ln>
                  <a:solidFill>
                    <a:srgbClr val="0000FF"/>
                  </a:solidFill>
                  <a:effectLst/>
                  <a:latin typeface="Consolas" pitchFamily="49" charset="0"/>
                  <a:ea typeface="仿宋" pitchFamily="49" charset="-122"/>
                  <a:cs typeface="Consolas" pitchFamily="49" charset="0"/>
                </a:rPr>
                <a:t>p</a:t>
              </a:r>
            </a:p>
          </p:txBody>
        </p:sp>
        <p:sp>
          <p:nvSpPr>
            <p:cNvPr id="17" name="Line 30"/>
            <p:cNvSpPr>
              <a:spLocks noChangeShapeType="1"/>
            </p:cNvSpPr>
            <p:nvPr/>
          </p:nvSpPr>
          <p:spPr bwMode="auto">
            <a:xfrm>
              <a:off x="1499151" y="2885585"/>
              <a:ext cx="286767" cy="0"/>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 name="Text Box 31"/>
            <p:cNvSpPr txBox="1">
              <a:spLocks noChangeArrowheads="1"/>
            </p:cNvSpPr>
            <p:nvPr/>
          </p:nvSpPr>
          <p:spPr bwMode="auto">
            <a:xfrm>
              <a:off x="2500298" y="3500438"/>
              <a:ext cx="1143008"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i="1" u="none" strike="noStrike" cap="none" normalizeH="0" baseline="0">
                  <a:ln>
                    <a:noFill/>
                  </a:ln>
                  <a:solidFill>
                    <a:srgbClr val="0000FF"/>
                  </a:solidFill>
                  <a:effectLst/>
                  <a:latin typeface="Consolas" pitchFamily="49" charset="0"/>
                  <a:ea typeface="仿宋" pitchFamily="49" charset="-122"/>
                  <a:cs typeface="Consolas" pitchFamily="49" charset="0"/>
                </a:rPr>
                <a:t>p-&gt;</a:t>
              </a:r>
              <a:r>
                <a:rPr kumimoji="0" lang="en-US" altLang="zh-CN" sz="1700" u="none" strike="noStrike" cap="none" normalizeH="0" baseline="0">
                  <a:ln>
                    <a:noFill/>
                  </a:ln>
                  <a:solidFill>
                    <a:srgbClr val="0000FF"/>
                  </a:solidFill>
                  <a:effectLst/>
                  <a:latin typeface="Consolas" pitchFamily="49" charset="0"/>
                  <a:ea typeface="仿宋" pitchFamily="49" charset="-122"/>
                  <a:cs typeface="Consolas" pitchFamily="49" charset="0"/>
                </a:rPr>
                <a:t>next</a:t>
              </a:r>
            </a:p>
          </p:txBody>
        </p:sp>
        <p:sp>
          <p:nvSpPr>
            <p:cNvPr id="20" name="TextBox 19"/>
            <p:cNvSpPr txBox="1"/>
            <p:nvPr/>
          </p:nvSpPr>
          <p:spPr>
            <a:xfrm>
              <a:off x="3428992" y="2000240"/>
              <a:ext cx="1500198" cy="369332"/>
            </a:xfrm>
            <a:prstGeom prst="rect">
              <a:avLst/>
            </a:prstGeom>
            <a:noFill/>
          </p:spPr>
          <p:txBody>
            <a:bodyPr wrap="square" rtlCol="0">
              <a:spAutoFit/>
            </a:bodyPr>
            <a:lstStyle/>
            <a:p>
              <a:pPr algn="l">
                <a:lnSpc>
                  <a:spcPct val="100000"/>
                </a:lnSpc>
                <a:spcBef>
                  <a:spcPts val="0"/>
                </a:spcBef>
              </a:pPr>
              <a:r>
                <a:rPr lang="zh-CN" altLang="en-US" sz="1800" b="0">
                  <a:solidFill>
                    <a:srgbClr val="0000FF"/>
                  </a:solidFill>
                  <a:latin typeface="Consolas" pitchFamily="49" charset="0"/>
                  <a:ea typeface="仿宋" pitchFamily="49" charset="-122"/>
                  <a:cs typeface="Consolas" pitchFamily="49" charset="0"/>
                </a:rPr>
                <a:t>大问题：</a:t>
              </a:r>
              <a:r>
                <a:rPr lang="pt-BR" altLang="zh-CN" sz="1800" i="1">
                  <a:solidFill>
                    <a:srgbClr val="FF0000"/>
                  </a:solidFill>
                  <a:latin typeface="Consolas" pitchFamily="49" charset="0"/>
                  <a:ea typeface="仿宋" pitchFamily="49" charset="-122"/>
                  <a:cs typeface="Consolas" pitchFamily="49" charset="0"/>
                </a:rPr>
                <a:t>f</a:t>
              </a:r>
              <a:r>
                <a:rPr lang="pt-BR" altLang="zh-CN" sz="1800">
                  <a:solidFill>
                    <a:srgbClr val="FF0000"/>
                  </a:solidFill>
                  <a:latin typeface="Consolas" pitchFamily="49" charset="0"/>
                  <a:ea typeface="仿宋" pitchFamily="49" charset="-122"/>
                  <a:cs typeface="Consolas" pitchFamily="49" charset="0"/>
                </a:rPr>
                <a:t>(</a:t>
              </a:r>
              <a:r>
                <a:rPr lang="pt-BR" altLang="zh-CN" sz="1800" i="1">
                  <a:solidFill>
                    <a:srgbClr val="FF0000"/>
                  </a:solidFill>
                  <a:latin typeface="Consolas" pitchFamily="49" charset="0"/>
                  <a:ea typeface="仿宋" pitchFamily="49" charset="-122"/>
                  <a:cs typeface="Consolas" pitchFamily="49" charset="0"/>
                </a:rPr>
                <a:t>p</a:t>
              </a:r>
              <a:r>
                <a:rPr lang="pt-BR" altLang="zh-CN" sz="1800">
                  <a:solidFill>
                    <a:srgbClr val="FF0000"/>
                  </a:solidFill>
                  <a:latin typeface="Consolas" pitchFamily="49" charset="0"/>
                  <a:ea typeface="仿宋" pitchFamily="49" charset="-122"/>
                  <a:cs typeface="Consolas" pitchFamily="49" charset="0"/>
                </a:rPr>
                <a:t>)</a:t>
              </a:r>
              <a:endParaRPr lang="zh-CN" altLang="en-US" sz="1800">
                <a:solidFill>
                  <a:srgbClr val="FF0000"/>
                </a:solidFill>
                <a:latin typeface="Consolas" pitchFamily="49" charset="0"/>
                <a:ea typeface="仿宋" pitchFamily="49" charset="-122"/>
                <a:cs typeface="Consolas" pitchFamily="49" charset="0"/>
              </a:endParaRPr>
            </a:p>
          </p:txBody>
        </p:sp>
        <p:sp>
          <p:nvSpPr>
            <p:cNvPr id="21" name="TextBox 20"/>
            <p:cNvSpPr txBox="1"/>
            <p:nvPr/>
          </p:nvSpPr>
          <p:spPr>
            <a:xfrm>
              <a:off x="4500562" y="3500438"/>
              <a:ext cx="1500198" cy="369332"/>
            </a:xfrm>
            <a:prstGeom prst="rect">
              <a:avLst/>
            </a:prstGeom>
            <a:noFill/>
          </p:spPr>
          <p:txBody>
            <a:bodyPr wrap="square" rtlCol="0">
              <a:spAutoFit/>
            </a:bodyPr>
            <a:lstStyle/>
            <a:p>
              <a:pPr algn="l">
                <a:lnSpc>
                  <a:spcPct val="100000"/>
                </a:lnSpc>
                <a:spcBef>
                  <a:spcPts val="0"/>
                </a:spcBef>
              </a:pPr>
              <a:r>
                <a:rPr lang="en-US" altLang="zh-CN" sz="1800" i="1">
                  <a:solidFill>
                    <a:srgbClr val="FF0000"/>
                  </a:solidFill>
                  <a:latin typeface="Consolas" pitchFamily="49" charset="0"/>
                  <a:ea typeface="仿宋" pitchFamily="49" charset="-122"/>
                  <a:cs typeface="Consolas" pitchFamily="49" charset="0"/>
                </a:rPr>
                <a:t>f</a:t>
              </a:r>
              <a:r>
                <a:rPr lang="en-US" altLang="zh-CN" sz="1800">
                  <a:solidFill>
                    <a:srgbClr val="FF0000"/>
                  </a:solidFill>
                  <a:latin typeface="Consolas" pitchFamily="49" charset="0"/>
                  <a:ea typeface="仿宋" pitchFamily="49" charset="-122"/>
                  <a:cs typeface="Consolas" pitchFamily="49" charset="0"/>
                </a:rPr>
                <a:t>(p-&gt;next)</a:t>
              </a:r>
              <a:endParaRPr lang="zh-CN" altLang="zh-CN" sz="1800">
                <a:solidFill>
                  <a:srgbClr val="FF0000"/>
                </a:solidFill>
                <a:latin typeface="Consolas" pitchFamily="49" charset="0"/>
                <a:ea typeface="仿宋" pitchFamily="49" charset="-122"/>
                <a:cs typeface="Consolas" pitchFamily="49" charset="0"/>
              </a:endParaRPr>
            </a:p>
          </p:txBody>
        </p:sp>
        <p:cxnSp>
          <p:nvCxnSpPr>
            <p:cNvPr id="23" name="直接箭头连接符 22"/>
            <p:cNvCxnSpPr>
              <a:endCxn id="10" idx="2"/>
            </p:cNvCxnSpPr>
            <p:nvPr/>
          </p:nvCxnSpPr>
          <p:spPr>
            <a:xfrm rot="5400000" flipH="1" flipV="1">
              <a:off x="3193587" y="3177937"/>
              <a:ext cx="343593" cy="15853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5" name="右大括号 24"/>
            <p:cNvSpPr/>
            <p:nvPr/>
          </p:nvSpPr>
          <p:spPr>
            <a:xfrm rot="5400000">
              <a:off x="4857752" y="2071678"/>
              <a:ext cx="214314" cy="2643206"/>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6" name="右大括号 25"/>
            <p:cNvSpPr/>
            <p:nvPr/>
          </p:nvSpPr>
          <p:spPr>
            <a:xfrm rot="16200000">
              <a:off x="4036215" y="892951"/>
              <a:ext cx="214314" cy="3286148"/>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4" name="组合 28"/>
          <p:cNvGrpSpPr/>
          <p:nvPr/>
        </p:nvGrpSpPr>
        <p:grpSpPr>
          <a:xfrm>
            <a:off x="1142976" y="4357694"/>
            <a:ext cx="6929486" cy="1021990"/>
            <a:chOff x="1142976" y="4357694"/>
            <a:chExt cx="6929486" cy="1021990"/>
          </a:xfrm>
        </p:grpSpPr>
        <p:sp>
          <p:nvSpPr>
            <p:cNvPr id="27" name="Text Box 19"/>
            <p:cNvSpPr txBox="1">
              <a:spLocks noChangeArrowheads="1"/>
            </p:cNvSpPr>
            <p:nvPr/>
          </p:nvSpPr>
          <p:spPr bwMode="auto">
            <a:xfrm>
              <a:off x="2000232" y="4500570"/>
              <a:ext cx="6072230" cy="738664"/>
            </a:xfrm>
            <a:prstGeom prst="rect">
              <a:avLst/>
            </a:prstGeom>
            <a:noFill/>
            <a:ln w="9525">
              <a:noFill/>
              <a:miter lim="800000"/>
              <a:headEnd/>
              <a:tailEnd/>
            </a:ln>
          </p:spPr>
          <p:txBody>
            <a:bodyPr wrap="square">
              <a:spAutoFit/>
            </a:bodyPr>
            <a:lstStyle/>
            <a:p>
              <a:pPr algn="l" eaLnBrk="1" hangingPunct="1">
                <a:spcBef>
                  <a:spcPct val="50000"/>
                </a:spcBef>
              </a:pPr>
              <a:r>
                <a:rPr lang="zh-CN" altLang="en-US" sz="2000">
                  <a:solidFill>
                    <a:srgbClr val="0000FF"/>
                  </a:solidFill>
                  <a:latin typeface="Consolas" pitchFamily="49" charset="0"/>
                  <a:ea typeface="华文中宋" pitchFamily="2" charset="-122"/>
                  <a:cs typeface="Consolas" pitchFamily="49" charset="0"/>
                </a:rPr>
                <a:t>为</a:t>
              </a:r>
              <a:r>
                <a:rPr lang="zh-CN" altLang="en-US" sz="2000" dirty="0">
                  <a:solidFill>
                    <a:srgbClr val="0000FF"/>
                  </a:solidFill>
                  <a:latin typeface="Consolas" pitchFamily="49" charset="0"/>
                  <a:ea typeface="华文中宋" pitchFamily="2" charset="-122"/>
                  <a:cs typeface="Consolas" pitchFamily="49" charset="0"/>
                </a:rPr>
                <a:t>什么在这里设计单链表的递归算法时</a:t>
              </a:r>
              <a:r>
                <a:rPr lang="zh-CN" altLang="en-US" sz="2000">
                  <a:solidFill>
                    <a:srgbClr val="0000FF"/>
                  </a:solidFill>
                  <a:latin typeface="Consolas" pitchFamily="49" charset="0"/>
                  <a:ea typeface="华文中宋" pitchFamily="2" charset="-122"/>
                  <a:cs typeface="Consolas" pitchFamily="49" charset="0"/>
                </a:rPr>
                <a:t>不带头结点？</a:t>
              </a:r>
              <a:endParaRPr lang="en-US" altLang="zh-CN" sz="2000">
                <a:solidFill>
                  <a:srgbClr val="0000FF"/>
                </a:solidFill>
                <a:latin typeface="Consolas" pitchFamily="49" charset="0"/>
                <a:ea typeface="华文中宋" pitchFamily="2" charset="-122"/>
                <a:cs typeface="Consolas" pitchFamily="49" charset="0"/>
              </a:endParaRPr>
            </a:p>
            <a:p>
              <a:pPr algn="l"/>
              <a:r>
                <a:rPr lang="zh-CN" altLang="en-US" sz="2000">
                  <a:solidFill>
                    <a:srgbClr val="0000FF"/>
                  </a:solidFill>
                  <a:latin typeface="Consolas" pitchFamily="49" charset="0"/>
                  <a:ea typeface="华文中宋" pitchFamily="2" charset="-122"/>
                  <a:cs typeface="Consolas" pitchFamily="49" charset="0"/>
                </a:rPr>
                <a:t>如何将带头结点转换为不带头结点的单链表？</a:t>
              </a:r>
              <a:endParaRPr lang="zh-CN" altLang="en-US" sz="2000" dirty="0">
                <a:solidFill>
                  <a:srgbClr val="0000FF"/>
                </a:solidFill>
                <a:latin typeface="Consolas" pitchFamily="49" charset="0"/>
                <a:ea typeface="华文中宋" pitchFamily="2" charset="-122"/>
                <a:cs typeface="Consolas" pitchFamily="49" charset="0"/>
              </a:endParaRPr>
            </a:p>
          </p:txBody>
        </p:sp>
        <p:pic>
          <p:nvPicPr>
            <p:cNvPr id="28" name="Picture 2"/>
            <p:cNvPicPr>
              <a:picLocks noChangeAspect="1" noChangeArrowheads="1"/>
            </p:cNvPicPr>
            <p:nvPr/>
          </p:nvPicPr>
          <p:blipFill>
            <a:blip r:embed="rId2" cstate="print"/>
            <a:srcRect/>
            <a:stretch>
              <a:fillRect/>
            </a:stretch>
          </p:blipFill>
          <p:spPr bwMode="auto">
            <a:xfrm>
              <a:off x="1142976" y="4357694"/>
              <a:ext cx="642942" cy="1021990"/>
            </a:xfrm>
            <a:prstGeom prst="rect">
              <a:avLst/>
            </a:prstGeom>
            <a:noFill/>
            <a:ln w="9525">
              <a:noFill/>
              <a:miter lim="800000"/>
              <a:headEnd/>
              <a:tailEnd/>
            </a:ln>
          </p:spPr>
        </p:pic>
      </p:grpSp>
      <p:sp>
        <p:nvSpPr>
          <p:cNvPr id="33" name="灯片编号占位符 32"/>
          <p:cNvSpPr>
            <a:spLocks noGrp="1"/>
          </p:cNvSpPr>
          <p:nvPr>
            <p:ph type="sldNum" sz="quarter" idx="12"/>
          </p:nvPr>
        </p:nvSpPr>
        <p:spPr/>
        <p:txBody>
          <a:bodyPr/>
          <a:lstStyle/>
          <a:p>
            <a:fld id="{67864EE2-EAB3-4814-A7EB-820BD7610F1E}" type="slidenum">
              <a:rPr lang="en-US" altLang="zh-CN" smtClean="0"/>
              <a:pPr/>
              <a:t>76</a:t>
            </a:fld>
            <a:r>
              <a:rPr lang="en-US" altLang="zh-CN" dirty="0"/>
              <a:t>/97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1428728" y="285728"/>
            <a:ext cx="5572164" cy="1869530"/>
            <a:chOff x="1142976" y="2000240"/>
            <a:chExt cx="5572164" cy="1869530"/>
          </a:xfrm>
        </p:grpSpPr>
        <p:sp>
          <p:nvSpPr>
            <p:cNvPr id="5" name="Text Box 42"/>
            <p:cNvSpPr txBox="1">
              <a:spLocks noChangeArrowheads="1"/>
            </p:cNvSpPr>
            <p:nvPr/>
          </p:nvSpPr>
          <p:spPr bwMode="auto">
            <a:xfrm>
              <a:off x="1789978" y="2725407"/>
              <a:ext cx="540000" cy="36000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0</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 name="Text Box 41"/>
            <p:cNvSpPr txBox="1">
              <a:spLocks noChangeArrowheads="1"/>
            </p:cNvSpPr>
            <p:nvPr/>
          </p:nvSpPr>
          <p:spPr bwMode="auto">
            <a:xfrm>
              <a:off x="2336538" y="2725407"/>
              <a:ext cx="540000" cy="36000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 name="Text Box 40"/>
            <p:cNvSpPr txBox="1">
              <a:spLocks noChangeArrowheads="1"/>
            </p:cNvSpPr>
            <p:nvPr/>
          </p:nvSpPr>
          <p:spPr bwMode="auto">
            <a:xfrm>
              <a:off x="5494949" y="2725407"/>
              <a:ext cx="540000" cy="360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60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 name="Text Box 39"/>
            <p:cNvSpPr txBox="1">
              <a:spLocks noChangeArrowheads="1"/>
            </p:cNvSpPr>
            <p:nvPr/>
          </p:nvSpPr>
          <p:spPr bwMode="auto">
            <a:xfrm>
              <a:off x="6032264" y="2725407"/>
              <a:ext cx="540000" cy="360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9" name="Text Box 37"/>
            <p:cNvSpPr txBox="1">
              <a:spLocks noChangeArrowheads="1"/>
            </p:cNvSpPr>
            <p:nvPr/>
          </p:nvSpPr>
          <p:spPr bwMode="auto">
            <a:xfrm>
              <a:off x="3174650" y="2725407"/>
              <a:ext cx="540000" cy="360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 name="Text Box 36"/>
            <p:cNvSpPr txBox="1">
              <a:spLocks noChangeArrowheads="1"/>
            </p:cNvSpPr>
            <p:nvPr/>
          </p:nvSpPr>
          <p:spPr bwMode="auto">
            <a:xfrm>
              <a:off x="3714744" y="2725407"/>
              <a:ext cx="540000" cy="360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 name="Line 35"/>
            <p:cNvSpPr>
              <a:spLocks noChangeShapeType="1"/>
            </p:cNvSpPr>
            <p:nvPr/>
          </p:nvSpPr>
          <p:spPr bwMode="auto">
            <a:xfrm>
              <a:off x="4080408" y="2914160"/>
              <a:ext cx="52493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 name="Line 34"/>
            <p:cNvSpPr>
              <a:spLocks noChangeShapeType="1"/>
            </p:cNvSpPr>
            <p:nvPr/>
          </p:nvSpPr>
          <p:spPr bwMode="auto">
            <a:xfrm>
              <a:off x="2690799" y="2914160"/>
              <a:ext cx="46800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 name="Text Box 33"/>
            <p:cNvSpPr txBox="1">
              <a:spLocks noChangeArrowheads="1"/>
            </p:cNvSpPr>
            <p:nvPr/>
          </p:nvSpPr>
          <p:spPr bwMode="auto">
            <a:xfrm>
              <a:off x="4674955" y="2782558"/>
              <a:ext cx="468549" cy="302275"/>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14" name="Line 32"/>
            <p:cNvSpPr>
              <a:spLocks noChangeShapeType="1"/>
            </p:cNvSpPr>
            <p:nvPr/>
          </p:nvSpPr>
          <p:spPr bwMode="auto">
            <a:xfrm>
              <a:off x="5209154" y="2914160"/>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 name="Text Box 31"/>
            <p:cNvSpPr txBox="1">
              <a:spLocks noChangeArrowheads="1"/>
            </p:cNvSpPr>
            <p:nvPr/>
          </p:nvSpPr>
          <p:spPr bwMode="auto">
            <a:xfrm>
              <a:off x="1142976" y="2734933"/>
              <a:ext cx="357190"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i="1" u="none" strike="noStrike" cap="none" normalizeH="0" baseline="0">
                  <a:ln>
                    <a:noFill/>
                  </a:ln>
                  <a:solidFill>
                    <a:srgbClr val="0000FF"/>
                  </a:solidFill>
                  <a:effectLst/>
                  <a:latin typeface="Consolas" pitchFamily="49" charset="0"/>
                  <a:ea typeface="仿宋" pitchFamily="49" charset="-122"/>
                  <a:cs typeface="Consolas" pitchFamily="49" charset="0"/>
                </a:rPr>
                <a:t>p</a:t>
              </a:r>
            </a:p>
          </p:txBody>
        </p:sp>
        <p:sp>
          <p:nvSpPr>
            <p:cNvPr id="16" name="Line 30"/>
            <p:cNvSpPr>
              <a:spLocks noChangeShapeType="1"/>
            </p:cNvSpPr>
            <p:nvPr/>
          </p:nvSpPr>
          <p:spPr bwMode="auto">
            <a:xfrm>
              <a:off x="1499151" y="2885585"/>
              <a:ext cx="286767" cy="0"/>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 name="Text Box 31"/>
            <p:cNvSpPr txBox="1">
              <a:spLocks noChangeArrowheads="1"/>
            </p:cNvSpPr>
            <p:nvPr/>
          </p:nvSpPr>
          <p:spPr bwMode="auto">
            <a:xfrm>
              <a:off x="2500298" y="3500438"/>
              <a:ext cx="1143008"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i="1" u="none" strike="noStrike" cap="none" normalizeH="0" baseline="0">
                  <a:ln>
                    <a:noFill/>
                  </a:ln>
                  <a:solidFill>
                    <a:srgbClr val="0000FF"/>
                  </a:solidFill>
                  <a:effectLst/>
                  <a:latin typeface="Consolas" pitchFamily="49" charset="0"/>
                  <a:ea typeface="仿宋" pitchFamily="49" charset="-122"/>
                  <a:cs typeface="Consolas" pitchFamily="49" charset="0"/>
                </a:rPr>
                <a:t>p-&gt;</a:t>
              </a:r>
              <a:r>
                <a:rPr kumimoji="0" lang="en-US" altLang="zh-CN" sz="1700" u="none" strike="noStrike" cap="none" normalizeH="0" baseline="0">
                  <a:ln>
                    <a:noFill/>
                  </a:ln>
                  <a:solidFill>
                    <a:srgbClr val="0000FF"/>
                  </a:solidFill>
                  <a:effectLst/>
                  <a:latin typeface="Consolas" pitchFamily="49" charset="0"/>
                  <a:ea typeface="仿宋" pitchFamily="49" charset="-122"/>
                  <a:cs typeface="Consolas" pitchFamily="49" charset="0"/>
                </a:rPr>
                <a:t>next</a:t>
              </a:r>
            </a:p>
          </p:txBody>
        </p:sp>
        <p:sp>
          <p:nvSpPr>
            <p:cNvPr id="18" name="TextBox 17"/>
            <p:cNvSpPr txBox="1"/>
            <p:nvPr/>
          </p:nvSpPr>
          <p:spPr>
            <a:xfrm>
              <a:off x="2714612" y="2000240"/>
              <a:ext cx="3000396" cy="369332"/>
            </a:xfrm>
            <a:prstGeom prst="rect">
              <a:avLst/>
            </a:prstGeom>
            <a:noFill/>
          </p:spPr>
          <p:txBody>
            <a:bodyPr wrap="square" rtlCol="0">
              <a:spAutoFit/>
            </a:bodyPr>
            <a:lstStyle/>
            <a:p>
              <a:pPr algn="l">
                <a:lnSpc>
                  <a:spcPct val="100000"/>
                </a:lnSpc>
                <a:spcBef>
                  <a:spcPts val="0"/>
                </a:spcBef>
              </a:pPr>
              <a:r>
                <a:rPr lang="zh-CN" altLang="en-US" sz="1800">
                  <a:solidFill>
                    <a:srgbClr val="FF0000"/>
                  </a:solidFill>
                  <a:latin typeface="Consolas" pitchFamily="49" charset="0"/>
                  <a:ea typeface="仿宋" pitchFamily="49" charset="-122"/>
                  <a:cs typeface="Consolas" pitchFamily="49" charset="0"/>
                </a:rPr>
                <a:t>大问题：</a:t>
              </a:r>
              <a:r>
                <a:rPr lang="pt-BR" altLang="zh-CN" sz="1800" i="1">
                  <a:solidFill>
                    <a:srgbClr val="FF0000"/>
                  </a:solidFill>
                  <a:latin typeface="Consolas" pitchFamily="49" charset="0"/>
                  <a:ea typeface="仿宋" pitchFamily="49" charset="-122"/>
                  <a:cs typeface="Consolas" pitchFamily="49" charset="0"/>
                </a:rPr>
                <a:t>f</a:t>
              </a:r>
              <a:r>
                <a:rPr lang="pt-BR" altLang="zh-CN" sz="1800">
                  <a:solidFill>
                    <a:srgbClr val="FF0000"/>
                  </a:solidFill>
                  <a:latin typeface="Consolas" pitchFamily="49" charset="0"/>
                  <a:ea typeface="仿宋" pitchFamily="49" charset="-122"/>
                  <a:cs typeface="Consolas" pitchFamily="49" charset="0"/>
                </a:rPr>
                <a:t>(</a:t>
              </a:r>
              <a:r>
                <a:rPr lang="pt-BR" altLang="zh-CN" sz="1800" i="1">
                  <a:solidFill>
                    <a:srgbClr val="FF0000"/>
                  </a:solidFill>
                  <a:latin typeface="Consolas" pitchFamily="49" charset="0"/>
                  <a:ea typeface="仿宋" pitchFamily="49" charset="-122"/>
                  <a:cs typeface="Consolas" pitchFamily="49" charset="0"/>
                </a:rPr>
                <a:t>p</a:t>
              </a:r>
              <a:r>
                <a:rPr lang="pt-BR" altLang="zh-CN" sz="1800">
                  <a:solidFill>
                    <a:srgbClr val="FF0000"/>
                  </a:solidFill>
                  <a:latin typeface="Consolas" pitchFamily="49" charset="0"/>
                  <a:ea typeface="仿宋" pitchFamily="49" charset="-122"/>
                  <a:cs typeface="Consolas" pitchFamily="49" charset="0"/>
                </a:rPr>
                <a:t>)</a:t>
              </a:r>
              <a:r>
                <a:rPr lang="zh-CN" altLang="zh-CN" sz="1800">
                  <a:solidFill>
                    <a:srgbClr val="FF0000"/>
                  </a:solidFill>
                  <a:latin typeface="Consolas" pitchFamily="49" charset="0"/>
                  <a:ea typeface="仿宋" pitchFamily="49" charset="-122"/>
                  <a:cs typeface="Consolas" pitchFamily="49" charset="0"/>
                </a:rPr>
                <a:t>输出</a:t>
              </a:r>
              <a:r>
                <a:rPr lang="pt-BR" altLang="zh-CN" sz="1800" i="1">
                  <a:solidFill>
                    <a:srgbClr val="FF0000"/>
                  </a:solidFill>
                  <a:latin typeface="Consolas" pitchFamily="49" charset="0"/>
                  <a:ea typeface="仿宋" pitchFamily="49" charset="-122"/>
                  <a:cs typeface="Consolas" pitchFamily="49" charset="0"/>
                </a:rPr>
                <a:t>a</a:t>
              </a:r>
              <a:r>
                <a:rPr lang="pt-BR" altLang="zh-CN" sz="1800" baseline="-25000">
                  <a:solidFill>
                    <a:srgbClr val="FF0000"/>
                  </a:solidFill>
                  <a:latin typeface="Consolas" pitchFamily="49" charset="0"/>
                  <a:ea typeface="仿宋" pitchFamily="49" charset="-122"/>
                  <a:cs typeface="Consolas" pitchFamily="49" charset="0"/>
                </a:rPr>
                <a:t>0</a:t>
              </a:r>
              <a:r>
                <a:rPr lang="zh-CN" altLang="zh-CN" sz="1800">
                  <a:solidFill>
                    <a:srgbClr val="FF0000"/>
                  </a:solidFill>
                  <a:latin typeface="Consolas" pitchFamily="49" charset="0"/>
                  <a:ea typeface="仿宋" pitchFamily="49" charset="-122"/>
                  <a:cs typeface="Consolas" pitchFamily="49" charset="0"/>
                </a:rPr>
                <a:t>到</a:t>
              </a:r>
              <a:r>
                <a:rPr lang="pt-BR" altLang="zh-CN" sz="1800" i="1">
                  <a:solidFill>
                    <a:srgbClr val="FF0000"/>
                  </a:solidFill>
                  <a:latin typeface="Consolas" pitchFamily="49" charset="0"/>
                  <a:ea typeface="仿宋" pitchFamily="49" charset="-122"/>
                  <a:cs typeface="Consolas" pitchFamily="49" charset="0"/>
                </a:rPr>
                <a:t>a</a:t>
              </a:r>
              <a:r>
                <a:rPr lang="pt-BR" altLang="zh-CN" sz="1800" i="1" baseline="-25000">
                  <a:solidFill>
                    <a:srgbClr val="FF0000"/>
                  </a:solidFill>
                  <a:latin typeface="Consolas" pitchFamily="49" charset="0"/>
                  <a:ea typeface="仿宋" pitchFamily="49" charset="-122"/>
                  <a:cs typeface="Consolas" pitchFamily="49" charset="0"/>
                </a:rPr>
                <a:t>n</a:t>
              </a:r>
              <a:r>
                <a:rPr lang="en-US" altLang="zh-CN" sz="1800" baseline="-25000">
                  <a:solidFill>
                    <a:srgbClr val="FF0000"/>
                  </a:solidFill>
                  <a:latin typeface="Consolas" pitchFamily="49" charset="0"/>
                  <a:ea typeface="仿宋" pitchFamily="49" charset="-122"/>
                  <a:cs typeface="Consolas" pitchFamily="49" charset="0"/>
                </a:rPr>
                <a:t>-1</a:t>
              </a:r>
              <a:endParaRPr lang="zh-CN" altLang="en-US" sz="1800">
                <a:solidFill>
                  <a:srgbClr val="FF0000"/>
                </a:solidFill>
                <a:latin typeface="Consolas" pitchFamily="49" charset="0"/>
                <a:ea typeface="仿宋" pitchFamily="49" charset="-122"/>
                <a:cs typeface="Consolas" pitchFamily="49" charset="0"/>
              </a:endParaRPr>
            </a:p>
          </p:txBody>
        </p:sp>
        <p:sp>
          <p:nvSpPr>
            <p:cNvPr id="19" name="TextBox 18"/>
            <p:cNvSpPr txBox="1"/>
            <p:nvPr/>
          </p:nvSpPr>
          <p:spPr>
            <a:xfrm>
              <a:off x="3857620" y="3500438"/>
              <a:ext cx="2857520" cy="369332"/>
            </a:xfrm>
            <a:prstGeom prst="rect">
              <a:avLst/>
            </a:prstGeom>
            <a:noFill/>
          </p:spPr>
          <p:txBody>
            <a:bodyPr wrap="square" rtlCol="0">
              <a:spAutoFit/>
            </a:bodyPr>
            <a:lstStyle/>
            <a:p>
              <a:pPr algn="l">
                <a:lnSpc>
                  <a:spcPct val="100000"/>
                </a:lnSpc>
                <a:spcBef>
                  <a:spcPts val="0"/>
                </a:spcBef>
              </a:pPr>
              <a:r>
                <a:rPr lang="en-US" altLang="zh-CN" sz="1800" i="1">
                  <a:solidFill>
                    <a:srgbClr val="FF0000"/>
                  </a:solidFill>
                  <a:latin typeface="Consolas" pitchFamily="49" charset="0"/>
                  <a:ea typeface="仿宋" pitchFamily="49" charset="-122"/>
                  <a:cs typeface="Consolas" pitchFamily="49" charset="0"/>
                </a:rPr>
                <a:t>f</a:t>
              </a:r>
              <a:r>
                <a:rPr lang="en-US" altLang="zh-CN" sz="1800">
                  <a:solidFill>
                    <a:srgbClr val="FF0000"/>
                  </a:solidFill>
                  <a:latin typeface="Consolas" pitchFamily="49" charset="0"/>
                  <a:ea typeface="仿宋" pitchFamily="49" charset="-122"/>
                  <a:cs typeface="Consolas" pitchFamily="49" charset="0"/>
                </a:rPr>
                <a:t>(p-&gt;next)</a:t>
              </a:r>
              <a:r>
                <a:rPr lang="zh-CN" altLang="zh-CN" sz="1800">
                  <a:solidFill>
                    <a:srgbClr val="FF0000"/>
                  </a:solidFill>
                  <a:latin typeface="Consolas" pitchFamily="49" charset="0"/>
                  <a:ea typeface="仿宋" pitchFamily="49" charset="-122"/>
                  <a:cs typeface="Consolas" pitchFamily="49" charset="0"/>
                </a:rPr>
                <a:t>输出</a:t>
              </a:r>
              <a:r>
                <a:rPr lang="en-US" altLang="zh-CN" sz="1800" i="1">
                  <a:solidFill>
                    <a:srgbClr val="FF0000"/>
                  </a:solidFill>
                  <a:latin typeface="Consolas" pitchFamily="49" charset="0"/>
                  <a:ea typeface="仿宋" pitchFamily="49" charset="-122"/>
                  <a:cs typeface="Consolas" pitchFamily="49" charset="0"/>
                </a:rPr>
                <a:t>a</a:t>
              </a:r>
              <a:r>
                <a:rPr lang="en-US" altLang="zh-CN" sz="1800" baseline="-25000">
                  <a:solidFill>
                    <a:srgbClr val="FF0000"/>
                  </a:solidFill>
                  <a:latin typeface="Consolas" pitchFamily="49" charset="0"/>
                  <a:ea typeface="仿宋" pitchFamily="49" charset="-122"/>
                  <a:cs typeface="Consolas" pitchFamily="49" charset="0"/>
                </a:rPr>
                <a:t>1</a:t>
              </a:r>
              <a:r>
                <a:rPr lang="zh-CN" altLang="zh-CN" sz="1800">
                  <a:solidFill>
                    <a:srgbClr val="FF0000"/>
                  </a:solidFill>
                  <a:latin typeface="Consolas" pitchFamily="49" charset="0"/>
                  <a:ea typeface="仿宋" pitchFamily="49" charset="-122"/>
                  <a:cs typeface="Consolas" pitchFamily="49" charset="0"/>
                </a:rPr>
                <a:t>到</a:t>
              </a:r>
              <a:r>
                <a:rPr lang="en-US" altLang="zh-CN" sz="1800" i="1">
                  <a:solidFill>
                    <a:srgbClr val="FF0000"/>
                  </a:solidFill>
                  <a:latin typeface="Consolas" pitchFamily="49" charset="0"/>
                  <a:ea typeface="仿宋" pitchFamily="49" charset="-122"/>
                  <a:cs typeface="Consolas" pitchFamily="49" charset="0"/>
                </a:rPr>
                <a:t>a</a:t>
              </a:r>
              <a:r>
                <a:rPr lang="en-US" altLang="zh-CN" sz="1800" i="1" baseline="-25000">
                  <a:solidFill>
                    <a:srgbClr val="FF0000"/>
                  </a:solidFill>
                  <a:latin typeface="Consolas" pitchFamily="49" charset="0"/>
                  <a:ea typeface="仿宋" pitchFamily="49" charset="-122"/>
                  <a:cs typeface="Consolas" pitchFamily="49" charset="0"/>
                </a:rPr>
                <a:t>n</a:t>
              </a:r>
              <a:r>
                <a:rPr lang="en-US" altLang="zh-CN" sz="1800" baseline="-25000">
                  <a:solidFill>
                    <a:srgbClr val="FF0000"/>
                  </a:solidFill>
                  <a:latin typeface="Consolas" pitchFamily="49" charset="0"/>
                  <a:ea typeface="仿宋" pitchFamily="49" charset="-122"/>
                  <a:cs typeface="Consolas" pitchFamily="49" charset="0"/>
                </a:rPr>
                <a:t>-1</a:t>
              </a:r>
              <a:endParaRPr lang="zh-CN" altLang="zh-CN" sz="1800">
                <a:solidFill>
                  <a:srgbClr val="FF0000"/>
                </a:solidFill>
                <a:latin typeface="Consolas" pitchFamily="49" charset="0"/>
                <a:ea typeface="仿宋" pitchFamily="49" charset="-122"/>
                <a:cs typeface="Consolas" pitchFamily="49" charset="0"/>
              </a:endParaRPr>
            </a:p>
          </p:txBody>
        </p:sp>
        <p:cxnSp>
          <p:nvCxnSpPr>
            <p:cNvPr id="20" name="直接箭头连接符 19"/>
            <p:cNvCxnSpPr>
              <a:endCxn id="9" idx="2"/>
            </p:cNvCxnSpPr>
            <p:nvPr/>
          </p:nvCxnSpPr>
          <p:spPr>
            <a:xfrm rot="5400000" flipH="1" flipV="1">
              <a:off x="3193587" y="3177937"/>
              <a:ext cx="343593" cy="15853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1" name="右大括号 20"/>
            <p:cNvSpPr/>
            <p:nvPr/>
          </p:nvSpPr>
          <p:spPr>
            <a:xfrm rot="5400000">
              <a:off x="4857752" y="2071678"/>
              <a:ext cx="214314" cy="2643206"/>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2" name="右大括号 21"/>
            <p:cNvSpPr/>
            <p:nvPr/>
          </p:nvSpPr>
          <p:spPr>
            <a:xfrm rot="16200000">
              <a:off x="4036215" y="892951"/>
              <a:ext cx="214314" cy="3286148"/>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23" name="TextBox 22"/>
          <p:cNvSpPr txBox="1"/>
          <p:nvPr/>
        </p:nvSpPr>
        <p:spPr>
          <a:xfrm>
            <a:off x="1428728" y="2357430"/>
            <a:ext cx="6643734" cy="936255"/>
          </a:xfrm>
          <a:prstGeom prst="rect">
            <a:avLst/>
          </a:prstGeom>
          <a:solidFill>
            <a:schemeClr val="bg1">
              <a:lumMod val="95000"/>
            </a:schemeClr>
          </a:solidFill>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lnSpc>
                <a:spcPts val="2800"/>
              </a:lnSpc>
              <a:spcBef>
                <a:spcPts val="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p</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a:rPr>
              <a:t></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不做任何事件</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p</a:t>
            </a:r>
            <a:r>
              <a:rPr lang="en-US" altLang="zh-CN" sz="1800">
                <a:solidFill>
                  <a:srgbClr val="00B0F0"/>
                </a:solidFill>
                <a:latin typeface="Consolas" pitchFamily="49" charset="0"/>
                <a:ea typeface="仿宋" pitchFamily="49" charset="-122"/>
                <a:cs typeface="Consolas" pitchFamily="49" charset="0"/>
              </a:rPr>
              <a:t>=NULL</a:t>
            </a:r>
            <a:r>
              <a:rPr lang="zh-CN" altLang="zh-CN" sz="1800">
                <a:solidFill>
                  <a:srgbClr val="00B0F0"/>
                </a:solidFill>
                <a:latin typeface="Consolas" pitchFamily="49" charset="0"/>
                <a:ea typeface="仿宋" pitchFamily="49" charset="-122"/>
                <a:cs typeface="Consolas" pitchFamily="49" charset="0"/>
              </a:rPr>
              <a:t>时</a:t>
            </a:r>
          </a:p>
          <a:p>
            <a:pPr algn="l">
              <a:lnSpc>
                <a:spcPts val="2800"/>
              </a:lnSpc>
              <a:spcBef>
                <a:spcPts val="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p</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a:rPr>
              <a:t></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输出</a:t>
            </a:r>
            <a:r>
              <a:rPr lang="en-US" altLang="zh-CN" sz="1800" i="1">
                <a:solidFill>
                  <a:srgbClr val="0000FF"/>
                </a:solidFill>
                <a:latin typeface="Consolas" pitchFamily="49" charset="0"/>
                <a:ea typeface="仿宋" pitchFamily="49" charset="-122"/>
                <a:cs typeface="Consolas" pitchFamily="49" charset="0"/>
              </a:rPr>
              <a:t>p</a:t>
            </a:r>
            <a:r>
              <a:rPr lang="zh-CN" altLang="zh-CN" sz="1800">
                <a:solidFill>
                  <a:srgbClr val="0000FF"/>
                </a:solidFill>
                <a:latin typeface="Consolas" pitchFamily="49" charset="0"/>
                <a:ea typeface="仿宋" pitchFamily="49" charset="-122"/>
                <a:cs typeface="Consolas" pitchFamily="49" charset="0"/>
              </a:rPr>
              <a:t>结点值</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(p-&gt;next)	</a:t>
            </a:r>
            <a:r>
              <a:rPr lang="zh-CN" altLang="zh-CN" sz="1800">
                <a:solidFill>
                  <a:srgbClr val="00B0F0"/>
                </a:solidFill>
                <a:latin typeface="Consolas" pitchFamily="49" charset="0"/>
                <a:ea typeface="仿宋" pitchFamily="49" charset="-122"/>
                <a:cs typeface="Consolas" pitchFamily="49" charset="0"/>
              </a:rPr>
              <a:t>其他情况</a:t>
            </a:r>
          </a:p>
        </p:txBody>
      </p:sp>
      <p:sp>
        <p:nvSpPr>
          <p:cNvPr id="24" name="TextBox 23"/>
          <p:cNvSpPr txBox="1"/>
          <p:nvPr/>
        </p:nvSpPr>
        <p:spPr>
          <a:xfrm>
            <a:off x="1357290" y="3857628"/>
            <a:ext cx="7358114" cy="244524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Positive</a:t>
            </a:r>
            <a:r>
              <a:rPr lang="en-US" altLang="zh-CN" sz="1800">
                <a:solidFill>
                  <a:srgbClr val="0000FF"/>
                </a:solidFill>
                <a:latin typeface="Consolas" pitchFamily="49" charset="0"/>
                <a:ea typeface="仿宋" pitchFamily="49" charset="-122"/>
                <a:cs typeface="Consolas" pitchFamily="49" charset="0"/>
              </a:rPr>
              <a:t>(LinkNode&lt;int&gt;* p)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正向输出所有结点值</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(p==NULL)</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return;</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else</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printf("%d ",p-&gt;data);</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Positive</a:t>
            </a:r>
            <a:r>
              <a:rPr lang="en-US" altLang="zh-CN" sz="1800">
                <a:solidFill>
                  <a:srgbClr val="0000FF"/>
                </a:solidFill>
                <a:latin typeface="Consolas" pitchFamily="49" charset="0"/>
                <a:ea typeface="仿宋" pitchFamily="49" charset="-122"/>
                <a:cs typeface="Consolas" pitchFamily="49" charset="0"/>
              </a:rPr>
              <a:t>(p-&gt;next);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25" name="左弧形箭头 24"/>
          <p:cNvSpPr/>
          <p:nvPr/>
        </p:nvSpPr>
        <p:spPr bwMode="auto">
          <a:xfrm>
            <a:off x="1000100" y="1285860"/>
            <a:ext cx="357190" cy="1143008"/>
          </a:xfrm>
          <a:prstGeom prst="curvedRightArrow">
            <a:avLst/>
          </a:prstGeom>
          <a:ln>
            <a:headEnd/>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26" name="左弧形箭头 25"/>
          <p:cNvSpPr/>
          <p:nvPr/>
        </p:nvSpPr>
        <p:spPr bwMode="auto">
          <a:xfrm>
            <a:off x="928662" y="3143248"/>
            <a:ext cx="357190" cy="1143008"/>
          </a:xfrm>
          <a:prstGeom prst="curvedRightArrow">
            <a:avLst/>
          </a:prstGeom>
          <a:ln>
            <a:headEnd/>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27" name="TextBox 26"/>
          <p:cNvSpPr txBox="1"/>
          <p:nvPr/>
        </p:nvSpPr>
        <p:spPr>
          <a:xfrm>
            <a:off x="571472" y="285728"/>
            <a:ext cx="1714512" cy="400110"/>
          </a:xfrm>
          <a:prstGeom prst="rect">
            <a:avLst/>
          </a:prstGeom>
          <a:noFill/>
        </p:spPr>
        <p:txBody>
          <a:bodyPr wrap="square" rtlCol="0">
            <a:spAutoFit/>
          </a:bodyPr>
          <a:lstStyle/>
          <a:p>
            <a:pPr algn="l">
              <a:lnSpc>
                <a:spcPct val="100000"/>
              </a:lnSpc>
              <a:spcBef>
                <a:spcPts val="0"/>
              </a:spcBef>
            </a:pPr>
            <a:r>
              <a:rPr lang="en-US" altLang="zh-CN" sz="2000">
                <a:solidFill>
                  <a:srgbClr val="FF0000"/>
                </a:solidFill>
                <a:latin typeface="Consolas" pitchFamily="49" charset="0"/>
                <a:ea typeface="微软雅黑" pitchFamily="34" charset="-122"/>
                <a:cs typeface="Consolas" pitchFamily="49" charset="0"/>
              </a:rPr>
              <a:t>(1)</a:t>
            </a:r>
            <a:r>
              <a:rPr lang="zh-CN" altLang="en-US" sz="2000">
                <a:solidFill>
                  <a:srgbClr val="FF0000"/>
                </a:solidFill>
                <a:latin typeface="Consolas" pitchFamily="49" charset="0"/>
                <a:ea typeface="微软雅黑" pitchFamily="34" charset="-122"/>
                <a:cs typeface="Consolas" pitchFamily="49" charset="0"/>
              </a:rPr>
              <a:t>正向输出</a:t>
            </a:r>
          </a:p>
        </p:txBody>
      </p:sp>
      <p:sp>
        <p:nvSpPr>
          <p:cNvPr id="32" name="灯片编号占位符 31"/>
          <p:cNvSpPr>
            <a:spLocks noGrp="1"/>
          </p:cNvSpPr>
          <p:nvPr>
            <p:ph type="sldNum" sz="quarter" idx="12"/>
          </p:nvPr>
        </p:nvSpPr>
        <p:spPr/>
        <p:txBody>
          <a:bodyPr/>
          <a:lstStyle/>
          <a:p>
            <a:fld id="{67864EE2-EAB3-4814-A7EB-820BD7610F1E}" type="slidenum">
              <a:rPr lang="en-US" altLang="zh-CN" smtClean="0"/>
              <a:pPr/>
              <a:t>77</a:t>
            </a:fld>
            <a:r>
              <a:rPr lang="en-US" altLang="zh-CN" dirty="0"/>
              <a:t>/97</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1428728" y="285728"/>
            <a:ext cx="5643602" cy="1869530"/>
            <a:chOff x="1142976" y="2000240"/>
            <a:chExt cx="5643602" cy="1869530"/>
          </a:xfrm>
        </p:grpSpPr>
        <p:sp>
          <p:nvSpPr>
            <p:cNvPr id="5" name="Text Box 42"/>
            <p:cNvSpPr txBox="1">
              <a:spLocks noChangeArrowheads="1"/>
            </p:cNvSpPr>
            <p:nvPr/>
          </p:nvSpPr>
          <p:spPr bwMode="auto">
            <a:xfrm>
              <a:off x="1789978" y="2725407"/>
              <a:ext cx="540000" cy="36000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0</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 name="Text Box 41"/>
            <p:cNvSpPr txBox="1">
              <a:spLocks noChangeArrowheads="1"/>
            </p:cNvSpPr>
            <p:nvPr/>
          </p:nvSpPr>
          <p:spPr bwMode="auto">
            <a:xfrm>
              <a:off x="2336538" y="2725407"/>
              <a:ext cx="540000" cy="36000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 name="Text Box 40"/>
            <p:cNvSpPr txBox="1">
              <a:spLocks noChangeArrowheads="1"/>
            </p:cNvSpPr>
            <p:nvPr/>
          </p:nvSpPr>
          <p:spPr bwMode="auto">
            <a:xfrm>
              <a:off x="5494949" y="2725407"/>
              <a:ext cx="540000" cy="360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60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 name="Text Box 39"/>
            <p:cNvSpPr txBox="1">
              <a:spLocks noChangeArrowheads="1"/>
            </p:cNvSpPr>
            <p:nvPr/>
          </p:nvSpPr>
          <p:spPr bwMode="auto">
            <a:xfrm>
              <a:off x="6032264" y="2725407"/>
              <a:ext cx="540000" cy="360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9" name="Text Box 37"/>
            <p:cNvSpPr txBox="1">
              <a:spLocks noChangeArrowheads="1"/>
            </p:cNvSpPr>
            <p:nvPr/>
          </p:nvSpPr>
          <p:spPr bwMode="auto">
            <a:xfrm>
              <a:off x="3174650" y="2725407"/>
              <a:ext cx="540000" cy="360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 name="Text Box 36"/>
            <p:cNvSpPr txBox="1">
              <a:spLocks noChangeArrowheads="1"/>
            </p:cNvSpPr>
            <p:nvPr/>
          </p:nvSpPr>
          <p:spPr bwMode="auto">
            <a:xfrm>
              <a:off x="3714744" y="2725407"/>
              <a:ext cx="540000" cy="360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 name="Line 35"/>
            <p:cNvSpPr>
              <a:spLocks noChangeShapeType="1"/>
            </p:cNvSpPr>
            <p:nvPr/>
          </p:nvSpPr>
          <p:spPr bwMode="auto">
            <a:xfrm>
              <a:off x="4080408" y="2914160"/>
              <a:ext cx="52493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 name="Line 34"/>
            <p:cNvSpPr>
              <a:spLocks noChangeShapeType="1"/>
            </p:cNvSpPr>
            <p:nvPr/>
          </p:nvSpPr>
          <p:spPr bwMode="auto">
            <a:xfrm>
              <a:off x="2690799" y="2914160"/>
              <a:ext cx="46800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 name="Text Box 33"/>
            <p:cNvSpPr txBox="1">
              <a:spLocks noChangeArrowheads="1"/>
            </p:cNvSpPr>
            <p:nvPr/>
          </p:nvSpPr>
          <p:spPr bwMode="auto">
            <a:xfrm>
              <a:off x="4674955" y="2782558"/>
              <a:ext cx="468549" cy="302275"/>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14" name="Line 32"/>
            <p:cNvSpPr>
              <a:spLocks noChangeShapeType="1"/>
            </p:cNvSpPr>
            <p:nvPr/>
          </p:nvSpPr>
          <p:spPr bwMode="auto">
            <a:xfrm>
              <a:off x="5209154" y="2914160"/>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 name="Text Box 31"/>
            <p:cNvSpPr txBox="1">
              <a:spLocks noChangeArrowheads="1"/>
            </p:cNvSpPr>
            <p:nvPr/>
          </p:nvSpPr>
          <p:spPr bwMode="auto">
            <a:xfrm>
              <a:off x="1142976" y="2734933"/>
              <a:ext cx="357190"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i="1" u="none" strike="noStrike" cap="none" normalizeH="0" baseline="0">
                  <a:ln>
                    <a:noFill/>
                  </a:ln>
                  <a:solidFill>
                    <a:srgbClr val="0000FF"/>
                  </a:solidFill>
                  <a:effectLst/>
                  <a:latin typeface="Consolas" pitchFamily="49" charset="0"/>
                  <a:ea typeface="仿宋" pitchFamily="49" charset="-122"/>
                  <a:cs typeface="Consolas" pitchFamily="49" charset="0"/>
                </a:rPr>
                <a:t>p</a:t>
              </a:r>
            </a:p>
          </p:txBody>
        </p:sp>
        <p:sp>
          <p:nvSpPr>
            <p:cNvPr id="16" name="Line 30"/>
            <p:cNvSpPr>
              <a:spLocks noChangeShapeType="1"/>
            </p:cNvSpPr>
            <p:nvPr/>
          </p:nvSpPr>
          <p:spPr bwMode="auto">
            <a:xfrm>
              <a:off x="1499151" y="2885585"/>
              <a:ext cx="286767" cy="0"/>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 name="Text Box 31"/>
            <p:cNvSpPr txBox="1">
              <a:spLocks noChangeArrowheads="1"/>
            </p:cNvSpPr>
            <p:nvPr/>
          </p:nvSpPr>
          <p:spPr bwMode="auto">
            <a:xfrm>
              <a:off x="2500298" y="3500438"/>
              <a:ext cx="1143008"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700" i="1" u="none" strike="noStrike" cap="none" normalizeH="0" baseline="0">
                  <a:ln>
                    <a:noFill/>
                  </a:ln>
                  <a:solidFill>
                    <a:srgbClr val="0000FF"/>
                  </a:solidFill>
                  <a:effectLst/>
                  <a:latin typeface="Consolas" pitchFamily="49" charset="0"/>
                  <a:ea typeface="仿宋" pitchFamily="49" charset="-122"/>
                  <a:cs typeface="Consolas" pitchFamily="49" charset="0"/>
                </a:rPr>
                <a:t>p-&gt;</a:t>
              </a:r>
              <a:r>
                <a:rPr kumimoji="0" lang="en-US" altLang="zh-CN" sz="1700" u="none" strike="noStrike" cap="none" normalizeH="0" baseline="0">
                  <a:ln>
                    <a:noFill/>
                  </a:ln>
                  <a:solidFill>
                    <a:srgbClr val="0000FF"/>
                  </a:solidFill>
                  <a:effectLst/>
                  <a:latin typeface="Consolas" pitchFamily="49" charset="0"/>
                  <a:ea typeface="仿宋" pitchFamily="49" charset="-122"/>
                  <a:cs typeface="Consolas" pitchFamily="49" charset="0"/>
                </a:rPr>
                <a:t>next</a:t>
              </a:r>
            </a:p>
          </p:txBody>
        </p:sp>
        <p:sp>
          <p:nvSpPr>
            <p:cNvPr id="18" name="TextBox 17"/>
            <p:cNvSpPr txBox="1"/>
            <p:nvPr/>
          </p:nvSpPr>
          <p:spPr>
            <a:xfrm>
              <a:off x="2714612" y="2000240"/>
              <a:ext cx="3000396" cy="369332"/>
            </a:xfrm>
            <a:prstGeom prst="rect">
              <a:avLst/>
            </a:prstGeom>
            <a:noFill/>
          </p:spPr>
          <p:txBody>
            <a:bodyPr wrap="square" rtlCol="0">
              <a:spAutoFit/>
            </a:bodyPr>
            <a:lstStyle/>
            <a:p>
              <a:pPr algn="l">
                <a:lnSpc>
                  <a:spcPct val="100000"/>
                </a:lnSpc>
                <a:spcBef>
                  <a:spcPts val="0"/>
                </a:spcBef>
              </a:pPr>
              <a:r>
                <a:rPr lang="zh-CN" altLang="en-US" sz="1800">
                  <a:solidFill>
                    <a:srgbClr val="FF0000"/>
                  </a:solidFill>
                  <a:latin typeface="Consolas" pitchFamily="49" charset="0"/>
                  <a:ea typeface="仿宋" pitchFamily="49" charset="-122"/>
                  <a:cs typeface="Consolas" pitchFamily="49" charset="0"/>
                </a:rPr>
                <a:t>大问题：</a:t>
              </a:r>
              <a:r>
                <a:rPr lang="pt-BR" altLang="zh-CN" sz="1800" i="1">
                  <a:solidFill>
                    <a:srgbClr val="FF0000"/>
                  </a:solidFill>
                  <a:latin typeface="Consolas" pitchFamily="49" charset="0"/>
                  <a:ea typeface="仿宋" pitchFamily="49" charset="-122"/>
                  <a:cs typeface="Consolas" pitchFamily="49" charset="0"/>
                </a:rPr>
                <a:t>f</a:t>
              </a:r>
              <a:r>
                <a:rPr lang="pt-BR" altLang="zh-CN" sz="1800">
                  <a:solidFill>
                    <a:srgbClr val="FF0000"/>
                  </a:solidFill>
                  <a:latin typeface="Consolas" pitchFamily="49" charset="0"/>
                  <a:ea typeface="仿宋" pitchFamily="49" charset="-122"/>
                  <a:cs typeface="Consolas" pitchFamily="49" charset="0"/>
                </a:rPr>
                <a:t>(</a:t>
              </a:r>
              <a:r>
                <a:rPr lang="pt-BR" altLang="zh-CN" sz="1800" i="1">
                  <a:solidFill>
                    <a:srgbClr val="FF0000"/>
                  </a:solidFill>
                  <a:latin typeface="Consolas" pitchFamily="49" charset="0"/>
                  <a:ea typeface="仿宋" pitchFamily="49" charset="-122"/>
                  <a:cs typeface="Consolas" pitchFamily="49" charset="0"/>
                </a:rPr>
                <a:t>p</a:t>
              </a:r>
              <a:r>
                <a:rPr lang="pt-BR" altLang="zh-CN" sz="1800">
                  <a:solidFill>
                    <a:srgbClr val="FF0000"/>
                  </a:solidFill>
                  <a:latin typeface="Consolas" pitchFamily="49" charset="0"/>
                  <a:ea typeface="仿宋" pitchFamily="49" charset="-122"/>
                  <a:cs typeface="Consolas" pitchFamily="49" charset="0"/>
                </a:rPr>
                <a:t>)</a:t>
              </a:r>
              <a:r>
                <a:rPr lang="zh-CN" altLang="zh-CN" sz="1800">
                  <a:solidFill>
                    <a:srgbClr val="FF0000"/>
                  </a:solidFill>
                  <a:latin typeface="Consolas" pitchFamily="49" charset="0"/>
                  <a:ea typeface="仿宋" pitchFamily="49" charset="-122"/>
                  <a:cs typeface="Consolas" pitchFamily="49" charset="0"/>
                </a:rPr>
                <a:t>输出</a:t>
              </a:r>
              <a:r>
                <a:rPr lang="pt-BR" altLang="zh-CN" sz="1800" i="1">
                  <a:solidFill>
                    <a:srgbClr val="FF0000"/>
                  </a:solidFill>
                  <a:latin typeface="Consolas" pitchFamily="49" charset="0"/>
                  <a:ea typeface="仿宋" pitchFamily="49" charset="-122"/>
                  <a:cs typeface="Consolas" pitchFamily="49" charset="0"/>
                </a:rPr>
                <a:t>a</a:t>
              </a:r>
              <a:r>
                <a:rPr lang="pt-BR" altLang="zh-CN" sz="1800" i="1" baseline="-25000">
                  <a:solidFill>
                    <a:srgbClr val="FF0000"/>
                  </a:solidFill>
                  <a:latin typeface="Consolas" pitchFamily="49" charset="0"/>
                  <a:ea typeface="仿宋" pitchFamily="49" charset="-122"/>
                  <a:cs typeface="Consolas" pitchFamily="49" charset="0"/>
                </a:rPr>
                <a:t>n</a:t>
              </a:r>
              <a:r>
                <a:rPr lang="pt-BR" altLang="zh-CN" sz="1800" baseline="-25000">
                  <a:solidFill>
                    <a:srgbClr val="FF0000"/>
                  </a:solidFill>
                  <a:latin typeface="Consolas" pitchFamily="49" charset="0"/>
                  <a:ea typeface="仿宋" pitchFamily="49" charset="-122"/>
                  <a:cs typeface="Consolas" pitchFamily="49" charset="0"/>
                </a:rPr>
                <a:t>-1</a:t>
              </a:r>
              <a:r>
                <a:rPr lang="zh-CN" altLang="zh-CN" sz="1800">
                  <a:solidFill>
                    <a:srgbClr val="FF0000"/>
                  </a:solidFill>
                  <a:latin typeface="Consolas" pitchFamily="49" charset="0"/>
                  <a:ea typeface="仿宋" pitchFamily="49" charset="-122"/>
                  <a:cs typeface="Consolas" pitchFamily="49" charset="0"/>
                </a:rPr>
                <a:t>到</a:t>
              </a:r>
              <a:r>
                <a:rPr lang="pt-BR" altLang="zh-CN" sz="1800" i="1">
                  <a:solidFill>
                    <a:srgbClr val="FF0000"/>
                  </a:solidFill>
                  <a:latin typeface="Consolas" pitchFamily="49" charset="0"/>
                  <a:ea typeface="仿宋" pitchFamily="49" charset="-122"/>
                  <a:cs typeface="Consolas" pitchFamily="49" charset="0"/>
                </a:rPr>
                <a:t>a</a:t>
              </a:r>
              <a:r>
                <a:rPr lang="pt-BR" altLang="zh-CN" sz="1800" baseline="-25000">
                  <a:solidFill>
                    <a:srgbClr val="FF0000"/>
                  </a:solidFill>
                  <a:latin typeface="Consolas" pitchFamily="49" charset="0"/>
                  <a:ea typeface="仿宋" pitchFamily="49" charset="-122"/>
                  <a:cs typeface="Consolas" pitchFamily="49" charset="0"/>
                </a:rPr>
                <a:t>0</a:t>
              </a:r>
              <a:endParaRPr lang="zh-CN" altLang="en-US" sz="1800">
                <a:solidFill>
                  <a:srgbClr val="FF0000"/>
                </a:solidFill>
                <a:latin typeface="Consolas" pitchFamily="49" charset="0"/>
                <a:ea typeface="仿宋" pitchFamily="49" charset="-122"/>
                <a:cs typeface="Consolas" pitchFamily="49" charset="0"/>
              </a:endParaRPr>
            </a:p>
          </p:txBody>
        </p:sp>
        <p:sp>
          <p:nvSpPr>
            <p:cNvPr id="19" name="TextBox 18"/>
            <p:cNvSpPr txBox="1"/>
            <p:nvPr/>
          </p:nvSpPr>
          <p:spPr>
            <a:xfrm>
              <a:off x="3857620" y="3500438"/>
              <a:ext cx="2928958" cy="369332"/>
            </a:xfrm>
            <a:prstGeom prst="rect">
              <a:avLst/>
            </a:prstGeom>
            <a:noFill/>
          </p:spPr>
          <p:txBody>
            <a:bodyPr wrap="square" rtlCol="0">
              <a:spAutoFit/>
            </a:bodyPr>
            <a:lstStyle/>
            <a:p>
              <a:pPr algn="l">
                <a:lnSpc>
                  <a:spcPct val="100000"/>
                </a:lnSpc>
                <a:spcBef>
                  <a:spcPts val="0"/>
                </a:spcBef>
              </a:pPr>
              <a:r>
                <a:rPr lang="en-US" altLang="zh-CN" sz="1800" i="1">
                  <a:solidFill>
                    <a:srgbClr val="FF0000"/>
                  </a:solidFill>
                  <a:latin typeface="Consolas" pitchFamily="49" charset="0"/>
                  <a:ea typeface="仿宋" pitchFamily="49" charset="-122"/>
                  <a:cs typeface="Consolas" pitchFamily="49" charset="0"/>
                </a:rPr>
                <a:t>f</a:t>
              </a:r>
              <a:r>
                <a:rPr lang="en-US" altLang="zh-CN" sz="1800">
                  <a:solidFill>
                    <a:srgbClr val="FF0000"/>
                  </a:solidFill>
                  <a:latin typeface="Consolas" pitchFamily="49" charset="0"/>
                  <a:ea typeface="仿宋" pitchFamily="49" charset="-122"/>
                  <a:cs typeface="Consolas" pitchFamily="49" charset="0"/>
                </a:rPr>
                <a:t>(p-&gt;next)</a:t>
              </a:r>
              <a:r>
                <a:rPr lang="zh-CN" altLang="zh-CN" sz="1800">
                  <a:solidFill>
                    <a:srgbClr val="FF0000"/>
                  </a:solidFill>
                  <a:latin typeface="Consolas" pitchFamily="49" charset="0"/>
                  <a:ea typeface="仿宋" pitchFamily="49" charset="-122"/>
                  <a:cs typeface="Consolas" pitchFamily="49" charset="0"/>
                </a:rPr>
                <a:t>输出</a:t>
              </a:r>
              <a:r>
                <a:rPr lang="en-US" altLang="zh-CN" sz="1800" i="1">
                  <a:solidFill>
                    <a:srgbClr val="FF0000"/>
                  </a:solidFill>
                  <a:latin typeface="Consolas" pitchFamily="49" charset="0"/>
                  <a:ea typeface="仿宋" pitchFamily="49" charset="-122"/>
                  <a:cs typeface="Consolas" pitchFamily="49" charset="0"/>
                </a:rPr>
                <a:t>a</a:t>
              </a:r>
              <a:r>
                <a:rPr lang="en-US" altLang="zh-CN" sz="1800" i="1" baseline="-25000">
                  <a:solidFill>
                    <a:srgbClr val="FF0000"/>
                  </a:solidFill>
                  <a:latin typeface="Consolas" pitchFamily="49" charset="0"/>
                  <a:ea typeface="仿宋" pitchFamily="49" charset="-122"/>
                  <a:cs typeface="Consolas" pitchFamily="49" charset="0"/>
                </a:rPr>
                <a:t>n</a:t>
              </a:r>
              <a:r>
                <a:rPr lang="en-US" altLang="zh-CN" sz="1800" baseline="-25000">
                  <a:solidFill>
                    <a:srgbClr val="FF0000"/>
                  </a:solidFill>
                  <a:latin typeface="Consolas" pitchFamily="49" charset="0"/>
                  <a:ea typeface="仿宋" pitchFamily="49" charset="-122"/>
                  <a:cs typeface="Consolas" pitchFamily="49" charset="0"/>
                </a:rPr>
                <a:t>-1</a:t>
              </a:r>
              <a:r>
                <a:rPr lang="zh-CN" altLang="zh-CN" sz="1800">
                  <a:solidFill>
                    <a:srgbClr val="FF0000"/>
                  </a:solidFill>
                  <a:latin typeface="Consolas" pitchFamily="49" charset="0"/>
                  <a:ea typeface="仿宋" pitchFamily="49" charset="-122"/>
                  <a:cs typeface="Consolas" pitchFamily="49" charset="0"/>
                </a:rPr>
                <a:t>到</a:t>
              </a:r>
              <a:r>
                <a:rPr lang="en-US" altLang="zh-CN" sz="1800" i="1">
                  <a:solidFill>
                    <a:srgbClr val="FF0000"/>
                  </a:solidFill>
                  <a:latin typeface="Consolas" pitchFamily="49" charset="0"/>
                  <a:ea typeface="仿宋" pitchFamily="49" charset="-122"/>
                  <a:cs typeface="Consolas" pitchFamily="49" charset="0"/>
                </a:rPr>
                <a:t>a</a:t>
              </a:r>
              <a:r>
                <a:rPr lang="en-US" altLang="zh-CN" sz="1800" baseline="-25000">
                  <a:solidFill>
                    <a:srgbClr val="FF0000"/>
                  </a:solidFill>
                  <a:latin typeface="Consolas" pitchFamily="49" charset="0"/>
                  <a:ea typeface="仿宋" pitchFamily="49" charset="-122"/>
                  <a:cs typeface="Consolas" pitchFamily="49" charset="0"/>
                </a:rPr>
                <a:t>1</a:t>
              </a:r>
              <a:endParaRPr lang="zh-CN" altLang="zh-CN" sz="1800">
                <a:solidFill>
                  <a:srgbClr val="FF0000"/>
                </a:solidFill>
                <a:latin typeface="Consolas" pitchFamily="49" charset="0"/>
                <a:ea typeface="仿宋" pitchFamily="49" charset="-122"/>
                <a:cs typeface="Consolas" pitchFamily="49" charset="0"/>
              </a:endParaRPr>
            </a:p>
          </p:txBody>
        </p:sp>
        <p:cxnSp>
          <p:nvCxnSpPr>
            <p:cNvPr id="20" name="直接箭头连接符 19"/>
            <p:cNvCxnSpPr>
              <a:endCxn id="9" idx="2"/>
            </p:cNvCxnSpPr>
            <p:nvPr/>
          </p:nvCxnSpPr>
          <p:spPr>
            <a:xfrm rot="5400000" flipH="1" flipV="1">
              <a:off x="3193587" y="3177937"/>
              <a:ext cx="343593" cy="15853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1" name="右大括号 20"/>
            <p:cNvSpPr/>
            <p:nvPr/>
          </p:nvSpPr>
          <p:spPr>
            <a:xfrm rot="5400000">
              <a:off x="4857752" y="2071678"/>
              <a:ext cx="214314" cy="2643206"/>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2" name="右大括号 21"/>
            <p:cNvSpPr/>
            <p:nvPr/>
          </p:nvSpPr>
          <p:spPr>
            <a:xfrm rot="16200000">
              <a:off x="4036215" y="892951"/>
              <a:ext cx="214314" cy="3286148"/>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23" name="TextBox 22"/>
          <p:cNvSpPr txBox="1"/>
          <p:nvPr/>
        </p:nvSpPr>
        <p:spPr>
          <a:xfrm>
            <a:off x="1428728" y="2357430"/>
            <a:ext cx="5643602" cy="936255"/>
          </a:xfrm>
          <a:prstGeom prst="rect">
            <a:avLst/>
          </a:prstGeom>
          <a:solidFill>
            <a:schemeClr val="bg1">
              <a:lumMod val="95000"/>
            </a:schemeClr>
          </a:solidFill>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lnSpc>
                <a:spcPts val="2800"/>
              </a:lnSpc>
              <a:spcBef>
                <a:spcPts val="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p</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a:rPr>
              <a:t></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不做任何事件</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p</a:t>
            </a:r>
            <a:r>
              <a:rPr lang="en-US" altLang="zh-CN" sz="1800">
                <a:solidFill>
                  <a:srgbClr val="00B0F0"/>
                </a:solidFill>
                <a:latin typeface="Consolas" pitchFamily="49" charset="0"/>
                <a:ea typeface="仿宋" pitchFamily="49" charset="-122"/>
                <a:cs typeface="Consolas" pitchFamily="49" charset="0"/>
              </a:rPr>
              <a:t>=NULL</a:t>
            </a:r>
            <a:r>
              <a:rPr lang="zh-CN" altLang="zh-CN" sz="1800">
                <a:solidFill>
                  <a:srgbClr val="00B0F0"/>
                </a:solidFill>
                <a:latin typeface="Consolas" pitchFamily="49" charset="0"/>
                <a:ea typeface="仿宋" pitchFamily="49" charset="-122"/>
                <a:cs typeface="Consolas" pitchFamily="49" charset="0"/>
              </a:rPr>
              <a:t>时</a:t>
            </a:r>
          </a:p>
          <a:p>
            <a:pPr algn="l">
              <a:lnSpc>
                <a:spcPts val="2800"/>
              </a:lnSpc>
              <a:spcBef>
                <a:spcPts val="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p</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a:rPr>
              <a:t></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(p-&gt;next);</a:t>
            </a:r>
            <a:r>
              <a:rPr lang="zh-CN" altLang="zh-CN" sz="1800">
                <a:solidFill>
                  <a:srgbClr val="0000FF"/>
                </a:solidFill>
                <a:latin typeface="Consolas" pitchFamily="49" charset="0"/>
                <a:ea typeface="仿宋" pitchFamily="49" charset="-122"/>
                <a:cs typeface="Consolas" pitchFamily="49" charset="0"/>
              </a:rPr>
              <a:t>输出</a:t>
            </a:r>
            <a:r>
              <a:rPr lang="en-US" altLang="zh-CN" sz="1800" i="1">
                <a:solidFill>
                  <a:srgbClr val="0000FF"/>
                </a:solidFill>
                <a:latin typeface="Consolas" pitchFamily="49" charset="0"/>
                <a:ea typeface="仿宋" pitchFamily="49" charset="-122"/>
                <a:cs typeface="Consolas" pitchFamily="49" charset="0"/>
              </a:rPr>
              <a:t>p</a:t>
            </a:r>
            <a:r>
              <a:rPr lang="zh-CN" altLang="zh-CN" sz="1800">
                <a:solidFill>
                  <a:srgbClr val="0000FF"/>
                </a:solidFill>
                <a:latin typeface="Consolas" pitchFamily="49" charset="0"/>
                <a:ea typeface="仿宋" pitchFamily="49" charset="-122"/>
                <a:cs typeface="Consolas" pitchFamily="49" charset="0"/>
              </a:rPr>
              <a:t>结点值</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其他情况</a:t>
            </a:r>
          </a:p>
        </p:txBody>
      </p:sp>
      <p:sp>
        <p:nvSpPr>
          <p:cNvPr id="24" name="TextBox 23"/>
          <p:cNvSpPr txBox="1"/>
          <p:nvPr/>
        </p:nvSpPr>
        <p:spPr>
          <a:xfrm>
            <a:off x="1357290" y="3857628"/>
            <a:ext cx="7215238" cy="244524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Invert</a:t>
            </a:r>
            <a:r>
              <a:rPr lang="en-US" altLang="zh-CN" sz="1800">
                <a:solidFill>
                  <a:srgbClr val="0000FF"/>
                </a:solidFill>
                <a:latin typeface="Consolas" pitchFamily="49" charset="0"/>
                <a:ea typeface="仿宋" pitchFamily="49" charset="-122"/>
                <a:cs typeface="Consolas" pitchFamily="49" charset="0"/>
              </a:rPr>
              <a:t>(LinkNode&lt;int&gt;* p)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反向输出所有结点值</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(p==NULL)</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return;</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else</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FF0000"/>
                </a:solidFill>
                <a:latin typeface="Consolas" pitchFamily="49" charset="0"/>
                <a:ea typeface="仿宋" pitchFamily="49" charset="-122"/>
                <a:cs typeface="Consolas" pitchFamily="49" charset="0"/>
              </a:rPr>
              <a:t>Invert</a:t>
            </a:r>
            <a:r>
              <a:rPr lang="en-US" altLang="zh-CN" sz="1800">
                <a:solidFill>
                  <a:srgbClr val="0000FF"/>
                </a:solidFill>
                <a:latin typeface="Consolas" pitchFamily="49" charset="0"/>
                <a:ea typeface="仿宋" pitchFamily="49" charset="-122"/>
                <a:cs typeface="Consolas" pitchFamily="49" charset="0"/>
              </a:rPr>
              <a:t>(p-&gt;next);</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printf("%d ",p-&gt;data);</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25" name="左弧形箭头 24"/>
          <p:cNvSpPr/>
          <p:nvPr/>
        </p:nvSpPr>
        <p:spPr bwMode="auto">
          <a:xfrm>
            <a:off x="1000100" y="1285860"/>
            <a:ext cx="357190" cy="1143008"/>
          </a:xfrm>
          <a:prstGeom prst="curvedRightArrow">
            <a:avLst/>
          </a:prstGeom>
          <a:ln>
            <a:headEnd/>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26" name="左弧形箭头 25"/>
          <p:cNvSpPr/>
          <p:nvPr/>
        </p:nvSpPr>
        <p:spPr bwMode="auto">
          <a:xfrm>
            <a:off x="928662" y="3143248"/>
            <a:ext cx="357190" cy="1143008"/>
          </a:xfrm>
          <a:prstGeom prst="curvedRightArrow">
            <a:avLst/>
          </a:prstGeom>
          <a:ln>
            <a:headEnd/>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27" name="TextBox 26"/>
          <p:cNvSpPr txBox="1"/>
          <p:nvPr/>
        </p:nvSpPr>
        <p:spPr>
          <a:xfrm>
            <a:off x="571472" y="285728"/>
            <a:ext cx="1714512" cy="400110"/>
          </a:xfrm>
          <a:prstGeom prst="rect">
            <a:avLst/>
          </a:prstGeom>
          <a:noFill/>
        </p:spPr>
        <p:txBody>
          <a:bodyPr wrap="square" rtlCol="0">
            <a:spAutoFit/>
          </a:bodyPr>
          <a:lstStyle/>
          <a:p>
            <a:pPr algn="l">
              <a:lnSpc>
                <a:spcPct val="100000"/>
              </a:lnSpc>
              <a:spcBef>
                <a:spcPts val="0"/>
              </a:spcBef>
            </a:pPr>
            <a:r>
              <a:rPr lang="en-US" altLang="zh-CN" sz="2000">
                <a:solidFill>
                  <a:srgbClr val="FF0000"/>
                </a:solidFill>
                <a:latin typeface="Consolas" pitchFamily="49" charset="0"/>
                <a:ea typeface="微软雅黑" pitchFamily="34" charset="-122"/>
                <a:cs typeface="Consolas" pitchFamily="49" charset="0"/>
              </a:rPr>
              <a:t>(2)</a:t>
            </a:r>
            <a:r>
              <a:rPr lang="zh-CN" altLang="en-US" sz="2000">
                <a:solidFill>
                  <a:srgbClr val="FF0000"/>
                </a:solidFill>
                <a:latin typeface="Consolas" pitchFamily="49" charset="0"/>
                <a:ea typeface="微软雅黑" pitchFamily="34" charset="-122"/>
                <a:cs typeface="Consolas" pitchFamily="49" charset="0"/>
              </a:rPr>
              <a:t>反向输出</a:t>
            </a:r>
          </a:p>
        </p:txBody>
      </p:sp>
      <p:sp>
        <p:nvSpPr>
          <p:cNvPr id="32" name="灯片编号占位符 31"/>
          <p:cNvSpPr>
            <a:spLocks noGrp="1"/>
          </p:cNvSpPr>
          <p:nvPr>
            <p:ph type="sldNum" sz="quarter" idx="12"/>
          </p:nvPr>
        </p:nvSpPr>
        <p:spPr/>
        <p:txBody>
          <a:bodyPr/>
          <a:lstStyle/>
          <a:p>
            <a:fld id="{67864EE2-EAB3-4814-A7EB-820BD7610F1E}" type="slidenum">
              <a:rPr lang="en-US" altLang="zh-CN" smtClean="0"/>
              <a:pPr/>
              <a:t>78</a:t>
            </a:fld>
            <a:r>
              <a:rPr lang="en-US" altLang="zh-CN" dirty="0"/>
              <a:t>/97</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
          <p:cNvGrpSpPr/>
          <p:nvPr/>
        </p:nvGrpSpPr>
        <p:grpSpPr>
          <a:xfrm>
            <a:off x="428596" y="214290"/>
            <a:ext cx="896901" cy="896901"/>
            <a:chOff x="388951" y="5103867"/>
            <a:chExt cx="896901" cy="896901"/>
          </a:xfrm>
        </p:grpSpPr>
        <p:sp>
          <p:nvSpPr>
            <p:cNvPr id="7" name="椭圆 6"/>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8" name="椭圆 7"/>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文本框 14"/>
            <p:cNvSpPr txBox="1"/>
            <p:nvPr/>
          </p:nvSpPr>
          <p:spPr>
            <a:xfrm>
              <a:off x="525185" y="5431228"/>
              <a:ext cx="646331" cy="313932"/>
            </a:xfrm>
            <a:prstGeom prst="rect">
              <a:avLst/>
            </a:prstGeom>
            <a:noFill/>
          </p:spPr>
          <p:txBody>
            <a:bodyPr wrap="none" rtlCol="0">
              <a:spAutoFit/>
            </a:bodyPr>
            <a:lstStyle/>
            <a:p>
              <a:r>
                <a:rPr lang="zh-CN" altLang="en-US" sz="1800" b="1">
                  <a:solidFill>
                    <a:srgbClr val="FF0000"/>
                  </a:solidFill>
                  <a:latin typeface="微软雅黑" pitchFamily="34" charset="-122"/>
                  <a:ea typeface="微软雅黑" pitchFamily="34" charset="-122"/>
                </a:rPr>
                <a:t>比较</a:t>
              </a:r>
              <a:endParaRPr lang="zh-CN" altLang="en-US" sz="1800" b="1" dirty="0">
                <a:solidFill>
                  <a:srgbClr val="FF0000"/>
                </a:solidFill>
                <a:latin typeface="微软雅黑" pitchFamily="34" charset="-122"/>
                <a:ea typeface="微软雅黑" pitchFamily="34" charset="-122"/>
              </a:endParaRPr>
            </a:p>
          </p:txBody>
        </p:sp>
      </p:grpSp>
      <p:cxnSp>
        <p:nvCxnSpPr>
          <p:cNvPr id="12" name="直接箭头连接符 11"/>
          <p:cNvCxnSpPr/>
          <p:nvPr/>
        </p:nvCxnSpPr>
        <p:spPr>
          <a:xfrm rot="5400000">
            <a:off x="4037009" y="3678239"/>
            <a:ext cx="500066" cy="1588"/>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1142976" y="1000108"/>
            <a:ext cx="7643866" cy="244524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Positive</a:t>
            </a:r>
            <a:r>
              <a:rPr lang="en-US" altLang="zh-CN" sz="1800">
                <a:solidFill>
                  <a:srgbClr val="0000FF"/>
                </a:solidFill>
                <a:latin typeface="Consolas" pitchFamily="49" charset="0"/>
                <a:ea typeface="仿宋" pitchFamily="49" charset="-122"/>
                <a:cs typeface="Consolas" pitchFamily="49" charset="0"/>
              </a:rPr>
              <a:t>(LinkNode&lt;int&gt;* p)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正向输出所有结点值</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(p==NULL)</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return;</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else</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printf("%d ",p-&gt;data);</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Positive</a:t>
            </a:r>
            <a:r>
              <a:rPr lang="en-US" altLang="zh-CN" sz="1800">
                <a:solidFill>
                  <a:srgbClr val="0000FF"/>
                </a:solidFill>
                <a:latin typeface="Consolas" pitchFamily="49" charset="0"/>
                <a:ea typeface="仿宋" pitchFamily="49" charset="-122"/>
                <a:cs typeface="Consolas" pitchFamily="49" charset="0"/>
              </a:rPr>
              <a:t>(p-&gt;next);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1" name="TextBox 10"/>
          <p:cNvSpPr txBox="1"/>
          <p:nvPr/>
        </p:nvSpPr>
        <p:spPr>
          <a:xfrm>
            <a:off x="1142976" y="3984148"/>
            <a:ext cx="7643866" cy="244524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Invert</a:t>
            </a:r>
            <a:r>
              <a:rPr lang="en-US" altLang="zh-CN" sz="1800">
                <a:solidFill>
                  <a:srgbClr val="0000FF"/>
                </a:solidFill>
                <a:latin typeface="Consolas" pitchFamily="49" charset="0"/>
                <a:ea typeface="仿宋" pitchFamily="49" charset="-122"/>
                <a:cs typeface="Consolas" pitchFamily="49" charset="0"/>
              </a:rPr>
              <a:t>(LinkNode&lt;int&gt;* p)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反向输出所有结点值</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(p==NULL)</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return;</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else</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FF0000"/>
                </a:solidFill>
                <a:latin typeface="Consolas" pitchFamily="49" charset="0"/>
                <a:ea typeface="仿宋" pitchFamily="49" charset="-122"/>
                <a:cs typeface="Consolas" pitchFamily="49" charset="0"/>
              </a:rPr>
              <a:t>Invert</a:t>
            </a:r>
            <a:r>
              <a:rPr lang="en-US" altLang="zh-CN" sz="1800">
                <a:solidFill>
                  <a:srgbClr val="0000FF"/>
                </a:solidFill>
                <a:latin typeface="Consolas" pitchFamily="49" charset="0"/>
                <a:ea typeface="仿宋" pitchFamily="49" charset="-122"/>
                <a:cs typeface="Consolas" pitchFamily="49" charset="0"/>
              </a:rPr>
              <a:t>(p-&gt;next);</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printf("%d ",p-&gt;data);</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7" name="灯片编号占位符 16"/>
          <p:cNvSpPr>
            <a:spLocks noGrp="1"/>
          </p:cNvSpPr>
          <p:nvPr>
            <p:ph type="sldNum" sz="quarter" idx="12"/>
          </p:nvPr>
        </p:nvSpPr>
        <p:spPr/>
        <p:txBody>
          <a:bodyPr/>
          <a:lstStyle/>
          <a:p>
            <a:fld id="{67864EE2-EAB3-4814-A7EB-820BD7610F1E}" type="slidenum">
              <a:rPr lang="en-US" altLang="zh-CN" smtClean="0"/>
              <a:pPr/>
              <a:t>79</a:t>
            </a:fld>
            <a:r>
              <a:rPr lang="en-US" altLang="zh-CN" dirty="0"/>
              <a:t>/97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1928802"/>
            <a:ext cx="207170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solidFill>
                  <a:schemeClr val="bg1"/>
                </a:solidFill>
                <a:latin typeface="Consolas" pitchFamily="49" charset="0"/>
                <a:ea typeface="微软雅黑" pitchFamily="34" charset="-122"/>
                <a:cs typeface="Consolas" pitchFamily="49" charset="0"/>
              </a:rPr>
              <a:t>1. </a:t>
            </a:r>
            <a:r>
              <a:rPr lang="zh-CN" altLang="en-US" sz="2200">
                <a:solidFill>
                  <a:schemeClr val="bg1"/>
                </a:solidFill>
                <a:latin typeface="Consolas" pitchFamily="49" charset="0"/>
                <a:ea typeface="微软雅黑" pitchFamily="34" charset="-122"/>
                <a:cs typeface="Consolas" pitchFamily="49" charset="0"/>
              </a:rPr>
              <a:t>一维数组</a:t>
            </a:r>
            <a:endParaRPr lang="zh-CN" altLang="zh-CN" sz="2200">
              <a:solidFill>
                <a:schemeClr val="bg1"/>
              </a:solidFill>
              <a:latin typeface="Consolas" pitchFamily="49" charset="0"/>
              <a:ea typeface="微软雅黑" pitchFamily="34" charset="-122"/>
              <a:cs typeface="Consolas" pitchFamily="49" charset="0"/>
            </a:endParaRPr>
          </a:p>
        </p:txBody>
      </p:sp>
      <p:sp>
        <p:nvSpPr>
          <p:cNvPr id="6" name="TextBox 5"/>
          <p:cNvSpPr txBox="1"/>
          <p:nvPr/>
        </p:nvSpPr>
        <p:spPr>
          <a:xfrm>
            <a:off x="642910" y="2631040"/>
            <a:ext cx="8072494" cy="175945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一维数组的所有元素依逻辑次序存放在一片连续的内存存储单元中</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其起始地址为第一个元素</a:t>
            </a:r>
            <a:r>
              <a:rPr lang="en-US" altLang="zh-CN" sz="2000" i="1">
                <a:solidFill>
                  <a:srgbClr val="0000FF"/>
                </a:solidFill>
                <a:latin typeface="Consolas" pitchFamily="49" charset="0"/>
                <a:ea typeface="仿宋" pitchFamily="49" charset="-122"/>
                <a:cs typeface="Consolas" pitchFamily="49" charset="0"/>
              </a:rPr>
              <a:t>a</a:t>
            </a:r>
            <a:r>
              <a:rPr lang="en-US" altLang="zh-CN" sz="2000" baseline="-25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的地址即</a:t>
            </a:r>
            <a:r>
              <a:rPr lang="en-US" altLang="zh-CN" sz="2000">
                <a:solidFill>
                  <a:srgbClr val="0000FF"/>
                </a:solidFill>
                <a:latin typeface="Consolas" pitchFamily="49" charset="0"/>
                <a:ea typeface="仿宋" pitchFamily="49" charset="-122"/>
                <a:cs typeface="Consolas" pitchFamily="49" charset="0"/>
              </a:rPr>
              <a:t>LOC(</a:t>
            </a:r>
            <a:r>
              <a:rPr lang="en-US" altLang="zh-CN" sz="2000" i="1">
                <a:solidFill>
                  <a:srgbClr val="0000FF"/>
                </a:solidFill>
                <a:latin typeface="Consolas" pitchFamily="49" charset="0"/>
                <a:ea typeface="仿宋" pitchFamily="49" charset="-122"/>
                <a:cs typeface="Consolas" pitchFamily="49" charset="0"/>
              </a:rPr>
              <a:t>a</a:t>
            </a:r>
            <a:r>
              <a:rPr lang="en-US" altLang="zh-CN" sz="2000" baseline="-25000">
                <a:solidFill>
                  <a:srgbClr val="0000FF"/>
                </a:solidFill>
                <a:latin typeface="Consolas" pitchFamily="49" charset="0"/>
                <a:ea typeface="仿宋" pitchFamily="49" charset="-122"/>
                <a:cs typeface="Consolas" pitchFamily="49" charset="0"/>
              </a:rPr>
              <a:t>0</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假设每个数据元素占用</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个存储单元</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则任一数据元素</a:t>
            </a:r>
            <a:r>
              <a:rPr lang="en-US" altLang="zh-CN" sz="2000" i="1">
                <a:solidFill>
                  <a:srgbClr val="0000FF"/>
                </a:solidFill>
                <a:latin typeface="Consolas" pitchFamily="49" charset="0"/>
                <a:ea typeface="仿宋" pitchFamily="49" charset="-122"/>
                <a:cs typeface="Consolas" pitchFamily="49" charset="0"/>
              </a:rPr>
              <a:t>a</a:t>
            </a:r>
            <a:r>
              <a:rPr lang="en-US" altLang="zh-CN" sz="2000" i="1" baseline="-25000">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Consolas" pitchFamily="49" charset="0"/>
                <a:ea typeface="仿宋" pitchFamily="49" charset="-122"/>
                <a:cs typeface="Consolas" pitchFamily="49" charset="0"/>
              </a:rPr>
              <a:t>的存储地址</a:t>
            </a:r>
            <a:r>
              <a:rPr lang="en-US" altLang="zh-CN" sz="2000">
                <a:solidFill>
                  <a:srgbClr val="0000FF"/>
                </a:solidFill>
                <a:latin typeface="Consolas" pitchFamily="49" charset="0"/>
                <a:ea typeface="仿宋" pitchFamily="49" charset="-122"/>
                <a:cs typeface="Consolas" pitchFamily="49" charset="0"/>
              </a:rPr>
              <a:t>LOC(</a:t>
            </a:r>
            <a:r>
              <a:rPr lang="en-US" altLang="zh-CN" sz="2000" i="1">
                <a:solidFill>
                  <a:srgbClr val="0000FF"/>
                </a:solidFill>
                <a:latin typeface="Consolas" pitchFamily="49" charset="0"/>
                <a:ea typeface="仿宋" pitchFamily="49" charset="-122"/>
                <a:cs typeface="Consolas" pitchFamily="49" charset="0"/>
              </a:rPr>
              <a:t>a</a:t>
            </a:r>
            <a:r>
              <a:rPr lang="en-US" altLang="zh-CN" sz="2000" i="1" baseline="-25000">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就可由以下公式求出</a:t>
            </a:r>
            <a:endParaRPr lang="zh-CN" altLang="en-US" sz="2000">
              <a:solidFill>
                <a:srgbClr val="0000FF"/>
              </a:solidFill>
              <a:latin typeface="Consolas" pitchFamily="49" charset="0"/>
              <a:ea typeface="仿宋" pitchFamily="49" charset="-122"/>
              <a:cs typeface="Consolas" pitchFamily="49" charset="0"/>
            </a:endParaRPr>
          </a:p>
        </p:txBody>
      </p:sp>
      <p:grpSp>
        <p:nvGrpSpPr>
          <p:cNvPr id="2" name="组合 10"/>
          <p:cNvGrpSpPr/>
          <p:nvPr/>
        </p:nvGrpSpPr>
        <p:grpSpPr>
          <a:xfrm>
            <a:off x="2428860" y="4559866"/>
            <a:ext cx="4714908" cy="1257366"/>
            <a:chOff x="2428860" y="3929066"/>
            <a:chExt cx="4714908" cy="1257366"/>
          </a:xfrm>
        </p:grpSpPr>
        <p:sp>
          <p:nvSpPr>
            <p:cNvPr id="7" name="TextBox 6"/>
            <p:cNvSpPr txBox="1"/>
            <p:nvPr/>
          </p:nvSpPr>
          <p:spPr>
            <a:xfrm>
              <a:off x="2428860" y="3929066"/>
              <a:ext cx="4714908" cy="400110"/>
            </a:xfrm>
            <a:prstGeom prst="rect">
              <a:avLst/>
            </a:prstGeom>
            <a:noFill/>
          </p:spPr>
          <p:txBody>
            <a:bodyPr wrap="square" rtlCol="0">
              <a:spAutoFit/>
            </a:bodyPr>
            <a:lstStyle/>
            <a:p>
              <a:pPr algn="l">
                <a:lnSpc>
                  <a:spcPct val="100000"/>
                </a:lnSpc>
                <a:spcBef>
                  <a:spcPts val="0"/>
                </a:spcBef>
              </a:pPr>
              <a:r>
                <a:rPr lang="en-US" altLang="zh-CN" sz="2000">
                  <a:solidFill>
                    <a:srgbClr val="FF0000"/>
                  </a:solidFill>
                  <a:latin typeface="Consolas" pitchFamily="49" charset="0"/>
                  <a:cs typeface="Consolas" pitchFamily="49" charset="0"/>
                </a:rPr>
                <a:t>LOC(</a:t>
              </a:r>
              <a:r>
                <a:rPr lang="en-US" altLang="zh-CN" sz="2000" i="1">
                  <a:solidFill>
                    <a:srgbClr val="FF0000"/>
                  </a:solidFill>
                  <a:latin typeface="Consolas" pitchFamily="49" charset="0"/>
                  <a:cs typeface="Consolas" pitchFamily="49" charset="0"/>
                </a:rPr>
                <a:t>a</a:t>
              </a:r>
              <a:r>
                <a:rPr lang="en-US" altLang="zh-CN" sz="2000" i="1" baseline="-25000">
                  <a:solidFill>
                    <a:srgbClr val="FF0000"/>
                  </a:solidFill>
                  <a:latin typeface="Consolas" pitchFamily="49" charset="0"/>
                  <a:cs typeface="Consolas" pitchFamily="49" charset="0"/>
                </a:rPr>
                <a:t>i</a:t>
              </a:r>
              <a:r>
                <a:rPr lang="en-US" altLang="zh-CN" sz="2000">
                  <a:solidFill>
                    <a:srgbClr val="FF0000"/>
                  </a:solidFill>
                  <a:latin typeface="Consolas" pitchFamily="49" charset="0"/>
                  <a:cs typeface="Consolas" pitchFamily="49" charset="0"/>
                </a:rPr>
                <a:t>)=LOC(</a:t>
              </a:r>
              <a:r>
                <a:rPr lang="en-US" altLang="zh-CN" sz="2000" i="1">
                  <a:solidFill>
                    <a:srgbClr val="FF0000"/>
                  </a:solidFill>
                  <a:latin typeface="Consolas" pitchFamily="49" charset="0"/>
                  <a:cs typeface="Consolas" pitchFamily="49" charset="0"/>
                </a:rPr>
                <a:t>a</a:t>
              </a:r>
              <a:r>
                <a:rPr lang="en-US" altLang="zh-CN" sz="2000" baseline="-25000">
                  <a:solidFill>
                    <a:srgbClr val="FF0000"/>
                  </a:solidFill>
                  <a:latin typeface="Consolas" pitchFamily="49" charset="0"/>
                  <a:cs typeface="Consolas" pitchFamily="49" charset="0"/>
                </a:rPr>
                <a:t>0</a:t>
              </a:r>
              <a:r>
                <a:rPr lang="en-US" altLang="zh-CN" sz="2000">
                  <a:solidFill>
                    <a:srgbClr val="FF0000"/>
                  </a:solidFill>
                  <a:latin typeface="Consolas" pitchFamily="49" charset="0"/>
                  <a:cs typeface="Consolas" pitchFamily="49" charset="0"/>
                </a:rPr>
                <a:t>)+</a:t>
              </a:r>
              <a:r>
                <a:rPr lang="en-US" altLang="zh-CN" sz="2000" i="1">
                  <a:solidFill>
                    <a:srgbClr val="FF0000"/>
                  </a:solidFill>
                  <a:latin typeface="Consolas" pitchFamily="49" charset="0"/>
                  <a:cs typeface="Consolas" pitchFamily="49" charset="0"/>
                </a:rPr>
                <a:t>i</a:t>
              </a:r>
              <a:r>
                <a:rPr lang="pt-BR" altLang="zh-CN" sz="2000">
                  <a:solidFill>
                    <a:srgbClr val="FF0000"/>
                  </a:solidFill>
                  <a:latin typeface="Consolas" pitchFamily="49" charset="0"/>
                  <a:cs typeface="Consolas" pitchFamily="49" charset="0"/>
                </a:rPr>
                <a:t>×</a:t>
              </a:r>
              <a:r>
                <a:rPr lang="en-US" altLang="zh-CN" sz="2000" i="1">
                  <a:solidFill>
                    <a:srgbClr val="FF0000"/>
                  </a:solidFill>
                  <a:latin typeface="Consolas" pitchFamily="49" charset="0"/>
                  <a:cs typeface="Consolas" pitchFamily="49" charset="0"/>
                </a:rPr>
                <a:t>k</a:t>
              </a:r>
              <a:r>
                <a:rPr lang="en-US" altLang="zh-CN" sz="2000">
                  <a:solidFill>
                    <a:srgbClr val="FF0000"/>
                  </a:solidFill>
                  <a:latin typeface="Consolas" pitchFamily="49" charset="0"/>
                  <a:cs typeface="Consolas" pitchFamily="49" charset="0"/>
                </a:rPr>
                <a:t>    </a:t>
              </a:r>
              <a:r>
                <a:rPr lang="zh-CN" altLang="zh-CN" sz="2000">
                  <a:solidFill>
                    <a:srgbClr val="FF0000"/>
                  </a:solidFill>
                  <a:latin typeface="Consolas" pitchFamily="49" charset="0"/>
                  <a:cs typeface="Consolas" pitchFamily="49" charset="0"/>
                </a:rPr>
                <a:t>（</a:t>
              </a:r>
              <a:r>
                <a:rPr lang="en-US" altLang="zh-CN" sz="2000">
                  <a:solidFill>
                    <a:srgbClr val="FF0000"/>
                  </a:solidFill>
                  <a:latin typeface="Consolas" pitchFamily="49" charset="0"/>
                  <a:cs typeface="Consolas" pitchFamily="49" charset="0"/>
                </a:rPr>
                <a:t>1</a:t>
              </a:r>
              <a:r>
                <a:rPr lang="zh-CN" altLang="zh-CN" sz="2000">
                  <a:solidFill>
                    <a:srgbClr val="FF0000"/>
                  </a:solidFill>
                  <a:latin typeface="+mn-ea"/>
                  <a:ea typeface="+mn-ea"/>
                  <a:cs typeface="Consolas" pitchFamily="49" charset="0"/>
                </a:rPr>
                <a:t>≤</a:t>
              </a:r>
              <a:r>
                <a:rPr lang="en-US" altLang="zh-CN" sz="2000" i="1">
                  <a:solidFill>
                    <a:srgbClr val="FF0000"/>
                  </a:solidFill>
                  <a:latin typeface="Consolas" pitchFamily="49" charset="0"/>
                  <a:cs typeface="Consolas" pitchFamily="49" charset="0"/>
                </a:rPr>
                <a:t>i</a:t>
              </a:r>
              <a:r>
                <a:rPr lang="en-US" altLang="zh-CN" sz="2000">
                  <a:solidFill>
                    <a:srgbClr val="FF0000"/>
                  </a:solidFill>
                  <a:latin typeface="Consolas" pitchFamily="49" charset="0"/>
                  <a:cs typeface="Consolas" pitchFamily="49" charset="0"/>
                </a:rPr>
                <a:t>&lt;</a:t>
              </a:r>
              <a:r>
                <a:rPr lang="en-US" altLang="zh-CN" sz="2000" i="1">
                  <a:solidFill>
                    <a:srgbClr val="FF0000"/>
                  </a:solidFill>
                  <a:latin typeface="Consolas" pitchFamily="49" charset="0"/>
                  <a:cs typeface="Consolas" pitchFamily="49" charset="0"/>
                </a:rPr>
                <a:t>n</a:t>
              </a:r>
              <a:r>
                <a:rPr lang="zh-CN" altLang="zh-CN" sz="2000">
                  <a:solidFill>
                    <a:srgbClr val="FF0000"/>
                  </a:solidFill>
                  <a:latin typeface="Consolas" pitchFamily="49" charset="0"/>
                  <a:cs typeface="Consolas" pitchFamily="49" charset="0"/>
                </a:rPr>
                <a:t>）</a:t>
              </a:r>
            </a:p>
          </p:txBody>
        </p:sp>
        <p:sp>
          <p:nvSpPr>
            <p:cNvPr id="8" name="TextBox 7"/>
            <p:cNvSpPr txBox="1"/>
            <p:nvPr/>
          </p:nvSpPr>
          <p:spPr>
            <a:xfrm>
              <a:off x="2500298" y="4786322"/>
              <a:ext cx="3429024"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华文中宋" pitchFamily="2" charset="-122"/>
                  <a:ea typeface="华文中宋" pitchFamily="2" charset="-122"/>
                </a:rPr>
                <a:t>一维数组具有随机存储特性</a:t>
              </a:r>
              <a:endParaRPr lang="zh-CN" altLang="en-US" sz="2000">
                <a:solidFill>
                  <a:srgbClr val="0000FF"/>
                </a:solidFill>
                <a:latin typeface="华文中宋" pitchFamily="2" charset="-122"/>
                <a:ea typeface="华文中宋" pitchFamily="2" charset="-122"/>
                <a:cs typeface="Consolas" pitchFamily="49" charset="0"/>
              </a:endParaRPr>
            </a:p>
          </p:txBody>
        </p:sp>
        <p:sp>
          <p:nvSpPr>
            <p:cNvPr id="9" name="下箭头 8"/>
            <p:cNvSpPr/>
            <p:nvPr/>
          </p:nvSpPr>
          <p:spPr bwMode="auto">
            <a:xfrm>
              <a:off x="3786182" y="4357694"/>
              <a:ext cx="214314" cy="357190"/>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sp>
        <p:nvSpPr>
          <p:cNvPr id="10" name="TextBox 9"/>
          <p:cNvSpPr txBox="1"/>
          <p:nvPr/>
        </p:nvSpPr>
        <p:spPr>
          <a:xfrm>
            <a:off x="571472" y="904010"/>
            <a:ext cx="7643866" cy="810478"/>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数组的主要操作是存取元素值，没有插入和删除操作，所以数组通常采用顺序存储方式来实现。</a:t>
            </a:r>
            <a:endParaRPr lang="zh-CN" altLang="en-US" sz="2000">
              <a:solidFill>
                <a:srgbClr val="0000FF"/>
              </a:solidFill>
              <a:latin typeface="Consolas" pitchFamily="49" charset="0"/>
              <a:ea typeface="楷体" pitchFamily="49" charset="-122"/>
              <a:cs typeface="Consolas" pitchFamily="49" charset="0"/>
            </a:endParaRPr>
          </a:p>
        </p:txBody>
      </p:sp>
      <p:sp>
        <p:nvSpPr>
          <p:cNvPr id="12" name="TextBox 11"/>
          <p:cNvSpPr txBox="1"/>
          <p:nvPr/>
        </p:nvSpPr>
        <p:spPr>
          <a:xfrm>
            <a:off x="642910" y="285728"/>
            <a:ext cx="378621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5.1.2 </a:t>
            </a:r>
            <a:r>
              <a:rPr lang="zh-CN" altLang="zh-CN">
                <a:latin typeface="Consolas" pitchFamily="49" charset="0"/>
                <a:ea typeface="微软雅黑" pitchFamily="34" charset="-122"/>
                <a:cs typeface="Consolas" pitchFamily="49" charset="0"/>
              </a:rPr>
              <a:t>数组的</a:t>
            </a:r>
            <a:r>
              <a:rPr lang="zh-CN" altLang="en-US">
                <a:latin typeface="Consolas" pitchFamily="49" charset="0"/>
                <a:ea typeface="微软雅黑" pitchFamily="34" charset="-122"/>
                <a:cs typeface="Consolas" pitchFamily="49" charset="0"/>
              </a:rPr>
              <a:t>存储结构</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4" name="灯片编号占位符 13"/>
          <p:cNvSpPr>
            <a:spLocks noGrp="1"/>
          </p:cNvSpPr>
          <p:nvPr>
            <p:ph type="sldNum" sz="quarter" idx="12"/>
          </p:nvPr>
        </p:nvSpPr>
        <p:spPr/>
        <p:txBody>
          <a:bodyPr/>
          <a:lstStyle/>
          <a:p>
            <a:fld id="{67864EE2-EAB3-4814-A7EB-820BD7610F1E}" type="slidenum">
              <a:rPr lang="en-US" altLang="zh-CN" smtClean="0"/>
              <a:pPr/>
              <a:t>8</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428604"/>
            <a:ext cx="542928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6.2.3 </a:t>
            </a:r>
            <a:r>
              <a:rPr lang="zh-CN" altLang="zh-CN">
                <a:latin typeface="Consolas" pitchFamily="49" charset="0"/>
                <a:ea typeface="微软雅黑" pitchFamily="34" charset="-122"/>
                <a:cs typeface="Consolas" pitchFamily="49" charset="0"/>
              </a:rPr>
              <a:t>基于</a:t>
            </a:r>
            <a:r>
              <a:rPr lang="zh-CN" altLang="en-US">
                <a:latin typeface="Consolas" pitchFamily="49" charset="0"/>
                <a:ea typeface="微软雅黑" pitchFamily="34" charset="-122"/>
                <a:cs typeface="Consolas" pitchFamily="49" charset="0"/>
              </a:rPr>
              <a:t>归纳方法</a:t>
            </a:r>
            <a:r>
              <a:rPr lang="zh-CN" altLang="zh-CN">
                <a:latin typeface="Consolas" pitchFamily="49" charset="0"/>
                <a:ea typeface="微软雅黑" pitchFamily="34" charset="-122"/>
                <a:cs typeface="Consolas" pitchFamily="49" charset="0"/>
              </a:rPr>
              <a:t>的递归算法设计</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714348" y="1357298"/>
            <a:ext cx="7572428" cy="213902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通过对求解问题的分析归纳来转换成递归方法求解（如皇后问题等）。</a:t>
            </a:r>
          </a:p>
          <a:p>
            <a:pPr marL="342900" indent="-342900" algn="l">
              <a:lnSpc>
                <a:spcPts val="28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关键是对问题本身进行分析，确定大、小问题解之间的关系，构造合理的递归体，而其中最重要的又是假设出“合理”的小问题。</a:t>
            </a:r>
            <a:endParaRPr lang="zh-CN" altLang="en-US" sz="2000">
              <a:solidFill>
                <a:srgbClr val="0000FF"/>
              </a:solidFill>
              <a:latin typeface="Consolas" pitchFamily="49" charset="0"/>
              <a:ea typeface="仿宋" pitchFamily="49" charset="-122"/>
              <a:cs typeface="Consolas" pitchFamily="49" charset="0"/>
            </a:endParaRPr>
          </a:p>
        </p:txBody>
      </p:sp>
      <p:sp>
        <p:nvSpPr>
          <p:cNvPr id="11" name="灯片编号占位符 10"/>
          <p:cNvSpPr>
            <a:spLocks noGrp="1"/>
          </p:cNvSpPr>
          <p:nvPr>
            <p:ph type="sldNum" sz="quarter" idx="12"/>
          </p:nvPr>
        </p:nvSpPr>
        <p:spPr/>
        <p:txBody>
          <a:bodyPr/>
          <a:lstStyle/>
          <a:p>
            <a:fld id="{67864EE2-EAB3-4814-A7EB-820BD7610F1E}" type="slidenum">
              <a:rPr lang="en-US" altLang="zh-CN" smtClean="0"/>
              <a:pPr/>
              <a:t>80</a:t>
            </a:fld>
            <a:r>
              <a:rPr lang="en-US" altLang="zh-CN" dirty="0"/>
              <a:t>/97</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785794"/>
            <a:ext cx="8143932" cy="2256900"/>
          </a:xfrm>
          <a:prstGeom prst="rect">
            <a:avLst/>
          </a:prstGeom>
          <a:noFill/>
        </p:spPr>
        <p:txBody>
          <a:bodyPr wrap="square" rtlCol="0">
            <a:spAutoFit/>
          </a:bodyPr>
          <a:lstStyle/>
          <a:p>
            <a:pPr algn="l">
              <a:lnSpc>
                <a:spcPts val="3200"/>
              </a:lnSpc>
              <a:spcBef>
                <a:spcPts val="600"/>
              </a:spcBef>
            </a:pP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6.8</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若算法</a:t>
            </a:r>
            <a:r>
              <a:rPr lang="en-US" altLang="zh-CN" sz="2000">
                <a:solidFill>
                  <a:srgbClr val="0000FF"/>
                </a:solidFill>
                <a:latin typeface="Consolas" pitchFamily="49" charset="0"/>
                <a:ea typeface="楷体" pitchFamily="49" charset="-122"/>
                <a:cs typeface="Consolas" pitchFamily="49" charset="0"/>
              </a:rPr>
              <a:t>pow(</a:t>
            </a:r>
            <a:r>
              <a:rPr lang="en-US" altLang="zh-CN" sz="2000" i="1">
                <a:solidFill>
                  <a:srgbClr val="0000FF"/>
                </a:solidFill>
                <a:latin typeface="Consolas" pitchFamily="49" charset="0"/>
                <a:ea typeface="楷体" pitchFamily="49" charset="-122"/>
                <a:cs typeface="Consolas" pitchFamily="49" charset="0"/>
              </a:rPr>
              <a:t>x</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用于计算</a:t>
            </a:r>
            <a:r>
              <a:rPr lang="en-US" altLang="zh-CN" sz="2000" i="1">
                <a:solidFill>
                  <a:srgbClr val="0000FF"/>
                </a:solidFill>
                <a:latin typeface="Consolas" pitchFamily="49" charset="0"/>
                <a:ea typeface="楷体" pitchFamily="49" charset="-122"/>
                <a:cs typeface="Consolas" pitchFamily="49" charset="0"/>
              </a:rPr>
              <a:t>x</a:t>
            </a:r>
            <a:r>
              <a:rPr lang="en-US" altLang="zh-CN" sz="2000" i="1" baseline="30000">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为大于</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的整数）。完成以下任务：</a:t>
            </a:r>
          </a:p>
          <a:p>
            <a:pPr algn="l">
              <a:lnSpc>
                <a:spcPts val="3200"/>
              </a:lnSpc>
              <a:spcBef>
                <a:spcPts val="60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）采用递归方法设计</a:t>
            </a:r>
            <a:r>
              <a:rPr lang="en-US" altLang="zh-CN" sz="2000">
                <a:solidFill>
                  <a:srgbClr val="0000FF"/>
                </a:solidFill>
                <a:latin typeface="Consolas" pitchFamily="49" charset="0"/>
                <a:ea typeface="楷体" pitchFamily="49" charset="-122"/>
                <a:cs typeface="Consolas" pitchFamily="49" charset="0"/>
              </a:rPr>
              <a:t>pow(</a:t>
            </a:r>
            <a:r>
              <a:rPr lang="en-US" altLang="zh-CN" sz="2000" i="1">
                <a:solidFill>
                  <a:srgbClr val="0000FF"/>
                </a:solidFill>
                <a:latin typeface="Consolas" pitchFamily="49" charset="0"/>
                <a:ea typeface="楷体" pitchFamily="49" charset="-122"/>
                <a:cs typeface="Consolas" pitchFamily="49" charset="0"/>
              </a:rPr>
              <a:t>x</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算法。</a:t>
            </a:r>
          </a:p>
          <a:p>
            <a:pPr algn="l">
              <a:lnSpc>
                <a:spcPts val="3200"/>
              </a:lnSpc>
              <a:spcBef>
                <a:spcPts val="60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）问执行</a:t>
            </a:r>
            <a:r>
              <a:rPr lang="en-US" altLang="zh-CN" sz="2000">
                <a:solidFill>
                  <a:srgbClr val="0000FF"/>
                </a:solidFill>
                <a:latin typeface="Consolas" pitchFamily="49" charset="0"/>
                <a:ea typeface="楷体" pitchFamily="49" charset="-122"/>
                <a:cs typeface="Consolas" pitchFamily="49" charset="0"/>
              </a:rPr>
              <a:t>pow(</a:t>
            </a:r>
            <a:r>
              <a:rPr lang="en-US" altLang="zh-CN" sz="2000" i="1">
                <a:solidFill>
                  <a:srgbClr val="0000FF"/>
                </a:solidFill>
                <a:latin typeface="Consolas" pitchFamily="49" charset="0"/>
                <a:ea typeface="楷体" pitchFamily="49" charset="-122"/>
                <a:cs typeface="Consolas" pitchFamily="49" charset="0"/>
              </a:rPr>
              <a:t>x</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10)</a:t>
            </a:r>
            <a:r>
              <a:rPr lang="zh-CN" altLang="zh-CN" sz="2000">
                <a:solidFill>
                  <a:srgbClr val="0000FF"/>
                </a:solidFill>
                <a:latin typeface="Consolas" pitchFamily="49" charset="0"/>
                <a:ea typeface="楷体" pitchFamily="49" charset="-122"/>
                <a:cs typeface="Consolas" pitchFamily="49" charset="0"/>
              </a:rPr>
              <a:t>发生几次递归调用？</a:t>
            </a:r>
            <a:r>
              <a:rPr lang="zh-CN" altLang="en-US" sz="2000">
                <a:solidFill>
                  <a:srgbClr val="0000FF"/>
                </a:solidFill>
                <a:latin typeface="Consolas" pitchFamily="49" charset="0"/>
                <a:ea typeface="楷体" pitchFamily="49" charset="-122"/>
                <a:cs typeface="Consolas" pitchFamily="49" charset="0"/>
              </a:rPr>
              <a:t>求</a:t>
            </a:r>
            <a:r>
              <a:rPr lang="en-US" altLang="zh-CN" sz="2000">
                <a:solidFill>
                  <a:srgbClr val="0000FF"/>
                </a:solidFill>
                <a:latin typeface="Consolas" pitchFamily="49" charset="0"/>
                <a:ea typeface="楷体" pitchFamily="49" charset="-122"/>
                <a:cs typeface="Consolas" pitchFamily="49" charset="0"/>
              </a:rPr>
              <a:t>pow(</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对应的算法复杂度是多少？</a:t>
            </a: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81</a:t>
            </a:fld>
            <a:r>
              <a:rPr lang="en-US" altLang="zh-CN" dirty="0"/>
              <a:t>/97</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1269504"/>
            <a:ext cx="7500990"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微软雅黑" pitchFamily="34" charset="-122"/>
                <a:ea typeface="微软雅黑" pitchFamily="34" charset="-122"/>
                <a:cs typeface="Consolas" pitchFamily="49" charset="0"/>
              </a:rPr>
              <a:t>（</a:t>
            </a:r>
            <a:r>
              <a:rPr lang="en-US" altLang="zh-CN" sz="2000">
                <a:solidFill>
                  <a:srgbClr val="0000FF"/>
                </a:solidFill>
                <a:latin typeface="微软雅黑" pitchFamily="34" charset="-122"/>
                <a:ea typeface="微软雅黑" pitchFamily="34" charset="-122"/>
                <a:cs typeface="Consolas" pitchFamily="49" charset="0"/>
              </a:rPr>
              <a:t>1</a:t>
            </a:r>
            <a:r>
              <a:rPr lang="zh-CN" altLang="en-US" sz="2000">
                <a:solidFill>
                  <a:srgbClr val="0000FF"/>
                </a:solidFill>
                <a:latin typeface="微软雅黑" pitchFamily="34" charset="-122"/>
                <a:ea typeface="微软雅黑" pitchFamily="34"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设</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用于计算</a:t>
            </a:r>
            <a:r>
              <a:rPr lang="en-US" altLang="zh-CN" sz="2000" i="1">
                <a:solidFill>
                  <a:srgbClr val="0000FF"/>
                </a:solidFill>
                <a:latin typeface="Consolas" pitchFamily="49" charset="0"/>
                <a:ea typeface="仿宋" pitchFamily="49" charset="-122"/>
                <a:cs typeface="Consolas" pitchFamily="49" charset="0"/>
              </a:rPr>
              <a:t>x</a:t>
            </a:r>
            <a:r>
              <a:rPr lang="en-US" altLang="zh-CN" sz="2000" i="1" baseline="30000">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，则有以下递归模型：</a:t>
            </a:r>
          </a:p>
        </p:txBody>
      </p:sp>
      <p:sp>
        <p:nvSpPr>
          <p:cNvPr id="5" name="TextBox 4"/>
          <p:cNvSpPr txBox="1"/>
          <p:nvPr/>
        </p:nvSpPr>
        <p:spPr>
          <a:xfrm>
            <a:off x="1142976" y="1841008"/>
            <a:ext cx="6643734" cy="1159906"/>
          </a:xfrm>
          <a:prstGeom prst="rect">
            <a:avLst/>
          </a:prstGeom>
          <a:solidFill>
            <a:schemeClr val="bg1">
              <a:lumMod val="95000"/>
            </a:schemeClr>
          </a:solidFill>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)=x				</a:t>
            </a:r>
            <a:r>
              <a:rPr lang="zh-CN" altLang="zh-CN"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n</a:t>
            </a:r>
            <a:r>
              <a:rPr lang="en-US" altLang="zh-CN" sz="1800">
                <a:solidFill>
                  <a:srgbClr val="00B0F0"/>
                </a:solidFill>
                <a:latin typeface="Consolas" pitchFamily="49" charset="0"/>
                <a:ea typeface="仿宋" pitchFamily="49" charset="-122"/>
                <a:cs typeface="Consolas" pitchFamily="49" charset="0"/>
              </a:rPr>
              <a:t>=1</a:t>
            </a:r>
            <a:endParaRPr lang="zh-CN" altLang="zh-CN" sz="1800">
              <a:solidFill>
                <a:srgbClr val="00B0F0"/>
              </a:solidFill>
              <a:latin typeface="Consolas" pitchFamily="49" charset="0"/>
              <a:ea typeface="仿宋" pitchFamily="49" charset="-122"/>
              <a:cs typeface="Consolas" pitchFamily="49" charset="0"/>
            </a:endParaRPr>
          </a:p>
          <a:p>
            <a:pPr algn="l"/>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/2)*</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/2)		</a:t>
            </a:r>
            <a:r>
              <a:rPr lang="zh-CN" altLang="zh-CN"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n</a:t>
            </a:r>
            <a:r>
              <a:rPr lang="zh-CN" altLang="zh-CN" sz="1800">
                <a:solidFill>
                  <a:srgbClr val="00B0F0"/>
                </a:solidFill>
                <a:latin typeface="Consolas" pitchFamily="49" charset="0"/>
                <a:ea typeface="仿宋" pitchFamily="49" charset="-122"/>
                <a:cs typeface="Consolas" pitchFamily="49" charset="0"/>
              </a:rPr>
              <a:t>为奇数</a:t>
            </a:r>
          </a:p>
          <a:p>
            <a:pPr algn="l"/>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/2)*</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/2)		</a:t>
            </a:r>
            <a:r>
              <a:rPr lang="zh-CN" altLang="zh-CN"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n</a:t>
            </a:r>
            <a:r>
              <a:rPr lang="zh-CN" altLang="zh-CN" sz="1800">
                <a:solidFill>
                  <a:srgbClr val="00B0F0"/>
                </a:solidFill>
                <a:latin typeface="Consolas" pitchFamily="49" charset="0"/>
                <a:ea typeface="仿宋" pitchFamily="49" charset="-122"/>
                <a:cs typeface="Consolas" pitchFamily="49" charset="0"/>
              </a:rPr>
              <a:t>为偶数</a:t>
            </a:r>
          </a:p>
        </p:txBody>
      </p:sp>
      <p:sp>
        <p:nvSpPr>
          <p:cNvPr id="6" name="TextBox 5"/>
          <p:cNvSpPr txBox="1"/>
          <p:nvPr/>
        </p:nvSpPr>
        <p:spPr>
          <a:xfrm>
            <a:off x="1142976" y="3412644"/>
            <a:ext cx="6572296" cy="244524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double </a:t>
            </a:r>
            <a:r>
              <a:rPr lang="en-US" altLang="zh-CN" sz="1800">
                <a:solidFill>
                  <a:srgbClr val="FF0000"/>
                </a:solidFill>
                <a:latin typeface="Consolas" pitchFamily="49" charset="0"/>
                <a:ea typeface="仿宋" pitchFamily="49" charset="-122"/>
                <a:cs typeface="Consolas" pitchFamily="49" charset="0"/>
              </a:rPr>
              <a:t>pow</a:t>
            </a:r>
            <a:r>
              <a:rPr lang="en-US" altLang="zh-CN" sz="1800">
                <a:solidFill>
                  <a:srgbClr val="0000FF"/>
                </a:solidFill>
                <a:latin typeface="Consolas" pitchFamily="49" charset="0"/>
                <a:ea typeface="仿宋" pitchFamily="49" charset="-122"/>
                <a:cs typeface="Consolas" pitchFamily="49" charset="0"/>
              </a:rPr>
              <a:t>(double x,int n)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求</a:t>
            </a:r>
            <a:r>
              <a:rPr lang="en-US" altLang="zh-CN" sz="1800">
                <a:solidFill>
                  <a:schemeClr val="bg1">
                    <a:lumMod val="50000"/>
                  </a:schemeClr>
                </a:solidFill>
                <a:latin typeface="Consolas" pitchFamily="49" charset="0"/>
                <a:ea typeface="仿宋" pitchFamily="49" charset="-122"/>
                <a:cs typeface="Consolas" pitchFamily="49" charset="0"/>
              </a:rPr>
              <a:t>x</a:t>
            </a:r>
            <a:r>
              <a:rPr lang="zh-CN" altLang="zh-CN" sz="1800">
                <a:solidFill>
                  <a:schemeClr val="bg1">
                    <a:lumMod val="50000"/>
                  </a:schemeClr>
                </a:solidFill>
                <a:latin typeface="Consolas" pitchFamily="49" charset="0"/>
                <a:ea typeface="仿宋" pitchFamily="49" charset="-122"/>
                <a:cs typeface="Consolas" pitchFamily="49" charset="0"/>
              </a:rPr>
              <a:t>的</a:t>
            </a:r>
            <a:r>
              <a:rPr lang="en-US" altLang="zh-CN" sz="1800">
                <a:solidFill>
                  <a:schemeClr val="bg1">
                    <a:lumMod val="50000"/>
                  </a:schemeClr>
                </a:solidFill>
                <a:latin typeface="Consolas" pitchFamily="49" charset="0"/>
                <a:ea typeface="仿宋" pitchFamily="49" charset="-122"/>
                <a:cs typeface="Consolas" pitchFamily="49" charset="0"/>
              </a:rPr>
              <a:t>n</a:t>
            </a:r>
            <a:r>
              <a:rPr lang="zh-CN" altLang="zh-CN" sz="1800">
                <a:solidFill>
                  <a:schemeClr val="bg1">
                    <a:lumMod val="50000"/>
                  </a:schemeClr>
                </a:solidFill>
                <a:latin typeface="Consolas" pitchFamily="49" charset="0"/>
                <a:ea typeface="仿宋" pitchFamily="49" charset="-122"/>
                <a:cs typeface="Consolas" pitchFamily="49" charset="0"/>
              </a:rPr>
              <a:t>次幂</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(n==1) return x;</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double p=</a:t>
            </a:r>
            <a:r>
              <a:rPr lang="en-US" altLang="zh-CN" sz="1800">
                <a:solidFill>
                  <a:srgbClr val="FF0000"/>
                </a:solidFill>
                <a:latin typeface="Consolas" pitchFamily="49" charset="0"/>
                <a:ea typeface="仿宋" pitchFamily="49" charset="-122"/>
                <a:cs typeface="Consolas" pitchFamily="49" charset="0"/>
              </a:rPr>
              <a:t>pow</a:t>
            </a:r>
            <a:r>
              <a:rPr lang="en-US" altLang="zh-CN" sz="1800">
                <a:solidFill>
                  <a:srgbClr val="0000FF"/>
                </a:solidFill>
                <a:latin typeface="Consolas" pitchFamily="49" charset="0"/>
                <a:ea typeface="仿宋" pitchFamily="49" charset="-122"/>
                <a:cs typeface="Consolas" pitchFamily="49" charset="0"/>
              </a:rPr>
              <a:t>(x,n/2);</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(n%2==1)			</a:t>
            </a:r>
            <a:r>
              <a:rPr lang="en-US" altLang="zh-CN" sz="1800">
                <a:solidFill>
                  <a:schemeClr val="bg1">
                    <a:lumMod val="50000"/>
                  </a:schemeClr>
                </a:solidFill>
                <a:latin typeface="Consolas" pitchFamily="49" charset="0"/>
                <a:ea typeface="仿宋" pitchFamily="49" charset="-122"/>
                <a:cs typeface="Consolas" pitchFamily="49" charset="0"/>
              </a:rPr>
              <a:t>//n</a:t>
            </a:r>
            <a:r>
              <a:rPr lang="zh-CN" altLang="zh-CN" sz="1800">
                <a:solidFill>
                  <a:schemeClr val="bg1">
                    <a:lumMod val="50000"/>
                  </a:schemeClr>
                </a:solidFill>
                <a:latin typeface="Consolas" pitchFamily="49" charset="0"/>
                <a:ea typeface="仿宋" pitchFamily="49" charset="-122"/>
                <a:cs typeface="Consolas" pitchFamily="49" charset="0"/>
              </a:rPr>
              <a:t>为奇数</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return x*p*p;</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chemeClr val="bg1">
                    <a:lumMod val="50000"/>
                  </a:schemeClr>
                </a:solidFill>
                <a:latin typeface="Consolas" pitchFamily="49" charset="0"/>
                <a:ea typeface="仿宋" pitchFamily="49" charset="-122"/>
                <a:cs typeface="Consolas" pitchFamily="49" charset="0"/>
              </a:rPr>
              <a:t>//n</a:t>
            </a:r>
            <a:r>
              <a:rPr lang="zh-CN" altLang="zh-CN" sz="1800">
                <a:solidFill>
                  <a:schemeClr val="bg1">
                    <a:lumMod val="50000"/>
                  </a:schemeClr>
                </a:solidFill>
                <a:latin typeface="Consolas" pitchFamily="49" charset="0"/>
                <a:ea typeface="仿宋" pitchFamily="49" charset="-122"/>
                <a:cs typeface="Consolas" pitchFamily="49" charset="0"/>
              </a:rPr>
              <a:t>为偶数</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return p*p;</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pic>
        <p:nvPicPr>
          <p:cNvPr id="7" name="Picture 2"/>
          <p:cNvPicPr>
            <a:picLocks noChangeAspect="1" noChangeArrowheads="1"/>
          </p:cNvPicPr>
          <p:nvPr/>
        </p:nvPicPr>
        <p:blipFill>
          <a:blip r:embed="rId2" cstate="print"/>
          <a:srcRect/>
          <a:stretch>
            <a:fillRect/>
          </a:stretch>
        </p:blipFill>
        <p:spPr bwMode="auto">
          <a:xfrm>
            <a:off x="214282" y="285728"/>
            <a:ext cx="1643074" cy="796023"/>
          </a:xfrm>
          <a:prstGeom prst="rect">
            <a:avLst/>
          </a:prstGeom>
          <a:noFill/>
          <a:ln w="9525">
            <a:noFill/>
            <a:miter lim="800000"/>
            <a:headEnd/>
            <a:tailEnd/>
          </a:ln>
        </p:spPr>
      </p:pic>
      <p:sp>
        <p:nvSpPr>
          <p:cNvPr id="12" name="灯片编号占位符 11"/>
          <p:cNvSpPr>
            <a:spLocks noGrp="1"/>
          </p:cNvSpPr>
          <p:nvPr>
            <p:ph type="sldNum" sz="quarter" idx="12"/>
          </p:nvPr>
        </p:nvSpPr>
        <p:spPr/>
        <p:txBody>
          <a:bodyPr/>
          <a:lstStyle/>
          <a:p>
            <a:fld id="{67864EE2-EAB3-4814-A7EB-820BD7610F1E}" type="slidenum">
              <a:rPr lang="en-US" altLang="zh-CN" smtClean="0"/>
              <a:pPr/>
              <a:t>82</a:t>
            </a:fld>
            <a:r>
              <a:rPr lang="en-US" altLang="zh-CN" dirty="0"/>
              <a:t>/97</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5786" y="928670"/>
            <a:ext cx="7572428" cy="175945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600"/>
              </a:spcBef>
            </a:pP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）执行</a:t>
            </a:r>
            <a:r>
              <a:rPr lang="en-US" altLang="zh-CN" sz="2000">
                <a:solidFill>
                  <a:srgbClr val="0000FF"/>
                </a:solidFill>
                <a:latin typeface="Consolas" pitchFamily="49" charset="0"/>
                <a:ea typeface="仿宋" pitchFamily="49" charset="-122"/>
                <a:cs typeface="Consolas" pitchFamily="49" charset="0"/>
              </a:rPr>
              <a:t>pow(</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10)</a:t>
            </a:r>
            <a:r>
              <a:rPr lang="zh-CN" altLang="zh-CN" sz="2000">
                <a:solidFill>
                  <a:srgbClr val="0000FF"/>
                </a:solidFill>
                <a:latin typeface="Consolas" pitchFamily="49" charset="0"/>
                <a:ea typeface="仿宋" pitchFamily="49" charset="-122"/>
                <a:cs typeface="Consolas" pitchFamily="49" charset="0"/>
              </a:rPr>
              <a:t>的递归调用顺序是：</a:t>
            </a:r>
            <a:endParaRPr lang="en-US" altLang="zh-CN" sz="2000">
              <a:solidFill>
                <a:srgbClr val="0000FF"/>
              </a:solidFill>
              <a:latin typeface="Consolas" pitchFamily="49" charset="0"/>
              <a:ea typeface="仿宋" pitchFamily="49" charset="-122"/>
              <a:cs typeface="Consolas" pitchFamily="49" charset="0"/>
            </a:endParaRPr>
          </a:p>
          <a:p>
            <a:pPr algn="l">
              <a:lnSpc>
                <a:spcPts val="2800"/>
              </a:lnSpc>
              <a:spcBef>
                <a:spcPts val="600"/>
              </a:spcBef>
            </a:pPr>
            <a:r>
              <a:rPr lang="en-US" altLang="zh-CN" sz="2000">
                <a:solidFill>
                  <a:srgbClr val="FF00FF"/>
                </a:solidFill>
                <a:latin typeface="Consolas" pitchFamily="49" charset="0"/>
                <a:ea typeface="仿宋" pitchFamily="49" charset="-122"/>
                <a:cs typeface="Consolas" pitchFamily="49" charset="0"/>
              </a:rPr>
              <a:t>     pow(</a:t>
            </a:r>
            <a:r>
              <a:rPr lang="en-US" altLang="zh-CN" sz="2000" i="1">
                <a:solidFill>
                  <a:srgbClr val="FF00FF"/>
                </a:solidFill>
                <a:latin typeface="Consolas" pitchFamily="49" charset="0"/>
                <a:ea typeface="仿宋" pitchFamily="49" charset="-122"/>
                <a:cs typeface="Consolas" pitchFamily="49" charset="0"/>
              </a:rPr>
              <a:t>x</a:t>
            </a:r>
            <a:r>
              <a:rPr lang="zh-CN" altLang="zh-CN" sz="2000">
                <a:solidFill>
                  <a:srgbClr val="FF00FF"/>
                </a:solidFill>
                <a:latin typeface="Consolas" pitchFamily="49" charset="0"/>
                <a:ea typeface="仿宋" pitchFamily="49" charset="-122"/>
                <a:cs typeface="Consolas" pitchFamily="49" charset="0"/>
              </a:rPr>
              <a:t>，</a:t>
            </a:r>
            <a:r>
              <a:rPr lang="en-US" altLang="zh-CN" sz="2000">
                <a:solidFill>
                  <a:srgbClr val="FF00FF"/>
                </a:solidFill>
                <a:latin typeface="Consolas" pitchFamily="49" charset="0"/>
                <a:ea typeface="仿宋" pitchFamily="49" charset="-122"/>
                <a:cs typeface="Consolas" pitchFamily="49" charset="0"/>
              </a:rPr>
              <a:t>10) </a:t>
            </a:r>
            <a:r>
              <a:rPr lang="zh-CN" altLang="zh-CN" sz="2000">
                <a:solidFill>
                  <a:srgbClr val="FF00FF"/>
                </a:solidFill>
                <a:latin typeface="Consolas" pitchFamily="49" charset="0"/>
                <a:ea typeface="仿宋" pitchFamily="49" charset="-122"/>
                <a:cs typeface="Consolas" pitchFamily="49" charset="0"/>
              </a:rPr>
              <a:t>→</a:t>
            </a:r>
            <a:r>
              <a:rPr lang="en-US" altLang="zh-CN" sz="2000">
                <a:solidFill>
                  <a:srgbClr val="FF00FF"/>
                </a:solidFill>
                <a:latin typeface="Consolas" pitchFamily="49" charset="0"/>
                <a:ea typeface="仿宋" pitchFamily="49" charset="-122"/>
                <a:cs typeface="Consolas" pitchFamily="49" charset="0"/>
              </a:rPr>
              <a:t> pow(</a:t>
            </a:r>
            <a:r>
              <a:rPr lang="en-US" altLang="zh-CN" sz="2000" i="1">
                <a:solidFill>
                  <a:srgbClr val="FF00FF"/>
                </a:solidFill>
                <a:latin typeface="Consolas" pitchFamily="49" charset="0"/>
                <a:ea typeface="仿宋" pitchFamily="49" charset="-122"/>
                <a:cs typeface="Consolas" pitchFamily="49" charset="0"/>
              </a:rPr>
              <a:t>x</a:t>
            </a:r>
            <a:r>
              <a:rPr lang="zh-CN" altLang="zh-CN" sz="2000">
                <a:solidFill>
                  <a:srgbClr val="FF00FF"/>
                </a:solidFill>
                <a:latin typeface="Consolas" pitchFamily="49" charset="0"/>
                <a:ea typeface="仿宋" pitchFamily="49" charset="-122"/>
                <a:cs typeface="Consolas" pitchFamily="49" charset="0"/>
              </a:rPr>
              <a:t>，</a:t>
            </a:r>
            <a:r>
              <a:rPr lang="en-US" altLang="zh-CN" sz="2000">
                <a:solidFill>
                  <a:srgbClr val="FF00FF"/>
                </a:solidFill>
                <a:latin typeface="Consolas" pitchFamily="49" charset="0"/>
                <a:ea typeface="仿宋" pitchFamily="49" charset="-122"/>
                <a:cs typeface="Consolas" pitchFamily="49" charset="0"/>
              </a:rPr>
              <a:t>5) </a:t>
            </a:r>
            <a:r>
              <a:rPr lang="zh-CN" altLang="zh-CN" sz="2000">
                <a:solidFill>
                  <a:srgbClr val="FF00FF"/>
                </a:solidFill>
                <a:latin typeface="Consolas" pitchFamily="49" charset="0"/>
                <a:ea typeface="仿宋" pitchFamily="49" charset="-122"/>
                <a:cs typeface="Consolas" pitchFamily="49" charset="0"/>
              </a:rPr>
              <a:t>→</a:t>
            </a:r>
            <a:r>
              <a:rPr lang="en-US" altLang="zh-CN" sz="2000">
                <a:solidFill>
                  <a:srgbClr val="FF00FF"/>
                </a:solidFill>
                <a:latin typeface="Consolas" pitchFamily="49" charset="0"/>
                <a:ea typeface="仿宋" pitchFamily="49" charset="-122"/>
                <a:cs typeface="Consolas" pitchFamily="49" charset="0"/>
              </a:rPr>
              <a:t> pow(</a:t>
            </a:r>
            <a:r>
              <a:rPr lang="en-US" altLang="zh-CN" sz="2000" i="1">
                <a:solidFill>
                  <a:srgbClr val="FF00FF"/>
                </a:solidFill>
                <a:latin typeface="Consolas" pitchFamily="49" charset="0"/>
                <a:ea typeface="仿宋" pitchFamily="49" charset="-122"/>
                <a:cs typeface="Consolas" pitchFamily="49" charset="0"/>
              </a:rPr>
              <a:t>x</a:t>
            </a:r>
            <a:r>
              <a:rPr lang="zh-CN" altLang="zh-CN" sz="2000">
                <a:solidFill>
                  <a:srgbClr val="FF00FF"/>
                </a:solidFill>
                <a:latin typeface="Consolas" pitchFamily="49" charset="0"/>
                <a:ea typeface="仿宋" pitchFamily="49" charset="-122"/>
                <a:cs typeface="Consolas" pitchFamily="49" charset="0"/>
              </a:rPr>
              <a:t>，</a:t>
            </a:r>
            <a:r>
              <a:rPr lang="en-US" altLang="zh-CN" sz="2000">
                <a:solidFill>
                  <a:srgbClr val="FF00FF"/>
                </a:solidFill>
                <a:latin typeface="Consolas" pitchFamily="49" charset="0"/>
                <a:ea typeface="仿宋" pitchFamily="49" charset="-122"/>
                <a:cs typeface="Consolas" pitchFamily="49" charset="0"/>
              </a:rPr>
              <a:t>2)</a:t>
            </a:r>
            <a:r>
              <a:rPr lang="zh-CN" altLang="zh-CN" sz="2000">
                <a:solidFill>
                  <a:srgbClr val="FF00FF"/>
                </a:solidFill>
                <a:latin typeface="Consolas" pitchFamily="49" charset="0"/>
                <a:ea typeface="仿宋" pitchFamily="49" charset="-122"/>
                <a:cs typeface="Consolas" pitchFamily="49" charset="0"/>
              </a:rPr>
              <a:t> →</a:t>
            </a:r>
            <a:r>
              <a:rPr lang="en-US" altLang="zh-CN" sz="2000">
                <a:solidFill>
                  <a:srgbClr val="FF00FF"/>
                </a:solidFill>
                <a:latin typeface="Consolas" pitchFamily="49" charset="0"/>
                <a:ea typeface="仿宋" pitchFamily="49" charset="-122"/>
                <a:cs typeface="Consolas" pitchFamily="49" charset="0"/>
              </a:rPr>
              <a:t> pow(</a:t>
            </a:r>
            <a:r>
              <a:rPr lang="en-US" altLang="zh-CN" sz="2000" i="1">
                <a:solidFill>
                  <a:srgbClr val="FF00FF"/>
                </a:solidFill>
                <a:latin typeface="Consolas" pitchFamily="49" charset="0"/>
                <a:ea typeface="仿宋" pitchFamily="49" charset="-122"/>
                <a:cs typeface="Consolas" pitchFamily="49" charset="0"/>
              </a:rPr>
              <a:t>x</a:t>
            </a:r>
            <a:r>
              <a:rPr lang="zh-CN" altLang="zh-CN" sz="2000">
                <a:solidFill>
                  <a:srgbClr val="FF00FF"/>
                </a:solidFill>
                <a:latin typeface="Consolas" pitchFamily="49" charset="0"/>
                <a:ea typeface="仿宋" pitchFamily="49" charset="-122"/>
                <a:cs typeface="Consolas" pitchFamily="49" charset="0"/>
              </a:rPr>
              <a:t>，</a:t>
            </a:r>
            <a:r>
              <a:rPr lang="en-US" altLang="zh-CN" sz="2000">
                <a:solidFill>
                  <a:srgbClr val="FF00FF"/>
                </a:solidFill>
                <a:latin typeface="Consolas" pitchFamily="49" charset="0"/>
                <a:ea typeface="仿宋" pitchFamily="49" charset="-122"/>
                <a:cs typeface="Consolas" pitchFamily="49" charset="0"/>
              </a:rPr>
              <a:t>1)</a:t>
            </a:r>
          </a:p>
          <a:p>
            <a:pPr algn="l">
              <a:lnSpc>
                <a:spcPts val="2800"/>
              </a:lnSpc>
              <a:spcBef>
                <a:spcPts val="6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共发生</a:t>
            </a:r>
            <a:r>
              <a:rPr lang="en-US" altLang="zh-CN" sz="2000">
                <a:solidFill>
                  <a:srgbClr val="0000FF"/>
                </a:solidFill>
                <a:latin typeface="Consolas" pitchFamily="49" charset="0"/>
                <a:ea typeface="仿宋" pitchFamily="49" charset="-122"/>
                <a:cs typeface="Consolas" pitchFamily="49" charset="0"/>
              </a:rPr>
              <a:t>4</a:t>
            </a:r>
            <a:r>
              <a:rPr lang="zh-CN" altLang="zh-CN" sz="2000">
                <a:solidFill>
                  <a:srgbClr val="0000FF"/>
                </a:solidFill>
                <a:latin typeface="Consolas" pitchFamily="49" charset="0"/>
                <a:ea typeface="仿宋" pitchFamily="49" charset="-122"/>
                <a:cs typeface="Consolas" pitchFamily="49" charset="0"/>
              </a:rPr>
              <a:t>次递归调用。</a:t>
            </a:r>
            <a:endParaRPr lang="en-US" altLang="zh-CN" sz="2000">
              <a:solidFill>
                <a:srgbClr val="0000FF"/>
              </a:solidFill>
              <a:latin typeface="Consolas" pitchFamily="49" charset="0"/>
              <a:ea typeface="仿宋" pitchFamily="49" charset="-122"/>
              <a:cs typeface="Consolas" pitchFamily="49" charset="0"/>
            </a:endParaRPr>
          </a:p>
          <a:p>
            <a:pPr algn="l">
              <a:lnSpc>
                <a:spcPts val="2800"/>
              </a:lnSpc>
              <a:spcBef>
                <a:spcPts val="600"/>
              </a:spcBef>
            </a:pPr>
            <a:r>
              <a:rPr lang="zh-CN" altLang="zh-CN" sz="2000">
                <a:solidFill>
                  <a:srgbClr val="0000FF"/>
                </a:solidFill>
                <a:latin typeface="Consolas" pitchFamily="49" charset="0"/>
                <a:ea typeface="仿宋" pitchFamily="49" charset="-122"/>
                <a:cs typeface="Consolas" pitchFamily="49" charset="0"/>
              </a:rPr>
              <a:t>求</a:t>
            </a:r>
            <a:r>
              <a:rPr lang="en-US" altLang="zh-CN" sz="2000">
                <a:solidFill>
                  <a:srgbClr val="0000FF"/>
                </a:solidFill>
                <a:latin typeface="Consolas" pitchFamily="49" charset="0"/>
                <a:ea typeface="仿宋" pitchFamily="49" charset="-122"/>
                <a:cs typeface="Consolas" pitchFamily="49" charset="0"/>
              </a:rPr>
              <a:t>pow(</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对应的算法复杂度是</a:t>
            </a:r>
            <a:r>
              <a:rPr lang="en-US" altLang="zh-CN" sz="2000">
                <a:solidFill>
                  <a:srgbClr val="0000FF"/>
                </a:solidFill>
                <a:latin typeface="Consolas" pitchFamily="49" charset="0"/>
                <a:ea typeface="仿宋" pitchFamily="49" charset="-122"/>
                <a:cs typeface="Consolas" pitchFamily="49" charset="0"/>
              </a:rPr>
              <a:t>O(log</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83</a:t>
            </a:fld>
            <a:r>
              <a:rPr lang="en-US" altLang="zh-CN" dirty="0"/>
              <a:t>/97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755486"/>
            <a:ext cx="8215370" cy="2107565"/>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200"/>
              </a:lnSpc>
              <a:spcBef>
                <a:spcPts val="0"/>
              </a:spcBef>
            </a:pP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6.9</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创建一个</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阶螺旋矩阵并输出。例如，</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时的螺旋矩阵如下：</a:t>
            </a:r>
          </a:p>
          <a:p>
            <a:pPr algn="l">
              <a:lnSpc>
                <a:spcPts val="3200"/>
              </a:lnSpc>
              <a:spcBef>
                <a:spcPts val="0"/>
              </a:spcBef>
            </a:pPr>
            <a:r>
              <a:rPr lang="en-US" altLang="zh-CN" sz="2000">
                <a:solidFill>
                  <a:srgbClr val="339933"/>
                </a:solidFill>
                <a:latin typeface="Consolas" pitchFamily="49" charset="0"/>
                <a:ea typeface="楷体" pitchFamily="49" charset="-122"/>
                <a:cs typeface="Consolas" pitchFamily="49" charset="0"/>
              </a:rPr>
              <a:t>	</a:t>
            </a:r>
            <a:r>
              <a:rPr lang="en-US" altLang="zh-CN" sz="2000" b="0">
                <a:solidFill>
                  <a:srgbClr val="339933"/>
                </a:solidFill>
                <a:latin typeface="Consolas" pitchFamily="49" charset="0"/>
                <a:ea typeface="楷体" pitchFamily="49" charset="-122"/>
                <a:cs typeface="Consolas" pitchFamily="49" charset="0"/>
              </a:rPr>
              <a:t>1	2	3	4</a:t>
            </a:r>
            <a:endParaRPr lang="zh-CN" altLang="zh-CN" sz="2000" b="0">
              <a:solidFill>
                <a:srgbClr val="339933"/>
              </a:solidFill>
              <a:latin typeface="Consolas" pitchFamily="49" charset="0"/>
              <a:ea typeface="楷体" pitchFamily="49" charset="-122"/>
              <a:cs typeface="Consolas" pitchFamily="49" charset="0"/>
            </a:endParaRPr>
          </a:p>
          <a:p>
            <a:pPr algn="l">
              <a:lnSpc>
                <a:spcPts val="3200"/>
              </a:lnSpc>
              <a:spcBef>
                <a:spcPts val="0"/>
              </a:spcBef>
            </a:pPr>
            <a:r>
              <a:rPr lang="en-US" altLang="zh-CN" sz="2000" b="0">
                <a:solidFill>
                  <a:srgbClr val="339933"/>
                </a:solidFill>
                <a:latin typeface="Consolas" pitchFamily="49" charset="0"/>
                <a:ea typeface="楷体" pitchFamily="49" charset="-122"/>
                <a:cs typeface="Consolas" pitchFamily="49" charset="0"/>
              </a:rPr>
              <a:t>	12	13	14	5</a:t>
            </a:r>
            <a:endParaRPr lang="zh-CN" altLang="zh-CN" sz="2000" b="0">
              <a:solidFill>
                <a:srgbClr val="339933"/>
              </a:solidFill>
              <a:latin typeface="Consolas" pitchFamily="49" charset="0"/>
              <a:ea typeface="楷体" pitchFamily="49" charset="-122"/>
              <a:cs typeface="Consolas" pitchFamily="49" charset="0"/>
            </a:endParaRPr>
          </a:p>
          <a:p>
            <a:pPr algn="l">
              <a:lnSpc>
                <a:spcPts val="3200"/>
              </a:lnSpc>
              <a:spcBef>
                <a:spcPts val="0"/>
              </a:spcBef>
            </a:pPr>
            <a:r>
              <a:rPr lang="en-US" altLang="zh-CN" sz="2000" b="0">
                <a:solidFill>
                  <a:srgbClr val="339933"/>
                </a:solidFill>
                <a:latin typeface="Consolas" pitchFamily="49" charset="0"/>
                <a:ea typeface="楷体" pitchFamily="49" charset="-122"/>
                <a:cs typeface="Consolas" pitchFamily="49" charset="0"/>
              </a:rPr>
              <a:t>	11	16	15	6</a:t>
            </a:r>
            <a:endParaRPr lang="zh-CN" altLang="zh-CN" sz="2000" b="0">
              <a:solidFill>
                <a:srgbClr val="339933"/>
              </a:solidFill>
              <a:latin typeface="Consolas" pitchFamily="49" charset="0"/>
              <a:ea typeface="楷体" pitchFamily="49" charset="-122"/>
              <a:cs typeface="Consolas" pitchFamily="49" charset="0"/>
            </a:endParaRPr>
          </a:p>
          <a:p>
            <a:pPr algn="l">
              <a:lnSpc>
                <a:spcPts val="3200"/>
              </a:lnSpc>
              <a:spcBef>
                <a:spcPts val="0"/>
              </a:spcBef>
            </a:pPr>
            <a:r>
              <a:rPr lang="en-US" altLang="zh-CN" sz="2000" b="0">
                <a:solidFill>
                  <a:srgbClr val="339933"/>
                </a:solidFill>
                <a:latin typeface="Consolas" pitchFamily="49" charset="0"/>
                <a:ea typeface="楷体" pitchFamily="49" charset="-122"/>
                <a:cs typeface="Consolas" pitchFamily="49" charset="0"/>
              </a:rPr>
              <a:t>	10	9	8	7</a:t>
            </a:r>
            <a:endParaRPr lang="zh-CN" altLang="en-US" sz="2000" b="0">
              <a:solidFill>
                <a:srgbClr val="339933"/>
              </a:solidFill>
              <a:latin typeface="Consolas" pitchFamily="49" charset="0"/>
              <a:ea typeface="楷体"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84</a:t>
            </a:fld>
            <a:r>
              <a:rPr lang="en-US" altLang="zh-CN" dirty="0"/>
              <a:t>/97</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1071546"/>
            <a:ext cx="8358246" cy="172710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rIns="144000" bIns="144000" rtlCol="0">
            <a:spAutoFit/>
          </a:bodyPr>
          <a:lstStyle/>
          <a:p>
            <a:pPr marL="342900" indent="-342900" algn="l">
              <a:lnSpc>
                <a:spcPts val="25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设</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y</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start</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用于创建左上角为（</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y</a:t>
            </a:r>
            <a:r>
              <a:rPr lang="zh-CN" altLang="zh-CN" sz="2000">
                <a:solidFill>
                  <a:srgbClr val="0000FF"/>
                </a:solidFill>
                <a:latin typeface="Consolas" pitchFamily="49" charset="0"/>
                <a:ea typeface="仿宋" pitchFamily="49" charset="-122"/>
                <a:cs typeface="Consolas" pitchFamily="49" charset="0"/>
              </a:rPr>
              <a:t>）、起始元素值为</a:t>
            </a:r>
            <a:r>
              <a:rPr lang="en-US" altLang="zh-CN" sz="2000">
                <a:solidFill>
                  <a:srgbClr val="0000FF"/>
                </a:solidFill>
                <a:latin typeface="Consolas" pitchFamily="49" charset="0"/>
                <a:ea typeface="仿宋" pitchFamily="49" charset="-122"/>
                <a:cs typeface="Consolas" pitchFamily="49" charset="0"/>
              </a:rPr>
              <a:t>start</a:t>
            </a:r>
            <a:r>
              <a:rPr lang="zh-CN" altLang="zh-CN" sz="2000">
                <a:solidFill>
                  <a:srgbClr val="0000FF"/>
                </a:solidFill>
                <a:latin typeface="Consolas" pitchFamily="49" charset="0"/>
                <a:ea typeface="仿宋" pitchFamily="49" charset="-122"/>
                <a:cs typeface="Consolas" pitchFamily="49" charset="0"/>
              </a:rPr>
              <a:t>的</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阶螺旋矩阵，共</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行</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列，它是大问题</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500"/>
              </a:lnSpc>
              <a:spcBef>
                <a:spcPts val="1200"/>
              </a:spcBef>
              <a:buBlip>
                <a:blip r:embed="rId2"/>
              </a:buBlip>
            </a:pP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y</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start</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用于创建左上角为（</a:t>
            </a:r>
            <a:r>
              <a:rPr lang="en-US" altLang="zh-CN" sz="2000" i="1">
                <a:solidFill>
                  <a:srgbClr val="0000FF"/>
                </a:solidFill>
                <a:latin typeface="Consolas" pitchFamily="49" charset="0"/>
                <a:ea typeface="仿宋" pitchFamily="49" charset="-122"/>
                <a:cs typeface="Consolas" pitchFamily="49" charset="0"/>
              </a:rPr>
              <a:t>x</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y</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）、起始元素值为</a:t>
            </a:r>
            <a:r>
              <a:rPr lang="en-US" altLang="zh-CN" sz="2000">
                <a:solidFill>
                  <a:srgbClr val="0000FF"/>
                </a:solidFill>
                <a:latin typeface="Consolas" pitchFamily="49" charset="0"/>
                <a:ea typeface="仿宋" pitchFamily="49" charset="-122"/>
                <a:cs typeface="Consolas" pitchFamily="49" charset="0"/>
              </a:rPr>
              <a:t>start</a:t>
            </a:r>
            <a:r>
              <a:rPr lang="zh-CN" altLang="zh-CN" sz="2000">
                <a:solidFill>
                  <a:srgbClr val="0000FF"/>
                </a:solidFill>
                <a:latin typeface="Consolas" pitchFamily="49" charset="0"/>
                <a:ea typeface="仿宋" pitchFamily="49" charset="-122"/>
                <a:cs typeface="Consolas" pitchFamily="49" charset="0"/>
              </a:rPr>
              <a:t>的</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阶螺旋矩阵，共</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行</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列，它是小问题。</a:t>
            </a:r>
          </a:p>
        </p:txBody>
      </p:sp>
      <p:sp>
        <p:nvSpPr>
          <p:cNvPr id="13" name="TextBox 12"/>
          <p:cNvSpPr txBox="1"/>
          <p:nvPr/>
        </p:nvSpPr>
        <p:spPr>
          <a:xfrm>
            <a:off x="2857488" y="3714752"/>
            <a:ext cx="428628" cy="369332"/>
          </a:xfrm>
          <a:prstGeom prst="rect">
            <a:avLst/>
          </a:prstGeom>
          <a:noFill/>
        </p:spPr>
        <p:txBody>
          <a:bodyPr wrap="square" rtlCol="0">
            <a:spAutoFit/>
          </a:bodyPr>
          <a:lstStyle/>
          <a:p>
            <a:pPr algn="l">
              <a:lnSpc>
                <a:spcPct val="100000"/>
              </a:lnSpc>
              <a:spcBef>
                <a:spcPts val="0"/>
              </a:spcBef>
            </a:pPr>
            <a:r>
              <a:rPr lang="en-US" altLang="zh-CN" sz="1800">
                <a:solidFill>
                  <a:srgbClr val="FF0000"/>
                </a:solidFill>
                <a:latin typeface="Consolas" pitchFamily="49" charset="0"/>
                <a:ea typeface="仿宋" pitchFamily="49" charset="-122"/>
                <a:cs typeface="Consolas" pitchFamily="49" charset="0"/>
              </a:rPr>
              <a:t>1</a:t>
            </a:r>
            <a:endParaRPr lang="zh-CN" altLang="en-US" sz="1800">
              <a:solidFill>
                <a:srgbClr val="FF0000"/>
              </a:solidFill>
              <a:latin typeface="Consolas" pitchFamily="49" charset="0"/>
              <a:ea typeface="仿宋" pitchFamily="49" charset="-122"/>
              <a:cs typeface="Consolas" pitchFamily="49" charset="0"/>
            </a:endParaRPr>
          </a:p>
        </p:txBody>
      </p:sp>
      <p:sp>
        <p:nvSpPr>
          <p:cNvPr id="14" name="TextBox 13"/>
          <p:cNvSpPr txBox="1"/>
          <p:nvPr/>
        </p:nvSpPr>
        <p:spPr>
          <a:xfrm>
            <a:off x="3571868" y="3714752"/>
            <a:ext cx="428628"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2</a:t>
            </a:r>
            <a:endParaRPr lang="zh-CN" altLang="en-US" sz="1800">
              <a:solidFill>
                <a:srgbClr val="0000FF"/>
              </a:solidFill>
              <a:latin typeface="Consolas" pitchFamily="49" charset="0"/>
              <a:ea typeface="仿宋" pitchFamily="49" charset="-122"/>
              <a:cs typeface="Consolas" pitchFamily="49" charset="0"/>
            </a:endParaRPr>
          </a:p>
        </p:txBody>
      </p:sp>
      <p:sp>
        <p:nvSpPr>
          <p:cNvPr id="15" name="TextBox 14"/>
          <p:cNvSpPr txBox="1"/>
          <p:nvPr/>
        </p:nvSpPr>
        <p:spPr>
          <a:xfrm>
            <a:off x="4286248" y="3714752"/>
            <a:ext cx="428628"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3</a:t>
            </a:r>
            <a:endParaRPr lang="zh-CN" altLang="en-US" sz="1800">
              <a:solidFill>
                <a:srgbClr val="0000FF"/>
              </a:solidFill>
              <a:latin typeface="Consolas" pitchFamily="49" charset="0"/>
              <a:ea typeface="仿宋" pitchFamily="49" charset="-122"/>
              <a:cs typeface="Consolas" pitchFamily="49" charset="0"/>
            </a:endParaRPr>
          </a:p>
        </p:txBody>
      </p:sp>
      <p:sp>
        <p:nvSpPr>
          <p:cNvPr id="16" name="TextBox 15"/>
          <p:cNvSpPr txBox="1"/>
          <p:nvPr/>
        </p:nvSpPr>
        <p:spPr>
          <a:xfrm>
            <a:off x="4929190" y="3714752"/>
            <a:ext cx="428628"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4</a:t>
            </a:r>
            <a:endParaRPr lang="zh-CN" altLang="en-US" sz="1800">
              <a:solidFill>
                <a:srgbClr val="0000FF"/>
              </a:solidFill>
              <a:latin typeface="Consolas" pitchFamily="49" charset="0"/>
              <a:ea typeface="仿宋" pitchFamily="49" charset="-122"/>
              <a:cs typeface="Consolas" pitchFamily="49" charset="0"/>
            </a:endParaRPr>
          </a:p>
        </p:txBody>
      </p:sp>
      <p:sp>
        <p:nvSpPr>
          <p:cNvPr id="18" name="TextBox 17"/>
          <p:cNvSpPr txBox="1"/>
          <p:nvPr/>
        </p:nvSpPr>
        <p:spPr>
          <a:xfrm>
            <a:off x="2857488" y="4214818"/>
            <a:ext cx="428628" cy="369332"/>
          </a:xfrm>
          <a:prstGeom prst="rect">
            <a:avLst/>
          </a:prstGeom>
          <a:noFill/>
        </p:spPr>
        <p:txBody>
          <a:bodyPr wrap="square" lIns="0" rIns="0"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12</a:t>
            </a:r>
            <a:endParaRPr lang="zh-CN" altLang="en-US" sz="1800">
              <a:solidFill>
                <a:srgbClr val="0000FF"/>
              </a:solidFill>
              <a:latin typeface="Consolas" pitchFamily="49" charset="0"/>
              <a:ea typeface="仿宋" pitchFamily="49" charset="-122"/>
              <a:cs typeface="Consolas" pitchFamily="49" charset="0"/>
            </a:endParaRPr>
          </a:p>
        </p:txBody>
      </p:sp>
      <p:sp>
        <p:nvSpPr>
          <p:cNvPr id="19" name="TextBox 18"/>
          <p:cNvSpPr txBox="1"/>
          <p:nvPr/>
        </p:nvSpPr>
        <p:spPr>
          <a:xfrm>
            <a:off x="3571868" y="4214818"/>
            <a:ext cx="428628" cy="369332"/>
          </a:xfrm>
          <a:prstGeom prst="rect">
            <a:avLst/>
          </a:prstGeom>
          <a:noFill/>
        </p:spPr>
        <p:txBody>
          <a:bodyPr wrap="square" lIns="0" rIns="0" rtlCol="0">
            <a:spAutoFit/>
          </a:bodyPr>
          <a:lstStyle/>
          <a:p>
            <a:pPr algn="l">
              <a:lnSpc>
                <a:spcPct val="100000"/>
              </a:lnSpc>
              <a:spcBef>
                <a:spcPts val="0"/>
              </a:spcBef>
            </a:pPr>
            <a:r>
              <a:rPr lang="en-US" altLang="zh-CN" sz="1800">
                <a:solidFill>
                  <a:srgbClr val="FF0000"/>
                </a:solidFill>
                <a:latin typeface="Consolas" pitchFamily="49" charset="0"/>
                <a:ea typeface="仿宋" pitchFamily="49" charset="-122"/>
                <a:cs typeface="Consolas" pitchFamily="49" charset="0"/>
              </a:rPr>
              <a:t>13</a:t>
            </a:r>
            <a:endParaRPr lang="zh-CN" altLang="en-US" sz="1800">
              <a:solidFill>
                <a:srgbClr val="FF0000"/>
              </a:solidFill>
              <a:latin typeface="Consolas" pitchFamily="49" charset="0"/>
              <a:ea typeface="仿宋" pitchFamily="49" charset="-122"/>
              <a:cs typeface="Consolas" pitchFamily="49" charset="0"/>
            </a:endParaRPr>
          </a:p>
        </p:txBody>
      </p:sp>
      <p:sp>
        <p:nvSpPr>
          <p:cNvPr id="20" name="TextBox 19"/>
          <p:cNvSpPr txBox="1"/>
          <p:nvPr/>
        </p:nvSpPr>
        <p:spPr>
          <a:xfrm>
            <a:off x="4286248" y="4214818"/>
            <a:ext cx="428628" cy="369332"/>
          </a:xfrm>
          <a:prstGeom prst="rect">
            <a:avLst/>
          </a:prstGeom>
          <a:noFill/>
        </p:spPr>
        <p:txBody>
          <a:bodyPr wrap="square" lIns="0" rIns="0"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14</a:t>
            </a:r>
            <a:endParaRPr lang="zh-CN" altLang="en-US" sz="180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4929190" y="4214818"/>
            <a:ext cx="428628"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5</a:t>
            </a:r>
            <a:endParaRPr lang="zh-CN" altLang="en-US" sz="1800">
              <a:solidFill>
                <a:srgbClr val="0000FF"/>
              </a:solidFill>
              <a:latin typeface="Consolas" pitchFamily="49" charset="0"/>
              <a:ea typeface="仿宋" pitchFamily="49" charset="-122"/>
              <a:cs typeface="Consolas" pitchFamily="49" charset="0"/>
            </a:endParaRPr>
          </a:p>
        </p:txBody>
      </p:sp>
      <p:sp>
        <p:nvSpPr>
          <p:cNvPr id="22" name="TextBox 21"/>
          <p:cNvSpPr txBox="1"/>
          <p:nvPr/>
        </p:nvSpPr>
        <p:spPr>
          <a:xfrm>
            <a:off x="2857488" y="4714884"/>
            <a:ext cx="428628" cy="369332"/>
          </a:xfrm>
          <a:prstGeom prst="rect">
            <a:avLst/>
          </a:prstGeom>
          <a:noFill/>
        </p:spPr>
        <p:txBody>
          <a:bodyPr wrap="square" lIns="0" rIns="0"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11</a:t>
            </a:r>
            <a:endParaRPr lang="zh-CN" altLang="en-US" sz="1800">
              <a:solidFill>
                <a:srgbClr val="0000FF"/>
              </a:solidFill>
              <a:latin typeface="Consolas" pitchFamily="49" charset="0"/>
              <a:ea typeface="仿宋" pitchFamily="49" charset="-122"/>
              <a:cs typeface="Consolas" pitchFamily="49" charset="0"/>
            </a:endParaRPr>
          </a:p>
        </p:txBody>
      </p:sp>
      <p:sp>
        <p:nvSpPr>
          <p:cNvPr id="23" name="TextBox 22"/>
          <p:cNvSpPr txBox="1"/>
          <p:nvPr/>
        </p:nvSpPr>
        <p:spPr>
          <a:xfrm>
            <a:off x="3571868" y="4714884"/>
            <a:ext cx="428628" cy="369332"/>
          </a:xfrm>
          <a:prstGeom prst="rect">
            <a:avLst/>
          </a:prstGeom>
          <a:noFill/>
        </p:spPr>
        <p:txBody>
          <a:bodyPr wrap="square" lIns="0" rIns="0"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16</a:t>
            </a:r>
            <a:endParaRPr lang="zh-CN" altLang="en-US" sz="1800">
              <a:solidFill>
                <a:srgbClr val="0000FF"/>
              </a:solidFill>
              <a:latin typeface="Consolas" pitchFamily="49" charset="0"/>
              <a:ea typeface="仿宋" pitchFamily="49" charset="-122"/>
              <a:cs typeface="Consolas" pitchFamily="49" charset="0"/>
            </a:endParaRPr>
          </a:p>
        </p:txBody>
      </p:sp>
      <p:sp>
        <p:nvSpPr>
          <p:cNvPr id="24" name="TextBox 23"/>
          <p:cNvSpPr txBox="1"/>
          <p:nvPr/>
        </p:nvSpPr>
        <p:spPr>
          <a:xfrm>
            <a:off x="4286248" y="4714884"/>
            <a:ext cx="428628" cy="369332"/>
          </a:xfrm>
          <a:prstGeom prst="rect">
            <a:avLst/>
          </a:prstGeom>
          <a:noFill/>
        </p:spPr>
        <p:txBody>
          <a:bodyPr wrap="square" lIns="0" rIns="0"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15</a:t>
            </a:r>
            <a:endParaRPr lang="zh-CN" altLang="en-US" sz="1800">
              <a:solidFill>
                <a:srgbClr val="0000FF"/>
              </a:solidFill>
              <a:latin typeface="Consolas" pitchFamily="49" charset="0"/>
              <a:ea typeface="仿宋" pitchFamily="49" charset="-122"/>
              <a:cs typeface="Consolas" pitchFamily="49" charset="0"/>
            </a:endParaRPr>
          </a:p>
        </p:txBody>
      </p:sp>
      <p:sp>
        <p:nvSpPr>
          <p:cNvPr id="25" name="TextBox 24"/>
          <p:cNvSpPr txBox="1"/>
          <p:nvPr/>
        </p:nvSpPr>
        <p:spPr>
          <a:xfrm>
            <a:off x="4929190" y="4714884"/>
            <a:ext cx="428628"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6</a:t>
            </a:r>
            <a:endParaRPr lang="zh-CN" altLang="en-US" sz="1800">
              <a:solidFill>
                <a:srgbClr val="0000FF"/>
              </a:solidFill>
              <a:latin typeface="Consolas" pitchFamily="49" charset="0"/>
              <a:ea typeface="仿宋" pitchFamily="49" charset="-122"/>
              <a:cs typeface="Consolas" pitchFamily="49" charset="0"/>
            </a:endParaRPr>
          </a:p>
        </p:txBody>
      </p:sp>
      <p:sp>
        <p:nvSpPr>
          <p:cNvPr id="26" name="TextBox 25"/>
          <p:cNvSpPr txBox="1"/>
          <p:nvPr/>
        </p:nvSpPr>
        <p:spPr>
          <a:xfrm>
            <a:off x="2857488" y="5202808"/>
            <a:ext cx="428628" cy="369332"/>
          </a:xfrm>
          <a:prstGeom prst="rect">
            <a:avLst/>
          </a:prstGeom>
          <a:noFill/>
        </p:spPr>
        <p:txBody>
          <a:bodyPr wrap="square" lIns="0" rIns="0"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10</a:t>
            </a:r>
            <a:endParaRPr lang="zh-CN" altLang="en-US" sz="1800">
              <a:solidFill>
                <a:srgbClr val="0000FF"/>
              </a:solidFill>
              <a:latin typeface="Consolas" pitchFamily="49" charset="0"/>
              <a:ea typeface="仿宋" pitchFamily="49" charset="-122"/>
              <a:cs typeface="Consolas" pitchFamily="49" charset="0"/>
            </a:endParaRPr>
          </a:p>
        </p:txBody>
      </p:sp>
      <p:sp>
        <p:nvSpPr>
          <p:cNvPr id="27" name="TextBox 26"/>
          <p:cNvSpPr txBox="1"/>
          <p:nvPr/>
        </p:nvSpPr>
        <p:spPr>
          <a:xfrm>
            <a:off x="3571868" y="5202808"/>
            <a:ext cx="428628"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9</a:t>
            </a:r>
            <a:endParaRPr lang="zh-CN" altLang="en-US" sz="1800">
              <a:solidFill>
                <a:srgbClr val="0000FF"/>
              </a:solidFill>
              <a:latin typeface="Consolas" pitchFamily="49" charset="0"/>
              <a:ea typeface="仿宋" pitchFamily="49" charset="-122"/>
              <a:cs typeface="Consolas" pitchFamily="49" charset="0"/>
            </a:endParaRPr>
          </a:p>
        </p:txBody>
      </p:sp>
      <p:sp>
        <p:nvSpPr>
          <p:cNvPr id="28" name="TextBox 27"/>
          <p:cNvSpPr txBox="1"/>
          <p:nvPr/>
        </p:nvSpPr>
        <p:spPr>
          <a:xfrm>
            <a:off x="4286248" y="5202808"/>
            <a:ext cx="428628"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8</a:t>
            </a:r>
            <a:endParaRPr lang="zh-CN" altLang="en-US" sz="1800">
              <a:solidFill>
                <a:srgbClr val="0000FF"/>
              </a:solidFill>
              <a:latin typeface="Consolas" pitchFamily="49" charset="0"/>
              <a:ea typeface="仿宋" pitchFamily="49" charset="-122"/>
              <a:cs typeface="Consolas" pitchFamily="49" charset="0"/>
            </a:endParaRPr>
          </a:p>
        </p:txBody>
      </p:sp>
      <p:sp>
        <p:nvSpPr>
          <p:cNvPr id="29" name="TextBox 28"/>
          <p:cNvSpPr txBox="1"/>
          <p:nvPr/>
        </p:nvSpPr>
        <p:spPr>
          <a:xfrm>
            <a:off x="4929190" y="5202808"/>
            <a:ext cx="428628"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7</a:t>
            </a:r>
            <a:endParaRPr lang="zh-CN" altLang="en-US" sz="1800">
              <a:solidFill>
                <a:srgbClr val="0000FF"/>
              </a:solidFill>
              <a:latin typeface="Consolas" pitchFamily="49" charset="0"/>
              <a:ea typeface="仿宋" pitchFamily="49" charset="-122"/>
              <a:cs typeface="Consolas" pitchFamily="49" charset="0"/>
            </a:endParaRPr>
          </a:p>
        </p:txBody>
      </p:sp>
      <p:sp>
        <p:nvSpPr>
          <p:cNvPr id="30" name="矩形 29"/>
          <p:cNvSpPr/>
          <p:nvPr/>
        </p:nvSpPr>
        <p:spPr>
          <a:xfrm>
            <a:off x="2500298" y="3643314"/>
            <a:ext cx="2928958" cy="2143140"/>
          </a:xfrm>
          <a:prstGeom prst="rect">
            <a:avLst/>
          </a:prstGeom>
          <a:solidFill>
            <a:schemeClr val="accent1">
              <a:alpha val="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642910" y="3071810"/>
            <a:ext cx="3071834" cy="400110"/>
          </a:xfrm>
          <a:prstGeom prst="rect">
            <a:avLst/>
          </a:prstGeom>
          <a:noFill/>
        </p:spPr>
        <p:txBody>
          <a:bodyPr wrap="square" rtlCol="0">
            <a:spAutoFit/>
          </a:bodyPr>
          <a:lstStyle/>
          <a:p>
            <a:pPr algn="l">
              <a:lnSpc>
                <a:spcPct val="100000"/>
              </a:lnSpc>
              <a:spcBef>
                <a:spcPts val="0"/>
              </a:spcBef>
            </a:pPr>
            <a:r>
              <a:rPr lang="en-US" altLang="zh-CN" sz="2000" i="1">
                <a:solidFill>
                  <a:srgbClr val="FF0000"/>
                </a:solidFill>
                <a:latin typeface="Consolas" pitchFamily="49" charset="0"/>
                <a:ea typeface="仿宋" pitchFamily="49" charset="-122"/>
                <a:cs typeface="Consolas" pitchFamily="49" charset="0"/>
              </a:rPr>
              <a:t>f</a:t>
            </a:r>
            <a:r>
              <a:rPr lang="en-US" altLang="zh-CN" sz="2000">
                <a:solidFill>
                  <a:srgbClr val="FF0000"/>
                </a:solidFill>
                <a:latin typeface="Consolas" pitchFamily="49" charset="0"/>
                <a:ea typeface="仿宋" pitchFamily="49" charset="-122"/>
                <a:cs typeface="Consolas" pitchFamily="49" charset="0"/>
              </a:rPr>
              <a:t>(0</a:t>
            </a:r>
            <a:r>
              <a:rPr lang="zh-CN" altLang="zh-CN" sz="2000">
                <a:solidFill>
                  <a:srgbClr val="FF0000"/>
                </a:solidFill>
                <a:latin typeface="Consolas" pitchFamily="49" charset="0"/>
                <a:ea typeface="仿宋" pitchFamily="49" charset="-122"/>
                <a:cs typeface="Consolas" pitchFamily="49" charset="0"/>
              </a:rPr>
              <a:t>，</a:t>
            </a:r>
            <a:r>
              <a:rPr lang="en-US" altLang="zh-CN" sz="2000">
                <a:solidFill>
                  <a:srgbClr val="FF0000"/>
                </a:solidFill>
                <a:latin typeface="Consolas" pitchFamily="49" charset="0"/>
                <a:ea typeface="仿宋" pitchFamily="49" charset="-122"/>
                <a:cs typeface="Consolas" pitchFamily="49" charset="0"/>
              </a:rPr>
              <a:t>0</a:t>
            </a:r>
            <a:r>
              <a:rPr lang="zh-CN" altLang="zh-CN" sz="2000">
                <a:solidFill>
                  <a:srgbClr val="FF0000"/>
                </a:solidFill>
                <a:latin typeface="Consolas" pitchFamily="49" charset="0"/>
                <a:ea typeface="仿宋" pitchFamily="49" charset="-122"/>
                <a:cs typeface="Consolas" pitchFamily="49" charset="0"/>
              </a:rPr>
              <a:t>，</a:t>
            </a:r>
            <a:r>
              <a:rPr lang="en-US" altLang="zh-CN" sz="2000">
                <a:solidFill>
                  <a:srgbClr val="FF0000"/>
                </a:solidFill>
                <a:latin typeface="Consolas" pitchFamily="49" charset="0"/>
                <a:ea typeface="仿宋" pitchFamily="49" charset="-122"/>
                <a:cs typeface="Consolas" pitchFamily="49" charset="0"/>
              </a:rPr>
              <a:t>1</a:t>
            </a:r>
            <a:r>
              <a:rPr lang="zh-CN" altLang="zh-CN" sz="2000">
                <a:solidFill>
                  <a:srgbClr val="FF0000"/>
                </a:solidFill>
                <a:latin typeface="Consolas" pitchFamily="49" charset="0"/>
                <a:ea typeface="仿宋" pitchFamily="49" charset="-122"/>
                <a:cs typeface="Consolas" pitchFamily="49" charset="0"/>
              </a:rPr>
              <a:t>，</a:t>
            </a:r>
            <a:r>
              <a:rPr lang="en-US" altLang="zh-CN" sz="2000">
                <a:solidFill>
                  <a:srgbClr val="FF0000"/>
                </a:solidFill>
                <a:latin typeface="Consolas" pitchFamily="49" charset="0"/>
                <a:ea typeface="仿宋" pitchFamily="49" charset="-122"/>
                <a:cs typeface="Consolas" pitchFamily="49" charset="0"/>
              </a:rPr>
              <a:t>4)</a:t>
            </a:r>
            <a:r>
              <a:rPr lang="zh-CN" altLang="zh-CN" sz="2000">
                <a:solidFill>
                  <a:srgbClr val="FF0000"/>
                </a:solidFill>
                <a:latin typeface="Consolas" pitchFamily="49" charset="0"/>
                <a:ea typeface="仿宋" pitchFamily="49" charset="-122"/>
                <a:cs typeface="Consolas" pitchFamily="49" charset="0"/>
              </a:rPr>
              <a:t>为大问题</a:t>
            </a:r>
          </a:p>
        </p:txBody>
      </p:sp>
      <p:sp>
        <p:nvSpPr>
          <p:cNvPr id="34" name="矩形 33"/>
          <p:cNvSpPr/>
          <p:nvPr/>
        </p:nvSpPr>
        <p:spPr>
          <a:xfrm>
            <a:off x="3357554" y="4143380"/>
            <a:ext cx="1428760" cy="1000132"/>
          </a:xfrm>
          <a:prstGeom prst="rect">
            <a:avLst/>
          </a:prstGeom>
          <a:solidFill>
            <a:schemeClr val="accent1">
              <a:alpha val="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5634044" y="3855011"/>
            <a:ext cx="3224235" cy="400110"/>
          </a:xfrm>
          <a:prstGeom prst="rect">
            <a:avLst/>
          </a:prstGeom>
          <a:noFill/>
        </p:spPr>
        <p:txBody>
          <a:bodyPr wrap="square" rtlCol="0">
            <a:spAutoFit/>
          </a:bodyPr>
          <a:lstStyle/>
          <a:p>
            <a:pPr algn="l">
              <a:lnSpc>
                <a:spcPct val="100000"/>
              </a:lnSpc>
              <a:spcBef>
                <a:spcPts val="0"/>
              </a:spcBef>
            </a:pPr>
            <a:r>
              <a:rPr lang="en-US" altLang="zh-CN" sz="2000" i="1">
                <a:solidFill>
                  <a:srgbClr val="FF0000"/>
                </a:solidFill>
                <a:latin typeface="Consolas" pitchFamily="49" charset="0"/>
                <a:ea typeface="仿宋" pitchFamily="49" charset="-122"/>
                <a:cs typeface="Consolas" pitchFamily="49" charset="0"/>
              </a:rPr>
              <a:t>f</a:t>
            </a:r>
            <a:r>
              <a:rPr lang="en-US" altLang="zh-CN" sz="2000">
                <a:solidFill>
                  <a:srgbClr val="FF0000"/>
                </a:solidFill>
                <a:latin typeface="Consolas" pitchFamily="49" charset="0"/>
                <a:ea typeface="仿宋" pitchFamily="49" charset="-122"/>
                <a:cs typeface="Consolas" pitchFamily="49" charset="0"/>
              </a:rPr>
              <a:t>(1</a:t>
            </a:r>
            <a:r>
              <a:rPr lang="zh-CN" altLang="zh-CN" sz="2000">
                <a:solidFill>
                  <a:srgbClr val="FF0000"/>
                </a:solidFill>
                <a:latin typeface="Consolas" pitchFamily="49" charset="0"/>
                <a:ea typeface="仿宋" pitchFamily="49" charset="-122"/>
                <a:cs typeface="Consolas" pitchFamily="49" charset="0"/>
              </a:rPr>
              <a:t>，</a:t>
            </a:r>
            <a:r>
              <a:rPr lang="en-US" altLang="zh-CN" sz="2000">
                <a:solidFill>
                  <a:srgbClr val="FF0000"/>
                </a:solidFill>
                <a:latin typeface="Consolas" pitchFamily="49" charset="0"/>
                <a:ea typeface="仿宋" pitchFamily="49" charset="-122"/>
                <a:cs typeface="Consolas" pitchFamily="49" charset="0"/>
              </a:rPr>
              <a:t>1</a:t>
            </a:r>
            <a:r>
              <a:rPr lang="zh-CN" altLang="zh-CN" sz="2000">
                <a:solidFill>
                  <a:srgbClr val="FF0000"/>
                </a:solidFill>
                <a:latin typeface="Consolas" pitchFamily="49" charset="0"/>
                <a:ea typeface="仿宋" pitchFamily="49" charset="-122"/>
                <a:cs typeface="Consolas" pitchFamily="49" charset="0"/>
              </a:rPr>
              <a:t>，</a:t>
            </a:r>
            <a:r>
              <a:rPr lang="en-US" altLang="zh-CN" sz="2000">
                <a:solidFill>
                  <a:srgbClr val="FF0000"/>
                </a:solidFill>
                <a:latin typeface="Consolas" pitchFamily="49" charset="0"/>
                <a:ea typeface="仿宋" pitchFamily="49" charset="-122"/>
                <a:cs typeface="Consolas" pitchFamily="49" charset="0"/>
              </a:rPr>
              <a:t>13</a:t>
            </a:r>
            <a:r>
              <a:rPr lang="zh-CN" altLang="zh-CN" sz="2000">
                <a:solidFill>
                  <a:srgbClr val="FF0000"/>
                </a:solidFill>
                <a:latin typeface="Consolas" pitchFamily="49" charset="0"/>
                <a:ea typeface="仿宋" pitchFamily="49" charset="-122"/>
                <a:cs typeface="Consolas" pitchFamily="49" charset="0"/>
              </a:rPr>
              <a:t>，</a:t>
            </a:r>
            <a:r>
              <a:rPr lang="en-US" altLang="zh-CN" sz="2000">
                <a:solidFill>
                  <a:srgbClr val="FF0000"/>
                </a:solidFill>
                <a:latin typeface="Consolas" pitchFamily="49" charset="0"/>
                <a:ea typeface="仿宋" pitchFamily="49" charset="-122"/>
                <a:cs typeface="Consolas" pitchFamily="49" charset="0"/>
              </a:rPr>
              <a:t>2)</a:t>
            </a:r>
            <a:r>
              <a:rPr lang="zh-CN" altLang="zh-CN" sz="2000">
                <a:solidFill>
                  <a:srgbClr val="FF0000"/>
                </a:solidFill>
                <a:latin typeface="Consolas" pitchFamily="49" charset="0"/>
                <a:ea typeface="仿宋" pitchFamily="49" charset="-122"/>
                <a:cs typeface="Consolas" pitchFamily="49" charset="0"/>
              </a:rPr>
              <a:t>为小问题</a:t>
            </a:r>
            <a:endParaRPr lang="zh-CN" altLang="en-US" sz="2000">
              <a:solidFill>
                <a:srgbClr val="FF0000"/>
              </a:solidFill>
              <a:latin typeface="Consolas" pitchFamily="49" charset="0"/>
              <a:ea typeface="仿宋" pitchFamily="49" charset="-122"/>
              <a:cs typeface="Consolas" pitchFamily="49" charset="0"/>
            </a:endParaRPr>
          </a:p>
        </p:txBody>
      </p:sp>
      <p:sp>
        <p:nvSpPr>
          <p:cNvPr id="36" name="任意多边形 35"/>
          <p:cNvSpPr/>
          <p:nvPr/>
        </p:nvSpPr>
        <p:spPr>
          <a:xfrm>
            <a:off x="1702574" y="3452813"/>
            <a:ext cx="792976" cy="858843"/>
          </a:xfrm>
          <a:custGeom>
            <a:avLst/>
            <a:gdLst>
              <a:gd name="connsiteX0" fmla="*/ 12700 w 698500"/>
              <a:gd name="connsiteY0" fmla="*/ 0 h 800100"/>
              <a:gd name="connsiteX1" fmla="*/ 22225 w 698500"/>
              <a:gd name="connsiteY1" fmla="*/ 228600 h 800100"/>
              <a:gd name="connsiteX2" fmla="*/ 146050 w 698500"/>
              <a:gd name="connsiteY2" fmla="*/ 533400 h 800100"/>
              <a:gd name="connsiteX3" fmla="*/ 698500 w 698500"/>
              <a:gd name="connsiteY3" fmla="*/ 800100 h 800100"/>
              <a:gd name="connsiteX0" fmla="*/ 22222 w 708022"/>
              <a:gd name="connsiteY0" fmla="*/ 0 h 800100"/>
              <a:gd name="connsiteX1" fmla="*/ 31747 w 708022"/>
              <a:gd name="connsiteY1" fmla="*/ 228600 h 800100"/>
              <a:gd name="connsiteX2" fmla="*/ 212704 w 708022"/>
              <a:gd name="connsiteY2" fmla="*/ 647700 h 800100"/>
              <a:gd name="connsiteX3" fmla="*/ 708022 w 708022"/>
              <a:gd name="connsiteY3" fmla="*/ 800100 h 800100"/>
              <a:gd name="connsiteX0" fmla="*/ 22222 w 708022"/>
              <a:gd name="connsiteY0" fmla="*/ 0 h 815976"/>
              <a:gd name="connsiteX1" fmla="*/ 31747 w 708022"/>
              <a:gd name="connsiteY1" fmla="*/ 228600 h 815976"/>
              <a:gd name="connsiteX2" fmla="*/ 212704 w 708022"/>
              <a:gd name="connsiteY2" fmla="*/ 647700 h 815976"/>
              <a:gd name="connsiteX3" fmla="*/ 355580 w 708022"/>
              <a:gd name="connsiteY3" fmla="*/ 790576 h 815976"/>
              <a:gd name="connsiteX4" fmla="*/ 708022 w 708022"/>
              <a:gd name="connsiteY4" fmla="*/ 800100 h 815976"/>
              <a:gd name="connsiteX0" fmla="*/ 96858 w 782658"/>
              <a:gd name="connsiteY0" fmla="*/ 33342 h 849318"/>
              <a:gd name="connsiteX1" fmla="*/ 1588 w 782658"/>
              <a:gd name="connsiteY1" fmla="*/ 38100 h 849318"/>
              <a:gd name="connsiteX2" fmla="*/ 106383 w 782658"/>
              <a:gd name="connsiteY2" fmla="*/ 261942 h 849318"/>
              <a:gd name="connsiteX3" fmla="*/ 287340 w 782658"/>
              <a:gd name="connsiteY3" fmla="*/ 681042 h 849318"/>
              <a:gd name="connsiteX4" fmla="*/ 430216 w 782658"/>
              <a:gd name="connsiteY4" fmla="*/ 823918 h 849318"/>
              <a:gd name="connsiteX5" fmla="*/ 782658 w 782658"/>
              <a:gd name="connsiteY5" fmla="*/ 833442 h 849318"/>
              <a:gd name="connsiteX0" fmla="*/ 99242 w 785042"/>
              <a:gd name="connsiteY0" fmla="*/ 43660 h 859636"/>
              <a:gd name="connsiteX1" fmla="*/ 3972 w 785042"/>
              <a:gd name="connsiteY1" fmla="*/ 48418 h 859636"/>
              <a:gd name="connsiteX2" fmla="*/ 75410 w 785042"/>
              <a:gd name="connsiteY2" fmla="*/ 334170 h 859636"/>
              <a:gd name="connsiteX3" fmla="*/ 289724 w 785042"/>
              <a:gd name="connsiteY3" fmla="*/ 691360 h 859636"/>
              <a:gd name="connsiteX4" fmla="*/ 432600 w 785042"/>
              <a:gd name="connsiteY4" fmla="*/ 834236 h 859636"/>
              <a:gd name="connsiteX5" fmla="*/ 785042 w 785042"/>
              <a:gd name="connsiteY5" fmla="*/ 843760 h 859636"/>
              <a:gd name="connsiteX0" fmla="*/ 99242 w 785042"/>
              <a:gd name="connsiteY0" fmla="*/ 43660 h 859636"/>
              <a:gd name="connsiteX1" fmla="*/ 3972 w 785042"/>
              <a:gd name="connsiteY1" fmla="*/ 48418 h 859636"/>
              <a:gd name="connsiteX2" fmla="*/ 75410 w 785042"/>
              <a:gd name="connsiteY2" fmla="*/ 334170 h 859636"/>
              <a:gd name="connsiteX3" fmla="*/ 218286 w 785042"/>
              <a:gd name="connsiteY3" fmla="*/ 691360 h 859636"/>
              <a:gd name="connsiteX4" fmla="*/ 432600 w 785042"/>
              <a:gd name="connsiteY4" fmla="*/ 834236 h 859636"/>
              <a:gd name="connsiteX5" fmla="*/ 785042 w 785042"/>
              <a:gd name="connsiteY5" fmla="*/ 843760 h 859636"/>
              <a:gd name="connsiteX0" fmla="*/ 1587 w 854095"/>
              <a:gd name="connsiteY0" fmla="*/ 47625 h 858843"/>
              <a:gd name="connsiteX1" fmla="*/ 73025 w 854095"/>
              <a:gd name="connsiteY1" fmla="*/ 47625 h 858843"/>
              <a:gd name="connsiteX2" fmla="*/ 144463 w 854095"/>
              <a:gd name="connsiteY2" fmla="*/ 333377 h 858843"/>
              <a:gd name="connsiteX3" fmla="*/ 287339 w 854095"/>
              <a:gd name="connsiteY3" fmla="*/ 690567 h 858843"/>
              <a:gd name="connsiteX4" fmla="*/ 501653 w 854095"/>
              <a:gd name="connsiteY4" fmla="*/ 833443 h 858843"/>
              <a:gd name="connsiteX5" fmla="*/ 854095 w 854095"/>
              <a:gd name="connsiteY5" fmla="*/ 842967 h 858843"/>
              <a:gd name="connsiteX0" fmla="*/ 11907 w 792976"/>
              <a:gd name="connsiteY0" fmla="*/ 47625 h 858843"/>
              <a:gd name="connsiteX1" fmla="*/ 11906 w 792976"/>
              <a:gd name="connsiteY1" fmla="*/ 47625 h 858843"/>
              <a:gd name="connsiteX2" fmla="*/ 83344 w 792976"/>
              <a:gd name="connsiteY2" fmla="*/ 333377 h 858843"/>
              <a:gd name="connsiteX3" fmla="*/ 226220 w 792976"/>
              <a:gd name="connsiteY3" fmla="*/ 690567 h 858843"/>
              <a:gd name="connsiteX4" fmla="*/ 440534 w 792976"/>
              <a:gd name="connsiteY4" fmla="*/ 833443 h 858843"/>
              <a:gd name="connsiteX5" fmla="*/ 792976 w 792976"/>
              <a:gd name="connsiteY5" fmla="*/ 842967 h 858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976" h="858843">
                <a:moveTo>
                  <a:pt x="11907" y="47625"/>
                </a:moveTo>
                <a:cubicBezTo>
                  <a:pt x="10320" y="49212"/>
                  <a:pt x="0" y="0"/>
                  <a:pt x="11906" y="47625"/>
                </a:cubicBezTo>
                <a:cubicBezTo>
                  <a:pt x="23812" y="95250"/>
                  <a:pt x="47625" y="226220"/>
                  <a:pt x="83344" y="333377"/>
                </a:cubicBezTo>
                <a:cubicBezTo>
                  <a:pt x="119063" y="440534"/>
                  <a:pt x="166688" y="607223"/>
                  <a:pt x="226220" y="690567"/>
                </a:cubicBezTo>
                <a:cubicBezTo>
                  <a:pt x="285752" y="773911"/>
                  <a:pt x="346075" y="808043"/>
                  <a:pt x="440534" y="833443"/>
                </a:cubicBezTo>
                <a:cubicBezTo>
                  <a:pt x="534993" y="858843"/>
                  <a:pt x="742176" y="833442"/>
                  <a:pt x="792976" y="842967"/>
                </a:cubicBezTo>
              </a:path>
            </a:pathLst>
          </a:custGeom>
          <a:ln w="19050">
            <a:solidFill>
              <a:srgbClr val="FF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7" name="任意多边形 36"/>
          <p:cNvSpPr/>
          <p:nvPr/>
        </p:nvSpPr>
        <p:spPr>
          <a:xfrm>
            <a:off x="4810125" y="4086230"/>
            <a:ext cx="838200" cy="200025"/>
          </a:xfrm>
          <a:custGeom>
            <a:avLst/>
            <a:gdLst>
              <a:gd name="connsiteX0" fmla="*/ 0 w 838200"/>
              <a:gd name="connsiteY0" fmla="*/ 200025 h 200025"/>
              <a:gd name="connsiteX1" fmla="*/ 838200 w 838200"/>
              <a:gd name="connsiteY1" fmla="*/ 0 h 200025"/>
            </a:gdLst>
            <a:ahLst/>
            <a:cxnLst>
              <a:cxn ang="0">
                <a:pos x="connsiteX0" y="connsiteY0"/>
              </a:cxn>
              <a:cxn ang="0">
                <a:pos x="connsiteX1" y="connsiteY1"/>
              </a:cxn>
            </a:cxnLst>
            <a:rect l="l" t="t" r="r" b="b"/>
            <a:pathLst>
              <a:path w="838200" h="200025">
                <a:moveTo>
                  <a:pt x="0" y="200025"/>
                </a:moveTo>
                <a:lnTo>
                  <a:pt x="838200" y="0"/>
                </a:lnTo>
              </a:path>
            </a:pathLst>
          </a:custGeom>
          <a:ln w="19050">
            <a:solidFill>
              <a:srgbClr val="FF00FF"/>
            </a:solidFill>
            <a:headEnd type="arrow"/>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pic>
        <p:nvPicPr>
          <p:cNvPr id="31" name="Picture 2"/>
          <p:cNvPicPr>
            <a:picLocks noChangeAspect="1" noChangeArrowheads="1"/>
          </p:cNvPicPr>
          <p:nvPr/>
        </p:nvPicPr>
        <p:blipFill>
          <a:blip r:embed="rId3" cstate="print"/>
          <a:srcRect/>
          <a:stretch>
            <a:fillRect/>
          </a:stretch>
        </p:blipFill>
        <p:spPr bwMode="auto">
          <a:xfrm>
            <a:off x="142844" y="142852"/>
            <a:ext cx="1643074" cy="796023"/>
          </a:xfrm>
          <a:prstGeom prst="rect">
            <a:avLst/>
          </a:prstGeom>
          <a:noFill/>
          <a:ln w="9525">
            <a:noFill/>
            <a:miter lim="800000"/>
            <a:headEnd/>
            <a:tailEnd/>
          </a:ln>
        </p:spPr>
      </p:pic>
      <p:sp>
        <p:nvSpPr>
          <p:cNvPr id="41" name="灯片编号占位符 40"/>
          <p:cNvSpPr>
            <a:spLocks noGrp="1"/>
          </p:cNvSpPr>
          <p:nvPr>
            <p:ph type="sldNum" sz="quarter" idx="12"/>
          </p:nvPr>
        </p:nvSpPr>
        <p:spPr/>
        <p:txBody>
          <a:bodyPr/>
          <a:lstStyle/>
          <a:p>
            <a:fld id="{67864EE2-EAB3-4814-A7EB-820BD7610F1E}" type="slidenum">
              <a:rPr lang="en-US" altLang="zh-CN" smtClean="0"/>
              <a:pPr/>
              <a:t>85</a:t>
            </a:fld>
            <a:r>
              <a:rPr lang="en-US" altLang="zh-CN" dirty="0"/>
              <a:t>/97</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4071942"/>
            <a:ext cx="250033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对应的递归模型如下：</a:t>
            </a:r>
          </a:p>
        </p:txBody>
      </p:sp>
      <p:sp>
        <p:nvSpPr>
          <p:cNvPr id="5" name="Text Box 4" descr="羊皮纸"/>
          <p:cNvSpPr txBox="1">
            <a:spLocks noChangeArrowheads="1"/>
          </p:cNvSpPr>
          <p:nvPr/>
        </p:nvSpPr>
        <p:spPr bwMode="auto">
          <a:xfrm>
            <a:off x="571472" y="4786322"/>
            <a:ext cx="7929618" cy="1607345"/>
          </a:xfrm>
          <a:prstGeom prst="rect">
            <a:avLst/>
          </a:prstGeom>
          <a:solidFill>
            <a:schemeClr val="bg1"/>
          </a:solidFill>
          <a:ln>
            <a:headEnd/>
            <a:tailEnd/>
          </a:ln>
        </p:spPr>
        <p:style>
          <a:lnRef idx="1">
            <a:schemeClr val="accent5"/>
          </a:lnRef>
          <a:fillRef idx="2">
            <a:schemeClr val="accent5"/>
          </a:fillRef>
          <a:effectRef idx="1">
            <a:schemeClr val="accent5"/>
          </a:effectRef>
          <a:fontRef idx="minor">
            <a:schemeClr val="dk1"/>
          </a:fontRef>
        </p:style>
        <p:txBody>
          <a:bodyPr wrap="square" lIns="180000" tIns="72000" bIns="72000">
            <a:spAutoFit/>
          </a:bodyPr>
          <a:lstStyle/>
          <a:p>
            <a:pPr algn="l">
              <a:lnSpc>
                <a:spcPts val="2400"/>
              </a:lnSpc>
              <a:spcBef>
                <a:spcPts val="60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y</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start</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a:rPr>
              <a:t> </a:t>
            </a:r>
            <a:r>
              <a:rPr lang="zh-CN" altLang="zh-CN" sz="1800">
                <a:solidFill>
                  <a:srgbClr val="0000FF"/>
                </a:solidFill>
                <a:latin typeface="Consolas" pitchFamily="49" charset="0"/>
                <a:ea typeface="仿宋" pitchFamily="49" charset="-122"/>
                <a:cs typeface="Consolas" pitchFamily="49" charset="0"/>
              </a:rPr>
              <a:t>不做任何事情</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n</a:t>
            </a:r>
            <a:r>
              <a:rPr lang="zh-CN" altLang="zh-CN" sz="1800">
                <a:solidFill>
                  <a:srgbClr val="00B0F0"/>
                </a:solidFill>
                <a:latin typeface="+mj-ea"/>
                <a:ea typeface="+mj-ea"/>
                <a:cs typeface="Consolas" pitchFamily="49" charset="0"/>
              </a:rPr>
              <a:t>≤</a:t>
            </a:r>
            <a:r>
              <a:rPr lang="en-US" altLang="zh-CN" sz="1800">
                <a:solidFill>
                  <a:srgbClr val="00B0F0"/>
                </a:solidFill>
                <a:latin typeface="Consolas" pitchFamily="49" charset="0"/>
                <a:ea typeface="仿宋" pitchFamily="49" charset="-122"/>
                <a:cs typeface="Consolas" pitchFamily="49" charset="0"/>
              </a:rPr>
              <a:t>0</a:t>
            </a:r>
            <a:endParaRPr lang="zh-CN" altLang="zh-CN" sz="1800">
              <a:solidFill>
                <a:srgbClr val="00B0F0"/>
              </a:solidFill>
              <a:latin typeface="Consolas" pitchFamily="49" charset="0"/>
              <a:ea typeface="仿宋" pitchFamily="49" charset="-122"/>
              <a:cs typeface="Consolas" pitchFamily="49" charset="0"/>
            </a:endParaRPr>
          </a:p>
          <a:p>
            <a:pPr algn="l">
              <a:lnSpc>
                <a:spcPts val="2400"/>
              </a:lnSpc>
              <a:spcBef>
                <a:spcPts val="60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y</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start</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a:rPr>
              <a:t></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产生只有一个元素的螺旋矩阵</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n</a:t>
            </a:r>
            <a:r>
              <a:rPr lang="en-US" altLang="zh-CN" sz="1800">
                <a:solidFill>
                  <a:srgbClr val="00B0F0"/>
                </a:solidFill>
                <a:latin typeface="Consolas" pitchFamily="49" charset="0"/>
                <a:ea typeface="仿宋" pitchFamily="49" charset="-122"/>
                <a:cs typeface="Consolas" pitchFamily="49" charset="0"/>
              </a:rPr>
              <a:t>=1</a:t>
            </a:r>
            <a:endParaRPr lang="zh-CN" altLang="zh-CN" sz="1800">
              <a:solidFill>
                <a:srgbClr val="00B0F0"/>
              </a:solidFill>
              <a:latin typeface="Consolas" pitchFamily="49" charset="0"/>
              <a:ea typeface="仿宋" pitchFamily="49" charset="-122"/>
              <a:cs typeface="Consolas" pitchFamily="49" charset="0"/>
            </a:endParaRPr>
          </a:p>
          <a:p>
            <a:pPr algn="l">
              <a:lnSpc>
                <a:spcPts val="2400"/>
              </a:lnSpc>
              <a:spcBef>
                <a:spcPts val="60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y</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start</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a:rPr>
              <a:t></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产生（</a:t>
            </a:r>
            <a:r>
              <a:rPr lang="en-US" altLang="zh-CN" sz="1800" i="1">
                <a:solidFill>
                  <a:srgbClr val="0000FF"/>
                </a:solidFill>
                <a:latin typeface="Consolas" pitchFamily="49" charset="0"/>
                <a:ea typeface="仿宋" pitchFamily="49" charset="-122"/>
                <a:cs typeface="Consolas" pitchFamily="49" charset="0"/>
              </a:rPr>
              <a:t>x</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y</a:t>
            </a:r>
            <a:r>
              <a:rPr lang="zh-CN" altLang="zh-CN" sz="1800">
                <a:solidFill>
                  <a:srgbClr val="0000FF"/>
                </a:solidFill>
                <a:latin typeface="Consolas" pitchFamily="49" charset="0"/>
                <a:ea typeface="仿宋" pitchFamily="49" charset="-122"/>
                <a:cs typeface="Consolas" pitchFamily="49" charset="0"/>
              </a:rPr>
              <a:t>）的那一圈；</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n</a:t>
            </a:r>
            <a:r>
              <a:rPr lang="en-US" altLang="zh-CN" sz="1800">
                <a:solidFill>
                  <a:srgbClr val="00B0F0"/>
                </a:solidFill>
                <a:latin typeface="Consolas" pitchFamily="49" charset="0"/>
                <a:ea typeface="仿宋" pitchFamily="49" charset="-122"/>
                <a:cs typeface="Consolas" pitchFamily="49" charset="0"/>
              </a:rPr>
              <a:t>&gt;1</a:t>
            </a:r>
            <a:endParaRPr lang="zh-CN" altLang="zh-CN" sz="1800">
              <a:solidFill>
                <a:srgbClr val="00B0F0"/>
              </a:solidFill>
              <a:latin typeface="Consolas" pitchFamily="49" charset="0"/>
              <a:ea typeface="仿宋" pitchFamily="49" charset="-122"/>
              <a:cs typeface="Consolas" pitchFamily="49" charset="0"/>
            </a:endParaRPr>
          </a:p>
          <a:p>
            <a:pPr algn="l">
              <a:lnSpc>
                <a:spcPts val="2400"/>
              </a:lnSpc>
              <a:spcBef>
                <a:spcPts val="600"/>
              </a:spcBef>
            </a:pP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en-US"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y</a:t>
            </a:r>
            <a:r>
              <a:rPr lang="en-US"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start</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-2)</a:t>
            </a:r>
            <a:endParaRPr lang="zh-CN" altLang="zh-CN" sz="18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2714612" y="1142984"/>
            <a:ext cx="428628" cy="369332"/>
          </a:xfrm>
          <a:prstGeom prst="rect">
            <a:avLst/>
          </a:prstGeom>
          <a:noFill/>
        </p:spPr>
        <p:txBody>
          <a:bodyPr wrap="square" rtlCol="0">
            <a:spAutoFit/>
          </a:bodyPr>
          <a:lstStyle/>
          <a:p>
            <a:pPr algn="l">
              <a:lnSpc>
                <a:spcPct val="100000"/>
              </a:lnSpc>
              <a:spcBef>
                <a:spcPts val="0"/>
              </a:spcBef>
            </a:pPr>
            <a:r>
              <a:rPr lang="en-US" altLang="zh-CN" sz="1800">
                <a:solidFill>
                  <a:srgbClr val="FF0000"/>
                </a:solidFill>
                <a:latin typeface="Consolas" pitchFamily="49" charset="0"/>
                <a:ea typeface="仿宋" pitchFamily="49" charset="-122"/>
                <a:cs typeface="Consolas" pitchFamily="49" charset="0"/>
              </a:rPr>
              <a:t>1</a:t>
            </a:r>
            <a:endParaRPr lang="zh-CN" altLang="en-US" sz="1800">
              <a:solidFill>
                <a:srgbClr val="FF0000"/>
              </a:solidFill>
              <a:latin typeface="Consolas" pitchFamily="49" charset="0"/>
              <a:ea typeface="仿宋" pitchFamily="49" charset="-122"/>
              <a:cs typeface="Consolas" pitchFamily="49" charset="0"/>
            </a:endParaRPr>
          </a:p>
        </p:txBody>
      </p:sp>
      <p:sp>
        <p:nvSpPr>
          <p:cNvPr id="7" name="TextBox 6"/>
          <p:cNvSpPr txBox="1"/>
          <p:nvPr/>
        </p:nvSpPr>
        <p:spPr>
          <a:xfrm>
            <a:off x="3428992" y="1142984"/>
            <a:ext cx="428628"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2</a:t>
            </a:r>
            <a:endParaRPr lang="zh-CN" altLang="en-US" sz="180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4143372" y="1142984"/>
            <a:ext cx="428628"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3</a:t>
            </a:r>
            <a:endParaRPr lang="zh-CN" altLang="en-US" sz="1800">
              <a:solidFill>
                <a:srgbClr val="0000FF"/>
              </a:solidFill>
              <a:latin typeface="Consolas" pitchFamily="49" charset="0"/>
              <a:ea typeface="仿宋" pitchFamily="49" charset="-122"/>
              <a:cs typeface="Consolas" pitchFamily="49" charset="0"/>
            </a:endParaRPr>
          </a:p>
        </p:txBody>
      </p:sp>
      <p:sp>
        <p:nvSpPr>
          <p:cNvPr id="9" name="TextBox 8"/>
          <p:cNvSpPr txBox="1"/>
          <p:nvPr/>
        </p:nvSpPr>
        <p:spPr>
          <a:xfrm>
            <a:off x="4786314" y="1142984"/>
            <a:ext cx="428628"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4</a:t>
            </a:r>
            <a:endParaRPr lang="zh-CN" altLang="en-US" sz="180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2714612" y="1643050"/>
            <a:ext cx="428628" cy="369332"/>
          </a:xfrm>
          <a:prstGeom prst="rect">
            <a:avLst/>
          </a:prstGeom>
          <a:noFill/>
        </p:spPr>
        <p:txBody>
          <a:bodyPr wrap="square" lIns="0" rIns="0"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12</a:t>
            </a:r>
            <a:endParaRPr lang="zh-CN" altLang="en-US" sz="1800">
              <a:solidFill>
                <a:srgbClr val="0000FF"/>
              </a:solidFill>
              <a:latin typeface="Consolas" pitchFamily="49" charset="0"/>
              <a:ea typeface="仿宋" pitchFamily="49" charset="-122"/>
              <a:cs typeface="Consolas" pitchFamily="49" charset="0"/>
            </a:endParaRPr>
          </a:p>
        </p:txBody>
      </p:sp>
      <p:sp>
        <p:nvSpPr>
          <p:cNvPr id="11" name="TextBox 10"/>
          <p:cNvSpPr txBox="1"/>
          <p:nvPr/>
        </p:nvSpPr>
        <p:spPr>
          <a:xfrm>
            <a:off x="3428992" y="1643050"/>
            <a:ext cx="428628" cy="369332"/>
          </a:xfrm>
          <a:prstGeom prst="rect">
            <a:avLst/>
          </a:prstGeom>
          <a:noFill/>
        </p:spPr>
        <p:txBody>
          <a:bodyPr wrap="square" lIns="0" rIns="0" rtlCol="0">
            <a:spAutoFit/>
          </a:bodyPr>
          <a:lstStyle/>
          <a:p>
            <a:pPr algn="l">
              <a:lnSpc>
                <a:spcPct val="100000"/>
              </a:lnSpc>
              <a:spcBef>
                <a:spcPts val="0"/>
              </a:spcBef>
            </a:pPr>
            <a:r>
              <a:rPr lang="en-US" altLang="zh-CN" sz="1800">
                <a:solidFill>
                  <a:srgbClr val="FF0000"/>
                </a:solidFill>
                <a:latin typeface="Consolas" pitchFamily="49" charset="0"/>
                <a:ea typeface="仿宋" pitchFamily="49" charset="-122"/>
                <a:cs typeface="Consolas" pitchFamily="49" charset="0"/>
              </a:rPr>
              <a:t>13</a:t>
            </a:r>
            <a:endParaRPr lang="zh-CN" altLang="en-US" sz="1800">
              <a:solidFill>
                <a:srgbClr val="FF0000"/>
              </a:solidFill>
              <a:latin typeface="Consolas" pitchFamily="49" charset="0"/>
              <a:ea typeface="仿宋" pitchFamily="49" charset="-122"/>
              <a:cs typeface="Consolas" pitchFamily="49" charset="0"/>
            </a:endParaRPr>
          </a:p>
        </p:txBody>
      </p:sp>
      <p:sp>
        <p:nvSpPr>
          <p:cNvPr id="12" name="TextBox 11"/>
          <p:cNvSpPr txBox="1"/>
          <p:nvPr/>
        </p:nvSpPr>
        <p:spPr>
          <a:xfrm>
            <a:off x="4143372" y="1643050"/>
            <a:ext cx="428628" cy="369332"/>
          </a:xfrm>
          <a:prstGeom prst="rect">
            <a:avLst/>
          </a:prstGeom>
          <a:noFill/>
        </p:spPr>
        <p:txBody>
          <a:bodyPr wrap="square" lIns="0" rIns="0"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14</a:t>
            </a:r>
            <a:endParaRPr lang="zh-CN" altLang="en-US" sz="1800">
              <a:solidFill>
                <a:srgbClr val="0000FF"/>
              </a:solidFill>
              <a:latin typeface="Consolas" pitchFamily="49" charset="0"/>
              <a:ea typeface="仿宋" pitchFamily="49" charset="-122"/>
              <a:cs typeface="Consolas" pitchFamily="49" charset="0"/>
            </a:endParaRPr>
          </a:p>
        </p:txBody>
      </p:sp>
      <p:sp>
        <p:nvSpPr>
          <p:cNvPr id="13" name="TextBox 12"/>
          <p:cNvSpPr txBox="1"/>
          <p:nvPr/>
        </p:nvSpPr>
        <p:spPr>
          <a:xfrm>
            <a:off x="4786314" y="1643050"/>
            <a:ext cx="428628"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5</a:t>
            </a:r>
            <a:endParaRPr lang="zh-CN" altLang="en-US" sz="1800">
              <a:solidFill>
                <a:srgbClr val="0000FF"/>
              </a:solidFill>
              <a:latin typeface="Consolas" pitchFamily="49" charset="0"/>
              <a:ea typeface="仿宋" pitchFamily="49" charset="-122"/>
              <a:cs typeface="Consolas" pitchFamily="49" charset="0"/>
            </a:endParaRPr>
          </a:p>
        </p:txBody>
      </p:sp>
      <p:sp>
        <p:nvSpPr>
          <p:cNvPr id="14" name="TextBox 13"/>
          <p:cNvSpPr txBox="1"/>
          <p:nvPr/>
        </p:nvSpPr>
        <p:spPr>
          <a:xfrm>
            <a:off x="2714612" y="2143116"/>
            <a:ext cx="428628" cy="369332"/>
          </a:xfrm>
          <a:prstGeom prst="rect">
            <a:avLst/>
          </a:prstGeom>
          <a:noFill/>
        </p:spPr>
        <p:txBody>
          <a:bodyPr wrap="square" lIns="0" rIns="0"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11</a:t>
            </a:r>
            <a:endParaRPr lang="zh-CN" altLang="en-US" sz="1800">
              <a:solidFill>
                <a:srgbClr val="0000FF"/>
              </a:solidFill>
              <a:latin typeface="Consolas" pitchFamily="49" charset="0"/>
              <a:ea typeface="仿宋" pitchFamily="49" charset="-122"/>
              <a:cs typeface="Consolas" pitchFamily="49" charset="0"/>
            </a:endParaRPr>
          </a:p>
        </p:txBody>
      </p:sp>
      <p:sp>
        <p:nvSpPr>
          <p:cNvPr id="15" name="TextBox 14"/>
          <p:cNvSpPr txBox="1"/>
          <p:nvPr/>
        </p:nvSpPr>
        <p:spPr>
          <a:xfrm>
            <a:off x="3428992" y="2143116"/>
            <a:ext cx="428628" cy="369332"/>
          </a:xfrm>
          <a:prstGeom prst="rect">
            <a:avLst/>
          </a:prstGeom>
          <a:noFill/>
        </p:spPr>
        <p:txBody>
          <a:bodyPr wrap="square" lIns="0" rIns="0"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16</a:t>
            </a:r>
            <a:endParaRPr lang="zh-CN" altLang="en-US" sz="1800">
              <a:solidFill>
                <a:srgbClr val="0000FF"/>
              </a:solidFill>
              <a:latin typeface="Consolas" pitchFamily="49" charset="0"/>
              <a:ea typeface="仿宋" pitchFamily="49" charset="-122"/>
              <a:cs typeface="Consolas" pitchFamily="49" charset="0"/>
            </a:endParaRPr>
          </a:p>
        </p:txBody>
      </p:sp>
      <p:sp>
        <p:nvSpPr>
          <p:cNvPr id="16" name="TextBox 15"/>
          <p:cNvSpPr txBox="1"/>
          <p:nvPr/>
        </p:nvSpPr>
        <p:spPr>
          <a:xfrm>
            <a:off x="4143372" y="2143116"/>
            <a:ext cx="428628" cy="369332"/>
          </a:xfrm>
          <a:prstGeom prst="rect">
            <a:avLst/>
          </a:prstGeom>
          <a:noFill/>
        </p:spPr>
        <p:txBody>
          <a:bodyPr wrap="square" lIns="0" rIns="0"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15</a:t>
            </a:r>
            <a:endParaRPr lang="zh-CN" altLang="en-US" sz="1800">
              <a:solidFill>
                <a:srgbClr val="0000FF"/>
              </a:solidFill>
              <a:latin typeface="Consolas" pitchFamily="49" charset="0"/>
              <a:ea typeface="仿宋" pitchFamily="49" charset="-122"/>
              <a:cs typeface="Consolas" pitchFamily="49" charset="0"/>
            </a:endParaRPr>
          </a:p>
        </p:txBody>
      </p:sp>
      <p:sp>
        <p:nvSpPr>
          <p:cNvPr id="17" name="TextBox 16"/>
          <p:cNvSpPr txBox="1"/>
          <p:nvPr/>
        </p:nvSpPr>
        <p:spPr>
          <a:xfrm>
            <a:off x="4786314" y="2143116"/>
            <a:ext cx="428628"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6</a:t>
            </a:r>
            <a:endParaRPr lang="zh-CN" altLang="en-US" sz="1800">
              <a:solidFill>
                <a:srgbClr val="0000FF"/>
              </a:solidFill>
              <a:latin typeface="Consolas" pitchFamily="49" charset="0"/>
              <a:ea typeface="仿宋" pitchFamily="49" charset="-122"/>
              <a:cs typeface="Consolas" pitchFamily="49" charset="0"/>
            </a:endParaRPr>
          </a:p>
        </p:txBody>
      </p:sp>
      <p:sp>
        <p:nvSpPr>
          <p:cNvPr id="18" name="TextBox 17"/>
          <p:cNvSpPr txBox="1"/>
          <p:nvPr/>
        </p:nvSpPr>
        <p:spPr>
          <a:xfrm>
            <a:off x="2714612" y="2631040"/>
            <a:ext cx="428628" cy="369332"/>
          </a:xfrm>
          <a:prstGeom prst="rect">
            <a:avLst/>
          </a:prstGeom>
          <a:noFill/>
        </p:spPr>
        <p:txBody>
          <a:bodyPr wrap="square" lIns="0" rIns="0"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10</a:t>
            </a:r>
            <a:endParaRPr lang="zh-CN" altLang="en-US" sz="1800">
              <a:solidFill>
                <a:srgbClr val="0000FF"/>
              </a:solidFill>
              <a:latin typeface="Consolas" pitchFamily="49" charset="0"/>
              <a:ea typeface="仿宋" pitchFamily="49" charset="-122"/>
              <a:cs typeface="Consolas" pitchFamily="49" charset="0"/>
            </a:endParaRPr>
          </a:p>
        </p:txBody>
      </p:sp>
      <p:sp>
        <p:nvSpPr>
          <p:cNvPr id="19" name="TextBox 18"/>
          <p:cNvSpPr txBox="1"/>
          <p:nvPr/>
        </p:nvSpPr>
        <p:spPr>
          <a:xfrm>
            <a:off x="3428992" y="2631040"/>
            <a:ext cx="428628"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9</a:t>
            </a:r>
            <a:endParaRPr lang="zh-CN" altLang="en-US" sz="1800">
              <a:solidFill>
                <a:srgbClr val="0000FF"/>
              </a:solidFill>
              <a:latin typeface="Consolas" pitchFamily="49" charset="0"/>
              <a:ea typeface="仿宋" pitchFamily="49" charset="-122"/>
              <a:cs typeface="Consolas" pitchFamily="49" charset="0"/>
            </a:endParaRPr>
          </a:p>
        </p:txBody>
      </p:sp>
      <p:sp>
        <p:nvSpPr>
          <p:cNvPr id="20" name="TextBox 19"/>
          <p:cNvSpPr txBox="1"/>
          <p:nvPr/>
        </p:nvSpPr>
        <p:spPr>
          <a:xfrm>
            <a:off x="4143372" y="2631040"/>
            <a:ext cx="428628"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8</a:t>
            </a:r>
            <a:endParaRPr lang="zh-CN" altLang="en-US" sz="180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4786314" y="2631040"/>
            <a:ext cx="428628"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7</a:t>
            </a:r>
            <a:endParaRPr lang="zh-CN" altLang="en-US" sz="1800">
              <a:solidFill>
                <a:srgbClr val="0000FF"/>
              </a:solidFill>
              <a:latin typeface="Consolas" pitchFamily="49" charset="0"/>
              <a:ea typeface="仿宋" pitchFamily="49" charset="-122"/>
              <a:cs typeface="Consolas" pitchFamily="49" charset="0"/>
            </a:endParaRPr>
          </a:p>
        </p:txBody>
      </p:sp>
      <p:sp>
        <p:nvSpPr>
          <p:cNvPr id="22" name="矩形 21"/>
          <p:cNvSpPr/>
          <p:nvPr/>
        </p:nvSpPr>
        <p:spPr>
          <a:xfrm>
            <a:off x="2357422" y="1071546"/>
            <a:ext cx="2928958" cy="2143140"/>
          </a:xfrm>
          <a:prstGeom prst="rect">
            <a:avLst/>
          </a:prstGeom>
          <a:solidFill>
            <a:schemeClr val="accent1">
              <a:alpha val="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357158" y="500042"/>
            <a:ext cx="3214710" cy="400110"/>
          </a:xfrm>
          <a:prstGeom prst="rect">
            <a:avLst/>
          </a:prstGeom>
          <a:noFill/>
        </p:spPr>
        <p:txBody>
          <a:bodyPr wrap="square" rtlCol="0">
            <a:spAutoFit/>
          </a:bodyPr>
          <a:lstStyle/>
          <a:p>
            <a:pPr algn="l">
              <a:lnSpc>
                <a:spcPct val="100000"/>
              </a:lnSpc>
              <a:spcBef>
                <a:spcPts val="0"/>
              </a:spcBef>
            </a:pPr>
            <a:r>
              <a:rPr lang="en-US" altLang="zh-CN" sz="2000" i="1">
                <a:solidFill>
                  <a:srgbClr val="FF0000"/>
                </a:solidFill>
                <a:latin typeface="Consolas" pitchFamily="49" charset="0"/>
                <a:ea typeface="仿宋" pitchFamily="49" charset="-122"/>
                <a:cs typeface="Consolas" pitchFamily="49" charset="0"/>
              </a:rPr>
              <a:t>f</a:t>
            </a:r>
            <a:r>
              <a:rPr lang="en-US" altLang="zh-CN" sz="2000">
                <a:solidFill>
                  <a:srgbClr val="FF0000"/>
                </a:solidFill>
                <a:latin typeface="Consolas" pitchFamily="49" charset="0"/>
                <a:ea typeface="仿宋" pitchFamily="49" charset="-122"/>
                <a:cs typeface="Consolas" pitchFamily="49" charset="0"/>
              </a:rPr>
              <a:t>(0</a:t>
            </a:r>
            <a:r>
              <a:rPr lang="zh-CN" altLang="zh-CN" sz="2000">
                <a:solidFill>
                  <a:srgbClr val="FF0000"/>
                </a:solidFill>
                <a:latin typeface="Consolas" pitchFamily="49" charset="0"/>
                <a:ea typeface="仿宋" pitchFamily="49" charset="-122"/>
                <a:cs typeface="Consolas" pitchFamily="49" charset="0"/>
              </a:rPr>
              <a:t>，</a:t>
            </a:r>
            <a:r>
              <a:rPr lang="en-US" altLang="zh-CN" sz="2000">
                <a:solidFill>
                  <a:srgbClr val="FF0000"/>
                </a:solidFill>
                <a:latin typeface="Consolas" pitchFamily="49" charset="0"/>
                <a:ea typeface="仿宋" pitchFamily="49" charset="-122"/>
                <a:cs typeface="Consolas" pitchFamily="49" charset="0"/>
              </a:rPr>
              <a:t>0</a:t>
            </a:r>
            <a:r>
              <a:rPr lang="zh-CN" altLang="zh-CN" sz="2000">
                <a:solidFill>
                  <a:srgbClr val="FF0000"/>
                </a:solidFill>
                <a:latin typeface="Consolas" pitchFamily="49" charset="0"/>
                <a:ea typeface="仿宋" pitchFamily="49" charset="-122"/>
                <a:cs typeface="Consolas" pitchFamily="49" charset="0"/>
              </a:rPr>
              <a:t>，</a:t>
            </a:r>
            <a:r>
              <a:rPr lang="en-US" altLang="zh-CN" sz="2000">
                <a:solidFill>
                  <a:srgbClr val="FF0000"/>
                </a:solidFill>
                <a:latin typeface="Consolas" pitchFamily="49" charset="0"/>
                <a:ea typeface="仿宋" pitchFamily="49" charset="-122"/>
                <a:cs typeface="Consolas" pitchFamily="49" charset="0"/>
              </a:rPr>
              <a:t>1</a:t>
            </a:r>
            <a:r>
              <a:rPr lang="zh-CN" altLang="zh-CN" sz="2000">
                <a:solidFill>
                  <a:srgbClr val="FF0000"/>
                </a:solidFill>
                <a:latin typeface="Consolas" pitchFamily="49" charset="0"/>
                <a:ea typeface="仿宋" pitchFamily="49" charset="-122"/>
                <a:cs typeface="Consolas" pitchFamily="49" charset="0"/>
              </a:rPr>
              <a:t>，</a:t>
            </a:r>
            <a:r>
              <a:rPr lang="en-US" altLang="zh-CN" sz="2000">
                <a:solidFill>
                  <a:srgbClr val="FF0000"/>
                </a:solidFill>
                <a:latin typeface="Consolas" pitchFamily="49" charset="0"/>
                <a:ea typeface="仿宋" pitchFamily="49" charset="-122"/>
                <a:cs typeface="Consolas" pitchFamily="49" charset="0"/>
              </a:rPr>
              <a:t>4)</a:t>
            </a:r>
            <a:r>
              <a:rPr lang="zh-CN" altLang="zh-CN" sz="2000">
                <a:solidFill>
                  <a:srgbClr val="FF0000"/>
                </a:solidFill>
                <a:latin typeface="Consolas" pitchFamily="49" charset="0"/>
                <a:ea typeface="仿宋" pitchFamily="49" charset="-122"/>
                <a:cs typeface="Consolas" pitchFamily="49" charset="0"/>
              </a:rPr>
              <a:t>为大问题</a:t>
            </a:r>
          </a:p>
        </p:txBody>
      </p:sp>
      <p:sp>
        <p:nvSpPr>
          <p:cNvPr id="24" name="矩形 23"/>
          <p:cNvSpPr/>
          <p:nvPr/>
        </p:nvSpPr>
        <p:spPr>
          <a:xfrm>
            <a:off x="3214678" y="1571612"/>
            <a:ext cx="1428760" cy="1000132"/>
          </a:xfrm>
          <a:prstGeom prst="rect">
            <a:avLst/>
          </a:prstGeom>
          <a:solidFill>
            <a:schemeClr val="accent1">
              <a:alpha val="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5420326" y="1283243"/>
            <a:ext cx="3295078" cy="400110"/>
          </a:xfrm>
          <a:prstGeom prst="rect">
            <a:avLst/>
          </a:prstGeom>
          <a:noFill/>
        </p:spPr>
        <p:txBody>
          <a:bodyPr wrap="square" rtlCol="0">
            <a:spAutoFit/>
          </a:bodyPr>
          <a:lstStyle/>
          <a:p>
            <a:pPr algn="l">
              <a:lnSpc>
                <a:spcPct val="100000"/>
              </a:lnSpc>
              <a:spcBef>
                <a:spcPts val="0"/>
              </a:spcBef>
            </a:pPr>
            <a:r>
              <a:rPr lang="en-US" altLang="zh-CN" sz="2000" i="1">
                <a:solidFill>
                  <a:srgbClr val="FF0000"/>
                </a:solidFill>
                <a:latin typeface="Consolas" pitchFamily="49" charset="0"/>
                <a:ea typeface="仿宋" pitchFamily="49" charset="-122"/>
                <a:cs typeface="Consolas" pitchFamily="49" charset="0"/>
              </a:rPr>
              <a:t>f</a:t>
            </a:r>
            <a:r>
              <a:rPr lang="en-US" altLang="zh-CN" sz="2000">
                <a:solidFill>
                  <a:srgbClr val="FF0000"/>
                </a:solidFill>
                <a:latin typeface="Consolas" pitchFamily="49" charset="0"/>
                <a:ea typeface="仿宋" pitchFamily="49" charset="-122"/>
                <a:cs typeface="Consolas" pitchFamily="49" charset="0"/>
              </a:rPr>
              <a:t>(1</a:t>
            </a:r>
            <a:r>
              <a:rPr lang="zh-CN" altLang="zh-CN" sz="2000">
                <a:solidFill>
                  <a:srgbClr val="FF0000"/>
                </a:solidFill>
                <a:latin typeface="Consolas" pitchFamily="49" charset="0"/>
                <a:ea typeface="仿宋" pitchFamily="49" charset="-122"/>
                <a:cs typeface="Consolas" pitchFamily="49" charset="0"/>
              </a:rPr>
              <a:t>，</a:t>
            </a:r>
            <a:r>
              <a:rPr lang="en-US" altLang="zh-CN" sz="2000">
                <a:solidFill>
                  <a:srgbClr val="FF0000"/>
                </a:solidFill>
                <a:latin typeface="Consolas" pitchFamily="49" charset="0"/>
                <a:ea typeface="仿宋" pitchFamily="49" charset="-122"/>
                <a:cs typeface="Consolas" pitchFamily="49" charset="0"/>
              </a:rPr>
              <a:t>1</a:t>
            </a:r>
            <a:r>
              <a:rPr lang="zh-CN" altLang="zh-CN" sz="2000">
                <a:solidFill>
                  <a:srgbClr val="FF0000"/>
                </a:solidFill>
                <a:latin typeface="Consolas" pitchFamily="49" charset="0"/>
                <a:ea typeface="仿宋" pitchFamily="49" charset="-122"/>
                <a:cs typeface="Consolas" pitchFamily="49" charset="0"/>
              </a:rPr>
              <a:t>，</a:t>
            </a:r>
            <a:r>
              <a:rPr lang="en-US" altLang="zh-CN" sz="2000">
                <a:solidFill>
                  <a:srgbClr val="FF0000"/>
                </a:solidFill>
                <a:latin typeface="Consolas" pitchFamily="49" charset="0"/>
                <a:ea typeface="仿宋" pitchFamily="49" charset="-122"/>
                <a:cs typeface="Consolas" pitchFamily="49" charset="0"/>
              </a:rPr>
              <a:t>13</a:t>
            </a:r>
            <a:r>
              <a:rPr lang="zh-CN" altLang="zh-CN" sz="2000">
                <a:solidFill>
                  <a:srgbClr val="FF0000"/>
                </a:solidFill>
                <a:latin typeface="Consolas" pitchFamily="49" charset="0"/>
                <a:ea typeface="仿宋" pitchFamily="49" charset="-122"/>
                <a:cs typeface="Consolas" pitchFamily="49" charset="0"/>
              </a:rPr>
              <a:t>，</a:t>
            </a:r>
            <a:r>
              <a:rPr lang="en-US" altLang="zh-CN" sz="2000">
                <a:solidFill>
                  <a:srgbClr val="FF0000"/>
                </a:solidFill>
                <a:latin typeface="Consolas" pitchFamily="49" charset="0"/>
                <a:ea typeface="仿宋" pitchFamily="49" charset="-122"/>
                <a:cs typeface="Consolas" pitchFamily="49" charset="0"/>
              </a:rPr>
              <a:t>2)</a:t>
            </a:r>
            <a:r>
              <a:rPr lang="zh-CN" altLang="zh-CN" sz="2000">
                <a:solidFill>
                  <a:srgbClr val="FF0000"/>
                </a:solidFill>
                <a:latin typeface="Consolas" pitchFamily="49" charset="0"/>
                <a:ea typeface="仿宋" pitchFamily="49" charset="-122"/>
                <a:cs typeface="Consolas" pitchFamily="49" charset="0"/>
              </a:rPr>
              <a:t>为小问题</a:t>
            </a:r>
            <a:endParaRPr lang="zh-CN" altLang="en-US" sz="2000">
              <a:solidFill>
                <a:srgbClr val="FF0000"/>
              </a:solidFill>
              <a:latin typeface="Consolas" pitchFamily="49" charset="0"/>
              <a:ea typeface="仿宋" pitchFamily="49" charset="-122"/>
              <a:cs typeface="Consolas" pitchFamily="49" charset="0"/>
            </a:endParaRPr>
          </a:p>
        </p:txBody>
      </p:sp>
      <p:sp>
        <p:nvSpPr>
          <p:cNvPr id="26" name="任意多边形 25"/>
          <p:cNvSpPr/>
          <p:nvPr/>
        </p:nvSpPr>
        <p:spPr>
          <a:xfrm>
            <a:off x="1559698" y="881045"/>
            <a:ext cx="792976" cy="858843"/>
          </a:xfrm>
          <a:custGeom>
            <a:avLst/>
            <a:gdLst>
              <a:gd name="connsiteX0" fmla="*/ 12700 w 698500"/>
              <a:gd name="connsiteY0" fmla="*/ 0 h 800100"/>
              <a:gd name="connsiteX1" fmla="*/ 22225 w 698500"/>
              <a:gd name="connsiteY1" fmla="*/ 228600 h 800100"/>
              <a:gd name="connsiteX2" fmla="*/ 146050 w 698500"/>
              <a:gd name="connsiteY2" fmla="*/ 533400 h 800100"/>
              <a:gd name="connsiteX3" fmla="*/ 698500 w 698500"/>
              <a:gd name="connsiteY3" fmla="*/ 800100 h 800100"/>
              <a:gd name="connsiteX0" fmla="*/ 22222 w 708022"/>
              <a:gd name="connsiteY0" fmla="*/ 0 h 800100"/>
              <a:gd name="connsiteX1" fmla="*/ 31747 w 708022"/>
              <a:gd name="connsiteY1" fmla="*/ 228600 h 800100"/>
              <a:gd name="connsiteX2" fmla="*/ 212704 w 708022"/>
              <a:gd name="connsiteY2" fmla="*/ 647700 h 800100"/>
              <a:gd name="connsiteX3" fmla="*/ 708022 w 708022"/>
              <a:gd name="connsiteY3" fmla="*/ 800100 h 800100"/>
              <a:gd name="connsiteX0" fmla="*/ 22222 w 708022"/>
              <a:gd name="connsiteY0" fmla="*/ 0 h 815976"/>
              <a:gd name="connsiteX1" fmla="*/ 31747 w 708022"/>
              <a:gd name="connsiteY1" fmla="*/ 228600 h 815976"/>
              <a:gd name="connsiteX2" fmla="*/ 212704 w 708022"/>
              <a:gd name="connsiteY2" fmla="*/ 647700 h 815976"/>
              <a:gd name="connsiteX3" fmla="*/ 355580 w 708022"/>
              <a:gd name="connsiteY3" fmla="*/ 790576 h 815976"/>
              <a:gd name="connsiteX4" fmla="*/ 708022 w 708022"/>
              <a:gd name="connsiteY4" fmla="*/ 800100 h 815976"/>
              <a:gd name="connsiteX0" fmla="*/ 96858 w 782658"/>
              <a:gd name="connsiteY0" fmla="*/ 33342 h 849318"/>
              <a:gd name="connsiteX1" fmla="*/ 1588 w 782658"/>
              <a:gd name="connsiteY1" fmla="*/ 38100 h 849318"/>
              <a:gd name="connsiteX2" fmla="*/ 106383 w 782658"/>
              <a:gd name="connsiteY2" fmla="*/ 261942 h 849318"/>
              <a:gd name="connsiteX3" fmla="*/ 287340 w 782658"/>
              <a:gd name="connsiteY3" fmla="*/ 681042 h 849318"/>
              <a:gd name="connsiteX4" fmla="*/ 430216 w 782658"/>
              <a:gd name="connsiteY4" fmla="*/ 823918 h 849318"/>
              <a:gd name="connsiteX5" fmla="*/ 782658 w 782658"/>
              <a:gd name="connsiteY5" fmla="*/ 833442 h 849318"/>
              <a:gd name="connsiteX0" fmla="*/ 99242 w 785042"/>
              <a:gd name="connsiteY0" fmla="*/ 43660 h 859636"/>
              <a:gd name="connsiteX1" fmla="*/ 3972 w 785042"/>
              <a:gd name="connsiteY1" fmla="*/ 48418 h 859636"/>
              <a:gd name="connsiteX2" fmla="*/ 75410 w 785042"/>
              <a:gd name="connsiteY2" fmla="*/ 334170 h 859636"/>
              <a:gd name="connsiteX3" fmla="*/ 289724 w 785042"/>
              <a:gd name="connsiteY3" fmla="*/ 691360 h 859636"/>
              <a:gd name="connsiteX4" fmla="*/ 432600 w 785042"/>
              <a:gd name="connsiteY4" fmla="*/ 834236 h 859636"/>
              <a:gd name="connsiteX5" fmla="*/ 785042 w 785042"/>
              <a:gd name="connsiteY5" fmla="*/ 843760 h 859636"/>
              <a:gd name="connsiteX0" fmla="*/ 99242 w 785042"/>
              <a:gd name="connsiteY0" fmla="*/ 43660 h 859636"/>
              <a:gd name="connsiteX1" fmla="*/ 3972 w 785042"/>
              <a:gd name="connsiteY1" fmla="*/ 48418 h 859636"/>
              <a:gd name="connsiteX2" fmla="*/ 75410 w 785042"/>
              <a:gd name="connsiteY2" fmla="*/ 334170 h 859636"/>
              <a:gd name="connsiteX3" fmla="*/ 218286 w 785042"/>
              <a:gd name="connsiteY3" fmla="*/ 691360 h 859636"/>
              <a:gd name="connsiteX4" fmla="*/ 432600 w 785042"/>
              <a:gd name="connsiteY4" fmla="*/ 834236 h 859636"/>
              <a:gd name="connsiteX5" fmla="*/ 785042 w 785042"/>
              <a:gd name="connsiteY5" fmla="*/ 843760 h 859636"/>
              <a:gd name="connsiteX0" fmla="*/ 1587 w 854095"/>
              <a:gd name="connsiteY0" fmla="*/ 47625 h 858843"/>
              <a:gd name="connsiteX1" fmla="*/ 73025 w 854095"/>
              <a:gd name="connsiteY1" fmla="*/ 47625 h 858843"/>
              <a:gd name="connsiteX2" fmla="*/ 144463 w 854095"/>
              <a:gd name="connsiteY2" fmla="*/ 333377 h 858843"/>
              <a:gd name="connsiteX3" fmla="*/ 287339 w 854095"/>
              <a:gd name="connsiteY3" fmla="*/ 690567 h 858843"/>
              <a:gd name="connsiteX4" fmla="*/ 501653 w 854095"/>
              <a:gd name="connsiteY4" fmla="*/ 833443 h 858843"/>
              <a:gd name="connsiteX5" fmla="*/ 854095 w 854095"/>
              <a:gd name="connsiteY5" fmla="*/ 842967 h 858843"/>
              <a:gd name="connsiteX0" fmla="*/ 11907 w 792976"/>
              <a:gd name="connsiteY0" fmla="*/ 47625 h 858843"/>
              <a:gd name="connsiteX1" fmla="*/ 11906 w 792976"/>
              <a:gd name="connsiteY1" fmla="*/ 47625 h 858843"/>
              <a:gd name="connsiteX2" fmla="*/ 83344 w 792976"/>
              <a:gd name="connsiteY2" fmla="*/ 333377 h 858843"/>
              <a:gd name="connsiteX3" fmla="*/ 226220 w 792976"/>
              <a:gd name="connsiteY3" fmla="*/ 690567 h 858843"/>
              <a:gd name="connsiteX4" fmla="*/ 440534 w 792976"/>
              <a:gd name="connsiteY4" fmla="*/ 833443 h 858843"/>
              <a:gd name="connsiteX5" fmla="*/ 792976 w 792976"/>
              <a:gd name="connsiteY5" fmla="*/ 842967 h 858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976" h="858843">
                <a:moveTo>
                  <a:pt x="11907" y="47625"/>
                </a:moveTo>
                <a:cubicBezTo>
                  <a:pt x="10320" y="49212"/>
                  <a:pt x="0" y="0"/>
                  <a:pt x="11906" y="47625"/>
                </a:cubicBezTo>
                <a:cubicBezTo>
                  <a:pt x="23812" y="95250"/>
                  <a:pt x="47625" y="226220"/>
                  <a:pt x="83344" y="333377"/>
                </a:cubicBezTo>
                <a:cubicBezTo>
                  <a:pt x="119063" y="440534"/>
                  <a:pt x="166688" y="607223"/>
                  <a:pt x="226220" y="690567"/>
                </a:cubicBezTo>
                <a:cubicBezTo>
                  <a:pt x="285752" y="773911"/>
                  <a:pt x="346075" y="808043"/>
                  <a:pt x="440534" y="833443"/>
                </a:cubicBezTo>
                <a:cubicBezTo>
                  <a:pt x="534993" y="858843"/>
                  <a:pt x="742176" y="833442"/>
                  <a:pt x="792976" y="842967"/>
                </a:cubicBezTo>
              </a:path>
            </a:pathLst>
          </a:custGeom>
          <a:ln w="19050">
            <a:solidFill>
              <a:srgbClr val="FF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FF0000"/>
              </a:solidFill>
            </a:endParaRPr>
          </a:p>
        </p:txBody>
      </p:sp>
      <p:sp>
        <p:nvSpPr>
          <p:cNvPr id="27" name="任意多边形 26"/>
          <p:cNvSpPr/>
          <p:nvPr/>
        </p:nvSpPr>
        <p:spPr>
          <a:xfrm>
            <a:off x="4667249" y="1514462"/>
            <a:ext cx="838200" cy="200025"/>
          </a:xfrm>
          <a:custGeom>
            <a:avLst/>
            <a:gdLst>
              <a:gd name="connsiteX0" fmla="*/ 0 w 838200"/>
              <a:gd name="connsiteY0" fmla="*/ 200025 h 200025"/>
              <a:gd name="connsiteX1" fmla="*/ 838200 w 838200"/>
              <a:gd name="connsiteY1" fmla="*/ 0 h 200025"/>
            </a:gdLst>
            <a:ahLst/>
            <a:cxnLst>
              <a:cxn ang="0">
                <a:pos x="connsiteX0" y="connsiteY0"/>
              </a:cxn>
              <a:cxn ang="0">
                <a:pos x="connsiteX1" y="connsiteY1"/>
              </a:cxn>
            </a:cxnLst>
            <a:rect l="l" t="t" r="r" b="b"/>
            <a:pathLst>
              <a:path w="838200" h="200025">
                <a:moveTo>
                  <a:pt x="0" y="200025"/>
                </a:moveTo>
                <a:lnTo>
                  <a:pt x="838200" y="0"/>
                </a:lnTo>
              </a:path>
            </a:pathLst>
          </a:custGeom>
          <a:ln w="19050">
            <a:solidFill>
              <a:srgbClr val="FF00FF"/>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FF0000"/>
              </a:solidFill>
            </a:endParaRPr>
          </a:p>
        </p:txBody>
      </p:sp>
      <p:sp>
        <p:nvSpPr>
          <p:cNvPr id="30" name="下箭头 29"/>
          <p:cNvSpPr/>
          <p:nvPr/>
        </p:nvSpPr>
        <p:spPr bwMode="auto">
          <a:xfrm>
            <a:off x="3500430" y="3429000"/>
            <a:ext cx="357190" cy="500066"/>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33" name="灯片编号占位符 32"/>
          <p:cNvSpPr>
            <a:spLocks noGrp="1"/>
          </p:cNvSpPr>
          <p:nvPr>
            <p:ph type="sldNum" sz="quarter" idx="12"/>
          </p:nvPr>
        </p:nvSpPr>
        <p:spPr/>
        <p:txBody>
          <a:bodyPr/>
          <a:lstStyle/>
          <a:p>
            <a:fld id="{67864EE2-EAB3-4814-A7EB-820BD7610F1E}" type="slidenum">
              <a:rPr lang="en-US" altLang="zh-CN" smtClean="0"/>
              <a:pPr/>
              <a:t>86</a:t>
            </a:fld>
            <a:r>
              <a:rPr lang="en-US" altLang="zh-CN" dirty="0"/>
              <a:t>/97</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Text Box 3"/>
          <p:cNvSpPr txBox="1">
            <a:spLocks noChangeArrowheads="1"/>
          </p:cNvSpPr>
          <p:nvPr/>
        </p:nvSpPr>
        <p:spPr bwMode="auto">
          <a:xfrm>
            <a:off x="357158" y="214290"/>
            <a:ext cx="8286808" cy="6211270"/>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gn="l">
              <a:lnSpc>
                <a:spcPts val="1900"/>
              </a:lnSpc>
              <a:spcBef>
                <a:spcPts val="0"/>
              </a:spcBef>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a:solidFill>
                  <a:srgbClr val="FF0000"/>
                </a:solidFill>
                <a:latin typeface="Consolas" pitchFamily="49" charset="0"/>
                <a:ea typeface="仿宋" pitchFamily="49" charset="-122"/>
                <a:cs typeface="Consolas" pitchFamily="49" charset="0"/>
              </a:rPr>
              <a:t>Spiral</a:t>
            </a: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x,int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y,int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start,int</a:t>
            </a:r>
            <a:r>
              <a:rPr lang="en-US" altLang="zh-CN" sz="1800" dirty="0">
                <a:solidFill>
                  <a:srgbClr val="0000FF"/>
                </a:solidFill>
                <a:latin typeface="Consolas" pitchFamily="49" charset="0"/>
                <a:ea typeface="仿宋" pitchFamily="49" charset="-122"/>
                <a:cs typeface="Consolas" pitchFamily="49" charset="0"/>
              </a:rPr>
              <a:t> n)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递归创建螺旋矩阵</a:t>
            </a:r>
          </a:p>
          <a:p>
            <a:pPr algn="l">
              <a:lnSpc>
                <a:spcPts val="1900"/>
              </a:lnSpc>
              <a:spcBef>
                <a:spcPts val="0"/>
              </a:spcBef>
            </a:pPr>
            <a:r>
              <a:rPr lang="en-US" altLang="zh-CN" sz="1800" dirty="0">
                <a:solidFill>
                  <a:srgbClr val="0000FF"/>
                </a:solidFill>
                <a:latin typeface="Consolas" pitchFamily="49" charset="0"/>
                <a:ea typeface="仿宋" pitchFamily="49" charset="-122"/>
                <a:cs typeface="Consolas" pitchFamily="49" charset="0"/>
              </a:rPr>
              <a:t>{  if (n&lt;=0) return;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递归结束条件</a:t>
            </a:r>
          </a:p>
          <a:p>
            <a:pPr algn="l">
              <a:lnSpc>
                <a:spcPts val="1900"/>
              </a:lnSpc>
              <a:spcBef>
                <a:spcPts val="0"/>
              </a:spcBef>
            </a:pPr>
            <a:r>
              <a:rPr lang="en-US" altLang="zh-CN" sz="1800" dirty="0">
                <a:solidFill>
                  <a:srgbClr val="0000FF"/>
                </a:solidFill>
                <a:latin typeface="Consolas" pitchFamily="49" charset="0"/>
                <a:ea typeface="仿宋" pitchFamily="49" charset="-122"/>
                <a:cs typeface="Consolas" pitchFamily="49" charset="0"/>
              </a:rPr>
              <a:t>   if (n==1)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矩阵大小为</a:t>
            </a:r>
            <a:r>
              <a:rPr lang="en-US" altLang="zh-CN" sz="1800" dirty="0">
                <a:solidFill>
                  <a:schemeClr val="bg1">
                    <a:lumMod val="50000"/>
                  </a:schemeClr>
                </a:solidFill>
                <a:latin typeface="Consolas" pitchFamily="49" charset="0"/>
                <a:ea typeface="仿宋" pitchFamily="49" charset="-122"/>
                <a:cs typeface="Consolas" pitchFamily="49" charset="0"/>
              </a:rPr>
              <a:t>1</a:t>
            </a:r>
            <a:r>
              <a:rPr lang="zh-CN" altLang="zh-CN" sz="1800" dirty="0">
                <a:solidFill>
                  <a:schemeClr val="bg1">
                    <a:lumMod val="50000"/>
                  </a:schemeClr>
                </a:solidFill>
                <a:latin typeface="Consolas" pitchFamily="49" charset="0"/>
                <a:ea typeface="仿宋" pitchFamily="49" charset="-122"/>
                <a:cs typeface="Consolas" pitchFamily="49" charset="0"/>
              </a:rPr>
              <a:t>时</a:t>
            </a:r>
          </a:p>
          <a:p>
            <a:pPr algn="l">
              <a:lnSpc>
                <a:spcPts val="1900"/>
              </a:lnSpc>
              <a:spcBef>
                <a:spcPts val="0"/>
              </a:spcBef>
            </a:pPr>
            <a:r>
              <a:rPr lang="en-US" altLang="zh-CN" sz="1800" dirty="0">
                <a:solidFill>
                  <a:srgbClr val="0000FF"/>
                </a:solidFill>
                <a:latin typeface="Consolas" pitchFamily="49" charset="0"/>
                <a:ea typeface="仿宋" pitchFamily="49" charset="-122"/>
                <a:cs typeface="Consolas" pitchFamily="49" charset="0"/>
              </a:rPr>
              <a:t>   {  a[x][y]=start;</a:t>
            </a:r>
            <a:endParaRPr lang="zh-CN" altLang="zh-CN" sz="1800" dirty="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dirty="0">
                <a:solidFill>
                  <a:srgbClr val="0000FF"/>
                </a:solidFill>
                <a:latin typeface="Consolas" pitchFamily="49" charset="0"/>
                <a:ea typeface="仿宋" pitchFamily="49" charset="-122"/>
                <a:cs typeface="Consolas" pitchFamily="49" charset="0"/>
              </a:rPr>
              <a:t>      return;</a:t>
            </a:r>
            <a:endParaRPr lang="zh-CN" altLang="zh-CN" sz="1800" dirty="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dirty="0">
                <a:solidFill>
                  <a:srgbClr val="0000FF"/>
                </a:solidFill>
                <a:latin typeface="Consolas" pitchFamily="49" charset="0"/>
                <a:ea typeface="仿宋" pitchFamily="49" charset="-122"/>
                <a:cs typeface="Consolas" pitchFamily="49" charset="0"/>
              </a:rPr>
              <a:t>   for (int j=</a:t>
            </a:r>
            <a:r>
              <a:rPr lang="en-US" altLang="zh-CN" sz="1800" dirty="0" err="1">
                <a:solidFill>
                  <a:srgbClr val="0000FF"/>
                </a:solidFill>
                <a:latin typeface="Consolas" pitchFamily="49" charset="0"/>
                <a:ea typeface="仿宋" pitchFamily="49" charset="-122"/>
                <a:cs typeface="Consolas" pitchFamily="49" charset="0"/>
              </a:rPr>
              <a:t>y;j</a:t>
            </a:r>
            <a:r>
              <a:rPr lang="en-US" altLang="zh-CN" sz="1800" dirty="0">
                <a:solidFill>
                  <a:srgbClr val="0000FF"/>
                </a:solidFill>
                <a:latin typeface="Consolas" pitchFamily="49" charset="0"/>
                <a:ea typeface="仿宋" pitchFamily="49" charset="-122"/>
                <a:cs typeface="Consolas" pitchFamily="49" charset="0"/>
              </a:rPr>
              <a:t>&lt;y+n-1;j++)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上一行</a:t>
            </a:r>
          </a:p>
          <a:p>
            <a:pPr algn="l">
              <a:lnSpc>
                <a:spcPts val="1900"/>
              </a:lnSpc>
              <a:spcBef>
                <a:spcPts val="0"/>
              </a:spcBef>
            </a:pPr>
            <a:r>
              <a:rPr lang="en-US" altLang="zh-CN" sz="1800" dirty="0">
                <a:solidFill>
                  <a:srgbClr val="0000FF"/>
                </a:solidFill>
                <a:latin typeface="Consolas" pitchFamily="49" charset="0"/>
                <a:ea typeface="仿宋" pitchFamily="49" charset="-122"/>
                <a:cs typeface="Consolas" pitchFamily="49" charset="0"/>
              </a:rPr>
              <a:t>   {  a[x][j]=start;</a:t>
            </a:r>
            <a:endParaRPr lang="zh-CN" altLang="zh-CN" sz="1800" dirty="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dirty="0">
                <a:solidFill>
                  <a:srgbClr val="0000FF"/>
                </a:solidFill>
                <a:latin typeface="Consolas" pitchFamily="49" charset="0"/>
                <a:ea typeface="仿宋" pitchFamily="49" charset="-122"/>
                <a:cs typeface="Consolas" pitchFamily="49" charset="0"/>
              </a:rPr>
              <a:t>      start++;</a:t>
            </a:r>
            <a:endParaRPr lang="zh-CN" altLang="zh-CN" sz="1800" dirty="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x;i</a:t>
            </a:r>
            <a:r>
              <a:rPr lang="en-US" altLang="zh-CN" sz="1800" dirty="0">
                <a:solidFill>
                  <a:srgbClr val="0000FF"/>
                </a:solidFill>
                <a:latin typeface="Consolas" pitchFamily="49" charset="0"/>
                <a:ea typeface="仿宋" pitchFamily="49" charset="-122"/>
                <a:cs typeface="Consolas" pitchFamily="49" charset="0"/>
              </a:rPr>
              <a:t>&lt;x+n-1;i++)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右一列</a:t>
            </a:r>
          </a:p>
          <a:p>
            <a:pPr algn="l">
              <a:lnSpc>
                <a:spcPts val="1900"/>
              </a:lnSpc>
              <a:spcBef>
                <a:spcPts val="0"/>
              </a:spcBef>
            </a:pPr>
            <a:r>
              <a:rPr lang="en-US" altLang="zh-CN" sz="1800" dirty="0">
                <a:solidFill>
                  <a:srgbClr val="0000FF"/>
                </a:solidFill>
                <a:latin typeface="Consolas" pitchFamily="49" charset="0"/>
                <a:ea typeface="仿宋" pitchFamily="49" charset="-122"/>
                <a:cs typeface="Consolas" pitchFamily="49" charset="0"/>
              </a:rPr>
              <a:t>   {  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][y+n-1]=start;</a:t>
            </a:r>
            <a:endParaRPr lang="zh-CN" altLang="zh-CN" sz="1800" dirty="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dirty="0">
                <a:solidFill>
                  <a:srgbClr val="0000FF"/>
                </a:solidFill>
                <a:latin typeface="Consolas" pitchFamily="49" charset="0"/>
                <a:ea typeface="仿宋" pitchFamily="49" charset="-122"/>
                <a:cs typeface="Consolas" pitchFamily="49" charset="0"/>
              </a:rPr>
              <a:t>      start++;</a:t>
            </a:r>
            <a:endParaRPr lang="zh-CN" altLang="zh-CN" sz="1800" dirty="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dirty="0">
                <a:solidFill>
                  <a:srgbClr val="0000FF"/>
                </a:solidFill>
                <a:latin typeface="Consolas" pitchFamily="49" charset="0"/>
                <a:ea typeface="仿宋" pitchFamily="49" charset="-122"/>
                <a:cs typeface="Consolas" pitchFamily="49" charset="0"/>
              </a:rPr>
              <a:t>   for (int j=y+n-1;j&gt;</a:t>
            </a:r>
            <a:r>
              <a:rPr lang="en-US" altLang="zh-CN" sz="1800" dirty="0" err="1">
                <a:solidFill>
                  <a:srgbClr val="0000FF"/>
                </a:solidFill>
                <a:latin typeface="Consolas" pitchFamily="49" charset="0"/>
                <a:ea typeface="仿宋" pitchFamily="49" charset="-122"/>
                <a:cs typeface="Consolas" pitchFamily="49" charset="0"/>
              </a:rPr>
              <a:t>y;j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下一行</a:t>
            </a:r>
          </a:p>
          <a:p>
            <a:pPr algn="l">
              <a:lnSpc>
                <a:spcPts val="1900"/>
              </a:lnSpc>
              <a:spcBef>
                <a:spcPts val="0"/>
              </a:spcBef>
            </a:pPr>
            <a:r>
              <a:rPr lang="en-US" altLang="zh-CN" sz="1800" dirty="0">
                <a:solidFill>
                  <a:srgbClr val="0000FF"/>
                </a:solidFill>
                <a:latin typeface="Consolas" pitchFamily="49" charset="0"/>
                <a:ea typeface="仿宋" pitchFamily="49" charset="-122"/>
                <a:cs typeface="Consolas" pitchFamily="49" charset="0"/>
              </a:rPr>
              <a:t>   {  a[x+n-1][j]=start;</a:t>
            </a:r>
            <a:endParaRPr lang="zh-CN" altLang="zh-CN" sz="1800" dirty="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dirty="0">
                <a:solidFill>
                  <a:srgbClr val="0000FF"/>
                </a:solidFill>
                <a:latin typeface="Consolas" pitchFamily="49" charset="0"/>
                <a:ea typeface="仿宋" pitchFamily="49" charset="-122"/>
                <a:cs typeface="Consolas" pitchFamily="49" charset="0"/>
              </a:rPr>
              <a:t>      start+=1;</a:t>
            </a:r>
            <a:endParaRPr lang="zh-CN" altLang="zh-CN" sz="1800" dirty="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=x+n-1;i&gt;</a:t>
            </a:r>
            <a:r>
              <a:rPr lang="en-US" altLang="zh-CN" sz="1800" dirty="0" err="1">
                <a:solidFill>
                  <a:srgbClr val="0000FF"/>
                </a:solidFill>
                <a:latin typeface="Consolas" pitchFamily="49" charset="0"/>
                <a:ea typeface="仿宋" pitchFamily="49" charset="-122"/>
                <a:cs typeface="Consolas" pitchFamily="49" charset="0"/>
              </a:rPr>
              <a:t>x;i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左一列</a:t>
            </a:r>
          </a:p>
          <a:p>
            <a:pPr algn="l">
              <a:lnSpc>
                <a:spcPts val="1900"/>
              </a:lnSpc>
              <a:spcBef>
                <a:spcPts val="0"/>
              </a:spcBef>
            </a:pPr>
            <a:r>
              <a:rPr lang="en-US" altLang="zh-CN" sz="1800" dirty="0">
                <a:solidFill>
                  <a:srgbClr val="0000FF"/>
                </a:solidFill>
                <a:latin typeface="Consolas" pitchFamily="49" charset="0"/>
                <a:ea typeface="仿宋" pitchFamily="49" charset="-122"/>
                <a:cs typeface="Consolas" pitchFamily="49" charset="0"/>
              </a:rPr>
              <a:t>   {  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][y]=start;</a:t>
            </a:r>
            <a:endParaRPr lang="zh-CN" altLang="zh-CN" sz="1800" dirty="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dirty="0">
                <a:solidFill>
                  <a:srgbClr val="0000FF"/>
                </a:solidFill>
                <a:latin typeface="Consolas" pitchFamily="49" charset="0"/>
                <a:ea typeface="仿宋" pitchFamily="49" charset="-122"/>
                <a:cs typeface="Consolas" pitchFamily="49" charset="0"/>
              </a:rPr>
              <a:t>      start++;</a:t>
            </a:r>
            <a:endParaRPr lang="zh-CN" altLang="zh-CN" sz="1800" dirty="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Spiral</a:t>
            </a:r>
            <a:r>
              <a:rPr lang="en-US" altLang="zh-CN" sz="1800" dirty="0">
                <a:solidFill>
                  <a:srgbClr val="0000FF"/>
                </a:solidFill>
                <a:latin typeface="Consolas" pitchFamily="49" charset="0"/>
                <a:ea typeface="仿宋" pitchFamily="49" charset="-122"/>
                <a:cs typeface="Consolas" pitchFamily="49" charset="0"/>
              </a:rPr>
              <a:t>(x+1,y+1,start,n-2);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递归调用</a:t>
            </a:r>
          </a:p>
          <a:p>
            <a:pPr algn="l">
              <a:lnSpc>
                <a:spcPts val="19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grpSp>
        <p:nvGrpSpPr>
          <p:cNvPr id="2" name="组合 3"/>
          <p:cNvGrpSpPr/>
          <p:nvPr/>
        </p:nvGrpSpPr>
        <p:grpSpPr>
          <a:xfrm>
            <a:off x="5786446" y="2357430"/>
            <a:ext cx="3000396" cy="2571768"/>
            <a:chOff x="2126301" y="1692372"/>
            <a:chExt cx="2760697" cy="2165256"/>
          </a:xfrm>
        </p:grpSpPr>
        <p:sp>
          <p:nvSpPr>
            <p:cNvPr id="6" name="Rectangle 16"/>
            <p:cNvSpPr>
              <a:spLocks noChangeArrowheads="1"/>
            </p:cNvSpPr>
            <p:nvPr/>
          </p:nvSpPr>
          <p:spPr bwMode="auto">
            <a:xfrm>
              <a:off x="2688154" y="2198669"/>
              <a:ext cx="1343797" cy="12881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 name="Rectangle 15"/>
            <p:cNvSpPr>
              <a:spLocks noChangeArrowheads="1"/>
            </p:cNvSpPr>
            <p:nvPr/>
          </p:nvSpPr>
          <p:spPr bwMode="auto">
            <a:xfrm>
              <a:off x="2151351" y="2050179"/>
              <a:ext cx="443757" cy="252254"/>
            </a:xfrm>
            <a:prstGeom prst="rect">
              <a:avLst/>
            </a:prstGeom>
            <a:no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600" b="0" i="1" u="none" strike="noStrike" cap="none" normalizeH="0" baseline="0" dirty="0" err="1">
                  <a:ln>
                    <a:noFill/>
                  </a:ln>
                  <a:solidFill>
                    <a:srgbClr val="0000FF"/>
                  </a:solidFill>
                  <a:effectLst/>
                  <a:latin typeface="Consolas" pitchFamily="49" charset="0"/>
                  <a:ea typeface="仿宋" pitchFamily="49" charset="-122"/>
                  <a:cs typeface="Consolas" pitchFamily="49" charset="0"/>
                </a:rPr>
                <a:t>x</a:t>
              </a:r>
              <a:r>
                <a:rPr kumimoji="0" lang="en-US" altLang="zh-CN" sz="1600" b="0" i="0" u="none" strike="noStrike" cap="none" normalizeH="0" baseline="0" dirty="0" err="1">
                  <a:ln>
                    <a:noFill/>
                  </a:ln>
                  <a:solidFill>
                    <a:srgbClr val="0000FF"/>
                  </a:solidFill>
                  <a:effectLst/>
                  <a:latin typeface="Consolas" pitchFamily="49" charset="0"/>
                  <a:ea typeface="仿宋" pitchFamily="49" charset="-122"/>
                  <a:cs typeface="Consolas" pitchFamily="49" charset="0"/>
                </a:rPr>
                <a:t>,</a:t>
              </a:r>
              <a:r>
                <a:rPr kumimoji="0" lang="en-US" altLang="zh-CN" sz="1600" b="0" i="1" u="none" strike="noStrike" cap="none" normalizeH="0" baseline="0" dirty="0" err="1">
                  <a:ln>
                    <a:noFill/>
                  </a:ln>
                  <a:solidFill>
                    <a:srgbClr val="0000FF"/>
                  </a:solidFill>
                  <a:effectLst/>
                  <a:latin typeface="Consolas" pitchFamily="49" charset="0"/>
                  <a:ea typeface="仿宋" pitchFamily="49" charset="-122"/>
                  <a:cs typeface="Consolas" pitchFamily="49" charset="0"/>
                </a:rPr>
                <a:t>y</a:t>
              </a:r>
              <a:r>
                <a:rPr kumimoji="0" lang="en-US" altLang="zh-CN" sz="1600" b="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p>
          </p:txBody>
        </p:sp>
        <p:sp>
          <p:nvSpPr>
            <p:cNvPr id="8" name="Rectangle 14"/>
            <p:cNvSpPr>
              <a:spLocks noChangeArrowheads="1"/>
            </p:cNvSpPr>
            <p:nvPr/>
          </p:nvSpPr>
          <p:spPr bwMode="auto">
            <a:xfrm>
              <a:off x="2126301" y="1692372"/>
              <a:ext cx="1709003" cy="180438"/>
            </a:xfrm>
            <a:prstGeom prst="rect">
              <a:avLst/>
            </a:prstGeom>
            <a:no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首元素值为</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start</a:t>
              </a:r>
            </a:p>
          </p:txBody>
        </p:sp>
        <p:sp>
          <p:nvSpPr>
            <p:cNvPr id="9" name="Rectangle 13"/>
            <p:cNvSpPr>
              <a:spLocks noChangeArrowheads="1"/>
            </p:cNvSpPr>
            <p:nvPr/>
          </p:nvSpPr>
          <p:spPr bwMode="auto">
            <a:xfrm>
              <a:off x="3704438" y="1964052"/>
              <a:ext cx="980801" cy="249694"/>
            </a:xfrm>
            <a:prstGeom prst="rect">
              <a:avLst/>
            </a:prstGeom>
            <a:no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600" b="0" i="1" u="none" strike="noStrike" cap="none" normalizeH="0" baseline="0" dirty="0">
                  <a:ln>
                    <a:noFill/>
                  </a:ln>
                  <a:solidFill>
                    <a:srgbClr val="0000FF"/>
                  </a:solidFill>
                  <a:effectLst/>
                  <a:latin typeface="Consolas" pitchFamily="49" charset="0"/>
                  <a:ea typeface="仿宋" pitchFamily="49" charset="-122"/>
                  <a:cs typeface="Consolas" pitchFamily="49" charset="0"/>
                </a:rPr>
                <a:t>x</a:t>
              </a:r>
              <a:r>
                <a:rPr kumimoji="0" lang="en-US" altLang="zh-CN" sz="1600" b="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600" b="0" i="1" u="none" strike="noStrike" cap="none" normalizeH="0" baseline="0" dirty="0">
                  <a:ln>
                    <a:noFill/>
                  </a:ln>
                  <a:solidFill>
                    <a:srgbClr val="0000FF"/>
                  </a:solidFill>
                  <a:effectLst/>
                  <a:latin typeface="Consolas" pitchFamily="49" charset="0"/>
                  <a:ea typeface="仿宋" pitchFamily="49" charset="-122"/>
                  <a:cs typeface="Consolas" pitchFamily="49" charset="0"/>
                </a:rPr>
                <a:t>y+n</a:t>
              </a:r>
              <a:r>
                <a:rPr kumimoji="0" lang="en-US" altLang="zh-CN" sz="1600" b="0" i="0" u="none" strike="noStrike" cap="none" normalizeH="0" baseline="0" dirty="0">
                  <a:ln>
                    <a:noFill/>
                  </a:ln>
                  <a:solidFill>
                    <a:srgbClr val="0000FF"/>
                  </a:solidFill>
                  <a:effectLst/>
                  <a:latin typeface="Consolas" pitchFamily="49" charset="0"/>
                  <a:ea typeface="仿宋" pitchFamily="49" charset="-122"/>
                  <a:cs typeface="Consolas" pitchFamily="49" charset="0"/>
                </a:rPr>
                <a:t>-1)</a:t>
              </a:r>
            </a:p>
          </p:txBody>
        </p:sp>
        <p:sp>
          <p:nvSpPr>
            <p:cNvPr id="10" name="Rectangle 12"/>
            <p:cNvSpPr>
              <a:spLocks noChangeArrowheads="1"/>
            </p:cNvSpPr>
            <p:nvPr/>
          </p:nvSpPr>
          <p:spPr bwMode="auto">
            <a:xfrm>
              <a:off x="2213210" y="3605374"/>
              <a:ext cx="949888" cy="252254"/>
            </a:xfrm>
            <a:prstGeom prst="rect">
              <a:avLst/>
            </a:prstGeom>
            <a:no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600" b="0" i="1" u="none" strike="noStrike" cap="none" normalizeH="0" baseline="0" dirty="0">
                  <a:ln>
                    <a:noFill/>
                  </a:ln>
                  <a:solidFill>
                    <a:srgbClr val="0000FF"/>
                  </a:solidFill>
                  <a:effectLst/>
                  <a:latin typeface="Consolas" pitchFamily="49" charset="0"/>
                  <a:ea typeface="仿宋" pitchFamily="49" charset="-122"/>
                  <a:cs typeface="Consolas" pitchFamily="49" charset="0"/>
                </a:rPr>
                <a:t>x</a:t>
              </a:r>
              <a:r>
                <a:rPr kumimoji="0" lang="en-US" altLang="zh-CN" sz="1600" b="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en-US" altLang="zh-CN" sz="1600" b="0" i="1" u="none" strike="noStrike" cap="none" normalizeH="0" baseline="0" dirty="0">
                  <a:ln>
                    <a:noFill/>
                  </a:ln>
                  <a:solidFill>
                    <a:srgbClr val="0000FF"/>
                  </a:solidFill>
                  <a:effectLst/>
                  <a:latin typeface="Consolas" pitchFamily="49" charset="0"/>
                  <a:ea typeface="仿宋" pitchFamily="49" charset="-122"/>
                  <a:cs typeface="Consolas" pitchFamily="49" charset="0"/>
                </a:rPr>
                <a:t>n</a:t>
              </a:r>
              <a:r>
                <a:rPr kumimoji="0" lang="en-US" altLang="zh-CN" sz="1600" b="0" i="0" u="none" strike="noStrike" cap="none" normalizeH="0" baseline="0" dirty="0">
                  <a:ln>
                    <a:noFill/>
                  </a:ln>
                  <a:solidFill>
                    <a:srgbClr val="0000FF"/>
                  </a:solidFill>
                  <a:effectLst/>
                  <a:latin typeface="Consolas" pitchFamily="49" charset="0"/>
                  <a:ea typeface="仿宋" pitchFamily="49" charset="-122"/>
                  <a:cs typeface="Consolas" pitchFamily="49" charset="0"/>
                </a:rPr>
                <a:t>-1,</a:t>
              </a:r>
              <a:r>
                <a:rPr kumimoji="0" lang="en-US" altLang="zh-CN" sz="1600" b="0" i="1" u="none" strike="noStrike" cap="none" normalizeH="0" baseline="0" dirty="0">
                  <a:ln>
                    <a:noFill/>
                  </a:ln>
                  <a:solidFill>
                    <a:srgbClr val="0000FF"/>
                  </a:solidFill>
                  <a:effectLst/>
                  <a:latin typeface="Consolas" pitchFamily="49" charset="0"/>
                  <a:ea typeface="仿宋" pitchFamily="49" charset="-122"/>
                  <a:cs typeface="Consolas" pitchFamily="49" charset="0"/>
                </a:rPr>
                <a:t>y</a:t>
              </a:r>
              <a:r>
                <a:rPr kumimoji="0" lang="en-US" altLang="zh-CN" sz="1600" b="0" i="0" u="none" strike="noStrike" cap="none" normalizeH="0" baseline="0" dirty="0">
                  <a:ln>
                    <a:noFill/>
                  </a:ln>
                  <a:solidFill>
                    <a:srgbClr val="0000FF"/>
                  </a:solidFill>
                  <a:effectLst/>
                  <a:latin typeface="Consolas" pitchFamily="49" charset="0"/>
                  <a:ea typeface="仿宋" pitchFamily="49" charset="-122"/>
                  <a:cs typeface="Consolas" pitchFamily="49" charset="0"/>
                </a:rPr>
                <a:t>)</a:t>
              </a:r>
            </a:p>
          </p:txBody>
        </p:sp>
        <p:sp>
          <p:nvSpPr>
            <p:cNvPr id="11" name="Rectangle 11"/>
            <p:cNvSpPr>
              <a:spLocks noChangeArrowheads="1"/>
            </p:cNvSpPr>
            <p:nvPr/>
          </p:nvSpPr>
          <p:spPr bwMode="auto">
            <a:xfrm>
              <a:off x="3571868" y="3605374"/>
              <a:ext cx="1315130" cy="252254"/>
            </a:xfrm>
            <a:prstGeom prst="rect">
              <a:avLst/>
            </a:prstGeom>
            <a:no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x</a:t>
              </a: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n</a:t>
              </a: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y</a:t>
              </a: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n</a:t>
              </a: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2" name="Rectangle 10" descr="浅色上对角线"/>
            <p:cNvSpPr>
              <a:spLocks noChangeArrowheads="1"/>
            </p:cNvSpPr>
            <p:nvPr/>
          </p:nvSpPr>
          <p:spPr bwMode="auto">
            <a:xfrm>
              <a:off x="2704259" y="2238027"/>
              <a:ext cx="1090605" cy="203055"/>
            </a:xfrm>
            <a:prstGeom prst="rect">
              <a:avLst/>
            </a:prstGeom>
            <a:pattFill prst="ltUpDiag">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 name="Rectangle 9" descr="浅色下对角线"/>
            <p:cNvSpPr>
              <a:spLocks noChangeArrowheads="1"/>
            </p:cNvSpPr>
            <p:nvPr/>
          </p:nvSpPr>
          <p:spPr bwMode="auto">
            <a:xfrm>
              <a:off x="3826177" y="2245184"/>
              <a:ext cx="177145" cy="961606"/>
            </a:xfrm>
            <a:prstGeom prst="rect">
              <a:avLst/>
            </a:prstGeom>
            <a:pattFill prst="ltDnDiag">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 name="Rectangle 8" descr="浅色上对角线"/>
            <p:cNvSpPr>
              <a:spLocks noChangeArrowheads="1"/>
            </p:cNvSpPr>
            <p:nvPr/>
          </p:nvSpPr>
          <p:spPr bwMode="auto">
            <a:xfrm>
              <a:off x="2910928" y="3241676"/>
              <a:ext cx="1090605" cy="203055"/>
            </a:xfrm>
            <a:prstGeom prst="rect">
              <a:avLst/>
            </a:prstGeom>
            <a:pattFill prst="ltUpDiag">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 name="Rectangle 7" descr="浅色下对角线"/>
            <p:cNvSpPr>
              <a:spLocks noChangeArrowheads="1"/>
            </p:cNvSpPr>
            <p:nvPr/>
          </p:nvSpPr>
          <p:spPr bwMode="auto">
            <a:xfrm>
              <a:off x="2712311" y="2475969"/>
              <a:ext cx="177145" cy="961606"/>
            </a:xfrm>
            <a:prstGeom prst="rect">
              <a:avLst/>
            </a:prstGeom>
            <a:pattFill prst="ltDnDiag">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 name="AutoShape 6"/>
            <p:cNvSpPr>
              <a:spLocks noChangeShapeType="1"/>
            </p:cNvSpPr>
            <p:nvPr/>
          </p:nvSpPr>
          <p:spPr bwMode="auto">
            <a:xfrm flipH="1">
              <a:off x="2792831" y="1905267"/>
              <a:ext cx="895" cy="406111"/>
            </a:xfrm>
            <a:prstGeom prst="straightConnector1">
              <a:avLst/>
            </a:prstGeom>
            <a:noFill/>
            <a:ln w="9525">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 name="Rectangle 5" descr="20%"/>
            <p:cNvSpPr>
              <a:spLocks noChangeArrowheads="1"/>
            </p:cNvSpPr>
            <p:nvPr/>
          </p:nvSpPr>
          <p:spPr bwMode="auto">
            <a:xfrm>
              <a:off x="2963713" y="2532324"/>
              <a:ext cx="786417" cy="61721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
        <p:nvSpPr>
          <p:cNvPr id="24" name="灯片编号占位符 23"/>
          <p:cNvSpPr>
            <a:spLocks noGrp="1"/>
          </p:cNvSpPr>
          <p:nvPr>
            <p:ph type="sldNum" sz="quarter" idx="12"/>
          </p:nvPr>
        </p:nvSpPr>
        <p:spPr/>
        <p:txBody>
          <a:bodyPr/>
          <a:lstStyle/>
          <a:p>
            <a:fld id="{67864EE2-EAB3-4814-A7EB-820BD7610F1E}" type="slidenum">
              <a:rPr lang="en-US" altLang="zh-CN" smtClean="0"/>
              <a:pPr/>
              <a:t>87</a:t>
            </a:fld>
            <a:r>
              <a:rPr lang="en-US" altLang="zh-CN" dirty="0"/>
              <a:t>/97</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14480" y="428604"/>
            <a:ext cx="4572032" cy="251508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int main()</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int n=5;</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Spiral(0,0,1,n);</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for (int i=0;i&lt;n;i++)</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  for (int j=0;j&lt;n;j++)</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printf("%3d",a[i][j]);</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printf("\n");</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7" name="下箭头 6"/>
          <p:cNvSpPr/>
          <p:nvPr/>
        </p:nvSpPr>
        <p:spPr bwMode="auto">
          <a:xfrm>
            <a:off x="3571868" y="3214686"/>
            <a:ext cx="285752" cy="428628"/>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pic>
        <p:nvPicPr>
          <p:cNvPr id="13313" name="Picture 1"/>
          <p:cNvPicPr>
            <a:picLocks noChangeAspect="1" noChangeArrowheads="1"/>
          </p:cNvPicPr>
          <p:nvPr/>
        </p:nvPicPr>
        <p:blipFill>
          <a:blip r:embed="rId2" cstate="print"/>
          <a:srcRect/>
          <a:stretch>
            <a:fillRect/>
          </a:stretch>
        </p:blipFill>
        <p:spPr bwMode="auto">
          <a:xfrm>
            <a:off x="2714612" y="3714752"/>
            <a:ext cx="2286016" cy="1956076"/>
          </a:xfrm>
          <a:prstGeom prst="rect">
            <a:avLst/>
          </a:prstGeom>
          <a:noFill/>
          <a:ln w="9525">
            <a:noFill/>
            <a:miter lim="800000"/>
            <a:headEnd/>
            <a:tailEnd/>
          </a:ln>
        </p:spPr>
      </p:pic>
      <p:sp>
        <p:nvSpPr>
          <p:cNvPr id="8" name="TextBox 5"/>
          <p:cNvSpPr txBox="1"/>
          <p:nvPr/>
        </p:nvSpPr>
        <p:spPr>
          <a:xfrm>
            <a:off x="428596" y="285728"/>
            <a:ext cx="714380" cy="646331"/>
          </a:xfrm>
          <a:prstGeom prst="rect">
            <a:avLst/>
          </a:prstGeom>
          <a:blipFill>
            <a:blip r:embed="rId3"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1800" b="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程序验证</a:t>
            </a:r>
          </a:p>
        </p:txBody>
      </p:sp>
      <p:sp>
        <p:nvSpPr>
          <p:cNvPr id="13" name="灯片编号占位符 12"/>
          <p:cNvSpPr>
            <a:spLocks noGrp="1"/>
          </p:cNvSpPr>
          <p:nvPr>
            <p:ph type="sldNum" sz="quarter" idx="12"/>
          </p:nvPr>
        </p:nvSpPr>
        <p:spPr/>
        <p:txBody>
          <a:bodyPr/>
          <a:lstStyle/>
          <a:p>
            <a:fld id="{67864EE2-EAB3-4814-A7EB-820BD7610F1E}" type="slidenum">
              <a:rPr lang="en-US" altLang="zh-CN" smtClean="0"/>
              <a:pPr/>
              <a:t>88</a:t>
            </a:fld>
            <a:r>
              <a:rPr lang="en-US" altLang="zh-CN" dirty="0"/>
              <a:t>/97</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142876" y="451554"/>
            <a:ext cx="8929718" cy="400110"/>
          </a:xfrm>
          <a:prstGeom prst="rect">
            <a:avLst/>
          </a:prstGeom>
          <a:noFill/>
          <a:ln w="9525">
            <a:noFill/>
            <a:miter lim="800000"/>
            <a:headEnd/>
            <a:tailEnd/>
          </a:ln>
          <a:effectLst/>
        </p:spPr>
        <p:txBody>
          <a:bodyPr wrap="square">
            <a:spAutoFit/>
          </a:bodyPr>
          <a:lstStyle/>
          <a:p>
            <a:pPr algn="l">
              <a:lnSpc>
                <a:spcPct val="100000"/>
              </a:lnSpc>
              <a:spcBef>
                <a:spcPct val="50000"/>
              </a:spcBef>
            </a:pPr>
            <a:r>
              <a:rPr lang="en-US" altLang="zh-CN" sz="2000" dirty="0">
                <a:solidFill>
                  <a:srgbClr val="FF0000"/>
                </a:solidFill>
                <a:latin typeface="Consolas" pitchFamily="49" charset="0"/>
                <a:ea typeface="黑体" pitchFamily="49" charset="-122"/>
                <a:cs typeface="Consolas" pitchFamily="49" charset="0"/>
              </a:rPr>
              <a:t>【</a:t>
            </a:r>
            <a:r>
              <a:rPr lang="zh-CN" altLang="en-US"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6.10</a:t>
            </a:r>
            <a:r>
              <a:rPr lang="en-US" altLang="zh-CN" sz="2000" dirty="0">
                <a:solidFill>
                  <a:srgbClr val="FF0000"/>
                </a:solidFill>
                <a:latin typeface="Consolas" pitchFamily="49" charset="0"/>
                <a:ea typeface="黑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采用递归算法求解迷宫问题，并输出从入口到出口的</a:t>
            </a:r>
            <a:r>
              <a:rPr lang="zh-CN" altLang="en-US" sz="2000" dirty="0">
                <a:solidFill>
                  <a:srgbClr val="FF00FF"/>
                </a:solidFill>
                <a:latin typeface="Consolas" pitchFamily="49" charset="0"/>
                <a:ea typeface="楷体" pitchFamily="49" charset="-122"/>
                <a:cs typeface="Consolas" pitchFamily="49" charset="0"/>
              </a:rPr>
              <a:t>所有迷宫路径</a:t>
            </a:r>
            <a:r>
              <a:rPr lang="zh-CN" altLang="en-US" sz="2000" dirty="0">
                <a:solidFill>
                  <a:srgbClr val="0000FF"/>
                </a:solidFill>
                <a:latin typeface="Consolas" pitchFamily="49" charset="0"/>
                <a:ea typeface="楷体" pitchFamily="49" charset="-122"/>
                <a:cs typeface="Consolas" pitchFamily="49" charset="0"/>
              </a:rPr>
              <a:t>。 </a:t>
            </a:r>
          </a:p>
        </p:txBody>
      </p:sp>
      <p:sp>
        <p:nvSpPr>
          <p:cNvPr id="106499" name="Text Box 3"/>
          <p:cNvSpPr txBox="1">
            <a:spLocks noChangeArrowheads="1"/>
          </p:cNvSpPr>
          <p:nvPr/>
        </p:nvSpPr>
        <p:spPr bwMode="auto">
          <a:xfrm>
            <a:off x="642910" y="1285860"/>
            <a:ext cx="1928825" cy="400110"/>
          </a:xfrm>
          <a:prstGeom prst="rect">
            <a:avLst/>
          </a:prstGeom>
          <a:noFill/>
          <a:ln w="9525">
            <a:noFill/>
            <a:miter lim="800000"/>
            <a:headEnd/>
            <a:tailEnd/>
          </a:ln>
          <a:effectLst/>
        </p:spPr>
        <p:txBody>
          <a:bodyPr wrap="square">
            <a:spAutoFit/>
          </a:bodyPr>
          <a:lstStyle/>
          <a:p>
            <a:pPr algn="l">
              <a:lnSpc>
                <a:spcPct val="100000"/>
              </a:lnSpc>
              <a:spcBef>
                <a:spcPct val="50000"/>
              </a:spcBef>
            </a:pPr>
            <a:r>
              <a:rPr lang="zh-CN" altLang="en-US" sz="2000">
                <a:solidFill>
                  <a:srgbClr val="0000FF"/>
                </a:solidFill>
                <a:ea typeface="楷体" pitchFamily="49" charset="-122"/>
                <a:cs typeface="Times New Roman" pitchFamily="18" charset="0"/>
              </a:rPr>
              <a:t>求解问题描述：</a:t>
            </a:r>
            <a:r>
              <a:rPr lang="en-US" altLang="zh-CN" sz="2000">
                <a:solidFill>
                  <a:srgbClr val="0000FF"/>
                </a:solidFill>
                <a:ea typeface="楷体" pitchFamily="49" charset="-122"/>
                <a:cs typeface="Times New Roman" pitchFamily="18" charset="0"/>
              </a:rPr>
              <a:t> </a:t>
            </a:r>
            <a:endParaRPr lang="zh-CN" altLang="en-US" sz="2000" dirty="0">
              <a:solidFill>
                <a:srgbClr val="0000FF"/>
              </a:solidFill>
              <a:ea typeface="楷体" pitchFamily="49" charset="-122"/>
              <a:cs typeface="Times New Roman" pitchFamily="18" charset="0"/>
            </a:endParaRPr>
          </a:p>
        </p:txBody>
      </p:sp>
      <p:sp>
        <p:nvSpPr>
          <p:cNvPr id="5" name="Rectangle 5"/>
          <p:cNvSpPr>
            <a:spLocks noChangeArrowheads="1"/>
          </p:cNvSpPr>
          <p:nvPr/>
        </p:nvSpPr>
        <p:spPr bwMode="auto">
          <a:xfrm>
            <a:off x="1428728" y="2114598"/>
            <a:ext cx="1079500" cy="5032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B050"/>
                </a:solidFill>
                <a:latin typeface="Consolas" pitchFamily="49" charset="0"/>
                <a:cs typeface="Consolas" pitchFamily="49" charset="0"/>
              </a:rPr>
              <a:t>(xi</a:t>
            </a:r>
            <a:r>
              <a:rPr lang="zh-CN" altLang="en-US" sz="1800">
                <a:solidFill>
                  <a:srgbClr val="00B050"/>
                </a:solidFill>
                <a:latin typeface="Consolas" pitchFamily="49" charset="0"/>
                <a:cs typeface="Consolas" pitchFamily="49" charset="0"/>
              </a:rPr>
              <a:t>，</a:t>
            </a:r>
            <a:r>
              <a:rPr lang="en-US" altLang="zh-CN" sz="1800">
                <a:solidFill>
                  <a:srgbClr val="00B050"/>
                </a:solidFill>
                <a:latin typeface="Consolas" pitchFamily="49" charset="0"/>
                <a:cs typeface="Consolas" pitchFamily="49" charset="0"/>
              </a:rPr>
              <a:t>yi</a:t>
            </a:r>
            <a:r>
              <a:rPr lang="en-US" altLang="zh-CN" sz="1800" dirty="0">
                <a:solidFill>
                  <a:srgbClr val="00B050"/>
                </a:solidFill>
                <a:latin typeface="Consolas" pitchFamily="49" charset="0"/>
                <a:cs typeface="Consolas" pitchFamily="49" charset="0"/>
              </a:rPr>
              <a:t>)</a:t>
            </a:r>
          </a:p>
        </p:txBody>
      </p:sp>
      <p:sp>
        <p:nvSpPr>
          <p:cNvPr id="6" name="Rectangle 5"/>
          <p:cNvSpPr>
            <a:spLocks noChangeArrowheads="1"/>
          </p:cNvSpPr>
          <p:nvPr/>
        </p:nvSpPr>
        <p:spPr bwMode="auto">
          <a:xfrm>
            <a:off x="6072198" y="2114598"/>
            <a:ext cx="1079500" cy="5032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C00000"/>
                </a:solidFill>
                <a:latin typeface="Consolas" pitchFamily="49" charset="0"/>
                <a:cs typeface="Consolas" pitchFamily="49" charset="0"/>
              </a:rPr>
              <a:t>(xe</a:t>
            </a:r>
            <a:r>
              <a:rPr lang="zh-CN" altLang="en-US" sz="1800">
                <a:solidFill>
                  <a:srgbClr val="C00000"/>
                </a:solidFill>
                <a:latin typeface="Consolas" pitchFamily="49" charset="0"/>
                <a:cs typeface="Consolas" pitchFamily="49" charset="0"/>
              </a:rPr>
              <a:t>，</a:t>
            </a:r>
            <a:r>
              <a:rPr lang="en-US" altLang="zh-CN" sz="1800">
                <a:solidFill>
                  <a:srgbClr val="C00000"/>
                </a:solidFill>
                <a:latin typeface="Consolas" pitchFamily="49" charset="0"/>
                <a:cs typeface="Consolas" pitchFamily="49" charset="0"/>
              </a:rPr>
              <a:t>ye</a:t>
            </a:r>
            <a:r>
              <a:rPr lang="en-US" altLang="zh-CN" sz="1800" dirty="0">
                <a:solidFill>
                  <a:srgbClr val="C00000"/>
                </a:solidFill>
                <a:latin typeface="Consolas" pitchFamily="49" charset="0"/>
                <a:cs typeface="Consolas" pitchFamily="49" charset="0"/>
              </a:rPr>
              <a:t>)</a:t>
            </a:r>
          </a:p>
        </p:txBody>
      </p:sp>
      <p:cxnSp>
        <p:nvCxnSpPr>
          <p:cNvPr id="8" name="直接箭头连接符 7"/>
          <p:cNvCxnSpPr>
            <a:stCxn id="5" idx="3"/>
            <a:endCxn id="6" idx="1"/>
          </p:cNvCxnSpPr>
          <p:nvPr/>
        </p:nvCxnSpPr>
        <p:spPr>
          <a:xfrm>
            <a:off x="2508228" y="2366217"/>
            <a:ext cx="356397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2571736" y="1857364"/>
            <a:ext cx="3500462" cy="289310"/>
          </a:xfrm>
          <a:prstGeom prst="rect">
            <a:avLst/>
          </a:prstGeom>
          <a:noFill/>
        </p:spPr>
        <p:txBody>
          <a:bodyPr wrap="square" rtlCol="0">
            <a:spAutoFit/>
          </a:bodyPr>
          <a:lstStyle/>
          <a:p>
            <a:r>
              <a:rPr lang="en-US" altLang="zh-CN" sz="1600" dirty="0" err="1">
                <a:solidFill>
                  <a:srgbClr val="0000FF"/>
                </a:solidFill>
                <a:latin typeface="Consolas" pitchFamily="49" charset="0"/>
                <a:ea typeface="楷体" pitchFamily="49" charset="-122"/>
                <a:cs typeface="Consolas" pitchFamily="49" charset="0"/>
              </a:rPr>
              <a:t>mgpath</a:t>
            </a:r>
            <a:r>
              <a:rPr lang="en-US" altLang="zh-CN" sz="1600" dirty="0">
                <a:solidFill>
                  <a:srgbClr val="0000FF"/>
                </a:solidFill>
                <a:latin typeface="Consolas" pitchFamily="49" charset="0"/>
                <a:ea typeface="楷体" pitchFamily="49" charset="-122"/>
                <a:cs typeface="Consolas" pitchFamily="49" charset="0"/>
              </a:rPr>
              <a:t>(xi</a:t>
            </a:r>
            <a:r>
              <a:rPr lang="zh-CN" altLang="en-US" sz="1600" dirty="0">
                <a:solidFill>
                  <a:srgbClr val="0000FF"/>
                </a:solidFill>
                <a:latin typeface="Consolas" pitchFamily="49" charset="0"/>
                <a:ea typeface="楷体" pitchFamily="49" charset="-122"/>
                <a:cs typeface="Consolas" pitchFamily="49" charset="0"/>
              </a:rPr>
              <a:t>，</a:t>
            </a:r>
            <a:r>
              <a:rPr lang="en-US" altLang="zh-CN" sz="1600" dirty="0" err="1">
                <a:solidFill>
                  <a:srgbClr val="0000FF"/>
                </a:solidFill>
                <a:latin typeface="Consolas" pitchFamily="49" charset="0"/>
                <a:ea typeface="楷体" pitchFamily="49" charset="-122"/>
                <a:cs typeface="Consolas" pitchFamily="49" charset="0"/>
              </a:rPr>
              <a:t>yi</a:t>
            </a:r>
            <a:r>
              <a:rPr lang="zh-CN" altLang="en-US" sz="1600" dirty="0">
                <a:solidFill>
                  <a:srgbClr val="0000FF"/>
                </a:solidFill>
                <a:latin typeface="Consolas" pitchFamily="49" charset="0"/>
                <a:ea typeface="楷体" pitchFamily="49" charset="-122"/>
                <a:cs typeface="Consolas" pitchFamily="49" charset="0"/>
              </a:rPr>
              <a:t>，</a:t>
            </a:r>
            <a:r>
              <a:rPr lang="en-US" altLang="zh-CN" sz="1600" dirty="0" err="1">
                <a:solidFill>
                  <a:srgbClr val="0000FF"/>
                </a:solidFill>
                <a:latin typeface="Consolas" pitchFamily="49" charset="0"/>
                <a:ea typeface="楷体" pitchFamily="49" charset="-122"/>
                <a:cs typeface="Consolas" pitchFamily="49" charset="0"/>
              </a:rPr>
              <a:t>xe</a:t>
            </a:r>
            <a:r>
              <a:rPr lang="zh-CN" altLang="en-US" sz="1600" dirty="0">
                <a:solidFill>
                  <a:srgbClr val="0000FF"/>
                </a:solidFill>
                <a:latin typeface="Consolas" pitchFamily="49" charset="0"/>
                <a:ea typeface="楷体" pitchFamily="49" charset="-122"/>
                <a:cs typeface="Consolas" pitchFamily="49" charset="0"/>
              </a:rPr>
              <a:t>，</a:t>
            </a:r>
            <a:r>
              <a:rPr lang="en-US" altLang="zh-CN" sz="1600" dirty="0">
                <a:solidFill>
                  <a:srgbClr val="0000FF"/>
                </a:solidFill>
                <a:latin typeface="Consolas" pitchFamily="49" charset="0"/>
                <a:ea typeface="楷体" pitchFamily="49" charset="-122"/>
                <a:cs typeface="Consolas" pitchFamily="49" charset="0"/>
              </a:rPr>
              <a:t>ye</a:t>
            </a:r>
            <a:r>
              <a:rPr lang="zh-CN" altLang="en-US" sz="1600" dirty="0">
                <a:solidFill>
                  <a:srgbClr val="0000FF"/>
                </a:solidFill>
                <a:latin typeface="Consolas" pitchFamily="49" charset="0"/>
                <a:ea typeface="楷体" pitchFamily="49" charset="-122"/>
                <a:cs typeface="Consolas" pitchFamily="49" charset="0"/>
              </a:rPr>
              <a:t>，</a:t>
            </a:r>
            <a:r>
              <a:rPr lang="en-US" altLang="zh-CN" sz="1600" dirty="0">
                <a:solidFill>
                  <a:srgbClr val="0000FF"/>
                </a:solidFill>
                <a:latin typeface="Consolas" pitchFamily="49" charset="0"/>
                <a:ea typeface="楷体" pitchFamily="49" charset="-122"/>
                <a:cs typeface="Consolas" pitchFamily="49" charset="0"/>
              </a:rPr>
              <a:t>path)</a:t>
            </a:r>
            <a:endParaRPr lang="zh-CN" altLang="en-US" sz="1600" dirty="0">
              <a:solidFill>
                <a:srgbClr val="0000FF"/>
              </a:solidFill>
              <a:latin typeface="Consolas" pitchFamily="49" charset="0"/>
              <a:cs typeface="Consolas" pitchFamily="49" charset="0"/>
            </a:endParaRPr>
          </a:p>
        </p:txBody>
      </p:sp>
      <p:sp>
        <p:nvSpPr>
          <p:cNvPr id="10" name="TextBox 9"/>
          <p:cNvSpPr txBox="1"/>
          <p:nvPr/>
        </p:nvSpPr>
        <p:spPr>
          <a:xfrm>
            <a:off x="6215074" y="2686102"/>
            <a:ext cx="857256" cy="313932"/>
          </a:xfrm>
          <a:prstGeom prst="rect">
            <a:avLst/>
          </a:prstGeom>
          <a:noFill/>
        </p:spPr>
        <p:txBody>
          <a:bodyPr wrap="square" rtlCol="0">
            <a:spAutoFit/>
          </a:bodyPr>
          <a:lstStyle/>
          <a:p>
            <a:r>
              <a:rPr lang="zh-CN" altLang="en-US" sz="1800" b="0" dirty="0">
                <a:solidFill>
                  <a:srgbClr val="0000FF"/>
                </a:solidFill>
                <a:latin typeface="仿宋" pitchFamily="49" charset="-122"/>
                <a:ea typeface="仿宋" pitchFamily="49" charset="-122"/>
              </a:rPr>
              <a:t>出口</a:t>
            </a:r>
          </a:p>
        </p:txBody>
      </p:sp>
      <p:sp>
        <p:nvSpPr>
          <p:cNvPr id="12" name="TextBox 11"/>
          <p:cNvSpPr txBox="1"/>
          <p:nvPr/>
        </p:nvSpPr>
        <p:spPr>
          <a:xfrm>
            <a:off x="500034" y="3143248"/>
            <a:ext cx="7786742" cy="78483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ts val="2700"/>
              </a:lnSpc>
              <a:spcBef>
                <a:spcPts val="0"/>
              </a:spcBef>
            </a:pPr>
            <a:r>
              <a:rPr lang="en-US" altLang="zh-CN" sz="2000" b="0">
                <a:solidFill>
                  <a:srgbClr val="0000FF"/>
                </a:solidFill>
                <a:latin typeface="Consolas" pitchFamily="49" charset="0"/>
                <a:ea typeface="仿宋" pitchFamily="49" charset="-122"/>
                <a:cs typeface="Consolas" pitchFamily="49" charset="0"/>
              </a:rPr>
              <a:t> mgpath(int xi</a:t>
            </a:r>
            <a:r>
              <a:rPr lang="zh-CN" altLang="en-US" sz="2000" b="0">
                <a:solidFill>
                  <a:srgbClr val="0000FF"/>
                </a:solidFill>
                <a:latin typeface="Consolas" pitchFamily="49" charset="0"/>
                <a:ea typeface="仿宋" pitchFamily="49" charset="-122"/>
                <a:cs typeface="Consolas" pitchFamily="49" charset="0"/>
              </a:rPr>
              <a:t>，</a:t>
            </a:r>
            <a:r>
              <a:rPr lang="en-US" altLang="zh-CN" sz="2000" b="0">
                <a:solidFill>
                  <a:srgbClr val="0000FF"/>
                </a:solidFill>
                <a:latin typeface="Consolas" pitchFamily="49" charset="0"/>
                <a:ea typeface="仿宋" pitchFamily="49" charset="-122"/>
                <a:cs typeface="Consolas" pitchFamily="49" charset="0"/>
              </a:rPr>
              <a:t>int yi</a:t>
            </a:r>
            <a:r>
              <a:rPr lang="zh-CN" altLang="en-US" sz="2000" b="0">
                <a:solidFill>
                  <a:srgbClr val="0000FF"/>
                </a:solidFill>
                <a:latin typeface="Consolas" pitchFamily="49" charset="0"/>
                <a:ea typeface="仿宋" pitchFamily="49" charset="-122"/>
                <a:cs typeface="Consolas" pitchFamily="49" charset="0"/>
              </a:rPr>
              <a:t>，</a:t>
            </a:r>
            <a:r>
              <a:rPr lang="en-US" altLang="zh-CN" sz="2000" b="0">
                <a:solidFill>
                  <a:srgbClr val="0000FF"/>
                </a:solidFill>
                <a:latin typeface="Consolas" pitchFamily="49" charset="0"/>
                <a:ea typeface="仿宋" pitchFamily="49" charset="-122"/>
                <a:cs typeface="Consolas" pitchFamily="49" charset="0"/>
              </a:rPr>
              <a:t>int xe</a:t>
            </a:r>
            <a:r>
              <a:rPr lang="zh-CN" altLang="en-US" sz="2000" b="0">
                <a:solidFill>
                  <a:srgbClr val="0000FF"/>
                </a:solidFill>
                <a:latin typeface="Consolas" pitchFamily="49" charset="0"/>
                <a:ea typeface="仿宋" pitchFamily="49" charset="-122"/>
                <a:cs typeface="Consolas" pitchFamily="49" charset="0"/>
              </a:rPr>
              <a:t>，</a:t>
            </a:r>
            <a:r>
              <a:rPr lang="en-US" altLang="zh-CN" sz="2000" b="0">
                <a:solidFill>
                  <a:srgbClr val="0000FF"/>
                </a:solidFill>
                <a:latin typeface="Consolas" pitchFamily="49" charset="0"/>
                <a:ea typeface="仿宋" pitchFamily="49" charset="-122"/>
                <a:cs typeface="Consolas" pitchFamily="49" charset="0"/>
              </a:rPr>
              <a:t>int ye</a:t>
            </a:r>
            <a:r>
              <a:rPr lang="zh-CN" altLang="en-US" sz="2000" b="0">
                <a:solidFill>
                  <a:srgbClr val="0000FF"/>
                </a:solidFill>
                <a:latin typeface="Consolas" pitchFamily="49" charset="0"/>
                <a:ea typeface="仿宋" pitchFamily="49" charset="-122"/>
                <a:cs typeface="Consolas" pitchFamily="49" charset="0"/>
              </a:rPr>
              <a:t>，</a:t>
            </a:r>
            <a:r>
              <a:rPr lang="en-US" altLang="zh-CN" sz="2000" b="0">
                <a:solidFill>
                  <a:srgbClr val="0000FF"/>
                </a:solidFill>
                <a:latin typeface="Consolas" pitchFamily="49" charset="0"/>
                <a:ea typeface="仿宋" pitchFamily="49" charset="-122"/>
                <a:cs typeface="Consolas" pitchFamily="49" charset="0"/>
              </a:rPr>
              <a:t>Box path)</a:t>
            </a:r>
            <a:r>
              <a:rPr lang="zh-CN" altLang="en-US" sz="2000" b="0">
                <a:solidFill>
                  <a:srgbClr val="0000FF"/>
                </a:solidFill>
                <a:latin typeface="Consolas" pitchFamily="49" charset="0"/>
                <a:ea typeface="仿宋" pitchFamily="49" charset="-122"/>
                <a:cs typeface="Consolas" pitchFamily="49" charset="0"/>
              </a:rPr>
              <a:t>：求从</a:t>
            </a:r>
            <a:r>
              <a:rPr lang="en-US" altLang="zh-CN" sz="2000" b="0">
                <a:solidFill>
                  <a:srgbClr val="0000FF"/>
                </a:solidFill>
                <a:latin typeface="Consolas" pitchFamily="49" charset="0"/>
                <a:ea typeface="仿宋" pitchFamily="49" charset="-122"/>
                <a:cs typeface="Consolas" pitchFamily="49" charset="0"/>
              </a:rPr>
              <a:t>(xi</a:t>
            </a:r>
            <a:r>
              <a:rPr lang="zh-CN" altLang="en-US" sz="2000" b="0">
                <a:solidFill>
                  <a:srgbClr val="0000FF"/>
                </a:solidFill>
                <a:latin typeface="Consolas" pitchFamily="49" charset="0"/>
                <a:ea typeface="仿宋" pitchFamily="49" charset="-122"/>
                <a:cs typeface="Consolas" pitchFamily="49" charset="0"/>
              </a:rPr>
              <a:t>，</a:t>
            </a:r>
            <a:r>
              <a:rPr lang="en-US" altLang="zh-CN" sz="2000" b="0">
                <a:solidFill>
                  <a:srgbClr val="0000FF"/>
                </a:solidFill>
                <a:latin typeface="Consolas" pitchFamily="49" charset="0"/>
                <a:ea typeface="仿宋" pitchFamily="49" charset="-122"/>
                <a:cs typeface="Consolas" pitchFamily="49" charset="0"/>
              </a:rPr>
              <a:t>yi)</a:t>
            </a:r>
            <a:r>
              <a:rPr lang="zh-CN" altLang="en-US" sz="2000" b="0">
                <a:solidFill>
                  <a:srgbClr val="0000FF"/>
                </a:solidFill>
                <a:latin typeface="Consolas" pitchFamily="49" charset="0"/>
                <a:ea typeface="仿宋" pitchFamily="49" charset="-122"/>
                <a:cs typeface="Consolas" pitchFamily="49" charset="0"/>
              </a:rPr>
              <a:t>到</a:t>
            </a:r>
            <a:r>
              <a:rPr lang="en-US" altLang="zh-CN" sz="2000" b="0">
                <a:solidFill>
                  <a:srgbClr val="0000FF"/>
                </a:solidFill>
                <a:latin typeface="Consolas" pitchFamily="49" charset="0"/>
                <a:ea typeface="仿宋" pitchFamily="49" charset="-122"/>
                <a:cs typeface="Consolas" pitchFamily="49" charset="0"/>
              </a:rPr>
              <a:t>(xe</a:t>
            </a:r>
            <a:r>
              <a:rPr lang="zh-CN" altLang="en-US" sz="2000" b="0">
                <a:solidFill>
                  <a:srgbClr val="0000FF"/>
                </a:solidFill>
                <a:latin typeface="Consolas" pitchFamily="49" charset="0"/>
                <a:ea typeface="仿宋" pitchFamily="49" charset="-122"/>
                <a:cs typeface="Consolas" pitchFamily="49" charset="0"/>
              </a:rPr>
              <a:t>，</a:t>
            </a:r>
            <a:r>
              <a:rPr lang="en-US" altLang="zh-CN" sz="2000" b="0">
                <a:solidFill>
                  <a:srgbClr val="0000FF"/>
                </a:solidFill>
                <a:latin typeface="Consolas" pitchFamily="49" charset="0"/>
                <a:ea typeface="仿宋" pitchFamily="49" charset="-122"/>
                <a:cs typeface="Consolas" pitchFamily="49" charset="0"/>
              </a:rPr>
              <a:t>ye)</a:t>
            </a:r>
            <a:r>
              <a:rPr lang="zh-CN" altLang="en-US" sz="2000" b="0">
                <a:solidFill>
                  <a:srgbClr val="0000FF"/>
                </a:solidFill>
                <a:latin typeface="Consolas" pitchFamily="49" charset="0"/>
                <a:ea typeface="仿宋" pitchFamily="49" charset="-122"/>
                <a:cs typeface="Consolas" pitchFamily="49" charset="0"/>
              </a:rPr>
              <a:t>的迷宫路径，用</a:t>
            </a:r>
            <a:r>
              <a:rPr lang="en-US" altLang="zh-CN" sz="2000" b="0">
                <a:solidFill>
                  <a:srgbClr val="0000FF"/>
                </a:solidFill>
                <a:latin typeface="Consolas" pitchFamily="49" charset="0"/>
                <a:ea typeface="仿宋" pitchFamily="49" charset="-122"/>
                <a:cs typeface="Consolas" pitchFamily="49" charset="0"/>
              </a:rPr>
              <a:t>path</a:t>
            </a:r>
            <a:r>
              <a:rPr lang="zh-CN" altLang="en-US" sz="2000" b="0">
                <a:solidFill>
                  <a:srgbClr val="0000FF"/>
                </a:solidFill>
                <a:latin typeface="Consolas" pitchFamily="49" charset="0"/>
                <a:ea typeface="仿宋" pitchFamily="49" charset="-122"/>
                <a:cs typeface="Consolas" pitchFamily="49" charset="0"/>
              </a:rPr>
              <a:t>变量保存迷宫路径。</a:t>
            </a:r>
          </a:p>
        </p:txBody>
      </p:sp>
      <p:sp>
        <p:nvSpPr>
          <p:cNvPr id="14" name="TextBox 13"/>
          <p:cNvSpPr txBox="1"/>
          <p:nvPr/>
        </p:nvSpPr>
        <p:spPr>
          <a:xfrm>
            <a:off x="1571604" y="2657584"/>
            <a:ext cx="857256" cy="313932"/>
          </a:xfrm>
          <a:prstGeom prst="rect">
            <a:avLst/>
          </a:prstGeom>
          <a:noFill/>
        </p:spPr>
        <p:txBody>
          <a:bodyPr wrap="square" rtlCol="0">
            <a:spAutoFit/>
          </a:bodyPr>
          <a:lstStyle/>
          <a:p>
            <a:r>
              <a:rPr lang="zh-CN" altLang="en-US" sz="1800" b="0" dirty="0">
                <a:solidFill>
                  <a:srgbClr val="0000FF"/>
                </a:solidFill>
                <a:latin typeface="仿宋" pitchFamily="49" charset="-122"/>
                <a:ea typeface="仿宋" pitchFamily="49" charset="-122"/>
              </a:rPr>
              <a:t>入</a:t>
            </a:r>
            <a:r>
              <a:rPr lang="zh-CN" altLang="en-US" sz="1800" b="0">
                <a:solidFill>
                  <a:srgbClr val="0000FF"/>
                </a:solidFill>
                <a:latin typeface="仿宋" pitchFamily="49" charset="-122"/>
                <a:ea typeface="仿宋" pitchFamily="49" charset="-122"/>
              </a:rPr>
              <a:t>口</a:t>
            </a:r>
            <a:endParaRPr lang="zh-CN" altLang="en-US" sz="1800" b="0" dirty="0">
              <a:solidFill>
                <a:srgbClr val="0000FF"/>
              </a:solidFill>
              <a:latin typeface="仿宋" pitchFamily="49" charset="-122"/>
              <a:ea typeface="仿宋" pitchFamily="49" charset="-122"/>
            </a:endParaRPr>
          </a:p>
        </p:txBody>
      </p:sp>
      <p:sp>
        <p:nvSpPr>
          <p:cNvPr id="20" name="灯片编号占位符 19"/>
          <p:cNvSpPr>
            <a:spLocks noGrp="1"/>
          </p:cNvSpPr>
          <p:nvPr>
            <p:ph type="sldNum" sz="quarter" idx="12"/>
          </p:nvPr>
        </p:nvSpPr>
        <p:spPr/>
        <p:txBody>
          <a:bodyPr/>
          <a:lstStyle/>
          <a:p>
            <a:fld id="{67864EE2-EAB3-4814-A7EB-820BD7610F1E}" type="slidenum">
              <a:rPr lang="en-US" altLang="zh-CN" smtClean="0"/>
              <a:pPr/>
              <a:t>89</a:t>
            </a:fld>
            <a:r>
              <a:rPr lang="en-US" altLang="zh-CN" dirty="0"/>
              <a:t>/97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00100" y="1142984"/>
            <a:ext cx="6500858" cy="144497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400"/>
              </a:lnSpc>
              <a:spcBef>
                <a:spcPts val="1800"/>
              </a:spcBef>
              <a:buBlip>
                <a:blip r:embed="rId2"/>
              </a:buBlip>
            </a:pPr>
            <a:r>
              <a:rPr lang="en-US" altLang="zh-CN" sz="2000">
                <a:solidFill>
                  <a:srgbClr val="0000FF"/>
                </a:solidFill>
                <a:latin typeface="Consolas" pitchFamily="49" charset="0"/>
                <a:ea typeface="仿宋" pitchFamily="49" charset="-122"/>
                <a:cs typeface="Consolas" pitchFamily="49" charset="0"/>
              </a:rPr>
              <a:t>C++</a:t>
            </a:r>
            <a:r>
              <a:rPr lang="zh-CN" altLang="zh-CN" sz="2000">
                <a:solidFill>
                  <a:srgbClr val="0000FF"/>
                </a:solidFill>
                <a:latin typeface="Consolas" pitchFamily="49" charset="0"/>
                <a:ea typeface="仿宋" pitchFamily="49" charset="-122"/>
                <a:cs typeface="Consolas" pitchFamily="49" charset="0"/>
              </a:rPr>
              <a:t>中一维数组的定义方式</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T a[M];</a:t>
            </a:r>
            <a:r>
              <a:rPr lang="zh-CN" altLang="en-US" sz="2000">
                <a:solidFill>
                  <a:srgbClr val="0000FF"/>
                </a:solidFill>
                <a:latin typeface="Consolas" pitchFamily="49" charset="0"/>
                <a:ea typeface="仿宋" pitchFamily="49" charset="-122"/>
                <a:cs typeface="Consolas" pitchFamily="49" charset="0"/>
              </a:rPr>
              <a:t>其中</a:t>
            </a:r>
            <a:r>
              <a:rPr lang="en-US" altLang="zh-CN" sz="2000">
                <a:solidFill>
                  <a:srgbClr val="0000FF"/>
                </a:solidFill>
                <a:latin typeface="Consolas" pitchFamily="49" charset="0"/>
                <a:ea typeface="仿宋" pitchFamily="49" charset="-122"/>
                <a:cs typeface="Consolas" pitchFamily="49" charset="0"/>
              </a:rPr>
              <a:t>M</a:t>
            </a:r>
            <a:r>
              <a:rPr lang="zh-CN" altLang="zh-CN" sz="2000">
                <a:solidFill>
                  <a:srgbClr val="0000FF"/>
                </a:solidFill>
                <a:latin typeface="Consolas" pitchFamily="49" charset="0"/>
                <a:ea typeface="仿宋" pitchFamily="49" charset="-122"/>
                <a:cs typeface="Consolas" pitchFamily="49" charset="0"/>
              </a:rPr>
              <a:t>为常量，</a:t>
            </a:r>
            <a:r>
              <a:rPr lang="en-US" altLang="zh-CN" sz="2000">
                <a:solidFill>
                  <a:srgbClr val="0000FF"/>
                </a:solidFill>
                <a:latin typeface="Consolas" pitchFamily="49" charset="0"/>
                <a:ea typeface="仿宋" pitchFamily="49" charset="-122"/>
                <a:cs typeface="Consolas" pitchFamily="49" charset="0"/>
              </a:rPr>
              <a:t>T</a:t>
            </a:r>
            <a:r>
              <a:rPr lang="zh-CN" altLang="zh-CN" sz="2000">
                <a:solidFill>
                  <a:srgbClr val="0000FF"/>
                </a:solidFill>
                <a:latin typeface="Consolas" pitchFamily="49" charset="0"/>
                <a:ea typeface="仿宋" pitchFamily="49" charset="-122"/>
                <a:cs typeface="Consolas" pitchFamily="49" charset="0"/>
              </a:rPr>
              <a:t>为数组元素类型</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400"/>
              </a:lnSpc>
              <a:spcBef>
                <a:spcPts val="1800"/>
              </a:spcBef>
              <a:buBlip>
                <a:blip r:embed="rId2"/>
              </a:buBlip>
            </a:pPr>
            <a:r>
              <a:rPr lang="zh-CN" altLang="zh-CN" sz="2000">
                <a:solidFill>
                  <a:srgbClr val="0000FF"/>
                </a:solidFill>
                <a:latin typeface="Consolas" pitchFamily="49" charset="0"/>
                <a:ea typeface="仿宋" pitchFamily="49" charset="-122"/>
                <a:cs typeface="Consolas" pitchFamily="49" charset="0"/>
              </a:rPr>
              <a:t>也可以使用</a:t>
            </a:r>
            <a:r>
              <a:rPr lang="en-US" altLang="zh-CN" sz="2000">
                <a:solidFill>
                  <a:srgbClr val="0000FF"/>
                </a:solidFill>
                <a:latin typeface="Consolas" pitchFamily="49" charset="0"/>
                <a:ea typeface="仿宋" pitchFamily="49" charset="-122"/>
                <a:cs typeface="Consolas" pitchFamily="49" charset="0"/>
              </a:rPr>
              <a:t>vector&lt;T&gt;</a:t>
            </a:r>
            <a:r>
              <a:rPr lang="zh-CN" altLang="zh-CN" sz="2000">
                <a:solidFill>
                  <a:srgbClr val="0000FF"/>
                </a:solidFill>
                <a:latin typeface="Consolas" pitchFamily="49" charset="0"/>
                <a:ea typeface="仿宋" pitchFamily="49" charset="-122"/>
                <a:cs typeface="Consolas" pitchFamily="49" charset="0"/>
              </a:rPr>
              <a:t>容器作为一维动态数组。</a:t>
            </a:r>
            <a:endParaRPr lang="zh-CN" altLang="en-US" sz="2000" b="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pPr/>
              <a:t>9</a:t>
            </a:fld>
            <a:r>
              <a:rPr lang="en-US" altLang="zh-CN"/>
              <a:t>/76</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71604" y="928670"/>
            <a:ext cx="1079500" cy="5032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lnSpc>
                <a:spcPct val="100000"/>
              </a:lnSpc>
            </a:pPr>
            <a:r>
              <a:rPr lang="en-US" altLang="zh-CN" sz="1800">
                <a:solidFill>
                  <a:srgbClr val="0000FF"/>
                </a:solidFill>
                <a:latin typeface="Consolas" pitchFamily="49" charset="0"/>
                <a:ea typeface="仿宋" pitchFamily="49" charset="-122"/>
                <a:cs typeface="Consolas" pitchFamily="49" charset="0"/>
              </a:rPr>
              <a:t>(xi</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yi</a:t>
            </a:r>
            <a:r>
              <a:rPr lang="en-US" altLang="zh-CN" sz="1800" dirty="0">
                <a:solidFill>
                  <a:srgbClr val="0000FF"/>
                </a:solidFill>
                <a:latin typeface="Consolas" pitchFamily="49" charset="0"/>
                <a:ea typeface="仿宋" pitchFamily="49" charset="-122"/>
                <a:cs typeface="Consolas" pitchFamily="49" charset="0"/>
              </a:rPr>
              <a:t>)</a:t>
            </a:r>
          </a:p>
        </p:txBody>
      </p:sp>
      <p:sp>
        <p:nvSpPr>
          <p:cNvPr id="5" name="Rectangle 5"/>
          <p:cNvSpPr>
            <a:spLocks noChangeArrowheads="1"/>
          </p:cNvSpPr>
          <p:nvPr/>
        </p:nvSpPr>
        <p:spPr bwMode="auto">
          <a:xfrm>
            <a:off x="6215074" y="928670"/>
            <a:ext cx="1079500" cy="5032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lnSpc>
                <a:spcPct val="100000"/>
              </a:lnSpc>
            </a:pPr>
            <a:r>
              <a:rPr lang="en-US" altLang="zh-CN" sz="1800">
                <a:solidFill>
                  <a:srgbClr val="0000FF"/>
                </a:solidFill>
                <a:latin typeface="Consolas" pitchFamily="49" charset="0"/>
                <a:ea typeface="仿宋" pitchFamily="49" charset="-122"/>
                <a:cs typeface="Consolas" pitchFamily="49" charset="0"/>
              </a:rPr>
              <a:t>(xe</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ye</a:t>
            </a:r>
            <a:r>
              <a:rPr lang="en-US" altLang="zh-CN" sz="1800" dirty="0">
                <a:solidFill>
                  <a:srgbClr val="0000FF"/>
                </a:solidFill>
                <a:latin typeface="Consolas" pitchFamily="49" charset="0"/>
                <a:ea typeface="仿宋" pitchFamily="49" charset="-122"/>
                <a:cs typeface="Consolas" pitchFamily="49" charset="0"/>
              </a:rPr>
              <a:t>)</a:t>
            </a:r>
          </a:p>
        </p:txBody>
      </p:sp>
      <p:cxnSp>
        <p:nvCxnSpPr>
          <p:cNvPr id="6" name="直接箭头连接符 5"/>
          <p:cNvCxnSpPr>
            <a:stCxn id="4" idx="3"/>
            <a:endCxn id="5" idx="1"/>
          </p:cNvCxnSpPr>
          <p:nvPr/>
        </p:nvCxnSpPr>
        <p:spPr>
          <a:xfrm>
            <a:off x="2651104" y="1180289"/>
            <a:ext cx="356397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2857488" y="782236"/>
            <a:ext cx="3214710" cy="338554"/>
          </a:xfrm>
          <a:prstGeom prst="rect">
            <a:avLst/>
          </a:prstGeom>
          <a:noFill/>
        </p:spPr>
        <p:txBody>
          <a:bodyPr wrap="square" rtlCol="0">
            <a:spAutoFit/>
          </a:bodyPr>
          <a:lstStyle/>
          <a:p>
            <a:pPr>
              <a:lnSpc>
                <a:spcPct val="100000"/>
              </a:lnSpc>
            </a:pPr>
            <a:r>
              <a:rPr lang="en-US" altLang="zh-CN" sz="1600">
                <a:solidFill>
                  <a:srgbClr val="0000FF"/>
                </a:solidFill>
                <a:latin typeface="Consolas" pitchFamily="49" charset="0"/>
                <a:ea typeface="仿宋" pitchFamily="49" charset="-122"/>
                <a:cs typeface="Consolas" pitchFamily="49" charset="0"/>
              </a:rPr>
              <a:t>mgpath(xi</a:t>
            </a:r>
            <a:r>
              <a:rPr lang="zh-CN" altLang="en-US" sz="1600">
                <a:solidFill>
                  <a:srgbClr val="0000FF"/>
                </a:solidFill>
                <a:latin typeface="Consolas" pitchFamily="49" charset="0"/>
                <a:ea typeface="仿宋" pitchFamily="49" charset="-122"/>
                <a:cs typeface="Consolas" pitchFamily="49" charset="0"/>
              </a:rPr>
              <a:t>，</a:t>
            </a:r>
            <a:r>
              <a:rPr lang="en-US" altLang="zh-CN" sz="1600">
                <a:solidFill>
                  <a:srgbClr val="0000FF"/>
                </a:solidFill>
                <a:latin typeface="Consolas" pitchFamily="49" charset="0"/>
                <a:ea typeface="仿宋" pitchFamily="49" charset="-122"/>
                <a:cs typeface="Consolas" pitchFamily="49" charset="0"/>
              </a:rPr>
              <a:t>yi</a:t>
            </a:r>
            <a:r>
              <a:rPr lang="zh-CN" altLang="en-US" sz="1600">
                <a:solidFill>
                  <a:srgbClr val="0000FF"/>
                </a:solidFill>
                <a:latin typeface="Consolas" pitchFamily="49" charset="0"/>
                <a:ea typeface="仿宋" pitchFamily="49" charset="-122"/>
                <a:cs typeface="Consolas" pitchFamily="49" charset="0"/>
              </a:rPr>
              <a:t>，</a:t>
            </a:r>
            <a:r>
              <a:rPr lang="en-US" altLang="zh-CN" sz="1600">
                <a:solidFill>
                  <a:srgbClr val="0000FF"/>
                </a:solidFill>
                <a:latin typeface="Consolas" pitchFamily="49" charset="0"/>
                <a:ea typeface="仿宋" pitchFamily="49" charset="-122"/>
                <a:cs typeface="Consolas" pitchFamily="49" charset="0"/>
              </a:rPr>
              <a:t>xe</a:t>
            </a:r>
            <a:r>
              <a:rPr lang="zh-CN" altLang="en-US" sz="1600">
                <a:solidFill>
                  <a:srgbClr val="0000FF"/>
                </a:solidFill>
                <a:latin typeface="Consolas" pitchFamily="49" charset="0"/>
                <a:ea typeface="仿宋" pitchFamily="49" charset="-122"/>
                <a:cs typeface="Consolas" pitchFamily="49" charset="0"/>
              </a:rPr>
              <a:t>，</a:t>
            </a:r>
            <a:r>
              <a:rPr lang="en-US" altLang="zh-CN" sz="1600">
                <a:solidFill>
                  <a:srgbClr val="0000FF"/>
                </a:solidFill>
                <a:latin typeface="Consolas" pitchFamily="49" charset="0"/>
                <a:ea typeface="仿宋" pitchFamily="49" charset="-122"/>
                <a:cs typeface="Consolas" pitchFamily="49" charset="0"/>
              </a:rPr>
              <a:t>ye</a:t>
            </a:r>
            <a:r>
              <a:rPr lang="zh-CN" altLang="en-US" sz="1600">
                <a:solidFill>
                  <a:srgbClr val="0000FF"/>
                </a:solidFill>
                <a:latin typeface="Consolas" pitchFamily="49" charset="0"/>
                <a:ea typeface="仿宋" pitchFamily="49" charset="-122"/>
                <a:cs typeface="Consolas" pitchFamily="49" charset="0"/>
              </a:rPr>
              <a:t>，</a:t>
            </a:r>
            <a:r>
              <a:rPr lang="en-US" altLang="zh-CN" sz="1600">
                <a:solidFill>
                  <a:srgbClr val="0000FF"/>
                </a:solidFill>
                <a:latin typeface="Consolas" pitchFamily="49" charset="0"/>
                <a:ea typeface="仿宋" pitchFamily="49" charset="-122"/>
                <a:cs typeface="Consolas" pitchFamily="49" charset="0"/>
              </a:rPr>
              <a:t>path</a:t>
            </a:r>
            <a:r>
              <a:rPr lang="en-US" altLang="zh-CN" sz="1600" dirty="0">
                <a:solidFill>
                  <a:srgbClr val="0000FF"/>
                </a:solidFill>
                <a:latin typeface="Consolas" pitchFamily="49" charset="0"/>
                <a:ea typeface="仿宋" pitchFamily="49" charset="-122"/>
                <a:cs typeface="Consolas" pitchFamily="49" charset="0"/>
              </a:rPr>
              <a:t>)</a:t>
            </a:r>
            <a:endParaRPr lang="zh-CN" altLang="en-US" sz="1600" dirty="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7358082" y="1043366"/>
            <a:ext cx="714380" cy="369332"/>
          </a:xfrm>
          <a:prstGeom prst="rect">
            <a:avLst/>
          </a:prstGeom>
          <a:noFill/>
        </p:spPr>
        <p:txBody>
          <a:bodyPr wrap="square" rtlCol="0">
            <a:spAutoFit/>
          </a:bodyPr>
          <a:lstStyle/>
          <a:p>
            <a:pPr algn="l">
              <a:lnSpc>
                <a:spcPct val="100000"/>
              </a:lnSpc>
            </a:pPr>
            <a:r>
              <a:rPr lang="zh-CN" altLang="en-US" sz="1800" b="0" dirty="0">
                <a:solidFill>
                  <a:srgbClr val="0000FF"/>
                </a:solidFill>
                <a:latin typeface="Consolas" pitchFamily="49" charset="0"/>
                <a:ea typeface="仿宋" pitchFamily="49" charset="-122"/>
                <a:cs typeface="Consolas" pitchFamily="49" charset="0"/>
              </a:rPr>
              <a:t>出口</a:t>
            </a:r>
          </a:p>
        </p:txBody>
      </p:sp>
      <p:sp>
        <p:nvSpPr>
          <p:cNvPr id="14" name="TextBox 13"/>
          <p:cNvSpPr txBox="1"/>
          <p:nvPr/>
        </p:nvSpPr>
        <p:spPr>
          <a:xfrm>
            <a:off x="3857620" y="2000240"/>
            <a:ext cx="1071570" cy="369332"/>
          </a:xfrm>
          <a:prstGeom prst="rect">
            <a:avLst/>
          </a:prstGeom>
          <a:noFill/>
        </p:spPr>
        <p:txBody>
          <a:bodyPr wrap="square" rtlCol="0">
            <a:spAutoFit/>
          </a:bodyPr>
          <a:lstStyle/>
          <a:p>
            <a:pPr algn="ctr">
              <a:lnSpc>
                <a:spcPct val="100000"/>
              </a:lnSpc>
            </a:pPr>
            <a:r>
              <a:rPr lang="zh-CN" altLang="en-US" sz="1800" dirty="0">
                <a:solidFill>
                  <a:srgbClr val="0000FF"/>
                </a:solidFill>
                <a:latin typeface="Consolas" pitchFamily="49" charset="0"/>
                <a:ea typeface="仿宋" pitchFamily="49" charset="-122"/>
                <a:cs typeface="Consolas" pitchFamily="49" charset="0"/>
              </a:rPr>
              <a:t>大问题</a:t>
            </a:r>
          </a:p>
        </p:txBody>
      </p:sp>
      <p:sp>
        <p:nvSpPr>
          <p:cNvPr id="18" name="左大括号 17"/>
          <p:cNvSpPr/>
          <p:nvPr/>
        </p:nvSpPr>
        <p:spPr>
          <a:xfrm rot="16200000">
            <a:off x="4231405" y="-269180"/>
            <a:ext cx="324000" cy="4071966"/>
          </a:xfrm>
          <a:prstGeom prst="leftBrace">
            <a:avLst/>
          </a:prstGeom>
          <a:ln w="19050"/>
        </p:spPr>
        <p:style>
          <a:lnRef idx="2">
            <a:schemeClr val="dk1"/>
          </a:lnRef>
          <a:fillRef idx="0">
            <a:schemeClr val="dk1"/>
          </a:fillRef>
          <a:effectRef idx="1">
            <a:schemeClr val="dk1"/>
          </a:effectRef>
          <a:fontRef idx="minor">
            <a:schemeClr val="tx1"/>
          </a:fontRef>
        </p:style>
        <p:txBody>
          <a:bodyPr rtlCol="0" anchor="ctr"/>
          <a:lstStyle/>
          <a:p>
            <a:pPr algn="ct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7" name="TextBox 26"/>
          <p:cNvSpPr txBox="1"/>
          <p:nvPr/>
        </p:nvSpPr>
        <p:spPr>
          <a:xfrm>
            <a:off x="857224" y="1043366"/>
            <a:ext cx="714380" cy="369332"/>
          </a:xfrm>
          <a:prstGeom prst="rect">
            <a:avLst/>
          </a:prstGeom>
          <a:noFill/>
        </p:spPr>
        <p:txBody>
          <a:bodyPr wrap="square" rtlCol="0">
            <a:spAutoFit/>
          </a:bodyPr>
          <a:lstStyle/>
          <a:p>
            <a:pPr algn="l">
              <a:lnSpc>
                <a:spcPct val="100000"/>
              </a:lnSpc>
            </a:pPr>
            <a:r>
              <a:rPr lang="zh-CN" altLang="en-US" sz="1800" b="0" dirty="0">
                <a:solidFill>
                  <a:srgbClr val="0000FF"/>
                </a:solidFill>
                <a:latin typeface="Consolas" pitchFamily="49" charset="0"/>
                <a:ea typeface="仿宋" pitchFamily="49" charset="-122"/>
                <a:cs typeface="Consolas" pitchFamily="49" charset="0"/>
              </a:rPr>
              <a:t>入</a:t>
            </a:r>
            <a:r>
              <a:rPr lang="zh-CN" altLang="en-US" sz="1800" b="0">
                <a:solidFill>
                  <a:srgbClr val="0000FF"/>
                </a:solidFill>
                <a:latin typeface="Consolas" pitchFamily="49" charset="0"/>
                <a:ea typeface="仿宋" pitchFamily="49" charset="-122"/>
                <a:cs typeface="Consolas" pitchFamily="49" charset="0"/>
              </a:rPr>
              <a:t>口</a:t>
            </a:r>
            <a:endParaRPr lang="zh-CN" altLang="en-US" sz="1800" b="0" dirty="0">
              <a:solidFill>
                <a:srgbClr val="0000FF"/>
              </a:solidFill>
              <a:latin typeface="Consolas" pitchFamily="49" charset="0"/>
              <a:ea typeface="仿宋" pitchFamily="49" charset="-122"/>
              <a:cs typeface="Consolas" pitchFamily="49" charset="0"/>
            </a:endParaRPr>
          </a:p>
        </p:txBody>
      </p:sp>
      <p:grpSp>
        <p:nvGrpSpPr>
          <p:cNvPr id="2" name="组合 32"/>
          <p:cNvGrpSpPr/>
          <p:nvPr/>
        </p:nvGrpSpPr>
        <p:grpSpPr>
          <a:xfrm>
            <a:off x="571472" y="2571744"/>
            <a:ext cx="7366044" cy="3114754"/>
            <a:chOff x="571472" y="2571744"/>
            <a:chExt cx="7366044" cy="3114754"/>
          </a:xfrm>
        </p:grpSpPr>
        <p:sp>
          <p:nvSpPr>
            <p:cNvPr id="9" name="Rectangle 5"/>
            <p:cNvSpPr>
              <a:spLocks noChangeArrowheads="1"/>
            </p:cNvSpPr>
            <p:nvPr/>
          </p:nvSpPr>
          <p:spPr bwMode="auto">
            <a:xfrm>
              <a:off x="2786050" y="3671832"/>
              <a:ext cx="1079500" cy="5032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lnSpc>
                  <a:spcPct val="100000"/>
                </a:lnSpc>
              </a:pP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a:t>
              </a:r>
            </a:p>
          </p:txBody>
        </p:sp>
        <p:sp>
          <p:nvSpPr>
            <p:cNvPr id="15" name="Rectangle 5"/>
            <p:cNvSpPr>
              <a:spLocks noChangeArrowheads="1"/>
            </p:cNvSpPr>
            <p:nvPr/>
          </p:nvSpPr>
          <p:spPr bwMode="auto">
            <a:xfrm>
              <a:off x="571472" y="3671832"/>
              <a:ext cx="1079500" cy="5032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lnSpc>
                  <a:spcPct val="100000"/>
                </a:lnSpc>
              </a:pPr>
              <a:r>
                <a:rPr lang="en-US" altLang="zh-CN" sz="1800">
                  <a:solidFill>
                    <a:srgbClr val="0000FF"/>
                  </a:solidFill>
                  <a:latin typeface="Consolas" pitchFamily="49" charset="0"/>
                  <a:ea typeface="仿宋" pitchFamily="49" charset="-122"/>
                  <a:cs typeface="Consolas" pitchFamily="49" charset="0"/>
                </a:rPr>
                <a:t>(xi</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yi</a:t>
              </a:r>
              <a:r>
                <a:rPr lang="en-US" altLang="zh-CN" sz="1800" dirty="0">
                  <a:solidFill>
                    <a:srgbClr val="0000FF"/>
                  </a:solidFill>
                  <a:latin typeface="Consolas" pitchFamily="49" charset="0"/>
                  <a:ea typeface="仿宋" pitchFamily="49" charset="-122"/>
                  <a:cs typeface="Consolas" pitchFamily="49" charset="0"/>
                </a:rPr>
                <a:t>)</a:t>
              </a:r>
            </a:p>
          </p:txBody>
        </p:sp>
        <p:sp>
          <p:nvSpPr>
            <p:cNvPr id="17" name="TextBox 16"/>
            <p:cNvSpPr txBox="1"/>
            <p:nvPr/>
          </p:nvSpPr>
          <p:spPr>
            <a:xfrm>
              <a:off x="1643042" y="4062417"/>
              <a:ext cx="1071570" cy="369332"/>
            </a:xfrm>
            <a:prstGeom prst="rect">
              <a:avLst/>
            </a:prstGeom>
            <a:noFill/>
          </p:spPr>
          <p:txBody>
            <a:bodyPr wrap="square" rtlCol="0">
              <a:spAutoFit/>
            </a:bodyPr>
            <a:lstStyle/>
            <a:p>
              <a:pPr>
                <a:lnSpc>
                  <a:spcPct val="100000"/>
                </a:lnSpc>
              </a:pPr>
              <a:r>
                <a:rPr lang="zh-CN" altLang="en-US" sz="1800" dirty="0">
                  <a:solidFill>
                    <a:srgbClr val="0000FF"/>
                  </a:solidFill>
                  <a:latin typeface="Consolas" pitchFamily="49" charset="0"/>
                  <a:ea typeface="仿宋" pitchFamily="49" charset="-122"/>
                  <a:cs typeface="Consolas" pitchFamily="49" charset="0"/>
                </a:rPr>
                <a:t>走一步</a:t>
              </a:r>
            </a:p>
          </p:txBody>
        </p:sp>
        <p:sp>
          <p:nvSpPr>
            <p:cNvPr id="10" name="Rectangle 5"/>
            <p:cNvSpPr>
              <a:spLocks noChangeArrowheads="1"/>
            </p:cNvSpPr>
            <p:nvPr/>
          </p:nvSpPr>
          <p:spPr bwMode="auto">
            <a:xfrm>
              <a:off x="6858016" y="3671832"/>
              <a:ext cx="1079500" cy="5032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lnSpc>
                  <a:spcPct val="100000"/>
                </a:lnSpc>
              </a:pPr>
              <a:r>
                <a:rPr lang="en-US" altLang="zh-CN" sz="1800">
                  <a:solidFill>
                    <a:srgbClr val="0000FF"/>
                  </a:solidFill>
                  <a:latin typeface="Consolas" pitchFamily="49" charset="0"/>
                  <a:ea typeface="仿宋" pitchFamily="49" charset="-122"/>
                  <a:cs typeface="Consolas" pitchFamily="49" charset="0"/>
                </a:rPr>
                <a:t>(xe</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ye</a:t>
              </a:r>
              <a:r>
                <a:rPr lang="en-US" altLang="zh-CN" sz="1800" dirty="0">
                  <a:solidFill>
                    <a:srgbClr val="0000FF"/>
                  </a:solidFill>
                  <a:latin typeface="Consolas" pitchFamily="49" charset="0"/>
                  <a:ea typeface="仿宋" pitchFamily="49" charset="-122"/>
                  <a:cs typeface="Consolas" pitchFamily="49" charset="0"/>
                </a:rPr>
                <a:t>)</a:t>
              </a:r>
            </a:p>
          </p:txBody>
        </p:sp>
        <p:cxnSp>
          <p:nvCxnSpPr>
            <p:cNvPr id="11" name="直接箭头连接符 10"/>
            <p:cNvCxnSpPr>
              <a:stCxn id="9" idx="3"/>
              <a:endCxn id="10" idx="1"/>
            </p:cNvCxnSpPr>
            <p:nvPr/>
          </p:nvCxnSpPr>
          <p:spPr>
            <a:xfrm>
              <a:off x="3865550" y="3923451"/>
              <a:ext cx="2992466"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3929058" y="3500438"/>
              <a:ext cx="3000396" cy="338554"/>
            </a:xfrm>
            <a:prstGeom prst="rect">
              <a:avLst/>
            </a:prstGeom>
            <a:noFill/>
          </p:spPr>
          <p:txBody>
            <a:bodyPr wrap="square" rtlCol="0">
              <a:spAutoFit/>
            </a:bodyPr>
            <a:lstStyle/>
            <a:p>
              <a:pPr>
                <a:lnSpc>
                  <a:spcPct val="100000"/>
                </a:lnSpc>
              </a:pPr>
              <a:r>
                <a:rPr lang="en-US" altLang="zh-CN" sz="1600">
                  <a:solidFill>
                    <a:srgbClr val="0000FF"/>
                  </a:solidFill>
                  <a:latin typeface="Consolas" pitchFamily="49" charset="0"/>
                  <a:ea typeface="仿宋" pitchFamily="49" charset="-122"/>
                  <a:cs typeface="Consolas" pitchFamily="49" charset="0"/>
                </a:rPr>
                <a:t>mgpath(i,j,xe,ye,path</a:t>
              </a:r>
              <a:r>
                <a:rPr lang="en-US" altLang="zh-CN" sz="1600" dirty="0">
                  <a:solidFill>
                    <a:srgbClr val="0000FF"/>
                  </a:solidFill>
                  <a:latin typeface="Consolas" pitchFamily="49" charset="0"/>
                  <a:ea typeface="仿宋" pitchFamily="49" charset="-122"/>
                  <a:cs typeface="Consolas" pitchFamily="49" charset="0"/>
                </a:rPr>
                <a:t>)</a:t>
              </a:r>
              <a:endParaRPr lang="zh-CN" altLang="en-US" sz="1600" dirty="0">
                <a:solidFill>
                  <a:srgbClr val="0000FF"/>
                </a:solidFill>
                <a:latin typeface="Consolas" pitchFamily="49" charset="0"/>
                <a:ea typeface="仿宋" pitchFamily="49" charset="-122"/>
                <a:cs typeface="Consolas" pitchFamily="49" charset="0"/>
              </a:endParaRPr>
            </a:p>
          </p:txBody>
        </p:sp>
        <p:sp>
          <p:nvSpPr>
            <p:cNvPr id="13" name="TextBox 12"/>
            <p:cNvSpPr txBox="1"/>
            <p:nvPr/>
          </p:nvSpPr>
          <p:spPr>
            <a:xfrm>
              <a:off x="7143768" y="3286124"/>
              <a:ext cx="642942" cy="369332"/>
            </a:xfrm>
            <a:prstGeom prst="rect">
              <a:avLst/>
            </a:prstGeom>
            <a:noFill/>
          </p:spPr>
          <p:txBody>
            <a:bodyPr wrap="square" rtlCol="0">
              <a:spAutoFit/>
            </a:bodyPr>
            <a:lstStyle/>
            <a:p>
              <a:pPr>
                <a:lnSpc>
                  <a:spcPct val="100000"/>
                </a:lnSpc>
              </a:pPr>
              <a:r>
                <a:rPr lang="zh-CN" altLang="en-US" sz="1800" b="0" dirty="0">
                  <a:solidFill>
                    <a:srgbClr val="0000FF"/>
                  </a:solidFill>
                  <a:latin typeface="Consolas" pitchFamily="49" charset="0"/>
                  <a:ea typeface="仿宋" pitchFamily="49" charset="-122"/>
                  <a:cs typeface="Consolas" pitchFamily="49" charset="0"/>
                </a:rPr>
                <a:t>出口</a:t>
              </a:r>
            </a:p>
          </p:txBody>
        </p:sp>
        <p:sp>
          <p:nvSpPr>
            <p:cNvPr id="19" name="TextBox 18"/>
            <p:cNvSpPr txBox="1"/>
            <p:nvPr/>
          </p:nvSpPr>
          <p:spPr>
            <a:xfrm>
              <a:off x="4929190" y="4714884"/>
              <a:ext cx="1071570" cy="369332"/>
            </a:xfrm>
            <a:prstGeom prst="rect">
              <a:avLst/>
            </a:prstGeom>
            <a:noFill/>
          </p:spPr>
          <p:txBody>
            <a:bodyPr wrap="square" rtlCol="0">
              <a:spAutoFit/>
            </a:bodyPr>
            <a:lstStyle/>
            <a:p>
              <a:pPr algn="ctr">
                <a:lnSpc>
                  <a:spcPct val="100000"/>
                </a:lnSpc>
              </a:pPr>
              <a:r>
                <a:rPr lang="zh-CN" altLang="en-US" sz="1800" dirty="0">
                  <a:solidFill>
                    <a:srgbClr val="0000FF"/>
                  </a:solidFill>
                  <a:latin typeface="Consolas" pitchFamily="49" charset="0"/>
                  <a:ea typeface="仿宋" pitchFamily="49" charset="-122"/>
                  <a:cs typeface="Consolas" pitchFamily="49" charset="0"/>
                </a:rPr>
                <a:t>小问题</a:t>
              </a:r>
            </a:p>
          </p:txBody>
        </p:sp>
        <p:sp>
          <p:nvSpPr>
            <p:cNvPr id="20" name="左大括号 19"/>
            <p:cNvSpPr/>
            <p:nvPr/>
          </p:nvSpPr>
          <p:spPr>
            <a:xfrm rot="16200000">
              <a:off x="5316182" y="2825447"/>
              <a:ext cx="288000" cy="3348000"/>
            </a:xfrm>
            <a:prstGeom prst="leftBrace">
              <a:avLst/>
            </a:prstGeom>
            <a:ln w="19050"/>
          </p:spPr>
          <p:style>
            <a:lnRef idx="2">
              <a:schemeClr val="dk1"/>
            </a:lnRef>
            <a:fillRef idx="0">
              <a:schemeClr val="dk1"/>
            </a:fillRef>
            <a:effectRef idx="1">
              <a:schemeClr val="dk1"/>
            </a:effectRef>
            <a:fontRef idx="minor">
              <a:schemeClr val="tx1"/>
            </a:fontRef>
          </p:style>
          <p:txBody>
            <a:bodyPr rtlCol="0" anchor="ctr"/>
            <a:lstStyle/>
            <a:p>
              <a:pPr algn="ct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6" name="下箭头 25"/>
            <p:cNvSpPr/>
            <p:nvPr/>
          </p:nvSpPr>
          <p:spPr>
            <a:xfrm>
              <a:off x="4286248" y="2571744"/>
              <a:ext cx="21431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8" name="TextBox 27"/>
            <p:cNvSpPr txBox="1"/>
            <p:nvPr/>
          </p:nvSpPr>
          <p:spPr>
            <a:xfrm>
              <a:off x="2714612" y="5286388"/>
              <a:ext cx="3429024" cy="400110"/>
            </a:xfrm>
            <a:prstGeom prst="rect">
              <a:avLst/>
            </a:prstGeom>
            <a:noFill/>
          </p:spPr>
          <p:txBody>
            <a:bodyPr wrap="square" rtlCol="0">
              <a:spAutoFit/>
            </a:bodyPr>
            <a:lstStyle/>
            <a:p>
              <a:pPr>
                <a:lnSpc>
                  <a:spcPct val="100000"/>
                </a:lnSpc>
              </a:pPr>
              <a:r>
                <a:rPr lang="zh-CN" altLang="en-US" sz="2000">
                  <a:solidFill>
                    <a:srgbClr val="FF00FF"/>
                  </a:solidFill>
                  <a:latin typeface="微软雅黑" pitchFamily="34" charset="-122"/>
                  <a:ea typeface="微软雅黑" pitchFamily="34" charset="-122"/>
                  <a:cs typeface="Consolas" pitchFamily="49" charset="0"/>
                </a:rPr>
                <a:t>大问题 ≡ 走一步 </a:t>
              </a:r>
              <a:r>
                <a:rPr lang="en-US" altLang="zh-CN" sz="2000">
                  <a:solidFill>
                    <a:srgbClr val="FF00FF"/>
                  </a:solidFill>
                  <a:latin typeface="微软雅黑" pitchFamily="34" charset="-122"/>
                  <a:ea typeface="微软雅黑" pitchFamily="34" charset="-122"/>
                  <a:cs typeface="Consolas" pitchFamily="49" charset="0"/>
                </a:rPr>
                <a:t>+ </a:t>
              </a:r>
              <a:r>
                <a:rPr lang="zh-CN" altLang="en-US" sz="2000">
                  <a:solidFill>
                    <a:srgbClr val="FF00FF"/>
                  </a:solidFill>
                  <a:latin typeface="微软雅黑" pitchFamily="34" charset="-122"/>
                  <a:ea typeface="微软雅黑" pitchFamily="34" charset="-122"/>
                  <a:cs typeface="Consolas" pitchFamily="49" charset="0"/>
                </a:rPr>
                <a:t>小问题</a:t>
              </a:r>
            </a:p>
          </p:txBody>
        </p:sp>
        <p:sp>
          <p:nvSpPr>
            <p:cNvPr id="29" name="TextBox 28"/>
            <p:cNvSpPr txBox="1"/>
            <p:nvPr/>
          </p:nvSpPr>
          <p:spPr>
            <a:xfrm>
              <a:off x="857224" y="3286124"/>
              <a:ext cx="642942" cy="369332"/>
            </a:xfrm>
            <a:prstGeom prst="rect">
              <a:avLst/>
            </a:prstGeom>
            <a:noFill/>
          </p:spPr>
          <p:txBody>
            <a:bodyPr wrap="square" rtlCol="0">
              <a:spAutoFit/>
            </a:bodyPr>
            <a:lstStyle/>
            <a:p>
              <a:pPr>
                <a:lnSpc>
                  <a:spcPct val="100000"/>
                </a:lnSpc>
              </a:pPr>
              <a:r>
                <a:rPr lang="zh-CN" altLang="en-US" sz="1800" b="0" dirty="0">
                  <a:solidFill>
                    <a:srgbClr val="0000FF"/>
                  </a:solidFill>
                  <a:latin typeface="Consolas" pitchFamily="49" charset="0"/>
                  <a:ea typeface="仿宋" pitchFamily="49" charset="-122"/>
                  <a:cs typeface="Consolas" pitchFamily="49" charset="0"/>
                </a:rPr>
                <a:t>入</a:t>
              </a:r>
              <a:r>
                <a:rPr lang="zh-CN" altLang="en-US" sz="1800" b="0">
                  <a:solidFill>
                    <a:srgbClr val="0000FF"/>
                  </a:solidFill>
                  <a:latin typeface="Consolas" pitchFamily="49" charset="0"/>
                  <a:ea typeface="仿宋" pitchFamily="49" charset="-122"/>
                  <a:cs typeface="Consolas" pitchFamily="49" charset="0"/>
                </a:rPr>
                <a:t>口</a:t>
              </a:r>
              <a:endParaRPr lang="zh-CN" altLang="en-US" sz="1800" b="0" dirty="0">
                <a:solidFill>
                  <a:srgbClr val="0000FF"/>
                </a:solidFill>
                <a:latin typeface="Consolas" pitchFamily="49" charset="0"/>
                <a:ea typeface="仿宋" pitchFamily="49" charset="-122"/>
                <a:cs typeface="Consolas" pitchFamily="49" charset="0"/>
              </a:endParaRPr>
            </a:p>
          </p:txBody>
        </p:sp>
        <p:cxnSp>
          <p:nvCxnSpPr>
            <p:cNvPr id="32" name="直接连接符 31"/>
            <p:cNvCxnSpPr>
              <a:stCxn id="15" idx="3"/>
              <a:endCxn id="9" idx="1"/>
            </p:cNvCxnSpPr>
            <p:nvPr/>
          </p:nvCxnSpPr>
          <p:spPr>
            <a:xfrm>
              <a:off x="1650972" y="3923451"/>
              <a:ext cx="1135078" cy="0"/>
            </a:xfrm>
            <a:prstGeom prst="line">
              <a:avLst/>
            </a:prstGeom>
            <a:ln w="19050">
              <a:tailEnd type="arrow"/>
            </a:ln>
          </p:spPr>
          <p:style>
            <a:lnRef idx="2">
              <a:schemeClr val="accent2"/>
            </a:lnRef>
            <a:fillRef idx="0">
              <a:schemeClr val="accent2"/>
            </a:fillRef>
            <a:effectRef idx="1">
              <a:schemeClr val="accent2"/>
            </a:effectRef>
            <a:fontRef idx="minor">
              <a:schemeClr val="tx1"/>
            </a:fontRef>
          </p:style>
        </p:cxnSp>
      </p:grpSp>
      <p:sp>
        <p:nvSpPr>
          <p:cNvPr id="36" name="灯片编号占位符 35"/>
          <p:cNvSpPr>
            <a:spLocks noGrp="1"/>
          </p:cNvSpPr>
          <p:nvPr>
            <p:ph type="sldNum" sz="quarter" idx="12"/>
          </p:nvPr>
        </p:nvSpPr>
        <p:spPr/>
        <p:txBody>
          <a:bodyPr/>
          <a:lstStyle/>
          <a:p>
            <a:fld id="{67864EE2-EAB3-4814-A7EB-820BD7610F1E}" type="slidenum">
              <a:rPr lang="en-US" altLang="zh-CN" smtClean="0"/>
              <a:pPr/>
              <a:t>90</a:t>
            </a:fld>
            <a:r>
              <a:rPr lang="en-US" altLang="zh-CN" dirty="0"/>
              <a:t>/97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357158" y="1186294"/>
            <a:ext cx="8429684" cy="4040694"/>
          </a:xfrm>
          <a:prstGeom prst="rect">
            <a:avLst/>
          </a:prstGeom>
          <a:solidFill>
            <a:schemeClr val="bg1">
              <a:lumMod val="95000"/>
            </a:schemeClr>
          </a:solidFill>
          <a:ln>
            <a:headEnd/>
            <a:tailEnd/>
          </a:ln>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r>
              <a:rPr lang="en-US" altLang="zh-CN" sz="1800">
                <a:solidFill>
                  <a:srgbClr val="FF0000"/>
                </a:solidFill>
                <a:latin typeface="Consolas" pitchFamily="49" charset="0"/>
                <a:ea typeface="仿宋" pitchFamily="49" charset="-122"/>
                <a:cs typeface="Consolas" pitchFamily="49" charset="0"/>
              </a:rPr>
              <a:t>mgpath</a:t>
            </a:r>
            <a:r>
              <a:rPr lang="en-US" altLang="zh-CN" sz="1800">
                <a:solidFill>
                  <a:srgbClr val="0000FF"/>
                </a:solidFill>
                <a:latin typeface="Consolas" pitchFamily="49" charset="0"/>
                <a:ea typeface="仿宋" pitchFamily="49" charset="-122"/>
                <a:cs typeface="Consolas" pitchFamily="49" charset="0"/>
              </a:rPr>
              <a:t>(xi,yi,xe,ye,path) </a:t>
            </a:r>
            <a:r>
              <a:rPr lang="en-US" altLang="zh-CN" sz="1800">
                <a:solidFill>
                  <a:srgbClr val="0000FF"/>
                </a:solidFill>
                <a:latin typeface="Consolas" pitchFamily="49" charset="0"/>
                <a:ea typeface="仿宋" pitchFamily="49" charset="-122"/>
                <a:cs typeface="Consolas" pitchFamily="49" charset="0"/>
                <a:sym typeface="Symbol"/>
              </a:rPr>
              <a:t></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将</a:t>
            </a:r>
            <a:r>
              <a:rPr lang="en-US" altLang="zh-CN" sz="1800">
                <a:solidFill>
                  <a:srgbClr val="0000FF"/>
                </a:solidFill>
                <a:latin typeface="Consolas" pitchFamily="49" charset="0"/>
                <a:ea typeface="仿宋" pitchFamily="49" charset="-122"/>
                <a:cs typeface="Consolas" pitchFamily="49" charset="0"/>
              </a:rPr>
              <a:t>(xi,yi)</a:t>
            </a:r>
            <a:r>
              <a:rPr lang="zh-CN" altLang="zh-CN" sz="1800">
                <a:solidFill>
                  <a:srgbClr val="0000FF"/>
                </a:solidFill>
                <a:latin typeface="Consolas" pitchFamily="49" charset="0"/>
                <a:ea typeface="仿宋" pitchFamily="49" charset="-122"/>
                <a:cs typeface="Consolas" pitchFamily="49" charset="0"/>
              </a:rPr>
              <a:t>添加到</a:t>
            </a:r>
            <a:r>
              <a:rPr lang="en-US" altLang="zh-CN" sz="1800">
                <a:solidFill>
                  <a:srgbClr val="0000FF"/>
                </a:solidFill>
                <a:latin typeface="Consolas" pitchFamily="49" charset="0"/>
                <a:ea typeface="仿宋" pitchFamily="49" charset="-122"/>
                <a:cs typeface="Consolas" pitchFamily="49" charset="0"/>
              </a:rPr>
              <a:t>path</a:t>
            </a:r>
            <a:r>
              <a:rPr lang="zh-CN" altLang="zh-CN" sz="1800">
                <a:solidFill>
                  <a:srgbClr val="0000FF"/>
                </a:solidFill>
                <a:latin typeface="Consolas" pitchFamily="49" charset="0"/>
                <a:ea typeface="仿宋" pitchFamily="49" charset="-122"/>
                <a:cs typeface="Consolas" pitchFamily="49" charset="0"/>
              </a:rPr>
              <a:t>中</a:t>
            </a:r>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置</a:t>
            </a:r>
            <a:r>
              <a:rPr lang="en-US" altLang="zh-CN" sz="1800">
                <a:solidFill>
                  <a:srgbClr val="0000FF"/>
                </a:solidFill>
                <a:latin typeface="Consolas" pitchFamily="49" charset="0"/>
                <a:ea typeface="仿宋" pitchFamily="49" charset="-122"/>
                <a:cs typeface="Consolas" pitchFamily="49" charset="0"/>
              </a:rPr>
              <a:t>mg[xi][yi]=-1;</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输出</a:t>
            </a:r>
            <a:r>
              <a:rPr lang="en-US" altLang="zh-CN" sz="1800">
                <a:solidFill>
                  <a:srgbClr val="0000FF"/>
                </a:solidFill>
                <a:latin typeface="Consolas" pitchFamily="49" charset="0"/>
                <a:ea typeface="仿宋" pitchFamily="49" charset="-122"/>
                <a:cs typeface="Consolas" pitchFamily="49" charset="0"/>
              </a:rPr>
              <a:t>path</a:t>
            </a:r>
            <a:r>
              <a:rPr lang="zh-CN" altLang="zh-CN" sz="1800">
                <a:solidFill>
                  <a:srgbClr val="0000FF"/>
                </a:solidFill>
                <a:latin typeface="Consolas" pitchFamily="49" charset="0"/>
                <a:ea typeface="仿宋" pitchFamily="49" charset="-122"/>
                <a:cs typeface="Consolas" pitchFamily="49" charset="0"/>
              </a:rPr>
              <a:t>中的迷宫路径</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恢复出口迷宫值为</a:t>
            </a:r>
            <a:r>
              <a:rPr lang="en-US" altLang="zh-CN" sz="1800">
                <a:solidFill>
                  <a:srgbClr val="0000FF"/>
                </a:solidFill>
                <a:latin typeface="Consolas" pitchFamily="49" charset="0"/>
                <a:ea typeface="仿宋" pitchFamily="49" charset="-122"/>
                <a:cs typeface="Consolas" pitchFamily="49" charset="0"/>
              </a:rPr>
              <a:t>0</a:t>
            </a:r>
            <a:r>
              <a:rPr lang="zh-CN" altLang="zh-CN" sz="1800">
                <a:solidFill>
                  <a:srgbClr val="0000FF"/>
                </a:solidFill>
                <a:latin typeface="Consolas" pitchFamily="49" charset="0"/>
                <a:ea typeface="仿宋" pitchFamily="49" charset="-122"/>
                <a:cs typeface="Consolas" pitchFamily="49" charset="0"/>
              </a:rPr>
              <a:t>即置</a:t>
            </a:r>
            <a:r>
              <a:rPr lang="en-US" altLang="zh-CN" sz="1800">
                <a:solidFill>
                  <a:srgbClr val="0000FF"/>
                </a:solidFill>
                <a:latin typeface="Consolas" pitchFamily="49" charset="0"/>
                <a:ea typeface="仿宋" pitchFamily="49" charset="-122"/>
                <a:cs typeface="Consolas" pitchFamily="49" charset="0"/>
              </a:rPr>
              <a:t>mg[xe][ye]=0</a:t>
            </a:r>
          </a:p>
          <a:p>
            <a:pPr algn="l"/>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FF00FF"/>
                </a:solidFill>
                <a:latin typeface="Consolas" pitchFamily="49" charset="0"/>
                <a:ea typeface="仿宋" pitchFamily="49" charset="-122"/>
                <a:cs typeface="Consolas" pitchFamily="49" charset="0"/>
              </a:rPr>
              <a:t>若</a:t>
            </a:r>
            <a:r>
              <a:rPr lang="en-US" altLang="zh-CN" sz="1800">
                <a:solidFill>
                  <a:srgbClr val="FF00FF"/>
                </a:solidFill>
                <a:latin typeface="Consolas" pitchFamily="49" charset="0"/>
                <a:ea typeface="仿宋" pitchFamily="49" charset="-122"/>
                <a:cs typeface="Consolas" pitchFamily="49" charset="0"/>
              </a:rPr>
              <a:t>(xi,yi)=(xe,ye)</a:t>
            </a:r>
            <a:r>
              <a:rPr lang="zh-CN" altLang="zh-CN" sz="1800">
                <a:solidFill>
                  <a:srgbClr val="FF00FF"/>
                </a:solidFill>
                <a:latin typeface="Consolas" pitchFamily="49" charset="0"/>
                <a:ea typeface="仿宋" pitchFamily="49" charset="-122"/>
                <a:cs typeface="Consolas" pitchFamily="49" charset="0"/>
              </a:rPr>
              <a:t>即找到出口</a:t>
            </a:r>
          </a:p>
          <a:p>
            <a:pPr algn="l"/>
            <a:r>
              <a:rPr lang="en-US" altLang="zh-CN" sz="1800">
                <a:solidFill>
                  <a:srgbClr val="FF0000"/>
                </a:solidFill>
                <a:latin typeface="Consolas" pitchFamily="49" charset="0"/>
                <a:ea typeface="仿宋" pitchFamily="49" charset="-122"/>
                <a:cs typeface="Consolas" pitchFamily="49" charset="0"/>
              </a:rPr>
              <a:t>mgpath</a:t>
            </a:r>
            <a:r>
              <a:rPr lang="en-US" altLang="zh-CN" sz="1800">
                <a:solidFill>
                  <a:srgbClr val="0000FF"/>
                </a:solidFill>
                <a:latin typeface="Consolas" pitchFamily="49" charset="0"/>
                <a:ea typeface="仿宋" pitchFamily="49" charset="-122"/>
                <a:cs typeface="Consolas" pitchFamily="49" charset="0"/>
              </a:rPr>
              <a:t>(xi,yi,xe,ye,path) </a:t>
            </a:r>
            <a:r>
              <a:rPr lang="en-US" altLang="zh-CN" sz="1800">
                <a:solidFill>
                  <a:srgbClr val="0000FF"/>
                </a:solidFill>
                <a:latin typeface="Consolas" pitchFamily="49" charset="0"/>
                <a:ea typeface="仿宋" pitchFamily="49" charset="-122"/>
                <a:cs typeface="Consolas" pitchFamily="49" charset="0"/>
                <a:sym typeface="Symbol"/>
              </a:rPr>
              <a:t> </a:t>
            </a:r>
            <a:r>
              <a:rPr lang="zh-CN" altLang="zh-CN" sz="1800">
                <a:solidFill>
                  <a:srgbClr val="0000FF"/>
                </a:solidFill>
                <a:latin typeface="Consolas" pitchFamily="49" charset="0"/>
                <a:ea typeface="仿宋" pitchFamily="49" charset="-122"/>
                <a:cs typeface="Consolas" pitchFamily="49" charset="0"/>
              </a:rPr>
              <a:t>将</a:t>
            </a:r>
            <a:r>
              <a:rPr lang="en-US" altLang="zh-CN" sz="1800">
                <a:solidFill>
                  <a:srgbClr val="0000FF"/>
                </a:solidFill>
                <a:latin typeface="Consolas" pitchFamily="49" charset="0"/>
                <a:ea typeface="仿宋" pitchFamily="49" charset="-122"/>
                <a:cs typeface="Consolas" pitchFamily="49" charset="0"/>
              </a:rPr>
              <a:t>(xi,yi)</a:t>
            </a:r>
            <a:r>
              <a:rPr lang="zh-CN" altLang="zh-CN" sz="1800">
                <a:solidFill>
                  <a:srgbClr val="0000FF"/>
                </a:solidFill>
                <a:latin typeface="Consolas" pitchFamily="49" charset="0"/>
                <a:ea typeface="仿宋" pitchFamily="49" charset="-122"/>
                <a:cs typeface="Consolas" pitchFamily="49" charset="0"/>
              </a:rPr>
              <a:t>添加到</a:t>
            </a:r>
            <a:r>
              <a:rPr lang="en-US" altLang="zh-CN" sz="1800">
                <a:solidFill>
                  <a:srgbClr val="0000FF"/>
                </a:solidFill>
                <a:latin typeface="Consolas" pitchFamily="49" charset="0"/>
                <a:ea typeface="仿宋" pitchFamily="49" charset="-122"/>
                <a:cs typeface="Consolas" pitchFamily="49" charset="0"/>
              </a:rPr>
              <a:t>path</a:t>
            </a:r>
            <a:r>
              <a:rPr lang="zh-CN" altLang="zh-CN" sz="1800">
                <a:solidFill>
                  <a:srgbClr val="0000FF"/>
                </a:solidFill>
                <a:latin typeface="Consolas" pitchFamily="49" charset="0"/>
                <a:ea typeface="仿宋" pitchFamily="49" charset="-122"/>
                <a:cs typeface="Consolas" pitchFamily="49" charset="0"/>
              </a:rPr>
              <a:t>中</a:t>
            </a:r>
            <a:r>
              <a:rPr lang="en-US"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置</a:t>
            </a:r>
            <a:r>
              <a:rPr lang="en-US" altLang="zh-CN" sz="1800">
                <a:solidFill>
                  <a:srgbClr val="0000FF"/>
                </a:solidFill>
                <a:latin typeface="Consolas" pitchFamily="49" charset="0"/>
                <a:ea typeface="仿宋" pitchFamily="49" charset="-122"/>
                <a:cs typeface="Consolas" pitchFamily="49" charset="0"/>
              </a:rPr>
              <a:t>mg[xi][yi]=-1;</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对于</a:t>
            </a:r>
            <a:r>
              <a:rPr lang="en-US" altLang="zh-CN" sz="1800">
                <a:solidFill>
                  <a:srgbClr val="0000FF"/>
                </a:solidFill>
                <a:latin typeface="Consolas" pitchFamily="49" charset="0"/>
                <a:ea typeface="仿宋" pitchFamily="49" charset="-122"/>
                <a:cs typeface="Consolas" pitchFamily="49" charset="0"/>
              </a:rPr>
              <a:t>(xi,yi)</a:t>
            </a:r>
            <a:r>
              <a:rPr lang="zh-CN" altLang="zh-CN" sz="1800">
                <a:solidFill>
                  <a:srgbClr val="0000FF"/>
                </a:solidFill>
                <a:latin typeface="Consolas" pitchFamily="49" charset="0"/>
                <a:ea typeface="仿宋" pitchFamily="49" charset="-122"/>
                <a:cs typeface="Consolas" pitchFamily="49" charset="0"/>
              </a:rPr>
              <a:t>每个相邻可走方块</a:t>
            </a:r>
            <a:r>
              <a:rPr lang="en-US" altLang="zh-CN" sz="1800">
                <a:solidFill>
                  <a:srgbClr val="0000FF"/>
                </a:solidFill>
                <a:latin typeface="Consolas" pitchFamily="49" charset="0"/>
                <a:ea typeface="仿宋" pitchFamily="49" charset="-122"/>
                <a:cs typeface="Consolas" pitchFamily="49" charset="0"/>
              </a:rPr>
              <a:t>(i,j)</a:t>
            </a:r>
            <a:r>
              <a:rPr lang="zh-CN" altLang="zh-CN" sz="180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调用</a:t>
            </a:r>
            <a:r>
              <a:rPr lang="en-US" altLang="zh-CN" sz="1800">
                <a:solidFill>
                  <a:srgbClr val="FF0000"/>
                </a:solidFill>
                <a:latin typeface="Consolas" pitchFamily="49" charset="0"/>
                <a:ea typeface="仿宋" pitchFamily="49" charset="-122"/>
                <a:cs typeface="Consolas" pitchFamily="49" charset="0"/>
              </a:rPr>
              <a:t>mgpath</a:t>
            </a:r>
            <a:r>
              <a:rPr lang="en-US" altLang="zh-CN" sz="1800">
                <a:solidFill>
                  <a:srgbClr val="0000FF"/>
                </a:solidFill>
                <a:latin typeface="Consolas" pitchFamily="49" charset="0"/>
                <a:ea typeface="仿宋" pitchFamily="49" charset="-122"/>
                <a:cs typeface="Consolas" pitchFamily="49" charset="0"/>
              </a:rPr>
              <a:t>(i,j,xe,ye,path);</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从</a:t>
            </a:r>
            <a:r>
              <a:rPr lang="en-US" altLang="zh-CN" sz="1800">
                <a:solidFill>
                  <a:srgbClr val="0000FF"/>
                </a:solidFill>
                <a:latin typeface="Consolas" pitchFamily="49" charset="0"/>
                <a:ea typeface="仿宋" pitchFamily="49" charset="-122"/>
                <a:cs typeface="Consolas" pitchFamily="49" charset="0"/>
              </a:rPr>
              <a:t>(xi,yi)</a:t>
            </a:r>
            <a:r>
              <a:rPr lang="zh-CN" altLang="zh-CN" sz="1800">
                <a:solidFill>
                  <a:srgbClr val="0000FF"/>
                </a:solidFill>
                <a:latin typeface="Consolas" pitchFamily="49" charset="0"/>
                <a:ea typeface="仿宋" pitchFamily="49" charset="-122"/>
                <a:cs typeface="Consolas" pitchFamily="49" charset="0"/>
              </a:rPr>
              <a:t>回退一步即置</a:t>
            </a:r>
            <a:r>
              <a:rPr lang="en-US" altLang="zh-CN" sz="1800">
                <a:solidFill>
                  <a:srgbClr val="0000FF"/>
                </a:solidFill>
                <a:latin typeface="Consolas" pitchFamily="49" charset="0"/>
                <a:ea typeface="仿宋" pitchFamily="49" charset="-122"/>
                <a:cs typeface="Consolas" pitchFamily="49" charset="0"/>
              </a:rPr>
              <a:t>mg[xi][yi]=0;</a:t>
            </a:r>
          </a:p>
          <a:p>
            <a:pPr algn="l"/>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FF00FF"/>
                </a:solidFill>
                <a:latin typeface="Consolas" pitchFamily="49" charset="0"/>
                <a:ea typeface="仿宋" pitchFamily="49" charset="-122"/>
                <a:cs typeface="Consolas" pitchFamily="49" charset="0"/>
              </a:rPr>
              <a:t>若</a:t>
            </a:r>
            <a:r>
              <a:rPr lang="en-US" altLang="zh-CN" sz="1800">
                <a:solidFill>
                  <a:srgbClr val="FF00FF"/>
                </a:solidFill>
                <a:latin typeface="Consolas" pitchFamily="49" charset="0"/>
                <a:ea typeface="仿宋" pitchFamily="49" charset="-122"/>
                <a:cs typeface="Consolas" pitchFamily="49" charset="0"/>
              </a:rPr>
              <a:t>(xi,yi)</a:t>
            </a:r>
            <a:r>
              <a:rPr lang="zh-CN" altLang="zh-CN" sz="1800">
                <a:solidFill>
                  <a:srgbClr val="FF00FF"/>
                </a:solidFill>
                <a:latin typeface="Consolas" pitchFamily="49" charset="0"/>
                <a:ea typeface="仿宋" pitchFamily="49" charset="-122"/>
                <a:cs typeface="Consolas" pitchFamily="49" charset="0"/>
              </a:rPr>
              <a:t>不是出口</a:t>
            </a:r>
          </a:p>
        </p:txBody>
      </p:sp>
      <p:sp>
        <p:nvSpPr>
          <p:cNvPr id="5" name="TextBox 4"/>
          <p:cNvSpPr txBox="1"/>
          <p:nvPr/>
        </p:nvSpPr>
        <p:spPr>
          <a:xfrm>
            <a:off x="428596" y="571480"/>
            <a:ext cx="4214842" cy="400110"/>
          </a:xfrm>
          <a:prstGeom prst="rect">
            <a:avLst/>
          </a:prstGeom>
          <a:noFill/>
        </p:spPr>
        <p:txBody>
          <a:bodyPr wrap="square" rtlCol="0">
            <a:spAutoFit/>
          </a:bodyPr>
          <a:lstStyle/>
          <a:p>
            <a:pPr algn="l">
              <a:lnSpc>
                <a:spcPct val="100000"/>
              </a:lnSpc>
            </a:pPr>
            <a:r>
              <a:rPr lang="zh-CN" altLang="en-US" sz="2000" dirty="0">
                <a:solidFill>
                  <a:srgbClr val="0000FF"/>
                </a:solidFill>
                <a:latin typeface="Consolas" pitchFamily="49" charset="0"/>
                <a:ea typeface="仿宋" pitchFamily="49" charset="-122"/>
                <a:cs typeface="Consolas" pitchFamily="49" charset="0"/>
              </a:rPr>
              <a:t>求解迷宫问题的递归模型如下：</a:t>
            </a:r>
          </a:p>
        </p:txBody>
      </p:sp>
      <p:sp>
        <p:nvSpPr>
          <p:cNvPr id="12" name="灯片编号占位符 11"/>
          <p:cNvSpPr>
            <a:spLocks noGrp="1"/>
          </p:cNvSpPr>
          <p:nvPr>
            <p:ph type="sldNum" sz="quarter" idx="12"/>
          </p:nvPr>
        </p:nvSpPr>
        <p:spPr/>
        <p:txBody>
          <a:bodyPr/>
          <a:lstStyle/>
          <a:p>
            <a:fld id="{67864EE2-EAB3-4814-A7EB-820BD7610F1E}" type="slidenum">
              <a:rPr lang="en-US" altLang="zh-CN" smtClean="0"/>
              <a:pPr/>
              <a:t>91</a:t>
            </a:fld>
            <a:r>
              <a:rPr lang="en-US" altLang="zh-CN" dirty="0"/>
              <a:t>/97</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357158" y="571480"/>
            <a:ext cx="8286808" cy="5472350"/>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#include&lt;iostream&gt;</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#include&lt;vector&gt;</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using namespace std;</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const int MAX=10;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迷宫最大的行、列数</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int dx[]={-1,0,1,0};			</a:t>
            </a:r>
            <a:r>
              <a:rPr lang="en-US" altLang="zh-CN" sz="1800">
                <a:solidFill>
                  <a:schemeClr val="bg1">
                    <a:lumMod val="50000"/>
                  </a:schemeClr>
                </a:solidFill>
                <a:latin typeface="Consolas" pitchFamily="49" charset="0"/>
                <a:ea typeface="仿宋" pitchFamily="49" charset="-122"/>
                <a:cs typeface="Consolas" pitchFamily="49" charset="0"/>
              </a:rPr>
              <a:t>//x</a:t>
            </a:r>
            <a:r>
              <a:rPr lang="zh-CN" altLang="zh-CN" sz="1800">
                <a:solidFill>
                  <a:schemeClr val="bg1">
                    <a:lumMod val="50000"/>
                  </a:schemeClr>
                </a:solidFill>
                <a:latin typeface="Consolas" pitchFamily="49" charset="0"/>
                <a:ea typeface="仿宋" pitchFamily="49" charset="-122"/>
                <a:cs typeface="Consolas" pitchFamily="49" charset="0"/>
              </a:rPr>
              <a:t>方向的偏移量</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int dy[]={0,1,0,-1}; 			</a:t>
            </a:r>
            <a:r>
              <a:rPr lang="en-US" altLang="zh-CN" sz="1800">
                <a:solidFill>
                  <a:schemeClr val="bg1">
                    <a:lumMod val="50000"/>
                  </a:schemeClr>
                </a:solidFill>
                <a:latin typeface="Consolas" pitchFamily="49" charset="0"/>
                <a:ea typeface="仿宋" pitchFamily="49" charset="-122"/>
                <a:cs typeface="Consolas" pitchFamily="49" charset="0"/>
              </a:rPr>
              <a:t>//y</a:t>
            </a:r>
            <a:r>
              <a:rPr lang="zh-CN" altLang="zh-CN" sz="1800">
                <a:solidFill>
                  <a:schemeClr val="bg1">
                    <a:lumMod val="50000"/>
                  </a:schemeClr>
                </a:solidFill>
                <a:latin typeface="Consolas" pitchFamily="49" charset="0"/>
                <a:ea typeface="仿宋" pitchFamily="49" charset="-122"/>
                <a:cs typeface="Consolas" pitchFamily="49" charset="0"/>
              </a:rPr>
              <a:t>方向的偏移量</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int mg[MAX][MAX]={{0,1,0,0},{0,0,1,1},{0,1,0,0},{0,0,0,0}};</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int m=4,n=4;</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int cnt=0;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累计迷宫路径数</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Box</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方块类</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public:</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int i;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方块的行号</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int j;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方块的列号</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Box(int i1,int j1):i(i1),j(j1) {}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重载构造函数</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1" name="灯片编号占位符 10"/>
          <p:cNvSpPr>
            <a:spLocks noGrp="1"/>
          </p:cNvSpPr>
          <p:nvPr>
            <p:ph type="sldNum" sz="quarter" idx="12"/>
          </p:nvPr>
        </p:nvSpPr>
        <p:spPr/>
        <p:txBody>
          <a:bodyPr/>
          <a:lstStyle/>
          <a:p>
            <a:fld id="{67864EE2-EAB3-4814-A7EB-820BD7610F1E}" type="slidenum">
              <a:rPr lang="en-US" altLang="zh-CN" smtClean="0"/>
              <a:pPr/>
              <a:t>92</a:t>
            </a:fld>
            <a:r>
              <a:rPr lang="en-US" altLang="zh-CN" dirty="0"/>
              <a:t>/97</a:t>
            </a:r>
          </a:p>
        </p:txBody>
      </p:sp>
      <p:grpSp>
        <p:nvGrpSpPr>
          <p:cNvPr id="6" name="组合 58">
            <a:extLst>
              <a:ext uri="{FF2B5EF4-FFF2-40B4-BE49-F238E27FC236}">
                <a16:creationId xmlns:a16="http://schemas.microsoft.com/office/drawing/2014/main" id="{53E5EF93-7531-44C7-85AE-EFF90C953AE6}"/>
              </a:ext>
            </a:extLst>
          </p:cNvPr>
          <p:cNvGrpSpPr/>
          <p:nvPr/>
        </p:nvGrpSpPr>
        <p:grpSpPr>
          <a:xfrm>
            <a:off x="3275856" y="811873"/>
            <a:ext cx="1533338" cy="1658036"/>
            <a:chOff x="6715140" y="3560496"/>
            <a:chExt cx="1500198" cy="1658036"/>
          </a:xfrm>
        </p:grpSpPr>
        <p:sp>
          <p:nvSpPr>
            <p:cNvPr id="40" name="Rectangle 53">
              <a:extLst>
                <a:ext uri="{FF2B5EF4-FFF2-40B4-BE49-F238E27FC236}">
                  <a16:creationId xmlns:a16="http://schemas.microsoft.com/office/drawing/2014/main" id="{C50C92BB-EFBC-4625-968C-695CB7FD525B}"/>
                </a:ext>
              </a:extLst>
            </p:cNvPr>
            <p:cNvSpPr>
              <a:spLocks noChangeArrowheads="1"/>
            </p:cNvSpPr>
            <p:nvPr/>
          </p:nvSpPr>
          <p:spPr bwMode="auto">
            <a:xfrm>
              <a:off x="7054083" y="4830786"/>
              <a:ext cx="298126" cy="297132"/>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41" name="Rectangle 51">
              <a:extLst>
                <a:ext uri="{FF2B5EF4-FFF2-40B4-BE49-F238E27FC236}">
                  <a16:creationId xmlns:a16="http://schemas.microsoft.com/office/drawing/2014/main" id="{6D27B325-E68A-4B15-992D-D8E698B437E6}"/>
                </a:ext>
              </a:extLst>
            </p:cNvPr>
            <p:cNvSpPr>
              <a:spLocks noChangeArrowheads="1"/>
            </p:cNvSpPr>
            <p:nvPr/>
          </p:nvSpPr>
          <p:spPr bwMode="auto">
            <a:xfrm>
              <a:off x="7629265" y="4830786"/>
              <a:ext cx="298126" cy="297132"/>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42" name="Rectangle 50">
              <a:extLst>
                <a:ext uri="{FF2B5EF4-FFF2-40B4-BE49-F238E27FC236}">
                  <a16:creationId xmlns:a16="http://schemas.microsoft.com/office/drawing/2014/main" id="{E419CD17-9B20-40BD-8D12-6F9A602ED1CE}"/>
                </a:ext>
              </a:extLst>
            </p:cNvPr>
            <p:cNvSpPr>
              <a:spLocks noChangeArrowheads="1"/>
            </p:cNvSpPr>
            <p:nvPr/>
          </p:nvSpPr>
          <p:spPr bwMode="auto">
            <a:xfrm>
              <a:off x="7341674" y="4830786"/>
              <a:ext cx="298126" cy="297132"/>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43" name="Rectangle 49">
              <a:extLst>
                <a:ext uri="{FF2B5EF4-FFF2-40B4-BE49-F238E27FC236}">
                  <a16:creationId xmlns:a16="http://schemas.microsoft.com/office/drawing/2014/main" id="{E4FF0FE3-9BD3-4D6E-8047-67D5E7C80A03}"/>
                </a:ext>
              </a:extLst>
            </p:cNvPr>
            <p:cNvSpPr>
              <a:spLocks noChangeArrowheads="1"/>
            </p:cNvSpPr>
            <p:nvPr/>
          </p:nvSpPr>
          <p:spPr bwMode="auto">
            <a:xfrm>
              <a:off x="7910536" y="4830786"/>
              <a:ext cx="298126" cy="297132"/>
            </a:xfrm>
            <a:prstGeom prst="rect">
              <a:avLst/>
            </a:prstGeom>
            <a:ln w="3175">
              <a:headEnd/>
              <a:tailEnd/>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44" name="Rectangle 48">
              <a:extLst>
                <a:ext uri="{FF2B5EF4-FFF2-40B4-BE49-F238E27FC236}">
                  <a16:creationId xmlns:a16="http://schemas.microsoft.com/office/drawing/2014/main" id="{44EE5AC8-CFD9-405D-AF1D-525A27D9E725}"/>
                </a:ext>
              </a:extLst>
            </p:cNvPr>
            <p:cNvSpPr>
              <a:spLocks noChangeArrowheads="1"/>
            </p:cNvSpPr>
            <p:nvPr/>
          </p:nvSpPr>
          <p:spPr bwMode="auto">
            <a:xfrm>
              <a:off x="7054083" y="4524172"/>
              <a:ext cx="298126" cy="298185"/>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45" name="Rectangle 46">
              <a:extLst>
                <a:ext uri="{FF2B5EF4-FFF2-40B4-BE49-F238E27FC236}">
                  <a16:creationId xmlns:a16="http://schemas.microsoft.com/office/drawing/2014/main" id="{D1AE590D-3AF5-45DA-85E9-4D9F7F69178D}"/>
                </a:ext>
              </a:extLst>
            </p:cNvPr>
            <p:cNvSpPr>
              <a:spLocks noChangeArrowheads="1"/>
            </p:cNvSpPr>
            <p:nvPr/>
          </p:nvSpPr>
          <p:spPr bwMode="auto">
            <a:xfrm>
              <a:off x="7629265" y="4524172"/>
              <a:ext cx="298126" cy="298185"/>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46" name="Rectangle 45">
              <a:extLst>
                <a:ext uri="{FF2B5EF4-FFF2-40B4-BE49-F238E27FC236}">
                  <a16:creationId xmlns:a16="http://schemas.microsoft.com/office/drawing/2014/main" id="{338C8130-E5D2-45A1-8F05-0166DFDCE8FE}"/>
                </a:ext>
              </a:extLst>
            </p:cNvPr>
            <p:cNvSpPr>
              <a:spLocks noChangeArrowheads="1"/>
            </p:cNvSpPr>
            <p:nvPr/>
          </p:nvSpPr>
          <p:spPr bwMode="auto">
            <a:xfrm>
              <a:off x="7341674" y="4524172"/>
              <a:ext cx="298126" cy="29818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47" name="Rectangle 44">
              <a:extLst>
                <a:ext uri="{FF2B5EF4-FFF2-40B4-BE49-F238E27FC236}">
                  <a16:creationId xmlns:a16="http://schemas.microsoft.com/office/drawing/2014/main" id="{69C52955-551F-4D3E-9CAD-67E134941F95}"/>
                </a:ext>
              </a:extLst>
            </p:cNvPr>
            <p:cNvSpPr>
              <a:spLocks noChangeArrowheads="1"/>
            </p:cNvSpPr>
            <p:nvPr/>
          </p:nvSpPr>
          <p:spPr bwMode="auto">
            <a:xfrm>
              <a:off x="7910536" y="4524172"/>
              <a:ext cx="298126" cy="298185"/>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48" name="Rectangle 43">
              <a:extLst>
                <a:ext uri="{FF2B5EF4-FFF2-40B4-BE49-F238E27FC236}">
                  <a16:creationId xmlns:a16="http://schemas.microsoft.com/office/drawing/2014/main" id="{03B6DC9D-FCF6-4727-9CC3-907E71C3281C}"/>
                </a:ext>
              </a:extLst>
            </p:cNvPr>
            <p:cNvSpPr>
              <a:spLocks noChangeArrowheads="1"/>
            </p:cNvSpPr>
            <p:nvPr/>
          </p:nvSpPr>
          <p:spPr bwMode="auto">
            <a:xfrm>
              <a:off x="7054083" y="4211236"/>
              <a:ext cx="298126" cy="297132"/>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49" name="Rectangle 41">
              <a:extLst>
                <a:ext uri="{FF2B5EF4-FFF2-40B4-BE49-F238E27FC236}">
                  <a16:creationId xmlns:a16="http://schemas.microsoft.com/office/drawing/2014/main" id="{877FC3F5-F317-47CC-8B07-47982213EBF0}"/>
                </a:ext>
              </a:extLst>
            </p:cNvPr>
            <p:cNvSpPr>
              <a:spLocks noChangeArrowheads="1"/>
            </p:cNvSpPr>
            <p:nvPr/>
          </p:nvSpPr>
          <p:spPr bwMode="auto">
            <a:xfrm>
              <a:off x="7629265" y="4211236"/>
              <a:ext cx="298126" cy="29713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0" name="Rectangle 40">
              <a:extLst>
                <a:ext uri="{FF2B5EF4-FFF2-40B4-BE49-F238E27FC236}">
                  <a16:creationId xmlns:a16="http://schemas.microsoft.com/office/drawing/2014/main" id="{5E30E428-715B-4228-949A-CAB394CF9E6A}"/>
                </a:ext>
              </a:extLst>
            </p:cNvPr>
            <p:cNvSpPr>
              <a:spLocks noChangeArrowheads="1"/>
            </p:cNvSpPr>
            <p:nvPr/>
          </p:nvSpPr>
          <p:spPr bwMode="auto">
            <a:xfrm>
              <a:off x="7341674" y="4211236"/>
              <a:ext cx="298126" cy="297132"/>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1" name="Rectangle 39">
              <a:extLst>
                <a:ext uri="{FF2B5EF4-FFF2-40B4-BE49-F238E27FC236}">
                  <a16:creationId xmlns:a16="http://schemas.microsoft.com/office/drawing/2014/main" id="{78F93D15-425A-400D-A895-1B2EF5A11327}"/>
                </a:ext>
              </a:extLst>
            </p:cNvPr>
            <p:cNvSpPr>
              <a:spLocks noChangeArrowheads="1"/>
            </p:cNvSpPr>
            <p:nvPr/>
          </p:nvSpPr>
          <p:spPr bwMode="auto">
            <a:xfrm>
              <a:off x="7910536" y="4211236"/>
              <a:ext cx="298126" cy="29713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2" name="Rectangle 38">
              <a:extLst>
                <a:ext uri="{FF2B5EF4-FFF2-40B4-BE49-F238E27FC236}">
                  <a16:creationId xmlns:a16="http://schemas.microsoft.com/office/drawing/2014/main" id="{8B1C3BFD-CDDF-45A4-8795-FFD4C5633926}"/>
                </a:ext>
              </a:extLst>
            </p:cNvPr>
            <p:cNvSpPr>
              <a:spLocks noChangeArrowheads="1"/>
            </p:cNvSpPr>
            <p:nvPr/>
          </p:nvSpPr>
          <p:spPr bwMode="auto">
            <a:xfrm>
              <a:off x="7054083" y="3904621"/>
              <a:ext cx="298126" cy="298185"/>
            </a:xfrm>
            <a:prstGeom prst="rect">
              <a:avLst/>
            </a:prstGeom>
            <a:ln w="3175">
              <a:headEnd/>
              <a:tailEnd/>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3" name="Rectangle 36">
              <a:extLst>
                <a:ext uri="{FF2B5EF4-FFF2-40B4-BE49-F238E27FC236}">
                  <a16:creationId xmlns:a16="http://schemas.microsoft.com/office/drawing/2014/main" id="{53B36365-1230-4146-B000-F4A40F878D83}"/>
                </a:ext>
              </a:extLst>
            </p:cNvPr>
            <p:cNvSpPr>
              <a:spLocks noChangeArrowheads="1"/>
            </p:cNvSpPr>
            <p:nvPr/>
          </p:nvSpPr>
          <p:spPr bwMode="auto">
            <a:xfrm>
              <a:off x="7629265" y="3904621"/>
              <a:ext cx="298126" cy="298185"/>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4" name="Rectangle 35">
              <a:extLst>
                <a:ext uri="{FF2B5EF4-FFF2-40B4-BE49-F238E27FC236}">
                  <a16:creationId xmlns:a16="http://schemas.microsoft.com/office/drawing/2014/main" id="{397EDAD1-FE96-4C0F-919D-0044F845B93A}"/>
                </a:ext>
              </a:extLst>
            </p:cNvPr>
            <p:cNvSpPr>
              <a:spLocks noChangeArrowheads="1"/>
            </p:cNvSpPr>
            <p:nvPr/>
          </p:nvSpPr>
          <p:spPr bwMode="auto">
            <a:xfrm>
              <a:off x="7341674" y="3904621"/>
              <a:ext cx="298126" cy="29818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5" name="Rectangle 34">
              <a:extLst>
                <a:ext uri="{FF2B5EF4-FFF2-40B4-BE49-F238E27FC236}">
                  <a16:creationId xmlns:a16="http://schemas.microsoft.com/office/drawing/2014/main" id="{9BC87FD7-2450-494E-B9FF-8B145D11CC48}"/>
                </a:ext>
              </a:extLst>
            </p:cNvPr>
            <p:cNvSpPr>
              <a:spLocks noChangeArrowheads="1"/>
            </p:cNvSpPr>
            <p:nvPr/>
          </p:nvSpPr>
          <p:spPr bwMode="auto">
            <a:xfrm>
              <a:off x="7910536" y="3904621"/>
              <a:ext cx="298126" cy="298185"/>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6" name="Rectangle 28">
              <a:extLst>
                <a:ext uri="{FF2B5EF4-FFF2-40B4-BE49-F238E27FC236}">
                  <a16:creationId xmlns:a16="http://schemas.microsoft.com/office/drawing/2014/main" id="{2B79FB58-70CE-4115-93C9-BBF9B7024B38}"/>
                </a:ext>
              </a:extLst>
            </p:cNvPr>
            <p:cNvSpPr>
              <a:spLocks noChangeArrowheads="1"/>
            </p:cNvSpPr>
            <p:nvPr/>
          </p:nvSpPr>
          <p:spPr bwMode="auto">
            <a:xfrm>
              <a:off x="7342030" y="3560496"/>
              <a:ext cx="298126" cy="29713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chemeClr val="bg1">
                      <a:lumMod val="50000"/>
                    </a:schemeClr>
                  </a:solidFill>
                  <a:effectLst/>
                  <a:latin typeface="Consolas" pitchFamily="49" charset="0"/>
                  <a:ea typeface="宋体" pitchFamily="2" charset="-122"/>
                  <a:cs typeface="Consolas" pitchFamily="49" charset="0"/>
                </a:rPr>
                <a:t>1</a:t>
              </a:r>
            </a:p>
          </p:txBody>
        </p:sp>
        <p:sp>
          <p:nvSpPr>
            <p:cNvPr id="57" name="Rectangle 27">
              <a:extLst>
                <a:ext uri="{FF2B5EF4-FFF2-40B4-BE49-F238E27FC236}">
                  <a16:creationId xmlns:a16="http://schemas.microsoft.com/office/drawing/2014/main" id="{A1098D44-1CD6-46E7-8906-A419BDA13EBC}"/>
                </a:ext>
              </a:extLst>
            </p:cNvPr>
            <p:cNvSpPr>
              <a:spLocks noChangeArrowheads="1"/>
            </p:cNvSpPr>
            <p:nvPr/>
          </p:nvSpPr>
          <p:spPr bwMode="auto">
            <a:xfrm>
              <a:off x="7057599" y="3560496"/>
              <a:ext cx="298126" cy="29713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chemeClr val="bg1">
                      <a:lumMod val="50000"/>
                    </a:schemeClr>
                  </a:solidFill>
                  <a:effectLst/>
                  <a:latin typeface="Consolas" pitchFamily="49" charset="0"/>
                  <a:ea typeface="宋体" pitchFamily="2" charset="-122"/>
                  <a:cs typeface="Consolas" pitchFamily="49" charset="0"/>
                </a:rPr>
                <a:t>0</a:t>
              </a:r>
            </a:p>
          </p:txBody>
        </p:sp>
        <p:sp>
          <p:nvSpPr>
            <p:cNvPr id="58" name="Rectangle 26">
              <a:extLst>
                <a:ext uri="{FF2B5EF4-FFF2-40B4-BE49-F238E27FC236}">
                  <a16:creationId xmlns:a16="http://schemas.microsoft.com/office/drawing/2014/main" id="{9A50983B-129F-43B3-AE37-C29FEB087C3F}"/>
                </a:ext>
              </a:extLst>
            </p:cNvPr>
            <p:cNvSpPr>
              <a:spLocks noChangeArrowheads="1"/>
            </p:cNvSpPr>
            <p:nvPr/>
          </p:nvSpPr>
          <p:spPr bwMode="auto">
            <a:xfrm>
              <a:off x="7917212" y="3560496"/>
              <a:ext cx="298126" cy="29713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chemeClr val="bg1">
                      <a:lumMod val="50000"/>
                    </a:schemeClr>
                  </a:solidFill>
                  <a:effectLst/>
                  <a:latin typeface="Consolas" pitchFamily="49" charset="0"/>
                  <a:ea typeface="宋体" pitchFamily="2" charset="-122"/>
                  <a:cs typeface="Consolas" pitchFamily="49" charset="0"/>
                </a:rPr>
                <a:t>3</a:t>
              </a:r>
            </a:p>
          </p:txBody>
        </p:sp>
        <p:sp>
          <p:nvSpPr>
            <p:cNvPr id="59" name="Rectangle 25">
              <a:extLst>
                <a:ext uri="{FF2B5EF4-FFF2-40B4-BE49-F238E27FC236}">
                  <a16:creationId xmlns:a16="http://schemas.microsoft.com/office/drawing/2014/main" id="{E4D2D256-A4A6-4845-A1E5-595B530E03C7}"/>
                </a:ext>
              </a:extLst>
            </p:cNvPr>
            <p:cNvSpPr>
              <a:spLocks noChangeArrowheads="1"/>
            </p:cNvSpPr>
            <p:nvPr/>
          </p:nvSpPr>
          <p:spPr bwMode="auto">
            <a:xfrm>
              <a:off x="7629621" y="3560496"/>
              <a:ext cx="298126" cy="29713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chemeClr val="bg1">
                      <a:lumMod val="50000"/>
                    </a:schemeClr>
                  </a:solidFill>
                  <a:effectLst/>
                  <a:latin typeface="Consolas" pitchFamily="49" charset="0"/>
                  <a:ea typeface="宋体" pitchFamily="2" charset="-122"/>
                  <a:cs typeface="Consolas" pitchFamily="49" charset="0"/>
                </a:rPr>
                <a:t>2</a:t>
              </a:r>
            </a:p>
          </p:txBody>
        </p:sp>
        <p:sp>
          <p:nvSpPr>
            <p:cNvPr id="60" name="Rectangle 22">
              <a:extLst>
                <a:ext uri="{FF2B5EF4-FFF2-40B4-BE49-F238E27FC236}">
                  <a16:creationId xmlns:a16="http://schemas.microsoft.com/office/drawing/2014/main" id="{726590BA-E697-44A3-AC10-26AE59AA6540}"/>
                </a:ext>
              </a:extLst>
            </p:cNvPr>
            <p:cNvSpPr>
              <a:spLocks noChangeArrowheads="1"/>
            </p:cNvSpPr>
            <p:nvPr/>
          </p:nvSpPr>
          <p:spPr bwMode="auto">
            <a:xfrm>
              <a:off x="6715140" y="4920347"/>
              <a:ext cx="298126" cy="298185"/>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chemeClr val="bg1">
                      <a:lumMod val="50000"/>
                    </a:schemeClr>
                  </a:solidFill>
                  <a:effectLst/>
                  <a:latin typeface="Consolas" pitchFamily="49" charset="0"/>
                  <a:ea typeface="宋体" pitchFamily="2" charset="-122"/>
                  <a:cs typeface="Consolas" pitchFamily="49" charset="0"/>
                </a:rPr>
                <a:t>3</a:t>
              </a:r>
            </a:p>
          </p:txBody>
        </p:sp>
        <p:sp>
          <p:nvSpPr>
            <p:cNvPr id="61" name="Rectangle 21">
              <a:extLst>
                <a:ext uri="{FF2B5EF4-FFF2-40B4-BE49-F238E27FC236}">
                  <a16:creationId xmlns:a16="http://schemas.microsoft.com/office/drawing/2014/main" id="{19B13F7D-2565-4DDC-87E4-C27E84F4471E}"/>
                </a:ext>
              </a:extLst>
            </p:cNvPr>
            <p:cNvSpPr>
              <a:spLocks noChangeArrowheads="1"/>
            </p:cNvSpPr>
            <p:nvPr/>
          </p:nvSpPr>
          <p:spPr bwMode="auto">
            <a:xfrm>
              <a:off x="6715140" y="4607411"/>
              <a:ext cx="298126" cy="298185"/>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chemeClr val="bg1">
                      <a:lumMod val="50000"/>
                    </a:schemeClr>
                  </a:solidFill>
                  <a:effectLst/>
                  <a:latin typeface="Consolas" pitchFamily="49" charset="0"/>
                  <a:ea typeface="宋体" pitchFamily="2" charset="-122"/>
                  <a:cs typeface="Consolas" pitchFamily="49" charset="0"/>
                </a:rPr>
                <a:t>2</a:t>
              </a:r>
            </a:p>
          </p:txBody>
        </p:sp>
        <p:sp>
          <p:nvSpPr>
            <p:cNvPr id="62" name="Rectangle 20">
              <a:extLst>
                <a:ext uri="{FF2B5EF4-FFF2-40B4-BE49-F238E27FC236}">
                  <a16:creationId xmlns:a16="http://schemas.microsoft.com/office/drawing/2014/main" id="{36E57D2B-1834-46D5-A463-9C41C65EAB15}"/>
                </a:ext>
              </a:extLst>
            </p:cNvPr>
            <p:cNvSpPr>
              <a:spLocks noChangeArrowheads="1"/>
            </p:cNvSpPr>
            <p:nvPr/>
          </p:nvSpPr>
          <p:spPr bwMode="auto">
            <a:xfrm>
              <a:off x="6715140" y="4300502"/>
              <a:ext cx="298126" cy="298185"/>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chemeClr val="bg1">
                      <a:lumMod val="50000"/>
                    </a:schemeClr>
                  </a:solidFill>
                  <a:effectLst/>
                  <a:latin typeface="Consolas" pitchFamily="49" charset="0"/>
                  <a:ea typeface="宋体" pitchFamily="2" charset="-122"/>
                  <a:cs typeface="Consolas" pitchFamily="49" charset="0"/>
                </a:rPr>
                <a:t>1</a:t>
              </a:r>
            </a:p>
          </p:txBody>
        </p:sp>
        <p:sp>
          <p:nvSpPr>
            <p:cNvPr id="63" name="Rectangle 19">
              <a:extLst>
                <a:ext uri="{FF2B5EF4-FFF2-40B4-BE49-F238E27FC236}">
                  <a16:creationId xmlns:a16="http://schemas.microsoft.com/office/drawing/2014/main" id="{69960A81-3744-4312-BE91-B0BAEA3E6D54}"/>
                </a:ext>
              </a:extLst>
            </p:cNvPr>
            <p:cNvSpPr>
              <a:spLocks noChangeArrowheads="1"/>
            </p:cNvSpPr>
            <p:nvPr/>
          </p:nvSpPr>
          <p:spPr bwMode="auto">
            <a:xfrm>
              <a:off x="6715140" y="4000504"/>
              <a:ext cx="298126" cy="299239"/>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chemeClr val="bg1">
                      <a:lumMod val="50000"/>
                    </a:schemeClr>
                  </a:solidFill>
                  <a:effectLst/>
                  <a:latin typeface="Consolas" pitchFamily="49" charset="0"/>
                  <a:ea typeface="宋体" pitchFamily="2" charset="-122"/>
                  <a:cs typeface="Consolas" pitchFamily="49" charset="0"/>
                </a:rPr>
                <a:t>0</a:t>
              </a:r>
            </a:p>
          </p:txBody>
        </p:sp>
      </p:gr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214282" y="357166"/>
            <a:ext cx="8643998" cy="5007479"/>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mgpath</a:t>
            </a:r>
            <a:r>
              <a:rPr lang="en-US" altLang="zh-CN" sz="1800">
                <a:solidFill>
                  <a:srgbClr val="0000FF"/>
                </a:solidFill>
                <a:latin typeface="Consolas" pitchFamily="49" charset="0"/>
                <a:ea typeface="仿宋" pitchFamily="49" charset="-122"/>
                <a:cs typeface="Consolas" pitchFamily="49" charset="0"/>
              </a:rPr>
              <a:t>(int xi,int yi,int xe,int ye,vector&lt;Box&gt; path)</a:t>
            </a:r>
          </a:p>
          <a:p>
            <a:pPr algn="l">
              <a:lnSpc>
                <a:spcPts val="2600"/>
              </a:lnSpc>
              <a:spcBef>
                <a:spcPts val="0"/>
              </a:spcBef>
            </a:pPr>
            <a:r>
              <a:rPr lang="en-US" altLang="zh-CN" sz="1800">
                <a:solidFill>
                  <a:srgbClr val="006600"/>
                </a:solidFill>
                <a:latin typeface="Consolas" pitchFamily="49" charset="0"/>
                <a:ea typeface="仿宋" pitchFamily="49" charset="-122"/>
                <a:cs typeface="Consolas" pitchFamily="49" charset="0"/>
              </a:rPr>
              <a:t>//</a:t>
            </a:r>
            <a:r>
              <a:rPr lang="zh-CN" altLang="zh-CN" sz="1800">
                <a:solidFill>
                  <a:srgbClr val="006600"/>
                </a:solidFill>
                <a:latin typeface="Consolas" pitchFamily="49" charset="0"/>
                <a:ea typeface="仿宋" pitchFamily="49" charset="-122"/>
                <a:cs typeface="Consolas" pitchFamily="49" charset="0"/>
              </a:rPr>
              <a:t>求解迷宫路径为</a:t>
            </a:r>
            <a:r>
              <a:rPr lang="en-US" altLang="zh-CN" sz="1800">
                <a:solidFill>
                  <a:srgbClr val="006600"/>
                </a:solidFill>
                <a:latin typeface="Consolas" pitchFamily="49" charset="0"/>
                <a:ea typeface="仿宋" pitchFamily="49" charset="-122"/>
                <a:cs typeface="Consolas" pitchFamily="49" charset="0"/>
              </a:rPr>
              <a:t>:(xi,yi)-&gt;(xe,ye)</a:t>
            </a:r>
            <a:endParaRPr lang="zh-CN" altLang="zh-CN" sz="1800">
              <a:solidFill>
                <a:srgbClr val="006600"/>
              </a:solidFill>
              <a:latin typeface="Consolas" pitchFamily="49" charset="0"/>
              <a:ea typeface="仿宋" pitchFamily="49" charset="-122"/>
              <a:cs typeface="Consolas" pitchFamily="49" charset="0"/>
            </a:endParaRP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Box b(xi,yi);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建立入口方块的对象</a:t>
            </a:r>
            <a:r>
              <a:rPr lang="en-US" altLang="zh-CN" sz="1800">
                <a:solidFill>
                  <a:schemeClr val="bg1">
                    <a:lumMod val="50000"/>
                  </a:schemeClr>
                </a:solidFill>
                <a:latin typeface="Consolas" pitchFamily="49" charset="0"/>
                <a:ea typeface="仿宋" pitchFamily="49" charset="-122"/>
                <a:cs typeface="Consolas" pitchFamily="49" charset="0"/>
              </a:rPr>
              <a:t>b </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path.push_back(b);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将</a:t>
            </a:r>
            <a:r>
              <a:rPr lang="en-US" altLang="zh-CN" sz="1800">
                <a:solidFill>
                  <a:schemeClr val="bg1">
                    <a:lumMod val="50000"/>
                  </a:schemeClr>
                </a:solidFill>
                <a:latin typeface="Consolas" pitchFamily="49" charset="0"/>
                <a:ea typeface="仿宋" pitchFamily="49" charset="-122"/>
                <a:cs typeface="Consolas" pitchFamily="49" charset="0"/>
              </a:rPr>
              <a:t>b</a:t>
            </a:r>
            <a:r>
              <a:rPr lang="zh-CN" altLang="zh-CN" sz="1800">
                <a:solidFill>
                  <a:schemeClr val="bg1">
                    <a:lumMod val="50000"/>
                  </a:schemeClr>
                </a:solidFill>
                <a:latin typeface="Consolas" pitchFamily="49" charset="0"/>
                <a:ea typeface="仿宋" pitchFamily="49" charset="-122"/>
                <a:cs typeface="Consolas" pitchFamily="49" charset="0"/>
              </a:rPr>
              <a:t>添加的路径</a:t>
            </a:r>
            <a:r>
              <a:rPr lang="en-US" altLang="zh-CN" sz="1800">
                <a:solidFill>
                  <a:schemeClr val="bg1">
                    <a:lumMod val="50000"/>
                  </a:schemeClr>
                </a:solidFill>
                <a:latin typeface="Consolas" pitchFamily="49" charset="0"/>
                <a:ea typeface="仿宋" pitchFamily="49" charset="-122"/>
                <a:cs typeface="Consolas" pitchFamily="49" charset="0"/>
              </a:rPr>
              <a:t>path</a:t>
            </a:r>
            <a:r>
              <a:rPr lang="zh-CN" altLang="zh-CN" sz="1800">
                <a:solidFill>
                  <a:schemeClr val="bg1">
                    <a:lumMod val="50000"/>
                  </a:schemeClr>
                </a:solidFill>
                <a:latin typeface="Consolas" pitchFamily="49" charset="0"/>
                <a:ea typeface="仿宋" pitchFamily="49" charset="-122"/>
                <a:cs typeface="Consolas" pitchFamily="49" charset="0"/>
              </a:rPr>
              <a:t>中 </a:t>
            </a: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mg[xi][yi]=-1;			</a:t>
            </a:r>
            <a:r>
              <a:rPr lang="en-US" altLang="zh-CN" sz="1800">
                <a:solidFill>
                  <a:schemeClr val="bg1">
                    <a:lumMod val="50000"/>
                  </a:schemeClr>
                </a:solidFill>
                <a:latin typeface="Consolas" pitchFamily="49" charset="0"/>
                <a:ea typeface="仿宋" pitchFamily="49" charset="-122"/>
                <a:cs typeface="Consolas" pitchFamily="49" charset="0"/>
              </a:rPr>
              <a:t>//mg[xi][yi]=-1</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if (</a:t>
            </a:r>
            <a:r>
              <a:rPr lang="en-US" altLang="zh-CN" sz="1800">
                <a:solidFill>
                  <a:srgbClr val="FF00FF"/>
                </a:solidFill>
                <a:latin typeface="Consolas" pitchFamily="49" charset="0"/>
                <a:ea typeface="仿宋" pitchFamily="49" charset="-122"/>
                <a:cs typeface="Consolas" pitchFamily="49" charset="0"/>
              </a:rPr>
              <a:t>xi==xe &amp;&amp; yi==ye</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找到了出口</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输出一个迷宫路径</a:t>
            </a: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  cnt++;</a:t>
            </a:r>
            <a:endParaRPr lang="zh-CN" altLang="zh-CN" sz="180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printf("  </a:t>
            </a:r>
            <a:r>
              <a:rPr lang="zh-CN" altLang="zh-CN" sz="1800">
                <a:solidFill>
                  <a:srgbClr val="0000FF"/>
                </a:solidFill>
                <a:latin typeface="Consolas" pitchFamily="49" charset="0"/>
                <a:ea typeface="仿宋" pitchFamily="49" charset="-122"/>
                <a:cs typeface="Consolas" pitchFamily="49" charset="0"/>
              </a:rPr>
              <a:t>迷宫路径</a:t>
            </a:r>
            <a:r>
              <a:rPr lang="en-US" altLang="zh-CN" sz="1800">
                <a:solidFill>
                  <a:srgbClr val="0000FF"/>
                </a:solidFill>
                <a:latin typeface="Consolas" pitchFamily="49" charset="0"/>
                <a:ea typeface="仿宋" pitchFamily="49" charset="-122"/>
                <a:cs typeface="Consolas" pitchFamily="49" charset="0"/>
              </a:rPr>
              <a:t>%d: ",cnt);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输出第</a:t>
            </a:r>
            <a:r>
              <a:rPr lang="en-US" altLang="zh-CN" sz="1800">
                <a:solidFill>
                  <a:schemeClr val="bg1">
                    <a:lumMod val="50000"/>
                  </a:schemeClr>
                </a:solidFill>
                <a:latin typeface="Consolas" pitchFamily="49" charset="0"/>
                <a:ea typeface="仿宋" pitchFamily="49" charset="-122"/>
                <a:cs typeface="Consolas" pitchFamily="49" charset="0"/>
              </a:rPr>
              <a:t>cnt</a:t>
            </a:r>
            <a:r>
              <a:rPr lang="zh-CN" altLang="zh-CN" sz="1800">
                <a:solidFill>
                  <a:schemeClr val="bg1">
                    <a:lumMod val="50000"/>
                  </a:schemeClr>
                </a:solidFill>
                <a:latin typeface="Consolas" pitchFamily="49" charset="0"/>
                <a:ea typeface="仿宋" pitchFamily="49" charset="-122"/>
                <a:cs typeface="Consolas" pitchFamily="49" charset="0"/>
              </a:rPr>
              <a:t>条迷宫路径</a:t>
            </a: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for (int k=0;k&lt;path.size();k++)</a:t>
            </a:r>
            <a:endParaRPr lang="zh-CN" altLang="zh-CN" sz="180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printf("(%d,%d) ",path[k].i,path[k].j);</a:t>
            </a:r>
            <a:endParaRPr lang="zh-CN" altLang="zh-CN" sz="180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printf("\n");</a:t>
            </a:r>
            <a:endParaRPr lang="zh-CN" altLang="zh-CN" sz="180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mg[xi][yi]=0;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从出口回退，恢复其</a:t>
            </a:r>
            <a:r>
              <a:rPr lang="en-US" altLang="zh-CN" sz="1800">
                <a:solidFill>
                  <a:schemeClr val="bg1">
                    <a:lumMod val="50000"/>
                  </a:schemeClr>
                </a:solidFill>
                <a:latin typeface="Consolas" pitchFamily="49" charset="0"/>
                <a:ea typeface="仿宋" pitchFamily="49" charset="-122"/>
                <a:cs typeface="Consolas" pitchFamily="49" charset="0"/>
              </a:rPr>
              <a:t>mg</a:t>
            </a:r>
            <a:r>
              <a:rPr lang="zh-CN" altLang="zh-CN" sz="1800">
                <a:solidFill>
                  <a:schemeClr val="bg1">
                    <a:lumMod val="50000"/>
                  </a:schemeClr>
                </a:solidFill>
                <a:latin typeface="Consolas" pitchFamily="49" charset="0"/>
                <a:ea typeface="仿宋" pitchFamily="49" charset="-122"/>
                <a:cs typeface="Consolas" pitchFamily="49" charset="0"/>
              </a:rPr>
              <a:t>值</a:t>
            </a: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return;</a:t>
            </a:r>
            <a:endParaRPr lang="zh-CN" altLang="zh-CN" sz="180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93</a:t>
            </a:fld>
            <a:r>
              <a:rPr lang="en-US" altLang="zh-CN" dirty="0"/>
              <a:t>/97</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142844" y="357166"/>
            <a:ext cx="8858312" cy="4491312"/>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chemeClr val="bg1">
                    <a:lumMod val="50000"/>
                  </a:schemeClr>
                </a:solidFill>
                <a:latin typeface="Consolas" pitchFamily="49" charset="0"/>
                <a:ea typeface="仿宋" pitchFamily="49" charset="-122"/>
                <a:cs typeface="Consolas" pitchFamily="49" charset="0"/>
              </a:rPr>
              <a:t>//(</a:t>
            </a:r>
            <a:r>
              <a:rPr lang="en-US" altLang="zh-CN" sz="1800" dirty="0" err="1">
                <a:solidFill>
                  <a:schemeClr val="bg1">
                    <a:lumMod val="50000"/>
                  </a:schemeClr>
                </a:solidFill>
                <a:latin typeface="Consolas" pitchFamily="49" charset="0"/>
                <a:ea typeface="仿宋" pitchFamily="49" charset="-122"/>
                <a:cs typeface="Consolas" pitchFamily="49" charset="0"/>
              </a:rPr>
              <a:t>xi,yi</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不是出口</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 int di=0;</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while (di&lt;4)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处理</a:t>
            </a:r>
            <a:r>
              <a:rPr lang="en-US" altLang="zh-CN" sz="1800" dirty="0">
                <a:solidFill>
                  <a:schemeClr val="bg1">
                    <a:lumMod val="50000"/>
                  </a:schemeClr>
                </a:solidFill>
                <a:latin typeface="Consolas" pitchFamily="49" charset="0"/>
                <a:ea typeface="仿宋" pitchFamily="49" charset="-122"/>
                <a:cs typeface="Consolas" pitchFamily="49" charset="0"/>
              </a:rPr>
              <a:t>(</a:t>
            </a:r>
            <a:r>
              <a:rPr lang="en-US" altLang="zh-CN" sz="1800" dirty="0" err="1">
                <a:solidFill>
                  <a:schemeClr val="bg1">
                    <a:lumMod val="50000"/>
                  </a:schemeClr>
                </a:solidFill>
                <a:latin typeface="Consolas" pitchFamily="49" charset="0"/>
                <a:ea typeface="仿宋" pitchFamily="49" charset="-122"/>
                <a:cs typeface="Consolas" pitchFamily="49" charset="0"/>
              </a:rPr>
              <a:t>xi,yi</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四周每个相邻方块</a:t>
            </a:r>
            <a:r>
              <a:rPr lang="en-US" altLang="zh-CN" sz="1800" dirty="0">
                <a:solidFill>
                  <a:schemeClr val="bg1">
                    <a:lumMod val="50000"/>
                  </a:schemeClr>
                </a:solidFill>
                <a:latin typeface="Consolas" pitchFamily="49" charset="0"/>
                <a:ea typeface="仿宋" pitchFamily="49" charset="-122"/>
                <a:cs typeface="Consolas" pitchFamily="49" charset="0"/>
              </a:rPr>
              <a:t>(</a:t>
            </a:r>
            <a:r>
              <a:rPr lang="en-US" altLang="zh-CN" sz="1800" dirty="0" err="1">
                <a:solidFill>
                  <a:schemeClr val="bg1">
                    <a:lumMod val="50000"/>
                  </a:schemeClr>
                </a:solidFill>
                <a:latin typeface="Consolas" pitchFamily="49" charset="0"/>
                <a:ea typeface="仿宋" pitchFamily="49" charset="-122"/>
                <a:cs typeface="Consolas" pitchFamily="49" charset="0"/>
              </a:rPr>
              <a:t>i,j</a:t>
            </a:r>
            <a:r>
              <a:rPr lang="en-US" altLang="zh-CN" sz="1800" dirty="0">
                <a:solidFill>
                  <a:schemeClr val="bg1">
                    <a:lumMod val="50000"/>
                  </a:schemeClr>
                </a:solidFill>
                <a:latin typeface="Consolas" pitchFamily="49" charset="0"/>
                <a:ea typeface="仿宋" pitchFamily="49" charset="-122"/>
                <a:cs typeface="Consolas" pitchFamily="49" charset="0"/>
              </a:rPr>
              <a:t>)</a:t>
            </a:r>
            <a:endParaRPr lang="zh-CN" altLang="zh-CN" sz="1800" dirty="0">
              <a:solidFill>
                <a:schemeClr val="bg1">
                  <a:lumMod val="50000"/>
                </a:schemeClr>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xi+dx</a:t>
            </a:r>
            <a:r>
              <a:rPr lang="en-US" altLang="zh-CN" sz="1800" dirty="0">
                <a:solidFill>
                  <a:srgbClr val="0000FF"/>
                </a:solidFill>
                <a:latin typeface="Consolas" pitchFamily="49" charset="0"/>
                <a:ea typeface="仿宋" pitchFamily="49" charset="-122"/>
                <a:cs typeface="Consolas" pitchFamily="49" charset="0"/>
              </a:rPr>
              <a:t>[di];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找</a:t>
            </a:r>
            <a:r>
              <a:rPr lang="en-US" altLang="zh-CN" sz="1800" dirty="0">
                <a:solidFill>
                  <a:schemeClr val="bg1">
                    <a:lumMod val="50000"/>
                  </a:schemeClr>
                </a:solidFill>
                <a:latin typeface="Consolas" pitchFamily="49" charset="0"/>
                <a:ea typeface="仿宋" pitchFamily="49" charset="-122"/>
                <a:cs typeface="Consolas" pitchFamily="49" charset="0"/>
              </a:rPr>
              <a:t>(</a:t>
            </a:r>
            <a:r>
              <a:rPr lang="en-US" altLang="zh-CN" sz="1800" dirty="0" err="1">
                <a:solidFill>
                  <a:schemeClr val="bg1">
                    <a:lumMod val="50000"/>
                  </a:schemeClr>
                </a:solidFill>
                <a:latin typeface="Consolas" pitchFamily="49" charset="0"/>
                <a:ea typeface="仿宋" pitchFamily="49" charset="-122"/>
                <a:cs typeface="Consolas" pitchFamily="49" charset="0"/>
              </a:rPr>
              <a:t>xi,yi</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的</a:t>
            </a:r>
            <a:r>
              <a:rPr lang="en-US" altLang="zh-CN" sz="1800" dirty="0">
                <a:solidFill>
                  <a:schemeClr val="bg1">
                    <a:lumMod val="50000"/>
                  </a:schemeClr>
                </a:solidFill>
                <a:latin typeface="Consolas" pitchFamily="49" charset="0"/>
                <a:ea typeface="仿宋" pitchFamily="49" charset="-122"/>
                <a:cs typeface="Consolas" pitchFamily="49" charset="0"/>
              </a:rPr>
              <a:t>di</a:t>
            </a:r>
            <a:r>
              <a:rPr lang="zh-CN" altLang="zh-CN" sz="1800" dirty="0">
                <a:solidFill>
                  <a:schemeClr val="bg1">
                    <a:lumMod val="50000"/>
                  </a:schemeClr>
                </a:solidFill>
                <a:latin typeface="Consolas" pitchFamily="49" charset="0"/>
                <a:ea typeface="仿宋" pitchFamily="49" charset="-122"/>
                <a:cs typeface="Consolas" pitchFamily="49" charset="0"/>
              </a:rPr>
              <a:t>方位的相邻方块</a:t>
            </a:r>
            <a:r>
              <a:rPr lang="en-US" altLang="zh-CN" sz="1800" dirty="0">
                <a:solidFill>
                  <a:schemeClr val="bg1">
                    <a:lumMod val="50000"/>
                  </a:schemeClr>
                </a:solidFill>
                <a:latin typeface="Consolas" pitchFamily="49" charset="0"/>
                <a:ea typeface="仿宋" pitchFamily="49" charset="-122"/>
                <a:cs typeface="Consolas" pitchFamily="49" charset="0"/>
              </a:rPr>
              <a:t>(</a:t>
            </a:r>
            <a:r>
              <a:rPr lang="en-US" altLang="zh-CN" sz="1800" dirty="0" err="1">
                <a:solidFill>
                  <a:schemeClr val="bg1">
                    <a:lumMod val="50000"/>
                  </a:schemeClr>
                </a:solidFill>
                <a:latin typeface="Consolas" pitchFamily="49" charset="0"/>
                <a:ea typeface="仿宋" pitchFamily="49" charset="-122"/>
                <a:cs typeface="Consolas" pitchFamily="49" charset="0"/>
              </a:rPr>
              <a:t>i,j</a:t>
            </a:r>
            <a:r>
              <a:rPr lang="en-US" altLang="zh-CN" sz="1800" dirty="0">
                <a:solidFill>
                  <a:schemeClr val="bg1">
                    <a:lumMod val="50000"/>
                  </a:schemeClr>
                </a:solidFill>
                <a:latin typeface="Consolas" pitchFamily="49" charset="0"/>
                <a:ea typeface="仿宋" pitchFamily="49" charset="-122"/>
                <a:cs typeface="Consolas" pitchFamily="49" charset="0"/>
              </a:rPr>
              <a:t>)</a:t>
            </a:r>
            <a:endParaRPr lang="zh-CN" altLang="zh-CN" sz="1800" dirty="0">
              <a:solidFill>
                <a:schemeClr val="bg1">
                  <a:lumMod val="50000"/>
                </a:schemeClr>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int j=</a:t>
            </a:r>
            <a:r>
              <a:rPr lang="en-US" altLang="zh-CN" sz="1800" dirty="0" err="1">
                <a:solidFill>
                  <a:srgbClr val="0000FF"/>
                </a:solidFill>
                <a:latin typeface="Consolas" pitchFamily="49" charset="0"/>
                <a:ea typeface="仿宋" pitchFamily="49" charset="-122"/>
                <a:cs typeface="Consolas" pitchFamily="49" charset="0"/>
              </a:rPr>
              <a:t>yi+dy</a:t>
            </a:r>
            <a:r>
              <a:rPr lang="en-US" altLang="zh-CN" sz="1800" dirty="0">
                <a:solidFill>
                  <a:srgbClr val="0000FF"/>
                </a:solidFill>
                <a:latin typeface="Consolas" pitchFamily="49" charset="0"/>
                <a:ea typeface="仿宋" pitchFamily="49" charset="-122"/>
                <a:cs typeface="Consolas" pitchFamily="49" charset="0"/>
              </a:rPr>
              <a:t>[di];</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&gt;=0 &amp;&amp;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&lt;m &amp;&amp; j&gt;=0 &amp;&amp; j&lt;n &amp;&amp; mg[</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][j]==0)</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mgpath</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i,j,xe,ye,path</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若</a:t>
            </a:r>
            <a:r>
              <a:rPr lang="en-US" altLang="zh-CN" sz="1800" dirty="0">
                <a:solidFill>
                  <a:schemeClr val="bg1">
                    <a:lumMod val="50000"/>
                  </a:schemeClr>
                </a:solidFill>
                <a:latin typeface="Consolas" pitchFamily="49" charset="0"/>
                <a:ea typeface="仿宋" pitchFamily="49" charset="-122"/>
                <a:cs typeface="Consolas" pitchFamily="49" charset="0"/>
              </a:rPr>
              <a:t>(</a:t>
            </a:r>
            <a:r>
              <a:rPr lang="en-US" altLang="zh-CN" sz="1800" dirty="0" err="1">
                <a:solidFill>
                  <a:schemeClr val="bg1">
                    <a:lumMod val="50000"/>
                  </a:schemeClr>
                </a:solidFill>
                <a:latin typeface="Consolas" pitchFamily="49" charset="0"/>
                <a:ea typeface="仿宋" pitchFamily="49" charset="-122"/>
                <a:cs typeface="Consolas" pitchFamily="49" charset="0"/>
              </a:rPr>
              <a:t>i,j</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可走</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从</a:t>
            </a:r>
            <a:r>
              <a:rPr lang="en-US" altLang="zh-CN" sz="1800" dirty="0">
                <a:solidFill>
                  <a:schemeClr val="bg1">
                    <a:lumMod val="50000"/>
                  </a:schemeClr>
                </a:solidFill>
                <a:latin typeface="Consolas" pitchFamily="49" charset="0"/>
                <a:ea typeface="仿宋" pitchFamily="49" charset="-122"/>
                <a:cs typeface="Consolas" pitchFamily="49" charset="0"/>
              </a:rPr>
              <a:t>(</a:t>
            </a:r>
            <a:r>
              <a:rPr lang="en-US" altLang="zh-CN" sz="1800" dirty="0" err="1">
                <a:solidFill>
                  <a:schemeClr val="bg1">
                    <a:lumMod val="50000"/>
                  </a:schemeClr>
                </a:solidFill>
                <a:latin typeface="Consolas" pitchFamily="49" charset="0"/>
                <a:ea typeface="仿宋" pitchFamily="49" charset="-122"/>
                <a:cs typeface="Consolas" pitchFamily="49" charset="0"/>
              </a:rPr>
              <a:t>i,j</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查找路径</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di++;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继续处理</a:t>
            </a:r>
            <a:r>
              <a:rPr lang="en-US" altLang="zh-CN" sz="1800" dirty="0">
                <a:solidFill>
                  <a:schemeClr val="bg1">
                    <a:lumMod val="50000"/>
                  </a:schemeClr>
                </a:solidFill>
                <a:latin typeface="Consolas" pitchFamily="49" charset="0"/>
                <a:ea typeface="仿宋" pitchFamily="49" charset="-122"/>
                <a:cs typeface="Consolas" pitchFamily="49" charset="0"/>
              </a:rPr>
              <a:t>(</a:t>
            </a:r>
            <a:r>
              <a:rPr lang="en-US" altLang="zh-CN" sz="1800" dirty="0" err="1">
                <a:solidFill>
                  <a:schemeClr val="bg1">
                    <a:lumMod val="50000"/>
                  </a:schemeClr>
                </a:solidFill>
                <a:latin typeface="Consolas" pitchFamily="49" charset="0"/>
                <a:ea typeface="仿宋" pitchFamily="49" charset="-122"/>
                <a:cs typeface="Consolas" pitchFamily="49" charset="0"/>
              </a:rPr>
              <a:t>xi,yi</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的下一个相邻方块</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6600"/>
                </a:solidFill>
                <a:latin typeface="Consolas" pitchFamily="49" charset="0"/>
                <a:ea typeface="仿宋" pitchFamily="49" charset="-122"/>
                <a:cs typeface="Consolas" pitchFamily="49" charset="0"/>
              </a:rPr>
              <a:t>    mg[xi][</a:t>
            </a:r>
            <a:r>
              <a:rPr lang="en-US" altLang="zh-CN" sz="1800" dirty="0" err="1">
                <a:solidFill>
                  <a:srgbClr val="006600"/>
                </a:solidFill>
                <a:latin typeface="Consolas" pitchFamily="49" charset="0"/>
                <a:ea typeface="仿宋" pitchFamily="49" charset="-122"/>
                <a:cs typeface="Consolas" pitchFamily="49" charset="0"/>
              </a:rPr>
              <a:t>yi</a:t>
            </a:r>
            <a:r>
              <a:rPr lang="en-US" altLang="zh-CN" sz="1800" dirty="0">
                <a:solidFill>
                  <a:srgbClr val="006600"/>
                </a:solidFill>
                <a:latin typeface="Consolas" pitchFamily="49" charset="0"/>
                <a:ea typeface="仿宋" pitchFamily="49" charset="-122"/>
                <a:cs typeface="Consolas" pitchFamily="49" charset="0"/>
              </a:rPr>
              <a:t>]=0;</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en-US" altLang="zh-CN" sz="1800" dirty="0" err="1">
                <a:solidFill>
                  <a:schemeClr val="bg1">
                    <a:lumMod val="50000"/>
                  </a:schemeClr>
                </a:solidFill>
                <a:latin typeface="Consolas" pitchFamily="49" charset="0"/>
                <a:ea typeface="仿宋" pitchFamily="49" charset="-122"/>
                <a:cs typeface="Consolas" pitchFamily="49" charset="0"/>
              </a:rPr>
              <a:t>xi,yi</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所有相邻方块处理完</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回退</a:t>
            </a: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94</a:t>
            </a:fld>
            <a:r>
              <a:rPr lang="en-US" altLang="zh-CN" dirty="0"/>
              <a:t>/97</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000100" y="214290"/>
            <a:ext cx="7572428" cy="2749682"/>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gn="l"/>
            <a:r>
              <a:rPr lang="en-US" altLang="zh-CN" sz="1800" dirty="0">
                <a:solidFill>
                  <a:srgbClr val="0000FF"/>
                </a:solidFill>
                <a:latin typeface="Consolas" pitchFamily="49" charset="0"/>
                <a:ea typeface="仿宋" pitchFamily="49" charset="-122"/>
                <a:cs typeface="Consolas" pitchFamily="49" charset="0"/>
              </a:rPr>
              <a:t>int main()</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int xi=0,yi=0,xe=3,ye=3;</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d,%d</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到</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d,%d</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的所有迷宫路径</a:t>
            </a:r>
            <a:r>
              <a:rPr lang="en-US" altLang="zh-CN" sz="1800" dirty="0">
                <a:solidFill>
                  <a:srgbClr val="0000FF"/>
                </a:solidFill>
                <a:latin typeface="Consolas" pitchFamily="49" charset="0"/>
                <a:ea typeface="仿宋" pitchFamily="49" charset="-122"/>
                <a:cs typeface="Consolas" pitchFamily="49" charset="0"/>
              </a:rPr>
              <a:t>\n",</a:t>
            </a:r>
            <a:r>
              <a:rPr lang="en-US" altLang="zh-CN" sz="1800" dirty="0" err="1">
                <a:solidFill>
                  <a:srgbClr val="0000FF"/>
                </a:solidFill>
                <a:latin typeface="Consolas" pitchFamily="49" charset="0"/>
                <a:ea typeface="仿宋" pitchFamily="49" charset="-122"/>
                <a:cs typeface="Consolas" pitchFamily="49" charset="0"/>
              </a:rPr>
              <a:t>xi,yi,xe,ye</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vector&lt;Box&gt; path;</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mgpath</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xi,yi,xe,ye,path</a:t>
            </a: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return 0;</a:t>
            </a:r>
            <a:endParaRPr lang="zh-CN" altLang="zh-CN" sz="1800" dirty="0">
              <a:solidFill>
                <a:srgbClr val="0000FF"/>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56" name="下箭头 55"/>
          <p:cNvSpPr/>
          <p:nvPr/>
        </p:nvSpPr>
        <p:spPr bwMode="auto">
          <a:xfrm>
            <a:off x="3643306" y="2928934"/>
            <a:ext cx="285752" cy="428628"/>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nvGrpSpPr>
          <p:cNvPr id="2" name="组合 102"/>
          <p:cNvGrpSpPr/>
          <p:nvPr/>
        </p:nvGrpSpPr>
        <p:grpSpPr>
          <a:xfrm>
            <a:off x="1790719" y="4786322"/>
            <a:ext cx="3786214" cy="1658036"/>
            <a:chOff x="1285852" y="4929198"/>
            <a:chExt cx="3786214" cy="1658036"/>
          </a:xfrm>
        </p:grpSpPr>
        <p:grpSp>
          <p:nvGrpSpPr>
            <p:cNvPr id="3" name="组合 58"/>
            <p:cNvGrpSpPr/>
            <p:nvPr/>
          </p:nvGrpSpPr>
          <p:grpSpPr>
            <a:xfrm>
              <a:off x="1285852" y="4929198"/>
              <a:ext cx="1500198" cy="1658036"/>
              <a:chOff x="6715140" y="3560496"/>
              <a:chExt cx="1500198" cy="1658036"/>
            </a:xfrm>
          </p:grpSpPr>
          <p:sp>
            <p:nvSpPr>
              <p:cNvPr id="8" name="Rectangle 53"/>
              <p:cNvSpPr>
                <a:spLocks noChangeArrowheads="1"/>
              </p:cNvSpPr>
              <p:nvPr/>
            </p:nvSpPr>
            <p:spPr bwMode="auto">
              <a:xfrm>
                <a:off x="7054083" y="4830786"/>
                <a:ext cx="298126" cy="297132"/>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0" name="Rectangle 51"/>
              <p:cNvSpPr>
                <a:spLocks noChangeArrowheads="1"/>
              </p:cNvSpPr>
              <p:nvPr/>
            </p:nvSpPr>
            <p:spPr bwMode="auto">
              <a:xfrm>
                <a:off x="7629265" y="4830786"/>
                <a:ext cx="298126" cy="297132"/>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1" name="Rectangle 50"/>
              <p:cNvSpPr>
                <a:spLocks noChangeArrowheads="1"/>
              </p:cNvSpPr>
              <p:nvPr/>
            </p:nvSpPr>
            <p:spPr bwMode="auto">
              <a:xfrm>
                <a:off x="7341674" y="4830786"/>
                <a:ext cx="298126" cy="297132"/>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2" name="Rectangle 49"/>
              <p:cNvSpPr>
                <a:spLocks noChangeArrowheads="1"/>
              </p:cNvSpPr>
              <p:nvPr/>
            </p:nvSpPr>
            <p:spPr bwMode="auto">
              <a:xfrm>
                <a:off x="7910536" y="4830786"/>
                <a:ext cx="298126" cy="2971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3" name="Rectangle 48"/>
              <p:cNvSpPr>
                <a:spLocks noChangeArrowheads="1"/>
              </p:cNvSpPr>
              <p:nvPr/>
            </p:nvSpPr>
            <p:spPr bwMode="auto">
              <a:xfrm>
                <a:off x="7054083" y="4524172"/>
                <a:ext cx="298126" cy="298185"/>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5" name="Rectangle 46"/>
              <p:cNvSpPr>
                <a:spLocks noChangeArrowheads="1"/>
              </p:cNvSpPr>
              <p:nvPr/>
            </p:nvSpPr>
            <p:spPr bwMode="auto">
              <a:xfrm>
                <a:off x="7629265" y="4524172"/>
                <a:ext cx="298126" cy="298185"/>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 name="Rectangle 45"/>
              <p:cNvSpPr>
                <a:spLocks noChangeArrowheads="1"/>
              </p:cNvSpPr>
              <p:nvPr/>
            </p:nvSpPr>
            <p:spPr bwMode="auto">
              <a:xfrm>
                <a:off x="7341674" y="4524172"/>
                <a:ext cx="298126" cy="29818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7" name="Rectangle 44"/>
              <p:cNvSpPr>
                <a:spLocks noChangeArrowheads="1"/>
              </p:cNvSpPr>
              <p:nvPr/>
            </p:nvSpPr>
            <p:spPr bwMode="auto">
              <a:xfrm>
                <a:off x="7910536" y="4524172"/>
                <a:ext cx="298126" cy="298185"/>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 name="Rectangle 43"/>
              <p:cNvSpPr>
                <a:spLocks noChangeArrowheads="1"/>
              </p:cNvSpPr>
              <p:nvPr/>
            </p:nvSpPr>
            <p:spPr bwMode="auto">
              <a:xfrm>
                <a:off x="7054083" y="4211236"/>
                <a:ext cx="298126" cy="297132"/>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 name="Rectangle 41"/>
              <p:cNvSpPr>
                <a:spLocks noChangeArrowheads="1"/>
              </p:cNvSpPr>
              <p:nvPr/>
            </p:nvSpPr>
            <p:spPr bwMode="auto">
              <a:xfrm>
                <a:off x="7629265" y="4211236"/>
                <a:ext cx="298126" cy="29713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1" name="Rectangle 40"/>
              <p:cNvSpPr>
                <a:spLocks noChangeArrowheads="1"/>
              </p:cNvSpPr>
              <p:nvPr/>
            </p:nvSpPr>
            <p:spPr bwMode="auto">
              <a:xfrm>
                <a:off x="7341674" y="4211236"/>
                <a:ext cx="298126" cy="297132"/>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2" name="Rectangle 39"/>
              <p:cNvSpPr>
                <a:spLocks noChangeArrowheads="1"/>
              </p:cNvSpPr>
              <p:nvPr/>
            </p:nvSpPr>
            <p:spPr bwMode="auto">
              <a:xfrm>
                <a:off x="7910536" y="4211236"/>
                <a:ext cx="298126" cy="29713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3" name="Rectangle 38"/>
              <p:cNvSpPr>
                <a:spLocks noChangeArrowheads="1"/>
              </p:cNvSpPr>
              <p:nvPr/>
            </p:nvSpPr>
            <p:spPr bwMode="auto">
              <a:xfrm>
                <a:off x="7054083" y="3904621"/>
                <a:ext cx="298126" cy="2981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5" name="Rectangle 36"/>
              <p:cNvSpPr>
                <a:spLocks noChangeArrowheads="1"/>
              </p:cNvSpPr>
              <p:nvPr/>
            </p:nvSpPr>
            <p:spPr bwMode="auto">
              <a:xfrm>
                <a:off x="7629265" y="3904621"/>
                <a:ext cx="298126" cy="298185"/>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6" name="Rectangle 35"/>
              <p:cNvSpPr>
                <a:spLocks noChangeArrowheads="1"/>
              </p:cNvSpPr>
              <p:nvPr/>
            </p:nvSpPr>
            <p:spPr bwMode="auto">
              <a:xfrm>
                <a:off x="7341674" y="3904621"/>
                <a:ext cx="298126" cy="29818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7" name="Rectangle 34"/>
              <p:cNvSpPr>
                <a:spLocks noChangeArrowheads="1"/>
              </p:cNvSpPr>
              <p:nvPr/>
            </p:nvSpPr>
            <p:spPr bwMode="auto">
              <a:xfrm>
                <a:off x="7910536" y="3904621"/>
                <a:ext cx="298126" cy="298185"/>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3" name="Rectangle 28"/>
              <p:cNvSpPr>
                <a:spLocks noChangeArrowheads="1"/>
              </p:cNvSpPr>
              <p:nvPr/>
            </p:nvSpPr>
            <p:spPr bwMode="auto">
              <a:xfrm>
                <a:off x="7342030" y="3560496"/>
                <a:ext cx="298126" cy="29713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chemeClr val="bg1">
                        <a:lumMod val="50000"/>
                      </a:schemeClr>
                    </a:solidFill>
                    <a:effectLst/>
                    <a:latin typeface="Consolas" pitchFamily="49" charset="0"/>
                    <a:ea typeface="宋体" pitchFamily="2" charset="-122"/>
                    <a:cs typeface="Consolas" pitchFamily="49" charset="0"/>
                  </a:rPr>
                  <a:t>1</a:t>
                </a:r>
              </a:p>
            </p:txBody>
          </p:sp>
          <p:sp>
            <p:nvSpPr>
              <p:cNvPr id="34" name="Rectangle 27"/>
              <p:cNvSpPr>
                <a:spLocks noChangeArrowheads="1"/>
              </p:cNvSpPr>
              <p:nvPr/>
            </p:nvSpPr>
            <p:spPr bwMode="auto">
              <a:xfrm>
                <a:off x="7057599" y="3560496"/>
                <a:ext cx="298126" cy="29713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chemeClr val="bg1">
                        <a:lumMod val="50000"/>
                      </a:schemeClr>
                    </a:solidFill>
                    <a:effectLst/>
                    <a:latin typeface="Consolas" pitchFamily="49" charset="0"/>
                    <a:ea typeface="宋体" pitchFamily="2" charset="-122"/>
                    <a:cs typeface="Consolas" pitchFamily="49" charset="0"/>
                  </a:rPr>
                  <a:t>0</a:t>
                </a:r>
              </a:p>
            </p:txBody>
          </p:sp>
          <p:sp>
            <p:nvSpPr>
              <p:cNvPr id="35" name="Rectangle 26"/>
              <p:cNvSpPr>
                <a:spLocks noChangeArrowheads="1"/>
              </p:cNvSpPr>
              <p:nvPr/>
            </p:nvSpPr>
            <p:spPr bwMode="auto">
              <a:xfrm>
                <a:off x="7917212" y="3560496"/>
                <a:ext cx="298126" cy="29713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chemeClr val="bg1">
                        <a:lumMod val="50000"/>
                      </a:schemeClr>
                    </a:solidFill>
                    <a:effectLst/>
                    <a:latin typeface="Consolas" pitchFamily="49" charset="0"/>
                    <a:ea typeface="宋体" pitchFamily="2" charset="-122"/>
                    <a:cs typeface="Consolas" pitchFamily="49" charset="0"/>
                  </a:rPr>
                  <a:t>3</a:t>
                </a:r>
              </a:p>
            </p:txBody>
          </p:sp>
          <p:sp>
            <p:nvSpPr>
              <p:cNvPr id="36" name="Rectangle 25"/>
              <p:cNvSpPr>
                <a:spLocks noChangeArrowheads="1"/>
              </p:cNvSpPr>
              <p:nvPr/>
            </p:nvSpPr>
            <p:spPr bwMode="auto">
              <a:xfrm>
                <a:off x="7629621" y="3560496"/>
                <a:ext cx="298126" cy="29713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chemeClr val="bg1">
                        <a:lumMod val="50000"/>
                      </a:schemeClr>
                    </a:solidFill>
                    <a:effectLst/>
                    <a:latin typeface="Consolas" pitchFamily="49" charset="0"/>
                    <a:ea typeface="宋体" pitchFamily="2" charset="-122"/>
                    <a:cs typeface="Consolas" pitchFamily="49" charset="0"/>
                  </a:rPr>
                  <a:t>2</a:t>
                </a:r>
              </a:p>
            </p:txBody>
          </p:sp>
          <p:sp>
            <p:nvSpPr>
              <p:cNvPr id="39" name="Rectangle 22"/>
              <p:cNvSpPr>
                <a:spLocks noChangeArrowheads="1"/>
              </p:cNvSpPr>
              <p:nvPr/>
            </p:nvSpPr>
            <p:spPr bwMode="auto">
              <a:xfrm>
                <a:off x="6715140" y="4920347"/>
                <a:ext cx="298126" cy="298185"/>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chemeClr val="bg1">
                        <a:lumMod val="50000"/>
                      </a:schemeClr>
                    </a:solidFill>
                    <a:effectLst/>
                    <a:latin typeface="Consolas" pitchFamily="49" charset="0"/>
                    <a:ea typeface="宋体" pitchFamily="2" charset="-122"/>
                    <a:cs typeface="Consolas" pitchFamily="49" charset="0"/>
                  </a:rPr>
                  <a:t>3</a:t>
                </a:r>
              </a:p>
            </p:txBody>
          </p:sp>
          <p:sp>
            <p:nvSpPr>
              <p:cNvPr id="40" name="Rectangle 21"/>
              <p:cNvSpPr>
                <a:spLocks noChangeArrowheads="1"/>
              </p:cNvSpPr>
              <p:nvPr/>
            </p:nvSpPr>
            <p:spPr bwMode="auto">
              <a:xfrm>
                <a:off x="6715140" y="4607411"/>
                <a:ext cx="298126" cy="298185"/>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chemeClr val="bg1">
                        <a:lumMod val="50000"/>
                      </a:schemeClr>
                    </a:solidFill>
                    <a:effectLst/>
                    <a:latin typeface="Consolas" pitchFamily="49" charset="0"/>
                    <a:ea typeface="宋体" pitchFamily="2" charset="-122"/>
                    <a:cs typeface="Consolas" pitchFamily="49" charset="0"/>
                  </a:rPr>
                  <a:t>2</a:t>
                </a:r>
              </a:p>
            </p:txBody>
          </p:sp>
          <p:sp>
            <p:nvSpPr>
              <p:cNvPr id="41" name="Rectangle 20"/>
              <p:cNvSpPr>
                <a:spLocks noChangeArrowheads="1"/>
              </p:cNvSpPr>
              <p:nvPr/>
            </p:nvSpPr>
            <p:spPr bwMode="auto">
              <a:xfrm>
                <a:off x="6715140" y="4300502"/>
                <a:ext cx="298126" cy="298185"/>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chemeClr val="bg1">
                        <a:lumMod val="50000"/>
                      </a:schemeClr>
                    </a:solidFill>
                    <a:effectLst/>
                    <a:latin typeface="Consolas" pitchFamily="49" charset="0"/>
                    <a:ea typeface="宋体" pitchFamily="2" charset="-122"/>
                    <a:cs typeface="Consolas" pitchFamily="49" charset="0"/>
                  </a:rPr>
                  <a:t>1</a:t>
                </a:r>
              </a:p>
            </p:txBody>
          </p:sp>
          <p:sp>
            <p:nvSpPr>
              <p:cNvPr id="42" name="Rectangle 19"/>
              <p:cNvSpPr>
                <a:spLocks noChangeArrowheads="1"/>
              </p:cNvSpPr>
              <p:nvPr/>
            </p:nvSpPr>
            <p:spPr bwMode="auto">
              <a:xfrm>
                <a:off x="6715140" y="4000504"/>
                <a:ext cx="298126" cy="299239"/>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chemeClr val="bg1">
                        <a:lumMod val="50000"/>
                      </a:schemeClr>
                    </a:solidFill>
                    <a:effectLst/>
                    <a:latin typeface="Consolas" pitchFamily="49" charset="0"/>
                    <a:ea typeface="宋体" pitchFamily="2" charset="-122"/>
                    <a:cs typeface="Consolas" pitchFamily="49" charset="0"/>
                  </a:rPr>
                  <a:t>0</a:t>
                </a:r>
              </a:p>
            </p:txBody>
          </p:sp>
        </p:grpSp>
        <p:grpSp>
          <p:nvGrpSpPr>
            <p:cNvPr id="4" name="组合 59"/>
            <p:cNvGrpSpPr/>
            <p:nvPr/>
          </p:nvGrpSpPr>
          <p:grpSpPr>
            <a:xfrm>
              <a:off x="3571868" y="4929198"/>
              <a:ext cx="1500198" cy="1658036"/>
              <a:chOff x="6715140" y="3560496"/>
              <a:chExt cx="1500198" cy="1658036"/>
            </a:xfrm>
          </p:grpSpPr>
          <p:sp>
            <p:nvSpPr>
              <p:cNvPr id="61" name="Rectangle 53"/>
              <p:cNvSpPr>
                <a:spLocks noChangeArrowheads="1"/>
              </p:cNvSpPr>
              <p:nvPr/>
            </p:nvSpPr>
            <p:spPr bwMode="auto">
              <a:xfrm>
                <a:off x="7054083" y="4830786"/>
                <a:ext cx="298126" cy="297132"/>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2" name="Rectangle 51"/>
              <p:cNvSpPr>
                <a:spLocks noChangeArrowheads="1"/>
              </p:cNvSpPr>
              <p:nvPr/>
            </p:nvSpPr>
            <p:spPr bwMode="auto">
              <a:xfrm>
                <a:off x="7629265" y="4830786"/>
                <a:ext cx="298126" cy="297132"/>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3" name="Rectangle 50"/>
              <p:cNvSpPr>
                <a:spLocks noChangeArrowheads="1"/>
              </p:cNvSpPr>
              <p:nvPr/>
            </p:nvSpPr>
            <p:spPr bwMode="auto">
              <a:xfrm>
                <a:off x="7341674" y="4830786"/>
                <a:ext cx="298126" cy="297132"/>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4" name="Rectangle 49"/>
              <p:cNvSpPr>
                <a:spLocks noChangeArrowheads="1"/>
              </p:cNvSpPr>
              <p:nvPr/>
            </p:nvSpPr>
            <p:spPr bwMode="auto">
              <a:xfrm>
                <a:off x="7910536" y="4830786"/>
                <a:ext cx="298126" cy="2971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5" name="Rectangle 48"/>
              <p:cNvSpPr>
                <a:spLocks noChangeArrowheads="1"/>
              </p:cNvSpPr>
              <p:nvPr/>
            </p:nvSpPr>
            <p:spPr bwMode="auto">
              <a:xfrm>
                <a:off x="7054083" y="4524172"/>
                <a:ext cx="298126" cy="298185"/>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6" name="Rectangle 46"/>
              <p:cNvSpPr>
                <a:spLocks noChangeArrowheads="1"/>
              </p:cNvSpPr>
              <p:nvPr/>
            </p:nvSpPr>
            <p:spPr bwMode="auto">
              <a:xfrm>
                <a:off x="7629265" y="4524172"/>
                <a:ext cx="298126" cy="298185"/>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7" name="Rectangle 45"/>
              <p:cNvSpPr>
                <a:spLocks noChangeArrowheads="1"/>
              </p:cNvSpPr>
              <p:nvPr/>
            </p:nvSpPr>
            <p:spPr bwMode="auto">
              <a:xfrm>
                <a:off x="7341674" y="4524172"/>
                <a:ext cx="298126" cy="29818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8" name="Rectangle 44"/>
              <p:cNvSpPr>
                <a:spLocks noChangeArrowheads="1"/>
              </p:cNvSpPr>
              <p:nvPr/>
            </p:nvSpPr>
            <p:spPr bwMode="auto">
              <a:xfrm>
                <a:off x="7910536" y="4524172"/>
                <a:ext cx="298126" cy="298185"/>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9" name="Rectangle 43"/>
              <p:cNvSpPr>
                <a:spLocks noChangeArrowheads="1"/>
              </p:cNvSpPr>
              <p:nvPr/>
            </p:nvSpPr>
            <p:spPr bwMode="auto">
              <a:xfrm>
                <a:off x="7054083" y="4211236"/>
                <a:ext cx="298126" cy="297132"/>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0" name="Rectangle 41"/>
              <p:cNvSpPr>
                <a:spLocks noChangeArrowheads="1"/>
              </p:cNvSpPr>
              <p:nvPr/>
            </p:nvSpPr>
            <p:spPr bwMode="auto">
              <a:xfrm>
                <a:off x="7629265" y="4211236"/>
                <a:ext cx="298126" cy="29713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1" name="Rectangle 40"/>
              <p:cNvSpPr>
                <a:spLocks noChangeArrowheads="1"/>
              </p:cNvSpPr>
              <p:nvPr/>
            </p:nvSpPr>
            <p:spPr bwMode="auto">
              <a:xfrm>
                <a:off x="7341674" y="4211236"/>
                <a:ext cx="298126" cy="297132"/>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2" name="Rectangle 39"/>
              <p:cNvSpPr>
                <a:spLocks noChangeArrowheads="1"/>
              </p:cNvSpPr>
              <p:nvPr/>
            </p:nvSpPr>
            <p:spPr bwMode="auto">
              <a:xfrm>
                <a:off x="7910536" y="4211236"/>
                <a:ext cx="298126" cy="29713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3" name="Rectangle 38"/>
              <p:cNvSpPr>
                <a:spLocks noChangeArrowheads="1"/>
              </p:cNvSpPr>
              <p:nvPr/>
            </p:nvSpPr>
            <p:spPr bwMode="auto">
              <a:xfrm>
                <a:off x="7054083" y="3904621"/>
                <a:ext cx="298126" cy="2981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4" name="Rectangle 36"/>
              <p:cNvSpPr>
                <a:spLocks noChangeArrowheads="1"/>
              </p:cNvSpPr>
              <p:nvPr/>
            </p:nvSpPr>
            <p:spPr bwMode="auto">
              <a:xfrm>
                <a:off x="7629265" y="3904621"/>
                <a:ext cx="298126" cy="298185"/>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5" name="Rectangle 35"/>
              <p:cNvSpPr>
                <a:spLocks noChangeArrowheads="1"/>
              </p:cNvSpPr>
              <p:nvPr/>
            </p:nvSpPr>
            <p:spPr bwMode="auto">
              <a:xfrm>
                <a:off x="7341674" y="3904621"/>
                <a:ext cx="298126" cy="29818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6" name="Rectangle 34"/>
              <p:cNvSpPr>
                <a:spLocks noChangeArrowheads="1"/>
              </p:cNvSpPr>
              <p:nvPr/>
            </p:nvSpPr>
            <p:spPr bwMode="auto">
              <a:xfrm>
                <a:off x="7910536" y="3904621"/>
                <a:ext cx="298126" cy="298185"/>
              </a:xfrm>
              <a:prstGeom prst="rect">
                <a:avLst/>
              </a:prstGeom>
              <a:solidFill>
                <a:srgbClr val="FFFFFF"/>
              </a:solidFill>
              <a:ln w="1270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7" name="Rectangle 28"/>
              <p:cNvSpPr>
                <a:spLocks noChangeArrowheads="1"/>
              </p:cNvSpPr>
              <p:nvPr/>
            </p:nvSpPr>
            <p:spPr bwMode="auto">
              <a:xfrm>
                <a:off x="7342030" y="3560496"/>
                <a:ext cx="298126" cy="29713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chemeClr val="bg1">
                        <a:lumMod val="50000"/>
                      </a:schemeClr>
                    </a:solidFill>
                    <a:effectLst/>
                    <a:latin typeface="Consolas" pitchFamily="49" charset="0"/>
                    <a:ea typeface="宋体" pitchFamily="2" charset="-122"/>
                    <a:cs typeface="Consolas" pitchFamily="49" charset="0"/>
                  </a:rPr>
                  <a:t>1</a:t>
                </a:r>
              </a:p>
            </p:txBody>
          </p:sp>
          <p:sp>
            <p:nvSpPr>
              <p:cNvPr id="78" name="Rectangle 27"/>
              <p:cNvSpPr>
                <a:spLocks noChangeArrowheads="1"/>
              </p:cNvSpPr>
              <p:nvPr/>
            </p:nvSpPr>
            <p:spPr bwMode="auto">
              <a:xfrm>
                <a:off x="7057599" y="3560496"/>
                <a:ext cx="298126" cy="29713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chemeClr val="bg1">
                        <a:lumMod val="50000"/>
                      </a:schemeClr>
                    </a:solidFill>
                    <a:effectLst/>
                    <a:latin typeface="Consolas" pitchFamily="49" charset="0"/>
                    <a:ea typeface="宋体" pitchFamily="2" charset="-122"/>
                    <a:cs typeface="Consolas" pitchFamily="49" charset="0"/>
                  </a:rPr>
                  <a:t>0</a:t>
                </a:r>
              </a:p>
            </p:txBody>
          </p:sp>
          <p:sp>
            <p:nvSpPr>
              <p:cNvPr id="79" name="Rectangle 26"/>
              <p:cNvSpPr>
                <a:spLocks noChangeArrowheads="1"/>
              </p:cNvSpPr>
              <p:nvPr/>
            </p:nvSpPr>
            <p:spPr bwMode="auto">
              <a:xfrm>
                <a:off x="7917212" y="3560496"/>
                <a:ext cx="298126" cy="29713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chemeClr val="bg1">
                        <a:lumMod val="50000"/>
                      </a:schemeClr>
                    </a:solidFill>
                    <a:effectLst/>
                    <a:latin typeface="Consolas" pitchFamily="49" charset="0"/>
                    <a:ea typeface="宋体" pitchFamily="2" charset="-122"/>
                    <a:cs typeface="Consolas" pitchFamily="49" charset="0"/>
                  </a:rPr>
                  <a:t>3</a:t>
                </a:r>
              </a:p>
            </p:txBody>
          </p:sp>
          <p:sp>
            <p:nvSpPr>
              <p:cNvPr id="80" name="Rectangle 25"/>
              <p:cNvSpPr>
                <a:spLocks noChangeArrowheads="1"/>
              </p:cNvSpPr>
              <p:nvPr/>
            </p:nvSpPr>
            <p:spPr bwMode="auto">
              <a:xfrm>
                <a:off x="7629621" y="3560496"/>
                <a:ext cx="298126" cy="29713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chemeClr val="bg1">
                        <a:lumMod val="50000"/>
                      </a:schemeClr>
                    </a:solidFill>
                    <a:effectLst/>
                    <a:latin typeface="Consolas" pitchFamily="49" charset="0"/>
                    <a:ea typeface="宋体" pitchFamily="2" charset="-122"/>
                    <a:cs typeface="Consolas" pitchFamily="49" charset="0"/>
                  </a:rPr>
                  <a:t>2</a:t>
                </a:r>
              </a:p>
            </p:txBody>
          </p:sp>
          <p:sp>
            <p:nvSpPr>
              <p:cNvPr id="81" name="Rectangle 22"/>
              <p:cNvSpPr>
                <a:spLocks noChangeArrowheads="1"/>
              </p:cNvSpPr>
              <p:nvPr/>
            </p:nvSpPr>
            <p:spPr bwMode="auto">
              <a:xfrm>
                <a:off x="6715140" y="4920347"/>
                <a:ext cx="298126" cy="298185"/>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chemeClr val="bg1">
                        <a:lumMod val="50000"/>
                      </a:schemeClr>
                    </a:solidFill>
                    <a:effectLst/>
                    <a:latin typeface="Consolas" pitchFamily="49" charset="0"/>
                    <a:ea typeface="宋体" pitchFamily="2" charset="-122"/>
                    <a:cs typeface="Consolas" pitchFamily="49" charset="0"/>
                  </a:rPr>
                  <a:t>3</a:t>
                </a:r>
              </a:p>
            </p:txBody>
          </p:sp>
          <p:sp>
            <p:nvSpPr>
              <p:cNvPr id="82" name="Rectangle 21"/>
              <p:cNvSpPr>
                <a:spLocks noChangeArrowheads="1"/>
              </p:cNvSpPr>
              <p:nvPr/>
            </p:nvSpPr>
            <p:spPr bwMode="auto">
              <a:xfrm>
                <a:off x="6715140" y="4607411"/>
                <a:ext cx="298126" cy="298185"/>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chemeClr val="bg1">
                        <a:lumMod val="50000"/>
                      </a:schemeClr>
                    </a:solidFill>
                    <a:effectLst/>
                    <a:latin typeface="Consolas" pitchFamily="49" charset="0"/>
                    <a:ea typeface="宋体" pitchFamily="2" charset="-122"/>
                    <a:cs typeface="Consolas" pitchFamily="49" charset="0"/>
                  </a:rPr>
                  <a:t>2</a:t>
                </a:r>
              </a:p>
            </p:txBody>
          </p:sp>
          <p:sp>
            <p:nvSpPr>
              <p:cNvPr id="83" name="Rectangle 20"/>
              <p:cNvSpPr>
                <a:spLocks noChangeArrowheads="1"/>
              </p:cNvSpPr>
              <p:nvPr/>
            </p:nvSpPr>
            <p:spPr bwMode="auto">
              <a:xfrm>
                <a:off x="6715140" y="4300502"/>
                <a:ext cx="298126" cy="298185"/>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chemeClr val="bg1">
                        <a:lumMod val="50000"/>
                      </a:schemeClr>
                    </a:solidFill>
                    <a:effectLst/>
                    <a:latin typeface="Consolas" pitchFamily="49" charset="0"/>
                    <a:ea typeface="宋体" pitchFamily="2" charset="-122"/>
                    <a:cs typeface="Consolas" pitchFamily="49" charset="0"/>
                  </a:rPr>
                  <a:t>1</a:t>
                </a:r>
              </a:p>
            </p:txBody>
          </p:sp>
          <p:sp>
            <p:nvSpPr>
              <p:cNvPr id="84" name="Rectangle 19"/>
              <p:cNvSpPr>
                <a:spLocks noChangeArrowheads="1"/>
              </p:cNvSpPr>
              <p:nvPr/>
            </p:nvSpPr>
            <p:spPr bwMode="auto">
              <a:xfrm>
                <a:off x="6715140" y="4000504"/>
                <a:ext cx="298126" cy="299239"/>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chemeClr val="bg1">
                        <a:lumMod val="50000"/>
                      </a:schemeClr>
                    </a:solidFill>
                    <a:effectLst/>
                    <a:latin typeface="Consolas" pitchFamily="49" charset="0"/>
                    <a:ea typeface="宋体" pitchFamily="2" charset="-122"/>
                    <a:cs typeface="Consolas" pitchFamily="49" charset="0"/>
                  </a:rPr>
                  <a:t>0</a:t>
                </a:r>
              </a:p>
            </p:txBody>
          </p:sp>
        </p:grpSp>
        <p:cxnSp>
          <p:nvCxnSpPr>
            <p:cNvPr id="92" name="直接连接符 91"/>
            <p:cNvCxnSpPr/>
            <p:nvPr/>
          </p:nvCxnSpPr>
          <p:spPr>
            <a:xfrm rot="10800000" flipV="1">
              <a:off x="1785918" y="5458872"/>
              <a:ext cx="0" cy="925638"/>
            </a:xfrm>
            <a:prstGeom prst="line">
              <a:avLst/>
            </a:prstGeom>
            <a:ln w="19050">
              <a:solidFill>
                <a:srgbClr val="FF00FF"/>
              </a:solidFill>
              <a:tailEnd type="arrow"/>
            </a:ln>
          </p:spPr>
          <p:style>
            <a:lnRef idx="2">
              <a:schemeClr val="dk1"/>
            </a:lnRef>
            <a:fillRef idx="0">
              <a:schemeClr val="dk1"/>
            </a:fillRef>
            <a:effectRef idx="1">
              <a:schemeClr val="dk1"/>
            </a:effectRef>
            <a:fontRef idx="minor">
              <a:schemeClr val="tx1"/>
            </a:fontRef>
          </p:style>
        </p:cxnSp>
        <p:cxnSp>
          <p:nvCxnSpPr>
            <p:cNvPr id="94" name="直接连接符 93"/>
            <p:cNvCxnSpPr/>
            <p:nvPr/>
          </p:nvCxnSpPr>
          <p:spPr>
            <a:xfrm>
              <a:off x="1785918" y="6394414"/>
              <a:ext cx="571504" cy="0"/>
            </a:xfrm>
            <a:prstGeom prst="line">
              <a:avLst/>
            </a:prstGeom>
            <a:ln w="19050">
              <a:solidFill>
                <a:srgbClr val="FF00FF"/>
              </a:solidFill>
              <a:tailEnd type="arrow"/>
            </a:ln>
          </p:spPr>
          <p:style>
            <a:lnRef idx="2">
              <a:schemeClr val="dk1"/>
            </a:lnRef>
            <a:fillRef idx="0">
              <a:schemeClr val="dk1"/>
            </a:fillRef>
            <a:effectRef idx="1">
              <a:schemeClr val="dk1"/>
            </a:effectRef>
            <a:fontRef idx="minor">
              <a:schemeClr val="tx1"/>
            </a:fontRef>
          </p:style>
        </p:cxnSp>
        <p:cxnSp>
          <p:nvCxnSpPr>
            <p:cNvPr id="96" name="直接连接符 95"/>
            <p:cNvCxnSpPr/>
            <p:nvPr/>
          </p:nvCxnSpPr>
          <p:spPr>
            <a:xfrm rot="5400000" flipH="1" flipV="1">
              <a:off x="2178827" y="6215819"/>
              <a:ext cx="357190" cy="0"/>
            </a:xfrm>
            <a:prstGeom prst="line">
              <a:avLst/>
            </a:prstGeom>
            <a:ln w="19050">
              <a:solidFill>
                <a:srgbClr val="FF00FF"/>
              </a:solidFill>
              <a:tailEnd type="arrow"/>
            </a:ln>
          </p:spPr>
          <p:style>
            <a:lnRef idx="2">
              <a:schemeClr val="dk1"/>
            </a:lnRef>
            <a:fillRef idx="0">
              <a:schemeClr val="dk1"/>
            </a:fillRef>
            <a:effectRef idx="1">
              <a:schemeClr val="dk1"/>
            </a:effectRef>
            <a:fontRef idx="minor">
              <a:schemeClr val="tx1"/>
            </a:fontRef>
          </p:style>
        </p:cxnSp>
        <p:cxnSp>
          <p:nvCxnSpPr>
            <p:cNvPr id="98" name="直接连接符 97"/>
            <p:cNvCxnSpPr/>
            <p:nvPr/>
          </p:nvCxnSpPr>
          <p:spPr>
            <a:xfrm rot="5400000" flipH="1" flipV="1">
              <a:off x="2489675" y="5896589"/>
              <a:ext cx="0" cy="281271"/>
            </a:xfrm>
            <a:prstGeom prst="line">
              <a:avLst/>
            </a:prstGeom>
            <a:ln w="19050">
              <a:solidFill>
                <a:srgbClr val="FF00FF"/>
              </a:solidFill>
              <a:tailEnd type="arrow"/>
            </a:ln>
          </p:spPr>
          <p:style>
            <a:lnRef idx="2">
              <a:schemeClr val="dk1"/>
            </a:lnRef>
            <a:fillRef idx="0">
              <a:schemeClr val="dk1"/>
            </a:fillRef>
            <a:effectRef idx="1">
              <a:schemeClr val="dk1"/>
            </a:effectRef>
            <a:fontRef idx="minor">
              <a:schemeClr val="tx1"/>
            </a:fontRef>
          </p:style>
        </p:cxnSp>
        <p:cxnSp>
          <p:nvCxnSpPr>
            <p:cNvPr id="100" name="直接箭头连接符 99"/>
            <p:cNvCxnSpPr/>
            <p:nvPr/>
          </p:nvCxnSpPr>
          <p:spPr>
            <a:xfrm rot="16200000" flipH="1">
              <a:off x="2435649" y="6229752"/>
              <a:ext cx="396000" cy="0"/>
            </a:xfrm>
            <a:prstGeom prst="straightConnector1">
              <a:avLst/>
            </a:prstGeom>
            <a:ln w="19050">
              <a:solidFill>
                <a:srgbClr val="FF00FF"/>
              </a:solidFill>
              <a:tailEnd type="arrow"/>
            </a:ln>
          </p:spPr>
          <p:style>
            <a:lnRef idx="2">
              <a:schemeClr val="dk1"/>
            </a:lnRef>
            <a:fillRef idx="0">
              <a:schemeClr val="dk1"/>
            </a:fillRef>
            <a:effectRef idx="1">
              <a:schemeClr val="dk1"/>
            </a:effectRef>
            <a:fontRef idx="minor">
              <a:schemeClr val="tx1"/>
            </a:fontRef>
          </p:style>
        </p:cxnSp>
        <p:cxnSp>
          <p:nvCxnSpPr>
            <p:cNvPr id="101" name="直接连接符 100"/>
            <p:cNvCxnSpPr/>
            <p:nvPr/>
          </p:nvCxnSpPr>
          <p:spPr>
            <a:xfrm rot="10800000" flipV="1">
              <a:off x="4071934" y="5429264"/>
              <a:ext cx="0" cy="925638"/>
            </a:xfrm>
            <a:prstGeom prst="line">
              <a:avLst/>
            </a:prstGeom>
            <a:ln w="19050">
              <a:solidFill>
                <a:srgbClr val="FF00FF"/>
              </a:solidFill>
              <a:tailEnd type="arrow"/>
            </a:ln>
          </p:spPr>
          <p:style>
            <a:lnRef idx="2">
              <a:schemeClr val="dk1"/>
            </a:lnRef>
            <a:fillRef idx="0">
              <a:schemeClr val="dk1"/>
            </a:fillRef>
            <a:effectRef idx="1">
              <a:schemeClr val="dk1"/>
            </a:effectRef>
            <a:fontRef idx="minor">
              <a:schemeClr val="tx1"/>
            </a:fontRef>
          </p:style>
        </p:cxnSp>
        <p:cxnSp>
          <p:nvCxnSpPr>
            <p:cNvPr id="102" name="直接连接符 101"/>
            <p:cNvCxnSpPr/>
            <p:nvPr/>
          </p:nvCxnSpPr>
          <p:spPr>
            <a:xfrm>
              <a:off x="4071934" y="6364806"/>
              <a:ext cx="864000" cy="0"/>
            </a:xfrm>
            <a:prstGeom prst="line">
              <a:avLst/>
            </a:prstGeom>
            <a:ln w="19050">
              <a:solidFill>
                <a:srgbClr val="FF00FF"/>
              </a:solidFill>
              <a:tailEnd type="arrow"/>
            </a:ln>
          </p:spPr>
          <p:style>
            <a:lnRef idx="2">
              <a:schemeClr val="dk1"/>
            </a:lnRef>
            <a:fillRef idx="0">
              <a:schemeClr val="dk1"/>
            </a:fillRef>
            <a:effectRef idx="1">
              <a:schemeClr val="dk1"/>
            </a:effectRef>
            <a:fontRef idx="minor">
              <a:schemeClr val="tx1"/>
            </a:fontRef>
          </p:style>
        </p:cxnSp>
      </p:grpSp>
      <p:pic>
        <p:nvPicPr>
          <p:cNvPr id="1026" name="Picture 2"/>
          <p:cNvPicPr>
            <a:picLocks noChangeAspect="1" noChangeArrowheads="1"/>
          </p:cNvPicPr>
          <p:nvPr/>
        </p:nvPicPr>
        <p:blipFill>
          <a:blip r:embed="rId2" cstate="print"/>
          <a:srcRect/>
          <a:stretch>
            <a:fillRect/>
          </a:stretch>
        </p:blipFill>
        <p:spPr bwMode="auto">
          <a:xfrm>
            <a:off x="1290653" y="3357562"/>
            <a:ext cx="5495925" cy="1276350"/>
          </a:xfrm>
          <a:prstGeom prst="rect">
            <a:avLst/>
          </a:prstGeom>
          <a:noFill/>
          <a:ln w="9525">
            <a:noFill/>
            <a:miter lim="800000"/>
            <a:headEnd/>
            <a:tailEnd/>
          </a:ln>
        </p:spPr>
      </p:pic>
      <p:sp>
        <p:nvSpPr>
          <p:cNvPr id="86" name="TextBox 5"/>
          <p:cNvSpPr txBox="1"/>
          <p:nvPr/>
        </p:nvSpPr>
        <p:spPr>
          <a:xfrm>
            <a:off x="142844" y="285728"/>
            <a:ext cx="714380" cy="646331"/>
          </a:xfrm>
          <a:prstGeom prst="rect">
            <a:avLst/>
          </a:prstGeom>
          <a:blipFill>
            <a:blip r:embed="rId3"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1800" b="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程序验证</a:t>
            </a:r>
          </a:p>
        </p:txBody>
      </p:sp>
      <p:sp>
        <p:nvSpPr>
          <p:cNvPr id="90" name="灯片编号占位符 89"/>
          <p:cNvSpPr>
            <a:spLocks noGrp="1"/>
          </p:cNvSpPr>
          <p:nvPr>
            <p:ph type="sldNum" sz="quarter" idx="12"/>
          </p:nvPr>
        </p:nvSpPr>
        <p:spPr/>
        <p:txBody>
          <a:bodyPr/>
          <a:lstStyle/>
          <a:p>
            <a:fld id="{67864EE2-EAB3-4814-A7EB-820BD7610F1E}" type="slidenum">
              <a:rPr lang="en-US" altLang="zh-CN" smtClean="0"/>
              <a:pPr/>
              <a:t>95</a:t>
            </a:fld>
            <a:r>
              <a:rPr lang="en-US" altLang="zh-CN" dirty="0"/>
              <a:t>/97</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Text Box 4"/>
          <p:cNvSpPr txBox="1">
            <a:spLocks noChangeArrowheads="1"/>
          </p:cNvSpPr>
          <p:nvPr/>
        </p:nvSpPr>
        <p:spPr bwMode="auto">
          <a:xfrm>
            <a:off x="1500166" y="2000240"/>
            <a:ext cx="6429420" cy="573385"/>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tIns="144000" bIns="180000">
            <a:spAutoFit/>
          </a:bodyPr>
          <a:lstStyle/>
          <a:p>
            <a:pPr algn="l">
              <a:spcBef>
                <a:spcPct val="50000"/>
              </a:spcBef>
            </a:pPr>
            <a:r>
              <a:rPr lang="zh-CN" altLang="en-US" sz="2000">
                <a:ea typeface="楷体" pitchFamily="49" charset="-122"/>
                <a:cs typeface="Times New Roman" pitchFamily="18" charset="0"/>
              </a:rPr>
              <a:t>　</a:t>
            </a:r>
            <a:r>
              <a:rPr lang="zh-CN" altLang="en-US" sz="2000">
                <a:solidFill>
                  <a:srgbClr val="0000FF"/>
                </a:solidFill>
                <a:latin typeface="Times New Roman" pitchFamily="18" charset="0"/>
                <a:ea typeface="楷体" pitchFamily="49" charset="-122"/>
                <a:cs typeface="Times New Roman" pitchFamily="18" charset="0"/>
              </a:rPr>
              <a:t>迷</a:t>
            </a:r>
            <a:r>
              <a:rPr lang="zh-CN" altLang="en-US" sz="2000" dirty="0">
                <a:solidFill>
                  <a:srgbClr val="0000FF"/>
                </a:solidFill>
                <a:latin typeface="Times New Roman" pitchFamily="18" charset="0"/>
                <a:ea typeface="楷体" pitchFamily="49" charset="-122"/>
                <a:cs typeface="Times New Roman" pitchFamily="18" charset="0"/>
              </a:rPr>
              <a:t>宫问题的递归求解与用栈和队列求解有</a:t>
            </a:r>
            <a:r>
              <a:rPr lang="zh-CN" altLang="en-US" sz="2000">
                <a:solidFill>
                  <a:srgbClr val="0000FF"/>
                </a:solidFill>
                <a:latin typeface="Times New Roman" pitchFamily="18" charset="0"/>
                <a:ea typeface="楷体" pitchFamily="49" charset="-122"/>
                <a:cs typeface="Times New Roman" pitchFamily="18" charset="0"/>
              </a:rPr>
              <a:t>什么异同？</a:t>
            </a:r>
            <a:endParaRPr lang="zh-CN" altLang="en-US" sz="2000" dirty="0">
              <a:solidFill>
                <a:srgbClr val="0000FF"/>
              </a:solidFill>
              <a:latin typeface="Times New Roman" pitchFamily="18" charset="0"/>
              <a:ea typeface="楷体" pitchFamily="49" charset="-122"/>
              <a:cs typeface="Times New Roman" pitchFamily="18" charset="0"/>
            </a:endParaRPr>
          </a:p>
        </p:txBody>
      </p:sp>
      <p:pic>
        <p:nvPicPr>
          <p:cNvPr id="5" name="Picture 2"/>
          <p:cNvPicPr>
            <a:picLocks noChangeAspect="1" noChangeArrowheads="1"/>
          </p:cNvPicPr>
          <p:nvPr/>
        </p:nvPicPr>
        <p:blipFill>
          <a:blip r:embed="rId2" cstate="print"/>
          <a:srcRect/>
          <a:stretch>
            <a:fillRect/>
          </a:stretch>
        </p:blipFill>
        <p:spPr bwMode="auto">
          <a:xfrm>
            <a:off x="785786" y="1357298"/>
            <a:ext cx="714380" cy="1135545"/>
          </a:xfrm>
          <a:prstGeom prst="rect">
            <a:avLst/>
          </a:prstGeom>
          <a:noFill/>
          <a:ln w="9525">
            <a:noFill/>
            <a:miter lim="800000"/>
            <a:headEnd/>
            <a:tailEnd/>
          </a:ln>
        </p:spPr>
      </p:pic>
      <p:sp>
        <p:nvSpPr>
          <p:cNvPr id="12" name="灯片编号占位符 11"/>
          <p:cNvSpPr>
            <a:spLocks noGrp="1"/>
          </p:cNvSpPr>
          <p:nvPr>
            <p:ph type="sldNum" sz="quarter" idx="12"/>
          </p:nvPr>
        </p:nvSpPr>
        <p:spPr/>
        <p:txBody>
          <a:bodyPr/>
          <a:lstStyle/>
          <a:p>
            <a:fld id="{67864EE2-EAB3-4814-A7EB-820BD7610F1E}" type="slidenum">
              <a:rPr lang="en-US" altLang="zh-CN" smtClean="0"/>
              <a:pPr/>
              <a:t>96</a:t>
            </a:fld>
            <a:r>
              <a:rPr lang="en-US" altLang="zh-CN" dirty="0"/>
              <a:t>/97</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5852" y="571480"/>
            <a:ext cx="628654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6.3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递归算法</a:t>
            </a:r>
            <a:r>
              <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转换为非递归算法</a:t>
            </a:r>
          </a:p>
        </p:txBody>
      </p:sp>
      <p:pic>
        <p:nvPicPr>
          <p:cNvPr id="103426" name="Picture 2"/>
          <p:cNvPicPr>
            <a:picLocks noChangeAspect="1" noChangeArrowheads="1"/>
          </p:cNvPicPr>
          <p:nvPr/>
        </p:nvPicPr>
        <p:blipFill>
          <a:blip r:embed="rId2" cstate="print"/>
          <a:srcRect/>
          <a:stretch>
            <a:fillRect/>
          </a:stretch>
        </p:blipFill>
        <p:spPr bwMode="auto">
          <a:xfrm>
            <a:off x="2714612" y="1643050"/>
            <a:ext cx="3357586" cy="2095597"/>
          </a:xfrm>
          <a:prstGeom prst="rect">
            <a:avLst/>
          </a:prstGeom>
          <a:noFill/>
          <a:ln w="9525">
            <a:noFill/>
            <a:miter lim="800000"/>
            <a:headEnd/>
            <a:tailEnd/>
          </a:ln>
        </p:spPr>
      </p:pic>
      <p:sp>
        <p:nvSpPr>
          <p:cNvPr id="9" name="TextBox 8"/>
          <p:cNvSpPr txBox="1"/>
          <p:nvPr/>
        </p:nvSpPr>
        <p:spPr>
          <a:xfrm>
            <a:off x="4071934" y="4071942"/>
            <a:ext cx="857256"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微软雅黑" pitchFamily="34" charset="-122"/>
                <a:ea typeface="微软雅黑" pitchFamily="34" charset="-122"/>
                <a:cs typeface="Consolas" pitchFamily="49" charset="0"/>
              </a:rPr>
              <a:t>自学</a:t>
            </a:r>
          </a:p>
        </p:txBody>
      </p:sp>
      <p:sp>
        <p:nvSpPr>
          <p:cNvPr id="13" name="灯片编号占位符 12"/>
          <p:cNvSpPr>
            <a:spLocks noGrp="1"/>
          </p:cNvSpPr>
          <p:nvPr>
            <p:ph type="sldNum" sz="quarter" idx="12"/>
          </p:nvPr>
        </p:nvSpPr>
        <p:spPr/>
        <p:txBody>
          <a:bodyPr/>
          <a:lstStyle/>
          <a:p>
            <a:fld id="{67864EE2-EAB3-4814-A7EB-820BD7610F1E}" type="slidenum">
              <a:rPr lang="en-US" altLang="zh-CN" smtClean="0"/>
              <a:pPr/>
              <a:t>97</a:t>
            </a:fld>
            <a:r>
              <a:rPr lang="en-US" altLang="zh-CN" dirty="0"/>
              <a:t>/97</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9050">
          <a:headEnd/>
          <a:tailEnd type="arrow" w="sm" len="sm"/>
        </a:ln>
      </a:spPr>
      <a:bodyPr vert="horz" wrap="square" lIns="91440" tIns="45720" rIns="91440" bIns="45720" numCol="1" anchor="t" anchorCtr="0" compatLnSpc="1">
        <a:prstTxWarp prst="textNoShape">
          <a:avLst/>
        </a:prstTxWarp>
      </a:bodyPr>
      <a:lstStyle>
        <a:defPPr>
          <a:defRPr sz="1600">
            <a:solidFill>
              <a:srgbClr val="0000FF"/>
            </a:solidFill>
            <a:latin typeface="Consolas" pitchFamily="49" charset="0"/>
            <a:cs typeface="Consolas" pitchFamily="49" charset="0"/>
          </a:defRPr>
        </a:defPPr>
      </a:lstStyle>
      <a:style>
        <a:lnRef idx="2">
          <a:schemeClr val="dk1"/>
        </a:lnRef>
        <a:fillRef idx="0">
          <a:schemeClr val="dk1"/>
        </a:fillRef>
        <a:effectRef idx="1">
          <a:schemeClr val="dk1"/>
        </a:effectRef>
        <a:fontRef idx="minor">
          <a:schemeClr val="tx1"/>
        </a:fontRef>
      </a:style>
    </a:spDef>
    <a:lnDef>
      <a:spPr>
        <a:ln w="19050">
          <a:tailEnd type="arrow"/>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itchFamily="49" charset="0"/>
            <a:ea typeface="仿宋" pitchFamily="49" charset="-122"/>
            <a:cs typeface="Consolas" pitchFamily="49"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5204</TotalTime>
  <Words>9575</Words>
  <Application>Microsoft Office PowerPoint</Application>
  <PresentationFormat>全屏显示(4:3)</PresentationFormat>
  <Paragraphs>1179</Paragraphs>
  <Slides>97</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97</vt:i4>
      </vt:variant>
    </vt:vector>
  </HeadingPairs>
  <TitlesOfParts>
    <vt:vector size="111" baseType="lpstr">
      <vt:lpstr>돋움체</vt:lpstr>
      <vt:lpstr>方正启体简体</vt:lpstr>
      <vt:lpstr>仿宋</vt:lpstr>
      <vt:lpstr>华文中宋</vt:lpstr>
      <vt:lpstr>楷体</vt:lpstr>
      <vt:lpstr>宋体</vt:lpstr>
      <vt:lpstr>微软雅黑</vt:lpstr>
      <vt:lpstr>Arial</vt:lpstr>
      <vt:lpstr>Calibri</vt:lpstr>
      <vt:lpstr>Consolas</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MI</cp:lastModifiedBy>
  <cp:revision>2679</cp:revision>
  <dcterms:created xsi:type="dcterms:W3CDTF">2004-03-31T23:50:14Z</dcterms:created>
  <dcterms:modified xsi:type="dcterms:W3CDTF">2024-04-16T01:32:57Z</dcterms:modified>
</cp:coreProperties>
</file>