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0"/>
  </p:notesMasterIdLst>
  <p:handoutMasterIdLst>
    <p:handoutMasterId r:id="rId101"/>
  </p:handoutMasterIdLst>
  <p:sldIdLst>
    <p:sldId id="546" r:id="rId2"/>
    <p:sldId id="547" r:id="rId3"/>
    <p:sldId id="548" r:id="rId4"/>
    <p:sldId id="549" r:id="rId5"/>
    <p:sldId id="551" r:id="rId6"/>
    <p:sldId id="574" r:id="rId7"/>
    <p:sldId id="550" r:id="rId8"/>
    <p:sldId id="586" r:id="rId9"/>
    <p:sldId id="552" r:id="rId10"/>
    <p:sldId id="578" r:id="rId11"/>
    <p:sldId id="575" r:id="rId12"/>
    <p:sldId id="587" r:id="rId13"/>
    <p:sldId id="576" r:id="rId14"/>
    <p:sldId id="577" r:id="rId15"/>
    <p:sldId id="581" r:id="rId16"/>
    <p:sldId id="582" r:id="rId17"/>
    <p:sldId id="553" r:id="rId18"/>
    <p:sldId id="554" r:id="rId19"/>
    <p:sldId id="555" r:id="rId20"/>
    <p:sldId id="556" r:id="rId21"/>
    <p:sldId id="557" r:id="rId22"/>
    <p:sldId id="558" r:id="rId23"/>
    <p:sldId id="559" r:id="rId24"/>
    <p:sldId id="579" r:id="rId25"/>
    <p:sldId id="560" r:id="rId26"/>
    <p:sldId id="561" r:id="rId27"/>
    <p:sldId id="562" r:id="rId28"/>
    <p:sldId id="563" r:id="rId29"/>
    <p:sldId id="564" r:id="rId30"/>
    <p:sldId id="565" r:id="rId31"/>
    <p:sldId id="566" r:id="rId32"/>
    <p:sldId id="567" r:id="rId33"/>
    <p:sldId id="568" r:id="rId34"/>
    <p:sldId id="569" r:id="rId35"/>
    <p:sldId id="588" r:id="rId36"/>
    <p:sldId id="589" r:id="rId37"/>
    <p:sldId id="590" r:id="rId38"/>
    <p:sldId id="591" r:id="rId39"/>
    <p:sldId id="367" r:id="rId40"/>
    <p:sldId id="369" r:id="rId41"/>
    <p:sldId id="476" r:id="rId42"/>
    <p:sldId id="469" r:id="rId43"/>
    <p:sldId id="372" r:id="rId44"/>
    <p:sldId id="371" r:id="rId45"/>
    <p:sldId id="374" r:id="rId46"/>
    <p:sldId id="477" r:id="rId47"/>
    <p:sldId id="475" r:id="rId48"/>
    <p:sldId id="375" r:id="rId49"/>
    <p:sldId id="474" r:id="rId50"/>
    <p:sldId id="600" r:id="rId51"/>
    <p:sldId id="601" r:id="rId52"/>
    <p:sldId id="602" r:id="rId53"/>
    <p:sldId id="603" r:id="rId54"/>
    <p:sldId id="604" r:id="rId55"/>
    <p:sldId id="291" r:id="rId56"/>
    <p:sldId id="518" r:id="rId57"/>
    <p:sldId id="663" r:id="rId58"/>
    <p:sldId id="516" r:id="rId59"/>
    <p:sldId id="614" r:id="rId60"/>
    <p:sldId id="662" r:id="rId61"/>
    <p:sldId id="483" r:id="rId62"/>
    <p:sldId id="656" r:id="rId63"/>
    <p:sldId id="657" r:id="rId64"/>
    <p:sldId id="658" r:id="rId65"/>
    <p:sldId id="659" r:id="rId66"/>
    <p:sldId id="660" r:id="rId67"/>
    <p:sldId id="661" r:id="rId68"/>
    <p:sldId id="616" r:id="rId69"/>
    <p:sldId id="617" r:id="rId70"/>
    <p:sldId id="618" r:id="rId71"/>
    <p:sldId id="619" r:id="rId72"/>
    <p:sldId id="620" r:id="rId73"/>
    <p:sldId id="621" r:id="rId74"/>
    <p:sldId id="622" r:id="rId75"/>
    <p:sldId id="623" r:id="rId76"/>
    <p:sldId id="624" r:id="rId77"/>
    <p:sldId id="625" r:id="rId78"/>
    <p:sldId id="626" r:id="rId79"/>
    <p:sldId id="627" r:id="rId80"/>
    <p:sldId id="628" r:id="rId81"/>
    <p:sldId id="629" r:id="rId82"/>
    <p:sldId id="630" r:id="rId83"/>
    <p:sldId id="631" r:id="rId84"/>
    <p:sldId id="632" r:id="rId85"/>
    <p:sldId id="633" r:id="rId86"/>
    <p:sldId id="634" r:id="rId87"/>
    <p:sldId id="635" r:id="rId88"/>
    <p:sldId id="636" r:id="rId89"/>
    <p:sldId id="637" r:id="rId90"/>
    <p:sldId id="638" r:id="rId91"/>
    <p:sldId id="639" r:id="rId92"/>
    <p:sldId id="640" r:id="rId93"/>
    <p:sldId id="641" r:id="rId94"/>
    <p:sldId id="642" r:id="rId95"/>
    <p:sldId id="643" r:id="rId96"/>
    <p:sldId id="644" r:id="rId97"/>
    <p:sldId id="645" r:id="rId98"/>
    <p:sldId id="646" r:id="rId99"/>
  </p:sldIdLst>
  <p:sldSz cx="9144000" cy="6858000" type="screen4x3"/>
  <p:notesSz cx="6858000" cy="9144000"/>
  <p:custDataLst>
    <p:tags r:id="rId102"/>
  </p:custDataLst>
  <p:defaultTex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FF"/>
    <a:srgbClr val="339933"/>
    <a:srgbClr val="009900"/>
    <a:srgbClr val="006600"/>
    <a:srgbClr val="FF3399"/>
    <a:srgbClr val="3333FF"/>
    <a:srgbClr val="6600CC"/>
    <a:srgbClr val="0000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581" autoAdjust="0"/>
  </p:normalViewPr>
  <p:slideViewPr>
    <p:cSldViewPr showGuides="1">
      <p:cViewPr varScale="1">
        <p:scale>
          <a:sx n="59" d="100"/>
          <a:sy n="59" d="100"/>
        </p:scale>
        <p:origin x="1312"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36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gs" Target="tags/tag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348C81-2EE0-4ADC-AD51-9DC87E0EF387}" type="datetimeFigureOut">
              <a:rPr lang="zh-CN" altLang="en-US" smtClean="0"/>
              <a:t>2024/4/30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F0761C-5A44-4BA0-B4C5-00F13EA65E0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lnSpc>
                <a:spcPct val="100000"/>
              </a:lnSpc>
              <a:spcBef>
                <a:spcPct val="0"/>
              </a:spcBef>
              <a:defRPr sz="1200" b="0">
                <a:solidFill>
                  <a:schemeClr val="tx1"/>
                </a:solidFill>
                <a:ea typeface="宋体" panose="02010600030101010101" pitchFamily="2" charset="-122"/>
              </a:defRPr>
            </a:lvl1pPr>
          </a:lstStyle>
          <a:p>
            <a:endParaRPr lang="en-US" altLang="zh-CN"/>
          </a:p>
        </p:txBody>
      </p:sp>
      <p:sp>
        <p:nvSpPr>
          <p:cNvPr id="21504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lnSpc>
                <a:spcPct val="100000"/>
              </a:lnSpc>
              <a:spcBef>
                <a:spcPct val="0"/>
              </a:spcBef>
              <a:defRPr sz="1200" b="0">
                <a:solidFill>
                  <a:schemeClr val="tx1"/>
                </a:solidFill>
                <a:ea typeface="宋体" panose="02010600030101010101" pitchFamily="2" charset="-122"/>
              </a:defRPr>
            </a:lvl1pPr>
          </a:lstStyle>
          <a:p>
            <a:endParaRPr lang="en-US" altLang="zh-CN"/>
          </a:p>
        </p:txBody>
      </p:sp>
      <p:sp>
        <p:nvSpPr>
          <p:cNvPr id="215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21504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1504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lnSpc>
                <a:spcPct val="100000"/>
              </a:lnSpc>
              <a:spcBef>
                <a:spcPct val="0"/>
              </a:spcBef>
              <a:defRPr sz="1200" b="0">
                <a:solidFill>
                  <a:schemeClr val="tx1"/>
                </a:solidFill>
                <a:ea typeface="宋体" panose="02010600030101010101" pitchFamily="2" charset="-122"/>
              </a:defRPr>
            </a:lvl1pPr>
          </a:lstStyle>
          <a:p>
            <a:endParaRPr lang="en-US" altLang="zh-CN"/>
          </a:p>
        </p:txBody>
      </p:sp>
      <p:sp>
        <p:nvSpPr>
          <p:cNvPr id="21504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lnSpc>
                <a:spcPct val="100000"/>
              </a:lnSpc>
              <a:spcBef>
                <a:spcPct val="0"/>
              </a:spcBef>
              <a:defRPr sz="1200" b="0">
                <a:solidFill>
                  <a:schemeClr val="tx1"/>
                </a:solidFill>
                <a:ea typeface="宋体" panose="02010600030101010101" pitchFamily="2" charset="-122"/>
              </a:defRPr>
            </a:lvl1pPr>
          </a:lstStyle>
          <a:p>
            <a:fld id="{0D1E2EF4-146E-47B5-A412-FFD548A1AB6A}"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a:xfrm>
            <a:off x="8029628" y="6356350"/>
            <a:ext cx="971528" cy="365125"/>
          </a:xfrm>
        </p:spPr>
        <p:txBody>
          <a:bodyPr/>
          <a:lstStyle>
            <a:lvl1pPr>
              <a:defRPr sz="1400" b="0">
                <a:solidFill>
                  <a:srgbClr val="FF0000"/>
                </a:solidFill>
                <a:latin typeface="Consolas" panose="020B0609020204030204" pitchFamily="49" charset="0"/>
                <a:cs typeface="Consolas" panose="020B0609020204030204" pitchFamily="49" charset="0"/>
              </a:defRPr>
            </a:lvl1pPr>
          </a:lstStyle>
          <a:p>
            <a:fld id="{67864EE2-EAB3-4814-A7EB-820BD7610F1E}" type="slidenum">
              <a:rPr lang="en-US" altLang="zh-CN" smtClean="0"/>
              <a:t>‹#›</a:t>
            </a:fld>
            <a:r>
              <a:rPr lang="en-US" altLang="zh-CN"/>
              <a:t>/76</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600">
                <a:solidFill>
                  <a:srgbClr val="FF0000"/>
                </a:solidFill>
                <a:latin typeface="Consolas" panose="020B0609020204030204" pitchFamily="49" charset="0"/>
                <a:cs typeface="Consolas" panose="020B0609020204030204" pitchFamily="49" charset="0"/>
              </a:defRPr>
            </a:lvl1pPr>
          </a:lstStyle>
          <a:p>
            <a:fld id="{FFD28AF7-D4CC-4B35-B7D7-507FA0146854}" type="slidenum">
              <a:rPr lang="en-US" altLang="zh-CN" smtClean="0"/>
              <a:t>‹#›</a:t>
            </a:fld>
            <a:r>
              <a:rPr lang="en-US" altLang="zh-CN"/>
              <a:t>/19</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571472" y="1571612"/>
            <a:ext cx="314327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anose="020B0609020204030204" pitchFamily="49" charset="0"/>
                <a:ea typeface="微软雅黑" panose="020B0503020204020204" pitchFamily="34" charset="-122"/>
                <a:cs typeface="Consolas" panose="020B0609020204030204" pitchFamily="49" charset="0"/>
              </a:rPr>
              <a:t>7.4.1 </a:t>
            </a:r>
            <a:r>
              <a:rPr lang="zh-CN" altLang="zh-CN">
                <a:latin typeface="Consolas" panose="020B0609020204030204" pitchFamily="49" charset="0"/>
                <a:ea typeface="微软雅黑" panose="020B0503020204020204" pitchFamily="34" charset="-122"/>
                <a:cs typeface="Consolas" panose="020B0609020204030204" pitchFamily="49" charset="0"/>
              </a:rPr>
              <a:t>层次遍历过程</a:t>
            </a:r>
            <a:endParaRPr lang="zh-CN" altLang="zh-CN">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15" name="TextBox 14"/>
          <p:cNvSpPr txBox="1"/>
          <p:nvPr/>
        </p:nvSpPr>
        <p:spPr>
          <a:xfrm>
            <a:off x="2428860" y="428604"/>
            <a:ext cx="421484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7.4 </a:t>
            </a:r>
            <a:r>
              <a:rPr lang="zh-CN" altLang="zh-CN"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二叉树的层次遍历</a:t>
            </a:r>
            <a:endParaRPr lang="zh-CN" altLang="en-US"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p:cNvSpPr txBox="1"/>
          <p:nvPr/>
        </p:nvSpPr>
        <p:spPr>
          <a:xfrm>
            <a:off x="785786" y="3214686"/>
            <a:ext cx="7143800" cy="152191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ts val="2800"/>
              </a:lnSpc>
              <a:spcBef>
                <a:spcPts val="600"/>
              </a:spcBef>
            </a:pP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① 访问根结点（第</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层）。</a:t>
            </a:r>
          </a:p>
          <a:p>
            <a:pPr algn="l">
              <a:lnSpc>
                <a:spcPts val="2800"/>
              </a:lnSpc>
              <a:spcBef>
                <a:spcPts val="600"/>
              </a:spcBef>
            </a:pP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② 从左到右访问第</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层的所有结点。</a:t>
            </a:r>
          </a:p>
          <a:p>
            <a:pPr algn="l">
              <a:lnSpc>
                <a:spcPts val="2800"/>
              </a:lnSpc>
              <a:spcBef>
                <a:spcPts val="600"/>
              </a:spcBef>
            </a:pP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③ 从左到右访问第</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层的所有结点、</a:t>
            </a:r>
            <a:r>
              <a:rPr lang="en-US" altLang="zh-CN" sz="2000" dirty="0">
                <a:solidFill>
                  <a:srgbClr val="0000FF"/>
                </a:solidFill>
                <a:latin typeface="+mj-ea"/>
                <a:ea typeface="+mj-ea"/>
                <a:cs typeface="Consolas" panose="020B0609020204030204" pitchFamily="49" charset="0"/>
              </a:rPr>
              <a:t>…</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、第</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h</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层的所有结点。</a:t>
            </a:r>
          </a:p>
        </p:txBody>
      </p:sp>
      <p:sp>
        <p:nvSpPr>
          <p:cNvPr id="7" name="TextBox 6"/>
          <p:cNvSpPr txBox="1"/>
          <p:nvPr/>
        </p:nvSpPr>
        <p:spPr>
          <a:xfrm>
            <a:off x="714348" y="2643182"/>
            <a:ext cx="7072362" cy="400110"/>
          </a:xfrm>
          <a:prstGeom prst="rect">
            <a:avLst/>
          </a:prstGeom>
          <a:noFill/>
        </p:spPr>
        <p:txBody>
          <a:bodyPr wrap="square" rtlCol="0">
            <a:spAutoFit/>
          </a:bodyPr>
          <a:lstStyle/>
          <a:p>
            <a:pPr algn="l">
              <a:lnSpc>
                <a:spcPct val="100000"/>
              </a:lnSpc>
              <a:spcBef>
                <a:spcPts val="0"/>
              </a:spcBef>
            </a:pP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若二叉树非空（假设其高度为</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h</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），则层次遍历的过程如下：</a:t>
            </a:r>
          </a:p>
        </p:txBody>
      </p:sp>
      <p:sp>
        <p:nvSpPr>
          <p:cNvPr id="8" name="灯片编号占位符 7"/>
          <p:cNvSpPr>
            <a:spLocks noGrp="1"/>
          </p:cNvSpPr>
          <p:nvPr>
            <p:ph type="sldNum" sz="quarter" idx="12"/>
          </p:nvPr>
        </p:nvSpPr>
        <p:spPr/>
        <p:txBody>
          <a:bodyPr/>
          <a:lstStyle/>
          <a:p>
            <a:fld id="{67864EE2-EAB3-4814-A7EB-820BD7610F1E}" type="slidenum">
              <a:rPr lang="en-US" altLang="zh-CN" smtClean="0"/>
              <a:t>1</a:t>
            </a:fld>
            <a:r>
              <a:rPr lang="en-US" altLang="zh-CN"/>
              <a:t>/76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642918"/>
            <a:ext cx="8429684" cy="4549936"/>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algn="l">
              <a:lnSpc>
                <a:spcPts val="28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用</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cnt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变量计第</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层结点个数（初始为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8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设计队列仅保存结点引用，置当前层次</a:t>
            </a:r>
            <a:r>
              <a:rPr lang="en-US" altLang="zh-CN" sz="2000">
                <a:solidFill>
                  <a:srgbClr val="006600"/>
                </a:solidFill>
                <a:latin typeface="Consolas" panose="020B0609020204030204" pitchFamily="49" charset="0"/>
                <a:ea typeface="仿宋" panose="02010609060101010101" pitchFamily="49" charset="-122"/>
                <a:cs typeface="Consolas" panose="020B0609020204030204" pitchFamily="49" charset="0"/>
              </a:rPr>
              <a:t>curl=1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，用</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last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变量指示当前层次的最右结点</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根结点</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进队</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。将</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根结点</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进队，</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队不空循环：</a:t>
            </a:r>
          </a:p>
          <a:p>
            <a:pPr marL="914400" lvl="1" indent="-457200" algn="l">
              <a:lnSpc>
                <a:spcPts val="2800"/>
              </a:lnSpc>
              <a:spcBef>
                <a:spcPts val="1200"/>
              </a:spcBef>
              <a:buFont typeface="+mj-ea"/>
              <a:buAutoNum type="circleNumDbPlain"/>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若</a:t>
            </a:r>
            <a:r>
              <a:rPr lang="en-US"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curl&gt;</a:t>
            </a:r>
            <a:r>
              <a:rPr lang="en-US" altLang="zh-CN" sz="2000" i="1">
                <a:solidFill>
                  <a:srgbClr val="FF0000"/>
                </a:solidFill>
                <a:latin typeface="Consolas" panose="020B0609020204030204" pitchFamily="49" charset="0"/>
                <a:ea typeface="仿宋" panose="02010609060101010101" pitchFamily="49" charset="-122"/>
                <a:cs typeface="Consolas" panose="020B0609020204030204" pitchFamily="49" charset="0"/>
              </a:rPr>
              <a:t>k</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，返回</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cnt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（继续层次遍历不可能再找到第</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层的结点）。</a:t>
            </a:r>
          </a:p>
          <a:p>
            <a:pPr marL="914400" lvl="1" indent="-457200" algn="l">
              <a:lnSpc>
                <a:spcPts val="2800"/>
              </a:lnSpc>
              <a:spcBef>
                <a:spcPts val="1200"/>
              </a:spcBef>
              <a:buFont typeface="+mj-ea"/>
              <a:buAutoNum type="circleNumDbPlain"/>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否则</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出队结点</a:t>
            </a:r>
            <a:r>
              <a:rPr lang="en-US" altLang="zh-CN" sz="2000" i="1">
                <a:solidFill>
                  <a:srgbClr val="FF0000"/>
                </a:solidFill>
                <a:latin typeface="Consolas" panose="020B0609020204030204" pitchFamily="49" charset="0"/>
                <a:ea typeface="仿宋" panose="02010609060101010101" pitchFamily="49" charset="-122"/>
                <a:cs typeface="Consolas" panose="020B0609020204030204" pitchFamily="49" charset="0"/>
              </a:rPr>
              <a:t>p</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，若</a:t>
            </a:r>
            <a:r>
              <a:rPr lang="en-US" altLang="zh-CN" sz="2000">
                <a:solidFill>
                  <a:srgbClr val="006600"/>
                </a:solidFill>
                <a:latin typeface="Consolas" panose="020B0609020204030204" pitchFamily="49" charset="0"/>
                <a:ea typeface="仿宋" panose="02010609060101010101" pitchFamily="49" charset="-122"/>
                <a:cs typeface="Consolas" panose="020B0609020204030204" pitchFamily="49" charset="0"/>
              </a:rPr>
              <a:t>curl=</a:t>
            </a:r>
            <a:r>
              <a:rPr lang="en-US" altLang="zh-CN" sz="2000" i="1">
                <a:solidFill>
                  <a:srgbClr val="006600"/>
                </a:solidFill>
                <a:latin typeface="Consolas" panose="020B0609020204030204" pitchFamily="49" charset="0"/>
                <a:ea typeface="仿宋" panose="02010609060101010101" pitchFamily="49" charset="-122"/>
                <a:cs typeface="Consolas" panose="020B0609020204030204" pitchFamily="49" charset="0"/>
              </a:rPr>
              <a:t>k</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，表示结点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是第</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层的结点，</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cnt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增</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a:p>
            <a:pPr marL="914400" lvl="1" indent="-457200" algn="l">
              <a:lnSpc>
                <a:spcPts val="2800"/>
              </a:lnSpc>
              <a:spcBef>
                <a:spcPts val="1200"/>
              </a:spcBef>
              <a:buFont typeface="+mj-ea"/>
              <a:buAutoNum type="circleNumDbPlain"/>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若结点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有左孩子</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q</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，将结点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q</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进队，有右孩子</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q</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，将结点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q</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进队（总是用</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q</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表示进队的结点）。</a:t>
            </a:r>
          </a:p>
          <a:p>
            <a:pPr marL="914400" lvl="1" indent="-457200" algn="l">
              <a:lnSpc>
                <a:spcPts val="2800"/>
              </a:lnSpc>
              <a:spcBef>
                <a:spcPts val="1200"/>
              </a:spcBef>
              <a:buFont typeface="+mj-ea"/>
              <a:buAutoNum type="circleNumDbPlain"/>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若结点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是当前层的最右结点（</a:t>
            </a:r>
            <a:r>
              <a:rPr lang="en-US" altLang="zh-CN" sz="2000" i="1">
                <a:solidFill>
                  <a:srgbClr val="FF00FF"/>
                </a:solidFill>
                <a:latin typeface="Consolas" panose="020B0609020204030204" pitchFamily="49" charset="0"/>
                <a:ea typeface="仿宋" panose="02010609060101010101" pitchFamily="49" charset="-122"/>
                <a:cs typeface="Consolas" panose="020B0609020204030204" pitchFamily="49" charset="0"/>
              </a:rPr>
              <a:t>p</a:t>
            </a:r>
            <a:r>
              <a:rPr lang="en-US" altLang="zh-CN" sz="2000">
                <a:solidFill>
                  <a:srgbClr val="FF00FF"/>
                </a:solidFill>
                <a:latin typeface="Consolas" panose="020B0609020204030204" pitchFamily="49" charset="0"/>
                <a:ea typeface="仿宋" panose="02010609060101010101" pitchFamily="49" charset="-122"/>
                <a:cs typeface="Consolas" panose="020B0609020204030204" pitchFamily="49" charset="0"/>
              </a:rPr>
              <a:t>=last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），说明当前层处理完毕，而此时的</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q</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就是</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下一层</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的最右结点，置</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last=q</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curl++</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进入下一层处理。</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灯片编号占位符 3"/>
          <p:cNvSpPr>
            <a:spLocks noGrp="1"/>
          </p:cNvSpPr>
          <p:nvPr>
            <p:ph type="sldNum" sz="quarter" idx="12"/>
          </p:nvPr>
        </p:nvSpPr>
        <p:spPr/>
        <p:txBody>
          <a:bodyPr/>
          <a:lstStyle/>
          <a:p>
            <a:fld id="{67864EE2-EAB3-4814-A7EB-820BD7610F1E}" type="slidenum">
              <a:rPr lang="en-US" altLang="zh-CN" smtClean="0"/>
              <a:t>10</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785794"/>
            <a:ext cx="8501122" cy="2240201"/>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KCount2</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(BTree&amp; bt,int k)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解法</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2</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：求二叉树第</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k</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层结点个数</a:t>
            </a: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cnt=0;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累计第</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k</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层结点个数</a:t>
            </a: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queue&lt;BTNode* &gt; qu;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定义一个队列</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qu</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curl=1;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当前层次</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从</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1</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开始</a:t>
            </a: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BTNode* last=bt.r,*p,*q;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第</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1</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层最右结点</a:t>
            </a: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qu.push(bt.r);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根结点进队</a:t>
            </a:r>
          </a:p>
        </p:txBody>
      </p:sp>
      <p:sp>
        <p:nvSpPr>
          <p:cNvPr id="4" name="灯片编号占位符 3"/>
          <p:cNvSpPr>
            <a:spLocks noGrp="1"/>
          </p:cNvSpPr>
          <p:nvPr>
            <p:ph type="sldNum" sz="quarter" idx="12"/>
          </p:nvPr>
        </p:nvSpPr>
        <p:spPr/>
        <p:txBody>
          <a:bodyPr/>
          <a:lstStyle/>
          <a:p>
            <a:fld id="{67864EE2-EAB3-4814-A7EB-820BD7610F1E}" type="slidenum">
              <a:rPr lang="en-US" altLang="zh-CN" smtClean="0"/>
              <a:t>11</a:t>
            </a:fld>
            <a:r>
              <a:rPr lang="en-US" altLang="zh-CN"/>
              <a:t>/76</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190285"/>
            <a:ext cx="8643998" cy="6252344"/>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0" rtlCol="0">
            <a:spAutoFit/>
          </a:bodyPr>
          <a:lstStyle/>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(!qu.empty())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队不空循环</a:t>
            </a: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if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curl&gt;k</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当层号大于</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k</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时返回</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cnt,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不再继续</a:t>
            </a: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cnt;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p=qu.front(); qu.pop();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出队一个结点</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p</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curl==k</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cnt++;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当前结点是第</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k</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层的结点</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,cnt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增</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1</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(p-&gt;lchild!=NULL)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有左孩子时将其进队</a:t>
            </a: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q=p-&gt;lchild;</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qu.push(q);</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(p-&gt;rchild!=NULL)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有右孩子时将其进队</a:t>
            </a: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q=p-&gt;rchild;</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qu.push(q);</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p==last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当前层的所有结点处理完毕</a:t>
            </a: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last=q;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让</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last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指向下一层的最右结点</a:t>
            </a: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curl++;</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cnt;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灯片编号占位符 3"/>
          <p:cNvSpPr>
            <a:spLocks noGrp="1"/>
          </p:cNvSpPr>
          <p:nvPr>
            <p:ph type="sldNum" sz="quarter" idx="12"/>
          </p:nvPr>
        </p:nvSpPr>
        <p:spPr/>
        <p:txBody>
          <a:bodyPr/>
          <a:lstStyle/>
          <a:p>
            <a:fld id="{67864EE2-EAB3-4814-A7EB-820BD7610F1E}" type="slidenum">
              <a:rPr lang="en-US" altLang="zh-CN" smtClean="0"/>
              <a:t>12</a:t>
            </a:fld>
            <a:r>
              <a:rPr lang="en-US" altLang="zh-CN"/>
              <a:t>/76</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428604"/>
            <a:ext cx="928694" cy="453183"/>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bodyPr>
          <a:lstStyle/>
          <a:p>
            <a:pPr>
              <a:lnSpc>
                <a:spcPct val="100000"/>
              </a:lnSpc>
              <a:spcBef>
                <a:spcPts val="0"/>
              </a:spcBef>
            </a:pPr>
            <a:r>
              <a:rPr lang="zh-CN" altLang="zh-CN" sz="2000">
                <a:solidFill>
                  <a:srgbClr val="FF0000"/>
                </a:solidFill>
                <a:latin typeface="Consolas" panose="020B0609020204030204" pitchFamily="49" charset="0"/>
                <a:ea typeface="微软雅黑" panose="020B0503020204020204" pitchFamily="34" charset="-122"/>
                <a:cs typeface="Consolas" panose="020B0609020204030204" pitchFamily="49" charset="0"/>
              </a:rPr>
              <a:t>解法</a:t>
            </a:r>
            <a:r>
              <a:rPr lang="en-US" altLang="zh-CN" sz="2000">
                <a:solidFill>
                  <a:srgbClr val="FF0000"/>
                </a:solidFill>
                <a:latin typeface="Consolas" panose="020B0609020204030204" pitchFamily="49" charset="0"/>
                <a:ea typeface="微软雅黑" panose="020B0503020204020204" pitchFamily="34" charset="-122"/>
                <a:cs typeface="Consolas" panose="020B0609020204030204" pitchFamily="49" charset="0"/>
              </a:rPr>
              <a:t>3</a:t>
            </a:r>
            <a:endParaRPr lang="zh-CN" altLang="en-US" sz="200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p:cNvSpPr txBox="1"/>
          <p:nvPr/>
        </p:nvSpPr>
        <p:spPr>
          <a:xfrm>
            <a:off x="571472" y="1071546"/>
            <a:ext cx="8143932" cy="478718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algn="l">
              <a:lnSpc>
                <a:spcPts val="26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层次遍历是从第一层开始，访问一层的全部结点后（此时该层的全部结点已出队）再访问下一层的结点</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上一层遍历完毕，队中恰好是下一层的全部结点</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6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若</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，返回</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6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否则将根结点进队，当前层次</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curl=1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。队不空循环：</a:t>
            </a:r>
          </a:p>
          <a:p>
            <a:pPr marL="914400" lvl="1" indent="-457200" algn="l">
              <a:lnSpc>
                <a:spcPts val="2600"/>
              </a:lnSpc>
              <a:spcBef>
                <a:spcPts val="1200"/>
              </a:spcBef>
              <a:buFont typeface="+mj-ea"/>
              <a:buAutoNum type="circleNumDbPlain"/>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若</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curl=</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，队中恰好包含该层的全部结点，直接返回队中元素个数（即第</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层结点个数）。</a:t>
            </a:r>
          </a:p>
          <a:p>
            <a:pPr marL="914400" lvl="1" indent="-457200" algn="l">
              <a:lnSpc>
                <a:spcPts val="2600"/>
              </a:lnSpc>
              <a:spcBef>
                <a:spcPts val="1200"/>
              </a:spcBef>
              <a:buFont typeface="+mj-ea"/>
              <a:buAutoNum type="circleNumDbPlain"/>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否则，求出队中元素个数</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（当前层</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curl</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的全部结点个数），循环出队</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次，每次出队一个结点时将其孩子结点进队。</a:t>
            </a:r>
          </a:p>
          <a:p>
            <a:pPr marL="914400" lvl="1" indent="-457200" algn="l">
              <a:lnSpc>
                <a:spcPts val="2600"/>
              </a:lnSpc>
              <a:spcBef>
                <a:spcPts val="1200"/>
              </a:spcBef>
              <a:buFont typeface="+mj-ea"/>
              <a:buAutoNum type="circleNumDbPlain"/>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置</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curl++</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，进入下一层处理。</a:t>
            </a:r>
          </a:p>
          <a:p>
            <a:pPr marL="457200" indent="-457200" algn="l">
              <a:lnSpc>
                <a:spcPts val="26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最后返回</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&gt;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二叉树高度的情况）。</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67864EE2-EAB3-4814-A7EB-820BD7610F1E}" type="slidenum">
              <a:rPr lang="en-US" altLang="zh-CN" smtClean="0"/>
              <a:t>13</a:t>
            </a:fld>
            <a:r>
              <a:rPr lang="en-US" altLang="zh-CN"/>
              <a:t>/76</a:t>
            </a:r>
          </a:p>
        </p:txBody>
      </p:sp>
      <p:sp>
        <p:nvSpPr>
          <p:cNvPr id="6" name="椭圆形标注 5"/>
          <p:cNvSpPr/>
          <p:nvPr/>
        </p:nvSpPr>
        <p:spPr bwMode="auto">
          <a:xfrm>
            <a:off x="3714744" y="71414"/>
            <a:ext cx="2214578" cy="857256"/>
          </a:xfrm>
          <a:prstGeom prst="wedgeEllipseCallout">
            <a:avLst>
              <a:gd name="adj1" fmla="val -21595"/>
              <a:gd name="adj2" fmla="val 73167"/>
            </a:avLst>
          </a:prstGeom>
          <a:solidFill>
            <a:schemeClr val="tx1"/>
          </a:solidFill>
        </p:spPr>
        <p:style>
          <a:lnRef idx="2">
            <a:schemeClr val="accent6"/>
          </a:lnRef>
          <a:fillRef idx="1">
            <a:schemeClr val="lt1"/>
          </a:fillRef>
          <a:effectRef idx="0">
            <a:schemeClr val="accent6"/>
          </a:effectRef>
          <a:fontRef idx="minor">
            <a:schemeClr val="dk1"/>
          </a:fontRef>
        </p:style>
        <p:txBody>
          <a:bodyPr vert="horz" wrap="square" lIns="0" tIns="45720" rIns="0" bIns="45720" numCol="1" rtlCol="0" anchor="t" anchorCtr="0" compatLnSpc="1"/>
          <a:lstStyle/>
          <a:p>
            <a:pPr>
              <a:lnSpc>
                <a:spcPct val="100000"/>
              </a:lnSpc>
            </a:pPr>
            <a:r>
              <a:rPr lang="zh-CN" altLang="zh-CN" sz="1800" b="0">
                <a:ln w="18415" cmpd="sng">
                  <a:solidFill>
                    <a:srgbClr val="FFFFFF"/>
                  </a:solidFill>
                  <a:prstDash val="solid"/>
                </a:ln>
                <a:solidFill>
                  <a:srgbClr val="FFFFFF"/>
                </a:solidFill>
                <a:effectLst>
                  <a:outerShdw blurRad="63500" dir="3600000" algn="tl" rotWithShape="0">
                    <a:srgbClr val="000000">
                      <a:alpha val="70000"/>
                    </a:srgbClr>
                  </a:outerShdw>
                </a:effectLst>
                <a:latin typeface="楷体" panose="02010609060101010101" pitchFamily="49" charset="-122"/>
                <a:ea typeface="楷体" panose="02010609060101010101" pitchFamily="49" charset="-122"/>
              </a:rPr>
              <a:t>二叉树分层次的层次遍历</a:t>
            </a:r>
            <a:endParaRPr lang="zh-CN" altLang="en-US" sz="1800" b="0" i="1">
              <a:ln w="18415" cmpd="sng">
                <a:solidFill>
                  <a:srgbClr val="FFFFFF"/>
                </a:solidFill>
                <a:prstDash val="solid"/>
              </a:ln>
              <a:solidFill>
                <a:srgbClr val="FFFFFF"/>
              </a:solidFill>
              <a:effectLst>
                <a:outerShdw blurRad="63500" dir="3600000" algn="tl" rotWithShape="0">
                  <a:srgbClr val="000000">
                    <a:alpha val="70000"/>
                  </a:srgbClr>
                </a:outerShdw>
              </a:effectLst>
              <a:latin typeface="楷体" panose="02010609060101010101" pitchFamily="49" charset="-122"/>
              <a:ea typeface="楷体" panose="02010609060101010101" pitchFamily="49" charset="-122"/>
              <a:cs typeface="Consolas" panose="020B06090202040302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01233"/>
            <a:ext cx="8715436" cy="6536643"/>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KCount3</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(BTree&amp; bt,int k)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解法</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3</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：求二叉树第</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k</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层结点个数</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(k&lt;1) return 0;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//k&lt;1</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返回</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0</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queue&lt;BTNode* &gt; qu;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定义一个队列</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qu</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curl=1;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当前层次</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从</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1</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开始</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qu.push(bt.r);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根结点进队</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(!qu.empty())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队不空循环</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if (curl==k)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当前层为第</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k</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层，返回队中元素个数</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qu.size();</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a:t>
            </a:r>
            <a:r>
              <a:rPr lang="en-US"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n=qu.size()</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求出当前层结点个数</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a:t>
            </a:r>
            <a:r>
              <a:rPr lang="en-US"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int i=0;i&lt;n;i++</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出队当前层的</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n</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个结点</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BTNode* p=qu.front();qu.pop();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出队一个结点</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(p-&gt;lchild!=NULL)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有左孩子时将其进队</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qu.push(p-&gt;lchild);</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(p-&gt;rchild!=NULL)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有右孩子时将其进队</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qu.push(p-&gt;rchild);</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curl++;</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转向下一层</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0;</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灯片编号占位符 3"/>
          <p:cNvSpPr>
            <a:spLocks noGrp="1"/>
          </p:cNvSpPr>
          <p:nvPr>
            <p:ph type="sldNum" sz="quarter" idx="12"/>
          </p:nvPr>
        </p:nvSpPr>
        <p:spPr/>
        <p:txBody>
          <a:bodyPr/>
          <a:lstStyle/>
          <a:p>
            <a:fld id="{67864EE2-EAB3-4814-A7EB-820BD7610F1E}" type="slidenum">
              <a:rPr lang="en-US" altLang="zh-CN" smtClean="0"/>
              <a:t>14</a:t>
            </a:fld>
            <a:r>
              <a:rPr lang="en-US" altLang="zh-CN"/>
              <a:t>/76</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844" y="1071546"/>
            <a:ext cx="8858312" cy="452698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main()</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string str="A(B(D(,G)),C(E,F))";</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BTree bt;</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bt.CreateBTree(str);</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cout &lt;&lt;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二叉树</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 bt.DispBTree(); cout &lt;&lt; endl;</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printf("</a:t>
            </a:r>
            <a:r>
              <a:rPr lang="zh-CN" altLang="en-US" sz="1800">
                <a:solidFill>
                  <a:srgbClr val="FF0000"/>
                </a:solidFill>
                <a:latin typeface="Consolas" panose="020B0609020204030204" pitchFamily="49" charset="0"/>
                <a:ea typeface="仿宋" panose="02010609060101010101" pitchFamily="49" charset="-122"/>
                <a:cs typeface="Consolas" panose="020B0609020204030204" pitchFamily="49" charset="0"/>
              </a:rPr>
              <a:t>解法</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:\n");</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(int k=1;k&lt;=5;k++)</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cout &lt;&lt; "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第</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&lt;&lt; k &lt;&lt;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层的结点个数</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“&lt;&lt;</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KCount1(bt,k)</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&lt;&lt;endl; </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printf("</a:t>
            </a:r>
            <a:r>
              <a:rPr lang="zh-CN" altLang="en-US" sz="1800">
                <a:solidFill>
                  <a:srgbClr val="FF0000"/>
                </a:solidFill>
                <a:latin typeface="Consolas" panose="020B0609020204030204" pitchFamily="49" charset="0"/>
                <a:ea typeface="仿宋" panose="02010609060101010101" pitchFamily="49" charset="-122"/>
                <a:cs typeface="Consolas" panose="020B0609020204030204" pitchFamily="49" charset="0"/>
              </a:rPr>
              <a:t>解法</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2</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:\n");</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(int k=1;k&lt;=5;k++)</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cout &lt;&lt; "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第</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&lt;&lt; k &lt;&lt;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层的结点个数</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“&lt;&lt;</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KCount2(bt,k)</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&lt;&lt;endl; </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printf("</a:t>
            </a:r>
            <a:r>
              <a:rPr lang="zh-CN" altLang="en-US" sz="1800">
                <a:solidFill>
                  <a:srgbClr val="FF0000"/>
                </a:solidFill>
                <a:latin typeface="Consolas" panose="020B0609020204030204" pitchFamily="49" charset="0"/>
                <a:ea typeface="仿宋" panose="02010609060101010101" pitchFamily="49" charset="-122"/>
                <a:cs typeface="Consolas" panose="020B0609020204030204" pitchFamily="49" charset="0"/>
              </a:rPr>
              <a:t>解法</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3</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:\n");</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(int k=1;k&lt;=5;k++)</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cout &lt;&lt; "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第</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&lt;&lt; k &lt;&lt;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层的结点个数</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“&lt;&lt;</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KCount3(bt,k)</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&lt;&lt;endl; </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0;</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TextBox 5"/>
          <p:cNvSpPr txBox="1"/>
          <p:nvPr/>
        </p:nvSpPr>
        <p:spPr>
          <a:xfrm>
            <a:off x="571472" y="285728"/>
            <a:ext cx="714380" cy="646331"/>
          </a:xfrm>
          <a:prstGeom prst="rect">
            <a:avLst/>
          </a:prstGeom>
          <a:blipFill>
            <a:blip r:embed="rId2" cstate="print"/>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pPr>
              <a:lnSpc>
                <a:spcPct val="100000"/>
              </a:lnSpc>
              <a:spcBef>
                <a:spcPts val="0"/>
              </a:spcBef>
            </a:pPr>
            <a:r>
              <a:rPr lang="zh-CN" altLang="en-US" sz="1800" b="0">
                <a:ln w="18415" cmpd="sng">
                  <a:solidFill>
                    <a:srgbClr val="FFFFFF"/>
                  </a:solidFill>
                  <a:prstDash val="solid"/>
                </a:ln>
                <a:solidFill>
                  <a:srgbClr val="FF00FF"/>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rPr>
              <a:t>程序验证</a:t>
            </a:r>
          </a:p>
        </p:txBody>
      </p:sp>
      <p:sp>
        <p:nvSpPr>
          <p:cNvPr id="6" name="灯片编号占位符 5"/>
          <p:cNvSpPr>
            <a:spLocks noGrp="1"/>
          </p:cNvSpPr>
          <p:nvPr>
            <p:ph type="sldNum" sz="quarter" idx="12"/>
          </p:nvPr>
        </p:nvSpPr>
        <p:spPr/>
        <p:txBody>
          <a:bodyPr/>
          <a:lstStyle/>
          <a:p>
            <a:fld id="{67864EE2-EAB3-4814-A7EB-820BD7610F1E}" type="slidenum">
              <a:rPr lang="en-US" altLang="zh-CN" smtClean="0"/>
              <a:t>15</a:t>
            </a:fld>
            <a:r>
              <a:rPr lang="en-US" altLang="zh-CN"/>
              <a:t>/76</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85786" y="1857364"/>
            <a:ext cx="1900083" cy="1925032"/>
            <a:chOff x="1150124" y="3032607"/>
            <a:chExt cx="1900083" cy="1925032"/>
          </a:xfrm>
        </p:grpSpPr>
        <p:sp>
          <p:nvSpPr>
            <p:cNvPr id="6" name="Line 34"/>
            <p:cNvSpPr>
              <a:spLocks noChangeShapeType="1"/>
            </p:cNvSpPr>
            <p:nvPr/>
          </p:nvSpPr>
          <p:spPr bwMode="auto">
            <a:xfrm>
              <a:off x="2214546" y="3286124"/>
              <a:ext cx="201626" cy="255318"/>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Freeform 45"/>
            <p:cNvSpPr/>
            <p:nvPr/>
          </p:nvSpPr>
          <p:spPr bwMode="auto">
            <a:xfrm>
              <a:off x="2204420" y="3770162"/>
              <a:ext cx="208179" cy="328087"/>
            </a:xfrm>
            <a:custGeom>
              <a:avLst/>
              <a:gdLst/>
              <a:ahLst/>
              <a:cxnLst>
                <a:cxn ang="0">
                  <a:pos x="233" y="0"/>
                </a:cxn>
                <a:cxn ang="0">
                  <a:pos x="0" y="383"/>
                </a:cxn>
              </a:cxnLst>
              <a:rect l="0" t="0" r="r" b="b"/>
              <a:pathLst>
                <a:path w="233" h="383">
                  <a:moveTo>
                    <a:pt x="233" y="0"/>
                  </a:moveTo>
                  <a:lnTo>
                    <a:pt x="0" y="383"/>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Line 44"/>
            <p:cNvSpPr>
              <a:spLocks noChangeShapeType="1"/>
            </p:cNvSpPr>
            <p:nvPr/>
          </p:nvSpPr>
          <p:spPr bwMode="auto">
            <a:xfrm>
              <a:off x="1369024" y="4327825"/>
              <a:ext cx="308248" cy="334084"/>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Freeform 43"/>
            <p:cNvSpPr/>
            <p:nvPr/>
          </p:nvSpPr>
          <p:spPr bwMode="auto">
            <a:xfrm>
              <a:off x="2579678" y="3739324"/>
              <a:ext cx="234983" cy="365779"/>
            </a:xfrm>
            <a:custGeom>
              <a:avLst/>
              <a:gdLst/>
              <a:ahLst/>
              <a:cxnLst>
                <a:cxn ang="0">
                  <a:pos x="0" y="0"/>
                </a:cxn>
                <a:cxn ang="0">
                  <a:pos x="263" y="427"/>
                </a:cxn>
              </a:cxnLst>
              <a:rect l="0" t="0" r="r" b="b"/>
              <a:pathLst>
                <a:path w="263" h="427">
                  <a:moveTo>
                    <a:pt x="0" y="0"/>
                  </a:moveTo>
                  <a:lnTo>
                    <a:pt x="263" y="427"/>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Line 42"/>
            <p:cNvSpPr>
              <a:spLocks noChangeShapeType="1"/>
            </p:cNvSpPr>
            <p:nvPr/>
          </p:nvSpPr>
          <p:spPr bwMode="auto">
            <a:xfrm flipH="1">
              <a:off x="1296653" y="3705059"/>
              <a:ext cx="285911" cy="406897"/>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 name="Line 41"/>
            <p:cNvSpPr>
              <a:spLocks noChangeShapeType="1"/>
            </p:cNvSpPr>
            <p:nvPr/>
          </p:nvSpPr>
          <p:spPr bwMode="auto">
            <a:xfrm flipH="1">
              <a:off x="1632598" y="3155105"/>
              <a:ext cx="477114" cy="409467"/>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Oval 40"/>
            <p:cNvSpPr>
              <a:spLocks noChangeArrowheads="1"/>
            </p:cNvSpPr>
            <p:nvPr/>
          </p:nvSpPr>
          <p:spPr bwMode="auto">
            <a:xfrm>
              <a:off x="1955141" y="3032607"/>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p>
          </p:txBody>
        </p:sp>
        <p:sp>
          <p:nvSpPr>
            <p:cNvPr id="13" name="Oval 39"/>
            <p:cNvSpPr>
              <a:spLocks noChangeArrowheads="1"/>
            </p:cNvSpPr>
            <p:nvPr/>
          </p:nvSpPr>
          <p:spPr bwMode="auto">
            <a:xfrm>
              <a:off x="1486069" y="3482335"/>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p>
          </p:txBody>
        </p:sp>
        <p:sp>
          <p:nvSpPr>
            <p:cNvPr id="14" name="Oval 38"/>
            <p:cNvSpPr>
              <a:spLocks noChangeArrowheads="1"/>
            </p:cNvSpPr>
            <p:nvPr/>
          </p:nvSpPr>
          <p:spPr bwMode="auto">
            <a:xfrm>
              <a:off x="2357204" y="3520883"/>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p>
          </p:txBody>
        </p:sp>
        <p:sp>
          <p:nvSpPr>
            <p:cNvPr id="15" name="Oval 37"/>
            <p:cNvSpPr>
              <a:spLocks noChangeArrowheads="1"/>
            </p:cNvSpPr>
            <p:nvPr/>
          </p:nvSpPr>
          <p:spPr bwMode="auto">
            <a:xfrm>
              <a:off x="2065038" y="4099105"/>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p>
          </p:txBody>
        </p:sp>
        <p:sp>
          <p:nvSpPr>
            <p:cNvPr id="16" name="Oval 36"/>
            <p:cNvSpPr>
              <a:spLocks noChangeArrowheads="1"/>
            </p:cNvSpPr>
            <p:nvPr/>
          </p:nvSpPr>
          <p:spPr bwMode="auto">
            <a:xfrm>
              <a:off x="2726207" y="4099105"/>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p>
          </p:txBody>
        </p:sp>
        <p:sp>
          <p:nvSpPr>
            <p:cNvPr id="17" name="Oval 35"/>
            <p:cNvSpPr>
              <a:spLocks noChangeArrowheads="1"/>
            </p:cNvSpPr>
            <p:nvPr/>
          </p:nvSpPr>
          <p:spPr bwMode="auto">
            <a:xfrm>
              <a:off x="1150124" y="4111954"/>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p>
          </p:txBody>
        </p:sp>
        <p:sp>
          <p:nvSpPr>
            <p:cNvPr id="18" name="Oval 33"/>
            <p:cNvSpPr>
              <a:spLocks noChangeArrowheads="1"/>
            </p:cNvSpPr>
            <p:nvPr/>
          </p:nvSpPr>
          <p:spPr bwMode="auto">
            <a:xfrm>
              <a:off x="1568268" y="4633639"/>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p>
          </p:txBody>
        </p:sp>
      </p:grpSp>
      <p:sp>
        <p:nvSpPr>
          <p:cNvPr id="20" name="右箭头 19"/>
          <p:cNvSpPr/>
          <p:nvPr/>
        </p:nvSpPr>
        <p:spPr bwMode="auto">
          <a:xfrm>
            <a:off x="3428992" y="2500306"/>
            <a:ext cx="571504" cy="285752"/>
          </a:xfrm>
          <a:prstGeom prst="rightArrow">
            <a:avLst/>
          </a:prstGeom>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lstStyle/>
          <a:p>
            <a:pPr algn="ctr">
              <a:lnSpc>
                <a:spcPts val="2000"/>
              </a:lnSpc>
            </a:pPr>
            <a:endParaRPr lang="zh-CN" altLang="en-US" sz="1800" i="1">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 name="TextBox 5"/>
          <p:cNvSpPr txBox="1"/>
          <p:nvPr/>
        </p:nvSpPr>
        <p:spPr>
          <a:xfrm>
            <a:off x="714348" y="428604"/>
            <a:ext cx="714380" cy="646331"/>
          </a:xfrm>
          <a:prstGeom prst="rect">
            <a:avLst/>
          </a:prstGeom>
          <a:blipFill>
            <a:blip r:embed="rId2" cstate="print"/>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pPr>
              <a:lnSpc>
                <a:spcPct val="100000"/>
              </a:lnSpc>
              <a:spcBef>
                <a:spcPts val="0"/>
              </a:spcBef>
            </a:pPr>
            <a:r>
              <a:rPr lang="zh-CN" altLang="en-US" sz="1800" b="0">
                <a:ln w="18415" cmpd="sng">
                  <a:solidFill>
                    <a:srgbClr val="FFFFFF"/>
                  </a:solidFill>
                  <a:prstDash val="solid"/>
                </a:ln>
                <a:solidFill>
                  <a:srgbClr val="FF00FF"/>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rPr>
              <a:t>程序验证</a:t>
            </a:r>
          </a:p>
        </p:txBody>
      </p:sp>
      <p:pic>
        <p:nvPicPr>
          <p:cNvPr id="2" name="Picture 2"/>
          <p:cNvPicPr>
            <a:picLocks noChangeAspect="1" noChangeArrowheads="1"/>
          </p:cNvPicPr>
          <p:nvPr/>
        </p:nvPicPr>
        <p:blipFill>
          <a:blip r:embed="rId3" cstate="print"/>
          <a:srcRect/>
          <a:stretch>
            <a:fillRect/>
          </a:stretch>
        </p:blipFill>
        <p:spPr bwMode="auto">
          <a:xfrm>
            <a:off x="4429124" y="857232"/>
            <a:ext cx="3112260" cy="4286280"/>
          </a:xfrm>
          <a:prstGeom prst="rect">
            <a:avLst/>
          </a:prstGeom>
          <a:noFill/>
          <a:ln w="9525">
            <a:noFill/>
            <a:miter lim="800000"/>
            <a:headEnd/>
            <a:tailEnd/>
          </a:ln>
        </p:spPr>
      </p:pic>
      <p:sp>
        <p:nvSpPr>
          <p:cNvPr id="21" name="灯片编号占位符 20"/>
          <p:cNvSpPr>
            <a:spLocks noGrp="1"/>
          </p:cNvSpPr>
          <p:nvPr>
            <p:ph type="sldNum" sz="quarter" idx="12"/>
          </p:nvPr>
        </p:nvSpPr>
        <p:spPr/>
        <p:txBody>
          <a:bodyPr/>
          <a:lstStyle/>
          <a:p>
            <a:fld id="{67864EE2-EAB3-4814-A7EB-820BD7610F1E}" type="slidenum">
              <a:rPr lang="en-US" altLang="zh-CN" smtClean="0"/>
              <a:t>16</a:t>
            </a:fld>
            <a:r>
              <a:rPr lang="en-US" altLang="zh-CN"/>
              <a:t>/76</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28860" y="428604"/>
            <a:ext cx="378621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7.5 </a:t>
            </a:r>
            <a:r>
              <a:rPr lang="zh-CN" altLang="zh-CN"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二叉树的构造</a:t>
            </a:r>
            <a:endParaRPr lang="zh-CN" altLang="en-US"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p:cNvSpPr txBox="1"/>
          <p:nvPr/>
        </p:nvSpPr>
        <p:spPr>
          <a:xfrm>
            <a:off x="428596" y="1500174"/>
            <a:ext cx="742955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anose="020B0609020204030204" pitchFamily="49" charset="0"/>
                <a:ea typeface="微软雅黑" panose="020B0503020204020204" pitchFamily="34" charset="-122"/>
                <a:cs typeface="Consolas" panose="020B0609020204030204" pitchFamily="49" charset="0"/>
              </a:rPr>
              <a:t>7.5.1 </a:t>
            </a:r>
            <a:r>
              <a:rPr lang="zh-CN" altLang="zh-CN">
                <a:latin typeface="Consolas" panose="020B0609020204030204" pitchFamily="49" charset="0"/>
                <a:ea typeface="微软雅黑" panose="020B0503020204020204" pitchFamily="34" charset="-122"/>
                <a:cs typeface="Consolas" panose="020B0609020204030204" pitchFamily="49" charset="0"/>
              </a:rPr>
              <a:t>由先序</a:t>
            </a:r>
            <a:r>
              <a:rPr lang="en-US" altLang="zh-CN">
                <a:latin typeface="Consolas" panose="020B0609020204030204" pitchFamily="49" charset="0"/>
                <a:ea typeface="微软雅黑" panose="020B0503020204020204" pitchFamily="34" charset="-122"/>
                <a:cs typeface="Consolas" panose="020B0609020204030204" pitchFamily="49" charset="0"/>
              </a:rPr>
              <a:t>/</a:t>
            </a:r>
            <a:r>
              <a:rPr lang="zh-CN" altLang="zh-CN">
                <a:latin typeface="Consolas" panose="020B0609020204030204" pitchFamily="49" charset="0"/>
                <a:ea typeface="微软雅黑" panose="020B0503020204020204" pitchFamily="34" charset="-122"/>
                <a:cs typeface="Consolas" panose="020B0609020204030204" pitchFamily="49" charset="0"/>
              </a:rPr>
              <a:t>中序序列或后序</a:t>
            </a:r>
            <a:r>
              <a:rPr lang="en-US" altLang="zh-CN">
                <a:latin typeface="Consolas" panose="020B0609020204030204" pitchFamily="49" charset="0"/>
                <a:ea typeface="微软雅黑" panose="020B0503020204020204" pitchFamily="34" charset="-122"/>
                <a:cs typeface="Consolas" panose="020B0609020204030204" pitchFamily="49" charset="0"/>
              </a:rPr>
              <a:t>/</a:t>
            </a:r>
            <a:r>
              <a:rPr lang="zh-CN" altLang="zh-CN">
                <a:latin typeface="Consolas" panose="020B0609020204030204" pitchFamily="49" charset="0"/>
                <a:ea typeface="微软雅黑" panose="020B0503020204020204" pitchFamily="34" charset="-122"/>
                <a:cs typeface="Consolas" panose="020B0609020204030204" pitchFamily="49" charset="0"/>
              </a:rPr>
              <a:t>中序序列构造二叉树</a:t>
            </a:r>
            <a:endParaRPr lang="zh-CN" altLang="zh-CN">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6" name="Text Box 4"/>
          <p:cNvSpPr txBox="1">
            <a:spLocks noChangeArrowheads="1"/>
          </p:cNvSpPr>
          <p:nvPr/>
        </p:nvSpPr>
        <p:spPr bwMode="auto">
          <a:xfrm>
            <a:off x="642910" y="2357430"/>
            <a:ext cx="7605768" cy="262633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rIns="180000" bIns="108000">
            <a:spAutoFit/>
          </a:bodyPr>
          <a:lstStyle/>
          <a:p>
            <a:pPr marL="457200" indent="-457200" algn="l">
              <a:lnSpc>
                <a:spcPct val="150000"/>
              </a:lnSpc>
              <a:spcBef>
                <a:spcPts val="120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一</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棵所有结点值不同的二叉树，其先序、中序、后序和层次遍历都是唯一的，也就是说一棵这样的二叉树，不可以有两种不同的先序遍历序列，也不可能有两种不同的中序</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序列。</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ct val="150000"/>
              </a:lnSpc>
              <a:spcBef>
                <a:spcPts val="120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二叉树的构造就是</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给定某些遍历序列，反过来唯一地确定</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该二叉树。</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灯片编号占位符 7"/>
          <p:cNvSpPr>
            <a:spLocks noGrp="1"/>
          </p:cNvSpPr>
          <p:nvPr>
            <p:ph type="sldNum" sz="quarter" idx="12"/>
          </p:nvPr>
        </p:nvSpPr>
        <p:spPr/>
        <p:txBody>
          <a:bodyPr/>
          <a:lstStyle/>
          <a:p>
            <a:fld id="{67864EE2-EAB3-4814-A7EB-820BD7610F1E}" type="slidenum">
              <a:rPr lang="en-US" altLang="zh-CN" smtClean="0"/>
              <a:t>17</a:t>
            </a:fld>
            <a:r>
              <a:rPr lang="en-US" altLang="zh-CN"/>
              <a:t>/76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57290" y="3286124"/>
            <a:ext cx="6286544" cy="2101100"/>
            <a:chOff x="1357290" y="3714752"/>
            <a:chExt cx="7000924" cy="3020152"/>
          </a:xfrm>
        </p:grpSpPr>
        <p:sp>
          <p:nvSpPr>
            <p:cNvPr id="5" name="椭圆 4"/>
            <p:cNvSpPr/>
            <p:nvPr/>
          </p:nvSpPr>
          <p:spPr>
            <a:xfrm>
              <a:off x="1714480" y="3786190"/>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lnSpc>
                  <a:spcPts val="2100"/>
                </a:lnSpc>
                <a:spcBef>
                  <a:spcPts val="0"/>
                </a:spcBef>
              </a:pPr>
              <a:r>
                <a:rPr lang="en-US" altLang="zh-CN" sz="1600" b="0">
                  <a:latin typeface="Consolas" panose="020B0609020204030204" pitchFamily="49" charset="0"/>
                  <a:cs typeface="Consolas" panose="020B0609020204030204" pitchFamily="49" charset="0"/>
                </a:rPr>
                <a:t>A</a:t>
              </a:r>
              <a:endParaRPr lang="zh-CN" altLang="en-US" sz="1600" b="0">
                <a:latin typeface="Consolas" panose="020B0609020204030204" pitchFamily="49" charset="0"/>
                <a:cs typeface="Consolas" panose="020B0609020204030204" pitchFamily="49" charset="0"/>
              </a:endParaRPr>
            </a:p>
          </p:txBody>
        </p:sp>
        <p:sp>
          <p:nvSpPr>
            <p:cNvPr id="6" name="椭圆 5"/>
            <p:cNvSpPr/>
            <p:nvPr/>
          </p:nvSpPr>
          <p:spPr>
            <a:xfrm>
              <a:off x="1357290" y="478632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100"/>
                </a:lnSpc>
                <a:spcBef>
                  <a:spcPts val="0"/>
                </a:spcBef>
              </a:pPr>
              <a:r>
                <a:rPr lang="en-US" altLang="zh-CN" sz="1600" b="0">
                  <a:solidFill>
                    <a:srgbClr val="0000FF"/>
                  </a:solidFill>
                  <a:latin typeface="Consolas" panose="020B0609020204030204" pitchFamily="49" charset="0"/>
                  <a:cs typeface="Consolas" panose="020B0609020204030204" pitchFamily="49" charset="0"/>
                </a:rPr>
                <a:t>B</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2071670" y="478632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100"/>
                </a:lnSpc>
                <a:spcBef>
                  <a:spcPts val="0"/>
                </a:spcBef>
              </a:pPr>
              <a:r>
                <a:rPr lang="en-US" altLang="zh-CN" sz="1600" b="0">
                  <a:solidFill>
                    <a:srgbClr val="0000FF"/>
                  </a:solidFill>
                  <a:latin typeface="Consolas" panose="020B0609020204030204" pitchFamily="49" charset="0"/>
                  <a:cs typeface="Consolas" panose="020B0609020204030204" pitchFamily="49" charset="0"/>
                </a:rPr>
                <a:t>C</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3214678" y="3714752"/>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lnSpc>
                  <a:spcPts val="2100"/>
                </a:lnSpc>
                <a:spcBef>
                  <a:spcPts val="0"/>
                </a:spcBef>
              </a:pPr>
              <a:r>
                <a:rPr lang="en-US" altLang="zh-CN" sz="1600" b="0">
                  <a:latin typeface="Consolas" panose="020B0609020204030204" pitchFamily="49" charset="0"/>
                  <a:cs typeface="Consolas" panose="020B0609020204030204" pitchFamily="49" charset="0"/>
                </a:rPr>
                <a:t>A</a:t>
              </a:r>
              <a:endParaRPr lang="zh-CN" altLang="en-US" sz="1600" b="0">
                <a:latin typeface="Consolas" panose="020B0609020204030204" pitchFamily="49" charset="0"/>
                <a:cs typeface="Consolas" panose="020B0609020204030204" pitchFamily="49" charset="0"/>
              </a:endParaRPr>
            </a:p>
          </p:txBody>
        </p:sp>
        <p:sp>
          <p:nvSpPr>
            <p:cNvPr id="9" name="椭圆 8"/>
            <p:cNvSpPr/>
            <p:nvPr/>
          </p:nvSpPr>
          <p:spPr>
            <a:xfrm>
              <a:off x="2928926" y="4643446"/>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100"/>
                </a:lnSpc>
                <a:spcBef>
                  <a:spcPts val="0"/>
                </a:spcBef>
              </a:pPr>
              <a:r>
                <a:rPr lang="en-US" altLang="zh-CN" sz="1600" b="0">
                  <a:solidFill>
                    <a:srgbClr val="0000FF"/>
                  </a:solidFill>
                  <a:latin typeface="Consolas" panose="020B0609020204030204" pitchFamily="49" charset="0"/>
                  <a:cs typeface="Consolas" panose="020B0609020204030204" pitchFamily="49" charset="0"/>
                </a:rPr>
                <a:t>B</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3357554" y="557214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100"/>
                </a:lnSpc>
                <a:spcBef>
                  <a:spcPts val="0"/>
                </a:spcBef>
              </a:pPr>
              <a:r>
                <a:rPr lang="en-US" altLang="zh-CN" sz="1600" b="0">
                  <a:solidFill>
                    <a:srgbClr val="0000FF"/>
                  </a:solidFill>
                  <a:latin typeface="Consolas" panose="020B0609020204030204" pitchFamily="49" charset="0"/>
                  <a:cs typeface="Consolas" panose="020B0609020204030204" pitchFamily="49" charset="0"/>
                </a:rPr>
                <a:t>C</a:t>
              </a:r>
              <a:endParaRPr lang="zh-CN" altLang="en-US" sz="1600" b="0">
                <a:solidFill>
                  <a:srgbClr val="0000FF"/>
                </a:solidFill>
                <a:latin typeface="Consolas" panose="020B0609020204030204" pitchFamily="49" charset="0"/>
                <a:cs typeface="Consolas" panose="020B0609020204030204" pitchFamily="49" charset="0"/>
              </a:endParaRPr>
            </a:p>
          </p:txBody>
        </p:sp>
        <p:cxnSp>
          <p:nvCxnSpPr>
            <p:cNvPr id="11" name="直接连接符 10"/>
            <p:cNvCxnSpPr>
              <a:stCxn id="5" idx="3"/>
              <a:endCxn id="6" idx="0"/>
            </p:cNvCxnSpPr>
            <p:nvPr/>
          </p:nvCxnSpPr>
          <p:spPr>
            <a:xfrm rot="5400000">
              <a:off x="1334200" y="4353732"/>
              <a:ext cx="634275" cy="230904"/>
            </a:xfrm>
            <a:prstGeom prst="line">
              <a:avLst/>
            </a:prstGeom>
          </p:spPr>
          <p:style>
            <a:lnRef idx="2">
              <a:schemeClr val="accent2"/>
            </a:lnRef>
            <a:fillRef idx="0">
              <a:schemeClr val="accent2"/>
            </a:fillRef>
            <a:effectRef idx="1">
              <a:schemeClr val="accent2"/>
            </a:effectRef>
            <a:fontRef idx="minor">
              <a:schemeClr val="tx1"/>
            </a:fontRef>
          </p:style>
        </p:cxnSp>
        <p:cxnSp>
          <p:nvCxnSpPr>
            <p:cNvPr id="12" name="直接连接符 11"/>
            <p:cNvCxnSpPr>
              <a:stCxn id="5" idx="5"/>
              <a:endCxn id="7" idx="0"/>
            </p:cNvCxnSpPr>
            <p:nvPr/>
          </p:nvCxnSpPr>
          <p:spPr>
            <a:xfrm rot="16200000" flipH="1">
              <a:off x="1817676" y="4353732"/>
              <a:ext cx="634275" cy="230904"/>
            </a:xfrm>
            <a:prstGeom prst="line">
              <a:avLst/>
            </a:prstGeom>
          </p:spPr>
          <p:style>
            <a:lnRef idx="2">
              <a:schemeClr val="accent2"/>
            </a:lnRef>
            <a:fillRef idx="0">
              <a:schemeClr val="accent2"/>
            </a:fillRef>
            <a:effectRef idx="1">
              <a:schemeClr val="accent2"/>
            </a:effectRef>
            <a:fontRef idx="minor">
              <a:schemeClr val="tx1"/>
            </a:fontRef>
          </p:style>
        </p:cxnSp>
        <p:cxnSp>
          <p:nvCxnSpPr>
            <p:cNvPr id="13" name="直接连接符 12"/>
            <p:cNvCxnSpPr>
              <a:stCxn id="8" idx="3"/>
              <a:endCxn id="9" idx="0"/>
            </p:cNvCxnSpPr>
            <p:nvPr/>
          </p:nvCxnSpPr>
          <p:spPr>
            <a:xfrm rot="5400000">
              <a:off x="2905836" y="4282294"/>
              <a:ext cx="562837" cy="159466"/>
            </a:xfrm>
            <a:prstGeom prst="line">
              <a:avLst/>
            </a:prstGeom>
          </p:spPr>
          <p:style>
            <a:lnRef idx="2">
              <a:schemeClr val="accent2"/>
            </a:lnRef>
            <a:fillRef idx="0">
              <a:schemeClr val="accent2"/>
            </a:fillRef>
            <a:effectRef idx="1">
              <a:schemeClr val="accent2"/>
            </a:effectRef>
            <a:fontRef idx="minor">
              <a:schemeClr val="tx1"/>
            </a:fontRef>
          </p:style>
        </p:cxnSp>
        <p:cxnSp>
          <p:nvCxnSpPr>
            <p:cNvPr id="14" name="直接连接符 13"/>
            <p:cNvCxnSpPr>
              <a:stCxn id="9" idx="5"/>
              <a:endCxn id="10" idx="0"/>
            </p:cNvCxnSpPr>
            <p:nvPr/>
          </p:nvCxnSpPr>
          <p:spPr>
            <a:xfrm rot="16200000" flipH="1">
              <a:off x="3103560" y="5139550"/>
              <a:ext cx="562837" cy="302342"/>
            </a:xfrm>
            <a:prstGeom prst="line">
              <a:avLst/>
            </a:prstGeom>
          </p:spPr>
          <p:style>
            <a:lnRef idx="2">
              <a:schemeClr val="accent2"/>
            </a:lnRef>
            <a:fillRef idx="0">
              <a:schemeClr val="accent2"/>
            </a:fillRef>
            <a:effectRef idx="1">
              <a:schemeClr val="accent2"/>
            </a:effectRef>
            <a:fontRef idx="minor">
              <a:schemeClr val="tx1"/>
            </a:fontRef>
          </p:style>
        </p:cxnSp>
        <p:sp>
          <p:nvSpPr>
            <p:cNvPr id="15" name="椭圆 14"/>
            <p:cNvSpPr/>
            <p:nvPr/>
          </p:nvSpPr>
          <p:spPr>
            <a:xfrm>
              <a:off x="4357686" y="3714752"/>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lnSpc>
                  <a:spcPts val="2100"/>
                </a:lnSpc>
                <a:spcBef>
                  <a:spcPts val="0"/>
                </a:spcBef>
              </a:pPr>
              <a:r>
                <a:rPr lang="en-US" altLang="zh-CN" sz="1600" b="0">
                  <a:latin typeface="Consolas" panose="020B0609020204030204" pitchFamily="49" charset="0"/>
                  <a:cs typeface="Consolas" panose="020B0609020204030204" pitchFamily="49" charset="0"/>
                </a:rPr>
                <a:t>A</a:t>
              </a:r>
              <a:endParaRPr lang="zh-CN" altLang="en-US" sz="1600" b="0">
                <a:latin typeface="Consolas" panose="020B0609020204030204" pitchFamily="49" charset="0"/>
                <a:cs typeface="Consolas" panose="020B0609020204030204" pitchFamily="49" charset="0"/>
              </a:endParaRPr>
            </a:p>
          </p:txBody>
        </p:sp>
        <p:sp>
          <p:nvSpPr>
            <p:cNvPr id="16" name="椭圆 15"/>
            <p:cNvSpPr/>
            <p:nvPr/>
          </p:nvSpPr>
          <p:spPr>
            <a:xfrm>
              <a:off x="4857752" y="4643446"/>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100"/>
                </a:lnSpc>
                <a:spcBef>
                  <a:spcPts val="0"/>
                </a:spcBef>
              </a:pPr>
              <a:r>
                <a:rPr lang="en-US" altLang="zh-CN" sz="1600" b="0">
                  <a:solidFill>
                    <a:srgbClr val="0000FF"/>
                  </a:solidFill>
                  <a:latin typeface="Consolas" panose="020B0609020204030204" pitchFamily="49" charset="0"/>
                  <a:cs typeface="Consolas" panose="020B0609020204030204" pitchFamily="49" charset="0"/>
                </a:rPr>
                <a:t>B</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17" name="椭圆 16"/>
            <p:cNvSpPr/>
            <p:nvPr/>
          </p:nvSpPr>
          <p:spPr>
            <a:xfrm>
              <a:off x="4500562" y="557214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100"/>
                </a:lnSpc>
                <a:spcBef>
                  <a:spcPts val="0"/>
                </a:spcBef>
              </a:pPr>
              <a:r>
                <a:rPr lang="en-US" altLang="zh-CN" sz="1600" b="0">
                  <a:solidFill>
                    <a:srgbClr val="0000FF"/>
                  </a:solidFill>
                  <a:latin typeface="Consolas" panose="020B0609020204030204" pitchFamily="49" charset="0"/>
                  <a:cs typeface="Consolas" panose="020B0609020204030204" pitchFamily="49" charset="0"/>
                </a:rPr>
                <a:t>C</a:t>
              </a:r>
              <a:endParaRPr lang="zh-CN" altLang="en-US" sz="1600" b="0">
                <a:solidFill>
                  <a:srgbClr val="0000FF"/>
                </a:solidFill>
                <a:latin typeface="Consolas" panose="020B0609020204030204" pitchFamily="49" charset="0"/>
                <a:cs typeface="Consolas" panose="020B0609020204030204" pitchFamily="49" charset="0"/>
              </a:endParaRPr>
            </a:p>
          </p:txBody>
        </p:sp>
        <p:cxnSp>
          <p:nvCxnSpPr>
            <p:cNvPr id="18" name="直接连接符 17"/>
            <p:cNvCxnSpPr>
              <a:stCxn id="15" idx="5"/>
              <a:endCxn id="16" idx="0"/>
            </p:cNvCxnSpPr>
            <p:nvPr/>
          </p:nvCxnSpPr>
          <p:spPr>
            <a:xfrm rot="16200000" flipH="1">
              <a:off x="4568039" y="4175137"/>
              <a:ext cx="562837" cy="373780"/>
            </a:xfrm>
            <a:prstGeom prst="line">
              <a:avLst/>
            </a:prstGeom>
          </p:spPr>
          <p:style>
            <a:lnRef idx="2">
              <a:schemeClr val="accent2"/>
            </a:lnRef>
            <a:fillRef idx="0">
              <a:schemeClr val="accent2"/>
            </a:fillRef>
            <a:effectRef idx="1">
              <a:schemeClr val="accent2"/>
            </a:effectRef>
            <a:fontRef idx="minor">
              <a:schemeClr val="tx1"/>
            </a:fontRef>
          </p:style>
        </p:cxnSp>
        <p:cxnSp>
          <p:nvCxnSpPr>
            <p:cNvPr id="19" name="直接连接符 18"/>
            <p:cNvCxnSpPr>
              <a:stCxn id="16" idx="3"/>
              <a:endCxn id="17" idx="0"/>
            </p:cNvCxnSpPr>
            <p:nvPr/>
          </p:nvCxnSpPr>
          <p:spPr>
            <a:xfrm rot="5400000">
              <a:off x="4513191" y="5175269"/>
              <a:ext cx="562837" cy="230904"/>
            </a:xfrm>
            <a:prstGeom prst="line">
              <a:avLst/>
            </a:prstGeom>
          </p:spPr>
          <p:style>
            <a:lnRef idx="2">
              <a:schemeClr val="accent2"/>
            </a:lnRef>
            <a:fillRef idx="0">
              <a:schemeClr val="accent2"/>
            </a:fillRef>
            <a:effectRef idx="1">
              <a:schemeClr val="accent2"/>
            </a:effectRef>
            <a:fontRef idx="minor">
              <a:schemeClr val="tx1"/>
            </a:fontRef>
          </p:style>
        </p:cxnSp>
        <p:sp>
          <p:nvSpPr>
            <p:cNvPr id="20" name="椭圆 19"/>
            <p:cNvSpPr/>
            <p:nvPr/>
          </p:nvSpPr>
          <p:spPr>
            <a:xfrm>
              <a:off x="6357950" y="3714752"/>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lnSpc>
                  <a:spcPts val="2100"/>
                </a:lnSpc>
                <a:spcBef>
                  <a:spcPts val="0"/>
                </a:spcBef>
              </a:pPr>
              <a:r>
                <a:rPr lang="en-US" altLang="zh-CN" sz="1600" b="0">
                  <a:latin typeface="Consolas" panose="020B0609020204030204" pitchFamily="49" charset="0"/>
                  <a:cs typeface="Consolas" panose="020B0609020204030204" pitchFamily="49" charset="0"/>
                </a:rPr>
                <a:t>A</a:t>
              </a:r>
              <a:endParaRPr lang="zh-CN" altLang="en-US" sz="1600" b="0">
                <a:latin typeface="Consolas" panose="020B0609020204030204" pitchFamily="49" charset="0"/>
                <a:cs typeface="Consolas" panose="020B0609020204030204" pitchFamily="49" charset="0"/>
              </a:endParaRPr>
            </a:p>
          </p:txBody>
        </p:sp>
        <p:sp>
          <p:nvSpPr>
            <p:cNvPr id="21" name="椭圆 20"/>
            <p:cNvSpPr/>
            <p:nvPr/>
          </p:nvSpPr>
          <p:spPr>
            <a:xfrm>
              <a:off x="6143636" y="4643446"/>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100"/>
                </a:lnSpc>
                <a:spcBef>
                  <a:spcPts val="0"/>
                </a:spcBef>
              </a:pPr>
              <a:r>
                <a:rPr lang="en-US" altLang="zh-CN" sz="1600" b="0">
                  <a:solidFill>
                    <a:srgbClr val="0000FF"/>
                  </a:solidFill>
                  <a:latin typeface="Consolas" panose="020B0609020204030204" pitchFamily="49" charset="0"/>
                  <a:cs typeface="Consolas" panose="020B0609020204030204" pitchFamily="49" charset="0"/>
                </a:rPr>
                <a:t>B</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22" name="椭圆 21"/>
            <p:cNvSpPr/>
            <p:nvPr/>
          </p:nvSpPr>
          <p:spPr>
            <a:xfrm>
              <a:off x="5857884" y="557214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100"/>
                </a:lnSpc>
                <a:spcBef>
                  <a:spcPts val="0"/>
                </a:spcBef>
              </a:pPr>
              <a:r>
                <a:rPr lang="en-US" altLang="zh-CN" sz="1600" b="0">
                  <a:solidFill>
                    <a:srgbClr val="0000FF"/>
                  </a:solidFill>
                  <a:latin typeface="Consolas" panose="020B0609020204030204" pitchFamily="49" charset="0"/>
                  <a:cs typeface="Consolas" panose="020B0609020204030204" pitchFamily="49" charset="0"/>
                </a:rPr>
                <a:t>C</a:t>
              </a:r>
              <a:endParaRPr lang="zh-CN" altLang="en-US" sz="1600" b="0">
                <a:solidFill>
                  <a:srgbClr val="0000FF"/>
                </a:solidFill>
                <a:latin typeface="Consolas" panose="020B0609020204030204" pitchFamily="49" charset="0"/>
                <a:cs typeface="Consolas" panose="020B0609020204030204" pitchFamily="49" charset="0"/>
              </a:endParaRPr>
            </a:p>
          </p:txBody>
        </p:sp>
        <p:cxnSp>
          <p:nvCxnSpPr>
            <p:cNvPr id="23" name="直接连接符 22"/>
            <p:cNvCxnSpPr>
              <a:endCxn id="21" idx="0"/>
            </p:cNvCxnSpPr>
            <p:nvPr/>
          </p:nvCxnSpPr>
          <p:spPr>
            <a:xfrm rot="5400000">
              <a:off x="6197216" y="4339836"/>
              <a:ext cx="428626" cy="178595"/>
            </a:xfrm>
            <a:prstGeom prst="line">
              <a:avLst/>
            </a:prstGeom>
          </p:spPr>
          <p:style>
            <a:lnRef idx="2">
              <a:schemeClr val="accent2"/>
            </a:lnRef>
            <a:fillRef idx="0">
              <a:schemeClr val="accent2"/>
            </a:fillRef>
            <a:effectRef idx="1">
              <a:schemeClr val="accent2"/>
            </a:effectRef>
            <a:fontRef idx="minor">
              <a:schemeClr val="tx1"/>
            </a:fontRef>
          </p:style>
        </p:cxnSp>
        <p:cxnSp>
          <p:nvCxnSpPr>
            <p:cNvPr id="24" name="直接连接符 23"/>
            <p:cNvCxnSpPr>
              <a:stCxn id="21" idx="3"/>
              <a:endCxn id="22" idx="0"/>
            </p:cNvCxnSpPr>
            <p:nvPr/>
          </p:nvCxnSpPr>
          <p:spPr>
            <a:xfrm rot="5400000">
              <a:off x="5834794" y="5210988"/>
              <a:ext cx="562837" cy="159466"/>
            </a:xfrm>
            <a:prstGeom prst="line">
              <a:avLst/>
            </a:prstGeom>
          </p:spPr>
          <p:style>
            <a:lnRef idx="2">
              <a:schemeClr val="accent2"/>
            </a:lnRef>
            <a:fillRef idx="0">
              <a:schemeClr val="accent2"/>
            </a:fillRef>
            <a:effectRef idx="1">
              <a:schemeClr val="accent2"/>
            </a:effectRef>
            <a:fontRef idx="minor">
              <a:schemeClr val="tx1"/>
            </a:fontRef>
          </p:style>
        </p:cxnSp>
        <p:sp>
          <p:nvSpPr>
            <p:cNvPr id="25" name="椭圆 24"/>
            <p:cNvSpPr/>
            <p:nvPr/>
          </p:nvSpPr>
          <p:spPr>
            <a:xfrm>
              <a:off x="7286644" y="3714752"/>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lnSpc>
                  <a:spcPts val="2100"/>
                </a:lnSpc>
                <a:spcBef>
                  <a:spcPts val="0"/>
                </a:spcBef>
              </a:pPr>
              <a:r>
                <a:rPr lang="en-US" altLang="zh-CN" sz="1600" b="0">
                  <a:latin typeface="Consolas" panose="020B0609020204030204" pitchFamily="49" charset="0"/>
                  <a:cs typeface="Consolas" panose="020B0609020204030204" pitchFamily="49" charset="0"/>
                </a:rPr>
                <a:t>A</a:t>
              </a:r>
              <a:endParaRPr lang="zh-CN" altLang="en-US" sz="1600" b="0">
                <a:latin typeface="Consolas" panose="020B0609020204030204" pitchFamily="49" charset="0"/>
                <a:cs typeface="Consolas" panose="020B0609020204030204" pitchFamily="49" charset="0"/>
              </a:endParaRPr>
            </a:p>
          </p:txBody>
        </p:sp>
        <p:sp>
          <p:nvSpPr>
            <p:cNvPr id="26" name="椭圆 25"/>
            <p:cNvSpPr/>
            <p:nvPr/>
          </p:nvSpPr>
          <p:spPr>
            <a:xfrm>
              <a:off x="7643834" y="4643446"/>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100"/>
                </a:lnSpc>
                <a:spcBef>
                  <a:spcPts val="0"/>
                </a:spcBef>
              </a:pPr>
              <a:r>
                <a:rPr lang="en-US" altLang="zh-CN" sz="1600" b="0">
                  <a:solidFill>
                    <a:srgbClr val="0000FF"/>
                  </a:solidFill>
                  <a:latin typeface="Consolas" panose="020B0609020204030204" pitchFamily="49" charset="0"/>
                  <a:cs typeface="Consolas" panose="020B0609020204030204" pitchFamily="49" charset="0"/>
                </a:rPr>
                <a:t>B</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27" name="椭圆 26"/>
            <p:cNvSpPr/>
            <p:nvPr/>
          </p:nvSpPr>
          <p:spPr>
            <a:xfrm>
              <a:off x="8001024" y="557214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100"/>
                </a:lnSpc>
                <a:spcBef>
                  <a:spcPts val="0"/>
                </a:spcBef>
              </a:pPr>
              <a:r>
                <a:rPr lang="en-US" altLang="zh-CN" sz="1600" b="0">
                  <a:solidFill>
                    <a:srgbClr val="0000FF"/>
                  </a:solidFill>
                  <a:latin typeface="Consolas" panose="020B0609020204030204" pitchFamily="49" charset="0"/>
                  <a:cs typeface="Consolas" panose="020B0609020204030204" pitchFamily="49" charset="0"/>
                </a:rPr>
                <a:t>C</a:t>
              </a:r>
              <a:endParaRPr lang="zh-CN" altLang="en-US" sz="1600" b="0">
                <a:solidFill>
                  <a:srgbClr val="0000FF"/>
                </a:solidFill>
                <a:latin typeface="Consolas" panose="020B0609020204030204" pitchFamily="49" charset="0"/>
                <a:cs typeface="Consolas" panose="020B0609020204030204" pitchFamily="49" charset="0"/>
              </a:endParaRPr>
            </a:p>
          </p:txBody>
        </p:sp>
        <p:cxnSp>
          <p:nvCxnSpPr>
            <p:cNvPr id="28" name="直接连接符 27"/>
            <p:cNvCxnSpPr>
              <a:stCxn id="25" idx="5"/>
              <a:endCxn id="26" idx="0"/>
            </p:cNvCxnSpPr>
            <p:nvPr/>
          </p:nvCxnSpPr>
          <p:spPr>
            <a:xfrm rot="16200000" flipH="1">
              <a:off x="7425559" y="4246575"/>
              <a:ext cx="562837" cy="230904"/>
            </a:xfrm>
            <a:prstGeom prst="line">
              <a:avLst/>
            </a:prstGeom>
          </p:spPr>
          <p:style>
            <a:lnRef idx="2">
              <a:schemeClr val="accent2"/>
            </a:lnRef>
            <a:fillRef idx="0">
              <a:schemeClr val="accent2"/>
            </a:fillRef>
            <a:effectRef idx="1">
              <a:schemeClr val="accent2"/>
            </a:effectRef>
            <a:fontRef idx="minor">
              <a:schemeClr val="tx1"/>
            </a:fontRef>
          </p:style>
        </p:cxnSp>
        <p:cxnSp>
          <p:nvCxnSpPr>
            <p:cNvPr id="29" name="直接连接符 28"/>
            <p:cNvCxnSpPr>
              <a:stCxn id="26" idx="5"/>
              <a:endCxn id="27" idx="0"/>
            </p:cNvCxnSpPr>
            <p:nvPr/>
          </p:nvCxnSpPr>
          <p:spPr>
            <a:xfrm rot="16200000" flipH="1">
              <a:off x="7782749" y="5175269"/>
              <a:ext cx="562837" cy="230904"/>
            </a:xfrm>
            <a:prstGeom prst="line">
              <a:avLst/>
            </a:prstGeom>
          </p:spPr>
          <p:style>
            <a:lnRef idx="2">
              <a:schemeClr val="accent2"/>
            </a:lnRef>
            <a:fillRef idx="0">
              <a:schemeClr val="accent2"/>
            </a:fillRef>
            <a:effectRef idx="1">
              <a:schemeClr val="accent2"/>
            </a:effectRef>
            <a:fontRef idx="minor">
              <a:schemeClr val="tx1"/>
            </a:fontRef>
          </p:style>
        </p:cxnSp>
        <p:sp>
          <p:nvSpPr>
            <p:cNvPr id="30" name="TextBox 29"/>
            <p:cNvSpPr txBox="1"/>
            <p:nvPr/>
          </p:nvSpPr>
          <p:spPr>
            <a:xfrm>
              <a:off x="1643042" y="6172162"/>
              <a:ext cx="642942" cy="519822"/>
            </a:xfrm>
            <a:prstGeom prst="rect">
              <a:avLst/>
            </a:prstGeom>
            <a:noFill/>
          </p:spPr>
          <p:txBody>
            <a:bodyPr wrap="square" rtlCol="0">
              <a:spAutoFit/>
            </a:bodyPr>
            <a:lstStyle/>
            <a:p>
              <a:pPr>
                <a:lnSpc>
                  <a:spcPts val="2100"/>
                </a:lnSpc>
                <a:spcBef>
                  <a:spcPts val="0"/>
                </a:spcBef>
              </a:pPr>
              <a:r>
                <a:rPr lang="en-US" altLang="zh-CN" sz="1600" b="0">
                  <a:solidFill>
                    <a:srgbClr val="0000FF"/>
                  </a:solidFill>
                  <a:latin typeface="Consolas" panose="020B0609020204030204" pitchFamily="49" charset="0"/>
                  <a:cs typeface="Consolas" panose="020B0609020204030204" pitchFamily="49" charset="0"/>
                </a:rPr>
                <a:t>(a)</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31" name="TextBox 30"/>
            <p:cNvSpPr txBox="1"/>
            <p:nvPr/>
          </p:nvSpPr>
          <p:spPr>
            <a:xfrm>
              <a:off x="3071802" y="6215082"/>
              <a:ext cx="642942" cy="519822"/>
            </a:xfrm>
            <a:prstGeom prst="rect">
              <a:avLst/>
            </a:prstGeom>
            <a:noFill/>
          </p:spPr>
          <p:txBody>
            <a:bodyPr wrap="square" rtlCol="0">
              <a:spAutoFit/>
            </a:bodyPr>
            <a:lstStyle/>
            <a:p>
              <a:pPr>
                <a:lnSpc>
                  <a:spcPts val="2100"/>
                </a:lnSpc>
                <a:spcBef>
                  <a:spcPts val="0"/>
                </a:spcBef>
              </a:pPr>
              <a:r>
                <a:rPr lang="en-US" altLang="zh-CN" sz="1600" b="0">
                  <a:solidFill>
                    <a:srgbClr val="0000FF"/>
                  </a:solidFill>
                  <a:latin typeface="Consolas" panose="020B0609020204030204" pitchFamily="49" charset="0"/>
                  <a:cs typeface="Consolas" panose="020B0609020204030204" pitchFamily="49" charset="0"/>
                </a:rPr>
                <a:t>(b)</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32" name="TextBox 31"/>
            <p:cNvSpPr txBox="1"/>
            <p:nvPr/>
          </p:nvSpPr>
          <p:spPr>
            <a:xfrm>
              <a:off x="4429124" y="6215082"/>
              <a:ext cx="642942" cy="519822"/>
            </a:xfrm>
            <a:prstGeom prst="rect">
              <a:avLst/>
            </a:prstGeom>
            <a:noFill/>
          </p:spPr>
          <p:txBody>
            <a:bodyPr wrap="square" rtlCol="0">
              <a:spAutoFit/>
            </a:bodyPr>
            <a:lstStyle/>
            <a:p>
              <a:pPr>
                <a:lnSpc>
                  <a:spcPts val="2100"/>
                </a:lnSpc>
                <a:spcBef>
                  <a:spcPts val="0"/>
                </a:spcBef>
              </a:pPr>
              <a:r>
                <a:rPr lang="en-US" altLang="zh-CN" sz="1600" b="0">
                  <a:solidFill>
                    <a:srgbClr val="0000FF"/>
                  </a:solidFill>
                  <a:latin typeface="Consolas" panose="020B0609020204030204" pitchFamily="49" charset="0"/>
                  <a:cs typeface="Consolas" panose="020B0609020204030204" pitchFamily="49" charset="0"/>
                </a:rPr>
                <a:t>(c)</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33" name="TextBox 32"/>
            <p:cNvSpPr txBox="1"/>
            <p:nvPr/>
          </p:nvSpPr>
          <p:spPr>
            <a:xfrm>
              <a:off x="6143636" y="6215082"/>
              <a:ext cx="642942" cy="519822"/>
            </a:xfrm>
            <a:prstGeom prst="rect">
              <a:avLst/>
            </a:prstGeom>
            <a:noFill/>
          </p:spPr>
          <p:txBody>
            <a:bodyPr wrap="square" rtlCol="0">
              <a:spAutoFit/>
            </a:bodyPr>
            <a:lstStyle/>
            <a:p>
              <a:pPr>
                <a:lnSpc>
                  <a:spcPts val="2100"/>
                </a:lnSpc>
                <a:spcBef>
                  <a:spcPts val="0"/>
                </a:spcBef>
              </a:pPr>
              <a:r>
                <a:rPr lang="en-US" altLang="zh-CN" sz="1600" b="0">
                  <a:solidFill>
                    <a:srgbClr val="0000FF"/>
                  </a:solidFill>
                  <a:latin typeface="Consolas" panose="020B0609020204030204" pitchFamily="49" charset="0"/>
                  <a:cs typeface="Consolas" panose="020B0609020204030204" pitchFamily="49" charset="0"/>
                </a:rPr>
                <a:t>(d)</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34" name="TextBox 33"/>
            <p:cNvSpPr txBox="1"/>
            <p:nvPr/>
          </p:nvSpPr>
          <p:spPr>
            <a:xfrm>
              <a:off x="7500958" y="6215082"/>
              <a:ext cx="642942" cy="519822"/>
            </a:xfrm>
            <a:prstGeom prst="rect">
              <a:avLst/>
            </a:prstGeom>
            <a:noFill/>
          </p:spPr>
          <p:txBody>
            <a:bodyPr wrap="square" rtlCol="0">
              <a:spAutoFit/>
            </a:bodyPr>
            <a:lstStyle/>
            <a:p>
              <a:pPr>
                <a:lnSpc>
                  <a:spcPts val="2100"/>
                </a:lnSpc>
                <a:spcBef>
                  <a:spcPts val="0"/>
                </a:spcBef>
              </a:pPr>
              <a:r>
                <a:rPr lang="en-US" altLang="zh-CN" sz="1600" b="0">
                  <a:solidFill>
                    <a:srgbClr val="0000FF"/>
                  </a:solidFill>
                  <a:latin typeface="Consolas" panose="020B0609020204030204" pitchFamily="49" charset="0"/>
                  <a:cs typeface="Consolas" panose="020B0609020204030204" pitchFamily="49" charset="0"/>
                </a:rPr>
                <a:t>(e)</a:t>
              </a:r>
              <a:endParaRPr lang="zh-CN" altLang="en-US" sz="1600" b="0">
                <a:solidFill>
                  <a:srgbClr val="0000FF"/>
                </a:solidFill>
                <a:latin typeface="Consolas" panose="020B0609020204030204" pitchFamily="49" charset="0"/>
                <a:cs typeface="Consolas" panose="020B0609020204030204" pitchFamily="49" charset="0"/>
              </a:endParaRPr>
            </a:p>
          </p:txBody>
        </p:sp>
      </p:grpSp>
      <p:graphicFrame>
        <p:nvGraphicFramePr>
          <p:cNvPr id="35" name="Group 169"/>
          <p:cNvGraphicFramePr>
            <a:graphicFrameLocks noGrp="1"/>
          </p:cNvGraphicFramePr>
          <p:nvPr/>
        </p:nvGraphicFramePr>
        <p:xfrm>
          <a:off x="428596" y="714356"/>
          <a:ext cx="7929585" cy="2214579"/>
        </p:xfrm>
        <a:graphic>
          <a:graphicData uri="http://schemas.openxmlformats.org/drawingml/2006/table">
            <a:tbl>
              <a:tblPr/>
              <a:tblGrid>
                <a:gridCol w="1857355">
                  <a:extLst>
                    <a:ext uri="{9D8B030D-6E8A-4147-A177-3AD203B41FA5}">
                      <a16:colId xmlns:a16="http://schemas.microsoft.com/office/drawing/2014/main" val="20000"/>
                    </a:ext>
                  </a:extLst>
                </a:gridCol>
                <a:gridCol w="1295102">
                  <a:extLst>
                    <a:ext uri="{9D8B030D-6E8A-4147-A177-3AD203B41FA5}">
                      <a16:colId xmlns:a16="http://schemas.microsoft.com/office/drawing/2014/main" val="20001"/>
                    </a:ext>
                  </a:extLst>
                </a:gridCol>
                <a:gridCol w="1273620">
                  <a:extLst>
                    <a:ext uri="{9D8B030D-6E8A-4147-A177-3AD203B41FA5}">
                      <a16:colId xmlns:a16="http://schemas.microsoft.com/office/drawing/2014/main" val="20002"/>
                    </a:ext>
                  </a:extLst>
                </a:gridCol>
                <a:gridCol w="1147241">
                  <a:extLst>
                    <a:ext uri="{9D8B030D-6E8A-4147-A177-3AD203B41FA5}">
                      <a16:colId xmlns:a16="http://schemas.microsoft.com/office/drawing/2014/main" val="20003"/>
                    </a:ext>
                  </a:extLst>
                </a:gridCol>
                <a:gridCol w="1209026">
                  <a:extLst>
                    <a:ext uri="{9D8B030D-6E8A-4147-A177-3AD203B41FA5}">
                      <a16:colId xmlns:a16="http://schemas.microsoft.com/office/drawing/2014/main" val="20004"/>
                    </a:ext>
                  </a:extLst>
                </a:gridCol>
                <a:gridCol w="1147241">
                  <a:extLst>
                    <a:ext uri="{9D8B030D-6E8A-4147-A177-3AD203B41FA5}">
                      <a16:colId xmlns:a16="http://schemas.microsoft.com/office/drawing/2014/main" val="20005"/>
                    </a:ext>
                  </a:extLst>
                </a:gridCol>
              </a:tblGrid>
              <a:tr h="809172">
                <a:tc>
                  <a:txBody>
                    <a:bodyPr/>
                    <a:lstStyle/>
                    <a:p>
                      <a:pPr marL="0" marR="0" lvl="0" indent="0" algn="l" defTabSz="914400" rtl="0" eaLnBrk="1" fontAlgn="base" latinLnBrk="0" hangingPunct="1">
                        <a:lnSpc>
                          <a:spcPts val="2700"/>
                        </a:lnSpc>
                        <a:spcBef>
                          <a:spcPct val="0"/>
                        </a:spcBef>
                        <a:spcAft>
                          <a:spcPct val="0"/>
                        </a:spcAft>
                        <a:buClrTx/>
                        <a:buSzTx/>
                        <a:buFontTx/>
                        <a:buNone/>
                      </a:pPr>
                      <a:r>
                        <a:rPr kumimoji="0" lang="zh-CN" altLang="en-US" sz="1800" b="1" i="0" u="none" strike="noStrike" cap="none" normalizeH="0" baseline="0" dirty="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二叉树</a:t>
                      </a:r>
                    </a:p>
                    <a:p>
                      <a:pPr marL="0" marR="0" lvl="0" indent="0" algn="l" defTabSz="914400" rtl="0" eaLnBrk="0" fontAlgn="base" latinLnBrk="0" hangingPunct="0">
                        <a:lnSpc>
                          <a:spcPts val="2700"/>
                        </a:lnSpc>
                        <a:spcBef>
                          <a:spcPct val="0"/>
                        </a:spcBef>
                        <a:spcAft>
                          <a:spcPct val="0"/>
                        </a:spcAft>
                        <a:buClrTx/>
                        <a:buSzTx/>
                        <a:buFontTx/>
                        <a:buNone/>
                      </a:pPr>
                      <a:r>
                        <a:rPr kumimoji="0" lang="zh-CN" altLang="en-US" sz="1800" b="1" i="0" u="none" strike="noStrike" cap="none" normalizeH="0" baseline="0" dirty="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遍历序列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ts val="2700"/>
                        </a:lnSpc>
                        <a:spcBef>
                          <a:spcPct val="0"/>
                        </a:spcBef>
                        <a:spcAft>
                          <a:spcPct val="0"/>
                        </a:spcAft>
                        <a:buClrTx/>
                        <a:buSzTx/>
                        <a:buFontTx/>
                        <a:buNone/>
                      </a:pPr>
                      <a:r>
                        <a:rPr kumimoji="0" lang="zh-CN" altLang="en-US"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图</a:t>
                      </a:r>
                      <a:r>
                        <a:rPr kumimoji="0" lang="en-US"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r>
                        <a:rPr kumimoji="0" lang="en-US" altLang="zh-CN" sz="1800" b="1" i="0" u="none" strike="noStrike" cap="none" normalizeH="0" baseline="0" dirty="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zh-CN" altLang="en-US" sz="1800" b="1" i="0" u="none" strike="noStrike" cap="none" normalizeH="0" baseline="0" dirty="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的二叉树</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ts val="2700"/>
                        </a:lnSpc>
                        <a:spcBef>
                          <a:spcPct val="0"/>
                        </a:spcBef>
                        <a:spcAft>
                          <a:spcPct val="0"/>
                        </a:spcAft>
                        <a:buClrTx/>
                        <a:buSzTx/>
                        <a:buFontTx/>
                        <a:buNone/>
                      </a:pPr>
                      <a:r>
                        <a:rPr kumimoji="0" lang="zh-CN" altLang="en-US"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图</a:t>
                      </a:r>
                      <a:r>
                        <a:rPr kumimoji="0" lang="en-US"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r>
                        <a:rPr kumimoji="0" lang="en-US" altLang="zh-CN" sz="1800" b="1" i="0" u="none" strike="noStrike" cap="none" normalizeH="0" baseline="0" dirty="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zh-CN" altLang="en-US" sz="1800" b="1" i="0" u="none" strike="noStrike" cap="none" normalizeH="0" baseline="0" dirty="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的二叉树</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ts val="2700"/>
                        </a:lnSpc>
                        <a:spcBef>
                          <a:spcPct val="0"/>
                        </a:spcBef>
                        <a:spcAft>
                          <a:spcPct val="0"/>
                        </a:spcAft>
                        <a:buClrTx/>
                        <a:buSzTx/>
                        <a:buFontTx/>
                        <a:buNone/>
                      </a:pPr>
                      <a:r>
                        <a:rPr kumimoji="0" lang="zh-CN" altLang="en-US"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图</a:t>
                      </a:r>
                      <a:r>
                        <a:rPr kumimoji="0" lang="en-US"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r>
                        <a:rPr kumimoji="0" lang="zh-CN" altLang="en-US"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的二叉树</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ts val="2700"/>
                        </a:lnSpc>
                        <a:spcBef>
                          <a:spcPct val="0"/>
                        </a:spcBef>
                        <a:spcAft>
                          <a:spcPct val="0"/>
                        </a:spcAft>
                        <a:buClrTx/>
                        <a:buSzTx/>
                        <a:buFontTx/>
                        <a:buNone/>
                      </a:pPr>
                      <a:r>
                        <a:rPr kumimoji="0" lang="zh-CN" altLang="en-US"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图</a:t>
                      </a:r>
                      <a:r>
                        <a:rPr kumimoji="0" lang="en-US"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r>
                        <a:rPr kumimoji="0" lang="zh-CN" altLang="en-US"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的二叉树</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ts val="2700"/>
                        </a:lnSpc>
                        <a:spcBef>
                          <a:spcPct val="0"/>
                        </a:spcBef>
                        <a:spcAft>
                          <a:spcPct val="0"/>
                        </a:spcAft>
                        <a:buClrTx/>
                        <a:buSzTx/>
                        <a:buFontTx/>
                        <a:buNone/>
                      </a:pPr>
                      <a:r>
                        <a:rPr kumimoji="0" lang="zh-CN" altLang="en-US"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图</a:t>
                      </a:r>
                      <a:r>
                        <a:rPr kumimoji="0" lang="en-US"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r>
                        <a:rPr kumimoji="0" lang="zh-CN" altLang="en-US"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的二叉树</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468469">
                <a:tc>
                  <a:txBody>
                    <a:bodyPr/>
                    <a:lstStyle/>
                    <a:p>
                      <a:pPr marL="0" marR="0" lvl="0" indent="0" algn="l" defTabSz="914400" rtl="0" eaLnBrk="1" fontAlgn="base" latinLnBrk="0" hangingPunct="1">
                        <a:lnSpc>
                          <a:spcPts val="2700"/>
                        </a:lnSpc>
                        <a:spcBef>
                          <a:spcPct val="0"/>
                        </a:spcBef>
                        <a:spcAft>
                          <a:spcPct val="0"/>
                        </a:spcAft>
                        <a:buClrTx/>
                        <a:buSzTx/>
                        <a:buFontTx/>
                        <a:buNone/>
                      </a:pPr>
                      <a:r>
                        <a:rPr kumimoji="0" lang="zh-CN" altLang="en-US" sz="1800" b="1" i="0" u="none" strike="noStrike" cap="none" normalizeH="0" baseline="0" dirty="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先序遍历序列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ts val="2700"/>
                        </a:lnSpc>
                        <a:spcBef>
                          <a:spcPct val="0"/>
                        </a:spcBef>
                        <a:spcAft>
                          <a:spcPct val="0"/>
                        </a:spcAft>
                        <a:buClrTx/>
                        <a:buSzTx/>
                        <a:buFontTx/>
                        <a:buNone/>
                      </a:pPr>
                      <a:r>
                        <a:rPr kumimoji="0" lang="en-US" altLang="zh-CN" sz="1800" b="1" i="0" u="none" strike="noStrike" cap="none" normalizeH="0" baseline="0" dirty="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ABC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ts val="2700"/>
                        </a:lnSpc>
                        <a:spcBef>
                          <a:spcPct val="0"/>
                        </a:spcBef>
                        <a:spcAft>
                          <a:spcPct val="0"/>
                        </a:spcAft>
                        <a:buClrTx/>
                        <a:buSzTx/>
                        <a:buFontTx/>
                        <a:buNone/>
                      </a:pPr>
                      <a:r>
                        <a:rPr kumimoji="0" lang="en-US" altLang="zh-CN" sz="1800" b="1" i="0" u="none" strike="noStrike" cap="none" normalizeH="0" baseline="0" dirty="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ABC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ts val="2700"/>
                        </a:lnSpc>
                        <a:spcBef>
                          <a:spcPct val="0"/>
                        </a:spcBef>
                        <a:spcAft>
                          <a:spcPct val="0"/>
                        </a:spcAft>
                        <a:buClrTx/>
                        <a:buSzTx/>
                        <a:buFontTx/>
                        <a:buNone/>
                      </a:pPr>
                      <a:r>
                        <a:rPr kumimoji="0" lang="en-US" altLang="zh-CN" sz="1800" b="1" i="0" u="none" strike="noStrike" cap="none" normalizeH="0" baseline="0" dirty="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ABC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ts val="27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ABC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ts val="27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ABC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r h="468469">
                <a:tc>
                  <a:txBody>
                    <a:bodyPr/>
                    <a:lstStyle/>
                    <a:p>
                      <a:pPr marL="0" marR="0" lvl="0" indent="0" algn="l" defTabSz="914400" rtl="0" eaLnBrk="1" fontAlgn="base" latinLnBrk="0" hangingPunct="1">
                        <a:lnSpc>
                          <a:spcPts val="2700"/>
                        </a:lnSpc>
                        <a:spcBef>
                          <a:spcPct val="0"/>
                        </a:spcBef>
                        <a:spcAft>
                          <a:spcPct val="0"/>
                        </a:spcAft>
                        <a:buClrTx/>
                        <a:buSzTx/>
                        <a:buFontTx/>
                        <a:buNone/>
                      </a:pPr>
                      <a:r>
                        <a:rPr kumimoji="0" lang="zh-CN" altLang="en-US" sz="1800" b="1" i="0" u="none" strike="noStrike" cap="none" normalizeH="0" baseline="0" dirty="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中序遍历序列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ts val="27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ts val="27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BCA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ts val="2700"/>
                        </a:lnSpc>
                        <a:spcBef>
                          <a:spcPct val="0"/>
                        </a:spcBef>
                        <a:spcAft>
                          <a:spcPct val="0"/>
                        </a:spcAft>
                        <a:buClrTx/>
                        <a:buSzTx/>
                        <a:buFontTx/>
                        <a:buNone/>
                      </a:pPr>
                      <a:r>
                        <a:rPr kumimoji="0" lang="en-US" altLang="zh-CN" sz="1800" b="1" i="0" u="none" strike="noStrike" cap="none" normalizeH="0" baseline="0" dirty="0" err="1">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ACB</a:t>
                      </a:r>
                      <a:endParaRPr kumimoji="0" lang="en-US" altLang="zh-CN" sz="1800" b="1" i="0" u="none" strike="noStrike" cap="none" normalizeH="0" baseline="0" dirty="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ts val="2700"/>
                        </a:lnSpc>
                        <a:spcBef>
                          <a:spcPct val="0"/>
                        </a:spcBef>
                        <a:spcAft>
                          <a:spcPct val="0"/>
                        </a:spcAft>
                        <a:buClrTx/>
                        <a:buSzTx/>
                        <a:buFontTx/>
                        <a:buNone/>
                      </a:pPr>
                      <a:r>
                        <a:rPr kumimoji="0" lang="en-US" altLang="zh-CN" sz="1800" b="1" i="0" u="none" strike="noStrike" cap="none" normalizeH="0" baseline="0" dirty="0" err="1">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CBA</a:t>
                      </a:r>
                      <a:endParaRPr kumimoji="0" lang="en-US" altLang="zh-CN" sz="1800" b="1" i="0" u="none" strike="noStrike" cap="none" normalizeH="0" baseline="0" dirty="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ts val="2700"/>
                        </a:lnSpc>
                        <a:spcBef>
                          <a:spcPct val="0"/>
                        </a:spcBef>
                        <a:spcAft>
                          <a:spcPct val="0"/>
                        </a:spcAft>
                        <a:buClrTx/>
                        <a:buSzTx/>
                        <a:buFontTx/>
                        <a:buNone/>
                      </a:pPr>
                      <a:r>
                        <a:rPr kumimoji="0" lang="en-US" altLang="zh-CN" sz="1800" b="1" i="0" u="none" strike="noStrike" cap="none" normalizeH="0" baseline="0" dirty="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ABC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2"/>
                  </a:ext>
                </a:extLst>
              </a:tr>
              <a:tr h="468469">
                <a:tc>
                  <a:txBody>
                    <a:bodyPr/>
                    <a:lstStyle/>
                    <a:p>
                      <a:pPr marL="0" marR="0" lvl="0" indent="0" algn="l" defTabSz="914400" rtl="0" eaLnBrk="1" fontAlgn="base" latinLnBrk="0" hangingPunct="1">
                        <a:lnSpc>
                          <a:spcPts val="2700"/>
                        </a:lnSpc>
                        <a:spcBef>
                          <a:spcPct val="0"/>
                        </a:spcBef>
                        <a:spcAft>
                          <a:spcPct val="0"/>
                        </a:spcAft>
                        <a:buClrTx/>
                        <a:buSzTx/>
                        <a:buFontTx/>
                        <a:buNone/>
                      </a:pPr>
                      <a:r>
                        <a:rPr kumimoji="0" lang="zh-CN" altLang="en-US" sz="1800" b="1" i="0" u="none" strike="noStrike" cap="none" normalizeH="0" baseline="0" dirty="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后序遍历序列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ts val="27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BCA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ts val="27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CBA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ts val="27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CBA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ts val="27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CBA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ts val="2700"/>
                        </a:lnSpc>
                        <a:spcBef>
                          <a:spcPct val="0"/>
                        </a:spcBef>
                        <a:spcAft>
                          <a:spcPct val="0"/>
                        </a:spcAft>
                        <a:buClrTx/>
                        <a:buSzTx/>
                        <a:buFontTx/>
                        <a:buNone/>
                      </a:pPr>
                      <a:r>
                        <a:rPr kumimoji="0" lang="en-US" altLang="zh-CN" sz="1800" b="1" i="0" u="none" strike="noStrike" cap="none" normalizeH="0" baseline="0" dirty="0" err="1">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CBA</a:t>
                      </a:r>
                      <a:endParaRPr kumimoji="0" lang="en-US" altLang="zh-CN" sz="1800" b="1" i="0" u="none" strike="noStrike" cap="none" normalizeH="0" baseline="0" dirty="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3"/>
                  </a:ext>
                </a:extLst>
              </a:tr>
            </a:tbl>
          </a:graphicData>
        </a:graphic>
      </p:graphicFrame>
      <p:sp>
        <p:nvSpPr>
          <p:cNvPr id="37" name="灯片编号占位符 36"/>
          <p:cNvSpPr>
            <a:spLocks noGrp="1"/>
          </p:cNvSpPr>
          <p:nvPr>
            <p:ph type="sldNum" sz="quarter" idx="12"/>
          </p:nvPr>
        </p:nvSpPr>
        <p:spPr/>
        <p:txBody>
          <a:bodyPr/>
          <a:lstStyle/>
          <a:p>
            <a:fld id="{67864EE2-EAB3-4814-A7EB-820BD7610F1E}" type="slidenum">
              <a:rPr lang="en-US" altLang="zh-CN" smtClean="0"/>
              <a:t>18</a:t>
            </a:fld>
            <a:r>
              <a:rPr lang="en-US" altLang="zh-CN"/>
              <a:t>/76</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500034" y="428604"/>
            <a:ext cx="4786346" cy="338554"/>
          </a:xfrm>
          <a:prstGeom prst="rect">
            <a:avLst/>
          </a:prstGeom>
          <a:noFill/>
          <a:ln w="9525">
            <a:noFill/>
            <a:miter lim="800000"/>
          </a:ln>
        </p:spPr>
        <p:txBody>
          <a:bodyPr wrap="square">
            <a:spAutoFit/>
          </a:bodyPr>
          <a:lstStyle/>
          <a:p>
            <a:pPr algn="l">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从中看到，对于不同形态的二叉树：</a:t>
            </a:r>
          </a:p>
        </p:txBody>
      </p:sp>
      <p:sp>
        <p:nvSpPr>
          <p:cNvPr id="5" name="Text Box 3"/>
          <p:cNvSpPr txBox="1">
            <a:spLocks noChangeArrowheads="1"/>
          </p:cNvSpPr>
          <p:nvPr/>
        </p:nvSpPr>
        <p:spPr bwMode="auto">
          <a:xfrm>
            <a:off x="571472" y="928670"/>
            <a:ext cx="7858180" cy="260337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2"/>
          </a:lnRef>
          <a:fillRef idx="1">
            <a:schemeClr val="lt1"/>
          </a:fillRef>
          <a:effectRef idx="0">
            <a:schemeClr val="accent2"/>
          </a:effectRef>
          <a:fontRef idx="minor">
            <a:schemeClr val="dk1"/>
          </a:fontRef>
        </p:style>
        <p:txBody>
          <a:bodyPr wrap="square" lIns="144000" tIns="108000" bIns="108000">
            <a:spAutoFit/>
          </a:bodyPr>
          <a:lstStyle/>
          <a:p>
            <a:pPr marL="342900" indent="-342900" algn="l">
              <a:lnSpc>
                <a:spcPts val="2800"/>
              </a:lnSpc>
              <a:spcBef>
                <a:spcPts val="600"/>
              </a:spcBef>
              <a:buBlip>
                <a:blip r:embed="rId2"/>
              </a:buBlip>
            </a:pP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先序遍历序列可能相同</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（图中</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棵二叉树的先序遍历序列均相同）。</a:t>
            </a:r>
          </a:p>
          <a:p>
            <a:pPr marL="342900" indent="-342900" algn="l">
              <a:lnSpc>
                <a:spcPts val="2800"/>
              </a:lnSpc>
              <a:spcBef>
                <a:spcPts val="600"/>
              </a:spcBef>
              <a:buBlip>
                <a:blip r:embed="rId2"/>
              </a:buBlip>
            </a:pP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中序遍历序列</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可能相同。</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2"/>
              </a:buBlip>
            </a:pP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后序遍历序列可能相同</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（图</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的后序遍历序列均相同）</a:t>
            </a:r>
          </a:p>
          <a:p>
            <a:pPr marL="342900" indent="-342900" algn="l">
              <a:lnSpc>
                <a:spcPts val="2800"/>
              </a:lnSpc>
              <a:spcBef>
                <a:spcPts val="600"/>
              </a:spcBef>
              <a:buBlip>
                <a:blip r:embed="rId2"/>
              </a:buBlip>
            </a:pP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先序遍历序列和后序遍历序列可能都相同</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（图</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的先序遍历序列和后序遍历序列均相同）。</a:t>
            </a:r>
          </a:p>
        </p:txBody>
      </p:sp>
      <p:grpSp>
        <p:nvGrpSpPr>
          <p:cNvPr id="6" name="组合 5"/>
          <p:cNvGrpSpPr/>
          <p:nvPr/>
        </p:nvGrpSpPr>
        <p:grpSpPr>
          <a:xfrm>
            <a:off x="1142976" y="3857628"/>
            <a:ext cx="6286544" cy="2101100"/>
            <a:chOff x="1357290" y="3714752"/>
            <a:chExt cx="7000924" cy="3020152"/>
          </a:xfrm>
        </p:grpSpPr>
        <p:sp>
          <p:nvSpPr>
            <p:cNvPr id="7" name="椭圆 6"/>
            <p:cNvSpPr/>
            <p:nvPr/>
          </p:nvSpPr>
          <p:spPr>
            <a:xfrm>
              <a:off x="1714480" y="3786190"/>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lnSpc>
                  <a:spcPts val="2100"/>
                </a:lnSpc>
                <a:spcBef>
                  <a:spcPts val="0"/>
                </a:spcBef>
              </a:pPr>
              <a:r>
                <a:rPr lang="en-US" altLang="zh-CN" sz="1600" b="0">
                  <a:latin typeface="Consolas" panose="020B0609020204030204" pitchFamily="49" charset="0"/>
                  <a:cs typeface="Consolas" panose="020B0609020204030204" pitchFamily="49" charset="0"/>
                </a:rPr>
                <a:t>A</a:t>
              </a:r>
              <a:endParaRPr lang="zh-CN" altLang="en-US" sz="1600" b="0">
                <a:latin typeface="Consolas" panose="020B0609020204030204" pitchFamily="49" charset="0"/>
                <a:cs typeface="Consolas" panose="020B0609020204030204" pitchFamily="49" charset="0"/>
              </a:endParaRPr>
            </a:p>
          </p:txBody>
        </p:sp>
        <p:sp>
          <p:nvSpPr>
            <p:cNvPr id="8" name="椭圆 7"/>
            <p:cNvSpPr/>
            <p:nvPr/>
          </p:nvSpPr>
          <p:spPr>
            <a:xfrm>
              <a:off x="1357290" y="478632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100"/>
                </a:lnSpc>
                <a:spcBef>
                  <a:spcPts val="0"/>
                </a:spcBef>
              </a:pPr>
              <a:r>
                <a:rPr lang="en-US" altLang="zh-CN" sz="1600" b="0">
                  <a:solidFill>
                    <a:srgbClr val="0000FF"/>
                  </a:solidFill>
                  <a:latin typeface="Consolas" panose="020B0609020204030204" pitchFamily="49" charset="0"/>
                  <a:cs typeface="Consolas" panose="020B0609020204030204" pitchFamily="49" charset="0"/>
                </a:rPr>
                <a:t>B</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2071670" y="478632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100"/>
                </a:lnSpc>
                <a:spcBef>
                  <a:spcPts val="0"/>
                </a:spcBef>
              </a:pPr>
              <a:r>
                <a:rPr lang="en-US" altLang="zh-CN" sz="1600" b="0">
                  <a:solidFill>
                    <a:srgbClr val="0000FF"/>
                  </a:solidFill>
                  <a:latin typeface="Consolas" panose="020B0609020204030204" pitchFamily="49" charset="0"/>
                  <a:cs typeface="Consolas" panose="020B0609020204030204" pitchFamily="49" charset="0"/>
                </a:rPr>
                <a:t>C</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3214678" y="3714752"/>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lnSpc>
                  <a:spcPts val="2100"/>
                </a:lnSpc>
                <a:spcBef>
                  <a:spcPts val="0"/>
                </a:spcBef>
              </a:pPr>
              <a:r>
                <a:rPr lang="en-US" altLang="zh-CN" sz="1600" b="0">
                  <a:latin typeface="Consolas" panose="020B0609020204030204" pitchFamily="49" charset="0"/>
                  <a:cs typeface="Consolas" panose="020B0609020204030204" pitchFamily="49" charset="0"/>
                </a:rPr>
                <a:t>A</a:t>
              </a:r>
              <a:endParaRPr lang="zh-CN" altLang="en-US" sz="1600" b="0">
                <a:latin typeface="Consolas" panose="020B0609020204030204" pitchFamily="49" charset="0"/>
                <a:cs typeface="Consolas" panose="020B0609020204030204" pitchFamily="49" charset="0"/>
              </a:endParaRPr>
            </a:p>
          </p:txBody>
        </p:sp>
        <p:sp>
          <p:nvSpPr>
            <p:cNvPr id="11" name="椭圆 10"/>
            <p:cNvSpPr/>
            <p:nvPr/>
          </p:nvSpPr>
          <p:spPr>
            <a:xfrm>
              <a:off x="2928926" y="4643446"/>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100"/>
                </a:lnSpc>
                <a:spcBef>
                  <a:spcPts val="0"/>
                </a:spcBef>
              </a:pPr>
              <a:r>
                <a:rPr lang="en-US" altLang="zh-CN" sz="1600" b="0">
                  <a:solidFill>
                    <a:srgbClr val="0000FF"/>
                  </a:solidFill>
                  <a:latin typeface="Consolas" panose="020B0609020204030204" pitchFamily="49" charset="0"/>
                  <a:cs typeface="Consolas" panose="020B0609020204030204" pitchFamily="49" charset="0"/>
                </a:rPr>
                <a:t>B</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12" name="椭圆 11"/>
            <p:cNvSpPr/>
            <p:nvPr/>
          </p:nvSpPr>
          <p:spPr>
            <a:xfrm>
              <a:off x="3357554" y="557214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100"/>
                </a:lnSpc>
                <a:spcBef>
                  <a:spcPts val="0"/>
                </a:spcBef>
              </a:pPr>
              <a:r>
                <a:rPr lang="en-US" altLang="zh-CN" sz="1600" b="0">
                  <a:solidFill>
                    <a:srgbClr val="0000FF"/>
                  </a:solidFill>
                  <a:latin typeface="Consolas" panose="020B0609020204030204" pitchFamily="49" charset="0"/>
                  <a:cs typeface="Consolas" panose="020B0609020204030204" pitchFamily="49" charset="0"/>
                </a:rPr>
                <a:t>C</a:t>
              </a:r>
              <a:endParaRPr lang="zh-CN" altLang="en-US" sz="1600" b="0">
                <a:solidFill>
                  <a:srgbClr val="0000FF"/>
                </a:solidFill>
                <a:latin typeface="Consolas" panose="020B0609020204030204" pitchFamily="49" charset="0"/>
                <a:cs typeface="Consolas" panose="020B0609020204030204" pitchFamily="49" charset="0"/>
              </a:endParaRPr>
            </a:p>
          </p:txBody>
        </p:sp>
        <p:cxnSp>
          <p:nvCxnSpPr>
            <p:cNvPr id="13" name="直接连接符 12"/>
            <p:cNvCxnSpPr>
              <a:stCxn id="7" idx="3"/>
              <a:endCxn id="8" idx="0"/>
            </p:cNvCxnSpPr>
            <p:nvPr/>
          </p:nvCxnSpPr>
          <p:spPr>
            <a:xfrm rot="5400000">
              <a:off x="1334200" y="4353732"/>
              <a:ext cx="634275" cy="230904"/>
            </a:xfrm>
            <a:prstGeom prst="line">
              <a:avLst/>
            </a:prstGeom>
          </p:spPr>
          <p:style>
            <a:lnRef idx="2">
              <a:schemeClr val="accent2"/>
            </a:lnRef>
            <a:fillRef idx="0">
              <a:schemeClr val="accent2"/>
            </a:fillRef>
            <a:effectRef idx="1">
              <a:schemeClr val="accent2"/>
            </a:effectRef>
            <a:fontRef idx="minor">
              <a:schemeClr val="tx1"/>
            </a:fontRef>
          </p:style>
        </p:cxnSp>
        <p:cxnSp>
          <p:nvCxnSpPr>
            <p:cNvPr id="14" name="直接连接符 13"/>
            <p:cNvCxnSpPr>
              <a:stCxn id="7" idx="5"/>
              <a:endCxn id="9" idx="0"/>
            </p:cNvCxnSpPr>
            <p:nvPr/>
          </p:nvCxnSpPr>
          <p:spPr>
            <a:xfrm rot="16200000" flipH="1">
              <a:off x="1817676" y="4353732"/>
              <a:ext cx="634275" cy="230904"/>
            </a:xfrm>
            <a:prstGeom prst="line">
              <a:avLst/>
            </a:prstGeom>
          </p:spPr>
          <p:style>
            <a:lnRef idx="2">
              <a:schemeClr val="accent2"/>
            </a:lnRef>
            <a:fillRef idx="0">
              <a:schemeClr val="accent2"/>
            </a:fillRef>
            <a:effectRef idx="1">
              <a:schemeClr val="accent2"/>
            </a:effectRef>
            <a:fontRef idx="minor">
              <a:schemeClr val="tx1"/>
            </a:fontRef>
          </p:style>
        </p:cxnSp>
        <p:cxnSp>
          <p:nvCxnSpPr>
            <p:cNvPr id="15" name="直接连接符 14"/>
            <p:cNvCxnSpPr>
              <a:stCxn id="10" idx="3"/>
              <a:endCxn id="11" idx="0"/>
            </p:cNvCxnSpPr>
            <p:nvPr/>
          </p:nvCxnSpPr>
          <p:spPr>
            <a:xfrm rot="5400000">
              <a:off x="2905836" y="4282294"/>
              <a:ext cx="562837" cy="159466"/>
            </a:xfrm>
            <a:prstGeom prst="line">
              <a:avLst/>
            </a:prstGeom>
          </p:spPr>
          <p:style>
            <a:lnRef idx="2">
              <a:schemeClr val="accent2"/>
            </a:lnRef>
            <a:fillRef idx="0">
              <a:schemeClr val="accent2"/>
            </a:fillRef>
            <a:effectRef idx="1">
              <a:schemeClr val="accent2"/>
            </a:effectRef>
            <a:fontRef idx="minor">
              <a:schemeClr val="tx1"/>
            </a:fontRef>
          </p:style>
        </p:cxnSp>
        <p:cxnSp>
          <p:nvCxnSpPr>
            <p:cNvPr id="16" name="直接连接符 15"/>
            <p:cNvCxnSpPr>
              <a:stCxn id="11" idx="5"/>
              <a:endCxn id="12" idx="0"/>
            </p:cNvCxnSpPr>
            <p:nvPr/>
          </p:nvCxnSpPr>
          <p:spPr>
            <a:xfrm rot="16200000" flipH="1">
              <a:off x="3103560" y="5139550"/>
              <a:ext cx="562837" cy="302342"/>
            </a:xfrm>
            <a:prstGeom prst="line">
              <a:avLst/>
            </a:prstGeom>
          </p:spPr>
          <p:style>
            <a:lnRef idx="2">
              <a:schemeClr val="accent2"/>
            </a:lnRef>
            <a:fillRef idx="0">
              <a:schemeClr val="accent2"/>
            </a:fillRef>
            <a:effectRef idx="1">
              <a:schemeClr val="accent2"/>
            </a:effectRef>
            <a:fontRef idx="minor">
              <a:schemeClr val="tx1"/>
            </a:fontRef>
          </p:style>
        </p:cxnSp>
        <p:sp>
          <p:nvSpPr>
            <p:cNvPr id="17" name="椭圆 16"/>
            <p:cNvSpPr/>
            <p:nvPr/>
          </p:nvSpPr>
          <p:spPr>
            <a:xfrm>
              <a:off x="4357686" y="3714752"/>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lnSpc>
                  <a:spcPts val="2100"/>
                </a:lnSpc>
                <a:spcBef>
                  <a:spcPts val="0"/>
                </a:spcBef>
              </a:pPr>
              <a:r>
                <a:rPr lang="en-US" altLang="zh-CN" sz="1600" b="0">
                  <a:latin typeface="Consolas" panose="020B0609020204030204" pitchFamily="49" charset="0"/>
                  <a:cs typeface="Consolas" panose="020B0609020204030204" pitchFamily="49" charset="0"/>
                </a:rPr>
                <a:t>A</a:t>
              </a:r>
              <a:endParaRPr lang="zh-CN" altLang="en-US" sz="1600" b="0">
                <a:latin typeface="Consolas" panose="020B0609020204030204" pitchFamily="49" charset="0"/>
                <a:cs typeface="Consolas" panose="020B0609020204030204" pitchFamily="49" charset="0"/>
              </a:endParaRPr>
            </a:p>
          </p:txBody>
        </p:sp>
        <p:sp>
          <p:nvSpPr>
            <p:cNvPr id="18" name="椭圆 17"/>
            <p:cNvSpPr/>
            <p:nvPr/>
          </p:nvSpPr>
          <p:spPr>
            <a:xfrm>
              <a:off x="4857752" y="4643446"/>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100"/>
                </a:lnSpc>
                <a:spcBef>
                  <a:spcPts val="0"/>
                </a:spcBef>
              </a:pPr>
              <a:r>
                <a:rPr lang="en-US" altLang="zh-CN" sz="1600" b="0">
                  <a:solidFill>
                    <a:srgbClr val="0000FF"/>
                  </a:solidFill>
                  <a:latin typeface="Consolas" panose="020B0609020204030204" pitchFamily="49" charset="0"/>
                  <a:cs typeface="Consolas" panose="020B0609020204030204" pitchFamily="49" charset="0"/>
                </a:rPr>
                <a:t>B</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19" name="椭圆 18"/>
            <p:cNvSpPr/>
            <p:nvPr/>
          </p:nvSpPr>
          <p:spPr>
            <a:xfrm>
              <a:off x="4500562" y="557214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100"/>
                </a:lnSpc>
                <a:spcBef>
                  <a:spcPts val="0"/>
                </a:spcBef>
              </a:pPr>
              <a:r>
                <a:rPr lang="en-US" altLang="zh-CN" sz="1600" b="0">
                  <a:solidFill>
                    <a:srgbClr val="0000FF"/>
                  </a:solidFill>
                  <a:latin typeface="Consolas" panose="020B0609020204030204" pitchFamily="49" charset="0"/>
                  <a:cs typeface="Consolas" panose="020B0609020204030204" pitchFamily="49" charset="0"/>
                </a:rPr>
                <a:t>C</a:t>
              </a:r>
              <a:endParaRPr lang="zh-CN" altLang="en-US" sz="1600" b="0">
                <a:solidFill>
                  <a:srgbClr val="0000FF"/>
                </a:solidFill>
                <a:latin typeface="Consolas" panose="020B0609020204030204" pitchFamily="49" charset="0"/>
                <a:cs typeface="Consolas" panose="020B0609020204030204" pitchFamily="49" charset="0"/>
              </a:endParaRPr>
            </a:p>
          </p:txBody>
        </p:sp>
        <p:cxnSp>
          <p:nvCxnSpPr>
            <p:cNvPr id="20" name="直接连接符 19"/>
            <p:cNvCxnSpPr>
              <a:stCxn id="17" idx="5"/>
              <a:endCxn id="18" idx="0"/>
            </p:cNvCxnSpPr>
            <p:nvPr/>
          </p:nvCxnSpPr>
          <p:spPr>
            <a:xfrm rot="16200000" flipH="1">
              <a:off x="4568039" y="4175137"/>
              <a:ext cx="562837" cy="373780"/>
            </a:xfrm>
            <a:prstGeom prst="line">
              <a:avLst/>
            </a:prstGeom>
          </p:spPr>
          <p:style>
            <a:lnRef idx="2">
              <a:schemeClr val="accent2"/>
            </a:lnRef>
            <a:fillRef idx="0">
              <a:schemeClr val="accent2"/>
            </a:fillRef>
            <a:effectRef idx="1">
              <a:schemeClr val="accent2"/>
            </a:effectRef>
            <a:fontRef idx="minor">
              <a:schemeClr val="tx1"/>
            </a:fontRef>
          </p:style>
        </p:cxnSp>
        <p:cxnSp>
          <p:nvCxnSpPr>
            <p:cNvPr id="21" name="直接连接符 20"/>
            <p:cNvCxnSpPr>
              <a:stCxn id="18" idx="3"/>
              <a:endCxn id="19" idx="0"/>
            </p:cNvCxnSpPr>
            <p:nvPr/>
          </p:nvCxnSpPr>
          <p:spPr>
            <a:xfrm rot="5400000">
              <a:off x="4513191" y="5175269"/>
              <a:ext cx="562837" cy="230904"/>
            </a:xfrm>
            <a:prstGeom prst="line">
              <a:avLst/>
            </a:prstGeom>
          </p:spPr>
          <p:style>
            <a:lnRef idx="2">
              <a:schemeClr val="accent2"/>
            </a:lnRef>
            <a:fillRef idx="0">
              <a:schemeClr val="accent2"/>
            </a:fillRef>
            <a:effectRef idx="1">
              <a:schemeClr val="accent2"/>
            </a:effectRef>
            <a:fontRef idx="minor">
              <a:schemeClr val="tx1"/>
            </a:fontRef>
          </p:style>
        </p:cxnSp>
        <p:sp>
          <p:nvSpPr>
            <p:cNvPr id="22" name="椭圆 21"/>
            <p:cNvSpPr/>
            <p:nvPr/>
          </p:nvSpPr>
          <p:spPr>
            <a:xfrm>
              <a:off x="6357950" y="3714752"/>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lnSpc>
                  <a:spcPts val="2100"/>
                </a:lnSpc>
                <a:spcBef>
                  <a:spcPts val="0"/>
                </a:spcBef>
              </a:pPr>
              <a:r>
                <a:rPr lang="en-US" altLang="zh-CN" sz="1600" b="0">
                  <a:latin typeface="Consolas" panose="020B0609020204030204" pitchFamily="49" charset="0"/>
                  <a:cs typeface="Consolas" panose="020B0609020204030204" pitchFamily="49" charset="0"/>
                </a:rPr>
                <a:t>A</a:t>
              </a:r>
              <a:endParaRPr lang="zh-CN" altLang="en-US" sz="1600" b="0">
                <a:latin typeface="Consolas" panose="020B0609020204030204" pitchFamily="49" charset="0"/>
                <a:cs typeface="Consolas" panose="020B0609020204030204" pitchFamily="49" charset="0"/>
              </a:endParaRPr>
            </a:p>
          </p:txBody>
        </p:sp>
        <p:sp>
          <p:nvSpPr>
            <p:cNvPr id="23" name="椭圆 22"/>
            <p:cNvSpPr/>
            <p:nvPr/>
          </p:nvSpPr>
          <p:spPr>
            <a:xfrm>
              <a:off x="6143636" y="4643446"/>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100"/>
                </a:lnSpc>
                <a:spcBef>
                  <a:spcPts val="0"/>
                </a:spcBef>
              </a:pPr>
              <a:r>
                <a:rPr lang="en-US" altLang="zh-CN" sz="1600" b="0">
                  <a:solidFill>
                    <a:srgbClr val="0000FF"/>
                  </a:solidFill>
                  <a:latin typeface="Consolas" panose="020B0609020204030204" pitchFamily="49" charset="0"/>
                  <a:cs typeface="Consolas" panose="020B0609020204030204" pitchFamily="49" charset="0"/>
                </a:rPr>
                <a:t>B</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24" name="椭圆 23"/>
            <p:cNvSpPr/>
            <p:nvPr/>
          </p:nvSpPr>
          <p:spPr>
            <a:xfrm>
              <a:off x="5857884" y="557214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100"/>
                </a:lnSpc>
                <a:spcBef>
                  <a:spcPts val="0"/>
                </a:spcBef>
              </a:pPr>
              <a:r>
                <a:rPr lang="en-US" altLang="zh-CN" sz="1600" b="0">
                  <a:solidFill>
                    <a:srgbClr val="0000FF"/>
                  </a:solidFill>
                  <a:latin typeface="Consolas" panose="020B0609020204030204" pitchFamily="49" charset="0"/>
                  <a:cs typeface="Consolas" panose="020B0609020204030204" pitchFamily="49" charset="0"/>
                </a:rPr>
                <a:t>C</a:t>
              </a:r>
              <a:endParaRPr lang="zh-CN" altLang="en-US" sz="1600" b="0">
                <a:solidFill>
                  <a:srgbClr val="0000FF"/>
                </a:solidFill>
                <a:latin typeface="Consolas" panose="020B0609020204030204" pitchFamily="49" charset="0"/>
                <a:cs typeface="Consolas" panose="020B0609020204030204" pitchFamily="49" charset="0"/>
              </a:endParaRPr>
            </a:p>
          </p:txBody>
        </p:sp>
        <p:cxnSp>
          <p:nvCxnSpPr>
            <p:cNvPr id="25" name="直接连接符 24"/>
            <p:cNvCxnSpPr>
              <a:endCxn id="23" idx="0"/>
            </p:cNvCxnSpPr>
            <p:nvPr/>
          </p:nvCxnSpPr>
          <p:spPr>
            <a:xfrm rot="5400000">
              <a:off x="6197216" y="4339836"/>
              <a:ext cx="428626" cy="178595"/>
            </a:xfrm>
            <a:prstGeom prst="line">
              <a:avLst/>
            </a:prstGeom>
          </p:spPr>
          <p:style>
            <a:lnRef idx="2">
              <a:schemeClr val="accent2"/>
            </a:lnRef>
            <a:fillRef idx="0">
              <a:schemeClr val="accent2"/>
            </a:fillRef>
            <a:effectRef idx="1">
              <a:schemeClr val="accent2"/>
            </a:effectRef>
            <a:fontRef idx="minor">
              <a:schemeClr val="tx1"/>
            </a:fontRef>
          </p:style>
        </p:cxnSp>
        <p:cxnSp>
          <p:nvCxnSpPr>
            <p:cNvPr id="26" name="直接连接符 25"/>
            <p:cNvCxnSpPr>
              <a:stCxn id="23" idx="3"/>
              <a:endCxn id="24" idx="0"/>
            </p:cNvCxnSpPr>
            <p:nvPr/>
          </p:nvCxnSpPr>
          <p:spPr>
            <a:xfrm rot="5400000">
              <a:off x="5834794" y="5210988"/>
              <a:ext cx="562837" cy="159466"/>
            </a:xfrm>
            <a:prstGeom prst="line">
              <a:avLst/>
            </a:prstGeom>
          </p:spPr>
          <p:style>
            <a:lnRef idx="2">
              <a:schemeClr val="accent2"/>
            </a:lnRef>
            <a:fillRef idx="0">
              <a:schemeClr val="accent2"/>
            </a:fillRef>
            <a:effectRef idx="1">
              <a:schemeClr val="accent2"/>
            </a:effectRef>
            <a:fontRef idx="minor">
              <a:schemeClr val="tx1"/>
            </a:fontRef>
          </p:style>
        </p:cxnSp>
        <p:sp>
          <p:nvSpPr>
            <p:cNvPr id="27" name="椭圆 26"/>
            <p:cNvSpPr/>
            <p:nvPr/>
          </p:nvSpPr>
          <p:spPr>
            <a:xfrm>
              <a:off x="7286644" y="3714752"/>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lnSpc>
                  <a:spcPts val="2100"/>
                </a:lnSpc>
                <a:spcBef>
                  <a:spcPts val="0"/>
                </a:spcBef>
              </a:pPr>
              <a:r>
                <a:rPr lang="en-US" altLang="zh-CN" sz="1600" b="0">
                  <a:latin typeface="Consolas" panose="020B0609020204030204" pitchFamily="49" charset="0"/>
                  <a:cs typeface="Consolas" panose="020B0609020204030204" pitchFamily="49" charset="0"/>
                </a:rPr>
                <a:t>A</a:t>
              </a:r>
              <a:endParaRPr lang="zh-CN" altLang="en-US" sz="1600" b="0">
                <a:latin typeface="Consolas" panose="020B0609020204030204" pitchFamily="49" charset="0"/>
                <a:cs typeface="Consolas" panose="020B0609020204030204" pitchFamily="49" charset="0"/>
              </a:endParaRPr>
            </a:p>
          </p:txBody>
        </p:sp>
        <p:sp>
          <p:nvSpPr>
            <p:cNvPr id="28" name="椭圆 27"/>
            <p:cNvSpPr/>
            <p:nvPr/>
          </p:nvSpPr>
          <p:spPr>
            <a:xfrm>
              <a:off x="7643834" y="4643446"/>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100"/>
                </a:lnSpc>
                <a:spcBef>
                  <a:spcPts val="0"/>
                </a:spcBef>
              </a:pPr>
              <a:r>
                <a:rPr lang="en-US" altLang="zh-CN" sz="1600" b="0">
                  <a:solidFill>
                    <a:srgbClr val="0000FF"/>
                  </a:solidFill>
                  <a:latin typeface="Consolas" panose="020B0609020204030204" pitchFamily="49" charset="0"/>
                  <a:cs typeface="Consolas" panose="020B0609020204030204" pitchFamily="49" charset="0"/>
                </a:rPr>
                <a:t>B</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29" name="椭圆 28"/>
            <p:cNvSpPr/>
            <p:nvPr/>
          </p:nvSpPr>
          <p:spPr>
            <a:xfrm>
              <a:off x="8001024" y="557214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100"/>
                </a:lnSpc>
                <a:spcBef>
                  <a:spcPts val="0"/>
                </a:spcBef>
              </a:pPr>
              <a:r>
                <a:rPr lang="en-US" altLang="zh-CN" sz="1600" b="0">
                  <a:solidFill>
                    <a:srgbClr val="0000FF"/>
                  </a:solidFill>
                  <a:latin typeface="Consolas" panose="020B0609020204030204" pitchFamily="49" charset="0"/>
                  <a:cs typeface="Consolas" panose="020B0609020204030204" pitchFamily="49" charset="0"/>
                </a:rPr>
                <a:t>C</a:t>
              </a:r>
              <a:endParaRPr lang="zh-CN" altLang="en-US" sz="1600" b="0">
                <a:solidFill>
                  <a:srgbClr val="0000FF"/>
                </a:solidFill>
                <a:latin typeface="Consolas" panose="020B0609020204030204" pitchFamily="49" charset="0"/>
                <a:cs typeface="Consolas" panose="020B0609020204030204" pitchFamily="49" charset="0"/>
              </a:endParaRPr>
            </a:p>
          </p:txBody>
        </p:sp>
        <p:cxnSp>
          <p:nvCxnSpPr>
            <p:cNvPr id="30" name="直接连接符 29"/>
            <p:cNvCxnSpPr>
              <a:stCxn id="27" idx="5"/>
              <a:endCxn id="28" idx="0"/>
            </p:cNvCxnSpPr>
            <p:nvPr/>
          </p:nvCxnSpPr>
          <p:spPr>
            <a:xfrm rot="16200000" flipH="1">
              <a:off x="7425559" y="4246575"/>
              <a:ext cx="562837" cy="230904"/>
            </a:xfrm>
            <a:prstGeom prst="line">
              <a:avLst/>
            </a:prstGeom>
          </p:spPr>
          <p:style>
            <a:lnRef idx="2">
              <a:schemeClr val="accent2"/>
            </a:lnRef>
            <a:fillRef idx="0">
              <a:schemeClr val="accent2"/>
            </a:fillRef>
            <a:effectRef idx="1">
              <a:schemeClr val="accent2"/>
            </a:effectRef>
            <a:fontRef idx="minor">
              <a:schemeClr val="tx1"/>
            </a:fontRef>
          </p:style>
        </p:cxnSp>
        <p:cxnSp>
          <p:nvCxnSpPr>
            <p:cNvPr id="31" name="直接连接符 30"/>
            <p:cNvCxnSpPr>
              <a:stCxn id="28" idx="5"/>
              <a:endCxn id="29" idx="0"/>
            </p:cNvCxnSpPr>
            <p:nvPr/>
          </p:nvCxnSpPr>
          <p:spPr>
            <a:xfrm rot="16200000" flipH="1">
              <a:off x="7782749" y="5175269"/>
              <a:ext cx="562837" cy="230904"/>
            </a:xfrm>
            <a:prstGeom prst="line">
              <a:avLst/>
            </a:prstGeom>
          </p:spPr>
          <p:style>
            <a:lnRef idx="2">
              <a:schemeClr val="accent2"/>
            </a:lnRef>
            <a:fillRef idx="0">
              <a:schemeClr val="accent2"/>
            </a:fillRef>
            <a:effectRef idx="1">
              <a:schemeClr val="accent2"/>
            </a:effectRef>
            <a:fontRef idx="minor">
              <a:schemeClr val="tx1"/>
            </a:fontRef>
          </p:style>
        </p:cxnSp>
        <p:sp>
          <p:nvSpPr>
            <p:cNvPr id="32" name="TextBox 31"/>
            <p:cNvSpPr txBox="1"/>
            <p:nvPr/>
          </p:nvSpPr>
          <p:spPr>
            <a:xfrm>
              <a:off x="1643042" y="6172162"/>
              <a:ext cx="642942" cy="519822"/>
            </a:xfrm>
            <a:prstGeom prst="rect">
              <a:avLst/>
            </a:prstGeom>
            <a:noFill/>
          </p:spPr>
          <p:txBody>
            <a:bodyPr wrap="square" rtlCol="0">
              <a:spAutoFit/>
            </a:bodyPr>
            <a:lstStyle/>
            <a:p>
              <a:pPr>
                <a:lnSpc>
                  <a:spcPts val="2100"/>
                </a:lnSpc>
                <a:spcBef>
                  <a:spcPts val="0"/>
                </a:spcBef>
              </a:pPr>
              <a:r>
                <a:rPr lang="en-US" altLang="zh-CN" sz="1600" b="0">
                  <a:solidFill>
                    <a:srgbClr val="0000FF"/>
                  </a:solidFill>
                  <a:latin typeface="Consolas" panose="020B0609020204030204" pitchFamily="49" charset="0"/>
                  <a:cs typeface="Consolas" panose="020B0609020204030204" pitchFamily="49" charset="0"/>
                </a:rPr>
                <a:t>(a)</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33" name="TextBox 32"/>
            <p:cNvSpPr txBox="1"/>
            <p:nvPr/>
          </p:nvSpPr>
          <p:spPr>
            <a:xfrm>
              <a:off x="3071802" y="6215082"/>
              <a:ext cx="642942" cy="519822"/>
            </a:xfrm>
            <a:prstGeom prst="rect">
              <a:avLst/>
            </a:prstGeom>
            <a:noFill/>
          </p:spPr>
          <p:txBody>
            <a:bodyPr wrap="square" rtlCol="0">
              <a:spAutoFit/>
            </a:bodyPr>
            <a:lstStyle/>
            <a:p>
              <a:pPr>
                <a:lnSpc>
                  <a:spcPts val="2100"/>
                </a:lnSpc>
                <a:spcBef>
                  <a:spcPts val="0"/>
                </a:spcBef>
              </a:pPr>
              <a:r>
                <a:rPr lang="en-US" altLang="zh-CN" sz="1600" b="0">
                  <a:solidFill>
                    <a:srgbClr val="0000FF"/>
                  </a:solidFill>
                  <a:latin typeface="Consolas" panose="020B0609020204030204" pitchFamily="49" charset="0"/>
                  <a:cs typeface="Consolas" panose="020B0609020204030204" pitchFamily="49" charset="0"/>
                </a:rPr>
                <a:t>(b)</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34" name="TextBox 33"/>
            <p:cNvSpPr txBox="1"/>
            <p:nvPr/>
          </p:nvSpPr>
          <p:spPr>
            <a:xfrm>
              <a:off x="4429124" y="6215082"/>
              <a:ext cx="642942" cy="519822"/>
            </a:xfrm>
            <a:prstGeom prst="rect">
              <a:avLst/>
            </a:prstGeom>
            <a:noFill/>
          </p:spPr>
          <p:txBody>
            <a:bodyPr wrap="square" rtlCol="0">
              <a:spAutoFit/>
            </a:bodyPr>
            <a:lstStyle/>
            <a:p>
              <a:pPr>
                <a:lnSpc>
                  <a:spcPts val="2100"/>
                </a:lnSpc>
                <a:spcBef>
                  <a:spcPts val="0"/>
                </a:spcBef>
              </a:pPr>
              <a:r>
                <a:rPr lang="en-US" altLang="zh-CN" sz="1600" b="0">
                  <a:solidFill>
                    <a:srgbClr val="0000FF"/>
                  </a:solidFill>
                  <a:latin typeface="Consolas" panose="020B0609020204030204" pitchFamily="49" charset="0"/>
                  <a:cs typeface="Consolas" panose="020B0609020204030204" pitchFamily="49" charset="0"/>
                </a:rPr>
                <a:t>(c)</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35" name="TextBox 34"/>
            <p:cNvSpPr txBox="1"/>
            <p:nvPr/>
          </p:nvSpPr>
          <p:spPr>
            <a:xfrm>
              <a:off x="6143636" y="6215082"/>
              <a:ext cx="642942" cy="519822"/>
            </a:xfrm>
            <a:prstGeom prst="rect">
              <a:avLst/>
            </a:prstGeom>
            <a:noFill/>
          </p:spPr>
          <p:txBody>
            <a:bodyPr wrap="square" rtlCol="0">
              <a:spAutoFit/>
            </a:bodyPr>
            <a:lstStyle/>
            <a:p>
              <a:pPr>
                <a:lnSpc>
                  <a:spcPts val="2100"/>
                </a:lnSpc>
                <a:spcBef>
                  <a:spcPts val="0"/>
                </a:spcBef>
              </a:pPr>
              <a:r>
                <a:rPr lang="en-US" altLang="zh-CN" sz="1600" b="0">
                  <a:solidFill>
                    <a:srgbClr val="0000FF"/>
                  </a:solidFill>
                  <a:latin typeface="Consolas" panose="020B0609020204030204" pitchFamily="49" charset="0"/>
                  <a:cs typeface="Consolas" panose="020B0609020204030204" pitchFamily="49" charset="0"/>
                </a:rPr>
                <a:t>(d)</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36" name="TextBox 35"/>
            <p:cNvSpPr txBox="1"/>
            <p:nvPr/>
          </p:nvSpPr>
          <p:spPr>
            <a:xfrm>
              <a:off x="7500958" y="6215082"/>
              <a:ext cx="642942" cy="519822"/>
            </a:xfrm>
            <a:prstGeom prst="rect">
              <a:avLst/>
            </a:prstGeom>
            <a:noFill/>
          </p:spPr>
          <p:txBody>
            <a:bodyPr wrap="square" rtlCol="0">
              <a:spAutoFit/>
            </a:bodyPr>
            <a:lstStyle/>
            <a:p>
              <a:pPr>
                <a:lnSpc>
                  <a:spcPts val="2100"/>
                </a:lnSpc>
                <a:spcBef>
                  <a:spcPts val="0"/>
                </a:spcBef>
              </a:pPr>
              <a:r>
                <a:rPr lang="en-US" altLang="zh-CN" sz="1600" b="0">
                  <a:solidFill>
                    <a:srgbClr val="0000FF"/>
                  </a:solidFill>
                  <a:latin typeface="Consolas" panose="020B0609020204030204" pitchFamily="49" charset="0"/>
                  <a:cs typeface="Consolas" panose="020B0609020204030204" pitchFamily="49" charset="0"/>
                </a:rPr>
                <a:t>(e)</a:t>
              </a:r>
              <a:endParaRPr lang="zh-CN" altLang="en-US" sz="1600" b="0">
                <a:solidFill>
                  <a:srgbClr val="0000FF"/>
                </a:solidFill>
                <a:latin typeface="Consolas" panose="020B0609020204030204" pitchFamily="49" charset="0"/>
                <a:cs typeface="Consolas" panose="020B0609020204030204" pitchFamily="49" charset="0"/>
              </a:endParaRPr>
            </a:p>
          </p:txBody>
        </p:sp>
      </p:grpSp>
      <p:sp>
        <p:nvSpPr>
          <p:cNvPr id="38" name="灯片编号占位符 37"/>
          <p:cNvSpPr>
            <a:spLocks noGrp="1"/>
          </p:cNvSpPr>
          <p:nvPr>
            <p:ph type="sldNum" sz="quarter" idx="12"/>
          </p:nvPr>
        </p:nvSpPr>
        <p:spPr/>
        <p:txBody>
          <a:bodyPr/>
          <a:lstStyle/>
          <a:p>
            <a:fld id="{67864EE2-EAB3-4814-A7EB-820BD7610F1E}" type="slidenum">
              <a:rPr lang="en-US" altLang="zh-CN" smtClean="0"/>
              <a:t>19</a:t>
            </a:fld>
            <a:r>
              <a:rPr lang="en-US" altLang="zh-CN"/>
              <a:t>/76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500166" y="1357298"/>
            <a:ext cx="1900083" cy="1925032"/>
            <a:chOff x="1150124" y="3032607"/>
            <a:chExt cx="1900083" cy="1925032"/>
          </a:xfrm>
        </p:grpSpPr>
        <p:sp>
          <p:nvSpPr>
            <p:cNvPr id="5" name="Line 34"/>
            <p:cNvSpPr>
              <a:spLocks noChangeShapeType="1"/>
            </p:cNvSpPr>
            <p:nvPr/>
          </p:nvSpPr>
          <p:spPr bwMode="auto">
            <a:xfrm>
              <a:off x="2214546" y="3286124"/>
              <a:ext cx="201626" cy="255318"/>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Freeform 45"/>
            <p:cNvSpPr/>
            <p:nvPr/>
          </p:nvSpPr>
          <p:spPr bwMode="auto">
            <a:xfrm>
              <a:off x="2204420" y="3770162"/>
              <a:ext cx="208179" cy="328087"/>
            </a:xfrm>
            <a:custGeom>
              <a:avLst/>
              <a:gdLst/>
              <a:ahLst/>
              <a:cxnLst>
                <a:cxn ang="0">
                  <a:pos x="233" y="0"/>
                </a:cxn>
                <a:cxn ang="0">
                  <a:pos x="0" y="383"/>
                </a:cxn>
              </a:cxnLst>
              <a:rect l="0" t="0" r="r" b="b"/>
              <a:pathLst>
                <a:path w="233" h="383">
                  <a:moveTo>
                    <a:pt x="233" y="0"/>
                  </a:moveTo>
                  <a:lnTo>
                    <a:pt x="0" y="383"/>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Line 44"/>
            <p:cNvSpPr>
              <a:spLocks noChangeShapeType="1"/>
            </p:cNvSpPr>
            <p:nvPr/>
          </p:nvSpPr>
          <p:spPr bwMode="auto">
            <a:xfrm>
              <a:off x="1369024" y="4327825"/>
              <a:ext cx="308248" cy="334084"/>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Freeform 43"/>
            <p:cNvSpPr/>
            <p:nvPr/>
          </p:nvSpPr>
          <p:spPr bwMode="auto">
            <a:xfrm>
              <a:off x="2579678" y="3739324"/>
              <a:ext cx="234983" cy="365779"/>
            </a:xfrm>
            <a:custGeom>
              <a:avLst/>
              <a:gdLst/>
              <a:ahLst/>
              <a:cxnLst>
                <a:cxn ang="0">
                  <a:pos x="0" y="0"/>
                </a:cxn>
                <a:cxn ang="0">
                  <a:pos x="263" y="427"/>
                </a:cxn>
              </a:cxnLst>
              <a:rect l="0" t="0" r="r" b="b"/>
              <a:pathLst>
                <a:path w="263" h="427">
                  <a:moveTo>
                    <a:pt x="0" y="0"/>
                  </a:moveTo>
                  <a:lnTo>
                    <a:pt x="263" y="427"/>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Line 42"/>
            <p:cNvSpPr>
              <a:spLocks noChangeShapeType="1"/>
            </p:cNvSpPr>
            <p:nvPr/>
          </p:nvSpPr>
          <p:spPr bwMode="auto">
            <a:xfrm flipH="1">
              <a:off x="1296653" y="3705059"/>
              <a:ext cx="285911" cy="406897"/>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Line 41"/>
            <p:cNvSpPr>
              <a:spLocks noChangeShapeType="1"/>
            </p:cNvSpPr>
            <p:nvPr/>
          </p:nvSpPr>
          <p:spPr bwMode="auto">
            <a:xfrm flipH="1">
              <a:off x="1632598" y="3155105"/>
              <a:ext cx="477114" cy="409467"/>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 name="Oval 40"/>
            <p:cNvSpPr>
              <a:spLocks noChangeArrowheads="1"/>
            </p:cNvSpPr>
            <p:nvPr/>
          </p:nvSpPr>
          <p:spPr bwMode="auto">
            <a:xfrm>
              <a:off x="1955141" y="3032607"/>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p>
          </p:txBody>
        </p:sp>
        <p:sp>
          <p:nvSpPr>
            <p:cNvPr id="12" name="Oval 39"/>
            <p:cNvSpPr>
              <a:spLocks noChangeArrowheads="1"/>
            </p:cNvSpPr>
            <p:nvPr/>
          </p:nvSpPr>
          <p:spPr bwMode="auto">
            <a:xfrm>
              <a:off x="1486069" y="3482335"/>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p>
          </p:txBody>
        </p:sp>
        <p:sp>
          <p:nvSpPr>
            <p:cNvPr id="13" name="Oval 38"/>
            <p:cNvSpPr>
              <a:spLocks noChangeArrowheads="1"/>
            </p:cNvSpPr>
            <p:nvPr/>
          </p:nvSpPr>
          <p:spPr bwMode="auto">
            <a:xfrm>
              <a:off x="2357204" y="3520883"/>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p>
          </p:txBody>
        </p:sp>
        <p:sp>
          <p:nvSpPr>
            <p:cNvPr id="14" name="Oval 37"/>
            <p:cNvSpPr>
              <a:spLocks noChangeArrowheads="1"/>
            </p:cNvSpPr>
            <p:nvPr/>
          </p:nvSpPr>
          <p:spPr bwMode="auto">
            <a:xfrm>
              <a:off x="2065038" y="4099105"/>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p>
          </p:txBody>
        </p:sp>
        <p:sp>
          <p:nvSpPr>
            <p:cNvPr id="15" name="Oval 36"/>
            <p:cNvSpPr>
              <a:spLocks noChangeArrowheads="1"/>
            </p:cNvSpPr>
            <p:nvPr/>
          </p:nvSpPr>
          <p:spPr bwMode="auto">
            <a:xfrm>
              <a:off x="2726207" y="4099105"/>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p>
          </p:txBody>
        </p:sp>
        <p:sp>
          <p:nvSpPr>
            <p:cNvPr id="16" name="Oval 35"/>
            <p:cNvSpPr>
              <a:spLocks noChangeArrowheads="1"/>
            </p:cNvSpPr>
            <p:nvPr/>
          </p:nvSpPr>
          <p:spPr bwMode="auto">
            <a:xfrm>
              <a:off x="1150124" y="4111954"/>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p>
          </p:txBody>
        </p:sp>
        <p:sp>
          <p:nvSpPr>
            <p:cNvPr id="17" name="Oval 33"/>
            <p:cNvSpPr>
              <a:spLocks noChangeArrowheads="1"/>
            </p:cNvSpPr>
            <p:nvPr/>
          </p:nvSpPr>
          <p:spPr bwMode="auto">
            <a:xfrm>
              <a:off x="1568268" y="4633639"/>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p>
          </p:txBody>
        </p:sp>
      </p:grpSp>
      <p:sp>
        <p:nvSpPr>
          <p:cNvPr id="18" name="TextBox 17"/>
          <p:cNvSpPr txBox="1"/>
          <p:nvPr/>
        </p:nvSpPr>
        <p:spPr>
          <a:xfrm>
            <a:off x="4357686" y="2059536"/>
            <a:ext cx="3143272"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层次遍历序列为</a:t>
            </a:r>
            <a:r>
              <a:rPr lang="en-US" altLang="zh-CN" sz="2000" b="0">
                <a:solidFill>
                  <a:srgbClr val="0000FF"/>
                </a:solidFill>
                <a:latin typeface="Consolas" panose="020B0609020204030204" pitchFamily="49" charset="0"/>
                <a:ea typeface="仿宋" panose="02010609060101010101" pitchFamily="49" charset="-122"/>
                <a:cs typeface="Consolas" panose="020B0609020204030204" pitchFamily="49" charset="0"/>
              </a:rPr>
              <a:t>ABCDEFG</a:t>
            </a:r>
            <a:endParaRPr lang="zh-CN" altLang="en-US" sz="20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 name="右箭头 18"/>
          <p:cNvSpPr/>
          <p:nvPr/>
        </p:nvSpPr>
        <p:spPr>
          <a:xfrm>
            <a:off x="3643306" y="2130974"/>
            <a:ext cx="500066" cy="214314"/>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1" name="灯片编号占位符 20"/>
          <p:cNvSpPr>
            <a:spLocks noGrp="1"/>
          </p:cNvSpPr>
          <p:nvPr>
            <p:ph type="sldNum" sz="quarter" idx="12"/>
          </p:nvPr>
        </p:nvSpPr>
        <p:spPr/>
        <p:txBody>
          <a:bodyPr/>
          <a:lstStyle/>
          <a:p>
            <a:fld id="{67864EE2-EAB3-4814-A7EB-820BD7610F1E}" type="slidenum">
              <a:rPr lang="en-US" altLang="zh-CN" smtClean="0"/>
              <a:t>2</a:t>
            </a:fld>
            <a:r>
              <a:rPr lang="en-US" altLang="zh-CN"/>
              <a:t>/76</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500034" y="857232"/>
            <a:ext cx="7572428" cy="810478"/>
          </a:xfrm>
          <a:prstGeom prst="rect">
            <a:avLst/>
          </a:prstGeom>
          <a:noFill/>
          <a:ln w="9525">
            <a:noFill/>
            <a:miter lim="800000"/>
          </a:ln>
        </p:spPr>
        <p:txBody>
          <a:bodyPr wrap="square">
            <a:spAutoFit/>
          </a:bodyPr>
          <a:lstStyle/>
          <a:p>
            <a:pPr algn="l">
              <a:lnSpc>
                <a:spcPts val="2800"/>
              </a:lnSpc>
              <a:spcBef>
                <a:spcPct val="5000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实际上，对于含</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个或者以上结点的二叉树，在先</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序、中序和后序遍历序列中：</a:t>
            </a:r>
          </a:p>
        </p:txBody>
      </p:sp>
      <p:sp>
        <p:nvSpPr>
          <p:cNvPr id="5" name="Text Box 3"/>
          <p:cNvSpPr txBox="1">
            <a:spLocks noChangeArrowheads="1"/>
          </p:cNvSpPr>
          <p:nvPr/>
        </p:nvSpPr>
        <p:spPr bwMode="auto">
          <a:xfrm>
            <a:off x="714348" y="1857364"/>
            <a:ext cx="7572428" cy="1675807"/>
          </a:xfrm>
          <a:prstGeom prst="rect">
            <a:avLst/>
          </a:prstGeom>
        </p:spPr>
        <p:style>
          <a:lnRef idx="3">
            <a:schemeClr val="lt1"/>
          </a:lnRef>
          <a:fillRef idx="1">
            <a:schemeClr val="dk1"/>
          </a:fillRef>
          <a:effectRef idx="1">
            <a:schemeClr val="dk1"/>
          </a:effectRef>
          <a:fontRef idx="minor">
            <a:schemeClr val="lt1"/>
          </a:fontRef>
        </p:style>
        <p:txBody>
          <a:bodyPr wrap="square" lIns="180000" tIns="144000" bIns="144000">
            <a:spAutoFit/>
          </a:bodyPr>
          <a:lstStyle/>
          <a:p>
            <a:pPr marL="457200" indent="-457200" algn="l">
              <a:lnSpc>
                <a:spcPct val="100000"/>
              </a:lnSpc>
              <a:spcBef>
                <a:spcPts val="1800"/>
              </a:spcBef>
              <a:buBlip>
                <a:blip r:embed="rId2"/>
              </a:buBlip>
            </a:pPr>
            <a:r>
              <a:rPr lang="zh-CN" altLang="en-US" sz="2000">
                <a:solidFill>
                  <a:schemeClr val="bg1"/>
                </a:solidFill>
                <a:latin typeface="Consolas" panose="020B0609020204030204" pitchFamily="49" charset="0"/>
                <a:ea typeface="仿宋" panose="02010609060101010101" pitchFamily="49" charset="-122"/>
                <a:cs typeface="Consolas" panose="020B0609020204030204" pitchFamily="49" charset="0"/>
              </a:rPr>
              <a:t>由先</a:t>
            </a:r>
            <a:r>
              <a:rPr lang="zh-CN" altLang="en-US" sz="2000" dirty="0">
                <a:solidFill>
                  <a:schemeClr val="bg1"/>
                </a:solidFill>
                <a:latin typeface="Consolas" panose="020B0609020204030204" pitchFamily="49" charset="0"/>
                <a:ea typeface="仿宋" panose="02010609060101010101" pitchFamily="49" charset="-122"/>
                <a:cs typeface="Consolas" panose="020B0609020204030204" pitchFamily="49" charset="0"/>
              </a:rPr>
              <a:t>序遍历序列和中序遍历序列能够唯一确定一棵</a:t>
            </a:r>
            <a:r>
              <a:rPr lang="zh-CN" altLang="en-US" sz="2000">
                <a:solidFill>
                  <a:schemeClr val="bg1"/>
                </a:solidFill>
                <a:latin typeface="Consolas" panose="020B0609020204030204" pitchFamily="49" charset="0"/>
                <a:ea typeface="仿宋" panose="02010609060101010101" pitchFamily="49" charset="-122"/>
                <a:cs typeface="Consolas" panose="020B0609020204030204" pitchFamily="49" charset="0"/>
              </a:rPr>
              <a:t>二叉树。</a:t>
            </a:r>
            <a:endParaRPr lang="en-US" altLang="zh-CN" sz="2000">
              <a:solidFill>
                <a:schemeClr val="bg1"/>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ct val="100000"/>
              </a:lnSpc>
              <a:spcBef>
                <a:spcPts val="1800"/>
              </a:spcBef>
              <a:buBlip>
                <a:blip r:embed="rId2"/>
              </a:buBlip>
            </a:pPr>
            <a:r>
              <a:rPr lang="zh-CN" altLang="en-US" sz="2000">
                <a:solidFill>
                  <a:schemeClr val="bg1"/>
                </a:solidFill>
                <a:latin typeface="Consolas" panose="020B0609020204030204" pitchFamily="49" charset="0"/>
                <a:ea typeface="仿宋" panose="02010609060101010101" pitchFamily="49" charset="-122"/>
                <a:cs typeface="Consolas" panose="020B0609020204030204" pitchFamily="49" charset="0"/>
              </a:rPr>
              <a:t>由</a:t>
            </a:r>
            <a:r>
              <a:rPr lang="zh-CN" altLang="en-US" sz="2000" dirty="0">
                <a:solidFill>
                  <a:schemeClr val="bg1"/>
                </a:solidFill>
                <a:latin typeface="Consolas" panose="020B0609020204030204" pitchFamily="49" charset="0"/>
                <a:ea typeface="仿宋" panose="02010609060101010101" pitchFamily="49" charset="-122"/>
                <a:cs typeface="Consolas" panose="020B0609020204030204" pitchFamily="49" charset="0"/>
              </a:rPr>
              <a:t>后序遍历序列和中序遍历序列能够唯一确定一棵二叉树。</a:t>
            </a:r>
          </a:p>
          <a:p>
            <a:pPr marL="457200" indent="-457200" algn="l">
              <a:lnSpc>
                <a:spcPct val="100000"/>
              </a:lnSpc>
              <a:spcBef>
                <a:spcPts val="1800"/>
              </a:spcBef>
              <a:buBlip>
                <a:blip r:embed="rId2"/>
              </a:buBlip>
            </a:pPr>
            <a:r>
              <a:rPr lang="zh-CN" altLang="en-US" sz="2000">
                <a:solidFill>
                  <a:schemeClr val="bg1"/>
                </a:solidFill>
                <a:latin typeface="Consolas" panose="020B0609020204030204" pitchFamily="49" charset="0"/>
                <a:ea typeface="仿宋" panose="02010609060101010101" pitchFamily="49" charset="-122"/>
                <a:cs typeface="Consolas" panose="020B0609020204030204" pitchFamily="49" charset="0"/>
              </a:rPr>
              <a:t>由</a:t>
            </a:r>
            <a:r>
              <a:rPr lang="zh-CN" altLang="en-US" sz="2000" dirty="0">
                <a:solidFill>
                  <a:schemeClr val="bg1"/>
                </a:solidFill>
                <a:latin typeface="Consolas" panose="020B0609020204030204" pitchFamily="49" charset="0"/>
                <a:ea typeface="仿宋" panose="02010609060101010101" pitchFamily="49" charset="-122"/>
                <a:cs typeface="Consolas" panose="020B0609020204030204" pitchFamily="49" charset="0"/>
              </a:rPr>
              <a:t>先序遍历序列和后序遍历序列不能唯一确定一棵二叉树。</a:t>
            </a:r>
          </a:p>
        </p:txBody>
      </p:sp>
      <p:sp>
        <p:nvSpPr>
          <p:cNvPr id="7" name="灯片编号占位符 6"/>
          <p:cNvSpPr>
            <a:spLocks noGrp="1"/>
          </p:cNvSpPr>
          <p:nvPr>
            <p:ph type="sldNum" sz="quarter" idx="12"/>
          </p:nvPr>
        </p:nvSpPr>
        <p:spPr/>
        <p:txBody>
          <a:bodyPr/>
          <a:lstStyle/>
          <a:p>
            <a:fld id="{67864EE2-EAB3-4814-A7EB-820BD7610F1E}" type="slidenum">
              <a:rPr lang="en-US" altLang="zh-CN" smtClean="0"/>
              <a:t>20</a:t>
            </a:fld>
            <a:r>
              <a:rPr lang="en-US" altLang="zh-CN"/>
              <a:t>/76</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214282" y="367002"/>
            <a:ext cx="8643998" cy="810478"/>
          </a:xfrm>
          <a:prstGeom prst="rect">
            <a:avLst/>
          </a:prstGeom>
          <a:noFill/>
          <a:ln w="9525">
            <a:noFill/>
            <a:miter lim="800000"/>
          </a:ln>
        </p:spPr>
        <p:txBody>
          <a:bodyPr wrap="square">
            <a:spAutoFit/>
          </a:bodyPr>
          <a:lstStyle/>
          <a:p>
            <a:pPr algn="just">
              <a:lnSpc>
                <a:spcPts val="2800"/>
              </a:lnSpc>
              <a:spcBef>
                <a:spcPts val="0"/>
              </a:spcBef>
            </a:pP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rPr>
              <a:t>定理</a:t>
            </a:r>
            <a:r>
              <a:rPr kumimoji="1" lang="en-US" altLang="zh-CN" sz="2000" dirty="0">
                <a:solidFill>
                  <a:srgbClr val="FF0000"/>
                </a:solidFill>
                <a:latin typeface="Consolas" panose="020B0609020204030204" pitchFamily="49" charset="0"/>
                <a:ea typeface="楷体" panose="02010609060101010101" pitchFamily="49" charset="-122"/>
                <a:cs typeface="Consolas" panose="020B0609020204030204" pitchFamily="49" charset="0"/>
              </a:rPr>
              <a:t>7.1 </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任何</a:t>
            </a:r>
            <a:r>
              <a:rPr kumimoji="1"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000" dirty="0" err="1">
                <a:solidFill>
                  <a:srgbClr val="0000FF"/>
                </a:solidFill>
                <a:latin typeface="+mn-ea"/>
                <a:ea typeface="+mn-ea"/>
                <a:cs typeface="Consolas" panose="020B0609020204030204" pitchFamily="49" charset="0"/>
              </a:rPr>
              <a:t>≥</a:t>
            </a:r>
            <a:r>
              <a:rPr kumimoji="1"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）个不同结点的二叉树，都可由它的中序序列</a:t>
            </a:r>
            <a:r>
              <a:rPr kumimoji="1"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和先序序列</a:t>
            </a:r>
            <a:r>
              <a:rPr kumimoji="1"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唯一地确定。</a:t>
            </a:r>
          </a:p>
        </p:txBody>
      </p:sp>
      <p:sp>
        <p:nvSpPr>
          <p:cNvPr id="22" name="TextBox 21"/>
          <p:cNvSpPr txBox="1"/>
          <p:nvPr/>
        </p:nvSpPr>
        <p:spPr>
          <a:xfrm>
            <a:off x="500034" y="1957320"/>
            <a:ext cx="3929090" cy="40011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ct val="100000"/>
              </a:lnSpc>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由</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（根结点）找到</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23" name="TextBox 22"/>
          <p:cNvSpPr txBox="1"/>
          <p:nvPr/>
        </p:nvSpPr>
        <p:spPr>
          <a:xfrm>
            <a:off x="428596" y="4914249"/>
            <a:ext cx="8286808" cy="137227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algn="l">
              <a:lnSpc>
                <a:spcPts val="2600"/>
              </a:lnSpc>
              <a:spcBef>
                <a:spcPts val="60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若</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前面有</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个结点，则左子树有</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个结点，右子树有</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个结点。</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600"/>
              </a:lnSpc>
              <a:spcBef>
                <a:spcPts val="60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可以求出左右子树的</a:t>
            </a:r>
            <a:r>
              <a:rPr kumimoji="1" lang="zh-CN" altLang="en-US" sz="2000">
                <a:solidFill>
                  <a:srgbClr val="FF00FF"/>
                </a:solidFill>
                <a:latin typeface="Consolas" panose="020B0609020204030204" pitchFamily="49" charset="0"/>
                <a:ea typeface="仿宋" panose="02010609060101010101" pitchFamily="49" charset="-122"/>
                <a:cs typeface="Consolas" panose="020B0609020204030204" pitchFamily="49" charset="0"/>
              </a:rPr>
              <a:t>中序序列</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kumimoji="1" lang="zh-CN" altLang="en-US" sz="2000">
                <a:solidFill>
                  <a:srgbClr val="FF00FF"/>
                </a:solidFill>
                <a:latin typeface="Consolas" panose="020B0609020204030204" pitchFamily="49" charset="0"/>
                <a:ea typeface="仿宋" panose="02010609060101010101" pitchFamily="49" charset="-122"/>
                <a:cs typeface="Consolas" panose="020B0609020204030204" pitchFamily="49" charset="0"/>
              </a:rPr>
              <a:t>先序序列</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600"/>
              </a:lnSpc>
              <a:spcBef>
                <a:spcPts val="60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这样根结点是确定的，左右子树也是确定的，则该二叉树是确定的。</a:t>
            </a:r>
          </a:p>
        </p:txBody>
      </p:sp>
      <p:grpSp>
        <p:nvGrpSpPr>
          <p:cNvPr id="24" name="组合 23"/>
          <p:cNvGrpSpPr/>
          <p:nvPr/>
        </p:nvGrpSpPr>
        <p:grpSpPr>
          <a:xfrm>
            <a:off x="500034" y="2629610"/>
            <a:ext cx="7786742" cy="2085274"/>
            <a:chOff x="642910" y="2350145"/>
            <a:chExt cx="7492996" cy="1942398"/>
          </a:xfrm>
        </p:grpSpPr>
        <p:sp>
          <p:nvSpPr>
            <p:cNvPr id="6" name="Text Box 6"/>
            <p:cNvSpPr txBox="1">
              <a:spLocks noChangeArrowheads="1"/>
            </p:cNvSpPr>
            <p:nvPr/>
          </p:nvSpPr>
          <p:spPr bwMode="auto">
            <a:xfrm>
              <a:off x="1817663" y="3504635"/>
              <a:ext cx="914355" cy="787908"/>
            </a:xfrm>
            <a:prstGeom prst="rect">
              <a:avLst/>
            </a:prstGeom>
            <a:noFill/>
            <a:ln w="9525" algn="ctr">
              <a:noFill/>
              <a:miter lim="800000"/>
              <a:tailEnd type="none" w="med" len="lg"/>
            </a:ln>
            <a:effectLst/>
          </p:spPr>
          <p:txBody>
            <a:bodyPr wrap="square" lIns="0" tIns="0" rIns="0" bIns="0">
              <a:spAutoFit/>
            </a:bodyPr>
            <a:lstStyle/>
            <a:p>
              <a:pPr algn="l">
                <a:spcBef>
                  <a:spcPct val="50000"/>
                </a:spcBef>
              </a:pPr>
              <a:r>
                <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rPr>
                <a:t>左子树先序序列，有</a:t>
              </a:r>
              <a:r>
                <a:rPr lang="en-US" altLang="zh-CN" sz="16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rPr>
                <a:t>个结点</a:t>
              </a:r>
            </a:p>
          </p:txBody>
        </p:sp>
        <p:sp>
          <p:nvSpPr>
            <p:cNvPr id="7" name="Text Box 7"/>
            <p:cNvSpPr txBox="1">
              <a:spLocks noChangeArrowheads="1"/>
            </p:cNvSpPr>
            <p:nvPr/>
          </p:nvSpPr>
          <p:spPr bwMode="auto">
            <a:xfrm>
              <a:off x="3000364" y="3504635"/>
              <a:ext cx="973104" cy="787908"/>
            </a:xfrm>
            <a:prstGeom prst="rect">
              <a:avLst/>
            </a:prstGeom>
            <a:noFill/>
            <a:ln w="9525" algn="ctr">
              <a:noFill/>
              <a:miter lim="800000"/>
              <a:tailEnd type="none" w="med" len="lg"/>
            </a:ln>
            <a:effectLst/>
          </p:spPr>
          <p:txBody>
            <a:bodyPr wrap="square" lIns="0" tIns="0" rIns="0" bIns="0">
              <a:spAutoFit/>
            </a:bodyPr>
            <a:lstStyle/>
            <a:p>
              <a:pPr algn="l">
                <a:spcBef>
                  <a:spcPct val="50000"/>
                </a:spcBef>
              </a:pPr>
              <a:r>
                <a:rPr lang="zh-CN" altLang="en-US" sz="1600" dirty="0">
                  <a:solidFill>
                    <a:srgbClr val="0000FF"/>
                  </a:solidFill>
                  <a:latin typeface="Consolas" panose="020B0609020204030204" pitchFamily="49" charset="0"/>
                  <a:ea typeface="仿宋" panose="02010609060101010101" pitchFamily="49" charset="-122"/>
                  <a:cs typeface="Consolas" panose="020B0609020204030204" pitchFamily="49" charset="0"/>
                </a:rPr>
                <a:t>右子树先序序列，有</a:t>
              </a:r>
              <a:r>
                <a:rPr lang="en-US"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600" dirty="0">
                  <a:solidFill>
                    <a:srgbClr val="0000FF"/>
                  </a:solidFill>
                  <a:latin typeface="Consolas" panose="020B0609020204030204" pitchFamily="49" charset="0"/>
                  <a:ea typeface="仿宋" panose="02010609060101010101" pitchFamily="49" charset="-122"/>
                  <a:cs typeface="Consolas" panose="020B0609020204030204" pitchFamily="49" charset="0"/>
                </a:rPr>
                <a:t>个结点</a:t>
              </a:r>
            </a:p>
          </p:txBody>
        </p:sp>
        <p:sp>
          <p:nvSpPr>
            <p:cNvPr id="8" name="Text Box 8"/>
            <p:cNvSpPr txBox="1">
              <a:spLocks noChangeArrowheads="1"/>
            </p:cNvSpPr>
            <p:nvPr/>
          </p:nvSpPr>
          <p:spPr bwMode="auto">
            <a:xfrm>
              <a:off x="642910" y="2814061"/>
              <a:ext cx="706386" cy="443198"/>
            </a:xfrm>
            <a:prstGeom prst="rect">
              <a:avLst/>
            </a:prstGeom>
            <a:noFill/>
            <a:ln w="9525" algn="ctr">
              <a:noFill/>
              <a:miter lim="800000"/>
              <a:tailEnd type="none" w="med" len="lg"/>
            </a:ln>
            <a:effectLst/>
          </p:spPr>
          <p:txBody>
            <a:bodyPr wrap="square" lIns="0" tIns="0" rIns="0" bIns="0">
              <a:spAutoFit/>
            </a:bodyPr>
            <a:lstStyle/>
            <a:p>
              <a:pPr algn="l">
                <a:spcBef>
                  <a:spcPts val="0"/>
                </a:spcBef>
              </a:pP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先序</a:t>
              </a:r>
              <a:endPar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spcBef>
                  <a:spcPts val="0"/>
                </a:spcBef>
              </a:pP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序列：</a:t>
              </a:r>
            </a:p>
          </p:txBody>
        </p:sp>
        <p:sp>
          <p:nvSpPr>
            <p:cNvPr id="9" name="Text Box 9"/>
            <p:cNvSpPr txBox="1">
              <a:spLocks noChangeArrowheads="1"/>
            </p:cNvSpPr>
            <p:nvPr/>
          </p:nvSpPr>
          <p:spPr bwMode="auto">
            <a:xfrm>
              <a:off x="1311166" y="2928372"/>
              <a:ext cx="2895650" cy="221599"/>
            </a:xfrm>
            <a:prstGeom prst="rect">
              <a:avLst/>
            </a:prstGeom>
            <a:noFill/>
            <a:ln w="9525" algn="ctr">
              <a:noFill/>
              <a:miter lim="800000"/>
              <a:tailEnd type="none" w="med" len="lg"/>
            </a:ln>
            <a:effectLst/>
          </p:spPr>
          <p:txBody>
            <a:bodyPr wrap="square" lIns="0" tIns="0" rIns="0" bIns="0">
              <a:spAutoFit/>
            </a:bodyPr>
            <a:lstStyle/>
            <a:p>
              <a:pPr algn="l">
                <a:spcBef>
                  <a:spcPct val="50000"/>
                </a:spcBef>
              </a:pPr>
              <a:r>
                <a:rPr lang="en-US" altLang="zh-CN" sz="1800" i="1">
                  <a:solidFill>
                    <a:srgbClr val="FF0000"/>
                  </a:solidFill>
                  <a:latin typeface="Consolas" panose="020B0609020204030204" pitchFamily="49" charset="0"/>
                  <a:ea typeface="仿宋" panose="02010609060101010101" pitchFamily="49" charset="-122"/>
                  <a:cs typeface="Consolas" panose="020B0609020204030204" pitchFamily="49" charset="0"/>
                </a:rPr>
                <a:t>a</a:t>
              </a:r>
              <a:r>
                <a:rPr lang="en-US" altLang="zh-CN" sz="1800" baseline="-25000">
                  <a:solidFill>
                    <a:srgbClr val="FF0000"/>
                  </a:solidFill>
                  <a:latin typeface="Consolas" panose="020B0609020204030204" pitchFamily="49" charset="0"/>
                  <a:ea typeface="仿宋" panose="02010609060101010101" pitchFamily="49" charset="-122"/>
                  <a:cs typeface="Consolas" panose="020B0609020204030204" pitchFamily="49" charset="0"/>
                </a:rPr>
                <a:t>0</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 </a:t>
              </a:r>
              <a:r>
                <a:rPr lang="en-US" altLang="zh-CN" sz="1800">
                  <a:solidFill>
                    <a:srgbClr val="0000FF"/>
                  </a:solidFill>
                  <a:latin typeface="+mn-ea"/>
                  <a:ea typeface="+mn-ea"/>
                  <a:cs typeface="Consolas" panose="020B0609020204030204" pitchFamily="49" charset="0"/>
                </a:rPr>
                <a:t>… </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18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1800">
                  <a:solidFill>
                    <a:srgbClr val="0000FF"/>
                  </a:solidFill>
                  <a:latin typeface="+mn-ea"/>
                  <a:ea typeface="+mn-ea"/>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en-US" altLang="en-US" sz="1800"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Text Box 12"/>
            <p:cNvSpPr txBox="1">
              <a:spLocks noChangeArrowheads="1"/>
            </p:cNvSpPr>
            <p:nvPr/>
          </p:nvSpPr>
          <p:spPr bwMode="auto">
            <a:xfrm>
              <a:off x="5521298" y="3504635"/>
              <a:ext cx="952485" cy="590931"/>
            </a:xfrm>
            <a:prstGeom prst="rect">
              <a:avLst/>
            </a:prstGeom>
            <a:noFill/>
            <a:ln w="9525" algn="ctr">
              <a:noFill/>
              <a:miter lim="800000"/>
              <a:tailEnd type="none" w="med" len="lg"/>
            </a:ln>
            <a:effectLst/>
          </p:spPr>
          <p:txBody>
            <a:bodyPr wrap="square" lIns="0" tIns="0" rIns="0" bIns="0">
              <a:spAutoFit/>
            </a:bodyPr>
            <a:lstStyle/>
            <a:p>
              <a:pPr algn="l">
                <a:spcBef>
                  <a:spcPct val="50000"/>
                </a:spcBef>
              </a:pPr>
              <a:r>
                <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rPr>
                <a:t>左子树中序序列，有</a:t>
              </a:r>
              <a:r>
                <a:rPr lang="en-US" altLang="zh-CN" sz="16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rPr>
                <a:t>个结点</a:t>
              </a:r>
            </a:p>
          </p:txBody>
        </p:sp>
        <p:sp>
          <p:nvSpPr>
            <p:cNvPr id="13" name="Text Box 13"/>
            <p:cNvSpPr txBox="1">
              <a:spLocks noChangeArrowheads="1"/>
            </p:cNvSpPr>
            <p:nvPr/>
          </p:nvSpPr>
          <p:spPr bwMode="auto">
            <a:xfrm>
              <a:off x="7196110" y="3504635"/>
              <a:ext cx="939796" cy="787908"/>
            </a:xfrm>
            <a:prstGeom prst="rect">
              <a:avLst/>
            </a:prstGeom>
            <a:noFill/>
            <a:ln w="9525" algn="ctr">
              <a:noFill/>
              <a:miter lim="800000"/>
              <a:tailEnd type="none" w="med" len="lg"/>
            </a:ln>
            <a:effectLst/>
          </p:spPr>
          <p:txBody>
            <a:bodyPr wrap="square" lIns="0" tIns="0" rIns="0" bIns="0">
              <a:spAutoFit/>
            </a:bodyPr>
            <a:lstStyle/>
            <a:p>
              <a:pPr algn="l">
                <a:spcBef>
                  <a:spcPct val="50000"/>
                </a:spcBef>
              </a:pPr>
              <a:r>
                <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rPr>
                <a:t>右子树中序序列，有</a:t>
              </a:r>
              <a:r>
                <a:rPr lang="en-US" altLang="zh-CN" sz="16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rPr>
                <a:t>个结点</a:t>
              </a:r>
            </a:p>
          </p:txBody>
        </p:sp>
        <p:sp>
          <p:nvSpPr>
            <p:cNvPr id="14" name="Text Box 14"/>
            <p:cNvSpPr txBox="1">
              <a:spLocks noChangeArrowheads="1"/>
            </p:cNvSpPr>
            <p:nvPr/>
          </p:nvSpPr>
          <p:spPr bwMode="auto">
            <a:xfrm>
              <a:off x="4706882" y="2814061"/>
              <a:ext cx="785818" cy="443198"/>
            </a:xfrm>
            <a:prstGeom prst="rect">
              <a:avLst/>
            </a:prstGeom>
            <a:noFill/>
            <a:ln w="9525" algn="ctr">
              <a:noFill/>
              <a:miter lim="800000"/>
              <a:tailEnd type="none" w="med" len="lg"/>
            </a:ln>
            <a:effectLst/>
          </p:spPr>
          <p:txBody>
            <a:bodyPr wrap="square" lIns="0" tIns="0" rIns="0" bIns="0">
              <a:spAutoFit/>
            </a:bodyPr>
            <a:lstStyle/>
            <a:p>
              <a:pPr algn="l">
                <a:spcBef>
                  <a:spcPts val="0"/>
                </a:spcBef>
              </a:pP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中序</a:t>
              </a:r>
              <a:endPar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spcBef>
                  <a:spcPts val="0"/>
                </a:spcBef>
              </a:pP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序列：</a:t>
              </a:r>
            </a:p>
          </p:txBody>
        </p:sp>
        <p:sp>
          <p:nvSpPr>
            <p:cNvPr id="15" name="Text Box 15"/>
            <p:cNvSpPr txBox="1">
              <a:spLocks noChangeArrowheads="1"/>
            </p:cNvSpPr>
            <p:nvPr/>
          </p:nvSpPr>
          <p:spPr bwMode="auto">
            <a:xfrm>
              <a:off x="5421262" y="2945835"/>
              <a:ext cx="2579762" cy="221599"/>
            </a:xfrm>
            <a:prstGeom prst="rect">
              <a:avLst/>
            </a:prstGeom>
            <a:noFill/>
            <a:ln w="9525" algn="ctr">
              <a:noFill/>
              <a:miter lim="800000"/>
              <a:tailEnd type="none" w="med" len="lg"/>
            </a:ln>
            <a:effectLst/>
          </p:spPr>
          <p:txBody>
            <a:bodyPr wrap="square" lIns="0" tIns="0" rIns="0" bIns="0">
              <a:spAutoFit/>
            </a:bodyPr>
            <a:lstStyle/>
            <a:p>
              <a:pPr algn="l">
                <a:spcBef>
                  <a:spcPct val="5000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18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18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1800">
                  <a:solidFill>
                    <a:srgbClr val="0000FF"/>
                  </a:solidFill>
                  <a:latin typeface="+mj-ea"/>
                  <a:ea typeface="+mj-ea"/>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18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18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 </a:t>
              </a:r>
              <a:r>
                <a:rPr lang="en-US" altLang="zh-CN" sz="1800" i="1">
                  <a:solidFill>
                    <a:srgbClr val="FF0000"/>
                  </a:solidFill>
                  <a:latin typeface="Consolas" panose="020B0609020204030204" pitchFamily="49" charset="0"/>
                  <a:ea typeface="仿宋" panose="02010609060101010101" pitchFamily="49" charset="-122"/>
                  <a:cs typeface="Consolas" panose="020B0609020204030204" pitchFamily="49" charset="0"/>
                </a:rPr>
                <a:t>b</a:t>
              </a:r>
              <a:r>
                <a:rPr lang="en-US" altLang="zh-CN" sz="1800" i="1" baseline="-25000">
                  <a:solidFill>
                    <a:srgbClr val="FF0000"/>
                  </a:solidFill>
                  <a:latin typeface="Consolas" panose="020B0609020204030204" pitchFamily="49" charset="0"/>
                  <a:ea typeface="仿宋" panose="02010609060101010101" pitchFamily="49" charset="-122"/>
                  <a:cs typeface="Consolas" panose="020B0609020204030204" pitchFamily="49" charset="0"/>
                </a:rPr>
                <a:t>k</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18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18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1800">
                  <a:solidFill>
                    <a:srgbClr val="0000FF"/>
                  </a:solidFill>
                  <a:latin typeface="+mj-ea"/>
                  <a:ea typeface="+mj-ea"/>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18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en-US" altLang="en-US" sz="1800"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 name="Line 18"/>
            <p:cNvSpPr>
              <a:spLocks noChangeShapeType="1"/>
            </p:cNvSpPr>
            <p:nvPr/>
          </p:nvSpPr>
          <p:spPr bwMode="auto">
            <a:xfrm>
              <a:off x="1369934" y="2633097"/>
              <a:ext cx="0" cy="323850"/>
            </a:xfrm>
            <a:prstGeom prst="line">
              <a:avLst/>
            </a:prstGeom>
            <a:ln w="19050">
              <a:tailEnd type="stealth" w="med" len="lg"/>
            </a:ln>
          </p:spPr>
          <p:style>
            <a:lnRef idx="2">
              <a:schemeClr val="accent1"/>
            </a:lnRef>
            <a:fillRef idx="0">
              <a:schemeClr val="accent1"/>
            </a:fillRef>
            <a:effectRef idx="1">
              <a:schemeClr val="accent1"/>
            </a:effectRef>
            <a:fontRef idx="minor">
              <a:schemeClr val="tx1"/>
            </a:fontRef>
          </p:style>
          <p:txBody>
            <a:bodyPr wrap="none"/>
            <a:lstStyle/>
            <a:p>
              <a:pPr algn="l"/>
              <a:endParaRPr lang="zh-CN" altLang="en-US" sz="1800">
                <a:latin typeface="Consolas" panose="020B0609020204030204" pitchFamily="49" charset="0"/>
                <a:ea typeface="仿宋" panose="02010609060101010101" pitchFamily="49" charset="-122"/>
                <a:cs typeface="Consolas" panose="020B0609020204030204" pitchFamily="49" charset="0"/>
              </a:endParaRPr>
            </a:p>
          </p:txBody>
        </p:sp>
        <p:sp>
          <p:nvSpPr>
            <p:cNvPr id="19" name="Line 19"/>
            <p:cNvSpPr>
              <a:spLocks noChangeShapeType="1"/>
            </p:cNvSpPr>
            <p:nvPr/>
          </p:nvSpPr>
          <p:spPr bwMode="auto">
            <a:xfrm>
              <a:off x="1383346" y="2633097"/>
              <a:ext cx="5320800" cy="0"/>
            </a:xfrm>
            <a:prstGeom prst="line">
              <a:avLst/>
            </a:prstGeom>
            <a:ln w="19050">
              <a:tailEnd type="none" w="med" len="lg"/>
            </a:ln>
          </p:spPr>
          <p:style>
            <a:lnRef idx="2">
              <a:schemeClr val="accent1"/>
            </a:lnRef>
            <a:fillRef idx="0">
              <a:schemeClr val="accent1"/>
            </a:fillRef>
            <a:effectRef idx="1">
              <a:schemeClr val="accent1"/>
            </a:effectRef>
            <a:fontRef idx="minor">
              <a:schemeClr val="tx1"/>
            </a:fontRef>
          </p:style>
          <p:txBody>
            <a:bodyPr wrap="none"/>
            <a:lstStyle/>
            <a:p>
              <a:pPr algn="l"/>
              <a:endParaRPr lang="zh-CN" altLang="en-US" sz="1800">
                <a:latin typeface="Consolas" panose="020B0609020204030204" pitchFamily="49" charset="0"/>
                <a:ea typeface="仿宋" panose="02010609060101010101" pitchFamily="49" charset="-122"/>
                <a:cs typeface="Consolas" panose="020B0609020204030204" pitchFamily="49" charset="0"/>
              </a:endParaRPr>
            </a:p>
          </p:txBody>
        </p:sp>
        <p:sp>
          <p:nvSpPr>
            <p:cNvPr id="20" name="Line 20"/>
            <p:cNvSpPr>
              <a:spLocks noChangeShapeType="1"/>
            </p:cNvSpPr>
            <p:nvPr/>
          </p:nvSpPr>
          <p:spPr bwMode="auto">
            <a:xfrm>
              <a:off x="6692858" y="2614047"/>
              <a:ext cx="0" cy="323850"/>
            </a:xfrm>
            <a:prstGeom prst="line">
              <a:avLst/>
            </a:prstGeom>
            <a:ln w="19050">
              <a:tailEnd type="stealth" w="med" len="lg"/>
            </a:ln>
          </p:spPr>
          <p:style>
            <a:lnRef idx="2">
              <a:schemeClr val="accent1"/>
            </a:lnRef>
            <a:fillRef idx="0">
              <a:schemeClr val="accent1"/>
            </a:fillRef>
            <a:effectRef idx="1">
              <a:schemeClr val="accent1"/>
            </a:effectRef>
            <a:fontRef idx="minor">
              <a:schemeClr val="tx1"/>
            </a:fontRef>
          </p:style>
          <p:txBody>
            <a:bodyPr wrap="none"/>
            <a:lstStyle/>
            <a:p>
              <a:pPr algn="l"/>
              <a:endParaRPr lang="zh-CN" altLang="en-US" sz="1800">
                <a:latin typeface="Consolas" panose="020B0609020204030204" pitchFamily="49" charset="0"/>
                <a:ea typeface="仿宋" panose="02010609060101010101" pitchFamily="49" charset="-122"/>
                <a:cs typeface="Consolas" panose="020B0609020204030204" pitchFamily="49" charset="0"/>
              </a:endParaRPr>
            </a:p>
          </p:txBody>
        </p:sp>
        <p:sp>
          <p:nvSpPr>
            <p:cNvPr id="21" name="Text Box 22"/>
            <p:cNvSpPr txBox="1">
              <a:spLocks noChangeArrowheads="1"/>
            </p:cNvSpPr>
            <p:nvPr/>
          </p:nvSpPr>
          <p:spPr bwMode="auto">
            <a:xfrm>
              <a:off x="2516159" y="2350145"/>
              <a:ext cx="3889375" cy="221599"/>
            </a:xfrm>
            <a:prstGeom prst="rect">
              <a:avLst/>
            </a:prstGeom>
            <a:noFill/>
            <a:ln w="9525" algn="ctr">
              <a:noFill/>
              <a:miter lim="800000"/>
              <a:tailEnd type="none" w="med" len="lg"/>
            </a:ln>
            <a:effectLst/>
          </p:spPr>
          <p:txBody>
            <a:bodyPr lIns="0" tIns="0" rIns="0" bIns="0">
              <a:spAutoFit/>
            </a:bodyPr>
            <a:lstStyle/>
            <a:p>
              <a:pPr algn="l">
                <a:spcBef>
                  <a:spcPct val="50000"/>
                </a:spcBef>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通过根结点</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在中序序列中找到</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1800" i="1"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k</a:t>
              </a:r>
              <a:endParaRPr lang="en-US" altLang="zh-CN" sz="1800" i="1" baseline="-25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AutoShape 10"/>
            <p:cNvSpPr/>
            <p:nvPr/>
          </p:nvSpPr>
          <p:spPr bwMode="auto">
            <a:xfrm rot="16200000">
              <a:off x="1996267" y="2878365"/>
              <a:ext cx="144462" cy="863600"/>
            </a:xfrm>
            <a:prstGeom prst="leftBrace">
              <a:avLst>
                <a:gd name="adj1" fmla="val 49817"/>
                <a:gd name="adj2" fmla="val 50000"/>
              </a:avLst>
            </a:prstGeom>
            <a:ln w="19050">
              <a:tailEnd type="none" w="med" len="lg"/>
            </a:ln>
          </p:spPr>
          <p:style>
            <a:lnRef idx="3">
              <a:schemeClr val="dk1"/>
            </a:lnRef>
            <a:fillRef idx="0">
              <a:schemeClr val="dk1"/>
            </a:fillRef>
            <a:effectRef idx="2">
              <a:schemeClr val="dk1"/>
            </a:effectRef>
            <a:fontRef idx="minor">
              <a:schemeClr val="tx1"/>
            </a:fontRef>
          </p:style>
          <p:txBody>
            <a:bodyPr wrap="none" anchor="ctr"/>
            <a:lstStyle/>
            <a:p>
              <a:pPr algn="l"/>
              <a:endParaRPr lang="zh-CN" altLang="en-US" sz="1800">
                <a:latin typeface="Consolas" panose="020B0609020204030204" pitchFamily="49" charset="0"/>
                <a:ea typeface="仿宋" panose="02010609060101010101" pitchFamily="49" charset="-122"/>
                <a:cs typeface="Consolas" panose="020B0609020204030204" pitchFamily="49" charset="0"/>
              </a:endParaRPr>
            </a:p>
          </p:txBody>
        </p:sp>
        <p:sp>
          <p:nvSpPr>
            <p:cNvPr id="11" name="AutoShape 11"/>
            <p:cNvSpPr/>
            <p:nvPr/>
          </p:nvSpPr>
          <p:spPr bwMode="auto">
            <a:xfrm rot="16200000">
              <a:off x="3292889" y="2842166"/>
              <a:ext cx="144462" cy="936000"/>
            </a:xfrm>
            <a:prstGeom prst="leftBrace">
              <a:avLst>
                <a:gd name="adj1" fmla="val 49817"/>
                <a:gd name="adj2" fmla="val 50000"/>
              </a:avLst>
            </a:prstGeom>
            <a:ln w="19050">
              <a:tailEnd type="none" w="med" len="lg"/>
            </a:ln>
          </p:spPr>
          <p:style>
            <a:lnRef idx="3">
              <a:schemeClr val="dk1"/>
            </a:lnRef>
            <a:fillRef idx="0">
              <a:schemeClr val="dk1"/>
            </a:fillRef>
            <a:effectRef idx="2">
              <a:schemeClr val="dk1"/>
            </a:effectRef>
            <a:fontRef idx="minor">
              <a:schemeClr val="tx1"/>
            </a:fontRef>
          </p:style>
          <p:txBody>
            <a:bodyPr wrap="none" anchor="ctr"/>
            <a:lstStyle/>
            <a:p>
              <a:pPr algn="l"/>
              <a:endParaRPr lang="zh-CN" altLang="en-US" sz="1800">
                <a:latin typeface="Consolas" panose="020B0609020204030204" pitchFamily="49" charset="0"/>
                <a:ea typeface="仿宋" panose="02010609060101010101" pitchFamily="49" charset="-122"/>
                <a:cs typeface="Consolas" panose="020B0609020204030204" pitchFamily="49" charset="0"/>
              </a:endParaRPr>
            </a:p>
          </p:txBody>
        </p:sp>
        <p:sp>
          <p:nvSpPr>
            <p:cNvPr id="16" name="AutoShape 16"/>
            <p:cNvSpPr/>
            <p:nvPr/>
          </p:nvSpPr>
          <p:spPr bwMode="auto">
            <a:xfrm rot="16200000">
              <a:off x="5866557" y="2878366"/>
              <a:ext cx="144463" cy="863600"/>
            </a:xfrm>
            <a:prstGeom prst="leftBrace">
              <a:avLst>
                <a:gd name="adj1" fmla="val 49817"/>
                <a:gd name="adj2" fmla="val 50000"/>
              </a:avLst>
            </a:prstGeom>
            <a:ln w="19050">
              <a:tailEnd type="none" w="med" len="lg"/>
            </a:ln>
          </p:spPr>
          <p:style>
            <a:lnRef idx="3">
              <a:schemeClr val="dk1"/>
            </a:lnRef>
            <a:fillRef idx="0">
              <a:schemeClr val="dk1"/>
            </a:fillRef>
            <a:effectRef idx="2">
              <a:schemeClr val="dk1"/>
            </a:effectRef>
            <a:fontRef idx="minor">
              <a:schemeClr val="tx1"/>
            </a:fontRef>
          </p:style>
          <p:txBody>
            <a:bodyPr wrap="none" anchor="ctr"/>
            <a:lstStyle/>
            <a:p>
              <a:pPr algn="l"/>
              <a:endParaRPr lang="zh-CN" altLang="en-US" sz="1800">
                <a:latin typeface="Consolas" panose="020B0609020204030204" pitchFamily="49" charset="0"/>
                <a:ea typeface="仿宋" panose="02010609060101010101" pitchFamily="49" charset="-122"/>
                <a:cs typeface="Consolas" panose="020B0609020204030204" pitchFamily="49" charset="0"/>
              </a:endParaRPr>
            </a:p>
          </p:txBody>
        </p:sp>
        <p:sp>
          <p:nvSpPr>
            <p:cNvPr id="17" name="AutoShape 17"/>
            <p:cNvSpPr/>
            <p:nvPr/>
          </p:nvSpPr>
          <p:spPr bwMode="auto">
            <a:xfrm rot="16200000">
              <a:off x="7395338" y="2878366"/>
              <a:ext cx="144463" cy="863600"/>
            </a:xfrm>
            <a:prstGeom prst="leftBrace">
              <a:avLst>
                <a:gd name="adj1" fmla="val 49817"/>
                <a:gd name="adj2" fmla="val 50000"/>
              </a:avLst>
            </a:prstGeom>
            <a:ln w="19050">
              <a:tailEnd type="none" w="med" len="lg"/>
            </a:ln>
          </p:spPr>
          <p:style>
            <a:lnRef idx="3">
              <a:schemeClr val="dk1"/>
            </a:lnRef>
            <a:fillRef idx="0">
              <a:schemeClr val="dk1"/>
            </a:fillRef>
            <a:effectRef idx="2">
              <a:schemeClr val="dk1"/>
            </a:effectRef>
            <a:fontRef idx="minor">
              <a:schemeClr val="tx1"/>
            </a:fontRef>
          </p:style>
          <p:txBody>
            <a:bodyPr wrap="none" anchor="ctr"/>
            <a:lstStyle/>
            <a:p>
              <a:pPr algn="l"/>
              <a:endParaRPr lang="zh-CN" altLang="en-US" sz="1800">
                <a:latin typeface="Consolas" panose="020B0609020204030204" pitchFamily="49" charset="0"/>
                <a:ea typeface="仿宋" panose="02010609060101010101" pitchFamily="49" charset="-122"/>
                <a:cs typeface="Consolas" panose="020B0609020204030204" pitchFamily="49" charset="0"/>
              </a:endParaRPr>
            </a:p>
          </p:txBody>
        </p:sp>
      </p:grpSp>
      <p:sp>
        <p:nvSpPr>
          <p:cNvPr id="26" name="TextBox 25"/>
          <p:cNvSpPr txBox="1"/>
          <p:nvPr/>
        </p:nvSpPr>
        <p:spPr>
          <a:xfrm>
            <a:off x="428596" y="1285860"/>
            <a:ext cx="857256"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Consolas" panose="020B0609020204030204" pitchFamily="49" charset="0"/>
              </a:rPr>
              <a:t>证明</a:t>
            </a:r>
          </a:p>
        </p:txBody>
      </p:sp>
      <p:sp>
        <p:nvSpPr>
          <p:cNvPr id="27" name="灯片编号占位符 26"/>
          <p:cNvSpPr>
            <a:spLocks noGrp="1"/>
          </p:cNvSpPr>
          <p:nvPr>
            <p:ph type="sldNum" sz="quarter" idx="12"/>
          </p:nvPr>
        </p:nvSpPr>
        <p:spPr/>
        <p:txBody>
          <a:bodyPr/>
          <a:lstStyle/>
          <a:p>
            <a:fld id="{67864EE2-EAB3-4814-A7EB-820BD7610F1E}" type="slidenum">
              <a:rPr lang="en-US" altLang="zh-CN" smtClean="0"/>
              <a:t>21</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428604"/>
            <a:ext cx="8358246"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已知先序序列为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ABDGCEF</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，中序序列为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DGBAECF</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，则构造二叉树的过程</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18448" name="Rectangle 1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20" name="组合 19"/>
          <p:cNvGrpSpPr/>
          <p:nvPr/>
        </p:nvGrpSpPr>
        <p:grpSpPr>
          <a:xfrm>
            <a:off x="1008139" y="1142984"/>
            <a:ext cx="6699094" cy="5162564"/>
            <a:chOff x="1008139" y="1293903"/>
            <a:chExt cx="6699094" cy="5162564"/>
          </a:xfrm>
        </p:grpSpPr>
        <p:sp>
          <p:nvSpPr>
            <p:cNvPr id="18446" name="Line 14"/>
            <p:cNvSpPr>
              <a:spLocks noChangeShapeType="1"/>
            </p:cNvSpPr>
            <p:nvPr/>
          </p:nvSpPr>
          <p:spPr bwMode="auto">
            <a:xfrm>
              <a:off x="5888038" y="3588504"/>
              <a:ext cx="543232" cy="628516"/>
            </a:xfrm>
            <a:prstGeom prst="line">
              <a:avLst/>
            </a:prstGeom>
            <a:ln w="19050">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200"/>
                </a:lnSpc>
              </a:pPr>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445" name="Line 13"/>
            <p:cNvSpPr>
              <a:spLocks noChangeShapeType="1"/>
            </p:cNvSpPr>
            <p:nvPr/>
          </p:nvSpPr>
          <p:spPr bwMode="auto">
            <a:xfrm flipH="1">
              <a:off x="4613223" y="3612633"/>
              <a:ext cx="543232" cy="628516"/>
            </a:xfrm>
            <a:prstGeom prst="line">
              <a:avLst/>
            </a:prstGeom>
            <a:ln w="19050">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200"/>
                </a:lnSpc>
              </a:pPr>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444" name="Line 12"/>
            <p:cNvSpPr>
              <a:spLocks noChangeShapeType="1"/>
            </p:cNvSpPr>
            <p:nvPr/>
          </p:nvSpPr>
          <p:spPr bwMode="auto">
            <a:xfrm>
              <a:off x="2251945" y="4945501"/>
              <a:ext cx="542083" cy="627367"/>
            </a:xfrm>
            <a:prstGeom prst="line">
              <a:avLst/>
            </a:prstGeom>
            <a:ln w="19050">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200"/>
                </a:lnSpc>
              </a:pPr>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443" name="Line 11"/>
            <p:cNvSpPr>
              <a:spLocks noChangeShapeType="1"/>
            </p:cNvSpPr>
            <p:nvPr/>
          </p:nvSpPr>
          <p:spPr bwMode="auto">
            <a:xfrm flipH="1">
              <a:off x="2276063" y="3644806"/>
              <a:ext cx="361772" cy="628516"/>
            </a:xfrm>
            <a:prstGeom prst="line">
              <a:avLst/>
            </a:prstGeom>
            <a:ln w="19050">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200"/>
                </a:lnSpc>
              </a:pPr>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442" name="Freeform 10"/>
            <p:cNvSpPr/>
            <p:nvPr/>
          </p:nvSpPr>
          <p:spPr bwMode="auto">
            <a:xfrm>
              <a:off x="5003707" y="2208526"/>
              <a:ext cx="414602" cy="537743"/>
            </a:xfrm>
            <a:custGeom>
              <a:avLst/>
              <a:gdLst/>
              <a:ahLst/>
              <a:cxnLst>
                <a:cxn ang="0">
                  <a:pos x="0" y="0"/>
                </a:cxn>
                <a:cxn ang="0">
                  <a:pos x="412" y="535"/>
                </a:cxn>
              </a:cxnLst>
              <a:rect l="0" t="0" r="r" b="b"/>
              <a:pathLst>
                <a:path w="412" h="535">
                  <a:moveTo>
                    <a:pt x="0" y="0"/>
                  </a:moveTo>
                  <a:lnTo>
                    <a:pt x="412" y="535"/>
                  </a:lnTo>
                </a:path>
              </a:pathLst>
            </a:custGeom>
            <a:ln w="19050">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200"/>
                </a:lnSpc>
              </a:pPr>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441" name="Line 9"/>
            <p:cNvSpPr>
              <a:spLocks noChangeShapeType="1"/>
            </p:cNvSpPr>
            <p:nvPr/>
          </p:nvSpPr>
          <p:spPr bwMode="auto">
            <a:xfrm flipH="1">
              <a:off x="3181067" y="2208526"/>
              <a:ext cx="723543" cy="627367"/>
            </a:xfrm>
            <a:prstGeom prst="line">
              <a:avLst/>
            </a:prstGeom>
            <a:ln w="19050">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200"/>
                </a:lnSpc>
              </a:pPr>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440" name="Rectangle 8"/>
            <p:cNvSpPr>
              <a:spLocks noChangeArrowheads="1"/>
            </p:cNvSpPr>
            <p:nvPr/>
          </p:nvSpPr>
          <p:spPr bwMode="auto">
            <a:xfrm>
              <a:off x="3361378" y="1293903"/>
              <a:ext cx="2172927" cy="912325"/>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36000" tIns="36000" rIns="0" bIns="0" numCol="1" anchor="t" anchorCtr="0" compatLnSpc="1"/>
            <a:lstStyle/>
            <a:p>
              <a:pPr marL="0" marR="0" lvl="0" algn="l" defTabSz="914400" rtl="0" eaLnBrk="1" fontAlgn="base" latinLnBrk="0" hangingPunct="1">
                <a:lnSpc>
                  <a:spcPts val="2200"/>
                </a:lnSpc>
                <a:spcBef>
                  <a:spcPct val="0"/>
                </a:spcBef>
                <a:spcAft>
                  <a:spcPct val="0"/>
                </a:spcAft>
                <a:buClrTx/>
                <a:buSzTx/>
                <a:buFontTx/>
                <a:buNone/>
              </a:pPr>
              <a:r>
                <a:rPr kumimoji="0" 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根结点：</a:t>
              </a: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p>
            <a:p>
              <a:pPr marL="0" marR="0" lvl="0" algn="l" defTabSz="914400" rtl="0" eaLnBrk="0" fontAlgn="base" latinLnBrk="0" hangingPunct="0">
                <a:lnSpc>
                  <a:spcPts val="2200"/>
                </a:lnSpc>
                <a:spcBef>
                  <a:spcPct val="0"/>
                </a:spcBef>
                <a:spcAft>
                  <a:spcPct val="0"/>
                </a:spcAft>
                <a:buClrTx/>
                <a:buSzTx/>
                <a:buFontTx/>
                <a:buNone/>
              </a:pP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左先序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:BDG </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左中序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:DGB</a:t>
              </a:r>
            </a:p>
            <a:p>
              <a:pPr marL="0" marR="0" lvl="0" algn="l" defTabSz="914400" rtl="0" eaLnBrk="0" fontAlgn="base" latinLnBrk="0" hangingPunct="0">
                <a:lnSpc>
                  <a:spcPts val="2200"/>
                </a:lnSpc>
                <a:spcBef>
                  <a:spcPct val="0"/>
                </a:spcBef>
                <a:spcAft>
                  <a:spcPct val="0"/>
                </a:spcAft>
                <a:buClrTx/>
                <a:buSzTx/>
                <a:buFontTx/>
                <a:buNone/>
              </a:pP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右先序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:CEF  </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右中序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:ECF</a:t>
              </a:r>
            </a:p>
          </p:txBody>
        </p:sp>
        <p:sp>
          <p:nvSpPr>
            <p:cNvPr id="18439" name="Rectangle 7"/>
            <p:cNvSpPr>
              <a:spLocks noChangeArrowheads="1"/>
            </p:cNvSpPr>
            <p:nvPr/>
          </p:nvSpPr>
          <p:spPr bwMode="auto">
            <a:xfrm>
              <a:off x="1732831" y="2718693"/>
              <a:ext cx="1991467" cy="912325"/>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36000" tIns="36000" rIns="0" bIns="0" numCol="1" anchor="t" anchorCtr="0" compatLnSpc="1"/>
            <a:lstStyle/>
            <a:p>
              <a:pPr marL="0" marR="0" lvl="0" algn="l" defTabSz="914400" rtl="0" eaLnBrk="1" fontAlgn="base" latinLnBrk="0" hangingPunct="1">
                <a:lnSpc>
                  <a:spcPts val="2200"/>
                </a:lnSpc>
                <a:spcBef>
                  <a:spcPct val="0"/>
                </a:spcBef>
                <a:spcAft>
                  <a:spcPct val="0"/>
                </a:spcAft>
                <a:buClrTx/>
                <a:buSzTx/>
                <a:buFontTx/>
                <a:buNone/>
              </a:pPr>
              <a:r>
                <a:rPr kumimoji="0" 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根结点：</a:t>
              </a: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p>
            <a:p>
              <a:pPr marL="0" marR="0" lvl="0" algn="l" defTabSz="914400" rtl="0" eaLnBrk="0" fontAlgn="base" latinLnBrk="0" hangingPunct="0">
                <a:lnSpc>
                  <a:spcPts val="2200"/>
                </a:lnSpc>
                <a:spcBef>
                  <a:spcPct val="0"/>
                </a:spcBef>
                <a:spcAft>
                  <a:spcPct val="0"/>
                </a:spcAft>
                <a:buClrTx/>
                <a:buSzTx/>
                <a:buFontTx/>
                <a:buNone/>
              </a:pP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左先序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:DG </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左中序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:DG</a:t>
              </a:r>
            </a:p>
            <a:p>
              <a:pPr marL="0" marR="0" lvl="0" algn="l" defTabSz="914400" rtl="0" eaLnBrk="0" fontAlgn="base" latinLnBrk="0" hangingPunct="0">
                <a:lnSpc>
                  <a:spcPts val="2200"/>
                </a:lnSpc>
                <a:spcBef>
                  <a:spcPct val="0"/>
                </a:spcBef>
                <a:spcAft>
                  <a:spcPct val="0"/>
                </a:spcAft>
                <a:buClrTx/>
                <a:buSzTx/>
                <a:buFontTx/>
                <a:buNone/>
              </a:pP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右先序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空  右中序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空</a:t>
              </a:r>
            </a:p>
            <a:p>
              <a:pPr marL="0" marR="0" lvl="0" algn="l" defTabSz="914400" rtl="0" eaLnBrk="0" fontAlgn="base" latinLnBrk="0" hangingPunct="0">
                <a:lnSpc>
                  <a:spcPts val="2200"/>
                </a:lnSpc>
                <a:spcBef>
                  <a:spcPct val="0"/>
                </a:spcBef>
                <a:spcAft>
                  <a:spcPct val="0"/>
                </a:spcAft>
                <a:buClrTx/>
                <a:buSzTx/>
                <a:buFontTx/>
                <a:buNone/>
              </a:pPr>
              <a:endPar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8438" name="Rectangle 6"/>
            <p:cNvSpPr>
              <a:spLocks noChangeArrowheads="1"/>
            </p:cNvSpPr>
            <p:nvPr/>
          </p:nvSpPr>
          <p:spPr bwMode="auto">
            <a:xfrm>
              <a:off x="1008139" y="4115905"/>
              <a:ext cx="1991467" cy="912325"/>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36000" tIns="36000" rIns="0" bIns="0" numCol="1" anchor="t" anchorCtr="0" compatLnSpc="1"/>
            <a:lstStyle/>
            <a:p>
              <a:pPr marL="0" marR="0" lvl="0" algn="l" defTabSz="914400" rtl="0" eaLnBrk="1" fontAlgn="base" latinLnBrk="0" hangingPunct="1">
                <a:lnSpc>
                  <a:spcPts val="2200"/>
                </a:lnSpc>
                <a:spcBef>
                  <a:spcPct val="0"/>
                </a:spcBef>
                <a:spcAft>
                  <a:spcPct val="0"/>
                </a:spcAft>
                <a:buClrTx/>
                <a:buSzTx/>
                <a:buFontTx/>
                <a:buNone/>
              </a:pPr>
              <a:r>
                <a:rPr kumimoji="0" 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根结点：</a:t>
              </a: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p>
            <a:p>
              <a:pPr marL="0" marR="0" lvl="0" algn="l" defTabSz="914400" rtl="0" eaLnBrk="0" fontAlgn="base" latinLnBrk="0" hangingPunct="0">
                <a:lnSpc>
                  <a:spcPts val="2200"/>
                </a:lnSpc>
                <a:spcBef>
                  <a:spcPct val="0"/>
                </a:spcBef>
                <a:spcAft>
                  <a:spcPct val="0"/>
                </a:spcAft>
                <a:buClrTx/>
                <a:buSzTx/>
                <a:buFontTx/>
                <a:buNone/>
              </a:pP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左先序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空  左中序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空</a:t>
              </a:r>
            </a:p>
            <a:p>
              <a:pPr marL="0" marR="0" lvl="0" algn="l" defTabSz="914400" rtl="0" eaLnBrk="0" fontAlgn="base" latinLnBrk="0" hangingPunct="0">
                <a:lnSpc>
                  <a:spcPts val="2200"/>
                </a:lnSpc>
                <a:spcBef>
                  <a:spcPct val="0"/>
                </a:spcBef>
                <a:spcAft>
                  <a:spcPct val="0"/>
                </a:spcAft>
                <a:buClrTx/>
                <a:buSzTx/>
                <a:buFontTx/>
                <a:buNone/>
              </a:pP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右先序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  </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右中序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p>
            <a:p>
              <a:pPr marL="0" marR="0" lvl="0" algn="l" defTabSz="914400" rtl="0" eaLnBrk="0" fontAlgn="base" latinLnBrk="0" hangingPunct="0">
                <a:lnSpc>
                  <a:spcPts val="2200"/>
                </a:lnSpc>
                <a:spcBef>
                  <a:spcPct val="0"/>
                </a:spcBef>
                <a:spcAft>
                  <a:spcPct val="0"/>
                </a:spcAft>
                <a:buClrTx/>
                <a:buSzTx/>
                <a:buFontTx/>
                <a:buNone/>
              </a:pPr>
              <a:endPar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8437" name="Rectangle 5"/>
            <p:cNvSpPr>
              <a:spLocks noChangeArrowheads="1"/>
            </p:cNvSpPr>
            <p:nvPr/>
          </p:nvSpPr>
          <p:spPr bwMode="auto">
            <a:xfrm>
              <a:off x="2094603" y="5544142"/>
              <a:ext cx="1810007" cy="912325"/>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36000" tIns="36000" rIns="0" bIns="0" numCol="1" anchor="t" anchorCtr="0" compatLnSpc="1"/>
            <a:lstStyle/>
            <a:p>
              <a:pPr marL="0" marR="0" lvl="0" algn="l" defTabSz="914400" rtl="0" eaLnBrk="1" fontAlgn="base" latinLnBrk="0" hangingPunct="1">
                <a:lnSpc>
                  <a:spcPts val="2200"/>
                </a:lnSpc>
                <a:spcBef>
                  <a:spcPct val="0"/>
                </a:spcBef>
                <a:spcAft>
                  <a:spcPct val="0"/>
                </a:spcAft>
                <a:buClrTx/>
                <a:buSzTx/>
                <a:buFontTx/>
                <a:buNone/>
              </a:pPr>
              <a:r>
                <a:rPr kumimoji="0" 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根结点：</a:t>
              </a: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p>
            <a:p>
              <a:pPr marL="0" marR="0" lvl="0" algn="l" defTabSz="914400" rtl="0" eaLnBrk="0" fontAlgn="base" latinLnBrk="0" hangingPunct="0">
                <a:lnSpc>
                  <a:spcPts val="2200"/>
                </a:lnSpc>
                <a:spcBef>
                  <a:spcPct val="0"/>
                </a:spcBef>
                <a:spcAft>
                  <a:spcPct val="0"/>
                </a:spcAft>
                <a:buClrTx/>
                <a:buSzTx/>
                <a:buFontTx/>
                <a:buNone/>
              </a:pP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左先序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空 左中序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空</a:t>
              </a:r>
            </a:p>
            <a:p>
              <a:pPr marL="0" marR="0" lvl="0" algn="l" defTabSz="914400" rtl="0" eaLnBrk="0" fontAlgn="base" latinLnBrk="0" hangingPunct="0">
                <a:lnSpc>
                  <a:spcPts val="2200"/>
                </a:lnSpc>
                <a:spcBef>
                  <a:spcPct val="0"/>
                </a:spcBef>
                <a:spcAft>
                  <a:spcPct val="0"/>
                </a:spcAft>
                <a:buClrTx/>
                <a:buSzTx/>
                <a:buFontTx/>
                <a:buNone/>
              </a:pP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右先序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空 右中序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空</a:t>
              </a:r>
            </a:p>
            <a:p>
              <a:pPr marL="0" marR="0" lvl="0" algn="l" defTabSz="914400" rtl="0" eaLnBrk="0" fontAlgn="base" latinLnBrk="0" hangingPunct="0">
                <a:lnSpc>
                  <a:spcPts val="2200"/>
                </a:lnSpc>
                <a:spcBef>
                  <a:spcPct val="0"/>
                </a:spcBef>
                <a:spcAft>
                  <a:spcPct val="0"/>
                </a:spcAft>
                <a:buClrTx/>
                <a:buSzTx/>
                <a:buFontTx/>
                <a:buNone/>
              </a:pPr>
              <a:endPar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8436" name="Rectangle 4"/>
            <p:cNvSpPr>
              <a:spLocks noChangeArrowheads="1"/>
            </p:cNvSpPr>
            <p:nvPr/>
          </p:nvSpPr>
          <p:spPr bwMode="auto">
            <a:xfrm>
              <a:off x="4629302" y="2703755"/>
              <a:ext cx="1629695" cy="912325"/>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16740" tIns="0" rIns="0" bIns="0" numCol="1" anchor="t" anchorCtr="0" compatLnSpc="1"/>
            <a:lstStyle/>
            <a:p>
              <a:pPr marL="0" marR="0" lvl="0" algn="l" defTabSz="914400" rtl="0" eaLnBrk="1" fontAlgn="base" latinLnBrk="0" hangingPunct="1">
                <a:lnSpc>
                  <a:spcPts val="2200"/>
                </a:lnSpc>
                <a:spcBef>
                  <a:spcPct val="0"/>
                </a:spcBef>
                <a:spcAft>
                  <a:spcPct val="0"/>
                </a:spcAft>
                <a:buClrTx/>
                <a:buSzTx/>
                <a:buFontTx/>
                <a:buNone/>
              </a:pPr>
              <a:r>
                <a:rPr kumimoji="0" 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根结点：</a:t>
              </a: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p>
            <a:p>
              <a:pPr marL="0" marR="0" lvl="0" algn="l" defTabSz="914400" rtl="0" eaLnBrk="0" fontAlgn="base" latinLnBrk="0" hangingPunct="0">
                <a:lnSpc>
                  <a:spcPts val="2200"/>
                </a:lnSpc>
                <a:spcBef>
                  <a:spcPct val="0"/>
                </a:spcBef>
                <a:spcAft>
                  <a:spcPct val="0"/>
                </a:spcAft>
                <a:buClrTx/>
                <a:buSzTx/>
                <a:buFontTx/>
                <a:buNone/>
              </a:pP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左先序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 </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左中序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p>
            <a:p>
              <a:pPr marL="0" marR="0" lvl="0" algn="l" defTabSz="914400" rtl="0" eaLnBrk="0" fontAlgn="base" latinLnBrk="0" hangingPunct="0">
                <a:lnSpc>
                  <a:spcPts val="2200"/>
                </a:lnSpc>
                <a:spcBef>
                  <a:spcPct val="0"/>
                </a:spcBef>
                <a:spcAft>
                  <a:spcPct val="0"/>
                </a:spcAft>
                <a:buClrTx/>
                <a:buSzTx/>
                <a:buFontTx/>
                <a:buNone/>
              </a:pP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右先序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 </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右中序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p>
            <a:p>
              <a:pPr marL="0" marR="0" lvl="0" algn="l" defTabSz="914400" rtl="0" eaLnBrk="0" fontAlgn="base" latinLnBrk="0" hangingPunct="0">
                <a:lnSpc>
                  <a:spcPts val="2200"/>
                </a:lnSpc>
                <a:spcBef>
                  <a:spcPct val="0"/>
                </a:spcBef>
                <a:spcAft>
                  <a:spcPct val="0"/>
                </a:spcAft>
                <a:buClrTx/>
                <a:buSzTx/>
                <a:buFontTx/>
                <a:buNone/>
              </a:pPr>
              <a:endPar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8435" name="Rectangle 3"/>
            <p:cNvSpPr>
              <a:spLocks noChangeArrowheads="1"/>
            </p:cNvSpPr>
            <p:nvPr/>
          </p:nvSpPr>
          <p:spPr bwMode="auto">
            <a:xfrm>
              <a:off x="3904610" y="4115905"/>
              <a:ext cx="1811156" cy="912325"/>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36000" tIns="36000" rIns="0" bIns="0" numCol="1" anchor="t" anchorCtr="0" compatLnSpc="1"/>
            <a:lstStyle/>
            <a:p>
              <a:pPr marL="0" marR="0" lvl="0" algn="l" defTabSz="914400" rtl="0" eaLnBrk="1" fontAlgn="base" latinLnBrk="0" hangingPunct="1">
                <a:lnSpc>
                  <a:spcPts val="2200"/>
                </a:lnSpc>
                <a:spcBef>
                  <a:spcPct val="0"/>
                </a:spcBef>
                <a:spcAft>
                  <a:spcPct val="0"/>
                </a:spcAft>
                <a:buClrTx/>
                <a:buSzTx/>
                <a:buFontTx/>
                <a:buNone/>
              </a:pPr>
              <a:r>
                <a:rPr kumimoji="0" 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根结点：</a:t>
              </a: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p>
            <a:p>
              <a:pPr marL="0" marR="0" lvl="0" algn="l" defTabSz="914400" rtl="0" eaLnBrk="0" fontAlgn="base" latinLnBrk="0" hangingPunct="0">
                <a:lnSpc>
                  <a:spcPts val="2200"/>
                </a:lnSpc>
                <a:spcBef>
                  <a:spcPct val="0"/>
                </a:spcBef>
                <a:spcAft>
                  <a:spcPct val="0"/>
                </a:spcAft>
                <a:buClrTx/>
                <a:buSzTx/>
                <a:buFontTx/>
                <a:buNone/>
              </a:pP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左先序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空 左中序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空</a:t>
              </a:r>
            </a:p>
            <a:p>
              <a:pPr marL="0" marR="0" lvl="0" algn="l" defTabSz="914400" rtl="0" eaLnBrk="0" fontAlgn="base" latinLnBrk="0" hangingPunct="0">
                <a:lnSpc>
                  <a:spcPts val="2200"/>
                </a:lnSpc>
                <a:spcBef>
                  <a:spcPct val="0"/>
                </a:spcBef>
                <a:spcAft>
                  <a:spcPct val="0"/>
                </a:spcAft>
                <a:buClrTx/>
                <a:buSzTx/>
                <a:buFontTx/>
                <a:buNone/>
              </a:pP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右先序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空 右中序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空</a:t>
              </a:r>
            </a:p>
            <a:p>
              <a:pPr marL="0" marR="0" lvl="0" algn="l" defTabSz="914400" rtl="0" eaLnBrk="0" fontAlgn="base" latinLnBrk="0" hangingPunct="0">
                <a:lnSpc>
                  <a:spcPts val="2200"/>
                </a:lnSpc>
                <a:spcBef>
                  <a:spcPct val="0"/>
                </a:spcBef>
                <a:spcAft>
                  <a:spcPct val="0"/>
                </a:spcAft>
                <a:buClrTx/>
                <a:buSzTx/>
                <a:buFontTx/>
                <a:buNone/>
              </a:pPr>
              <a:endPar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8434" name="Rectangle 2"/>
            <p:cNvSpPr>
              <a:spLocks noChangeArrowheads="1"/>
            </p:cNvSpPr>
            <p:nvPr/>
          </p:nvSpPr>
          <p:spPr bwMode="auto">
            <a:xfrm>
              <a:off x="5896077" y="4115905"/>
              <a:ext cx="1811156" cy="912325"/>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16740" tIns="0" rIns="0" bIns="0" numCol="1" anchor="t" anchorCtr="0" compatLnSpc="1"/>
            <a:lstStyle/>
            <a:p>
              <a:pPr marL="0" marR="0" lvl="0" algn="l" defTabSz="914400" rtl="0" eaLnBrk="1" fontAlgn="base" latinLnBrk="0" hangingPunct="1">
                <a:lnSpc>
                  <a:spcPts val="2200"/>
                </a:lnSpc>
                <a:spcBef>
                  <a:spcPct val="0"/>
                </a:spcBef>
                <a:spcAft>
                  <a:spcPct val="0"/>
                </a:spcAft>
                <a:buClrTx/>
                <a:buSzTx/>
                <a:buFontTx/>
                <a:buNone/>
              </a:pPr>
              <a:r>
                <a:rPr kumimoji="0" 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根结点：</a:t>
              </a: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p>
            <a:p>
              <a:pPr marL="0" marR="0" lvl="0" algn="l" defTabSz="914400" rtl="0" eaLnBrk="0" fontAlgn="base" latinLnBrk="0" hangingPunct="0">
                <a:lnSpc>
                  <a:spcPts val="2200"/>
                </a:lnSpc>
                <a:spcBef>
                  <a:spcPct val="0"/>
                </a:spcBef>
                <a:spcAft>
                  <a:spcPct val="0"/>
                </a:spcAft>
                <a:buClrTx/>
                <a:buSzTx/>
                <a:buFontTx/>
                <a:buNone/>
              </a:pP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左先序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空 左中序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空</a:t>
              </a:r>
            </a:p>
            <a:p>
              <a:pPr marL="0" marR="0" lvl="0" algn="l" defTabSz="914400" rtl="0" eaLnBrk="0" fontAlgn="base" latinLnBrk="0" hangingPunct="0">
                <a:lnSpc>
                  <a:spcPts val="2200"/>
                </a:lnSpc>
                <a:spcBef>
                  <a:spcPct val="0"/>
                </a:spcBef>
                <a:spcAft>
                  <a:spcPct val="0"/>
                </a:spcAft>
                <a:buClrTx/>
                <a:buSzTx/>
                <a:buFontTx/>
                <a:buNone/>
              </a:pP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右先序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空 右中序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空</a:t>
              </a:r>
            </a:p>
            <a:p>
              <a:pPr marL="0" marR="0" lvl="0" algn="l" defTabSz="914400" rtl="0" eaLnBrk="0" fontAlgn="base" latinLnBrk="0" hangingPunct="0">
                <a:lnSpc>
                  <a:spcPts val="2200"/>
                </a:lnSpc>
                <a:spcBef>
                  <a:spcPct val="0"/>
                </a:spcBef>
                <a:spcAft>
                  <a:spcPct val="0"/>
                </a:spcAft>
                <a:buClrTx/>
                <a:buSzTx/>
                <a:buFontTx/>
                <a:buNone/>
              </a:pPr>
              <a:endPar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grpSp>
      <p:sp>
        <p:nvSpPr>
          <p:cNvPr id="21" name="灯片编号占位符 20"/>
          <p:cNvSpPr>
            <a:spLocks noGrp="1"/>
          </p:cNvSpPr>
          <p:nvPr>
            <p:ph type="sldNum" sz="quarter" idx="12"/>
          </p:nvPr>
        </p:nvSpPr>
        <p:spPr/>
        <p:txBody>
          <a:bodyPr/>
          <a:lstStyle/>
          <a:p>
            <a:fld id="{67864EE2-EAB3-4814-A7EB-820BD7610F1E}" type="slidenum">
              <a:rPr lang="en-US" altLang="zh-CN" smtClean="0"/>
              <a:t>22</a:t>
            </a:fld>
            <a:r>
              <a:rPr lang="en-US" altLang="zh-CN"/>
              <a:t>/76</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928670"/>
            <a:ext cx="8429684" cy="1956781"/>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CreateBTree1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(BTree&amp; bt,vector&lt;char&gt; pres,vector&lt;char&gt; ins)</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由先序序列</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pres</a:t>
            </a:r>
            <a:r>
              <a:rPr lang="zh-CN"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和中序序列</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ins</a:t>
            </a:r>
            <a:r>
              <a:rPr lang="zh-CN"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构造二叉链</a:t>
            </a: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n=pres.size();</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bt.r=</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CreateBTree11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(pres,0,ins,0,n);</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灯片编号占位符 3"/>
          <p:cNvSpPr>
            <a:spLocks noGrp="1"/>
          </p:cNvSpPr>
          <p:nvPr>
            <p:ph type="sldNum" sz="quarter" idx="12"/>
          </p:nvPr>
        </p:nvSpPr>
        <p:spPr/>
        <p:txBody>
          <a:bodyPr/>
          <a:lstStyle/>
          <a:p>
            <a:fld id="{67864EE2-EAB3-4814-A7EB-820BD7610F1E}" type="slidenum">
              <a:rPr lang="en-US" altLang="zh-CN" smtClean="0"/>
              <a:t>23</a:t>
            </a:fld>
            <a:r>
              <a:rPr lang="en-US" altLang="zh-CN"/>
              <a:t>/76</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06" y="3133521"/>
            <a:ext cx="8929750" cy="3295875"/>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BTNode*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CreateBTree11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(vector&lt;char&gt; pres,int i,</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vector&lt;char&gt; ins,int j,int n)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被</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CreateBTree1</a:t>
            </a:r>
            <a:r>
              <a:rPr lang="zh-CN"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调用</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(n&lt;=0) return NULL;</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char d=pres[i];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取根结点值</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d</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BTNode* b=new BTNode(d);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创建根结点</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值为</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d)</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p=j;</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(ins[p]!=d) p++;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//ins</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中找根索引</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p</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k=p-j;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左子树中结点个数</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k</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b-&gt;lchild=</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CreateBTree11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(pres,i+1,ins,j,k);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递归构造左子树</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b-&gt;rchild=</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CreateBTree11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(pres,i+k+1,ins,p+1,n-k-1);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递归构造右子树</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b;</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428596" y="273586"/>
            <a:ext cx="8001056"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由先序序列</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pres[</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和中序序列</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ins[</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创建二叉链</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b</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8" name="组合 27"/>
          <p:cNvGrpSpPr/>
          <p:nvPr/>
        </p:nvGrpSpPr>
        <p:grpSpPr>
          <a:xfrm>
            <a:off x="1142976" y="879805"/>
            <a:ext cx="5857916" cy="2049129"/>
            <a:chOff x="1142976" y="879805"/>
            <a:chExt cx="5857916" cy="2049129"/>
          </a:xfrm>
        </p:grpSpPr>
        <p:sp>
          <p:nvSpPr>
            <p:cNvPr id="7" name="TextBox 6"/>
            <p:cNvSpPr txBox="1"/>
            <p:nvPr/>
          </p:nvSpPr>
          <p:spPr>
            <a:xfrm>
              <a:off x="1142976" y="1427296"/>
              <a:ext cx="5857916" cy="289310"/>
            </a:xfrm>
            <a:prstGeom prst="rect">
              <a:avLst/>
            </a:prstGeom>
            <a:noFill/>
          </p:spPr>
          <p:txBody>
            <a:bodyPr wrap="square" rtlCol="0">
              <a:spAutoFit/>
            </a:bodyPr>
            <a:lstStyle/>
            <a:p>
              <a:pPr algn="l"/>
              <a:r>
                <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rPr>
                <a:t>先序</a:t>
              </a: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pres</a:t>
              </a:r>
              <a:r>
                <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600" i="1">
                  <a:solidFill>
                    <a:srgbClr val="FF0000"/>
                  </a:solidFill>
                  <a:latin typeface="Consolas" panose="020B0609020204030204" pitchFamily="49" charset="0"/>
                  <a:ea typeface="楷体" panose="02010609060101010101" pitchFamily="49" charset="-122"/>
                  <a:cs typeface="Consolas" panose="020B0609020204030204" pitchFamily="49" charset="0"/>
                </a:rPr>
                <a:t>a</a:t>
              </a:r>
              <a:r>
                <a:rPr lang="en-US" altLang="zh-CN" sz="1600" baseline="-25000">
                  <a:solidFill>
                    <a:srgbClr val="FF0000"/>
                  </a:solidFill>
                  <a:latin typeface="Consolas" panose="020B0609020204030204" pitchFamily="49" charset="0"/>
                  <a:ea typeface="楷体" panose="02010609060101010101" pitchFamily="49" charset="-122"/>
                  <a:cs typeface="Consolas" panose="020B0609020204030204" pitchFamily="49" charset="0"/>
                </a:rPr>
                <a:t>0</a:t>
              </a:r>
              <a:r>
                <a:rPr lang="en-US" altLang="zh-CN" sz="1600">
                  <a:latin typeface="Consolas" panose="020B0609020204030204" pitchFamily="49" charset="0"/>
                  <a:ea typeface="楷体" panose="02010609060101010101" pitchFamily="49" charset="-122"/>
                  <a:cs typeface="Consolas" panose="020B0609020204030204" pitchFamily="49" charset="0"/>
                </a:rPr>
                <a:t> </a:t>
              </a:r>
              <a:r>
                <a:rPr lang="en-US" altLang="zh-CN" sz="1600" i="1">
                  <a:solidFill>
                    <a:srgbClr val="003300"/>
                  </a:solidFill>
                  <a:latin typeface="Consolas" panose="020B0609020204030204" pitchFamily="49" charset="0"/>
                  <a:ea typeface="楷体" panose="02010609060101010101" pitchFamily="49" charset="-122"/>
                  <a:cs typeface="Consolas" panose="020B0609020204030204" pitchFamily="49" charset="0"/>
                </a:rPr>
                <a:t>a</a:t>
              </a:r>
              <a:r>
                <a:rPr lang="en-US" altLang="zh-CN" sz="1600" baseline="-25000">
                  <a:solidFill>
                    <a:srgbClr val="003300"/>
                  </a:solidFill>
                  <a:latin typeface="Consolas" panose="020B0609020204030204" pitchFamily="49" charset="0"/>
                  <a:ea typeface="楷体" panose="02010609060101010101" pitchFamily="49" charset="-122"/>
                  <a:cs typeface="Consolas" panose="020B0609020204030204" pitchFamily="49" charset="0"/>
                </a:rPr>
                <a:t>1</a:t>
              </a:r>
              <a:r>
                <a:rPr lang="en-US" altLang="zh-CN" sz="1600">
                  <a:solidFill>
                    <a:srgbClr val="003300"/>
                  </a:solidFill>
                  <a:latin typeface="Consolas" panose="020B0609020204030204" pitchFamily="49" charset="0"/>
                  <a:ea typeface="楷体" panose="02010609060101010101" pitchFamily="49" charset="-122"/>
                  <a:cs typeface="Consolas" panose="020B0609020204030204" pitchFamily="49" charset="0"/>
                </a:rPr>
                <a:t>  </a:t>
              </a:r>
              <a:r>
                <a:rPr lang="en-US" altLang="zh-CN" sz="1600">
                  <a:solidFill>
                    <a:srgbClr val="003300"/>
                  </a:solidFill>
                  <a:latin typeface="+mn-ea"/>
                  <a:ea typeface="+mn-ea"/>
                  <a:cs typeface="Consolas" panose="020B0609020204030204" pitchFamily="49" charset="0"/>
                </a:rPr>
                <a:t>…</a:t>
              </a:r>
              <a:r>
                <a:rPr lang="en-US" altLang="zh-CN" sz="1600">
                  <a:solidFill>
                    <a:srgbClr val="003300"/>
                  </a:solidFill>
                  <a:latin typeface="Consolas" panose="020B0609020204030204" pitchFamily="49" charset="0"/>
                  <a:ea typeface="楷体" panose="02010609060101010101" pitchFamily="49" charset="-122"/>
                  <a:cs typeface="Consolas" panose="020B0609020204030204" pitchFamily="49" charset="0"/>
                </a:rPr>
                <a:t>  </a:t>
              </a:r>
              <a:r>
                <a:rPr lang="en-US" altLang="zh-CN" sz="1600" i="1">
                  <a:solidFill>
                    <a:srgbClr val="003300"/>
                  </a:solidFill>
                  <a:latin typeface="Consolas" panose="020B0609020204030204" pitchFamily="49" charset="0"/>
                  <a:ea typeface="楷体" panose="02010609060101010101" pitchFamily="49" charset="-122"/>
                  <a:cs typeface="Consolas" panose="020B0609020204030204" pitchFamily="49" charset="0"/>
                </a:rPr>
                <a:t>a</a:t>
              </a:r>
              <a:r>
                <a:rPr lang="en-US" altLang="zh-CN" sz="1600" i="1" baseline="-25000">
                  <a:solidFill>
                    <a:srgbClr val="003300"/>
                  </a:solidFill>
                  <a:latin typeface="Consolas" panose="020B0609020204030204" pitchFamily="49" charset="0"/>
                  <a:ea typeface="楷体" panose="02010609060101010101" pitchFamily="49" charset="-122"/>
                  <a:cs typeface="Consolas" panose="020B0609020204030204" pitchFamily="49" charset="0"/>
                </a:rPr>
                <a:t>k</a:t>
              </a:r>
              <a:r>
                <a:rPr lang="en-US" altLang="zh-CN" sz="1600" baseline="-25000">
                  <a:solidFill>
                    <a:srgbClr val="003300"/>
                  </a:solidFill>
                  <a:latin typeface="Consolas" panose="020B0609020204030204" pitchFamily="49" charset="0"/>
                  <a:ea typeface="楷体" panose="02010609060101010101" pitchFamily="49" charset="-122"/>
                  <a:cs typeface="Consolas" panose="020B0609020204030204" pitchFamily="49" charset="0"/>
                </a:rPr>
                <a:t>-1   </a:t>
              </a:r>
              <a:r>
                <a:rPr lang="en-US" altLang="zh-CN" sz="1600" i="1">
                  <a:solidFill>
                    <a:srgbClr val="003300"/>
                  </a:solidFill>
                  <a:latin typeface="Consolas" panose="020B0609020204030204" pitchFamily="49" charset="0"/>
                  <a:ea typeface="楷体" panose="02010609060101010101" pitchFamily="49" charset="-122"/>
                  <a:cs typeface="Consolas" panose="020B0609020204030204" pitchFamily="49" charset="0"/>
                </a:rPr>
                <a:t>a</a:t>
              </a:r>
              <a:r>
                <a:rPr lang="en-US" altLang="zh-CN" sz="1600" i="1" baseline="-25000">
                  <a:solidFill>
                    <a:srgbClr val="003300"/>
                  </a:solidFill>
                  <a:latin typeface="Consolas" panose="020B0609020204030204" pitchFamily="49" charset="0"/>
                  <a:ea typeface="楷体" panose="02010609060101010101" pitchFamily="49" charset="-122"/>
                  <a:cs typeface="Consolas" panose="020B0609020204030204" pitchFamily="49" charset="0"/>
                </a:rPr>
                <a:t>k</a:t>
              </a:r>
              <a:r>
                <a:rPr lang="en-US" altLang="zh-CN" sz="1600">
                  <a:latin typeface="Consolas" panose="020B0609020204030204" pitchFamily="49" charset="0"/>
                  <a:ea typeface="楷体" panose="02010609060101010101" pitchFamily="49" charset="-122"/>
                  <a:cs typeface="Consolas" panose="020B0609020204030204" pitchFamily="49" charset="0"/>
                </a:rPr>
                <a:t>  </a:t>
              </a:r>
              <a:r>
                <a:rPr lang="en-US" altLang="zh-CN" sz="1600" i="1">
                  <a:solidFill>
                    <a:srgbClr val="CC00FF"/>
                  </a:solidFill>
                  <a:latin typeface="Consolas" panose="020B0609020204030204" pitchFamily="49" charset="0"/>
                  <a:ea typeface="楷体" panose="02010609060101010101" pitchFamily="49" charset="-122"/>
                  <a:cs typeface="Consolas" panose="020B0609020204030204" pitchFamily="49" charset="0"/>
                </a:rPr>
                <a:t>a</a:t>
              </a:r>
              <a:r>
                <a:rPr lang="en-US" altLang="zh-CN" sz="1600" i="1" baseline="-25000">
                  <a:solidFill>
                    <a:srgbClr val="CC00FF"/>
                  </a:solidFill>
                  <a:latin typeface="Consolas" panose="020B0609020204030204" pitchFamily="49" charset="0"/>
                  <a:ea typeface="楷体" panose="02010609060101010101" pitchFamily="49" charset="-122"/>
                  <a:cs typeface="Consolas" panose="020B0609020204030204" pitchFamily="49" charset="0"/>
                </a:rPr>
                <a:t>k</a:t>
              </a:r>
              <a:r>
                <a:rPr lang="en-US" altLang="zh-CN" sz="1600" baseline="-25000">
                  <a:solidFill>
                    <a:srgbClr val="CC00FF"/>
                  </a:solidFill>
                  <a:latin typeface="Consolas" panose="020B0609020204030204" pitchFamily="49" charset="0"/>
                  <a:ea typeface="楷体" panose="02010609060101010101" pitchFamily="49" charset="-122"/>
                  <a:cs typeface="Consolas" panose="020B0609020204030204" pitchFamily="49" charset="0"/>
                </a:rPr>
                <a:t>+1  </a:t>
              </a:r>
              <a:r>
                <a:rPr lang="en-US" altLang="zh-CN" sz="1600">
                  <a:solidFill>
                    <a:srgbClr val="CC00FF"/>
                  </a:solidFill>
                  <a:latin typeface="+mn-ea"/>
                  <a:ea typeface="+mn-ea"/>
                  <a:cs typeface="Consolas" panose="020B0609020204030204" pitchFamily="49" charset="0"/>
                </a:rPr>
                <a:t>…</a:t>
              </a:r>
              <a:r>
                <a:rPr lang="en-US" altLang="zh-CN" sz="1600">
                  <a:solidFill>
                    <a:srgbClr val="CC00FF"/>
                  </a:solidFill>
                  <a:latin typeface="Consolas" panose="020B0609020204030204" pitchFamily="49" charset="0"/>
                  <a:ea typeface="楷体" panose="02010609060101010101" pitchFamily="49" charset="-122"/>
                  <a:cs typeface="Consolas" panose="020B0609020204030204" pitchFamily="49" charset="0"/>
                </a:rPr>
                <a:t>  </a:t>
              </a:r>
              <a:r>
                <a:rPr lang="en-US" altLang="zh-CN" sz="1600" i="1">
                  <a:solidFill>
                    <a:srgbClr val="CC00FF"/>
                  </a:solidFill>
                  <a:latin typeface="Consolas" panose="020B0609020204030204" pitchFamily="49" charset="0"/>
                  <a:ea typeface="楷体" panose="02010609060101010101" pitchFamily="49" charset="-122"/>
                  <a:cs typeface="Consolas" panose="020B0609020204030204" pitchFamily="49" charset="0"/>
                </a:rPr>
                <a:t>a</a:t>
              </a:r>
              <a:r>
                <a:rPr lang="en-US" altLang="zh-CN" sz="1600" i="1" baseline="-25000">
                  <a:solidFill>
                    <a:srgbClr val="CC00FF"/>
                  </a:solidFill>
                  <a:latin typeface="Consolas" panose="020B0609020204030204" pitchFamily="49" charset="0"/>
                  <a:ea typeface="楷体" panose="02010609060101010101" pitchFamily="49" charset="-122"/>
                  <a:cs typeface="Consolas" panose="020B0609020204030204" pitchFamily="49" charset="0"/>
                </a:rPr>
                <a:t>n</a:t>
              </a:r>
              <a:r>
                <a:rPr lang="en-US" altLang="zh-CN" sz="1600" baseline="-25000">
                  <a:solidFill>
                    <a:srgbClr val="CC00FF"/>
                  </a:solidFill>
                  <a:latin typeface="Consolas" panose="020B0609020204030204" pitchFamily="49" charset="0"/>
                  <a:ea typeface="楷体" panose="02010609060101010101" pitchFamily="49" charset="-122"/>
                  <a:cs typeface="Consolas" panose="020B0609020204030204" pitchFamily="49" charset="0"/>
                </a:rPr>
                <a:t>-2   </a:t>
              </a:r>
              <a:r>
                <a:rPr lang="en-US" altLang="zh-CN" sz="1600" i="1">
                  <a:solidFill>
                    <a:srgbClr val="CC00FF"/>
                  </a:solidFill>
                  <a:latin typeface="Consolas" panose="020B0609020204030204" pitchFamily="49" charset="0"/>
                  <a:ea typeface="楷体" panose="02010609060101010101" pitchFamily="49" charset="-122"/>
                  <a:cs typeface="Consolas" panose="020B0609020204030204" pitchFamily="49" charset="0"/>
                </a:rPr>
                <a:t>a</a:t>
              </a:r>
              <a:r>
                <a:rPr lang="en-US" altLang="zh-CN" sz="1600" i="1" baseline="-25000">
                  <a:solidFill>
                    <a:srgbClr val="CC00FF"/>
                  </a:solidFill>
                  <a:latin typeface="Consolas" panose="020B0609020204030204" pitchFamily="49" charset="0"/>
                  <a:ea typeface="楷体" panose="02010609060101010101" pitchFamily="49" charset="-122"/>
                  <a:cs typeface="Consolas" panose="020B0609020204030204" pitchFamily="49" charset="0"/>
                </a:rPr>
                <a:t>n</a:t>
              </a:r>
              <a:r>
                <a:rPr lang="en-US" altLang="zh-CN" sz="1600" baseline="-25000">
                  <a:solidFill>
                    <a:srgbClr val="CC00FF"/>
                  </a:solidFill>
                  <a:latin typeface="Consolas" panose="020B0609020204030204" pitchFamily="49" charset="0"/>
                  <a:ea typeface="楷体" panose="02010609060101010101" pitchFamily="49" charset="-122"/>
                  <a:cs typeface="Consolas" panose="020B0609020204030204" pitchFamily="49" charset="0"/>
                </a:rPr>
                <a:t>-1</a:t>
              </a:r>
              <a:endParaRPr lang="zh-CN" altLang="en-US" sz="1600">
                <a:solidFill>
                  <a:srgbClr val="CC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8" name="TextBox 7"/>
            <p:cNvSpPr txBox="1"/>
            <p:nvPr/>
          </p:nvSpPr>
          <p:spPr>
            <a:xfrm>
              <a:off x="1142976" y="2027318"/>
              <a:ext cx="5786478" cy="289310"/>
            </a:xfrm>
            <a:prstGeom prst="rect">
              <a:avLst/>
            </a:prstGeom>
            <a:noFill/>
          </p:spPr>
          <p:txBody>
            <a:bodyPr wrap="square" rtlCol="0">
              <a:spAutoFit/>
            </a:bodyPr>
            <a:lstStyle/>
            <a:p>
              <a:pPr algn="l">
                <a:spcBef>
                  <a:spcPct val="50000"/>
                </a:spcBef>
              </a:pPr>
              <a:r>
                <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rPr>
                <a:t>中序</a:t>
              </a: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ins</a:t>
              </a:r>
              <a:r>
                <a:rPr lang="zh-CN" altLang="en-US" sz="1600">
                  <a:latin typeface="Consolas" panose="020B0609020204030204" pitchFamily="49" charset="0"/>
                  <a:ea typeface="楷体" panose="02010609060101010101" pitchFamily="49" charset="-122"/>
                  <a:cs typeface="Consolas" panose="020B0609020204030204" pitchFamily="49" charset="0"/>
                </a:rPr>
                <a:t>： </a:t>
              </a:r>
              <a:r>
                <a:rPr lang="en-US" altLang="zh-CN" sz="1600" i="1">
                  <a:solidFill>
                    <a:srgbClr val="003300"/>
                  </a:solidFill>
                  <a:latin typeface="Consolas" panose="020B0609020204030204" pitchFamily="49" charset="0"/>
                  <a:cs typeface="Consolas" panose="020B0609020204030204" pitchFamily="49" charset="0"/>
                </a:rPr>
                <a:t>b</a:t>
              </a:r>
              <a:r>
                <a:rPr lang="en-US" altLang="zh-CN" sz="1600" baseline="-25000">
                  <a:solidFill>
                    <a:srgbClr val="003300"/>
                  </a:solidFill>
                  <a:latin typeface="Consolas" panose="020B0609020204030204" pitchFamily="49" charset="0"/>
                  <a:cs typeface="Consolas" panose="020B0609020204030204" pitchFamily="49" charset="0"/>
                </a:rPr>
                <a:t>0</a:t>
              </a:r>
              <a:r>
                <a:rPr lang="en-US" altLang="zh-CN" sz="1600">
                  <a:solidFill>
                    <a:srgbClr val="003300"/>
                  </a:solidFill>
                  <a:latin typeface="Consolas" panose="020B0609020204030204" pitchFamily="49" charset="0"/>
                  <a:cs typeface="Consolas" panose="020B0609020204030204" pitchFamily="49" charset="0"/>
                </a:rPr>
                <a:t> </a:t>
              </a:r>
              <a:r>
                <a:rPr lang="en-US" altLang="zh-CN" sz="1600" i="1">
                  <a:solidFill>
                    <a:srgbClr val="003300"/>
                  </a:solidFill>
                  <a:latin typeface="Consolas" panose="020B0609020204030204" pitchFamily="49" charset="0"/>
                  <a:cs typeface="Consolas" panose="020B0609020204030204" pitchFamily="49" charset="0"/>
                </a:rPr>
                <a:t>b</a:t>
              </a:r>
              <a:r>
                <a:rPr lang="en-US" altLang="zh-CN" sz="1600" baseline="-25000">
                  <a:solidFill>
                    <a:srgbClr val="003300"/>
                  </a:solidFill>
                  <a:latin typeface="Consolas" panose="020B0609020204030204" pitchFamily="49" charset="0"/>
                  <a:cs typeface="Consolas" panose="020B0609020204030204" pitchFamily="49" charset="0"/>
                </a:rPr>
                <a:t>1</a:t>
              </a:r>
              <a:r>
                <a:rPr lang="en-US" altLang="zh-CN" sz="1600">
                  <a:solidFill>
                    <a:srgbClr val="003300"/>
                  </a:solidFill>
                  <a:latin typeface="Consolas" panose="020B0609020204030204" pitchFamily="49" charset="0"/>
                  <a:cs typeface="Consolas" panose="020B0609020204030204" pitchFamily="49" charset="0"/>
                </a:rPr>
                <a:t>  </a:t>
              </a:r>
              <a:r>
                <a:rPr lang="en-US" altLang="zh-CN" sz="1600">
                  <a:solidFill>
                    <a:srgbClr val="003300"/>
                  </a:solidFill>
                  <a:latin typeface="+mn-ea"/>
                  <a:ea typeface="+mn-ea"/>
                  <a:cs typeface="Consolas" panose="020B0609020204030204" pitchFamily="49" charset="0"/>
                </a:rPr>
                <a:t>…</a:t>
              </a:r>
              <a:r>
                <a:rPr lang="en-US" altLang="zh-CN" sz="1600">
                  <a:solidFill>
                    <a:srgbClr val="003300"/>
                  </a:solidFill>
                  <a:latin typeface="Consolas" panose="020B0609020204030204" pitchFamily="49" charset="0"/>
                  <a:ea typeface="宋体" panose="02010600030101010101" pitchFamily="2" charset="-122"/>
                  <a:cs typeface="Consolas" panose="020B0609020204030204" pitchFamily="49" charset="0"/>
                </a:rPr>
                <a:t>  </a:t>
              </a:r>
              <a:r>
                <a:rPr lang="en-US" altLang="zh-CN" sz="1600" i="1">
                  <a:solidFill>
                    <a:srgbClr val="003300"/>
                  </a:solidFill>
                  <a:latin typeface="Consolas" panose="020B0609020204030204" pitchFamily="49" charset="0"/>
                  <a:ea typeface="宋体" panose="02010600030101010101" pitchFamily="2" charset="-122"/>
                  <a:cs typeface="Consolas" panose="020B0609020204030204" pitchFamily="49" charset="0"/>
                </a:rPr>
                <a:t>b</a:t>
              </a:r>
              <a:r>
                <a:rPr lang="en-US" altLang="zh-CN" sz="1600" i="1" baseline="-25000">
                  <a:solidFill>
                    <a:srgbClr val="003300"/>
                  </a:solidFill>
                  <a:latin typeface="Consolas" panose="020B0609020204030204" pitchFamily="49" charset="0"/>
                  <a:ea typeface="宋体" panose="02010600030101010101" pitchFamily="2" charset="-122"/>
                  <a:cs typeface="Consolas" panose="020B0609020204030204" pitchFamily="49" charset="0"/>
                </a:rPr>
                <a:t>k</a:t>
              </a:r>
              <a:r>
                <a:rPr lang="en-US" altLang="zh-CN" sz="1600" baseline="-25000">
                  <a:solidFill>
                    <a:srgbClr val="003300"/>
                  </a:solidFill>
                  <a:latin typeface="Consolas" panose="020B0609020204030204" pitchFamily="49" charset="0"/>
                  <a:ea typeface="宋体" panose="02010600030101010101" pitchFamily="2" charset="-122"/>
                  <a:cs typeface="Consolas" panose="020B0609020204030204" pitchFamily="49" charset="0"/>
                </a:rPr>
                <a:t>-1   </a:t>
              </a:r>
              <a:r>
                <a:rPr lang="en-US" altLang="zh-CN" sz="1600" i="1">
                  <a:solidFill>
                    <a:srgbClr val="FF0000"/>
                  </a:solidFill>
                  <a:latin typeface="Consolas" panose="020B0609020204030204" pitchFamily="49" charset="0"/>
                  <a:cs typeface="Consolas" panose="020B0609020204030204" pitchFamily="49" charset="0"/>
                </a:rPr>
                <a:t>b</a:t>
              </a:r>
              <a:r>
                <a:rPr lang="en-US" altLang="zh-CN" sz="1600" i="1" baseline="-25000">
                  <a:solidFill>
                    <a:srgbClr val="FF0000"/>
                  </a:solidFill>
                  <a:latin typeface="Consolas" panose="020B0609020204030204" pitchFamily="49" charset="0"/>
                  <a:cs typeface="Consolas" panose="020B0609020204030204" pitchFamily="49" charset="0"/>
                </a:rPr>
                <a:t>k</a:t>
              </a:r>
              <a:r>
                <a:rPr lang="en-US" altLang="zh-CN" sz="1600">
                  <a:latin typeface="Consolas" panose="020B0609020204030204" pitchFamily="49" charset="0"/>
                  <a:cs typeface="Consolas" panose="020B0609020204030204" pitchFamily="49" charset="0"/>
                </a:rPr>
                <a:t>  </a:t>
              </a:r>
              <a:r>
                <a:rPr lang="en-US" altLang="zh-CN" sz="1600" i="1">
                  <a:solidFill>
                    <a:srgbClr val="CC00FF"/>
                  </a:solidFill>
                  <a:latin typeface="Consolas" panose="020B0609020204030204" pitchFamily="49" charset="0"/>
                  <a:cs typeface="Consolas" panose="020B0609020204030204" pitchFamily="49" charset="0"/>
                </a:rPr>
                <a:t>b</a:t>
              </a:r>
              <a:r>
                <a:rPr lang="en-US" altLang="zh-CN" sz="1600" i="1" baseline="-25000">
                  <a:solidFill>
                    <a:srgbClr val="CC00FF"/>
                  </a:solidFill>
                  <a:latin typeface="Consolas" panose="020B0609020204030204" pitchFamily="49" charset="0"/>
                  <a:cs typeface="Consolas" panose="020B0609020204030204" pitchFamily="49" charset="0"/>
                </a:rPr>
                <a:t>k</a:t>
              </a:r>
              <a:r>
                <a:rPr lang="en-US" altLang="zh-CN" sz="1600" baseline="-25000">
                  <a:solidFill>
                    <a:srgbClr val="CC00FF"/>
                  </a:solidFill>
                  <a:latin typeface="Consolas" panose="020B0609020204030204" pitchFamily="49" charset="0"/>
                  <a:cs typeface="Consolas" panose="020B0609020204030204" pitchFamily="49" charset="0"/>
                </a:rPr>
                <a:t>+1  </a:t>
              </a:r>
              <a:r>
                <a:rPr lang="en-US" altLang="zh-CN" sz="1600">
                  <a:solidFill>
                    <a:srgbClr val="CC00FF"/>
                  </a:solidFill>
                  <a:latin typeface="+mn-ea"/>
                  <a:ea typeface="+mn-ea"/>
                  <a:cs typeface="Consolas" panose="020B0609020204030204" pitchFamily="49" charset="0"/>
                </a:rPr>
                <a:t>…</a:t>
              </a:r>
              <a:r>
                <a:rPr lang="en-US" altLang="zh-CN" sz="1600">
                  <a:solidFill>
                    <a:srgbClr val="CC00FF"/>
                  </a:solidFill>
                  <a:latin typeface="Consolas" panose="020B0609020204030204" pitchFamily="49" charset="0"/>
                  <a:ea typeface="宋体" panose="02010600030101010101" pitchFamily="2" charset="-122"/>
                  <a:cs typeface="Consolas" panose="020B0609020204030204" pitchFamily="49" charset="0"/>
                </a:rPr>
                <a:t>  </a:t>
              </a:r>
              <a:r>
                <a:rPr lang="en-US" altLang="zh-CN" sz="1600" i="1">
                  <a:solidFill>
                    <a:srgbClr val="CC00FF"/>
                  </a:solidFill>
                  <a:latin typeface="Consolas" panose="020B0609020204030204" pitchFamily="49" charset="0"/>
                  <a:ea typeface="宋体" panose="02010600030101010101" pitchFamily="2" charset="-122"/>
                  <a:cs typeface="Consolas" panose="020B0609020204030204" pitchFamily="49" charset="0"/>
                </a:rPr>
                <a:t>b</a:t>
              </a:r>
              <a:r>
                <a:rPr lang="en-US" altLang="zh-CN" sz="1600" i="1" baseline="-25000">
                  <a:solidFill>
                    <a:srgbClr val="CC00FF"/>
                  </a:solidFill>
                  <a:latin typeface="Consolas" panose="020B0609020204030204" pitchFamily="49" charset="0"/>
                  <a:ea typeface="宋体" panose="02010600030101010101" pitchFamily="2" charset="-122"/>
                  <a:cs typeface="Consolas" panose="020B0609020204030204" pitchFamily="49" charset="0"/>
                </a:rPr>
                <a:t>n</a:t>
              </a:r>
              <a:r>
                <a:rPr lang="en-US" altLang="zh-CN" sz="1600" baseline="-25000">
                  <a:solidFill>
                    <a:srgbClr val="CC00FF"/>
                  </a:solidFill>
                  <a:latin typeface="Consolas" panose="020B0609020204030204" pitchFamily="49" charset="0"/>
                  <a:ea typeface="宋体" panose="02010600030101010101" pitchFamily="2" charset="-122"/>
                  <a:cs typeface="Consolas" panose="020B0609020204030204" pitchFamily="49" charset="0"/>
                </a:rPr>
                <a:t>-2</a:t>
              </a:r>
              <a:r>
                <a:rPr lang="en-US" altLang="zh-CN" sz="1600">
                  <a:solidFill>
                    <a:srgbClr val="CC00FF"/>
                  </a:solidFill>
                  <a:latin typeface="Consolas" panose="020B0609020204030204" pitchFamily="49" charset="0"/>
                  <a:cs typeface="Consolas" panose="020B0609020204030204" pitchFamily="49" charset="0"/>
                </a:rPr>
                <a:t>  </a:t>
              </a:r>
              <a:r>
                <a:rPr lang="en-US" altLang="zh-CN" sz="1600" i="1">
                  <a:solidFill>
                    <a:srgbClr val="CC00FF"/>
                  </a:solidFill>
                  <a:latin typeface="Consolas" panose="020B0609020204030204" pitchFamily="49" charset="0"/>
                  <a:cs typeface="Consolas" panose="020B0609020204030204" pitchFamily="49" charset="0"/>
                </a:rPr>
                <a:t>b</a:t>
              </a:r>
              <a:r>
                <a:rPr lang="en-US" altLang="zh-CN" sz="1600" i="1" baseline="-25000">
                  <a:solidFill>
                    <a:srgbClr val="CC00FF"/>
                  </a:solidFill>
                  <a:latin typeface="Consolas" panose="020B0609020204030204" pitchFamily="49" charset="0"/>
                  <a:cs typeface="Consolas" panose="020B0609020204030204" pitchFamily="49" charset="0"/>
                </a:rPr>
                <a:t>n</a:t>
              </a:r>
              <a:r>
                <a:rPr lang="en-US" altLang="zh-CN" sz="1600" baseline="-25000">
                  <a:solidFill>
                    <a:srgbClr val="CC00FF"/>
                  </a:solidFill>
                  <a:latin typeface="Consolas" panose="020B0609020204030204" pitchFamily="49" charset="0"/>
                  <a:cs typeface="Consolas" panose="020B0609020204030204" pitchFamily="49" charset="0"/>
                </a:rPr>
                <a:t>-1</a:t>
              </a:r>
              <a:endParaRPr lang="en-US" altLang="en-US" sz="1600" baseline="-25000" dirty="0">
                <a:solidFill>
                  <a:srgbClr val="CC00FF"/>
                </a:solidFill>
                <a:latin typeface="Consolas" panose="020B0609020204030204" pitchFamily="49" charset="0"/>
                <a:cs typeface="Consolas" panose="020B0609020204030204" pitchFamily="49" charset="0"/>
              </a:endParaRPr>
            </a:p>
          </p:txBody>
        </p:sp>
        <p:grpSp>
          <p:nvGrpSpPr>
            <p:cNvPr id="9" name="组合 21"/>
            <p:cNvGrpSpPr/>
            <p:nvPr/>
          </p:nvGrpSpPr>
          <p:grpSpPr>
            <a:xfrm>
              <a:off x="3906758" y="2341087"/>
              <a:ext cx="285752" cy="538436"/>
              <a:chOff x="3935333" y="1988927"/>
              <a:chExt cx="285752" cy="538436"/>
            </a:xfrm>
          </p:grpSpPr>
          <p:cxnSp>
            <p:nvCxnSpPr>
              <p:cNvPr id="10" name="直接箭头连接符 9"/>
              <p:cNvCxnSpPr/>
              <p:nvPr/>
            </p:nvCxnSpPr>
            <p:spPr>
              <a:xfrm rot="5400000" flipH="1" flipV="1">
                <a:off x="3925089" y="2131009"/>
                <a:ext cx="285752" cy="1588"/>
              </a:xfrm>
              <a:prstGeom prst="straightConnector1">
                <a:avLst/>
              </a:prstGeom>
              <a:ln w="19050">
                <a:tailEnd type="arrow"/>
              </a:ln>
            </p:spPr>
            <p:style>
              <a:lnRef idx="2">
                <a:schemeClr val="accent5"/>
              </a:lnRef>
              <a:fillRef idx="0">
                <a:schemeClr val="accent5"/>
              </a:fillRef>
              <a:effectRef idx="1">
                <a:schemeClr val="accent5"/>
              </a:effectRef>
              <a:fontRef idx="minor">
                <a:schemeClr val="tx1"/>
              </a:fontRef>
            </p:style>
          </p:cxnSp>
          <p:sp>
            <p:nvSpPr>
              <p:cNvPr id="11" name="TextBox 10"/>
              <p:cNvSpPr txBox="1"/>
              <p:nvPr/>
            </p:nvSpPr>
            <p:spPr>
              <a:xfrm>
                <a:off x="3935333" y="2330386"/>
                <a:ext cx="285752" cy="196977"/>
              </a:xfrm>
              <a:prstGeom prst="rect">
                <a:avLst/>
              </a:prstGeom>
              <a:noFill/>
            </p:spPr>
            <p:txBody>
              <a:bodyPr wrap="square" lIns="0" tIns="0" rIns="0" bIns="0" rtlCol="0">
                <a:spAutoFit/>
              </a:bodyPr>
              <a:lstStyle/>
              <a:p>
                <a:r>
                  <a:rPr lang="en-US" altLang="zh-CN" sz="1600" i="1">
                    <a:latin typeface="Consolas" panose="020B0609020204030204" pitchFamily="49" charset="0"/>
                    <a:cs typeface="Consolas" panose="020B0609020204030204" pitchFamily="49" charset="0"/>
                  </a:rPr>
                  <a:t>p</a:t>
                </a:r>
                <a:endParaRPr lang="zh-CN" altLang="en-US" sz="1600" i="1">
                  <a:latin typeface="Consolas" panose="020B0609020204030204" pitchFamily="49" charset="0"/>
                  <a:cs typeface="Consolas" panose="020B0609020204030204" pitchFamily="49" charset="0"/>
                </a:endParaRPr>
              </a:p>
            </p:txBody>
          </p:sp>
        </p:grpSp>
        <p:grpSp>
          <p:nvGrpSpPr>
            <p:cNvPr id="12" name="组合 24"/>
            <p:cNvGrpSpPr/>
            <p:nvPr/>
          </p:nvGrpSpPr>
          <p:grpSpPr>
            <a:xfrm>
              <a:off x="2428860" y="879805"/>
              <a:ext cx="428628" cy="561779"/>
              <a:chOff x="2285984" y="739756"/>
              <a:chExt cx="428628" cy="561779"/>
            </a:xfrm>
          </p:grpSpPr>
          <p:cxnSp>
            <p:nvCxnSpPr>
              <p:cNvPr id="13" name="直接箭头连接符 12"/>
              <p:cNvCxnSpPr/>
              <p:nvPr/>
            </p:nvCxnSpPr>
            <p:spPr>
              <a:xfrm rot="5400000">
                <a:off x="2365668" y="1157865"/>
                <a:ext cx="285752"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2285984" y="739756"/>
                <a:ext cx="428628" cy="196977"/>
              </a:xfrm>
              <a:prstGeom prst="rect">
                <a:avLst/>
              </a:prstGeom>
              <a:noFill/>
            </p:spPr>
            <p:txBody>
              <a:bodyPr wrap="square" lIns="0" tIns="0" rIns="0" bIns="0" rtlCol="0">
                <a:spAutoFit/>
              </a:bodyPr>
              <a:lstStyle/>
              <a:p>
                <a:r>
                  <a:rPr lang="en-US" altLang="zh-CN" sz="1600" i="1">
                    <a:latin typeface="Consolas" panose="020B0609020204030204" pitchFamily="49" charset="0"/>
                    <a:cs typeface="Consolas" panose="020B0609020204030204" pitchFamily="49" charset="0"/>
                  </a:rPr>
                  <a:t>i</a:t>
                </a:r>
                <a:r>
                  <a:rPr lang="en-US" altLang="zh-CN" sz="1600">
                    <a:latin typeface="Consolas" panose="020B0609020204030204" pitchFamily="49" charset="0"/>
                    <a:cs typeface="Consolas" panose="020B0609020204030204" pitchFamily="49" charset="0"/>
                  </a:rPr>
                  <a:t>+1</a:t>
                </a:r>
                <a:endParaRPr lang="zh-CN" altLang="en-US" sz="1600">
                  <a:latin typeface="Consolas" panose="020B0609020204030204" pitchFamily="49" charset="0"/>
                  <a:cs typeface="Consolas" panose="020B0609020204030204" pitchFamily="49" charset="0"/>
                </a:endParaRPr>
              </a:p>
            </p:txBody>
          </p:sp>
        </p:grpSp>
        <p:grpSp>
          <p:nvGrpSpPr>
            <p:cNvPr id="15" name="组合 25"/>
            <p:cNvGrpSpPr/>
            <p:nvPr/>
          </p:nvGrpSpPr>
          <p:grpSpPr>
            <a:xfrm>
              <a:off x="4000496" y="879805"/>
              <a:ext cx="1000132" cy="540637"/>
              <a:chOff x="3714744" y="714356"/>
              <a:chExt cx="1000132" cy="540637"/>
            </a:xfrm>
          </p:grpSpPr>
          <p:cxnSp>
            <p:nvCxnSpPr>
              <p:cNvPr id="16" name="直接箭头连接符 15"/>
              <p:cNvCxnSpPr/>
              <p:nvPr/>
            </p:nvCxnSpPr>
            <p:spPr>
              <a:xfrm rot="5400000">
                <a:off x="4098128" y="1111323"/>
                <a:ext cx="285752"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3714744" y="714356"/>
                <a:ext cx="1000132" cy="200504"/>
              </a:xfrm>
              <a:prstGeom prst="rect">
                <a:avLst/>
              </a:prstGeom>
              <a:noFill/>
            </p:spPr>
            <p:txBody>
              <a:bodyPr wrap="square" lIns="0" tIns="0" rIns="0" bIns="0" rtlCol="0">
                <a:spAutoFit/>
              </a:bodyPr>
              <a:lstStyle/>
              <a:p>
                <a:r>
                  <a:rPr lang="en-US" altLang="zh-CN" sz="1600" i="1">
                    <a:latin typeface="Consolas" panose="020B0609020204030204" pitchFamily="49" charset="0"/>
                    <a:cs typeface="Consolas" panose="020B0609020204030204" pitchFamily="49" charset="0"/>
                  </a:rPr>
                  <a:t>i</a:t>
                </a:r>
                <a:r>
                  <a:rPr lang="en-US" altLang="zh-CN" sz="1600">
                    <a:latin typeface="Consolas" panose="020B0609020204030204" pitchFamily="49" charset="0"/>
                    <a:cs typeface="Consolas" panose="020B0609020204030204" pitchFamily="49" charset="0"/>
                  </a:rPr>
                  <a:t>+</a:t>
                </a:r>
                <a:r>
                  <a:rPr lang="en-US" altLang="zh-CN" sz="1600" i="1">
                    <a:latin typeface="Consolas" panose="020B0609020204030204" pitchFamily="49" charset="0"/>
                    <a:cs typeface="Consolas" panose="020B0609020204030204" pitchFamily="49" charset="0"/>
                  </a:rPr>
                  <a:t>k</a:t>
                </a:r>
                <a:r>
                  <a:rPr lang="en-US" altLang="zh-CN" sz="1600">
                    <a:latin typeface="Consolas" panose="020B0609020204030204" pitchFamily="49" charset="0"/>
                    <a:cs typeface="Consolas" panose="020B0609020204030204" pitchFamily="49" charset="0"/>
                  </a:rPr>
                  <a:t>+1</a:t>
                </a:r>
                <a:endParaRPr lang="zh-CN" altLang="en-US" sz="1600">
                  <a:latin typeface="Consolas" panose="020B0609020204030204" pitchFamily="49" charset="0"/>
                  <a:cs typeface="Consolas" panose="020B0609020204030204" pitchFamily="49" charset="0"/>
                </a:endParaRPr>
              </a:p>
            </p:txBody>
          </p:sp>
        </p:grpSp>
        <p:grpSp>
          <p:nvGrpSpPr>
            <p:cNvPr id="18" name="组合 23"/>
            <p:cNvGrpSpPr/>
            <p:nvPr/>
          </p:nvGrpSpPr>
          <p:grpSpPr>
            <a:xfrm>
              <a:off x="4296296" y="2331039"/>
              <a:ext cx="500066" cy="548484"/>
              <a:chOff x="4439172" y="1976227"/>
              <a:chExt cx="500066" cy="548484"/>
            </a:xfrm>
          </p:grpSpPr>
          <p:cxnSp>
            <p:nvCxnSpPr>
              <p:cNvPr id="19" name="直接箭头连接符 18"/>
              <p:cNvCxnSpPr/>
              <p:nvPr/>
            </p:nvCxnSpPr>
            <p:spPr>
              <a:xfrm rot="5400000" flipH="1" flipV="1">
                <a:off x="4501356" y="2118309"/>
                <a:ext cx="285752" cy="1588"/>
              </a:xfrm>
              <a:prstGeom prst="straightConnector1">
                <a:avLst/>
              </a:prstGeom>
              <a:ln w="19050">
                <a:tailEnd type="arrow"/>
              </a:ln>
            </p:spPr>
            <p:style>
              <a:lnRef idx="2">
                <a:schemeClr val="accent5"/>
              </a:lnRef>
              <a:fillRef idx="0">
                <a:schemeClr val="accent5"/>
              </a:fillRef>
              <a:effectRef idx="1">
                <a:schemeClr val="accent5"/>
              </a:effectRef>
              <a:fontRef idx="minor">
                <a:schemeClr val="tx1"/>
              </a:fontRef>
            </p:style>
          </p:cxnSp>
          <p:sp>
            <p:nvSpPr>
              <p:cNvPr id="20" name="TextBox 19"/>
              <p:cNvSpPr txBox="1"/>
              <p:nvPr/>
            </p:nvSpPr>
            <p:spPr>
              <a:xfrm>
                <a:off x="4439172" y="2327734"/>
                <a:ext cx="500066" cy="196977"/>
              </a:xfrm>
              <a:prstGeom prst="rect">
                <a:avLst/>
              </a:prstGeom>
              <a:noFill/>
            </p:spPr>
            <p:txBody>
              <a:bodyPr wrap="square" lIns="0" tIns="0" rIns="0" bIns="0" rtlCol="0">
                <a:spAutoFit/>
              </a:bodyPr>
              <a:lstStyle/>
              <a:p>
                <a:r>
                  <a:rPr lang="en-US" altLang="zh-CN" sz="1600" i="1">
                    <a:latin typeface="Consolas" panose="020B0609020204030204" pitchFamily="49" charset="0"/>
                    <a:cs typeface="Consolas" panose="020B0609020204030204" pitchFamily="49" charset="0"/>
                  </a:rPr>
                  <a:t>p</a:t>
                </a:r>
                <a:r>
                  <a:rPr lang="en-US" altLang="zh-CN" sz="1600">
                    <a:latin typeface="Consolas" panose="020B0609020204030204" pitchFamily="49" charset="0"/>
                    <a:cs typeface="Consolas" panose="020B0609020204030204" pitchFamily="49" charset="0"/>
                  </a:rPr>
                  <a:t>+1</a:t>
                </a:r>
                <a:endParaRPr lang="zh-CN" altLang="en-US" sz="1600">
                  <a:latin typeface="Consolas" panose="020B0609020204030204" pitchFamily="49" charset="0"/>
                  <a:cs typeface="Consolas" panose="020B0609020204030204" pitchFamily="49" charset="0"/>
                </a:endParaRPr>
              </a:p>
            </p:txBody>
          </p:sp>
        </p:grpSp>
        <p:grpSp>
          <p:nvGrpSpPr>
            <p:cNvPr id="21" name="组合 26"/>
            <p:cNvGrpSpPr/>
            <p:nvPr/>
          </p:nvGrpSpPr>
          <p:grpSpPr>
            <a:xfrm>
              <a:off x="2204498" y="2372333"/>
              <a:ext cx="328614" cy="556601"/>
              <a:chOff x="2100246" y="1976227"/>
              <a:chExt cx="328614" cy="556601"/>
            </a:xfrm>
          </p:grpSpPr>
          <p:cxnSp>
            <p:nvCxnSpPr>
              <p:cNvPr id="22" name="直接箭头连接符 21"/>
              <p:cNvCxnSpPr/>
              <p:nvPr/>
            </p:nvCxnSpPr>
            <p:spPr>
              <a:xfrm rot="5400000" flipH="1" flipV="1">
                <a:off x="2129615" y="2118309"/>
                <a:ext cx="285752" cy="1588"/>
              </a:xfrm>
              <a:prstGeom prst="straightConnector1">
                <a:avLst/>
              </a:prstGeom>
              <a:ln w="19050">
                <a:tailEnd type="arrow"/>
              </a:ln>
            </p:spPr>
            <p:style>
              <a:lnRef idx="2">
                <a:schemeClr val="accent5"/>
              </a:lnRef>
              <a:fillRef idx="0">
                <a:schemeClr val="accent5"/>
              </a:fillRef>
              <a:effectRef idx="1">
                <a:schemeClr val="accent5"/>
              </a:effectRef>
              <a:fontRef idx="minor">
                <a:schemeClr val="tx1"/>
              </a:fontRef>
            </p:style>
          </p:cxnSp>
          <p:sp>
            <p:nvSpPr>
              <p:cNvPr id="23" name="TextBox 22"/>
              <p:cNvSpPr txBox="1"/>
              <p:nvPr/>
            </p:nvSpPr>
            <p:spPr>
              <a:xfrm>
                <a:off x="2100246" y="2332324"/>
                <a:ext cx="328614" cy="200504"/>
              </a:xfrm>
              <a:prstGeom prst="rect">
                <a:avLst/>
              </a:prstGeom>
              <a:noFill/>
            </p:spPr>
            <p:txBody>
              <a:bodyPr wrap="square" lIns="0" tIns="0" rIns="0" bIns="0" rtlCol="0">
                <a:spAutoFit/>
              </a:bodyPr>
              <a:lstStyle/>
              <a:p>
                <a:r>
                  <a:rPr lang="en-US" altLang="zh-CN" sz="1600" i="1">
                    <a:latin typeface="Consolas" panose="020B0609020204030204" pitchFamily="49" charset="0"/>
                    <a:cs typeface="Consolas" panose="020B0609020204030204" pitchFamily="49" charset="0"/>
                  </a:rPr>
                  <a:t>j</a:t>
                </a:r>
                <a:endParaRPr lang="zh-CN" altLang="en-US" sz="1600" i="1">
                  <a:latin typeface="Consolas" panose="020B0609020204030204" pitchFamily="49" charset="0"/>
                  <a:cs typeface="Consolas" panose="020B0609020204030204" pitchFamily="49" charset="0"/>
                </a:endParaRPr>
              </a:p>
            </p:txBody>
          </p:sp>
        </p:grpSp>
        <p:grpSp>
          <p:nvGrpSpPr>
            <p:cNvPr id="24" name="组合 24"/>
            <p:cNvGrpSpPr/>
            <p:nvPr/>
          </p:nvGrpSpPr>
          <p:grpSpPr>
            <a:xfrm>
              <a:off x="1899752" y="898203"/>
              <a:ext cx="447622" cy="551731"/>
              <a:chOff x="2398716" y="739756"/>
              <a:chExt cx="447622" cy="551731"/>
            </a:xfrm>
          </p:grpSpPr>
          <p:cxnSp>
            <p:nvCxnSpPr>
              <p:cNvPr id="25" name="直接箭头连接符 24"/>
              <p:cNvCxnSpPr/>
              <p:nvPr/>
            </p:nvCxnSpPr>
            <p:spPr>
              <a:xfrm rot="16200000" flipH="1">
                <a:off x="2534962" y="980111"/>
                <a:ext cx="346040" cy="276712"/>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2398716" y="739756"/>
                <a:ext cx="214314" cy="196977"/>
              </a:xfrm>
              <a:prstGeom prst="rect">
                <a:avLst/>
              </a:prstGeom>
              <a:noFill/>
            </p:spPr>
            <p:txBody>
              <a:bodyPr wrap="square" lIns="0" tIns="0" rIns="0" bIns="0" rtlCol="0">
                <a:spAutoFit/>
              </a:bodyPr>
              <a:lstStyle/>
              <a:p>
                <a:r>
                  <a:rPr lang="en-US" altLang="zh-CN" sz="1600" i="1">
                    <a:latin typeface="Consolas" panose="020B0609020204030204" pitchFamily="49" charset="0"/>
                    <a:cs typeface="Consolas" panose="020B0609020204030204" pitchFamily="49" charset="0"/>
                  </a:rPr>
                  <a:t>i</a:t>
                </a:r>
                <a:endParaRPr lang="zh-CN" altLang="en-US" sz="1600">
                  <a:latin typeface="Consolas" panose="020B0609020204030204" pitchFamily="49" charset="0"/>
                  <a:cs typeface="Consolas" panose="020B0609020204030204" pitchFamily="49" charset="0"/>
                </a:endParaRPr>
              </a:p>
            </p:txBody>
          </p:sp>
        </p:grpSp>
      </p:grpSp>
      <p:sp>
        <p:nvSpPr>
          <p:cNvPr id="30" name="任意多边形 29"/>
          <p:cNvSpPr/>
          <p:nvPr/>
        </p:nvSpPr>
        <p:spPr>
          <a:xfrm>
            <a:off x="991569" y="1738365"/>
            <a:ext cx="2917240" cy="3526971"/>
          </a:xfrm>
          <a:custGeom>
            <a:avLst/>
            <a:gdLst>
              <a:gd name="connsiteX0" fmla="*/ 1947706 w 3203750"/>
              <a:gd name="connsiteY0" fmla="*/ 0 h 3526971"/>
              <a:gd name="connsiteX1" fmla="*/ 1807029 w 3203750"/>
              <a:gd name="connsiteY1" fmla="*/ 140677 h 3526971"/>
              <a:gd name="connsiteX2" fmla="*/ 561033 w 3203750"/>
              <a:gd name="connsiteY2" fmla="*/ 200967 h 3526971"/>
              <a:gd name="connsiteX3" fmla="*/ 440453 w 3203750"/>
              <a:gd name="connsiteY3" fmla="*/ 813916 h 3526971"/>
              <a:gd name="connsiteX4" fmla="*/ 3203750 w 3203750"/>
              <a:gd name="connsiteY4" fmla="*/ 3526971 h 3526971"/>
              <a:gd name="connsiteX0-1" fmla="*/ 1944412 w 3200456"/>
              <a:gd name="connsiteY0-2" fmla="*/ 0 h 3526971"/>
              <a:gd name="connsiteX1-3" fmla="*/ 1803735 w 3200456"/>
              <a:gd name="connsiteY1-4" fmla="*/ 140677 h 3526971"/>
              <a:gd name="connsiteX2-5" fmla="*/ 577499 w 3200456"/>
              <a:gd name="connsiteY2-6" fmla="*/ 118999 h 3526971"/>
              <a:gd name="connsiteX3-7" fmla="*/ 437159 w 3200456"/>
              <a:gd name="connsiteY3-8" fmla="*/ 813916 h 3526971"/>
              <a:gd name="connsiteX4-9" fmla="*/ 3200456 w 3200456"/>
              <a:gd name="connsiteY4-10" fmla="*/ 3526971 h 3526971"/>
              <a:gd name="connsiteX0-11" fmla="*/ 1944412 w 3200456"/>
              <a:gd name="connsiteY0-12" fmla="*/ 0 h 3526971"/>
              <a:gd name="connsiteX1-13" fmla="*/ 1506193 w 3200456"/>
              <a:gd name="connsiteY1-14" fmla="*/ 118999 h 3526971"/>
              <a:gd name="connsiteX2-15" fmla="*/ 577499 w 3200456"/>
              <a:gd name="connsiteY2-16" fmla="*/ 118999 h 3526971"/>
              <a:gd name="connsiteX3-17" fmla="*/ 437159 w 3200456"/>
              <a:gd name="connsiteY3-18" fmla="*/ 813916 h 3526971"/>
              <a:gd name="connsiteX4-19" fmla="*/ 3200456 w 3200456"/>
              <a:gd name="connsiteY4-20" fmla="*/ 3526971 h 3526971"/>
              <a:gd name="connsiteX0-21" fmla="*/ 1661196 w 2917240"/>
              <a:gd name="connsiteY0-22" fmla="*/ 71502 h 3598473"/>
              <a:gd name="connsiteX1-23" fmla="*/ 1222977 w 2917240"/>
              <a:gd name="connsiteY1-24" fmla="*/ 190501 h 3598473"/>
              <a:gd name="connsiteX2-25" fmla="*/ 294283 w 2917240"/>
              <a:gd name="connsiteY2-26" fmla="*/ 190501 h 3598473"/>
              <a:gd name="connsiteX3-27" fmla="*/ 437159 w 2917240"/>
              <a:gd name="connsiteY3-28" fmla="*/ 1333509 h 3598473"/>
              <a:gd name="connsiteX4-29" fmla="*/ 2917240 w 2917240"/>
              <a:gd name="connsiteY4-30" fmla="*/ 3598473 h 3598473"/>
              <a:gd name="connsiteX0-31" fmla="*/ 1661196 w 2917240"/>
              <a:gd name="connsiteY0-32" fmla="*/ 0 h 3526971"/>
              <a:gd name="connsiteX1-33" fmla="*/ 1222977 w 2917240"/>
              <a:gd name="connsiteY1-34" fmla="*/ 118999 h 3526971"/>
              <a:gd name="connsiteX2-35" fmla="*/ 294283 w 2917240"/>
              <a:gd name="connsiteY2-36" fmla="*/ 261875 h 3526971"/>
              <a:gd name="connsiteX3-37" fmla="*/ 437159 w 2917240"/>
              <a:gd name="connsiteY3-38" fmla="*/ 1262007 h 3526971"/>
              <a:gd name="connsiteX4-39" fmla="*/ 2917240 w 2917240"/>
              <a:gd name="connsiteY4-40" fmla="*/ 3526971 h 35269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17240" h="3526971">
                <a:moveTo>
                  <a:pt x="1661196" y="0"/>
                </a:moveTo>
                <a:cubicBezTo>
                  <a:pt x="1706413" y="53591"/>
                  <a:pt x="1450796" y="75353"/>
                  <a:pt x="1222977" y="118999"/>
                </a:cubicBezTo>
                <a:cubicBezTo>
                  <a:pt x="995158" y="162645"/>
                  <a:pt x="425253" y="71374"/>
                  <a:pt x="294283" y="261875"/>
                </a:cubicBezTo>
                <a:cubicBezTo>
                  <a:pt x="163313" y="452376"/>
                  <a:pt x="0" y="717824"/>
                  <a:pt x="437159" y="1262007"/>
                </a:cubicBezTo>
                <a:cubicBezTo>
                  <a:pt x="874318" y="1806190"/>
                  <a:pt x="1755818" y="2447610"/>
                  <a:pt x="2917240" y="3526971"/>
                </a:cubicBezTo>
              </a:path>
            </a:pathLst>
          </a:custGeom>
          <a:ln w="19050">
            <a:solidFill>
              <a:srgbClr val="FF3399"/>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1" name="任意多边形 30"/>
          <p:cNvSpPr/>
          <p:nvPr/>
        </p:nvSpPr>
        <p:spPr>
          <a:xfrm>
            <a:off x="2363875" y="2336242"/>
            <a:ext cx="2388995" cy="2939144"/>
          </a:xfrm>
          <a:custGeom>
            <a:avLst/>
            <a:gdLst>
              <a:gd name="connsiteX0" fmla="*/ 135652 w 2456821"/>
              <a:gd name="connsiteY0" fmla="*/ 90435 h 2984361"/>
              <a:gd name="connsiteX1" fmla="*/ 386861 w 2456821"/>
              <a:gd name="connsiteY1" fmla="*/ 482321 h 2984361"/>
              <a:gd name="connsiteX2" fmla="*/ 2456821 w 2456821"/>
              <a:gd name="connsiteY2" fmla="*/ 2984361 h 2984361"/>
              <a:gd name="connsiteX0-1" fmla="*/ 67826 w 2388995"/>
              <a:gd name="connsiteY0-2" fmla="*/ 45218 h 2939144"/>
              <a:gd name="connsiteX1-3" fmla="*/ 1708059 w 2388995"/>
              <a:gd name="connsiteY1-4" fmla="*/ 878445 h 2939144"/>
              <a:gd name="connsiteX2-5" fmla="*/ 2388995 w 2388995"/>
              <a:gd name="connsiteY2-6" fmla="*/ 2939144 h 2939144"/>
            </a:gdLst>
            <a:ahLst/>
            <a:cxnLst>
              <a:cxn ang="0">
                <a:pos x="connsiteX0-1" y="connsiteY0-2"/>
              </a:cxn>
              <a:cxn ang="0">
                <a:pos x="connsiteX1-3" y="connsiteY1-4"/>
              </a:cxn>
              <a:cxn ang="0">
                <a:pos x="connsiteX2-5" y="connsiteY2-6"/>
              </a:cxn>
            </a:cxnLst>
            <a:rect l="l" t="t" r="r" b="b"/>
            <a:pathLst>
              <a:path w="2388995" h="2939144">
                <a:moveTo>
                  <a:pt x="67826" y="45218"/>
                </a:moveTo>
                <a:cubicBezTo>
                  <a:pt x="0" y="0"/>
                  <a:pt x="1321198" y="396124"/>
                  <a:pt x="1708059" y="878445"/>
                </a:cubicBezTo>
                <a:cubicBezTo>
                  <a:pt x="2094920" y="1360766"/>
                  <a:pt x="1547445" y="1929284"/>
                  <a:pt x="2388995" y="2939144"/>
                </a:cubicBezTo>
              </a:path>
            </a:pathLst>
          </a:custGeom>
          <a:ln w="19050">
            <a:solidFill>
              <a:srgbClr val="FF3399"/>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2" name="任意多边形 31"/>
          <p:cNvSpPr/>
          <p:nvPr/>
        </p:nvSpPr>
        <p:spPr>
          <a:xfrm>
            <a:off x="4049486" y="1708220"/>
            <a:ext cx="381837" cy="3888712"/>
          </a:xfrm>
          <a:custGeom>
            <a:avLst/>
            <a:gdLst>
              <a:gd name="connsiteX0" fmla="*/ 381837 w 381837"/>
              <a:gd name="connsiteY0" fmla="*/ 0 h 3888712"/>
              <a:gd name="connsiteX1" fmla="*/ 241160 w 381837"/>
              <a:gd name="connsiteY1" fmla="*/ 291402 h 3888712"/>
              <a:gd name="connsiteX2" fmla="*/ 120580 w 381837"/>
              <a:gd name="connsiteY2" fmla="*/ 934496 h 3888712"/>
              <a:gd name="connsiteX3" fmla="*/ 0 w 381837"/>
              <a:gd name="connsiteY3" fmla="*/ 3888712 h 3888712"/>
              <a:gd name="connsiteX0-1" fmla="*/ 381837 w 381837"/>
              <a:gd name="connsiteY0-2" fmla="*/ 0 h 3888712"/>
              <a:gd name="connsiteX1-3" fmla="*/ 241160 w 381837"/>
              <a:gd name="connsiteY1-4" fmla="*/ 291402 h 3888712"/>
              <a:gd name="connsiteX2-5" fmla="*/ 93886 w 381837"/>
              <a:gd name="connsiteY2-6" fmla="*/ 1006400 h 3888712"/>
              <a:gd name="connsiteX3-7" fmla="*/ 0 w 381837"/>
              <a:gd name="connsiteY3-8" fmla="*/ 3888712 h 3888712"/>
            </a:gdLst>
            <a:ahLst/>
            <a:cxnLst>
              <a:cxn ang="0">
                <a:pos x="connsiteX0-1" y="connsiteY0-2"/>
              </a:cxn>
              <a:cxn ang="0">
                <a:pos x="connsiteX1-3" y="connsiteY1-4"/>
              </a:cxn>
              <a:cxn ang="0">
                <a:pos x="connsiteX2-5" y="connsiteY2-6"/>
              </a:cxn>
              <a:cxn ang="0">
                <a:pos x="connsiteX3-7" y="connsiteY3-8"/>
              </a:cxn>
            </a:cxnLst>
            <a:rect l="l" t="t" r="r" b="b"/>
            <a:pathLst>
              <a:path w="381837" h="3888712">
                <a:moveTo>
                  <a:pt x="381837" y="0"/>
                </a:moveTo>
                <a:cubicBezTo>
                  <a:pt x="333270" y="67826"/>
                  <a:pt x="289152" y="123669"/>
                  <a:pt x="241160" y="291402"/>
                </a:cubicBezTo>
                <a:cubicBezTo>
                  <a:pt x="193168" y="459135"/>
                  <a:pt x="134079" y="406848"/>
                  <a:pt x="93886" y="1006400"/>
                </a:cubicBezTo>
                <a:cubicBezTo>
                  <a:pt x="53693" y="1605952"/>
                  <a:pt x="40193" y="2711380"/>
                  <a:pt x="0" y="3888712"/>
                </a:cubicBezTo>
              </a:path>
            </a:pathLst>
          </a:custGeom>
          <a:ln w="19050">
            <a:solidFill>
              <a:srgbClr val="FF3399"/>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4" name="任意多边形 33"/>
          <p:cNvSpPr/>
          <p:nvPr/>
        </p:nvSpPr>
        <p:spPr>
          <a:xfrm>
            <a:off x="4592097" y="2361363"/>
            <a:ext cx="572756" cy="3255666"/>
          </a:xfrm>
          <a:custGeom>
            <a:avLst/>
            <a:gdLst>
              <a:gd name="connsiteX0" fmla="*/ 0 w 572756"/>
              <a:gd name="connsiteY0" fmla="*/ 0 h 3255666"/>
              <a:gd name="connsiteX1" fmla="*/ 271305 w 572756"/>
              <a:gd name="connsiteY1" fmla="*/ 1155560 h 3255666"/>
              <a:gd name="connsiteX2" fmla="*/ 572756 w 572756"/>
              <a:gd name="connsiteY2" fmla="*/ 3255666 h 3255666"/>
            </a:gdLst>
            <a:ahLst/>
            <a:cxnLst>
              <a:cxn ang="0">
                <a:pos x="connsiteX0" y="connsiteY0"/>
              </a:cxn>
              <a:cxn ang="0">
                <a:pos x="connsiteX1" y="connsiteY1"/>
              </a:cxn>
              <a:cxn ang="0">
                <a:pos x="connsiteX2" y="connsiteY2"/>
              </a:cxn>
            </a:cxnLst>
            <a:rect l="l" t="t" r="r" b="b"/>
            <a:pathLst>
              <a:path w="572756" h="3255666">
                <a:moveTo>
                  <a:pt x="0" y="0"/>
                </a:moveTo>
                <a:cubicBezTo>
                  <a:pt x="87923" y="306474"/>
                  <a:pt x="175846" y="612949"/>
                  <a:pt x="271305" y="1155560"/>
                </a:cubicBezTo>
                <a:cubicBezTo>
                  <a:pt x="366764" y="1698171"/>
                  <a:pt x="469760" y="2476918"/>
                  <a:pt x="572756" y="3255666"/>
                </a:cubicBezTo>
              </a:path>
            </a:pathLst>
          </a:custGeom>
          <a:ln w="19050">
            <a:solidFill>
              <a:srgbClr val="FF3399"/>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5" name="灯片编号占位符 34"/>
          <p:cNvSpPr>
            <a:spLocks noGrp="1"/>
          </p:cNvSpPr>
          <p:nvPr>
            <p:ph type="sldNum" sz="quarter" idx="12"/>
          </p:nvPr>
        </p:nvSpPr>
        <p:spPr/>
        <p:txBody>
          <a:bodyPr/>
          <a:lstStyle/>
          <a:p>
            <a:fld id="{67864EE2-EAB3-4814-A7EB-820BD7610F1E}" type="slidenum">
              <a:rPr lang="en-US" altLang="zh-CN" smtClean="0"/>
              <a:t>24</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strips(downLeft)">
                                      <p:cBhvr>
                                        <p:cTn id="15" dur="1000"/>
                                        <p:tgtEl>
                                          <p:spTgt spid="30"/>
                                        </p:tgtEl>
                                      </p:cBhvr>
                                    </p:animEffect>
                                  </p:childTnLst>
                                </p:cTn>
                              </p:par>
                              <p:par>
                                <p:cTn id="16" presetID="18" presetClass="entr" presetSubtype="12"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strips(downLeft)">
                                      <p:cBhvr>
                                        <p:cTn id="18" dur="5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xit" presetSubtype="4" fill="hold" grpId="1" nodeType="clickEffect">
                                  <p:stCondLst>
                                    <p:cond delay="0"/>
                                  </p:stCondLst>
                                  <p:childTnLst>
                                    <p:animEffect transition="out" filter="wipe(down)">
                                      <p:cBhvr>
                                        <p:cTn id="22" dur="500"/>
                                        <p:tgtEl>
                                          <p:spTgt spid="30"/>
                                        </p:tgtEl>
                                      </p:cBhvr>
                                    </p:animEffect>
                                    <p:set>
                                      <p:cBhvr>
                                        <p:cTn id="23" dur="1" fill="hold">
                                          <p:stCondLst>
                                            <p:cond delay="499"/>
                                          </p:stCondLst>
                                        </p:cTn>
                                        <p:tgtEl>
                                          <p:spTgt spid="30"/>
                                        </p:tgtEl>
                                        <p:attrNameLst>
                                          <p:attrName>style.visibility</p:attrName>
                                        </p:attrNameLst>
                                      </p:cBhvr>
                                      <p:to>
                                        <p:strVal val="hidden"/>
                                      </p:to>
                                    </p:set>
                                  </p:childTnLst>
                                </p:cTn>
                              </p:par>
                              <p:par>
                                <p:cTn id="24" presetID="22" presetClass="exit" presetSubtype="4" fill="hold" grpId="1" nodeType="withEffect">
                                  <p:stCondLst>
                                    <p:cond delay="0"/>
                                  </p:stCondLst>
                                  <p:childTnLst>
                                    <p:animEffect transition="out" filter="wipe(down)">
                                      <p:cBhvr>
                                        <p:cTn id="25" dur="500"/>
                                        <p:tgtEl>
                                          <p:spTgt spid="31"/>
                                        </p:tgtEl>
                                      </p:cBhvr>
                                    </p:animEffect>
                                    <p:set>
                                      <p:cBhvr>
                                        <p:cTn id="26" dur="1" fill="hold">
                                          <p:stCondLst>
                                            <p:cond delay="499"/>
                                          </p:stCondLst>
                                        </p:cTn>
                                        <p:tgtEl>
                                          <p:spTgt spid="31"/>
                                        </p:tgtEl>
                                        <p:attrNameLst>
                                          <p:attrName>style.visibility</p:attrName>
                                        </p:attrNameLst>
                                      </p:cBhvr>
                                      <p:to>
                                        <p:strVal val="hidden"/>
                                      </p:to>
                                    </p:set>
                                  </p:childTnLst>
                                </p:cTn>
                              </p:par>
                            </p:childTnLst>
                          </p:cTn>
                        </p:par>
                        <p:par>
                          <p:cTn id="27" fill="hold">
                            <p:stCondLst>
                              <p:cond delay="500"/>
                            </p:stCondLst>
                            <p:childTnLst>
                              <p:par>
                                <p:cTn id="28" presetID="18" presetClass="entr" presetSubtype="12"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strips(downLeft)">
                                      <p:cBhvr>
                                        <p:cTn id="30" dur="500"/>
                                        <p:tgtEl>
                                          <p:spTgt spid="34"/>
                                        </p:tgtEl>
                                      </p:cBhvr>
                                    </p:animEffec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0" grpId="0" animBg="1"/>
      <p:bldP spid="30" grpId="1" animBg="1"/>
      <p:bldP spid="31" grpId="0" animBg="1"/>
      <p:bldP spid="31" grpId="1" animBg="1"/>
      <p:bldP spid="32" grpId="0" animBg="1"/>
      <p:bldP spid="3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214282" y="142852"/>
            <a:ext cx="8358246" cy="892552"/>
          </a:xfrm>
          <a:prstGeom prst="rect">
            <a:avLst/>
          </a:prstGeom>
          <a:noFill/>
          <a:ln w="9525">
            <a:noFill/>
            <a:miter lim="800000"/>
          </a:ln>
        </p:spPr>
        <p:txBody>
          <a:bodyPr wrap="square">
            <a:spAutoFit/>
          </a:bodyPr>
          <a:lstStyle/>
          <a:p>
            <a:pPr algn="just">
              <a:lnSpc>
                <a:spcPct val="130000"/>
              </a:lnSpc>
            </a:pPr>
            <a:r>
              <a:rPr kumimoji="1"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a:solidFill>
                  <a:srgbClr val="FF0000"/>
                </a:solidFill>
                <a:latin typeface="Consolas" panose="020B0609020204030204" pitchFamily="49" charset="0"/>
                <a:ea typeface="楷体" panose="02010609060101010101" pitchFamily="49" charset="-122"/>
                <a:cs typeface="Consolas" panose="020B0609020204030204" pitchFamily="49" charset="0"/>
              </a:rPr>
              <a:t>定理</a:t>
            </a:r>
            <a:r>
              <a:rPr lang="en-US"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7.2 </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任何</a:t>
            </a:r>
            <a:r>
              <a:rPr kumimoji="1"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0000FF"/>
                </a:solidFill>
                <a:latin typeface="+mj-ea"/>
                <a:ea typeface="+mj-ea"/>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）个不同结点的二又树，都可由它的中序序列和后序序列唯一地</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确定。</a:t>
            </a:r>
            <a:endPar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23" name="组合 22"/>
          <p:cNvGrpSpPr/>
          <p:nvPr/>
        </p:nvGrpSpPr>
        <p:grpSpPr>
          <a:xfrm>
            <a:off x="500034" y="2357430"/>
            <a:ext cx="8001056" cy="2162566"/>
            <a:chOff x="785786" y="2000241"/>
            <a:chExt cx="7858180" cy="1805376"/>
          </a:xfrm>
        </p:grpSpPr>
        <p:sp>
          <p:nvSpPr>
            <p:cNvPr id="5" name="Text Box 6"/>
            <p:cNvSpPr txBox="1">
              <a:spLocks noChangeArrowheads="1"/>
            </p:cNvSpPr>
            <p:nvPr/>
          </p:nvSpPr>
          <p:spPr bwMode="auto">
            <a:xfrm>
              <a:off x="1571605" y="3214686"/>
              <a:ext cx="988490" cy="590931"/>
            </a:xfrm>
            <a:prstGeom prst="rect">
              <a:avLst/>
            </a:prstGeom>
            <a:noFill/>
            <a:ln w="9525" algn="ctr">
              <a:noFill/>
              <a:miter lim="800000"/>
              <a:tailEnd type="none" w="med" len="lg"/>
            </a:ln>
            <a:effectLst/>
          </p:spPr>
          <p:txBody>
            <a:bodyPr wrap="square" lIns="0" tIns="0" rIns="0" bIns="0">
              <a:spAutoFit/>
            </a:bodyPr>
            <a:lstStyle/>
            <a:p>
              <a:pPr algn="l">
                <a:spcBef>
                  <a:spcPct val="50000"/>
                </a:spcBef>
              </a:pPr>
              <a:r>
                <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rPr>
                <a:t>左子树后序序列，有</a:t>
              </a:r>
              <a:r>
                <a:rPr lang="en-US" altLang="zh-CN" sz="16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rPr>
                <a:t>个结点</a:t>
              </a:r>
            </a:p>
          </p:txBody>
        </p:sp>
        <p:sp>
          <p:nvSpPr>
            <p:cNvPr id="6" name="Text Box 7"/>
            <p:cNvSpPr txBox="1">
              <a:spLocks noChangeArrowheads="1"/>
            </p:cNvSpPr>
            <p:nvPr/>
          </p:nvSpPr>
          <p:spPr bwMode="auto">
            <a:xfrm>
              <a:off x="2900351" y="3214686"/>
              <a:ext cx="1049363" cy="590931"/>
            </a:xfrm>
            <a:prstGeom prst="rect">
              <a:avLst/>
            </a:prstGeom>
            <a:noFill/>
            <a:ln w="9525" algn="ctr">
              <a:noFill/>
              <a:miter lim="800000"/>
              <a:tailEnd type="none" w="med" len="lg"/>
            </a:ln>
            <a:effectLst/>
          </p:spPr>
          <p:txBody>
            <a:bodyPr wrap="square" lIns="0" tIns="0" rIns="0" bIns="0">
              <a:spAutoFit/>
            </a:bodyPr>
            <a:lstStyle/>
            <a:p>
              <a:pPr algn="l">
                <a:spcBef>
                  <a:spcPct val="50000"/>
                </a:spcBef>
              </a:pPr>
              <a:r>
                <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rPr>
                <a:t>右子树后序序列，有</a:t>
              </a:r>
              <a:r>
                <a:rPr lang="en-US" altLang="zh-CN" sz="16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rPr>
                <a:t>个结点</a:t>
              </a:r>
            </a:p>
          </p:txBody>
        </p:sp>
        <p:sp>
          <p:nvSpPr>
            <p:cNvPr id="7" name="Text Box 8"/>
            <p:cNvSpPr txBox="1">
              <a:spLocks noChangeArrowheads="1"/>
            </p:cNvSpPr>
            <p:nvPr/>
          </p:nvSpPr>
          <p:spPr bwMode="auto">
            <a:xfrm>
              <a:off x="785786" y="2582219"/>
              <a:ext cx="804515" cy="443198"/>
            </a:xfrm>
            <a:prstGeom prst="rect">
              <a:avLst/>
            </a:prstGeom>
            <a:noFill/>
            <a:ln w="9525" algn="ctr">
              <a:noFill/>
              <a:miter lim="800000"/>
              <a:tailEnd type="none" w="med" len="lg"/>
            </a:ln>
            <a:effectLst/>
          </p:spPr>
          <p:txBody>
            <a:bodyPr wrap="square" lIns="0" tIns="0" rIns="0" bIns="0">
              <a:spAutoFit/>
            </a:bodyPr>
            <a:lstStyle/>
            <a:p>
              <a:pPr algn="l">
                <a:spcBef>
                  <a:spcPts val="0"/>
                </a:spcBef>
              </a:pP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后序</a:t>
              </a:r>
              <a:endPar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spcBef>
                  <a:spcPts val="0"/>
                </a:spcBef>
              </a:pP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序列</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p>
          </p:txBody>
        </p:sp>
        <p:sp>
          <p:nvSpPr>
            <p:cNvPr id="8" name="Text Box 9"/>
            <p:cNvSpPr txBox="1">
              <a:spLocks noChangeArrowheads="1"/>
            </p:cNvSpPr>
            <p:nvPr/>
          </p:nvSpPr>
          <p:spPr bwMode="auto">
            <a:xfrm>
              <a:off x="1355167" y="2673660"/>
              <a:ext cx="3357586" cy="221599"/>
            </a:xfrm>
            <a:prstGeom prst="rect">
              <a:avLst/>
            </a:prstGeom>
            <a:noFill/>
            <a:ln w="9525" algn="ctr">
              <a:noFill/>
              <a:miter lim="800000"/>
              <a:tailEnd type="none" w="med" len="lg"/>
            </a:ln>
            <a:effectLst/>
          </p:spPr>
          <p:txBody>
            <a:bodyPr wrap="square" lIns="0" tIns="0" rIns="0" bIns="0">
              <a:spAutoFit/>
            </a:bodyPr>
            <a:lstStyle/>
            <a:p>
              <a:pPr algn="l">
                <a:spcBef>
                  <a:spcPct val="5000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mj-ea"/>
                  <a:ea typeface="+mj-ea"/>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18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mj-ea"/>
                  <a:ea typeface="+mj-ea"/>
                  <a:cs typeface="Consolas" panose="020B0609020204030204" pitchFamily="49" charset="0"/>
                </a:rPr>
                <a:t>… </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i="1">
                  <a:solidFill>
                    <a:srgbClr val="FF0000"/>
                  </a:solidFill>
                  <a:latin typeface="Consolas" panose="020B0609020204030204" pitchFamily="49" charset="0"/>
                  <a:ea typeface="仿宋" panose="02010609060101010101" pitchFamily="49" charset="-122"/>
                  <a:cs typeface="Consolas" panose="020B0609020204030204" pitchFamily="49" charset="0"/>
                </a:rPr>
                <a:t>a</a:t>
              </a:r>
              <a:r>
                <a:rPr lang="en-US" altLang="zh-CN" sz="1800" i="1" baseline="-25000">
                  <a:solidFill>
                    <a:srgbClr val="FF0000"/>
                  </a:solidFill>
                  <a:latin typeface="Consolas" panose="020B0609020204030204" pitchFamily="49" charset="0"/>
                  <a:ea typeface="仿宋" panose="02010609060101010101" pitchFamily="49" charset="-122"/>
                  <a:cs typeface="Consolas" panose="020B0609020204030204" pitchFamily="49" charset="0"/>
                </a:rPr>
                <a:t>n</a:t>
              </a:r>
              <a:r>
                <a:rPr lang="en-US" altLang="zh-CN" sz="1800" baseline="-25000">
                  <a:solidFill>
                    <a:srgbClr val="FF0000"/>
                  </a:solidFill>
                  <a:latin typeface="Consolas" panose="020B0609020204030204" pitchFamily="49" charset="0"/>
                  <a:ea typeface="仿宋" panose="02010609060101010101" pitchFamily="49" charset="-122"/>
                  <a:cs typeface="Consolas" panose="020B0609020204030204" pitchFamily="49" charset="0"/>
                </a:rPr>
                <a:t>-1</a:t>
              </a:r>
              <a:endParaRPr lang="en-US" altLang="en-US" sz="1800" baseline="-25000">
                <a:solidFill>
                  <a:srgbClr val="FF0000"/>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AutoShape 10"/>
            <p:cNvSpPr/>
            <p:nvPr/>
          </p:nvSpPr>
          <p:spPr bwMode="auto">
            <a:xfrm rot="16200000">
              <a:off x="2029051" y="2533276"/>
              <a:ext cx="144000" cy="1080000"/>
            </a:xfrm>
            <a:prstGeom prst="leftBrace">
              <a:avLst>
                <a:gd name="adj1" fmla="val 49817"/>
                <a:gd name="adj2" fmla="val 50000"/>
              </a:avLst>
            </a:prstGeom>
            <a:ln w="19050">
              <a:tailEnd type="none" w="med" len="lg"/>
            </a:ln>
          </p:spPr>
          <p:style>
            <a:lnRef idx="2">
              <a:schemeClr val="dk1"/>
            </a:lnRef>
            <a:fillRef idx="0">
              <a:schemeClr val="dk1"/>
            </a:fillRef>
            <a:effectRef idx="1">
              <a:schemeClr val="dk1"/>
            </a:effectRef>
            <a:fontRef idx="minor">
              <a:schemeClr val="tx1"/>
            </a:fontRef>
          </p:style>
          <p:txBody>
            <a:bodyPr wrap="none" anchor="ctr"/>
            <a:lstStyle/>
            <a:p>
              <a:pPr algn="l"/>
              <a:endParaRPr lang="zh-CN" altLang="en-US" sz="1800">
                <a:latin typeface="Consolas" panose="020B0609020204030204" pitchFamily="49" charset="0"/>
                <a:ea typeface="仿宋" panose="02010609060101010101" pitchFamily="49" charset="-122"/>
                <a:cs typeface="Consolas" panose="020B0609020204030204" pitchFamily="49" charset="0"/>
              </a:endParaRPr>
            </a:p>
          </p:txBody>
        </p:sp>
        <p:sp>
          <p:nvSpPr>
            <p:cNvPr id="10" name="AutoShape 11"/>
            <p:cNvSpPr/>
            <p:nvPr/>
          </p:nvSpPr>
          <p:spPr bwMode="auto">
            <a:xfrm rot="16200000">
              <a:off x="3317070" y="2641707"/>
              <a:ext cx="144462" cy="863600"/>
            </a:xfrm>
            <a:prstGeom prst="leftBrace">
              <a:avLst>
                <a:gd name="adj1" fmla="val 49817"/>
                <a:gd name="adj2" fmla="val 50000"/>
              </a:avLst>
            </a:prstGeom>
            <a:ln w="19050">
              <a:tailEnd type="none" w="med" len="lg"/>
            </a:ln>
          </p:spPr>
          <p:style>
            <a:lnRef idx="2">
              <a:schemeClr val="dk1"/>
            </a:lnRef>
            <a:fillRef idx="0">
              <a:schemeClr val="dk1"/>
            </a:fillRef>
            <a:effectRef idx="1">
              <a:schemeClr val="dk1"/>
            </a:effectRef>
            <a:fontRef idx="minor">
              <a:schemeClr val="tx1"/>
            </a:fontRef>
          </p:style>
          <p:txBody>
            <a:bodyPr wrap="none" anchor="ctr"/>
            <a:lstStyle/>
            <a:p>
              <a:pPr algn="l"/>
              <a:endParaRPr lang="zh-CN" altLang="en-US" sz="1800">
                <a:latin typeface="Consolas" panose="020B0609020204030204" pitchFamily="49" charset="0"/>
                <a:ea typeface="仿宋" panose="02010609060101010101" pitchFamily="49" charset="-122"/>
                <a:cs typeface="Consolas" panose="020B0609020204030204" pitchFamily="49" charset="0"/>
              </a:endParaRPr>
            </a:p>
          </p:txBody>
        </p:sp>
        <p:sp>
          <p:nvSpPr>
            <p:cNvPr id="11" name="Text Box 12"/>
            <p:cNvSpPr txBox="1">
              <a:spLocks noChangeArrowheads="1"/>
            </p:cNvSpPr>
            <p:nvPr/>
          </p:nvSpPr>
          <p:spPr bwMode="auto">
            <a:xfrm>
              <a:off x="5612836" y="3214686"/>
              <a:ext cx="1030866" cy="590931"/>
            </a:xfrm>
            <a:prstGeom prst="rect">
              <a:avLst/>
            </a:prstGeom>
            <a:noFill/>
            <a:ln w="9525" algn="ctr">
              <a:noFill/>
              <a:miter lim="800000"/>
              <a:tailEnd type="none" w="med" len="lg"/>
            </a:ln>
            <a:effectLst/>
          </p:spPr>
          <p:txBody>
            <a:bodyPr wrap="square" lIns="0" tIns="0" rIns="0" bIns="0">
              <a:spAutoFit/>
            </a:bodyPr>
            <a:lstStyle/>
            <a:p>
              <a:pPr algn="l">
                <a:spcBef>
                  <a:spcPct val="50000"/>
                </a:spcBef>
              </a:pPr>
              <a:r>
                <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rPr>
                <a:t>左子树中序序列，有</a:t>
              </a:r>
              <a:r>
                <a:rPr lang="en-US" altLang="zh-CN" sz="16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rPr>
                <a:t>个结点</a:t>
              </a:r>
            </a:p>
          </p:txBody>
        </p:sp>
        <p:sp>
          <p:nvSpPr>
            <p:cNvPr id="12" name="Text Box 13"/>
            <p:cNvSpPr txBox="1">
              <a:spLocks noChangeArrowheads="1"/>
            </p:cNvSpPr>
            <p:nvPr/>
          </p:nvSpPr>
          <p:spPr bwMode="auto">
            <a:xfrm>
              <a:off x="7355959" y="3214686"/>
              <a:ext cx="1216569" cy="590931"/>
            </a:xfrm>
            <a:prstGeom prst="rect">
              <a:avLst/>
            </a:prstGeom>
            <a:noFill/>
            <a:ln w="9525" algn="ctr">
              <a:noFill/>
              <a:miter lim="800000"/>
              <a:tailEnd type="none" w="med" len="lg"/>
            </a:ln>
            <a:effectLst/>
          </p:spPr>
          <p:txBody>
            <a:bodyPr wrap="square" lIns="0" tIns="0" rIns="0" bIns="0">
              <a:spAutoFit/>
            </a:bodyPr>
            <a:lstStyle/>
            <a:p>
              <a:pPr algn="l">
                <a:spcBef>
                  <a:spcPct val="50000"/>
                </a:spcBef>
              </a:pPr>
              <a:r>
                <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rPr>
                <a:t>右子树中序序列，有</a:t>
              </a:r>
              <a:r>
                <a:rPr lang="en-US" altLang="zh-CN" sz="16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rPr>
                <a:t>个结点</a:t>
              </a:r>
            </a:p>
          </p:txBody>
        </p:sp>
        <p:sp>
          <p:nvSpPr>
            <p:cNvPr id="13" name="Text Box 14"/>
            <p:cNvSpPr txBox="1">
              <a:spLocks noChangeArrowheads="1"/>
            </p:cNvSpPr>
            <p:nvPr/>
          </p:nvSpPr>
          <p:spPr bwMode="auto">
            <a:xfrm>
              <a:off x="4771945" y="2582219"/>
              <a:ext cx="820775" cy="443198"/>
            </a:xfrm>
            <a:prstGeom prst="rect">
              <a:avLst/>
            </a:prstGeom>
            <a:noFill/>
            <a:ln w="9525" algn="ctr">
              <a:noFill/>
              <a:miter lim="800000"/>
              <a:tailEnd type="none" w="med" len="lg"/>
            </a:ln>
            <a:effectLst/>
          </p:spPr>
          <p:txBody>
            <a:bodyPr wrap="square" lIns="0" tIns="0" rIns="0" bIns="0">
              <a:spAutoFit/>
            </a:bodyPr>
            <a:lstStyle/>
            <a:p>
              <a:pPr algn="l">
                <a:spcBef>
                  <a:spcPts val="0"/>
                </a:spcBef>
              </a:pP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中序</a:t>
              </a:r>
              <a:endPar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spcBef>
                  <a:spcPts val="0"/>
                </a:spcBef>
              </a:pP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序列：</a:t>
              </a:r>
            </a:p>
          </p:txBody>
        </p:sp>
        <p:sp>
          <p:nvSpPr>
            <p:cNvPr id="14" name="Text Box 15"/>
            <p:cNvSpPr txBox="1">
              <a:spLocks noChangeArrowheads="1"/>
            </p:cNvSpPr>
            <p:nvPr/>
          </p:nvSpPr>
          <p:spPr bwMode="auto">
            <a:xfrm>
              <a:off x="5390652" y="2691123"/>
              <a:ext cx="3253314" cy="221599"/>
            </a:xfrm>
            <a:prstGeom prst="rect">
              <a:avLst/>
            </a:prstGeom>
            <a:noFill/>
            <a:ln w="9525" algn="ctr">
              <a:noFill/>
              <a:miter lim="800000"/>
              <a:tailEnd type="none" w="med" len="lg"/>
            </a:ln>
            <a:effectLst/>
          </p:spPr>
          <p:txBody>
            <a:bodyPr wrap="square" lIns="0" tIns="0" rIns="0" bIns="0">
              <a:spAutoFit/>
            </a:bodyPr>
            <a:lstStyle/>
            <a:p>
              <a:pPr algn="l">
                <a:spcBef>
                  <a:spcPct val="5000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18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18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mj-ea"/>
                  <a:ea typeface="+mj-ea"/>
                  <a:cs typeface="Consolas" panose="020B0609020204030204" pitchFamily="49" charset="0"/>
                </a:rPr>
                <a:t>… </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18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18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i="1">
                  <a:solidFill>
                    <a:srgbClr val="FF0000"/>
                  </a:solidFill>
                  <a:latin typeface="Consolas" panose="020B0609020204030204" pitchFamily="49" charset="0"/>
                  <a:ea typeface="仿宋" panose="02010609060101010101" pitchFamily="49" charset="-122"/>
                  <a:cs typeface="Consolas" panose="020B0609020204030204" pitchFamily="49" charset="0"/>
                </a:rPr>
                <a:t>b</a:t>
              </a:r>
              <a:r>
                <a:rPr lang="en-US" altLang="zh-CN" sz="1800" i="1" baseline="-25000">
                  <a:solidFill>
                    <a:srgbClr val="FF0000"/>
                  </a:solidFill>
                  <a:latin typeface="Consolas" panose="020B0609020204030204" pitchFamily="49" charset="0"/>
                  <a:ea typeface="仿宋" panose="02010609060101010101" pitchFamily="49" charset="-122"/>
                  <a:cs typeface="Consolas" panose="020B0609020204030204" pitchFamily="49" charset="0"/>
                </a:rPr>
                <a:t>k</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18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18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mj-ea"/>
                  <a:ea typeface="+mj-ea"/>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18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en-US" altLang="en-US" sz="1800"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5" name="AutoShape 16"/>
            <p:cNvSpPr/>
            <p:nvPr/>
          </p:nvSpPr>
          <p:spPr bwMode="auto">
            <a:xfrm rot="16200000">
              <a:off x="5985390" y="2533507"/>
              <a:ext cx="144463" cy="1080000"/>
            </a:xfrm>
            <a:prstGeom prst="leftBrace">
              <a:avLst>
                <a:gd name="adj1" fmla="val 49817"/>
                <a:gd name="adj2" fmla="val 50000"/>
              </a:avLst>
            </a:prstGeom>
            <a:ln w="19050">
              <a:tailEnd type="none" w="med" len="lg"/>
            </a:ln>
          </p:spPr>
          <p:style>
            <a:lnRef idx="2">
              <a:schemeClr val="dk1"/>
            </a:lnRef>
            <a:fillRef idx="0">
              <a:schemeClr val="dk1"/>
            </a:fillRef>
            <a:effectRef idx="1">
              <a:schemeClr val="dk1"/>
            </a:effectRef>
            <a:fontRef idx="minor">
              <a:schemeClr val="tx1"/>
            </a:fontRef>
          </p:style>
          <p:txBody>
            <a:bodyPr wrap="none" anchor="ctr"/>
            <a:lstStyle/>
            <a:p>
              <a:pPr algn="l"/>
              <a:endParaRPr lang="zh-CN" altLang="en-US" sz="1800">
                <a:latin typeface="Consolas" panose="020B0609020204030204" pitchFamily="49" charset="0"/>
                <a:ea typeface="仿宋" panose="02010609060101010101" pitchFamily="49" charset="-122"/>
                <a:cs typeface="Consolas" panose="020B0609020204030204" pitchFamily="49" charset="0"/>
              </a:endParaRPr>
            </a:p>
          </p:txBody>
        </p:sp>
        <p:sp>
          <p:nvSpPr>
            <p:cNvPr id="16" name="AutoShape 17"/>
            <p:cNvSpPr/>
            <p:nvPr/>
          </p:nvSpPr>
          <p:spPr bwMode="auto">
            <a:xfrm rot="16200000">
              <a:off x="7765032" y="2533507"/>
              <a:ext cx="144463" cy="1080000"/>
            </a:xfrm>
            <a:prstGeom prst="leftBrace">
              <a:avLst>
                <a:gd name="adj1" fmla="val 49817"/>
                <a:gd name="adj2" fmla="val 50000"/>
              </a:avLst>
            </a:prstGeom>
            <a:ln w="19050">
              <a:tailEnd type="none" w="med" len="lg"/>
            </a:ln>
          </p:spPr>
          <p:style>
            <a:lnRef idx="2">
              <a:schemeClr val="dk1"/>
            </a:lnRef>
            <a:fillRef idx="0">
              <a:schemeClr val="dk1"/>
            </a:fillRef>
            <a:effectRef idx="1">
              <a:schemeClr val="dk1"/>
            </a:effectRef>
            <a:fontRef idx="minor">
              <a:schemeClr val="tx1"/>
            </a:fontRef>
          </p:style>
          <p:txBody>
            <a:bodyPr wrap="none" anchor="ctr"/>
            <a:lstStyle/>
            <a:p>
              <a:pPr algn="l"/>
              <a:endParaRPr lang="zh-CN" altLang="en-US" sz="1800">
                <a:latin typeface="Consolas" panose="020B0609020204030204" pitchFamily="49" charset="0"/>
                <a:ea typeface="仿宋" panose="02010609060101010101" pitchFamily="49" charset="-122"/>
                <a:cs typeface="Consolas" panose="020B0609020204030204" pitchFamily="49" charset="0"/>
              </a:endParaRPr>
            </a:p>
          </p:txBody>
        </p:sp>
        <p:sp>
          <p:nvSpPr>
            <p:cNvPr id="17" name="Line 18"/>
            <p:cNvSpPr>
              <a:spLocks noChangeShapeType="1"/>
            </p:cNvSpPr>
            <p:nvPr/>
          </p:nvSpPr>
          <p:spPr bwMode="auto">
            <a:xfrm>
              <a:off x="4212687" y="2349810"/>
              <a:ext cx="0" cy="323850"/>
            </a:xfrm>
            <a:prstGeom prst="line">
              <a:avLst/>
            </a:prstGeom>
            <a:ln w="19050">
              <a:tailEnd type="stealth" w="med" len="lg"/>
            </a:ln>
          </p:spPr>
          <p:style>
            <a:lnRef idx="2">
              <a:schemeClr val="accent5"/>
            </a:lnRef>
            <a:fillRef idx="0">
              <a:schemeClr val="accent5"/>
            </a:fillRef>
            <a:effectRef idx="1">
              <a:schemeClr val="accent5"/>
            </a:effectRef>
            <a:fontRef idx="minor">
              <a:schemeClr val="tx1"/>
            </a:fontRef>
          </p:style>
          <p:txBody>
            <a:bodyPr wrap="none"/>
            <a:lstStyle/>
            <a:p>
              <a:pPr algn="l"/>
              <a:endParaRPr lang="zh-CN" altLang="en-US" sz="1800">
                <a:latin typeface="Consolas" panose="020B0609020204030204" pitchFamily="49" charset="0"/>
                <a:ea typeface="仿宋" panose="02010609060101010101" pitchFamily="49" charset="-122"/>
                <a:cs typeface="Consolas" panose="020B0609020204030204" pitchFamily="49" charset="0"/>
              </a:endParaRPr>
            </a:p>
          </p:txBody>
        </p:sp>
        <p:sp>
          <p:nvSpPr>
            <p:cNvPr id="18" name="Freeform 19"/>
            <p:cNvSpPr/>
            <p:nvPr/>
          </p:nvSpPr>
          <p:spPr bwMode="auto">
            <a:xfrm>
              <a:off x="4230886" y="2338698"/>
              <a:ext cx="2736000" cy="1587"/>
            </a:xfrm>
            <a:custGeom>
              <a:avLst/>
              <a:gdLst/>
              <a:ahLst/>
              <a:cxnLst>
                <a:cxn ang="0">
                  <a:pos x="0" y="5"/>
                </a:cxn>
                <a:cxn ang="0">
                  <a:pos x="2012" y="0"/>
                </a:cxn>
              </a:cxnLst>
              <a:rect l="0" t="0" r="r" b="b"/>
              <a:pathLst>
                <a:path w="2012" h="5">
                  <a:moveTo>
                    <a:pt x="0" y="5"/>
                  </a:moveTo>
                  <a:lnTo>
                    <a:pt x="2012" y="0"/>
                  </a:lnTo>
                </a:path>
              </a:pathLst>
            </a:custGeom>
            <a:ln w="19050">
              <a:headEnd type="none" w="med" len="med"/>
              <a:tailEnd type="none" w="med" len="lg"/>
            </a:ln>
          </p:spPr>
          <p:style>
            <a:lnRef idx="2">
              <a:schemeClr val="accent5"/>
            </a:lnRef>
            <a:fillRef idx="0">
              <a:schemeClr val="accent5"/>
            </a:fillRef>
            <a:effectRef idx="1">
              <a:schemeClr val="accent5"/>
            </a:effectRef>
            <a:fontRef idx="minor">
              <a:schemeClr val="tx1"/>
            </a:fontRef>
          </p:style>
          <p:txBody>
            <a:bodyPr wrap="none"/>
            <a:lstStyle/>
            <a:p>
              <a:pPr algn="l"/>
              <a:endParaRPr lang="zh-CN" altLang="en-US" sz="1800">
                <a:latin typeface="Consolas" panose="020B0609020204030204" pitchFamily="49" charset="0"/>
                <a:ea typeface="仿宋" panose="02010609060101010101" pitchFamily="49" charset="-122"/>
                <a:cs typeface="Consolas" panose="020B0609020204030204" pitchFamily="49" charset="0"/>
              </a:endParaRPr>
            </a:p>
          </p:txBody>
        </p:sp>
        <p:sp>
          <p:nvSpPr>
            <p:cNvPr id="19" name="Line 20"/>
            <p:cNvSpPr>
              <a:spLocks noChangeShapeType="1"/>
            </p:cNvSpPr>
            <p:nvPr/>
          </p:nvSpPr>
          <p:spPr bwMode="auto">
            <a:xfrm>
              <a:off x="6981842" y="2327585"/>
              <a:ext cx="0" cy="323850"/>
            </a:xfrm>
            <a:prstGeom prst="line">
              <a:avLst/>
            </a:prstGeom>
            <a:ln w="19050">
              <a:tailEnd type="stealth" w="med" len="lg"/>
            </a:ln>
          </p:spPr>
          <p:style>
            <a:lnRef idx="2">
              <a:schemeClr val="accent5"/>
            </a:lnRef>
            <a:fillRef idx="0">
              <a:schemeClr val="accent5"/>
            </a:fillRef>
            <a:effectRef idx="1">
              <a:schemeClr val="accent5"/>
            </a:effectRef>
            <a:fontRef idx="minor">
              <a:schemeClr val="tx1"/>
            </a:fontRef>
          </p:style>
          <p:txBody>
            <a:bodyPr wrap="none"/>
            <a:lstStyle/>
            <a:p>
              <a:pPr algn="l"/>
              <a:endParaRPr lang="zh-CN" altLang="en-US" sz="1800">
                <a:latin typeface="Consolas" panose="020B0609020204030204" pitchFamily="49" charset="0"/>
                <a:ea typeface="仿宋" panose="02010609060101010101" pitchFamily="49" charset="-122"/>
                <a:cs typeface="Consolas" panose="020B0609020204030204" pitchFamily="49" charset="0"/>
              </a:endParaRPr>
            </a:p>
          </p:txBody>
        </p:sp>
        <p:sp>
          <p:nvSpPr>
            <p:cNvPr id="20" name="Text Box 21"/>
            <p:cNvSpPr txBox="1">
              <a:spLocks noChangeArrowheads="1"/>
            </p:cNvSpPr>
            <p:nvPr/>
          </p:nvSpPr>
          <p:spPr bwMode="auto">
            <a:xfrm>
              <a:off x="3824312" y="2000241"/>
              <a:ext cx="3819522" cy="221599"/>
            </a:xfrm>
            <a:prstGeom prst="rect">
              <a:avLst/>
            </a:prstGeom>
            <a:noFill/>
            <a:ln w="9525" algn="ctr">
              <a:noFill/>
              <a:miter lim="800000"/>
              <a:tailEnd type="none" w="med" len="lg"/>
            </a:ln>
            <a:effectLst/>
          </p:spPr>
          <p:txBody>
            <a:bodyPr wrap="square" lIns="0" tIns="0" rIns="0" bIns="0">
              <a:spAutoFit/>
            </a:bodyPr>
            <a:lstStyle/>
            <a:p>
              <a:pPr algn="l">
                <a:spcBef>
                  <a:spcPct val="50000"/>
                </a:spcBef>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通过根结点</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i="1" baseline="-25000"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baseline="-250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在中序序列中找到</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1800" i="1"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k</a:t>
              </a:r>
              <a:endParaRPr lang="en-US" altLang="zh-CN" sz="1800" i="1" baseline="-25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21" name="TextBox 20"/>
          <p:cNvSpPr txBox="1"/>
          <p:nvPr/>
        </p:nvSpPr>
        <p:spPr>
          <a:xfrm>
            <a:off x="571472" y="1689933"/>
            <a:ext cx="3645461" cy="45318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72000" bIns="72000" rtlCol="0">
            <a:spAutoFit/>
          </a:bodyPr>
          <a:lstStyle/>
          <a:p>
            <a:pPr marL="457200" indent="-457200" algn="l">
              <a:lnSpc>
                <a:spcPct val="100000"/>
              </a:lnSpc>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由</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（根结点）找到</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22" name="TextBox 21"/>
          <p:cNvSpPr txBox="1"/>
          <p:nvPr/>
        </p:nvSpPr>
        <p:spPr>
          <a:xfrm>
            <a:off x="500034" y="4759637"/>
            <a:ext cx="8429684" cy="137651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72000" bIns="72000" rtlCol="0">
            <a:spAutoFit/>
          </a:bodyPr>
          <a:lstStyle/>
          <a:p>
            <a:pPr marL="457200" indent="-457200" algn="l">
              <a:lnSpc>
                <a:spcPct val="100000"/>
              </a:lnSpc>
              <a:spcBef>
                <a:spcPts val="120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若</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前面有</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个结点，则左子树有</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个结点，右子树有</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个结点。</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ct val="100000"/>
              </a:lnSpc>
              <a:spcBef>
                <a:spcPts val="120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可以求出左右子树的</a:t>
            </a:r>
            <a:r>
              <a:rPr kumimoji="1" lang="zh-CN" altLang="en-US" sz="2000">
                <a:solidFill>
                  <a:srgbClr val="FF00FF"/>
                </a:solidFill>
                <a:latin typeface="Consolas" panose="020B0609020204030204" pitchFamily="49" charset="0"/>
                <a:ea typeface="仿宋" panose="02010609060101010101" pitchFamily="49" charset="-122"/>
                <a:cs typeface="Consolas" panose="020B0609020204030204" pitchFamily="49" charset="0"/>
              </a:rPr>
              <a:t>中序序列</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kumimoji="1" lang="zh-CN" altLang="en-US" sz="2000">
                <a:solidFill>
                  <a:srgbClr val="FF00FF"/>
                </a:solidFill>
                <a:latin typeface="Consolas" panose="020B0609020204030204" pitchFamily="49" charset="0"/>
                <a:ea typeface="仿宋" panose="02010609060101010101" pitchFamily="49" charset="-122"/>
                <a:cs typeface="Consolas" panose="020B0609020204030204" pitchFamily="49" charset="0"/>
              </a:rPr>
              <a:t>后序序列</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ct val="100000"/>
              </a:lnSpc>
              <a:spcBef>
                <a:spcPts val="120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这样根结点是确定的，左右子树也是确定的，则该二叉树是确定的。</a:t>
            </a:r>
          </a:p>
        </p:txBody>
      </p:sp>
      <p:sp>
        <p:nvSpPr>
          <p:cNvPr id="25" name="TextBox 24"/>
          <p:cNvSpPr txBox="1"/>
          <p:nvPr/>
        </p:nvSpPr>
        <p:spPr>
          <a:xfrm>
            <a:off x="428596" y="1142984"/>
            <a:ext cx="857256"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Consolas" panose="020B0609020204030204" pitchFamily="49" charset="0"/>
              </a:rPr>
              <a:t>证明</a:t>
            </a:r>
          </a:p>
        </p:txBody>
      </p:sp>
      <p:sp>
        <p:nvSpPr>
          <p:cNvPr id="26" name="灯片编号占位符 25"/>
          <p:cNvSpPr>
            <a:spLocks noGrp="1"/>
          </p:cNvSpPr>
          <p:nvPr>
            <p:ph type="sldNum" sz="quarter" idx="12"/>
          </p:nvPr>
        </p:nvSpPr>
        <p:spPr/>
        <p:txBody>
          <a:bodyPr/>
          <a:lstStyle/>
          <a:p>
            <a:fld id="{67864EE2-EAB3-4814-A7EB-820BD7610F1E}" type="slidenum">
              <a:rPr lang="en-US" altLang="zh-CN" smtClean="0"/>
              <a:t>25</a:t>
            </a:fld>
            <a:r>
              <a:rPr lang="en-US" altLang="zh-CN"/>
              <a:t>/76</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428604"/>
            <a:ext cx="8143932"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已知中序序列为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DGBAECF</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，后序序列为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GDBEFCA</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，则构造二叉树的过程</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5376" name="Rectangle 1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20" name="组合 19"/>
          <p:cNvGrpSpPr/>
          <p:nvPr/>
        </p:nvGrpSpPr>
        <p:grpSpPr>
          <a:xfrm>
            <a:off x="865389" y="1079713"/>
            <a:ext cx="6413090" cy="5230249"/>
            <a:chOff x="865389" y="1079713"/>
            <a:chExt cx="6413090" cy="5230249"/>
          </a:xfrm>
        </p:grpSpPr>
        <p:sp>
          <p:nvSpPr>
            <p:cNvPr id="15374" name="Line 14"/>
            <p:cNvSpPr>
              <a:spLocks noChangeShapeType="1"/>
            </p:cNvSpPr>
            <p:nvPr/>
          </p:nvSpPr>
          <p:spPr bwMode="auto">
            <a:xfrm flipH="1">
              <a:off x="2887997" y="1995561"/>
              <a:ext cx="551726" cy="637010"/>
            </a:xfrm>
            <a:prstGeom prst="line">
              <a:avLst/>
            </a:prstGeom>
            <a:ln w="19050">
              <a:tailEnd type="none" w="sm" len="sm"/>
            </a:ln>
          </p:spPr>
          <p:style>
            <a:lnRef idx="2">
              <a:schemeClr val="dk1"/>
            </a:lnRef>
            <a:fillRef idx="0">
              <a:schemeClr val="dk1"/>
            </a:fillRef>
            <a:effectRef idx="1">
              <a:schemeClr val="dk1"/>
            </a:effectRef>
            <a:fontRef idx="minor">
              <a:schemeClr val="tx1"/>
            </a:fontRef>
          </p:style>
          <p:txBody>
            <a:bodyPr vert="horz" wrap="square" lIns="36000" tIns="36000" rIns="91440" bIns="45720" numCol="1" anchor="t" anchorCtr="0" compatLnSpc="1"/>
            <a:lstStyle/>
            <a:p>
              <a:pPr>
                <a:lnSpc>
                  <a:spcPts val="2000"/>
                </a:lnSpc>
              </a:pPr>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5373" name="Line 13"/>
            <p:cNvSpPr>
              <a:spLocks noChangeShapeType="1"/>
            </p:cNvSpPr>
            <p:nvPr/>
          </p:nvSpPr>
          <p:spPr bwMode="auto">
            <a:xfrm>
              <a:off x="4543176" y="2011894"/>
              <a:ext cx="551726" cy="637010"/>
            </a:xfrm>
            <a:prstGeom prst="line">
              <a:avLst/>
            </a:prstGeom>
            <a:ln w="19050">
              <a:tailEnd type="none" w="sm" len="sm"/>
            </a:ln>
          </p:spPr>
          <p:style>
            <a:lnRef idx="2">
              <a:schemeClr val="dk1"/>
            </a:lnRef>
            <a:fillRef idx="0">
              <a:schemeClr val="dk1"/>
            </a:fillRef>
            <a:effectRef idx="1">
              <a:schemeClr val="dk1"/>
            </a:effectRef>
            <a:fontRef idx="minor">
              <a:schemeClr val="tx1"/>
            </a:fontRef>
          </p:style>
          <p:txBody>
            <a:bodyPr vert="horz" wrap="square" lIns="36000" tIns="36000" rIns="91440" bIns="45720" numCol="1" anchor="t" anchorCtr="0" compatLnSpc="1"/>
            <a:lstStyle/>
            <a:p>
              <a:pPr>
                <a:lnSpc>
                  <a:spcPts val="2000"/>
                </a:lnSpc>
              </a:pPr>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5372" name="Line 12"/>
            <p:cNvSpPr>
              <a:spLocks noChangeShapeType="1"/>
            </p:cNvSpPr>
            <p:nvPr/>
          </p:nvSpPr>
          <p:spPr bwMode="auto">
            <a:xfrm flipH="1">
              <a:off x="1968842" y="3470251"/>
              <a:ext cx="367429" cy="638177"/>
            </a:xfrm>
            <a:prstGeom prst="line">
              <a:avLst/>
            </a:prstGeom>
            <a:ln w="19050">
              <a:tailEnd type="none" w="sm" len="sm"/>
            </a:ln>
          </p:spPr>
          <p:style>
            <a:lnRef idx="2">
              <a:schemeClr val="dk1"/>
            </a:lnRef>
            <a:fillRef idx="0">
              <a:schemeClr val="dk1"/>
            </a:fillRef>
            <a:effectRef idx="1">
              <a:schemeClr val="dk1"/>
            </a:effectRef>
            <a:fontRef idx="minor">
              <a:schemeClr val="tx1"/>
            </a:fontRef>
          </p:style>
          <p:txBody>
            <a:bodyPr vert="horz" wrap="square" lIns="36000" tIns="36000" rIns="91440" bIns="45720" numCol="1" anchor="t" anchorCtr="0" compatLnSpc="1"/>
            <a:lstStyle/>
            <a:p>
              <a:pPr>
                <a:lnSpc>
                  <a:spcPts val="2000"/>
                </a:lnSpc>
              </a:pPr>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5371" name="Line 11"/>
            <p:cNvSpPr>
              <a:spLocks noChangeShapeType="1"/>
            </p:cNvSpPr>
            <p:nvPr/>
          </p:nvSpPr>
          <p:spPr bwMode="auto">
            <a:xfrm>
              <a:off x="2144974" y="4872606"/>
              <a:ext cx="551726" cy="637010"/>
            </a:xfrm>
            <a:prstGeom prst="line">
              <a:avLst/>
            </a:prstGeom>
            <a:ln w="19050">
              <a:tailEnd type="none" w="sm" len="sm"/>
            </a:ln>
          </p:spPr>
          <p:style>
            <a:lnRef idx="2">
              <a:schemeClr val="dk1"/>
            </a:lnRef>
            <a:fillRef idx="0">
              <a:schemeClr val="dk1"/>
            </a:fillRef>
            <a:effectRef idx="1">
              <a:schemeClr val="dk1"/>
            </a:effectRef>
            <a:fontRef idx="minor">
              <a:schemeClr val="tx1"/>
            </a:fontRef>
          </p:style>
          <p:txBody>
            <a:bodyPr vert="horz" wrap="square" lIns="36000" tIns="36000" rIns="91440" bIns="45720" numCol="1" anchor="t" anchorCtr="0" compatLnSpc="1"/>
            <a:lstStyle/>
            <a:p>
              <a:pPr>
                <a:lnSpc>
                  <a:spcPts val="2000"/>
                </a:lnSpc>
              </a:pPr>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5370" name="Line 10"/>
            <p:cNvSpPr>
              <a:spLocks noChangeShapeType="1"/>
            </p:cNvSpPr>
            <p:nvPr/>
          </p:nvSpPr>
          <p:spPr bwMode="auto">
            <a:xfrm flipH="1">
              <a:off x="4358878" y="3437583"/>
              <a:ext cx="551726" cy="638177"/>
            </a:xfrm>
            <a:prstGeom prst="line">
              <a:avLst/>
            </a:prstGeom>
            <a:ln w="19050">
              <a:tailEnd type="none" w="sm" len="sm"/>
            </a:ln>
          </p:spPr>
          <p:style>
            <a:lnRef idx="2">
              <a:schemeClr val="dk1"/>
            </a:lnRef>
            <a:fillRef idx="0">
              <a:schemeClr val="dk1"/>
            </a:fillRef>
            <a:effectRef idx="1">
              <a:schemeClr val="dk1"/>
            </a:effectRef>
            <a:fontRef idx="minor">
              <a:schemeClr val="tx1"/>
            </a:fontRef>
          </p:style>
          <p:txBody>
            <a:bodyPr vert="horz" wrap="square" lIns="36000" tIns="36000" rIns="91440" bIns="45720" numCol="1" anchor="t" anchorCtr="0" compatLnSpc="1"/>
            <a:lstStyle/>
            <a:p>
              <a:pPr>
                <a:lnSpc>
                  <a:spcPts val="2000"/>
                </a:lnSpc>
              </a:pPr>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5369" name="Line 9"/>
            <p:cNvSpPr>
              <a:spLocks noChangeShapeType="1"/>
            </p:cNvSpPr>
            <p:nvPr/>
          </p:nvSpPr>
          <p:spPr bwMode="auto">
            <a:xfrm>
              <a:off x="5616301" y="3437583"/>
              <a:ext cx="551726" cy="638177"/>
            </a:xfrm>
            <a:prstGeom prst="line">
              <a:avLst/>
            </a:prstGeom>
            <a:ln w="19050">
              <a:tailEnd type="none" w="sm" len="sm"/>
            </a:ln>
          </p:spPr>
          <p:style>
            <a:lnRef idx="2">
              <a:schemeClr val="dk1"/>
            </a:lnRef>
            <a:fillRef idx="0">
              <a:schemeClr val="dk1"/>
            </a:fillRef>
            <a:effectRef idx="1">
              <a:schemeClr val="dk1"/>
            </a:effectRef>
            <a:fontRef idx="minor">
              <a:schemeClr val="tx1"/>
            </a:fontRef>
          </p:style>
          <p:txBody>
            <a:bodyPr vert="horz" wrap="square" lIns="36000" tIns="36000" rIns="91440" bIns="45720" numCol="1" anchor="t" anchorCtr="0" compatLnSpc="1"/>
            <a:lstStyle/>
            <a:p>
              <a:pPr>
                <a:lnSpc>
                  <a:spcPts val="2000"/>
                </a:lnSpc>
              </a:pPr>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5368" name="Rectangle 8"/>
            <p:cNvSpPr>
              <a:spLocks noChangeArrowheads="1"/>
            </p:cNvSpPr>
            <p:nvPr/>
          </p:nvSpPr>
          <p:spPr bwMode="auto">
            <a:xfrm>
              <a:off x="2829675" y="1079713"/>
              <a:ext cx="2282724" cy="92634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36000" tIns="36000" rIns="0" bIns="0" numCol="1" anchor="t" anchorCtr="0" compatLnSpc="1"/>
            <a:lstStyle/>
            <a:p>
              <a:pPr marL="0" marR="0" lvl="0" algn="l" defTabSz="914400" rtl="0" eaLnBrk="1" fontAlgn="base" latinLnBrk="0" hangingPunct="1">
                <a:lnSpc>
                  <a:spcPts val="2000"/>
                </a:lnSpc>
                <a:spcBef>
                  <a:spcPct val="0"/>
                </a:spcBef>
                <a:spcAft>
                  <a:spcPct val="0"/>
                </a:spcAft>
                <a:buClrTx/>
                <a:buSzTx/>
                <a:buFontTx/>
                <a:buNone/>
              </a:pPr>
              <a:r>
                <a:rPr kumimoji="0" 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根结点：</a:t>
              </a: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p>
            <a:p>
              <a:pPr marL="0" marR="0" lvl="0" algn="l" defTabSz="914400" rtl="0" eaLnBrk="0" fontAlgn="base" latinLnBrk="0" hangingPunct="0">
                <a:lnSpc>
                  <a:spcPts val="2000"/>
                </a:lnSpc>
                <a:spcBef>
                  <a:spcPct val="0"/>
                </a:spcBef>
                <a:spcAft>
                  <a:spcPct val="0"/>
                </a:spcAft>
                <a:buClrTx/>
                <a:buSzTx/>
                <a:buFontTx/>
                <a:buNone/>
              </a:pP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左中序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:DGB  </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左后序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:GDB</a:t>
              </a:r>
            </a:p>
            <a:p>
              <a:pPr marL="0" marR="0" lvl="0" algn="l" defTabSz="914400" rtl="0" eaLnBrk="0" fontAlgn="base" latinLnBrk="0" hangingPunct="0">
                <a:lnSpc>
                  <a:spcPts val="2000"/>
                </a:lnSpc>
                <a:spcBef>
                  <a:spcPct val="0"/>
                </a:spcBef>
                <a:spcAft>
                  <a:spcPct val="0"/>
                </a:spcAft>
                <a:buClrTx/>
                <a:buSzTx/>
                <a:buFontTx/>
                <a:buNone/>
              </a:pP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右中序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:ECF  </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右后序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:EFC</a:t>
              </a:r>
            </a:p>
            <a:p>
              <a:pPr marL="0" marR="0" lvl="0" algn="l" defTabSz="914400" rtl="0" eaLnBrk="0" fontAlgn="base" latinLnBrk="0" hangingPunct="0">
                <a:lnSpc>
                  <a:spcPts val="2000"/>
                </a:lnSpc>
                <a:spcBef>
                  <a:spcPct val="0"/>
                </a:spcBef>
                <a:spcAft>
                  <a:spcPct val="0"/>
                </a:spcAft>
                <a:buClrTx/>
                <a:buSzTx/>
                <a:buFontTx/>
                <a:buNone/>
              </a:pPr>
              <a:endPar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5367" name="Rectangle 7"/>
            <p:cNvSpPr>
              <a:spLocks noChangeArrowheads="1"/>
            </p:cNvSpPr>
            <p:nvPr/>
          </p:nvSpPr>
          <p:spPr bwMode="auto">
            <a:xfrm>
              <a:off x="1784544" y="2529902"/>
              <a:ext cx="1961953" cy="92634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36000" tIns="36000" rIns="0" bIns="0" numCol="1" anchor="t" anchorCtr="0" compatLnSpc="1"/>
            <a:lstStyle/>
            <a:p>
              <a:pPr marL="0" marR="0" lvl="0" algn="l" defTabSz="914400" rtl="0" eaLnBrk="1" fontAlgn="base" latinLnBrk="0" hangingPunct="1">
                <a:lnSpc>
                  <a:spcPts val="2000"/>
                </a:lnSpc>
                <a:spcBef>
                  <a:spcPct val="0"/>
                </a:spcBef>
                <a:spcAft>
                  <a:spcPct val="0"/>
                </a:spcAft>
                <a:buClrTx/>
                <a:buSzTx/>
                <a:buFontTx/>
                <a:buNone/>
              </a:pPr>
              <a:r>
                <a:rPr kumimoji="0" 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根结点：</a:t>
              </a: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p>
            <a:p>
              <a:pPr marL="0" marR="0" lvl="0" algn="l" defTabSz="914400" rtl="0" eaLnBrk="0" fontAlgn="base" latinLnBrk="0" hangingPunct="0">
                <a:lnSpc>
                  <a:spcPts val="2000"/>
                </a:lnSpc>
                <a:spcBef>
                  <a:spcPct val="0"/>
                </a:spcBef>
                <a:spcAft>
                  <a:spcPct val="0"/>
                </a:spcAft>
                <a:buClrTx/>
                <a:buSzTx/>
                <a:buFontTx/>
                <a:buNone/>
              </a:pP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左中序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:DG </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左后序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:GD</a:t>
              </a:r>
            </a:p>
            <a:p>
              <a:pPr marL="0" marR="0" lvl="0" algn="l" defTabSz="914400" rtl="0" eaLnBrk="0" fontAlgn="base" latinLnBrk="0" hangingPunct="0">
                <a:lnSpc>
                  <a:spcPts val="2000"/>
                </a:lnSpc>
                <a:spcBef>
                  <a:spcPct val="0"/>
                </a:spcBef>
                <a:spcAft>
                  <a:spcPct val="0"/>
                </a:spcAft>
                <a:buClrTx/>
                <a:buSzTx/>
                <a:buFontTx/>
                <a:buNone/>
              </a:pP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右中序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空  右后序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空</a:t>
              </a:r>
            </a:p>
            <a:p>
              <a:pPr marL="0" marR="0" lvl="0" algn="l" defTabSz="914400" rtl="0" eaLnBrk="0" fontAlgn="base" latinLnBrk="0" hangingPunct="0">
                <a:lnSpc>
                  <a:spcPts val="2000"/>
                </a:lnSpc>
                <a:spcBef>
                  <a:spcPct val="0"/>
                </a:spcBef>
                <a:spcAft>
                  <a:spcPct val="0"/>
                </a:spcAft>
                <a:buClrTx/>
                <a:buSzTx/>
                <a:buFontTx/>
                <a:buNone/>
              </a:pPr>
              <a:endPar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5366" name="Rectangle 6"/>
            <p:cNvSpPr>
              <a:spLocks noChangeArrowheads="1"/>
            </p:cNvSpPr>
            <p:nvPr/>
          </p:nvSpPr>
          <p:spPr bwMode="auto">
            <a:xfrm>
              <a:off x="865389" y="3948592"/>
              <a:ext cx="1783488" cy="92634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36000" tIns="36000" rIns="0" bIns="0" numCol="1" anchor="t" anchorCtr="0" compatLnSpc="1"/>
            <a:lstStyle/>
            <a:p>
              <a:pPr marL="0" marR="0" lvl="0" algn="l" defTabSz="914400" rtl="0" eaLnBrk="1" fontAlgn="base" latinLnBrk="0" hangingPunct="1">
                <a:lnSpc>
                  <a:spcPts val="2000"/>
                </a:lnSpc>
                <a:spcBef>
                  <a:spcPct val="0"/>
                </a:spcBef>
                <a:spcAft>
                  <a:spcPct val="0"/>
                </a:spcAft>
                <a:buClrTx/>
                <a:buSzTx/>
                <a:buFontTx/>
                <a:buNone/>
              </a:pPr>
              <a:r>
                <a:rPr kumimoji="0" 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根结点：</a:t>
              </a: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p>
            <a:p>
              <a:pPr marL="0" marR="0" lvl="0" algn="l" defTabSz="914400" rtl="0" eaLnBrk="0" fontAlgn="base" latinLnBrk="0" hangingPunct="0">
                <a:lnSpc>
                  <a:spcPts val="2000"/>
                </a:lnSpc>
                <a:spcBef>
                  <a:spcPct val="0"/>
                </a:spcBef>
                <a:spcAft>
                  <a:spcPct val="0"/>
                </a:spcAft>
                <a:buClrTx/>
                <a:buSzTx/>
                <a:buFontTx/>
                <a:buNone/>
              </a:pP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左中序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空 左后序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空</a:t>
              </a:r>
            </a:p>
            <a:p>
              <a:pPr marL="0" marR="0" lvl="0" algn="l" defTabSz="914400" rtl="0" eaLnBrk="0" fontAlgn="base" latinLnBrk="0" hangingPunct="0">
                <a:lnSpc>
                  <a:spcPts val="2000"/>
                </a:lnSpc>
                <a:spcBef>
                  <a:spcPct val="0"/>
                </a:spcBef>
                <a:spcAft>
                  <a:spcPct val="0"/>
                </a:spcAft>
                <a:buClrTx/>
                <a:buSzTx/>
                <a:buFontTx/>
                <a:buNone/>
              </a:pP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右中序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  </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右后序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p>
            <a:p>
              <a:pPr marL="0" marR="0" lvl="0" algn="l" defTabSz="914400" rtl="0" eaLnBrk="0" fontAlgn="base" latinLnBrk="0" hangingPunct="0">
                <a:lnSpc>
                  <a:spcPts val="2000"/>
                </a:lnSpc>
                <a:spcBef>
                  <a:spcPct val="0"/>
                </a:spcBef>
                <a:spcAft>
                  <a:spcPct val="0"/>
                </a:spcAft>
                <a:buClrTx/>
                <a:buSzTx/>
                <a:buFontTx/>
                <a:buNone/>
              </a:pPr>
              <a:endPar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5365" name="Rectangle 5"/>
            <p:cNvSpPr>
              <a:spLocks noChangeArrowheads="1"/>
            </p:cNvSpPr>
            <p:nvPr/>
          </p:nvSpPr>
          <p:spPr bwMode="auto">
            <a:xfrm>
              <a:off x="2153139" y="5383614"/>
              <a:ext cx="1783488" cy="92634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36000" tIns="36000" rIns="0" bIns="0" numCol="1" anchor="t" anchorCtr="0" compatLnSpc="1"/>
            <a:lstStyle/>
            <a:p>
              <a:pPr marL="0" marR="0" lvl="0" algn="l" defTabSz="914400" rtl="0" eaLnBrk="1" fontAlgn="base" latinLnBrk="0" hangingPunct="1">
                <a:lnSpc>
                  <a:spcPts val="2000"/>
                </a:lnSpc>
                <a:spcBef>
                  <a:spcPct val="0"/>
                </a:spcBef>
                <a:spcAft>
                  <a:spcPct val="0"/>
                </a:spcAft>
                <a:buClrTx/>
                <a:buSzTx/>
                <a:buFontTx/>
                <a:buNone/>
              </a:pPr>
              <a:r>
                <a:rPr kumimoji="0" 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根结点：</a:t>
              </a: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p>
            <a:p>
              <a:pPr marL="0" marR="0" lvl="0" algn="l" defTabSz="914400" rtl="0" eaLnBrk="0" fontAlgn="base" latinLnBrk="0" hangingPunct="0">
                <a:lnSpc>
                  <a:spcPts val="2000"/>
                </a:lnSpc>
                <a:spcBef>
                  <a:spcPct val="0"/>
                </a:spcBef>
                <a:spcAft>
                  <a:spcPct val="0"/>
                </a:spcAft>
                <a:buClrTx/>
                <a:buSzTx/>
                <a:buFontTx/>
                <a:buNone/>
              </a:pP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左中序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空 左后序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空</a:t>
              </a:r>
            </a:p>
            <a:p>
              <a:pPr marL="0" marR="0" lvl="0" algn="l" defTabSz="914400" rtl="0" eaLnBrk="0" fontAlgn="base" latinLnBrk="0" hangingPunct="0">
                <a:lnSpc>
                  <a:spcPts val="2000"/>
                </a:lnSpc>
                <a:spcBef>
                  <a:spcPct val="0"/>
                </a:spcBef>
                <a:spcAft>
                  <a:spcPct val="0"/>
                </a:spcAft>
                <a:buClrTx/>
                <a:buSzTx/>
                <a:buFontTx/>
                <a:buNone/>
              </a:pP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右中序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空 右后序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空</a:t>
              </a:r>
            </a:p>
            <a:p>
              <a:pPr marL="0" marR="0" lvl="0" algn="l" defTabSz="914400" rtl="0" eaLnBrk="0" fontAlgn="base" latinLnBrk="0" hangingPunct="0">
                <a:lnSpc>
                  <a:spcPts val="2000"/>
                </a:lnSpc>
                <a:spcBef>
                  <a:spcPct val="0"/>
                </a:spcBef>
                <a:spcAft>
                  <a:spcPct val="0"/>
                </a:spcAft>
                <a:buClrTx/>
                <a:buSzTx/>
                <a:buFontTx/>
                <a:buNone/>
              </a:pPr>
              <a:endPar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5364" name="Rectangle 4"/>
            <p:cNvSpPr>
              <a:spLocks noChangeArrowheads="1"/>
            </p:cNvSpPr>
            <p:nvPr/>
          </p:nvSpPr>
          <p:spPr bwMode="auto">
            <a:xfrm>
              <a:off x="4473190" y="2514735"/>
              <a:ext cx="1628351" cy="92634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36000" tIns="36000" rIns="0" bIns="0" numCol="1" anchor="t" anchorCtr="0" compatLnSpc="1"/>
            <a:lstStyle/>
            <a:p>
              <a:pPr marL="0" marR="0" lvl="0" algn="l" defTabSz="914400" rtl="0" eaLnBrk="1" fontAlgn="base" latinLnBrk="0" hangingPunct="1">
                <a:lnSpc>
                  <a:spcPts val="2000"/>
                </a:lnSpc>
                <a:spcBef>
                  <a:spcPct val="0"/>
                </a:spcBef>
                <a:spcAft>
                  <a:spcPct val="0"/>
                </a:spcAft>
                <a:buClrTx/>
                <a:buSzTx/>
                <a:buFontTx/>
                <a:buNone/>
              </a:pPr>
              <a:r>
                <a:rPr kumimoji="0" 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根结点：</a:t>
              </a: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p>
            <a:p>
              <a:pPr marL="0" marR="0" lvl="0" algn="l" defTabSz="914400" rtl="0" eaLnBrk="0" fontAlgn="base" latinLnBrk="0" hangingPunct="0">
                <a:lnSpc>
                  <a:spcPts val="2000"/>
                </a:lnSpc>
                <a:spcBef>
                  <a:spcPct val="0"/>
                </a:spcBef>
                <a:spcAft>
                  <a:spcPct val="0"/>
                </a:spcAft>
                <a:buClrTx/>
                <a:buSzTx/>
                <a:buFontTx/>
                <a:buNone/>
              </a:pP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左中序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 </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左后序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p>
            <a:p>
              <a:pPr marL="0" marR="0" lvl="0" algn="l" defTabSz="914400" rtl="0" eaLnBrk="0" fontAlgn="base" latinLnBrk="0" hangingPunct="0">
                <a:lnSpc>
                  <a:spcPts val="2000"/>
                </a:lnSpc>
                <a:spcBef>
                  <a:spcPct val="0"/>
                </a:spcBef>
                <a:spcAft>
                  <a:spcPct val="0"/>
                </a:spcAft>
                <a:buClrTx/>
                <a:buSzTx/>
                <a:buFontTx/>
                <a:buNone/>
              </a:pP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右中序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 </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右后序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p>
            <a:p>
              <a:pPr marL="0" marR="0" lvl="0" algn="l" defTabSz="914400" rtl="0" eaLnBrk="0" fontAlgn="base" latinLnBrk="0" hangingPunct="0">
                <a:lnSpc>
                  <a:spcPts val="2000"/>
                </a:lnSpc>
                <a:spcBef>
                  <a:spcPct val="0"/>
                </a:spcBef>
                <a:spcAft>
                  <a:spcPct val="0"/>
                </a:spcAft>
                <a:buClrTx/>
                <a:buSzTx/>
                <a:buFontTx/>
                <a:buNone/>
              </a:pPr>
              <a:endPar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5363" name="Rectangle 3"/>
            <p:cNvSpPr>
              <a:spLocks noChangeArrowheads="1"/>
            </p:cNvSpPr>
            <p:nvPr/>
          </p:nvSpPr>
          <p:spPr bwMode="auto">
            <a:xfrm>
              <a:off x="3302083" y="3948592"/>
              <a:ext cx="1783488" cy="92634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36000" tIns="36000" rIns="0" bIns="0" numCol="1" anchor="t" anchorCtr="0" compatLnSpc="1"/>
            <a:lstStyle/>
            <a:p>
              <a:pPr marL="0" marR="0" lvl="0" algn="l" defTabSz="914400" rtl="0" eaLnBrk="1" fontAlgn="base" latinLnBrk="0" hangingPunct="1">
                <a:lnSpc>
                  <a:spcPts val="2000"/>
                </a:lnSpc>
                <a:spcBef>
                  <a:spcPct val="0"/>
                </a:spcBef>
                <a:spcAft>
                  <a:spcPct val="0"/>
                </a:spcAft>
                <a:buClrTx/>
                <a:buSzTx/>
                <a:buFontTx/>
                <a:buNone/>
              </a:pPr>
              <a:r>
                <a:rPr kumimoji="0" 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根结点：</a:t>
              </a: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p>
            <a:p>
              <a:pPr marL="0" marR="0" lvl="0" algn="l" defTabSz="914400" rtl="0" eaLnBrk="0" fontAlgn="base" latinLnBrk="0" hangingPunct="0">
                <a:lnSpc>
                  <a:spcPts val="2000"/>
                </a:lnSpc>
                <a:spcBef>
                  <a:spcPct val="0"/>
                </a:spcBef>
                <a:spcAft>
                  <a:spcPct val="0"/>
                </a:spcAft>
                <a:buClrTx/>
                <a:buSzTx/>
                <a:buFontTx/>
                <a:buNone/>
              </a:pP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左中序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空 左后序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空</a:t>
              </a:r>
            </a:p>
            <a:p>
              <a:pPr marL="0" marR="0" lvl="0" algn="l" defTabSz="914400" rtl="0" eaLnBrk="0" fontAlgn="base" latinLnBrk="0" hangingPunct="0">
                <a:lnSpc>
                  <a:spcPts val="2000"/>
                </a:lnSpc>
                <a:spcBef>
                  <a:spcPct val="0"/>
                </a:spcBef>
                <a:spcAft>
                  <a:spcPct val="0"/>
                </a:spcAft>
                <a:buClrTx/>
                <a:buSzTx/>
                <a:buFontTx/>
                <a:buNone/>
              </a:pP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右中序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空 右后序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空</a:t>
              </a:r>
            </a:p>
            <a:p>
              <a:pPr marL="0" marR="0" lvl="0" algn="l" defTabSz="914400" rtl="0" eaLnBrk="0" fontAlgn="base" latinLnBrk="0" hangingPunct="0">
                <a:lnSpc>
                  <a:spcPts val="2000"/>
                </a:lnSpc>
                <a:spcBef>
                  <a:spcPct val="0"/>
                </a:spcBef>
                <a:spcAft>
                  <a:spcPct val="0"/>
                </a:spcAft>
                <a:buClrTx/>
                <a:buSzTx/>
                <a:buFontTx/>
                <a:buNone/>
              </a:pPr>
              <a:endPar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5362" name="Rectangle 2"/>
            <p:cNvSpPr>
              <a:spLocks noChangeArrowheads="1"/>
            </p:cNvSpPr>
            <p:nvPr/>
          </p:nvSpPr>
          <p:spPr bwMode="auto">
            <a:xfrm>
              <a:off x="5494991" y="3948592"/>
              <a:ext cx="1783488" cy="92634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36000" tIns="36000" rIns="0" bIns="0" numCol="1" anchor="t" anchorCtr="0" compatLnSpc="1"/>
            <a:lstStyle/>
            <a:p>
              <a:pPr marL="0" marR="0" lvl="0" algn="l" defTabSz="914400" rtl="0" eaLnBrk="1" fontAlgn="base" latinLnBrk="0" hangingPunct="1">
                <a:lnSpc>
                  <a:spcPts val="2000"/>
                </a:lnSpc>
                <a:spcBef>
                  <a:spcPct val="0"/>
                </a:spcBef>
                <a:spcAft>
                  <a:spcPct val="0"/>
                </a:spcAft>
                <a:buClrTx/>
                <a:buSzTx/>
                <a:buFontTx/>
                <a:buNone/>
              </a:pPr>
              <a:r>
                <a:rPr kumimoji="0" 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根结点：</a:t>
              </a: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p>
            <a:p>
              <a:pPr marL="0" marR="0" lvl="0" algn="l" defTabSz="914400" rtl="0" eaLnBrk="0" fontAlgn="base" latinLnBrk="0" hangingPunct="0">
                <a:lnSpc>
                  <a:spcPts val="2000"/>
                </a:lnSpc>
                <a:spcBef>
                  <a:spcPct val="0"/>
                </a:spcBef>
                <a:spcAft>
                  <a:spcPct val="0"/>
                </a:spcAft>
                <a:buClrTx/>
                <a:buSzTx/>
                <a:buFontTx/>
                <a:buNone/>
              </a:pP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左中序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空 左后序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空</a:t>
              </a:r>
            </a:p>
            <a:p>
              <a:pPr marL="0" marR="0" lvl="0" algn="l" defTabSz="914400" rtl="0" eaLnBrk="0" fontAlgn="base" latinLnBrk="0" hangingPunct="0">
                <a:lnSpc>
                  <a:spcPts val="2000"/>
                </a:lnSpc>
                <a:spcBef>
                  <a:spcPct val="0"/>
                </a:spcBef>
                <a:spcAft>
                  <a:spcPct val="0"/>
                </a:spcAft>
                <a:buClrTx/>
                <a:buSzTx/>
                <a:buFontTx/>
                <a:buNone/>
              </a:pP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右中序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空 右后序</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空</a:t>
              </a:r>
            </a:p>
            <a:p>
              <a:pPr marL="0" marR="0" lvl="0" algn="l" defTabSz="914400" rtl="0" eaLnBrk="0" fontAlgn="base" latinLnBrk="0" hangingPunct="0">
                <a:lnSpc>
                  <a:spcPts val="2000"/>
                </a:lnSpc>
                <a:spcBef>
                  <a:spcPct val="0"/>
                </a:spcBef>
                <a:spcAft>
                  <a:spcPct val="0"/>
                </a:spcAft>
                <a:buClrTx/>
                <a:buSzTx/>
                <a:buFontTx/>
                <a:buNone/>
              </a:pPr>
              <a:endPar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grpSp>
      <p:sp>
        <p:nvSpPr>
          <p:cNvPr id="21" name="灯片编号占位符 20"/>
          <p:cNvSpPr>
            <a:spLocks noGrp="1"/>
          </p:cNvSpPr>
          <p:nvPr>
            <p:ph type="sldNum" sz="quarter" idx="12"/>
          </p:nvPr>
        </p:nvSpPr>
        <p:spPr/>
        <p:txBody>
          <a:bodyPr/>
          <a:lstStyle/>
          <a:p>
            <a:fld id="{67864EE2-EAB3-4814-A7EB-820BD7610F1E}" type="slidenum">
              <a:rPr lang="en-US" altLang="zh-CN" smtClean="0"/>
              <a:t>26</a:t>
            </a:fld>
            <a:r>
              <a:rPr lang="en-US" altLang="zh-CN"/>
              <a:t>/76</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1071546"/>
            <a:ext cx="8358246" cy="1952806"/>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CreateBTree2</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(BTree&amp; bt,vector&lt;char&gt; posts,vector&lt;char&gt; ins)</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由后序序列</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posts</a:t>
            </a:r>
            <a:r>
              <a:rPr lang="zh-CN"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和中序序列</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ins</a:t>
            </a:r>
            <a:r>
              <a:rPr lang="zh-CN"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构造二叉链</a:t>
            </a: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n=posts.size();</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bt.r=</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CreateBTree21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(posts,0,ins,0,n);</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灯片编号占位符 3"/>
          <p:cNvSpPr>
            <a:spLocks noGrp="1"/>
          </p:cNvSpPr>
          <p:nvPr>
            <p:ph type="sldNum" sz="quarter" idx="12"/>
          </p:nvPr>
        </p:nvSpPr>
        <p:spPr/>
        <p:txBody>
          <a:bodyPr/>
          <a:lstStyle/>
          <a:p>
            <a:fld id="{67864EE2-EAB3-4814-A7EB-820BD7610F1E}" type="slidenum">
              <a:rPr lang="en-US" altLang="zh-CN" smtClean="0"/>
              <a:t>27</a:t>
            </a:fld>
            <a:r>
              <a:rPr lang="en-US" altLang="zh-CN"/>
              <a:t>/76</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76" y="1053337"/>
            <a:ext cx="8929718" cy="4219736"/>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0" rtlCol="0">
            <a:spAutoFit/>
          </a:bodyPr>
          <a:lstStyle/>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BTNode*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CreateBTree21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(vector&lt;char&gt; posts,int i,</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vector&lt;char&gt; ins,int j,int n)</a:t>
            </a:r>
          </a:p>
          <a:p>
            <a:pPr algn="l">
              <a:lnSpc>
                <a:spcPts val="2500"/>
              </a:lnSpc>
              <a:spcBef>
                <a:spcPts val="0"/>
              </a:spcBef>
            </a:pP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被</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CreateBTree2</a:t>
            </a:r>
            <a:r>
              <a:rPr lang="zh-CN"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调用</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(n&lt;=0) return NULL;</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char d=posts[i+n-1];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取后序序列尾元素即根值</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d</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BTNode* b=new BTNode(d);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创建根结点</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结点值为</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d)</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p=j;</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(ins[p]!=d) p++;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在</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ins</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中找到根结点的索引</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p</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k=p-j;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确定左子树中结点个数</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k</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b-&gt;lchild=</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CreateBTree21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(posts,i,ins,j,k);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递归构造左子树</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b-&gt;rchild=</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CreateBTree21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(posts,i+k,ins,p+1,n-k-1);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递归构造右子树</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b;</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357158" y="345024"/>
            <a:ext cx="8143932"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由</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后</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序序列</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posts[</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和中序序列</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ins[</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创建二叉链</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b</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67864EE2-EAB3-4814-A7EB-820BD7610F1E}" type="slidenum">
              <a:rPr lang="en-US" altLang="zh-CN" smtClean="0"/>
              <a:t>28</a:t>
            </a:fld>
            <a:r>
              <a:rPr lang="en-US" altLang="zh-CN"/>
              <a:t>/76</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714356"/>
            <a:ext cx="7929618" cy="827021"/>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7.19</a:t>
            </a:r>
            <a:r>
              <a:rPr lang="zh-CN"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若某非空二叉树的先序序列和后序序列正好相同，则该二叉树的形态是什么？</a:t>
            </a:r>
          </a:p>
        </p:txBody>
      </p:sp>
      <p:sp>
        <p:nvSpPr>
          <p:cNvPr id="5" name="TextBox 4"/>
          <p:cNvSpPr txBox="1"/>
          <p:nvPr/>
        </p:nvSpPr>
        <p:spPr>
          <a:xfrm>
            <a:off x="1142976" y="2578238"/>
            <a:ext cx="5786478" cy="400110"/>
          </a:xfrm>
          <a:prstGeom prst="rect">
            <a:avLst/>
          </a:prstGeom>
          <a:noFill/>
        </p:spPr>
        <p:txBody>
          <a:bodyPr wrap="square" rtlCol="0">
            <a:spAutoFit/>
          </a:bodyPr>
          <a:lstStyle/>
          <a:p>
            <a:pPr algn="l">
              <a:lnSpc>
                <a:spcPct val="100000"/>
              </a:lnSpc>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二叉树的先序序列是</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NLR</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，后序序列是</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LRN</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6" name="TextBox 5"/>
          <p:cNvSpPr txBox="1"/>
          <p:nvPr/>
        </p:nvSpPr>
        <p:spPr>
          <a:xfrm>
            <a:off x="2786050" y="3149742"/>
            <a:ext cx="2428892" cy="400110"/>
          </a:xfrm>
          <a:prstGeom prst="rect">
            <a:avLst/>
          </a:prstGeom>
          <a:noFill/>
        </p:spPr>
        <p:txBody>
          <a:bodyPr wrap="square" rtlCol="0">
            <a:spAutoFit/>
          </a:bodyPr>
          <a:lstStyle/>
          <a:p>
            <a:pPr algn="l">
              <a:lnSpc>
                <a:spcPct val="100000"/>
              </a:lnSpc>
              <a:spcBef>
                <a:spcPts val="0"/>
              </a:spcBef>
            </a:pPr>
            <a:r>
              <a:rPr lang="en-US" altLang="zh-CN" sz="2000">
                <a:solidFill>
                  <a:srgbClr val="0000FF"/>
                </a:solidFill>
                <a:latin typeface="Consolas" panose="020B0609020204030204" pitchFamily="49" charset="0"/>
                <a:cs typeface="Consolas" panose="020B0609020204030204" pitchFamily="49" charset="0"/>
              </a:rPr>
              <a:t>N L R = L R N</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TextBox 6"/>
          <p:cNvSpPr txBox="1"/>
          <p:nvPr/>
        </p:nvSpPr>
        <p:spPr>
          <a:xfrm>
            <a:off x="1142976" y="3935560"/>
            <a:ext cx="6715172" cy="400110"/>
          </a:xfrm>
          <a:prstGeom prst="rect">
            <a:avLst/>
          </a:prstGeom>
          <a:noFill/>
        </p:spPr>
        <p:txBody>
          <a:bodyPr wrap="square" rtlCol="0">
            <a:spAutoFit/>
          </a:bodyPr>
          <a:lstStyle/>
          <a:p>
            <a:pPr algn="l">
              <a:lnSpc>
                <a:spcPct val="100000"/>
              </a:lnSpc>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则</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均为空。所以满足条件的二叉树只有一个根结点。</a:t>
            </a:r>
          </a:p>
        </p:txBody>
      </p:sp>
      <p:pic>
        <p:nvPicPr>
          <p:cNvPr id="9" name="Picture 2"/>
          <p:cNvPicPr>
            <a:picLocks noChangeAspect="1" noChangeArrowheads="1"/>
          </p:cNvPicPr>
          <p:nvPr/>
        </p:nvPicPr>
        <p:blipFill>
          <a:blip r:embed="rId2" cstate="print"/>
          <a:srcRect/>
          <a:stretch>
            <a:fillRect/>
          </a:stretch>
        </p:blipFill>
        <p:spPr bwMode="auto">
          <a:xfrm>
            <a:off x="857224" y="1643050"/>
            <a:ext cx="1643074" cy="796023"/>
          </a:xfrm>
          <a:prstGeom prst="rect">
            <a:avLst/>
          </a:prstGeom>
          <a:noFill/>
          <a:ln w="9525">
            <a:noFill/>
            <a:miter lim="800000"/>
            <a:headEnd/>
            <a:tailEnd/>
          </a:ln>
        </p:spPr>
      </p:pic>
      <p:sp>
        <p:nvSpPr>
          <p:cNvPr id="10" name="灯片编号占位符 9"/>
          <p:cNvSpPr>
            <a:spLocks noGrp="1"/>
          </p:cNvSpPr>
          <p:nvPr>
            <p:ph type="sldNum" sz="quarter" idx="12"/>
          </p:nvPr>
        </p:nvSpPr>
        <p:spPr/>
        <p:txBody>
          <a:bodyPr/>
          <a:lstStyle/>
          <a:p>
            <a:fld id="{67864EE2-EAB3-4814-A7EB-820BD7610F1E}" type="slidenum">
              <a:rPr lang="en-US" altLang="zh-CN" smtClean="0"/>
              <a:t>29</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785794"/>
            <a:ext cx="400052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anose="020B0609020204030204" pitchFamily="49" charset="0"/>
                <a:ea typeface="微软雅黑" panose="020B0503020204020204" pitchFamily="34" charset="-122"/>
                <a:cs typeface="Consolas" panose="020B0609020204030204" pitchFamily="49" charset="0"/>
              </a:rPr>
              <a:t>7.4.2 </a:t>
            </a:r>
            <a:r>
              <a:rPr lang="zh-CN" altLang="zh-CN">
                <a:latin typeface="Consolas" panose="020B0609020204030204" pitchFamily="49" charset="0"/>
                <a:ea typeface="微软雅黑" panose="020B0503020204020204" pitchFamily="34" charset="-122"/>
                <a:cs typeface="Consolas" panose="020B0609020204030204" pitchFamily="49" charset="0"/>
              </a:rPr>
              <a:t>层次遍历算法设计</a:t>
            </a:r>
            <a:endParaRPr lang="zh-CN" altLang="zh-CN">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p:cNvSpPr txBox="1"/>
          <p:nvPr/>
        </p:nvSpPr>
        <p:spPr>
          <a:xfrm>
            <a:off x="571472" y="1714488"/>
            <a:ext cx="7929618" cy="310723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3000"/>
              </a:lnSpc>
              <a:spcBef>
                <a:spcPts val="1800"/>
              </a:spcBef>
              <a:buBlip>
                <a:blip r:embed="rId2"/>
              </a:buBlip>
            </a:pP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在二叉树层次遍历中，对一层的结点访问完后，再按照它们的访问次序对各个结点的左、右孩子顺序访问，这样一层一层进行，先访问的结点其左、右孩子也要先访问，这样</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与队列的先进先出特点吻合</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。因此层次遍历算法采用一个队列</a:t>
            </a:r>
            <a:r>
              <a:rPr lang="en-US" altLang="zh-CN" sz="2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qu</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来实现。</a:t>
            </a:r>
          </a:p>
          <a:p>
            <a:pPr marL="342900" indent="-342900" algn="l">
              <a:lnSpc>
                <a:spcPts val="3000"/>
              </a:lnSpc>
              <a:spcBef>
                <a:spcPts val="1800"/>
              </a:spcBef>
              <a:buBlip>
                <a:blip r:embed="rId2"/>
              </a:buBlip>
            </a:pPr>
            <a:r>
              <a:rPr lang="zh-CN" altLang="en-US" sz="2000" dirty="0">
                <a:solidFill>
                  <a:srgbClr val="FF0000"/>
                </a:solidFill>
                <a:latin typeface="Consolas" panose="020B0609020204030204" pitchFamily="49" charset="0"/>
                <a:ea typeface="仿宋" panose="02010609060101010101" pitchFamily="49" charset="-122"/>
                <a:cs typeface="Consolas" panose="020B0609020204030204" pitchFamily="49" charset="0"/>
              </a:rPr>
              <a:t>思路：</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先将根结点</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进队，在队不空时循环：从队列中出队一个结点</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，访问它；若它有左孩子结点，将左孩子结点进队；若它有</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右</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孩子结点，将</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右</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孩子结点进队。如此操作直到队空为止。</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67864EE2-EAB3-4814-A7EB-820BD7610F1E}" type="slidenum">
              <a:rPr lang="en-US" altLang="zh-CN" smtClean="0"/>
              <a:t>3</a:t>
            </a:fld>
            <a:r>
              <a:rPr lang="en-US" altLang="zh-CN"/>
              <a:t>/76</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428604"/>
            <a:ext cx="414340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anose="020B0609020204030204" pitchFamily="49" charset="0"/>
                <a:ea typeface="微软雅黑" panose="020B0503020204020204" pitchFamily="34" charset="-122"/>
                <a:cs typeface="Consolas" panose="020B0609020204030204" pitchFamily="49" charset="0"/>
              </a:rPr>
              <a:t>7.5.2* </a:t>
            </a:r>
            <a:r>
              <a:rPr lang="zh-CN" altLang="zh-CN">
                <a:latin typeface="Consolas" panose="020B0609020204030204" pitchFamily="49" charset="0"/>
                <a:ea typeface="微软雅黑" panose="020B0503020204020204" pitchFamily="34" charset="-122"/>
                <a:cs typeface="Consolas" panose="020B0609020204030204" pitchFamily="49" charset="0"/>
              </a:rPr>
              <a:t>序列化和反序列化</a:t>
            </a:r>
            <a:endParaRPr lang="zh-CN" altLang="zh-CN">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grpSp>
        <p:nvGrpSpPr>
          <p:cNvPr id="70" name="组合 69"/>
          <p:cNvGrpSpPr/>
          <p:nvPr/>
        </p:nvGrpSpPr>
        <p:grpSpPr>
          <a:xfrm>
            <a:off x="1000100" y="1927538"/>
            <a:ext cx="2357454" cy="1963280"/>
            <a:chOff x="1214414" y="2427604"/>
            <a:chExt cx="2357454" cy="1963280"/>
          </a:xfrm>
        </p:grpSpPr>
        <p:sp>
          <p:nvSpPr>
            <p:cNvPr id="7" name="Freeform 45"/>
            <p:cNvSpPr/>
            <p:nvPr/>
          </p:nvSpPr>
          <p:spPr bwMode="auto">
            <a:xfrm>
              <a:off x="2726081" y="3203407"/>
              <a:ext cx="208179" cy="328087"/>
            </a:xfrm>
            <a:custGeom>
              <a:avLst/>
              <a:gdLst/>
              <a:ahLst/>
              <a:cxnLst>
                <a:cxn ang="0">
                  <a:pos x="233" y="0"/>
                </a:cxn>
                <a:cxn ang="0">
                  <a:pos x="0" y="383"/>
                </a:cxn>
              </a:cxnLst>
              <a:rect l="0" t="0" r="r" b="b"/>
              <a:pathLst>
                <a:path w="233" h="383">
                  <a:moveTo>
                    <a:pt x="233" y="0"/>
                  </a:moveTo>
                  <a:lnTo>
                    <a:pt x="0" y="383"/>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Line 44"/>
            <p:cNvSpPr>
              <a:spLocks noChangeShapeType="1"/>
            </p:cNvSpPr>
            <p:nvPr/>
          </p:nvSpPr>
          <p:spPr bwMode="auto">
            <a:xfrm>
              <a:off x="1433314" y="3761070"/>
              <a:ext cx="308248" cy="334084"/>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Freeform 43"/>
            <p:cNvSpPr/>
            <p:nvPr/>
          </p:nvSpPr>
          <p:spPr bwMode="auto">
            <a:xfrm>
              <a:off x="3101339" y="3172569"/>
              <a:ext cx="234983" cy="365779"/>
            </a:xfrm>
            <a:custGeom>
              <a:avLst/>
              <a:gdLst/>
              <a:ahLst/>
              <a:cxnLst>
                <a:cxn ang="0">
                  <a:pos x="0" y="0"/>
                </a:cxn>
                <a:cxn ang="0">
                  <a:pos x="263" y="427"/>
                </a:cxn>
              </a:cxnLst>
              <a:rect l="0" t="0" r="r" b="b"/>
              <a:pathLst>
                <a:path w="263" h="427">
                  <a:moveTo>
                    <a:pt x="0" y="0"/>
                  </a:moveTo>
                  <a:lnTo>
                    <a:pt x="263" y="427"/>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Line 42"/>
            <p:cNvSpPr>
              <a:spLocks noChangeShapeType="1"/>
            </p:cNvSpPr>
            <p:nvPr/>
          </p:nvSpPr>
          <p:spPr bwMode="auto">
            <a:xfrm flipH="1">
              <a:off x="1360943" y="3138304"/>
              <a:ext cx="285911" cy="406897"/>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Oval 40"/>
            <p:cNvSpPr>
              <a:spLocks noChangeArrowheads="1"/>
            </p:cNvSpPr>
            <p:nvPr/>
          </p:nvSpPr>
          <p:spPr bwMode="auto">
            <a:xfrm>
              <a:off x="2247736" y="2427604"/>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p>
          </p:txBody>
        </p:sp>
        <p:sp>
          <p:nvSpPr>
            <p:cNvPr id="13" name="Oval 39"/>
            <p:cNvSpPr>
              <a:spLocks noChangeArrowheads="1"/>
            </p:cNvSpPr>
            <p:nvPr/>
          </p:nvSpPr>
          <p:spPr bwMode="auto">
            <a:xfrm>
              <a:off x="1550359" y="2915580"/>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p>
          </p:txBody>
        </p:sp>
        <p:sp>
          <p:nvSpPr>
            <p:cNvPr id="14" name="Oval 38"/>
            <p:cNvSpPr>
              <a:spLocks noChangeArrowheads="1"/>
            </p:cNvSpPr>
            <p:nvPr/>
          </p:nvSpPr>
          <p:spPr bwMode="auto">
            <a:xfrm>
              <a:off x="2878865" y="2954128"/>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p>
          </p:txBody>
        </p:sp>
        <p:sp>
          <p:nvSpPr>
            <p:cNvPr id="15" name="Oval 37"/>
            <p:cNvSpPr>
              <a:spLocks noChangeArrowheads="1"/>
            </p:cNvSpPr>
            <p:nvPr/>
          </p:nvSpPr>
          <p:spPr bwMode="auto">
            <a:xfrm>
              <a:off x="2586699" y="3532350"/>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p>
          </p:txBody>
        </p:sp>
        <p:sp>
          <p:nvSpPr>
            <p:cNvPr id="16" name="Oval 36"/>
            <p:cNvSpPr>
              <a:spLocks noChangeArrowheads="1"/>
            </p:cNvSpPr>
            <p:nvPr/>
          </p:nvSpPr>
          <p:spPr bwMode="auto">
            <a:xfrm>
              <a:off x="3247868" y="3532350"/>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p>
          </p:txBody>
        </p:sp>
        <p:sp>
          <p:nvSpPr>
            <p:cNvPr id="17" name="Oval 35"/>
            <p:cNvSpPr>
              <a:spLocks noChangeArrowheads="1"/>
            </p:cNvSpPr>
            <p:nvPr/>
          </p:nvSpPr>
          <p:spPr bwMode="auto">
            <a:xfrm>
              <a:off x="1214414" y="3545199"/>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p>
          </p:txBody>
        </p:sp>
        <p:sp>
          <p:nvSpPr>
            <p:cNvPr id="18" name="Oval 33"/>
            <p:cNvSpPr>
              <a:spLocks noChangeArrowheads="1"/>
            </p:cNvSpPr>
            <p:nvPr/>
          </p:nvSpPr>
          <p:spPr bwMode="auto">
            <a:xfrm>
              <a:off x="1632558" y="4066884"/>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p>
          </p:txBody>
        </p:sp>
        <p:cxnSp>
          <p:nvCxnSpPr>
            <p:cNvPr id="20" name="直接连接符 19"/>
            <p:cNvCxnSpPr>
              <a:endCxn id="13" idx="7"/>
            </p:cNvCxnSpPr>
            <p:nvPr/>
          </p:nvCxnSpPr>
          <p:spPr>
            <a:xfrm rot="10800000" flipV="1">
              <a:off x="1826910" y="2656277"/>
              <a:ext cx="439876" cy="30675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2" name="直接连接符 21"/>
            <p:cNvCxnSpPr>
              <a:endCxn id="14" idx="1"/>
            </p:cNvCxnSpPr>
            <p:nvPr/>
          </p:nvCxnSpPr>
          <p:spPr>
            <a:xfrm>
              <a:off x="2571736" y="2675329"/>
              <a:ext cx="354578" cy="326248"/>
            </a:xfrm>
            <a:prstGeom prst="line">
              <a:avLst/>
            </a:prstGeom>
            <a:ln w="19050">
              <a:tailEnd type="none"/>
            </a:ln>
          </p:spPr>
          <p:style>
            <a:lnRef idx="2">
              <a:schemeClr val="dk1"/>
            </a:lnRef>
            <a:fillRef idx="0">
              <a:schemeClr val="dk1"/>
            </a:fillRef>
            <a:effectRef idx="1">
              <a:schemeClr val="dk1"/>
            </a:effectRef>
            <a:fontRef idx="minor">
              <a:schemeClr val="tx1"/>
            </a:fontRef>
          </p:style>
        </p:cxnSp>
      </p:grpSp>
      <p:sp>
        <p:nvSpPr>
          <p:cNvPr id="42" name="TextBox 41"/>
          <p:cNvSpPr txBox="1"/>
          <p:nvPr/>
        </p:nvSpPr>
        <p:spPr>
          <a:xfrm>
            <a:off x="785786" y="1214422"/>
            <a:ext cx="4357718"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仅仅讨论</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先序遍历序列化和反序列化</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69" name="组合 68"/>
          <p:cNvGrpSpPr/>
          <p:nvPr/>
        </p:nvGrpSpPr>
        <p:grpSpPr>
          <a:xfrm>
            <a:off x="5124453" y="1643050"/>
            <a:ext cx="3019447" cy="2501594"/>
            <a:chOff x="4410073" y="2214554"/>
            <a:chExt cx="3019447" cy="2501594"/>
          </a:xfrm>
        </p:grpSpPr>
        <p:sp>
          <p:nvSpPr>
            <p:cNvPr id="29" name="Freeform 45"/>
            <p:cNvSpPr/>
            <p:nvPr/>
          </p:nvSpPr>
          <p:spPr bwMode="auto">
            <a:xfrm>
              <a:off x="6281749" y="2963388"/>
              <a:ext cx="285752" cy="357189"/>
            </a:xfrm>
            <a:custGeom>
              <a:avLst/>
              <a:gdLst/>
              <a:ahLst/>
              <a:cxnLst>
                <a:cxn ang="0">
                  <a:pos x="233" y="0"/>
                </a:cxn>
                <a:cxn ang="0">
                  <a:pos x="0" y="383"/>
                </a:cxn>
              </a:cxnLst>
              <a:rect l="0" t="0" r="r" b="b"/>
              <a:pathLst>
                <a:path w="233" h="383">
                  <a:moveTo>
                    <a:pt x="233" y="0"/>
                  </a:moveTo>
                  <a:lnTo>
                    <a:pt x="0" y="383"/>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 name="Line 44"/>
            <p:cNvSpPr>
              <a:spLocks noChangeShapeType="1"/>
            </p:cNvSpPr>
            <p:nvPr/>
          </p:nvSpPr>
          <p:spPr bwMode="auto">
            <a:xfrm>
              <a:off x="4929013" y="3548020"/>
              <a:ext cx="308248" cy="334084"/>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1" name="Freeform 43"/>
            <p:cNvSpPr/>
            <p:nvPr/>
          </p:nvSpPr>
          <p:spPr bwMode="auto">
            <a:xfrm>
              <a:off x="6710377" y="2963388"/>
              <a:ext cx="307383" cy="361910"/>
            </a:xfrm>
            <a:custGeom>
              <a:avLst/>
              <a:gdLst/>
              <a:ahLst/>
              <a:cxnLst>
                <a:cxn ang="0">
                  <a:pos x="0" y="0"/>
                </a:cxn>
                <a:cxn ang="0">
                  <a:pos x="263" y="427"/>
                </a:cxn>
              </a:cxnLst>
              <a:rect l="0" t="0" r="r" b="b"/>
              <a:pathLst>
                <a:path w="263" h="427">
                  <a:moveTo>
                    <a:pt x="0" y="0"/>
                  </a:moveTo>
                  <a:lnTo>
                    <a:pt x="263" y="427"/>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2" name="Line 42"/>
            <p:cNvSpPr>
              <a:spLocks noChangeShapeType="1"/>
            </p:cNvSpPr>
            <p:nvPr/>
          </p:nvSpPr>
          <p:spPr bwMode="auto">
            <a:xfrm flipH="1">
              <a:off x="4856642" y="2925254"/>
              <a:ext cx="285911" cy="406897"/>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3" name="Oval 40"/>
            <p:cNvSpPr>
              <a:spLocks noChangeArrowheads="1"/>
            </p:cNvSpPr>
            <p:nvPr/>
          </p:nvSpPr>
          <p:spPr bwMode="auto">
            <a:xfrm>
              <a:off x="5743435" y="2214554"/>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p>
          </p:txBody>
        </p:sp>
        <p:sp>
          <p:nvSpPr>
            <p:cNvPr id="34" name="Oval 39"/>
            <p:cNvSpPr>
              <a:spLocks noChangeArrowheads="1"/>
            </p:cNvSpPr>
            <p:nvPr/>
          </p:nvSpPr>
          <p:spPr bwMode="auto">
            <a:xfrm>
              <a:off x="5046058" y="2702530"/>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p>
          </p:txBody>
        </p:sp>
        <p:sp>
          <p:nvSpPr>
            <p:cNvPr id="35" name="Oval 38"/>
            <p:cNvSpPr>
              <a:spLocks noChangeArrowheads="1"/>
            </p:cNvSpPr>
            <p:nvPr/>
          </p:nvSpPr>
          <p:spPr bwMode="auto">
            <a:xfrm>
              <a:off x="6443528" y="2741078"/>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p>
          </p:txBody>
        </p:sp>
        <p:sp>
          <p:nvSpPr>
            <p:cNvPr id="36" name="Oval 37"/>
            <p:cNvSpPr>
              <a:spLocks noChangeArrowheads="1"/>
            </p:cNvSpPr>
            <p:nvPr/>
          </p:nvSpPr>
          <p:spPr bwMode="auto">
            <a:xfrm>
              <a:off x="6082398" y="3319300"/>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p>
          </p:txBody>
        </p:sp>
        <p:sp>
          <p:nvSpPr>
            <p:cNvPr id="37" name="Oval 36"/>
            <p:cNvSpPr>
              <a:spLocks noChangeArrowheads="1"/>
            </p:cNvSpPr>
            <p:nvPr/>
          </p:nvSpPr>
          <p:spPr bwMode="auto">
            <a:xfrm>
              <a:off x="6929306" y="3319300"/>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p>
          </p:txBody>
        </p:sp>
        <p:sp>
          <p:nvSpPr>
            <p:cNvPr id="38" name="Oval 35"/>
            <p:cNvSpPr>
              <a:spLocks noChangeArrowheads="1"/>
            </p:cNvSpPr>
            <p:nvPr/>
          </p:nvSpPr>
          <p:spPr bwMode="auto">
            <a:xfrm>
              <a:off x="4710113" y="3332149"/>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p>
          </p:txBody>
        </p:sp>
        <p:sp>
          <p:nvSpPr>
            <p:cNvPr id="39" name="Oval 33"/>
            <p:cNvSpPr>
              <a:spLocks noChangeArrowheads="1"/>
            </p:cNvSpPr>
            <p:nvPr/>
          </p:nvSpPr>
          <p:spPr bwMode="auto">
            <a:xfrm>
              <a:off x="5128257" y="3853834"/>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p>
          </p:txBody>
        </p:sp>
        <p:cxnSp>
          <p:nvCxnSpPr>
            <p:cNvPr id="40" name="直接连接符 39"/>
            <p:cNvCxnSpPr>
              <a:endCxn id="34" idx="7"/>
            </p:cNvCxnSpPr>
            <p:nvPr/>
          </p:nvCxnSpPr>
          <p:spPr>
            <a:xfrm rot="10800000" flipV="1">
              <a:off x="5322609" y="2443227"/>
              <a:ext cx="439876" cy="30675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41" name="直接连接符 40"/>
            <p:cNvCxnSpPr>
              <a:endCxn id="35" idx="1"/>
            </p:cNvCxnSpPr>
            <p:nvPr/>
          </p:nvCxnSpPr>
          <p:spPr>
            <a:xfrm>
              <a:off x="6060199" y="2452754"/>
              <a:ext cx="430778" cy="335773"/>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43" name="矩形 42"/>
            <p:cNvSpPr/>
            <p:nvPr/>
          </p:nvSpPr>
          <p:spPr bwMode="auto">
            <a:xfrm>
              <a:off x="4943891" y="4392148"/>
              <a:ext cx="252000" cy="324000"/>
            </a:xfrm>
            <a:prstGeom prst="rect">
              <a:avLst/>
            </a:prstGeom>
          </p:spPr>
          <p:style>
            <a:lnRef idx="1">
              <a:schemeClr val="dk1"/>
            </a:lnRef>
            <a:fillRef idx="2">
              <a:schemeClr val="dk1"/>
            </a:fillRef>
            <a:effectRef idx="1">
              <a:schemeClr val="dk1"/>
            </a:effectRef>
            <a:fontRef idx="minor">
              <a:schemeClr val="dk1"/>
            </a:fontRef>
          </p:style>
          <p:txBody>
            <a:bodyPr vert="horz" wrap="square" lIns="0" tIns="45720" rIns="0" bIns="45720" numCol="1" rtlCol="0" anchor="t" anchorCtr="0" compatLnSpc="1"/>
            <a:lstStyle/>
            <a:p>
              <a:pPr algn="ctr">
                <a:lnSpc>
                  <a:spcPts val="2000"/>
                </a:lnSpc>
              </a:pPr>
              <a:r>
                <a:rPr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4" name="矩形 43"/>
            <p:cNvSpPr/>
            <p:nvPr/>
          </p:nvSpPr>
          <p:spPr bwMode="auto">
            <a:xfrm>
              <a:off x="5386807" y="4392148"/>
              <a:ext cx="252000" cy="324000"/>
            </a:xfrm>
            <a:prstGeom prst="rect">
              <a:avLst/>
            </a:prstGeom>
          </p:spPr>
          <p:style>
            <a:lnRef idx="1">
              <a:schemeClr val="dk1"/>
            </a:lnRef>
            <a:fillRef idx="2">
              <a:schemeClr val="dk1"/>
            </a:fillRef>
            <a:effectRef idx="1">
              <a:schemeClr val="dk1"/>
            </a:effectRef>
            <a:fontRef idx="minor">
              <a:schemeClr val="dk1"/>
            </a:fontRef>
          </p:style>
          <p:txBody>
            <a:bodyPr vert="horz" wrap="square" lIns="0" tIns="45720" rIns="0" bIns="45720" numCol="1" rtlCol="0" anchor="t" anchorCtr="0" compatLnSpc="1"/>
            <a:lstStyle/>
            <a:p>
              <a:pPr algn="ctr">
                <a:lnSpc>
                  <a:spcPts val="2000"/>
                </a:lnSpc>
              </a:pPr>
              <a:r>
                <a:rPr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5" name="矩形 44"/>
            <p:cNvSpPr/>
            <p:nvPr/>
          </p:nvSpPr>
          <p:spPr bwMode="auto">
            <a:xfrm>
              <a:off x="5920210" y="3877794"/>
              <a:ext cx="252000" cy="324000"/>
            </a:xfrm>
            <a:prstGeom prst="rect">
              <a:avLst/>
            </a:prstGeom>
          </p:spPr>
          <p:style>
            <a:lnRef idx="1">
              <a:schemeClr val="dk1"/>
            </a:lnRef>
            <a:fillRef idx="2">
              <a:schemeClr val="dk1"/>
            </a:fillRef>
            <a:effectRef idx="1">
              <a:schemeClr val="dk1"/>
            </a:effectRef>
            <a:fontRef idx="minor">
              <a:schemeClr val="dk1"/>
            </a:fontRef>
          </p:style>
          <p:txBody>
            <a:bodyPr vert="horz" wrap="square" lIns="0" tIns="45720" rIns="0" bIns="45720" numCol="1" rtlCol="0" anchor="t" anchorCtr="0" compatLnSpc="1"/>
            <a:lstStyle/>
            <a:p>
              <a:pPr algn="ctr">
                <a:lnSpc>
                  <a:spcPts val="2000"/>
                </a:lnSpc>
              </a:pPr>
              <a:r>
                <a:rPr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6" name="矩形 45"/>
            <p:cNvSpPr/>
            <p:nvPr/>
          </p:nvSpPr>
          <p:spPr bwMode="auto">
            <a:xfrm>
              <a:off x="6310738" y="3877794"/>
              <a:ext cx="252000" cy="324000"/>
            </a:xfrm>
            <a:prstGeom prst="rect">
              <a:avLst/>
            </a:prstGeom>
          </p:spPr>
          <p:style>
            <a:lnRef idx="1">
              <a:schemeClr val="dk1"/>
            </a:lnRef>
            <a:fillRef idx="2">
              <a:schemeClr val="dk1"/>
            </a:fillRef>
            <a:effectRef idx="1">
              <a:schemeClr val="dk1"/>
            </a:effectRef>
            <a:fontRef idx="minor">
              <a:schemeClr val="dk1"/>
            </a:fontRef>
          </p:style>
          <p:txBody>
            <a:bodyPr vert="horz" wrap="square" lIns="0" tIns="45720" rIns="0" bIns="45720" numCol="1" rtlCol="0" anchor="t" anchorCtr="0" compatLnSpc="1"/>
            <a:lstStyle/>
            <a:p>
              <a:pPr algn="ctr">
                <a:lnSpc>
                  <a:spcPts val="2000"/>
                </a:lnSpc>
              </a:pPr>
              <a:r>
                <a:rPr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7" name="矩形 46"/>
            <p:cNvSpPr/>
            <p:nvPr/>
          </p:nvSpPr>
          <p:spPr bwMode="auto">
            <a:xfrm>
              <a:off x="6786992" y="3877794"/>
              <a:ext cx="252000" cy="324000"/>
            </a:xfrm>
            <a:prstGeom prst="rect">
              <a:avLst/>
            </a:prstGeom>
          </p:spPr>
          <p:style>
            <a:lnRef idx="1">
              <a:schemeClr val="dk1"/>
            </a:lnRef>
            <a:fillRef idx="2">
              <a:schemeClr val="dk1"/>
            </a:fillRef>
            <a:effectRef idx="1">
              <a:schemeClr val="dk1"/>
            </a:effectRef>
            <a:fontRef idx="minor">
              <a:schemeClr val="dk1"/>
            </a:fontRef>
          </p:style>
          <p:txBody>
            <a:bodyPr vert="horz" wrap="square" lIns="0" tIns="45720" rIns="0" bIns="45720" numCol="1" rtlCol="0" anchor="t" anchorCtr="0" compatLnSpc="1"/>
            <a:lstStyle/>
            <a:p>
              <a:pPr algn="ctr">
                <a:lnSpc>
                  <a:spcPts val="2000"/>
                </a:lnSpc>
              </a:pPr>
              <a:r>
                <a:rPr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8" name="矩形 47"/>
            <p:cNvSpPr/>
            <p:nvPr/>
          </p:nvSpPr>
          <p:spPr bwMode="auto">
            <a:xfrm>
              <a:off x="7177520" y="3877794"/>
              <a:ext cx="252000" cy="324000"/>
            </a:xfrm>
            <a:prstGeom prst="rect">
              <a:avLst/>
            </a:prstGeom>
          </p:spPr>
          <p:style>
            <a:lnRef idx="1">
              <a:schemeClr val="dk1"/>
            </a:lnRef>
            <a:fillRef idx="2">
              <a:schemeClr val="dk1"/>
            </a:fillRef>
            <a:effectRef idx="1">
              <a:schemeClr val="dk1"/>
            </a:effectRef>
            <a:fontRef idx="minor">
              <a:schemeClr val="dk1"/>
            </a:fontRef>
          </p:style>
          <p:txBody>
            <a:bodyPr vert="horz" wrap="square" lIns="0" tIns="45720" rIns="0" bIns="45720" numCol="1" rtlCol="0" anchor="t" anchorCtr="0" compatLnSpc="1"/>
            <a:lstStyle/>
            <a:p>
              <a:pPr algn="ctr">
                <a:lnSpc>
                  <a:spcPts val="2000"/>
                </a:lnSpc>
              </a:pPr>
              <a:r>
                <a:rPr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50" name="直接连接符 49"/>
            <p:cNvCxnSpPr>
              <a:stCxn id="36" idx="3"/>
              <a:endCxn id="45" idx="0"/>
            </p:cNvCxnSpPr>
            <p:nvPr/>
          </p:nvCxnSpPr>
          <p:spPr>
            <a:xfrm rot="5400000">
              <a:off x="5947058" y="3695004"/>
              <a:ext cx="281943" cy="83637"/>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52" name="直接连接符 51"/>
            <p:cNvCxnSpPr>
              <a:stCxn id="36" idx="5"/>
              <a:endCxn id="46" idx="0"/>
            </p:cNvCxnSpPr>
            <p:nvPr/>
          </p:nvCxnSpPr>
          <p:spPr>
            <a:xfrm rot="16200000" flipH="1">
              <a:off x="6256872" y="3697927"/>
              <a:ext cx="281943" cy="77789"/>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54" name="直接连接符 53"/>
            <p:cNvCxnSpPr>
              <a:stCxn id="37" idx="3"/>
              <a:endCxn id="47" idx="0"/>
            </p:cNvCxnSpPr>
            <p:nvPr/>
          </p:nvCxnSpPr>
          <p:spPr>
            <a:xfrm rot="5400000">
              <a:off x="6803903" y="3704941"/>
              <a:ext cx="281943" cy="63763"/>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56" name="直接连接符 55"/>
            <p:cNvCxnSpPr>
              <a:stCxn id="37" idx="5"/>
              <a:endCxn id="48" idx="0"/>
            </p:cNvCxnSpPr>
            <p:nvPr/>
          </p:nvCxnSpPr>
          <p:spPr>
            <a:xfrm rot="16200000" flipH="1">
              <a:off x="7113717" y="3687990"/>
              <a:ext cx="281943" cy="97663"/>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58" name="直接连接符 57"/>
            <p:cNvCxnSpPr>
              <a:stCxn id="39" idx="3"/>
              <a:endCxn id="43" idx="0"/>
            </p:cNvCxnSpPr>
            <p:nvPr/>
          </p:nvCxnSpPr>
          <p:spPr>
            <a:xfrm rot="5400000">
              <a:off x="4991918" y="4208359"/>
              <a:ext cx="261763" cy="105815"/>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60" name="直接连接符 59"/>
            <p:cNvCxnSpPr>
              <a:stCxn id="39" idx="5"/>
              <a:endCxn id="44" idx="0"/>
            </p:cNvCxnSpPr>
            <p:nvPr/>
          </p:nvCxnSpPr>
          <p:spPr>
            <a:xfrm rot="16200000" flipH="1">
              <a:off x="5327926" y="4207266"/>
              <a:ext cx="261763" cy="107999"/>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63" name="矩形 62"/>
            <p:cNvSpPr/>
            <p:nvPr/>
          </p:nvSpPr>
          <p:spPr bwMode="auto">
            <a:xfrm>
              <a:off x="5482057" y="3282330"/>
              <a:ext cx="252000" cy="324000"/>
            </a:xfrm>
            <a:prstGeom prst="rect">
              <a:avLst/>
            </a:prstGeom>
          </p:spPr>
          <p:style>
            <a:lnRef idx="1">
              <a:schemeClr val="dk1"/>
            </a:lnRef>
            <a:fillRef idx="2">
              <a:schemeClr val="dk1"/>
            </a:fillRef>
            <a:effectRef idx="1">
              <a:schemeClr val="dk1"/>
            </a:effectRef>
            <a:fontRef idx="minor">
              <a:schemeClr val="dk1"/>
            </a:fontRef>
          </p:style>
          <p:txBody>
            <a:bodyPr vert="horz" wrap="square" lIns="0" tIns="45720" rIns="0" bIns="45720" numCol="1" rtlCol="0" anchor="t" anchorCtr="0" compatLnSpc="1"/>
            <a:lstStyle/>
            <a:p>
              <a:pPr algn="ctr">
                <a:lnSpc>
                  <a:spcPts val="2000"/>
                </a:lnSpc>
              </a:pPr>
              <a:r>
                <a:rPr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4" name="矩形 63"/>
            <p:cNvSpPr/>
            <p:nvPr/>
          </p:nvSpPr>
          <p:spPr bwMode="auto">
            <a:xfrm>
              <a:off x="4410073" y="3910984"/>
              <a:ext cx="252000" cy="324000"/>
            </a:xfrm>
            <a:prstGeom prst="rect">
              <a:avLst/>
            </a:prstGeom>
          </p:spPr>
          <p:style>
            <a:lnRef idx="1">
              <a:schemeClr val="dk1"/>
            </a:lnRef>
            <a:fillRef idx="2">
              <a:schemeClr val="dk1"/>
            </a:fillRef>
            <a:effectRef idx="1">
              <a:schemeClr val="dk1"/>
            </a:effectRef>
            <a:fontRef idx="minor">
              <a:schemeClr val="dk1"/>
            </a:fontRef>
          </p:style>
          <p:txBody>
            <a:bodyPr vert="horz" wrap="square" lIns="0" tIns="45720" rIns="0" bIns="45720" numCol="1" rtlCol="0" anchor="t" anchorCtr="0" compatLnSpc="1"/>
            <a:lstStyle/>
            <a:p>
              <a:pPr algn="ctr">
                <a:lnSpc>
                  <a:spcPts val="2000"/>
                </a:lnSpc>
              </a:pPr>
              <a:r>
                <a:rPr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66" name="直接连接符 65"/>
            <p:cNvCxnSpPr>
              <a:stCxn id="38" idx="3"/>
              <a:endCxn id="64" idx="0"/>
            </p:cNvCxnSpPr>
            <p:nvPr/>
          </p:nvCxnSpPr>
          <p:spPr>
            <a:xfrm rot="5400000">
              <a:off x="4495676" y="3649098"/>
              <a:ext cx="302284" cy="221489"/>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68" name="直接连接符 67"/>
            <p:cNvCxnSpPr>
              <a:stCxn id="34" idx="5"/>
              <a:endCxn id="63" idx="0"/>
            </p:cNvCxnSpPr>
            <p:nvPr/>
          </p:nvCxnSpPr>
          <p:spPr>
            <a:xfrm rot="16200000" flipH="1">
              <a:off x="5313709" y="2987981"/>
              <a:ext cx="303249" cy="285448"/>
            </a:xfrm>
            <a:prstGeom prst="line">
              <a:avLst/>
            </a:prstGeom>
            <a:ln w="19050">
              <a:tailEnd type="none"/>
            </a:ln>
          </p:spPr>
          <p:style>
            <a:lnRef idx="2">
              <a:schemeClr val="dk1"/>
            </a:lnRef>
            <a:fillRef idx="0">
              <a:schemeClr val="dk1"/>
            </a:fillRef>
            <a:effectRef idx="1">
              <a:schemeClr val="dk1"/>
            </a:effectRef>
            <a:fontRef idx="minor">
              <a:schemeClr val="tx1"/>
            </a:fontRef>
          </p:style>
        </p:cxnSp>
      </p:grpSp>
      <p:sp>
        <p:nvSpPr>
          <p:cNvPr id="71" name="右箭头 70"/>
          <p:cNvSpPr/>
          <p:nvPr/>
        </p:nvSpPr>
        <p:spPr bwMode="auto">
          <a:xfrm>
            <a:off x="3786182" y="2714620"/>
            <a:ext cx="1214446" cy="214314"/>
          </a:xfrm>
          <a:prstGeom prst="rightArrow">
            <a:avLst/>
          </a:prstGeom>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lstStyle/>
          <a:p>
            <a:pPr algn="ctr">
              <a:lnSpc>
                <a:spcPts val="2000"/>
              </a:lnSpc>
            </a:pPr>
            <a:endParaRPr lang="zh-CN" altLang="en-US" sz="1800" i="1">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2" name="TextBox 71"/>
          <p:cNvSpPr txBox="1"/>
          <p:nvPr/>
        </p:nvSpPr>
        <p:spPr>
          <a:xfrm>
            <a:off x="3643306" y="2357430"/>
            <a:ext cx="1714512" cy="369332"/>
          </a:xfrm>
          <a:prstGeom prst="rect">
            <a:avLst/>
          </a:prstGeom>
          <a:noFill/>
        </p:spPr>
        <p:txBody>
          <a:bodyPr wrap="square" rtlCol="0">
            <a:spAutoFit/>
          </a:bodyPr>
          <a:lstStyle/>
          <a:p>
            <a:pPr algn="l">
              <a:lnSpc>
                <a:spcPct val="100000"/>
              </a:lnSpc>
              <a:spcBef>
                <a:spcPts val="0"/>
              </a:spcBef>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加上外部结点</a:t>
            </a:r>
          </a:p>
        </p:txBody>
      </p:sp>
      <p:sp>
        <p:nvSpPr>
          <p:cNvPr id="73" name="TextBox 72"/>
          <p:cNvSpPr txBox="1"/>
          <p:nvPr/>
        </p:nvSpPr>
        <p:spPr>
          <a:xfrm>
            <a:off x="5500694" y="5000636"/>
            <a:ext cx="2857520" cy="400110"/>
          </a:xfrm>
          <a:prstGeom prst="rect">
            <a:avLst/>
          </a:prstGeom>
          <a:noFill/>
        </p:spPr>
        <p:txBody>
          <a:bodyPr wrap="square" rtlCol="0">
            <a:spAutoFit/>
          </a:bodyPr>
          <a:lstStyle/>
          <a:p>
            <a:pPr algn="l">
              <a:lnSpc>
                <a:spcPct val="100000"/>
              </a:lnSpc>
              <a:spcBef>
                <a:spcPts val="0"/>
              </a:spcBef>
            </a:pPr>
            <a:r>
              <a:rPr lang="en-US" altLang="zh-CN" sz="2000">
                <a:solidFill>
                  <a:srgbClr val="0000FF"/>
                </a:solidFill>
                <a:latin typeface="Consolas" panose="020B0609020204030204" pitchFamily="49" charset="0"/>
                <a:cs typeface="Consolas" panose="020B0609020204030204" pitchFamily="49" charset="0"/>
              </a:rPr>
              <a:t>"</a:t>
            </a:r>
            <a:r>
              <a:rPr lang="en-US" altLang="zh-CN" sz="2000" b="0">
                <a:solidFill>
                  <a:srgbClr val="0000FF"/>
                </a:solidFill>
                <a:latin typeface="Consolas" panose="020B0609020204030204" pitchFamily="49" charset="0"/>
                <a:cs typeface="Consolas" panose="020B0609020204030204" pitchFamily="49" charset="0"/>
              </a:rPr>
              <a:t>ABD#G###CE##F##</a:t>
            </a:r>
            <a:r>
              <a:rPr lang="en-US" altLang="zh-CN" sz="2000">
                <a:solidFill>
                  <a:srgbClr val="0000FF"/>
                </a:solidFill>
                <a:latin typeface="Consolas" panose="020B0609020204030204" pitchFamily="49" charset="0"/>
                <a:cs typeface="Consolas" panose="020B0609020204030204" pitchFamily="49" charset="0"/>
              </a:rPr>
              <a:t>"</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4" name="下箭头 73"/>
          <p:cNvSpPr/>
          <p:nvPr/>
        </p:nvSpPr>
        <p:spPr bwMode="auto">
          <a:xfrm>
            <a:off x="6500826" y="4286256"/>
            <a:ext cx="214314" cy="428628"/>
          </a:xfrm>
          <a:prstGeom prst="downArrow">
            <a:avLst/>
          </a:prstGeom>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lstStyle/>
          <a:p>
            <a:pPr algn="ctr">
              <a:lnSpc>
                <a:spcPts val="2000"/>
              </a:lnSpc>
            </a:pPr>
            <a:endParaRPr lang="zh-CN" altLang="en-US" sz="1800" i="1">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5" name="TextBox 74"/>
          <p:cNvSpPr txBox="1"/>
          <p:nvPr/>
        </p:nvSpPr>
        <p:spPr>
          <a:xfrm>
            <a:off x="6786578" y="4286256"/>
            <a:ext cx="1643074" cy="369332"/>
          </a:xfrm>
          <a:prstGeom prst="rect">
            <a:avLst/>
          </a:prstGeom>
          <a:noFill/>
        </p:spPr>
        <p:txBody>
          <a:bodyPr wrap="square" rtlCol="0">
            <a:spAutoFit/>
          </a:bodyPr>
          <a:lstStyle/>
          <a:p>
            <a:pPr algn="l">
              <a:lnSpc>
                <a:spcPct val="100000"/>
              </a:lnSpc>
              <a:spcBef>
                <a:spcPts val="0"/>
              </a:spcBef>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先序遍历</a:t>
            </a:r>
          </a:p>
        </p:txBody>
      </p:sp>
      <p:sp>
        <p:nvSpPr>
          <p:cNvPr id="76" name="TextBox 75"/>
          <p:cNvSpPr txBox="1"/>
          <p:nvPr/>
        </p:nvSpPr>
        <p:spPr>
          <a:xfrm>
            <a:off x="3376604" y="5010161"/>
            <a:ext cx="1500198"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华文中宋" panose="02010600040101010101" pitchFamily="2" charset="-122"/>
                <a:ea typeface="华文中宋" panose="02010600040101010101" pitchFamily="2" charset="-122"/>
              </a:rPr>
              <a:t>序列化序列</a:t>
            </a:r>
            <a:endParaRPr lang="zh-CN" altLang="en-US" sz="2000">
              <a:solidFill>
                <a:srgbClr val="0000FF"/>
              </a:solidFill>
              <a:latin typeface="华文中宋" panose="02010600040101010101" pitchFamily="2" charset="-122"/>
              <a:ea typeface="华文中宋" panose="02010600040101010101" pitchFamily="2" charset="-122"/>
              <a:cs typeface="Consolas" panose="020B0609020204030204" pitchFamily="49" charset="0"/>
            </a:endParaRPr>
          </a:p>
        </p:txBody>
      </p:sp>
      <p:cxnSp>
        <p:nvCxnSpPr>
          <p:cNvPr id="78" name="直接箭头连接符 77"/>
          <p:cNvCxnSpPr/>
          <p:nvPr/>
        </p:nvCxnSpPr>
        <p:spPr>
          <a:xfrm>
            <a:off x="4780694" y="5204352"/>
            <a:ext cx="7200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9" name="灯片编号占位符 58"/>
          <p:cNvSpPr>
            <a:spLocks noGrp="1"/>
          </p:cNvSpPr>
          <p:nvPr>
            <p:ph type="sldNum" sz="quarter" idx="12"/>
          </p:nvPr>
        </p:nvSpPr>
        <p:spPr/>
        <p:txBody>
          <a:bodyPr/>
          <a:lstStyle/>
          <a:p>
            <a:fld id="{67864EE2-EAB3-4814-A7EB-820BD7610F1E}" type="slidenum">
              <a:rPr lang="en-US" altLang="zh-CN" smtClean="0"/>
              <a:t>30</a:t>
            </a:fld>
            <a:r>
              <a:rPr lang="en-US" altLang="zh-CN"/>
              <a:t>/76</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928670"/>
            <a:ext cx="7929618" cy="3458245"/>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0" rtlCol="0">
            <a:spAutoFit/>
          </a:bodyPr>
          <a:lstStyle/>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string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PreOrderSeq</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(BTree&amp; bt)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二叉树</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bt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的序列化</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PreOrderSeq1(bt.r);</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endPar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string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PreOrderSeq1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(BTNode* b)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被</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PreOrderSeq</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调用</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(b==NULL) return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string s(1,b-&gt;data);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含根结点</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s+=</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PreOrderSeq1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(b-&gt;lchild);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产生左子树的序列化序列</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s+=</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PreOrderSeq1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(b-&gt;rchild);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产生右子树的序列化序列</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s;</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灯片编号占位符 3"/>
          <p:cNvSpPr>
            <a:spLocks noGrp="1"/>
          </p:cNvSpPr>
          <p:nvPr>
            <p:ph type="sldNum" sz="quarter" idx="12"/>
          </p:nvPr>
        </p:nvSpPr>
        <p:spPr/>
        <p:txBody>
          <a:bodyPr/>
          <a:lstStyle/>
          <a:p>
            <a:fld id="{67864EE2-EAB3-4814-A7EB-820BD7610F1E}" type="slidenum">
              <a:rPr lang="en-US" altLang="zh-CN" smtClean="0"/>
              <a:t>31</a:t>
            </a:fld>
            <a:r>
              <a:rPr lang="en-US" altLang="zh-CN"/>
              <a:t>/76</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2500306"/>
            <a:ext cx="2714644" cy="400110"/>
          </a:xfrm>
          <a:prstGeom prst="rect">
            <a:avLst/>
          </a:prstGeom>
          <a:noFill/>
        </p:spPr>
        <p:txBody>
          <a:bodyPr wrap="square" rtlCol="0">
            <a:spAutoFit/>
          </a:bodyPr>
          <a:lstStyle/>
          <a:p>
            <a:pPr algn="l">
              <a:lnSpc>
                <a:spcPct val="100000"/>
              </a:lnSpc>
              <a:spcBef>
                <a:spcPts val="0"/>
              </a:spcBef>
            </a:pPr>
            <a:r>
              <a:rPr lang="en-US" altLang="zh-CN" sz="2000">
                <a:solidFill>
                  <a:srgbClr val="0000FF"/>
                </a:solidFill>
                <a:latin typeface="Consolas" panose="020B0609020204030204" pitchFamily="49" charset="0"/>
                <a:cs typeface="Consolas" panose="020B0609020204030204" pitchFamily="49" charset="0"/>
              </a:rPr>
              <a:t>"</a:t>
            </a:r>
            <a:r>
              <a:rPr lang="en-US" altLang="zh-CN" sz="2000" b="0">
                <a:solidFill>
                  <a:srgbClr val="0000FF"/>
                </a:solidFill>
                <a:latin typeface="Consolas" panose="020B0609020204030204" pitchFamily="49" charset="0"/>
                <a:cs typeface="Consolas" panose="020B0609020204030204" pitchFamily="49" charset="0"/>
              </a:rPr>
              <a:t>ABD#G###CE##F##</a:t>
            </a:r>
            <a:r>
              <a:rPr lang="en-US" altLang="zh-CN" sz="2000">
                <a:solidFill>
                  <a:srgbClr val="0000FF"/>
                </a:solidFill>
                <a:latin typeface="Consolas" panose="020B0609020204030204" pitchFamily="49" charset="0"/>
                <a:cs typeface="Consolas" panose="020B0609020204030204" pitchFamily="49" charset="0"/>
              </a:rPr>
              <a:t>"</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785786" y="1857364"/>
            <a:ext cx="1500198"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华文中宋" panose="02010600040101010101" pitchFamily="2" charset="-122"/>
                <a:ea typeface="华文中宋" panose="02010600040101010101" pitchFamily="2" charset="-122"/>
              </a:rPr>
              <a:t>序列化序列</a:t>
            </a:r>
            <a:endParaRPr lang="zh-CN" altLang="en-US" sz="2000">
              <a:solidFill>
                <a:srgbClr val="0000FF"/>
              </a:solidFill>
              <a:latin typeface="华文中宋" panose="02010600040101010101" pitchFamily="2" charset="-122"/>
              <a:ea typeface="华文中宋" panose="02010600040101010101" pitchFamily="2" charset="-122"/>
              <a:cs typeface="Consolas" panose="020B0609020204030204" pitchFamily="49" charset="0"/>
            </a:endParaRPr>
          </a:p>
        </p:txBody>
      </p:sp>
      <p:grpSp>
        <p:nvGrpSpPr>
          <p:cNvPr id="7" name="组合 6"/>
          <p:cNvGrpSpPr/>
          <p:nvPr/>
        </p:nvGrpSpPr>
        <p:grpSpPr>
          <a:xfrm>
            <a:off x="5072066" y="1643050"/>
            <a:ext cx="2357454" cy="1963280"/>
            <a:chOff x="1214414" y="2427604"/>
            <a:chExt cx="2357454" cy="1963280"/>
          </a:xfrm>
        </p:grpSpPr>
        <p:sp>
          <p:nvSpPr>
            <p:cNvPr id="8" name="Freeform 45"/>
            <p:cNvSpPr/>
            <p:nvPr/>
          </p:nvSpPr>
          <p:spPr bwMode="auto">
            <a:xfrm>
              <a:off x="2726081" y="3203407"/>
              <a:ext cx="208179" cy="328087"/>
            </a:xfrm>
            <a:custGeom>
              <a:avLst/>
              <a:gdLst/>
              <a:ahLst/>
              <a:cxnLst>
                <a:cxn ang="0">
                  <a:pos x="233" y="0"/>
                </a:cxn>
                <a:cxn ang="0">
                  <a:pos x="0" y="383"/>
                </a:cxn>
              </a:cxnLst>
              <a:rect l="0" t="0" r="r" b="b"/>
              <a:pathLst>
                <a:path w="233" h="383">
                  <a:moveTo>
                    <a:pt x="233" y="0"/>
                  </a:moveTo>
                  <a:lnTo>
                    <a:pt x="0" y="383"/>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Line 44"/>
            <p:cNvSpPr>
              <a:spLocks noChangeShapeType="1"/>
            </p:cNvSpPr>
            <p:nvPr/>
          </p:nvSpPr>
          <p:spPr bwMode="auto">
            <a:xfrm>
              <a:off x="1433314" y="3761070"/>
              <a:ext cx="308248" cy="334084"/>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Freeform 43"/>
            <p:cNvSpPr/>
            <p:nvPr/>
          </p:nvSpPr>
          <p:spPr bwMode="auto">
            <a:xfrm>
              <a:off x="3101339" y="3172569"/>
              <a:ext cx="234983" cy="365779"/>
            </a:xfrm>
            <a:custGeom>
              <a:avLst/>
              <a:gdLst/>
              <a:ahLst/>
              <a:cxnLst>
                <a:cxn ang="0">
                  <a:pos x="0" y="0"/>
                </a:cxn>
                <a:cxn ang="0">
                  <a:pos x="263" y="427"/>
                </a:cxn>
              </a:cxnLst>
              <a:rect l="0" t="0" r="r" b="b"/>
              <a:pathLst>
                <a:path w="263" h="427">
                  <a:moveTo>
                    <a:pt x="0" y="0"/>
                  </a:moveTo>
                  <a:lnTo>
                    <a:pt x="263" y="427"/>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 name="Line 42"/>
            <p:cNvSpPr>
              <a:spLocks noChangeShapeType="1"/>
            </p:cNvSpPr>
            <p:nvPr/>
          </p:nvSpPr>
          <p:spPr bwMode="auto">
            <a:xfrm flipH="1">
              <a:off x="1360943" y="3138304"/>
              <a:ext cx="285911" cy="406897"/>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Oval 40"/>
            <p:cNvSpPr>
              <a:spLocks noChangeArrowheads="1"/>
            </p:cNvSpPr>
            <p:nvPr/>
          </p:nvSpPr>
          <p:spPr bwMode="auto">
            <a:xfrm>
              <a:off x="2247736" y="2427604"/>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p>
          </p:txBody>
        </p:sp>
        <p:sp>
          <p:nvSpPr>
            <p:cNvPr id="13" name="Oval 39"/>
            <p:cNvSpPr>
              <a:spLocks noChangeArrowheads="1"/>
            </p:cNvSpPr>
            <p:nvPr/>
          </p:nvSpPr>
          <p:spPr bwMode="auto">
            <a:xfrm>
              <a:off x="1550359" y="2915580"/>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p>
          </p:txBody>
        </p:sp>
        <p:sp>
          <p:nvSpPr>
            <p:cNvPr id="14" name="Oval 38"/>
            <p:cNvSpPr>
              <a:spLocks noChangeArrowheads="1"/>
            </p:cNvSpPr>
            <p:nvPr/>
          </p:nvSpPr>
          <p:spPr bwMode="auto">
            <a:xfrm>
              <a:off x="2878865" y="2954128"/>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p>
          </p:txBody>
        </p:sp>
        <p:sp>
          <p:nvSpPr>
            <p:cNvPr id="15" name="Oval 37"/>
            <p:cNvSpPr>
              <a:spLocks noChangeArrowheads="1"/>
            </p:cNvSpPr>
            <p:nvPr/>
          </p:nvSpPr>
          <p:spPr bwMode="auto">
            <a:xfrm>
              <a:off x="2586699" y="3532350"/>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p>
          </p:txBody>
        </p:sp>
        <p:sp>
          <p:nvSpPr>
            <p:cNvPr id="16" name="Oval 36"/>
            <p:cNvSpPr>
              <a:spLocks noChangeArrowheads="1"/>
            </p:cNvSpPr>
            <p:nvPr/>
          </p:nvSpPr>
          <p:spPr bwMode="auto">
            <a:xfrm>
              <a:off x="3247868" y="3532350"/>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p>
          </p:txBody>
        </p:sp>
        <p:sp>
          <p:nvSpPr>
            <p:cNvPr id="17" name="Oval 35"/>
            <p:cNvSpPr>
              <a:spLocks noChangeArrowheads="1"/>
            </p:cNvSpPr>
            <p:nvPr/>
          </p:nvSpPr>
          <p:spPr bwMode="auto">
            <a:xfrm>
              <a:off x="1214414" y="3545199"/>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p>
          </p:txBody>
        </p:sp>
        <p:sp>
          <p:nvSpPr>
            <p:cNvPr id="18" name="Oval 33"/>
            <p:cNvSpPr>
              <a:spLocks noChangeArrowheads="1"/>
            </p:cNvSpPr>
            <p:nvPr/>
          </p:nvSpPr>
          <p:spPr bwMode="auto">
            <a:xfrm>
              <a:off x="1632558" y="4066884"/>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p>
          </p:txBody>
        </p:sp>
        <p:cxnSp>
          <p:nvCxnSpPr>
            <p:cNvPr id="19" name="直接连接符 18"/>
            <p:cNvCxnSpPr>
              <a:endCxn id="13" idx="7"/>
            </p:cNvCxnSpPr>
            <p:nvPr/>
          </p:nvCxnSpPr>
          <p:spPr>
            <a:xfrm rot="10800000" flipV="1">
              <a:off x="1826910" y="2656277"/>
              <a:ext cx="439876" cy="30675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0" name="直接连接符 19"/>
            <p:cNvCxnSpPr>
              <a:endCxn id="14" idx="1"/>
            </p:cNvCxnSpPr>
            <p:nvPr/>
          </p:nvCxnSpPr>
          <p:spPr>
            <a:xfrm>
              <a:off x="2571736" y="2675329"/>
              <a:ext cx="354578" cy="326248"/>
            </a:xfrm>
            <a:prstGeom prst="line">
              <a:avLst/>
            </a:prstGeom>
            <a:ln w="19050">
              <a:tailEnd type="none"/>
            </a:ln>
          </p:spPr>
          <p:style>
            <a:lnRef idx="2">
              <a:schemeClr val="dk1"/>
            </a:lnRef>
            <a:fillRef idx="0">
              <a:schemeClr val="dk1"/>
            </a:fillRef>
            <a:effectRef idx="1">
              <a:schemeClr val="dk1"/>
            </a:effectRef>
            <a:fontRef idx="minor">
              <a:schemeClr val="tx1"/>
            </a:fontRef>
          </p:style>
        </p:cxnSp>
      </p:grpSp>
      <p:sp>
        <p:nvSpPr>
          <p:cNvPr id="21" name="右箭头 20"/>
          <p:cNvSpPr/>
          <p:nvPr/>
        </p:nvSpPr>
        <p:spPr bwMode="auto">
          <a:xfrm>
            <a:off x="3000364" y="2500306"/>
            <a:ext cx="1357322" cy="285752"/>
          </a:xfrm>
          <a:prstGeom prst="rightArrow">
            <a:avLst/>
          </a:prstGeom>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lstStyle/>
          <a:p>
            <a:pPr algn="ctr">
              <a:lnSpc>
                <a:spcPts val="2000"/>
              </a:lnSpc>
            </a:pPr>
            <a:endParaRPr lang="zh-CN" altLang="en-US" sz="1800" i="1">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2" name="TextBox 21"/>
          <p:cNvSpPr txBox="1"/>
          <p:nvPr/>
        </p:nvSpPr>
        <p:spPr>
          <a:xfrm>
            <a:off x="3071802" y="2130974"/>
            <a:ext cx="1285884"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仿宋" panose="02010609060101010101" pitchFamily="49" charset="-122"/>
                <a:ea typeface="仿宋" panose="02010609060101010101" pitchFamily="49" charset="-122"/>
              </a:rPr>
              <a:t>反</a:t>
            </a:r>
            <a:r>
              <a:rPr lang="zh-CN" altLang="zh-CN" sz="2000">
                <a:solidFill>
                  <a:srgbClr val="0000FF"/>
                </a:solidFill>
                <a:latin typeface="仿宋" panose="02010609060101010101" pitchFamily="49" charset="-122"/>
                <a:ea typeface="仿宋" panose="02010609060101010101" pitchFamily="49" charset="-122"/>
              </a:rPr>
              <a:t>序列化</a:t>
            </a:r>
            <a:endParaRPr lang="zh-CN" altLang="en-US" sz="2000">
              <a:solidFill>
                <a:srgbClr val="0000FF"/>
              </a:solidFill>
              <a:latin typeface="仿宋" panose="02010609060101010101" pitchFamily="49" charset="-122"/>
              <a:ea typeface="仿宋" panose="02010609060101010101" pitchFamily="49" charset="-122"/>
              <a:cs typeface="Consolas" panose="020B0609020204030204" pitchFamily="49" charset="0"/>
            </a:endParaRPr>
          </a:p>
        </p:txBody>
      </p:sp>
      <p:sp>
        <p:nvSpPr>
          <p:cNvPr id="24" name="灯片编号占位符 23"/>
          <p:cNvSpPr>
            <a:spLocks noGrp="1"/>
          </p:cNvSpPr>
          <p:nvPr>
            <p:ph type="sldNum" sz="quarter" idx="12"/>
          </p:nvPr>
        </p:nvSpPr>
        <p:spPr/>
        <p:txBody>
          <a:bodyPr/>
          <a:lstStyle/>
          <a:p>
            <a:fld id="{67864EE2-EAB3-4814-A7EB-820BD7610F1E}" type="slidenum">
              <a:rPr lang="en-US" altLang="zh-CN" smtClean="0"/>
              <a:t>32</a:t>
            </a:fld>
            <a:r>
              <a:rPr lang="en-US" altLang="zh-CN"/>
              <a:t>/76</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14290"/>
            <a:ext cx="8572560" cy="5399647"/>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CreateBTree3</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(BTree&amp; bt,string s)</a:t>
            </a:r>
          </a:p>
          <a:p>
            <a:pPr algn="l">
              <a:lnSpc>
                <a:spcPts val="2500"/>
              </a:lnSpc>
              <a:spcBef>
                <a:spcPts val="0"/>
              </a:spcBef>
            </a:pP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由序列化序列</a:t>
            </a: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s</a:t>
            </a:r>
            <a:r>
              <a:rPr lang="zh-CN"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创建二叉链：反序列化</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i=0;</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bt.r=CreateBTree31(s,i);</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endPar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BTNode*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CreateBTree31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(string s,int&amp; i)</a:t>
            </a:r>
          </a:p>
          <a:p>
            <a:pPr algn="l">
              <a:lnSpc>
                <a:spcPts val="2500"/>
              </a:lnSpc>
              <a:spcBef>
                <a:spcPts val="0"/>
              </a:spcBef>
            </a:pP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被</a:t>
            </a: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CreateBTree3</a:t>
            </a:r>
            <a:r>
              <a:rPr lang="zh-CN"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调用，其中参数</a:t>
            </a: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i</a:t>
            </a:r>
            <a:r>
              <a:rPr lang="zh-CN"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相当于全局变量</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(i&gt;=s.length()) return NULL;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//i</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超界返回</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NULL </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char d=s[i]; i++;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取</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s[i]</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的值</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d </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(d=='#') return NULL;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若为</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，返回</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NULL</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BTNode* b=new BTNode(d);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创建根结点</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结点值为</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d)</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b-&gt;lchild=</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CreateBTree31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(s,i);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递归构造左子树</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b-&gt;rchild=</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CreateBTree31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(s,i);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递归构造右子树</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b;</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灯片编号占位符 3"/>
          <p:cNvSpPr>
            <a:spLocks noGrp="1"/>
          </p:cNvSpPr>
          <p:nvPr>
            <p:ph type="sldNum" sz="quarter" idx="12"/>
          </p:nvPr>
        </p:nvSpPr>
        <p:spPr/>
        <p:txBody>
          <a:bodyPr/>
          <a:lstStyle/>
          <a:p>
            <a:fld id="{67864EE2-EAB3-4814-A7EB-820BD7610F1E}" type="slidenum">
              <a:rPr lang="en-US" altLang="zh-CN" smtClean="0"/>
              <a:t>33</a:t>
            </a:fld>
            <a:r>
              <a:rPr lang="en-US" altLang="zh-CN"/>
              <a:t>/76</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8662" y="1500174"/>
            <a:ext cx="7572428" cy="810478"/>
          </a:xfrm>
          <a:prstGeom prst="rect">
            <a:avLst/>
          </a:prstGeom>
          <a:noFill/>
        </p:spPr>
        <p:txBody>
          <a:bodyPr wrap="square" rtlCol="0">
            <a:spAutoFit/>
          </a:bodyPr>
          <a:lstStyle/>
          <a:p>
            <a:pPr algn="l">
              <a:lnSpc>
                <a:spcPts val="2800"/>
              </a:lnSpc>
              <a:spcBef>
                <a:spcPts val="0"/>
              </a:spcBef>
            </a:pPr>
            <a:r>
              <a:rPr lang="en-US" altLang="zh-CN" sz="2000">
                <a:solidFill>
                  <a:srgbClr val="0000FF"/>
                </a:solidFill>
                <a:latin typeface="Consolas" panose="020B0609020204030204" pitchFamily="49" charset="0"/>
                <a:ea typeface="华文中宋" panose="02010600040101010101" pitchFamily="2" charset="-122"/>
                <a:cs typeface="Consolas" panose="020B0609020204030204" pitchFamily="49" charset="0"/>
              </a:rPr>
              <a:t>    </a:t>
            </a:r>
            <a:r>
              <a:rPr lang="zh-CN" altLang="zh-CN" sz="2000">
                <a:solidFill>
                  <a:srgbClr val="0000FF"/>
                </a:solidFill>
                <a:latin typeface="Consolas" panose="020B0609020204030204" pitchFamily="49" charset="0"/>
                <a:ea typeface="华文中宋" panose="02010600040101010101" pitchFamily="2" charset="-122"/>
                <a:cs typeface="Consolas" panose="020B0609020204030204" pitchFamily="49" charset="0"/>
              </a:rPr>
              <a:t>由于反序列化构造二叉树过程中不像先序</a:t>
            </a:r>
            <a:r>
              <a:rPr lang="en-US" altLang="zh-CN" sz="2000">
                <a:solidFill>
                  <a:srgbClr val="0000FF"/>
                </a:solidFill>
                <a:latin typeface="Consolas" panose="020B0609020204030204" pitchFamily="49" charset="0"/>
                <a:ea typeface="华文中宋" panose="02010600040101010101" pitchFamily="2" charset="-122"/>
                <a:cs typeface="Consolas" panose="020B0609020204030204" pitchFamily="49" charset="0"/>
              </a:rPr>
              <a:t>/</a:t>
            </a:r>
            <a:r>
              <a:rPr lang="zh-CN" altLang="zh-CN" sz="2000">
                <a:solidFill>
                  <a:srgbClr val="0000FF"/>
                </a:solidFill>
                <a:latin typeface="Consolas" panose="020B0609020204030204" pitchFamily="49" charset="0"/>
                <a:ea typeface="华文中宋" panose="02010600040101010101" pitchFamily="2" charset="-122"/>
                <a:cs typeface="Consolas" panose="020B0609020204030204" pitchFamily="49" charset="0"/>
              </a:rPr>
              <a:t>中序和后序</a:t>
            </a:r>
            <a:r>
              <a:rPr lang="en-US" altLang="zh-CN" sz="2000">
                <a:solidFill>
                  <a:srgbClr val="0000FF"/>
                </a:solidFill>
                <a:latin typeface="Consolas" panose="020B0609020204030204" pitchFamily="49" charset="0"/>
                <a:ea typeface="华文中宋" panose="02010600040101010101" pitchFamily="2" charset="-122"/>
                <a:cs typeface="Consolas" panose="020B0609020204030204" pitchFamily="49" charset="0"/>
              </a:rPr>
              <a:t>/</a:t>
            </a:r>
            <a:r>
              <a:rPr lang="zh-CN" altLang="zh-CN" sz="2000">
                <a:solidFill>
                  <a:srgbClr val="0000FF"/>
                </a:solidFill>
                <a:latin typeface="Consolas" panose="020B0609020204030204" pitchFamily="49" charset="0"/>
                <a:ea typeface="华文中宋" panose="02010600040101010101" pitchFamily="2" charset="-122"/>
                <a:cs typeface="Consolas" panose="020B0609020204030204" pitchFamily="49" charset="0"/>
              </a:rPr>
              <a:t>中序那样需要根结点值的比较，所以适合构造结点值相同的二叉树。</a:t>
            </a:r>
            <a:endParaRPr lang="zh-CN" altLang="en-US" sz="2000">
              <a:solidFill>
                <a:srgbClr val="0000FF"/>
              </a:solidFill>
              <a:latin typeface="Consolas" panose="020B0609020204030204" pitchFamily="49" charset="0"/>
              <a:ea typeface="华文中宋" panose="02010600040101010101" pitchFamily="2" charset="-122"/>
              <a:cs typeface="Consolas" panose="020B0609020204030204" pitchFamily="49" charset="0"/>
            </a:endParaRPr>
          </a:p>
        </p:txBody>
      </p:sp>
      <p:grpSp>
        <p:nvGrpSpPr>
          <p:cNvPr id="5" name="组合 4"/>
          <p:cNvGrpSpPr/>
          <p:nvPr/>
        </p:nvGrpSpPr>
        <p:grpSpPr>
          <a:xfrm>
            <a:off x="1000100" y="571480"/>
            <a:ext cx="896901" cy="896901"/>
            <a:chOff x="388951" y="5103867"/>
            <a:chExt cx="896901" cy="896901"/>
          </a:xfrm>
        </p:grpSpPr>
        <p:sp>
          <p:nvSpPr>
            <p:cNvPr id="6" name="椭圆 5"/>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 name="椭圆 6"/>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8" name="文本框 14"/>
            <p:cNvSpPr txBox="1"/>
            <p:nvPr/>
          </p:nvSpPr>
          <p:spPr>
            <a:xfrm>
              <a:off x="525185" y="5431228"/>
              <a:ext cx="646332" cy="313932"/>
            </a:xfrm>
            <a:prstGeom prst="rect">
              <a:avLst/>
            </a:prstGeom>
            <a:noFill/>
          </p:spPr>
          <p:txBody>
            <a:bodyPr wrap="none" rtlCol="0">
              <a:spAutoFit/>
            </a:bodyPr>
            <a:lstStyle/>
            <a:p>
              <a:r>
                <a:rPr lang="zh-CN" altLang="en-US" sz="1800" b="1">
                  <a:solidFill>
                    <a:srgbClr val="FF0000"/>
                  </a:solidFill>
                  <a:latin typeface="微软雅黑" panose="020B0503020204020204" pitchFamily="34" charset="-122"/>
                  <a:ea typeface="微软雅黑" panose="020B0503020204020204" pitchFamily="34" charset="-122"/>
                </a:rPr>
                <a:t>说明</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1214414" y="2928934"/>
            <a:ext cx="6767560" cy="1963280"/>
            <a:chOff x="1214414" y="2928934"/>
            <a:chExt cx="6767560" cy="1963280"/>
          </a:xfrm>
        </p:grpSpPr>
        <p:grpSp>
          <p:nvGrpSpPr>
            <p:cNvPr id="9" name="组合 8"/>
            <p:cNvGrpSpPr/>
            <p:nvPr/>
          </p:nvGrpSpPr>
          <p:grpSpPr>
            <a:xfrm>
              <a:off x="1214414" y="2928934"/>
              <a:ext cx="2357454" cy="1963280"/>
              <a:chOff x="1214414" y="2427604"/>
              <a:chExt cx="2357454" cy="1963280"/>
            </a:xfrm>
          </p:grpSpPr>
          <p:sp>
            <p:nvSpPr>
              <p:cNvPr id="10" name="Freeform 45"/>
              <p:cNvSpPr/>
              <p:nvPr/>
            </p:nvSpPr>
            <p:spPr bwMode="auto">
              <a:xfrm>
                <a:off x="2726081" y="3203407"/>
                <a:ext cx="208179" cy="328087"/>
              </a:xfrm>
              <a:custGeom>
                <a:avLst/>
                <a:gdLst/>
                <a:ahLst/>
                <a:cxnLst>
                  <a:cxn ang="0">
                    <a:pos x="233" y="0"/>
                  </a:cxn>
                  <a:cxn ang="0">
                    <a:pos x="0" y="383"/>
                  </a:cxn>
                </a:cxnLst>
                <a:rect l="0" t="0" r="r" b="b"/>
                <a:pathLst>
                  <a:path w="233" h="383">
                    <a:moveTo>
                      <a:pt x="233" y="0"/>
                    </a:moveTo>
                    <a:lnTo>
                      <a:pt x="0" y="383"/>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 name="Line 44"/>
              <p:cNvSpPr>
                <a:spLocks noChangeShapeType="1"/>
              </p:cNvSpPr>
              <p:nvPr/>
            </p:nvSpPr>
            <p:spPr bwMode="auto">
              <a:xfrm>
                <a:off x="1433314" y="3761070"/>
                <a:ext cx="308248" cy="334084"/>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Freeform 43"/>
              <p:cNvSpPr/>
              <p:nvPr/>
            </p:nvSpPr>
            <p:spPr bwMode="auto">
              <a:xfrm>
                <a:off x="3101339" y="3172569"/>
                <a:ext cx="234983" cy="365779"/>
              </a:xfrm>
              <a:custGeom>
                <a:avLst/>
                <a:gdLst/>
                <a:ahLst/>
                <a:cxnLst>
                  <a:cxn ang="0">
                    <a:pos x="0" y="0"/>
                  </a:cxn>
                  <a:cxn ang="0">
                    <a:pos x="263" y="427"/>
                  </a:cxn>
                </a:cxnLst>
                <a:rect l="0" t="0" r="r" b="b"/>
                <a:pathLst>
                  <a:path w="263" h="427">
                    <a:moveTo>
                      <a:pt x="0" y="0"/>
                    </a:moveTo>
                    <a:lnTo>
                      <a:pt x="263" y="427"/>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3" name="Line 42"/>
              <p:cNvSpPr>
                <a:spLocks noChangeShapeType="1"/>
              </p:cNvSpPr>
              <p:nvPr/>
            </p:nvSpPr>
            <p:spPr bwMode="auto">
              <a:xfrm flipH="1">
                <a:off x="1360943" y="3138304"/>
                <a:ext cx="285911" cy="406897"/>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 name="Oval 40"/>
              <p:cNvSpPr>
                <a:spLocks noChangeArrowheads="1"/>
              </p:cNvSpPr>
              <p:nvPr/>
            </p:nvSpPr>
            <p:spPr bwMode="auto">
              <a:xfrm>
                <a:off x="2247736" y="2427604"/>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E</a:t>
                </a:r>
                <a:endPar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5" name="Oval 39"/>
              <p:cNvSpPr>
                <a:spLocks noChangeArrowheads="1"/>
              </p:cNvSpPr>
              <p:nvPr/>
            </p:nvSpPr>
            <p:spPr bwMode="auto">
              <a:xfrm>
                <a:off x="1550359" y="2915580"/>
                <a:ext cx="324000" cy="324000"/>
              </a:xfrm>
              <a:prstGeom prst="ellipse">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p>
            </p:txBody>
          </p:sp>
          <p:sp>
            <p:nvSpPr>
              <p:cNvPr id="16" name="Oval 38"/>
              <p:cNvSpPr>
                <a:spLocks noChangeArrowheads="1"/>
              </p:cNvSpPr>
              <p:nvPr/>
            </p:nvSpPr>
            <p:spPr bwMode="auto">
              <a:xfrm>
                <a:off x="2878865" y="2954128"/>
                <a:ext cx="324000" cy="324000"/>
              </a:xfrm>
              <a:prstGeom prst="ellipse">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B</a:t>
                </a:r>
                <a:endPar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7" name="Oval 37"/>
              <p:cNvSpPr>
                <a:spLocks noChangeArrowheads="1"/>
              </p:cNvSpPr>
              <p:nvPr/>
            </p:nvSpPr>
            <p:spPr bwMode="auto">
              <a:xfrm>
                <a:off x="2586699" y="3532350"/>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p>
            </p:txBody>
          </p:sp>
          <p:sp>
            <p:nvSpPr>
              <p:cNvPr id="18" name="Oval 36"/>
              <p:cNvSpPr>
                <a:spLocks noChangeArrowheads="1"/>
              </p:cNvSpPr>
              <p:nvPr/>
            </p:nvSpPr>
            <p:spPr bwMode="auto">
              <a:xfrm>
                <a:off x="3247868" y="3532350"/>
                <a:ext cx="324000" cy="324000"/>
              </a:xfrm>
              <a:prstGeom prst="ellipse">
                <a:avLst/>
              </a:prstGeom>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D</a:t>
                </a:r>
                <a:endPar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9" name="Oval 35"/>
              <p:cNvSpPr>
                <a:spLocks noChangeArrowheads="1"/>
              </p:cNvSpPr>
              <p:nvPr/>
            </p:nvSpPr>
            <p:spPr bwMode="auto">
              <a:xfrm>
                <a:off x="1214414" y="3545199"/>
                <a:ext cx="324000" cy="324000"/>
              </a:xfrm>
              <a:prstGeom prst="ellipse">
                <a:avLst/>
              </a:prstGeom>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p>
            </p:txBody>
          </p:sp>
          <p:sp>
            <p:nvSpPr>
              <p:cNvPr id="20" name="Oval 33"/>
              <p:cNvSpPr>
                <a:spLocks noChangeArrowheads="1"/>
              </p:cNvSpPr>
              <p:nvPr/>
            </p:nvSpPr>
            <p:spPr bwMode="auto">
              <a:xfrm>
                <a:off x="1632558" y="4066884"/>
                <a:ext cx="324000" cy="324000"/>
              </a:xfrm>
              <a:prstGeom prst="ellipse">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B</a:t>
                </a:r>
                <a:endPar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cxnSp>
            <p:nvCxnSpPr>
              <p:cNvPr id="21" name="直接连接符 20"/>
              <p:cNvCxnSpPr>
                <a:endCxn id="15" idx="7"/>
              </p:cNvCxnSpPr>
              <p:nvPr/>
            </p:nvCxnSpPr>
            <p:spPr>
              <a:xfrm rot="10800000" flipV="1">
                <a:off x="1826910" y="2656277"/>
                <a:ext cx="439876" cy="30675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2" name="直接连接符 21"/>
              <p:cNvCxnSpPr>
                <a:endCxn id="16" idx="1"/>
              </p:cNvCxnSpPr>
              <p:nvPr/>
            </p:nvCxnSpPr>
            <p:spPr>
              <a:xfrm>
                <a:off x="2571736" y="2675329"/>
                <a:ext cx="354578" cy="326248"/>
              </a:xfrm>
              <a:prstGeom prst="line">
                <a:avLst/>
              </a:prstGeom>
              <a:ln w="19050">
                <a:tailEnd type="none"/>
              </a:ln>
            </p:spPr>
            <p:style>
              <a:lnRef idx="2">
                <a:schemeClr val="dk1"/>
              </a:lnRef>
              <a:fillRef idx="0">
                <a:schemeClr val="dk1"/>
              </a:fillRef>
              <a:effectRef idx="1">
                <a:schemeClr val="dk1"/>
              </a:effectRef>
              <a:fontRef idx="minor">
                <a:schemeClr val="tx1"/>
              </a:fontRef>
            </p:style>
          </p:cxnSp>
        </p:grpSp>
        <p:sp>
          <p:nvSpPr>
            <p:cNvPr id="23" name="TextBox 22"/>
            <p:cNvSpPr txBox="1"/>
            <p:nvPr/>
          </p:nvSpPr>
          <p:spPr>
            <a:xfrm>
              <a:off x="4052884" y="3438525"/>
              <a:ext cx="3929090" cy="369332"/>
            </a:xfrm>
            <a:prstGeom prst="rect">
              <a:avLst/>
            </a:prstGeom>
            <a:noFill/>
          </p:spPr>
          <p:txBody>
            <a:bodyPr wrap="square" rtlCol="0">
              <a:spAutoFit/>
            </a:bodyPr>
            <a:lstStyle/>
            <a:p>
              <a:pPr algn="l">
                <a:lnSpc>
                  <a:spcPct val="100000"/>
                </a:lnSpc>
                <a:spcBef>
                  <a:spcPts val="0"/>
                </a:spcBef>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无法由先序序列和中序序列构造！</a:t>
              </a:r>
            </a:p>
          </p:txBody>
        </p:sp>
        <p:cxnSp>
          <p:nvCxnSpPr>
            <p:cNvPr id="27" name="直接箭头连接符 26"/>
            <p:cNvCxnSpPr/>
            <p:nvPr/>
          </p:nvCxnSpPr>
          <p:spPr>
            <a:xfrm rot="10800000" flipV="1">
              <a:off x="3571868" y="3633789"/>
              <a:ext cx="50006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8" name="TextBox 27"/>
            <p:cNvSpPr txBox="1"/>
            <p:nvPr/>
          </p:nvSpPr>
          <p:spPr>
            <a:xfrm>
              <a:off x="3929058" y="4071942"/>
              <a:ext cx="2643206" cy="646331"/>
            </a:xfrm>
            <a:prstGeom prst="rect">
              <a:avLst/>
            </a:prstGeom>
            <a:noFill/>
          </p:spPr>
          <p:txBody>
            <a:bodyPr wrap="square" rtlCol="0">
              <a:spAutoFit/>
            </a:bodyPr>
            <a:lstStyle/>
            <a:p>
              <a:pPr algn="l">
                <a:lnSpc>
                  <a:spcPct val="100000"/>
                </a:lnSpc>
                <a:spcBef>
                  <a:spcPts val="0"/>
                </a:spcBef>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先序序列：</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EBDBBED</a:t>
              </a:r>
            </a:p>
            <a:p>
              <a:pPr algn="l">
                <a:lnSpc>
                  <a:spcPct val="100000"/>
                </a:lnSpc>
                <a:spcBef>
                  <a:spcPts val="0"/>
                </a:spcBef>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中序序列：</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DBBEEBD</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30" name="灯片编号占位符 29"/>
          <p:cNvSpPr>
            <a:spLocks noGrp="1"/>
          </p:cNvSpPr>
          <p:nvPr>
            <p:ph type="sldNum" sz="quarter" idx="12"/>
          </p:nvPr>
        </p:nvSpPr>
        <p:spPr/>
        <p:txBody>
          <a:bodyPr/>
          <a:lstStyle/>
          <a:p>
            <a:fld id="{67864EE2-EAB3-4814-A7EB-820BD7610F1E}" type="slidenum">
              <a:rPr lang="en-US" altLang="zh-CN" smtClean="0"/>
              <a:t>34</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571472" y="1571612"/>
            <a:ext cx="400052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anose="020B0609020204030204" pitchFamily="49" charset="0"/>
                <a:ea typeface="微软雅黑" panose="020B0503020204020204" pitchFamily="34" charset="-122"/>
                <a:cs typeface="Consolas" panose="020B0609020204030204" pitchFamily="49" charset="0"/>
              </a:rPr>
              <a:t>7.6.1 </a:t>
            </a:r>
            <a:r>
              <a:rPr lang="zh-CN" altLang="zh-CN">
                <a:latin typeface="Consolas" panose="020B0609020204030204" pitchFamily="49" charset="0"/>
                <a:ea typeface="微软雅黑" panose="020B0503020204020204" pitchFamily="34" charset="-122"/>
                <a:cs typeface="Consolas" panose="020B0609020204030204" pitchFamily="49" charset="0"/>
              </a:rPr>
              <a:t>线索二叉树的定义</a:t>
            </a:r>
            <a:endParaRPr lang="zh-CN" altLang="zh-CN">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15" name="TextBox 14"/>
          <p:cNvSpPr txBox="1"/>
          <p:nvPr/>
        </p:nvSpPr>
        <p:spPr>
          <a:xfrm>
            <a:off x="2428860" y="428604"/>
            <a:ext cx="421484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7.6 </a:t>
            </a:r>
            <a:r>
              <a:rPr lang="zh-CN" altLang="zh-CN"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线索二叉树</a:t>
            </a:r>
            <a:endParaRPr lang="zh-CN" altLang="en-US"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6" name="Text Box 4"/>
          <p:cNvSpPr txBox="1">
            <a:spLocks noChangeArrowheads="1"/>
          </p:cNvSpPr>
          <p:nvPr/>
        </p:nvSpPr>
        <p:spPr bwMode="auto">
          <a:xfrm>
            <a:off x="785786" y="2500306"/>
            <a:ext cx="8001056" cy="283421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457200" indent="-457200" algn="l">
              <a:lnSpc>
                <a:spcPts val="2800"/>
              </a:lnSpc>
              <a:spcBef>
                <a:spcPts val="120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对于</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个结点的二叉树，在二叉链存储结构中有</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个空链域。</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800"/>
              </a:lnSpc>
              <a:spcBef>
                <a:spcPts val="120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利用这些空链域存放在某种遍历次序下该结点的前驱结点和后继结点的指针，这些指针称为</a:t>
            </a:r>
            <a:r>
              <a:rPr lang="zh-CN" altLang="en-US" sz="2000">
                <a:solidFill>
                  <a:srgbClr val="FF0000"/>
                </a:solidFill>
                <a:latin typeface="Consolas" panose="020B0609020204030204" pitchFamily="49" charset="0"/>
                <a:ea typeface="仿宋" panose="02010609060101010101" pitchFamily="49" charset="-122"/>
                <a:cs typeface="Consolas" panose="020B0609020204030204" pitchFamily="49" charset="0"/>
              </a:rPr>
              <a:t>线索</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，加上线索的二叉树称为</a:t>
            </a:r>
            <a:r>
              <a:rPr lang="zh-CN" altLang="en-US" sz="2000">
                <a:solidFill>
                  <a:srgbClr val="FF0000"/>
                </a:solidFill>
                <a:latin typeface="Consolas" panose="020B0609020204030204" pitchFamily="49" charset="0"/>
                <a:ea typeface="仿宋" panose="02010609060101010101" pitchFamily="49" charset="-122"/>
                <a:cs typeface="Consolas" panose="020B0609020204030204" pitchFamily="49" charset="0"/>
              </a:rPr>
              <a:t>线索二叉树</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800"/>
              </a:lnSpc>
              <a:spcBef>
                <a:spcPts val="120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线索二叉树分为先序、中序和后序线索二叉树。</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800"/>
              </a:lnSpc>
              <a:spcBef>
                <a:spcPts val="1200"/>
              </a:spcBef>
              <a:buBlip>
                <a:blip r:embed="rId2"/>
              </a:buBlip>
            </a:pPr>
            <a:r>
              <a:rPr lang="zh-CN" altLang="zh-CN" sz="2000">
                <a:solidFill>
                  <a:srgbClr val="0000FF"/>
                </a:solidFill>
                <a:latin typeface="仿宋" panose="02010609060101010101" pitchFamily="49" charset="-122"/>
                <a:ea typeface="仿宋" panose="02010609060101010101" pitchFamily="49" charset="-122"/>
              </a:rPr>
              <a:t>对二叉树以某种方式遍历使其变为线索二叉树的过程称为</a:t>
            </a:r>
            <a:r>
              <a:rPr lang="zh-CN" altLang="zh-CN" sz="2000">
                <a:solidFill>
                  <a:srgbClr val="FF0000"/>
                </a:solidFill>
                <a:latin typeface="仿宋" panose="02010609060101010101" pitchFamily="49" charset="-122"/>
                <a:ea typeface="仿宋" panose="02010609060101010101" pitchFamily="49" charset="-122"/>
              </a:rPr>
              <a:t>线索化</a:t>
            </a:r>
            <a:r>
              <a:rPr lang="zh-CN" altLang="zh-CN" sz="2000">
                <a:solidFill>
                  <a:srgbClr val="0000FF"/>
                </a:solidFill>
                <a:latin typeface="仿宋" panose="02010609060101010101" pitchFamily="49" charset="-122"/>
                <a:ea typeface="仿宋" panose="02010609060101010101" pitchFamily="49" charset="-122"/>
              </a:rPr>
              <a:t>。</a:t>
            </a:r>
            <a:endParaRPr lang="zh-CN" altLang="en-US" sz="2000" dirty="0">
              <a:solidFill>
                <a:srgbClr val="0000FF"/>
              </a:solidFill>
              <a:latin typeface="仿宋" panose="02010609060101010101" pitchFamily="49" charset="-122"/>
              <a:ea typeface="仿宋" panose="02010609060101010101" pitchFamily="49" charset="-122"/>
              <a:cs typeface="Consolas" panose="020B0609020204030204" pitchFamily="49" charset="0"/>
            </a:endParaRPr>
          </a:p>
        </p:txBody>
      </p:sp>
      <p:sp>
        <p:nvSpPr>
          <p:cNvPr id="8" name="灯片编号占位符 7"/>
          <p:cNvSpPr>
            <a:spLocks noGrp="1"/>
          </p:cNvSpPr>
          <p:nvPr>
            <p:ph type="sldNum" sz="quarter" idx="12"/>
          </p:nvPr>
        </p:nvSpPr>
        <p:spPr/>
        <p:txBody>
          <a:bodyPr/>
          <a:lstStyle/>
          <a:p>
            <a:fld id="{67864EE2-EAB3-4814-A7EB-820BD7610F1E}" type="slidenum">
              <a:rPr lang="en-US" altLang="zh-CN" smtClean="0"/>
              <a:t>35</a:t>
            </a:fld>
            <a:r>
              <a:rPr lang="en-US" altLang="zh-CN"/>
              <a:t>/76</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2"/>
          <p:cNvSpPr txBox="1">
            <a:spLocks noChangeArrowheads="1"/>
          </p:cNvSpPr>
          <p:nvPr/>
        </p:nvSpPr>
        <p:spPr bwMode="auto">
          <a:xfrm>
            <a:off x="1928794" y="857232"/>
            <a:ext cx="2643206" cy="338554"/>
          </a:xfrm>
          <a:prstGeom prst="rect">
            <a:avLst/>
          </a:prstGeom>
          <a:noFill/>
          <a:ln w="9525">
            <a:noFill/>
            <a:miter lim="800000"/>
          </a:ln>
        </p:spPr>
        <p:txBody>
          <a:bodyPr wrap="square">
            <a:spAutoFit/>
          </a:bodyPr>
          <a:lstStyle/>
          <a:p>
            <a:pPr algn="l">
              <a:spcBef>
                <a:spcPct val="5000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图</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中虚线为线索。 </a:t>
            </a:r>
          </a:p>
        </p:txBody>
      </p:sp>
      <p:grpSp>
        <p:nvGrpSpPr>
          <p:cNvPr id="2" name="组合 55"/>
          <p:cNvGrpSpPr/>
          <p:nvPr/>
        </p:nvGrpSpPr>
        <p:grpSpPr>
          <a:xfrm>
            <a:off x="785786" y="1559470"/>
            <a:ext cx="1928826" cy="2457072"/>
            <a:chOff x="785786" y="1559470"/>
            <a:chExt cx="1928826" cy="2457072"/>
          </a:xfrm>
        </p:grpSpPr>
        <p:sp>
          <p:nvSpPr>
            <p:cNvPr id="21" name="椭圆 20"/>
            <p:cNvSpPr/>
            <p:nvPr/>
          </p:nvSpPr>
          <p:spPr>
            <a:xfrm>
              <a:off x="1357290" y="1559470"/>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A</a:t>
              </a: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2" name="椭圆 21"/>
            <p:cNvSpPr/>
            <p:nvPr/>
          </p:nvSpPr>
          <p:spPr>
            <a:xfrm>
              <a:off x="785786" y="2416726"/>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B</a:t>
              </a: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 name="椭圆 22"/>
            <p:cNvSpPr/>
            <p:nvPr/>
          </p:nvSpPr>
          <p:spPr>
            <a:xfrm>
              <a:off x="1142976" y="3131106"/>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D</a:t>
              </a: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4" name="椭圆 23"/>
            <p:cNvSpPr/>
            <p:nvPr/>
          </p:nvSpPr>
          <p:spPr>
            <a:xfrm>
              <a:off x="2000232" y="2416726"/>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C</a:t>
              </a: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5" name="椭圆 24"/>
            <p:cNvSpPr/>
            <p:nvPr/>
          </p:nvSpPr>
          <p:spPr>
            <a:xfrm>
              <a:off x="1643042" y="3131106"/>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E</a:t>
              </a: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6" name="椭圆 25"/>
            <p:cNvSpPr/>
            <p:nvPr/>
          </p:nvSpPr>
          <p:spPr>
            <a:xfrm>
              <a:off x="2357422" y="3131106"/>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F</a:t>
              </a: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27" name="直接连接符 26"/>
            <p:cNvCxnSpPr>
              <a:endCxn id="22" idx="0"/>
            </p:cNvCxnSpPr>
            <p:nvPr/>
          </p:nvCxnSpPr>
          <p:spPr>
            <a:xfrm rot="5400000">
              <a:off x="898429" y="1943654"/>
              <a:ext cx="539025" cy="407119"/>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8" name="直接连接符 27"/>
            <p:cNvCxnSpPr>
              <a:endCxn id="24" idx="0"/>
            </p:cNvCxnSpPr>
            <p:nvPr/>
          </p:nvCxnSpPr>
          <p:spPr>
            <a:xfrm rot="16200000" flipH="1">
              <a:off x="1670037" y="1907935"/>
              <a:ext cx="539025" cy="478555"/>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9" name="直接连接符 28"/>
            <p:cNvCxnSpPr>
              <a:stCxn id="22" idx="5"/>
              <a:endCxn id="23" idx="0"/>
            </p:cNvCxnSpPr>
            <p:nvPr/>
          </p:nvCxnSpPr>
          <p:spPr>
            <a:xfrm rot="16200000" flipH="1">
              <a:off x="1031858" y="2841392"/>
              <a:ext cx="348523" cy="230904"/>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30" name="直接连接符 29"/>
            <p:cNvCxnSpPr>
              <a:stCxn id="24" idx="3"/>
              <a:endCxn id="25" idx="0"/>
            </p:cNvCxnSpPr>
            <p:nvPr/>
          </p:nvCxnSpPr>
          <p:spPr>
            <a:xfrm rot="5400000">
              <a:off x="1762828" y="2841392"/>
              <a:ext cx="348523" cy="230904"/>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31" name="直接连接符 30"/>
            <p:cNvCxnSpPr>
              <a:stCxn id="24" idx="5"/>
              <a:endCxn id="26" idx="0"/>
            </p:cNvCxnSpPr>
            <p:nvPr/>
          </p:nvCxnSpPr>
          <p:spPr>
            <a:xfrm rot="16200000" flipH="1">
              <a:off x="2246304" y="2841392"/>
              <a:ext cx="348523" cy="230904"/>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32" name="TextBox 31"/>
            <p:cNvSpPr txBox="1"/>
            <p:nvPr/>
          </p:nvSpPr>
          <p:spPr>
            <a:xfrm>
              <a:off x="1285852" y="3702610"/>
              <a:ext cx="1071570" cy="313932"/>
            </a:xfrm>
            <a:prstGeom prst="rect">
              <a:avLst/>
            </a:prstGeom>
            <a:noFill/>
          </p:spPr>
          <p:txBody>
            <a:bodyPr wrap="square" rtlCol="0">
              <a:spAutoFit/>
            </a:bodyPr>
            <a:lstStyle/>
            <a:p>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二叉树</a:t>
              </a:r>
            </a:p>
          </p:txBody>
        </p:sp>
      </p:grpSp>
      <p:sp>
        <p:nvSpPr>
          <p:cNvPr id="44" name="TextBox 43"/>
          <p:cNvSpPr txBox="1"/>
          <p:nvPr/>
        </p:nvSpPr>
        <p:spPr>
          <a:xfrm>
            <a:off x="5715008" y="4429132"/>
            <a:ext cx="2500330" cy="338554"/>
          </a:xfrm>
          <a:prstGeom prst="rect">
            <a:avLst/>
          </a:prstGeom>
          <a:noFill/>
        </p:spPr>
        <p:txBody>
          <a:bodyPr wrap="square" rtlCol="0">
            <a:spAutoFit/>
          </a:bodyPr>
          <a:lstStyle/>
          <a:p>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先序序列：</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ABDCEF</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2" name="右箭头 51"/>
          <p:cNvSpPr/>
          <p:nvPr/>
        </p:nvSpPr>
        <p:spPr>
          <a:xfrm>
            <a:off x="3000364" y="2571744"/>
            <a:ext cx="2071702" cy="214314"/>
          </a:xfrm>
          <a:prstGeom prst="rightArrow">
            <a:avLst/>
          </a:prstGeom>
          <a:ln>
            <a:tailEnd type="arrow"/>
          </a:ln>
        </p:spPr>
        <p:style>
          <a:lnRef idx="1">
            <a:schemeClr val="accent3"/>
          </a:lnRef>
          <a:fillRef idx="3">
            <a:schemeClr val="accent3"/>
          </a:fillRef>
          <a:effectRef idx="2">
            <a:schemeClr val="accent3"/>
          </a:effectRef>
          <a:fontRef idx="minor">
            <a:schemeClr val="lt1"/>
          </a:fontRef>
        </p:style>
        <p:txBody>
          <a:bodyPr rtlCol="0" anchor="ctr"/>
          <a:lstStyle/>
          <a:p>
            <a:pPr algn="l"/>
            <a:endParaRPr lang="zh-CN" altLang="en-US">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3" name="TextBox 52"/>
          <p:cNvSpPr txBox="1"/>
          <p:nvPr/>
        </p:nvSpPr>
        <p:spPr>
          <a:xfrm>
            <a:off x="2928926" y="2028758"/>
            <a:ext cx="2000264" cy="338554"/>
          </a:xfrm>
          <a:prstGeom prst="rect">
            <a:avLst/>
          </a:prstGeom>
          <a:noFill/>
        </p:spPr>
        <p:txBody>
          <a:bodyPr wrap="square" rtlCol="0">
            <a:spAutoFit/>
          </a:bodyPr>
          <a:lstStyle/>
          <a:p>
            <a:pPr algn="l"/>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先序线索二叉树</a:t>
            </a:r>
          </a:p>
        </p:txBody>
      </p:sp>
      <p:grpSp>
        <p:nvGrpSpPr>
          <p:cNvPr id="3" name="组合 54"/>
          <p:cNvGrpSpPr/>
          <p:nvPr/>
        </p:nvGrpSpPr>
        <p:grpSpPr>
          <a:xfrm>
            <a:off x="5610937" y="1428736"/>
            <a:ext cx="2429691" cy="2511440"/>
            <a:chOff x="5610937" y="1428736"/>
            <a:chExt cx="2429691" cy="2511440"/>
          </a:xfrm>
        </p:grpSpPr>
        <p:sp>
          <p:nvSpPr>
            <p:cNvPr id="33" name="椭圆 32"/>
            <p:cNvSpPr/>
            <p:nvPr/>
          </p:nvSpPr>
          <p:spPr>
            <a:xfrm>
              <a:off x="6429388" y="1428736"/>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A</a:t>
              </a: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4" name="椭圆 33"/>
            <p:cNvSpPr/>
            <p:nvPr/>
          </p:nvSpPr>
          <p:spPr>
            <a:xfrm>
              <a:off x="5786446" y="2285992"/>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B</a:t>
              </a: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5" name="椭圆 34"/>
            <p:cNvSpPr/>
            <p:nvPr/>
          </p:nvSpPr>
          <p:spPr>
            <a:xfrm>
              <a:off x="6143636" y="3000372"/>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D</a:t>
              </a: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6" name="椭圆 35"/>
            <p:cNvSpPr/>
            <p:nvPr/>
          </p:nvSpPr>
          <p:spPr>
            <a:xfrm>
              <a:off x="7143768" y="2285992"/>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C</a:t>
              </a: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7" name="椭圆 36"/>
            <p:cNvSpPr/>
            <p:nvPr/>
          </p:nvSpPr>
          <p:spPr>
            <a:xfrm>
              <a:off x="6786578" y="3000372"/>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E</a:t>
              </a: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8" name="椭圆 37"/>
            <p:cNvSpPr/>
            <p:nvPr/>
          </p:nvSpPr>
          <p:spPr>
            <a:xfrm>
              <a:off x="7500958" y="3000372"/>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F</a:t>
              </a: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39" name="直接连接符 38"/>
            <p:cNvCxnSpPr>
              <a:endCxn id="34" idx="0"/>
            </p:cNvCxnSpPr>
            <p:nvPr/>
          </p:nvCxnSpPr>
          <p:spPr>
            <a:xfrm rot="5400000">
              <a:off x="5920520" y="1772438"/>
              <a:ext cx="558075" cy="469032"/>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40" name="直接连接符 39"/>
            <p:cNvCxnSpPr>
              <a:endCxn id="36" idx="0"/>
            </p:cNvCxnSpPr>
            <p:nvPr/>
          </p:nvCxnSpPr>
          <p:spPr>
            <a:xfrm rot="16200000" flipH="1">
              <a:off x="6768329" y="1731957"/>
              <a:ext cx="558075" cy="549993"/>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41" name="直接连接符 40"/>
            <p:cNvCxnSpPr>
              <a:stCxn id="34" idx="5"/>
              <a:endCxn id="35" idx="0"/>
            </p:cNvCxnSpPr>
            <p:nvPr/>
          </p:nvCxnSpPr>
          <p:spPr>
            <a:xfrm rot="16200000" flipH="1">
              <a:off x="6032518" y="2710658"/>
              <a:ext cx="348523" cy="230904"/>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42" name="直接连接符 41"/>
            <p:cNvCxnSpPr>
              <a:stCxn id="36" idx="3"/>
              <a:endCxn id="37" idx="0"/>
            </p:cNvCxnSpPr>
            <p:nvPr/>
          </p:nvCxnSpPr>
          <p:spPr>
            <a:xfrm rot="5400000">
              <a:off x="6906364" y="2710658"/>
              <a:ext cx="348523" cy="230904"/>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43" name="直接连接符 42"/>
            <p:cNvCxnSpPr>
              <a:stCxn id="36" idx="5"/>
              <a:endCxn id="38" idx="0"/>
            </p:cNvCxnSpPr>
            <p:nvPr/>
          </p:nvCxnSpPr>
          <p:spPr>
            <a:xfrm rot="16200000" flipH="1">
              <a:off x="7389840" y="2710658"/>
              <a:ext cx="348523" cy="230904"/>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45" name="任意多边形 44"/>
            <p:cNvSpPr/>
            <p:nvPr/>
          </p:nvSpPr>
          <p:spPr>
            <a:xfrm>
              <a:off x="5610937" y="1693671"/>
              <a:ext cx="783771" cy="1090748"/>
            </a:xfrm>
            <a:custGeom>
              <a:avLst/>
              <a:gdLst>
                <a:gd name="connsiteX0" fmla="*/ 209006 w 783771"/>
                <a:gd name="connsiteY0" fmla="*/ 986245 h 1090748"/>
                <a:gd name="connsiteX1" fmla="*/ 65314 w 783771"/>
                <a:gd name="connsiteY1" fmla="*/ 1025434 h 1090748"/>
                <a:gd name="connsiteX2" fmla="*/ 78377 w 783771"/>
                <a:gd name="connsiteY2" fmla="*/ 594360 h 1090748"/>
                <a:gd name="connsiteX3" fmla="*/ 535577 w 783771"/>
                <a:gd name="connsiteY3" fmla="*/ 97971 h 1090748"/>
                <a:gd name="connsiteX4" fmla="*/ 783771 w 783771"/>
                <a:gd name="connsiteY4" fmla="*/ 6531 h 1090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771" h="1090748">
                  <a:moveTo>
                    <a:pt x="209006" y="986245"/>
                  </a:moveTo>
                  <a:cubicBezTo>
                    <a:pt x="148046" y="1038496"/>
                    <a:pt x="87086" y="1090748"/>
                    <a:pt x="65314" y="1025434"/>
                  </a:cubicBezTo>
                  <a:cubicBezTo>
                    <a:pt x="43543" y="960120"/>
                    <a:pt x="0" y="748937"/>
                    <a:pt x="78377" y="594360"/>
                  </a:cubicBezTo>
                  <a:cubicBezTo>
                    <a:pt x="156754" y="439783"/>
                    <a:pt x="418011" y="195942"/>
                    <a:pt x="535577" y="97971"/>
                  </a:cubicBezTo>
                  <a:cubicBezTo>
                    <a:pt x="653143" y="0"/>
                    <a:pt x="718457" y="3265"/>
                    <a:pt x="783771" y="6531"/>
                  </a:cubicBezTo>
                </a:path>
              </a:pathLst>
            </a:custGeom>
            <a:ln w="19050">
              <a:solidFill>
                <a:srgbClr val="FF0000"/>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endParaRPr lang="zh-CN" altLang="en-US"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6" name="任意多边形 45"/>
            <p:cNvSpPr/>
            <p:nvPr/>
          </p:nvSpPr>
          <p:spPr>
            <a:xfrm>
              <a:off x="5928800" y="2745231"/>
              <a:ext cx="296091" cy="929640"/>
            </a:xfrm>
            <a:custGeom>
              <a:avLst/>
              <a:gdLst>
                <a:gd name="connsiteX0" fmla="*/ 296091 w 296091"/>
                <a:gd name="connsiteY0" fmla="*/ 640080 h 929640"/>
                <a:gd name="connsiteX1" fmla="*/ 47897 w 296091"/>
                <a:gd name="connsiteY1" fmla="*/ 822960 h 929640"/>
                <a:gd name="connsiteX2" fmla="*/ 8708 w 296091"/>
                <a:gd name="connsiteY2" fmla="*/ 0 h 929640"/>
              </a:gdLst>
              <a:ahLst/>
              <a:cxnLst>
                <a:cxn ang="0">
                  <a:pos x="connsiteX0" y="connsiteY0"/>
                </a:cxn>
                <a:cxn ang="0">
                  <a:pos x="connsiteX1" y="connsiteY1"/>
                </a:cxn>
                <a:cxn ang="0">
                  <a:pos x="connsiteX2" y="connsiteY2"/>
                </a:cxn>
              </a:cxnLst>
              <a:rect l="l" t="t" r="r" b="b"/>
              <a:pathLst>
                <a:path w="296091" h="929640">
                  <a:moveTo>
                    <a:pt x="296091" y="640080"/>
                  </a:moveTo>
                  <a:cubicBezTo>
                    <a:pt x="195942" y="784860"/>
                    <a:pt x="95794" y="929640"/>
                    <a:pt x="47897" y="822960"/>
                  </a:cubicBezTo>
                  <a:cubicBezTo>
                    <a:pt x="0" y="716280"/>
                    <a:pt x="4354" y="358140"/>
                    <a:pt x="8708" y="0"/>
                  </a:cubicBezTo>
                </a:path>
              </a:pathLst>
            </a:custGeom>
            <a:ln w="19050">
              <a:solidFill>
                <a:srgbClr val="FF0000"/>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endParaRPr lang="zh-CN" altLang="en-US"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7" name="任意多边形 46"/>
            <p:cNvSpPr/>
            <p:nvPr/>
          </p:nvSpPr>
          <p:spPr>
            <a:xfrm>
              <a:off x="6368583" y="2409950"/>
              <a:ext cx="775185" cy="1243150"/>
            </a:xfrm>
            <a:custGeom>
              <a:avLst/>
              <a:gdLst>
                <a:gd name="connsiteX0" fmla="*/ 0 w 757645"/>
                <a:gd name="connsiteY0" fmla="*/ 1014549 h 1243150"/>
                <a:gd name="connsiteX1" fmla="*/ 117565 w 757645"/>
                <a:gd name="connsiteY1" fmla="*/ 1158241 h 1243150"/>
                <a:gd name="connsiteX2" fmla="*/ 274320 w 757645"/>
                <a:gd name="connsiteY2" fmla="*/ 505098 h 1243150"/>
                <a:gd name="connsiteX3" fmla="*/ 444137 w 757645"/>
                <a:gd name="connsiteY3" fmla="*/ 74023 h 1243150"/>
                <a:gd name="connsiteX4" fmla="*/ 757645 w 757645"/>
                <a:gd name="connsiteY4" fmla="*/ 60961 h 1243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645" h="1243150">
                  <a:moveTo>
                    <a:pt x="0" y="1014549"/>
                  </a:moveTo>
                  <a:cubicBezTo>
                    <a:pt x="35922" y="1128849"/>
                    <a:pt x="71845" y="1243150"/>
                    <a:pt x="117565" y="1158241"/>
                  </a:cubicBezTo>
                  <a:cubicBezTo>
                    <a:pt x="163285" y="1073333"/>
                    <a:pt x="219891" y="685801"/>
                    <a:pt x="274320" y="505098"/>
                  </a:cubicBezTo>
                  <a:cubicBezTo>
                    <a:pt x="328749" y="324395"/>
                    <a:pt x="363583" y="148046"/>
                    <a:pt x="444137" y="74023"/>
                  </a:cubicBezTo>
                  <a:cubicBezTo>
                    <a:pt x="524691" y="0"/>
                    <a:pt x="641168" y="30480"/>
                    <a:pt x="757645" y="60961"/>
                  </a:cubicBezTo>
                </a:path>
              </a:pathLst>
            </a:custGeom>
            <a:ln w="19050">
              <a:solidFill>
                <a:srgbClr val="FF0000"/>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endParaRPr lang="zh-CN" altLang="en-US"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8" name="任意多边形 47"/>
            <p:cNvSpPr/>
            <p:nvPr/>
          </p:nvSpPr>
          <p:spPr>
            <a:xfrm>
              <a:off x="6649434" y="2562351"/>
              <a:ext cx="515983" cy="1034143"/>
            </a:xfrm>
            <a:custGeom>
              <a:avLst/>
              <a:gdLst>
                <a:gd name="connsiteX0" fmla="*/ 202474 w 515983"/>
                <a:gd name="connsiteY0" fmla="*/ 849085 h 1034143"/>
                <a:gd name="connsiteX1" fmla="*/ 71846 w 515983"/>
                <a:gd name="connsiteY1" fmla="*/ 1005840 h 1034143"/>
                <a:gd name="connsiteX2" fmla="*/ 19594 w 515983"/>
                <a:gd name="connsiteY2" fmla="*/ 679268 h 1034143"/>
                <a:gd name="connsiteX3" fmla="*/ 189411 w 515983"/>
                <a:gd name="connsiteY3" fmla="*/ 300445 h 1034143"/>
                <a:gd name="connsiteX4" fmla="*/ 515983 w 515983"/>
                <a:gd name="connsiteY4" fmla="*/ 0 h 10341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983" h="1034143">
                  <a:moveTo>
                    <a:pt x="202474" y="849085"/>
                  </a:moveTo>
                  <a:cubicBezTo>
                    <a:pt x="152400" y="941614"/>
                    <a:pt x="102326" y="1034143"/>
                    <a:pt x="71846" y="1005840"/>
                  </a:cubicBezTo>
                  <a:cubicBezTo>
                    <a:pt x="41366" y="977537"/>
                    <a:pt x="0" y="796834"/>
                    <a:pt x="19594" y="679268"/>
                  </a:cubicBezTo>
                  <a:cubicBezTo>
                    <a:pt x="39188" y="561702"/>
                    <a:pt x="106680" y="413656"/>
                    <a:pt x="189411" y="300445"/>
                  </a:cubicBezTo>
                  <a:cubicBezTo>
                    <a:pt x="272142" y="187234"/>
                    <a:pt x="394062" y="93617"/>
                    <a:pt x="515983" y="0"/>
                  </a:cubicBezTo>
                </a:path>
              </a:pathLst>
            </a:custGeom>
            <a:ln w="19050">
              <a:solidFill>
                <a:srgbClr val="FF0000"/>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endParaRPr lang="zh-CN" altLang="en-US"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9" name="任意多边形 48"/>
            <p:cNvSpPr/>
            <p:nvPr/>
          </p:nvSpPr>
          <p:spPr>
            <a:xfrm>
              <a:off x="7047851" y="3064183"/>
              <a:ext cx="509452" cy="449580"/>
            </a:xfrm>
            <a:custGeom>
              <a:avLst/>
              <a:gdLst>
                <a:gd name="connsiteX0" fmla="*/ 0 w 509452"/>
                <a:gd name="connsiteY0" fmla="*/ 367937 h 572589"/>
                <a:gd name="connsiteX1" fmla="*/ 91440 w 509452"/>
                <a:gd name="connsiteY1" fmla="*/ 524692 h 572589"/>
                <a:gd name="connsiteX2" fmla="*/ 300446 w 509452"/>
                <a:gd name="connsiteY2" fmla="*/ 80554 h 572589"/>
                <a:gd name="connsiteX3" fmla="*/ 509452 w 509452"/>
                <a:gd name="connsiteY3" fmla="*/ 41366 h 572589"/>
                <a:gd name="connsiteX0-1" fmla="*/ 0 w 509452"/>
                <a:gd name="connsiteY0-2" fmla="*/ 347254 h 449580"/>
                <a:gd name="connsiteX1-3" fmla="*/ 238793 w 509452"/>
                <a:gd name="connsiteY1-4" fmla="*/ 364818 h 449580"/>
                <a:gd name="connsiteX2-5" fmla="*/ 300446 w 509452"/>
                <a:gd name="connsiteY2-6" fmla="*/ 59871 h 449580"/>
                <a:gd name="connsiteX3-7" fmla="*/ 509452 w 509452"/>
                <a:gd name="connsiteY3-8" fmla="*/ 20683 h 449580"/>
              </a:gdLst>
              <a:ahLst/>
              <a:cxnLst>
                <a:cxn ang="0">
                  <a:pos x="connsiteX0-1" y="connsiteY0-2"/>
                </a:cxn>
                <a:cxn ang="0">
                  <a:pos x="connsiteX1-3" y="connsiteY1-4"/>
                </a:cxn>
                <a:cxn ang="0">
                  <a:pos x="connsiteX2-5" y="connsiteY2-6"/>
                </a:cxn>
                <a:cxn ang="0">
                  <a:pos x="connsiteX3-7" y="connsiteY3-8"/>
                </a:cxn>
              </a:cxnLst>
              <a:rect l="l" t="t" r="r" b="b"/>
              <a:pathLst>
                <a:path w="509452" h="449580">
                  <a:moveTo>
                    <a:pt x="0" y="347254"/>
                  </a:moveTo>
                  <a:cubicBezTo>
                    <a:pt x="20683" y="449580"/>
                    <a:pt x="188719" y="412715"/>
                    <a:pt x="238793" y="364818"/>
                  </a:cubicBezTo>
                  <a:cubicBezTo>
                    <a:pt x="288867" y="316921"/>
                    <a:pt x="255336" y="117227"/>
                    <a:pt x="300446" y="59871"/>
                  </a:cubicBezTo>
                  <a:cubicBezTo>
                    <a:pt x="345556" y="2515"/>
                    <a:pt x="439783" y="0"/>
                    <a:pt x="509452" y="20683"/>
                  </a:cubicBezTo>
                </a:path>
              </a:pathLst>
            </a:custGeom>
            <a:ln w="19050">
              <a:solidFill>
                <a:srgbClr val="FF0000"/>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endParaRPr lang="zh-CN" altLang="en-US"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1" name="任意多边形 50"/>
            <p:cNvSpPr/>
            <p:nvPr/>
          </p:nvSpPr>
          <p:spPr>
            <a:xfrm>
              <a:off x="7753245" y="3319996"/>
              <a:ext cx="287383" cy="276497"/>
            </a:xfrm>
            <a:custGeom>
              <a:avLst/>
              <a:gdLst>
                <a:gd name="connsiteX0" fmla="*/ 0 w 287383"/>
                <a:gd name="connsiteY0" fmla="*/ 91440 h 276497"/>
                <a:gd name="connsiteX1" fmla="*/ 130629 w 287383"/>
                <a:gd name="connsiteY1" fmla="*/ 261257 h 276497"/>
                <a:gd name="connsiteX2" fmla="*/ 287383 w 287383"/>
                <a:gd name="connsiteY2" fmla="*/ 0 h 276497"/>
              </a:gdLst>
              <a:ahLst/>
              <a:cxnLst>
                <a:cxn ang="0">
                  <a:pos x="connsiteX0" y="connsiteY0"/>
                </a:cxn>
                <a:cxn ang="0">
                  <a:pos x="connsiteX1" y="connsiteY1"/>
                </a:cxn>
                <a:cxn ang="0">
                  <a:pos x="connsiteX2" y="connsiteY2"/>
                </a:cxn>
              </a:cxnLst>
              <a:rect l="l" t="t" r="r" b="b"/>
              <a:pathLst>
                <a:path w="287383" h="276497">
                  <a:moveTo>
                    <a:pt x="0" y="91440"/>
                  </a:moveTo>
                  <a:cubicBezTo>
                    <a:pt x="41366" y="183968"/>
                    <a:pt x="82732" y="276497"/>
                    <a:pt x="130629" y="261257"/>
                  </a:cubicBezTo>
                  <a:cubicBezTo>
                    <a:pt x="178526" y="246017"/>
                    <a:pt x="232954" y="123008"/>
                    <a:pt x="287383" y="0"/>
                  </a:cubicBezTo>
                </a:path>
              </a:pathLst>
            </a:custGeom>
            <a:ln w="19050">
              <a:solidFill>
                <a:srgbClr val="FF0000"/>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endParaRPr lang="zh-CN" altLang="en-US"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4" name="任意多边形 53"/>
            <p:cNvSpPr/>
            <p:nvPr/>
          </p:nvSpPr>
          <p:spPr>
            <a:xfrm>
              <a:off x="6962775" y="3448050"/>
              <a:ext cx="685800" cy="492126"/>
            </a:xfrm>
            <a:custGeom>
              <a:avLst/>
              <a:gdLst>
                <a:gd name="connsiteX0" fmla="*/ 685800 w 685800"/>
                <a:gd name="connsiteY0" fmla="*/ 0 h 576262"/>
                <a:gd name="connsiteX1" fmla="*/ 666750 w 685800"/>
                <a:gd name="connsiteY1" fmla="*/ 152400 h 576262"/>
                <a:gd name="connsiteX2" fmla="*/ 571500 w 685800"/>
                <a:gd name="connsiteY2" fmla="*/ 371475 h 576262"/>
                <a:gd name="connsiteX3" fmla="*/ 381000 w 685800"/>
                <a:gd name="connsiteY3" fmla="*/ 485775 h 576262"/>
                <a:gd name="connsiteX4" fmla="*/ 200025 w 685800"/>
                <a:gd name="connsiteY4" fmla="*/ 495300 h 576262"/>
                <a:gd name="connsiteX5" fmla="*/ 0 w 685800"/>
                <a:gd name="connsiteY5" fmla="*/ 0 h 576262"/>
                <a:gd name="connsiteX0-1" fmla="*/ 685800 w 685800"/>
                <a:gd name="connsiteY0-2" fmla="*/ 0 h 492125"/>
                <a:gd name="connsiteX1-3" fmla="*/ 666750 w 685800"/>
                <a:gd name="connsiteY1-4" fmla="*/ 152400 h 492125"/>
                <a:gd name="connsiteX2-5" fmla="*/ 571500 w 685800"/>
                <a:gd name="connsiteY2-6" fmla="*/ 371475 h 492125"/>
                <a:gd name="connsiteX3-7" fmla="*/ 381000 w 685800"/>
                <a:gd name="connsiteY3-8" fmla="*/ 485775 h 492125"/>
                <a:gd name="connsiteX4-9" fmla="*/ 252431 w 685800"/>
                <a:gd name="connsiteY4-10" fmla="*/ 409578 h 492125"/>
                <a:gd name="connsiteX5-11" fmla="*/ 0 w 685800"/>
                <a:gd name="connsiteY5-12" fmla="*/ 0 h 492125"/>
                <a:gd name="connsiteX0-13" fmla="*/ 685800 w 685800"/>
                <a:gd name="connsiteY0-14" fmla="*/ 0 h 492126"/>
                <a:gd name="connsiteX1-15" fmla="*/ 666750 w 685800"/>
                <a:gd name="connsiteY1-16" fmla="*/ 152400 h 492126"/>
                <a:gd name="connsiteX2-17" fmla="*/ 571500 w 685800"/>
                <a:gd name="connsiteY2-18" fmla="*/ 371475 h 492126"/>
                <a:gd name="connsiteX3-19" fmla="*/ 381000 w 685800"/>
                <a:gd name="connsiteY3-20" fmla="*/ 485775 h 492126"/>
                <a:gd name="connsiteX4-21" fmla="*/ 109555 w 685800"/>
                <a:gd name="connsiteY4-22" fmla="*/ 409579 h 492126"/>
                <a:gd name="connsiteX5-23" fmla="*/ 0 w 685800"/>
                <a:gd name="connsiteY5-24" fmla="*/ 0 h 4921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685800" h="492126">
                  <a:moveTo>
                    <a:pt x="685800" y="0"/>
                  </a:moveTo>
                  <a:cubicBezTo>
                    <a:pt x="685800" y="45243"/>
                    <a:pt x="685800" y="90487"/>
                    <a:pt x="666750" y="152400"/>
                  </a:cubicBezTo>
                  <a:cubicBezTo>
                    <a:pt x="647700" y="214313"/>
                    <a:pt x="619125" y="315913"/>
                    <a:pt x="571500" y="371475"/>
                  </a:cubicBezTo>
                  <a:cubicBezTo>
                    <a:pt x="523875" y="427037"/>
                    <a:pt x="457991" y="479424"/>
                    <a:pt x="381000" y="485775"/>
                  </a:cubicBezTo>
                  <a:cubicBezTo>
                    <a:pt x="304009" y="492126"/>
                    <a:pt x="173055" y="490541"/>
                    <a:pt x="109555" y="409579"/>
                  </a:cubicBezTo>
                  <a:cubicBezTo>
                    <a:pt x="46055" y="328617"/>
                    <a:pt x="68262" y="207169"/>
                    <a:pt x="0" y="0"/>
                  </a:cubicBezTo>
                </a:path>
              </a:pathLst>
            </a:custGeom>
            <a:ln w="19050">
              <a:solidFill>
                <a:srgbClr val="FF0000"/>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b="0"/>
            </a:p>
          </p:txBody>
        </p:sp>
      </p:grpSp>
      <p:sp>
        <p:nvSpPr>
          <p:cNvPr id="55" name="灯片编号占位符 54"/>
          <p:cNvSpPr>
            <a:spLocks noGrp="1"/>
          </p:cNvSpPr>
          <p:nvPr>
            <p:ph type="sldNum" sz="quarter" idx="12"/>
          </p:nvPr>
        </p:nvSpPr>
        <p:spPr/>
        <p:txBody>
          <a:bodyPr/>
          <a:lstStyle/>
          <a:p>
            <a:fld id="{67864EE2-EAB3-4814-A7EB-820BD7610F1E}" type="slidenum">
              <a:rPr lang="en-US" altLang="zh-CN" smtClean="0"/>
              <a:t>36</a:t>
            </a:fld>
            <a:r>
              <a:rPr lang="en-US" altLang="zh-CN"/>
              <a:t>/76</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857224" y="785794"/>
            <a:ext cx="5572163" cy="338554"/>
          </a:xfrm>
          <a:prstGeom prst="rect">
            <a:avLst/>
          </a:prstGeom>
          <a:noFill/>
          <a:ln w="9525">
            <a:noFill/>
            <a:miter lim="800000"/>
          </a:ln>
        </p:spPr>
        <p:txBody>
          <a:bodyPr wrap="square">
            <a:spAutoFit/>
          </a:bodyPr>
          <a:lstStyle/>
          <a:p>
            <a:pPr algn="l">
              <a:spcBef>
                <a:spcPct val="50000"/>
              </a:spcBef>
            </a:pP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在原二叉链中增加了</a:t>
            </a:r>
            <a:r>
              <a:rPr lang="en-US" altLang="zh-CN" sz="2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ltag</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rtag</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两个标志域。</a:t>
            </a:r>
          </a:p>
        </p:txBody>
      </p:sp>
      <p:sp>
        <p:nvSpPr>
          <p:cNvPr id="6" name="矩形 5"/>
          <p:cNvSpPr/>
          <p:nvPr/>
        </p:nvSpPr>
        <p:spPr>
          <a:xfrm>
            <a:off x="967369" y="1671568"/>
            <a:ext cx="817853" cy="313932"/>
          </a:xfrm>
          <a:prstGeom prst="rect">
            <a:avLst/>
          </a:prstGeom>
        </p:spPr>
        <p:txBody>
          <a:bodyPr wrap="none">
            <a:spAutoFit/>
          </a:bodyPr>
          <a:lstStyle/>
          <a:p>
            <a:pPr algn="l"/>
            <a:r>
              <a:rPr 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ltag=</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TextBox 6"/>
          <p:cNvSpPr txBox="1"/>
          <p:nvPr/>
        </p:nvSpPr>
        <p:spPr>
          <a:xfrm>
            <a:off x="2071670" y="1357298"/>
            <a:ext cx="5429288" cy="1061829"/>
          </a:xfrm>
          <a:prstGeom prst="rect">
            <a:avLst/>
          </a:prstGeom>
          <a:noFill/>
        </p:spPr>
        <p:txBody>
          <a:bodyPr wrap="square" rtlCol="0">
            <a:spAutoFit/>
          </a:bodyPr>
          <a:lstStyle/>
          <a:p>
            <a:pPr algn="l">
              <a:lnSpc>
                <a:spcPct val="15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0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表示</a:t>
            </a:r>
            <a:r>
              <a:rPr 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lchild</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指向结点的左孩子</a:t>
            </a:r>
          </a:p>
          <a:p>
            <a:pPr algn="l">
              <a:lnSpc>
                <a:spcPct val="150000"/>
              </a:lnSpc>
            </a:pPr>
            <a:r>
              <a:rPr 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1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表示</a:t>
            </a:r>
            <a:r>
              <a:rPr 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lchild</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指向结点的前驱结点即为线索</a:t>
            </a:r>
          </a:p>
        </p:txBody>
      </p:sp>
      <p:sp>
        <p:nvSpPr>
          <p:cNvPr id="8" name="左大括号 7"/>
          <p:cNvSpPr/>
          <p:nvPr/>
        </p:nvSpPr>
        <p:spPr>
          <a:xfrm>
            <a:off x="1857356" y="1571612"/>
            <a:ext cx="142876" cy="642942"/>
          </a:xfrm>
          <a:prstGeom prst="lef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l"/>
            <a:endParaRPr lang="zh-CN" altLang="en-US" sz="1800">
              <a:latin typeface="Consolas" panose="020B0609020204030204" pitchFamily="49" charset="0"/>
              <a:ea typeface="仿宋" panose="02010609060101010101" pitchFamily="49" charset="-122"/>
              <a:cs typeface="Consolas" panose="020B0609020204030204" pitchFamily="49" charset="0"/>
            </a:endParaRPr>
          </a:p>
        </p:txBody>
      </p:sp>
      <p:sp>
        <p:nvSpPr>
          <p:cNvPr id="9" name="矩形 8"/>
          <p:cNvSpPr/>
          <p:nvPr/>
        </p:nvSpPr>
        <p:spPr>
          <a:xfrm>
            <a:off x="928662" y="3084797"/>
            <a:ext cx="817853" cy="313932"/>
          </a:xfrm>
          <a:prstGeom prst="rect">
            <a:avLst/>
          </a:prstGeom>
        </p:spPr>
        <p:txBody>
          <a:bodyPr wrap="none">
            <a:spAutoFit/>
          </a:bodyPr>
          <a:lstStyle/>
          <a:p>
            <a:pPr algn="l"/>
            <a:r>
              <a:rPr 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rtag=</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TextBox 9"/>
          <p:cNvSpPr txBox="1"/>
          <p:nvPr/>
        </p:nvSpPr>
        <p:spPr>
          <a:xfrm>
            <a:off x="2032963" y="2770527"/>
            <a:ext cx="5429288" cy="1013226"/>
          </a:xfrm>
          <a:prstGeom prst="rect">
            <a:avLst/>
          </a:prstGeom>
          <a:noFill/>
        </p:spPr>
        <p:txBody>
          <a:bodyPr wrap="square" rtlCol="0">
            <a:spAutoFit/>
          </a:bodyPr>
          <a:lstStyle/>
          <a:p>
            <a:pPr algn="l">
              <a:lnSpc>
                <a:spcPct val="150000"/>
              </a:lnSpc>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0  </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表示</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child</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指向结点的右孩子</a:t>
            </a:r>
          </a:p>
          <a:p>
            <a:pPr algn="l">
              <a:lnSpc>
                <a:spcPct val="150000"/>
              </a:lnSpc>
            </a:pPr>
            <a:r>
              <a:rPr 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  </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表示</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child</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指向结点的后继结点即为线索</a:t>
            </a:r>
          </a:p>
        </p:txBody>
      </p:sp>
      <p:sp>
        <p:nvSpPr>
          <p:cNvPr id="11" name="左大括号 10"/>
          <p:cNvSpPr/>
          <p:nvPr/>
        </p:nvSpPr>
        <p:spPr>
          <a:xfrm>
            <a:off x="1818649" y="2984841"/>
            <a:ext cx="142876" cy="642942"/>
          </a:xfrm>
          <a:prstGeom prst="lef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l"/>
            <a:endParaRPr lang="zh-CN" altLang="en-US" sz="1800">
              <a:latin typeface="Consolas" panose="020B0609020204030204" pitchFamily="49" charset="0"/>
              <a:ea typeface="仿宋" panose="02010609060101010101" pitchFamily="49" charset="-122"/>
              <a:cs typeface="Consolas" panose="020B0609020204030204" pitchFamily="49" charset="0"/>
            </a:endParaRPr>
          </a:p>
        </p:txBody>
      </p:sp>
      <p:graphicFrame>
        <p:nvGraphicFramePr>
          <p:cNvPr id="12" name="表格 11"/>
          <p:cNvGraphicFramePr>
            <a:graphicFrameLocks noGrp="1"/>
          </p:cNvGraphicFramePr>
          <p:nvPr/>
        </p:nvGraphicFramePr>
        <p:xfrm>
          <a:off x="1785918" y="4570422"/>
          <a:ext cx="4643470" cy="430214"/>
        </p:xfrm>
        <a:graphic>
          <a:graphicData uri="http://schemas.openxmlformats.org/drawingml/2006/table">
            <a:tbl>
              <a:tblPr/>
              <a:tblGrid>
                <a:gridCol w="807560">
                  <a:extLst>
                    <a:ext uri="{9D8B030D-6E8A-4147-A177-3AD203B41FA5}">
                      <a16:colId xmlns:a16="http://schemas.microsoft.com/office/drawing/2014/main" val="20000"/>
                    </a:ext>
                  </a:extLst>
                </a:gridCol>
                <a:gridCol w="1009450">
                  <a:extLst>
                    <a:ext uri="{9D8B030D-6E8A-4147-A177-3AD203B41FA5}">
                      <a16:colId xmlns:a16="http://schemas.microsoft.com/office/drawing/2014/main" val="20001"/>
                    </a:ext>
                  </a:extLst>
                </a:gridCol>
                <a:gridCol w="1009450">
                  <a:extLst>
                    <a:ext uri="{9D8B030D-6E8A-4147-A177-3AD203B41FA5}">
                      <a16:colId xmlns:a16="http://schemas.microsoft.com/office/drawing/2014/main" val="20002"/>
                    </a:ext>
                  </a:extLst>
                </a:gridCol>
                <a:gridCol w="1009450">
                  <a:extLst>
                    <a:ext uri="{9D8B030D-6E8A-4147-A177-3AD203B41FA5}">
                      <a16:colId xmlns:a16="http://schemas.microsoft.com/office/drawing/2014/main" val="20003"/>
                    </a:ext>
                  </a:extLst>
                </a:gridCol>
                <a:gridCol w="807560">
                  <a:extLst>
                    <a:ext uri="{9D8B030D-6E8A-4147-A177-3AD203B41FA5}">
                      <a16:colId xmlns:a16="http://schemas.microsoft.com/office/drawing/2014/main" val="20004"/>
                    </a:ext>
                  </a:extLst>
                </a:gridCol>
              </a:tblGrid>
              <a:tr h="430214">
                <a:tc>
                  <a:txBody>
                    <a:bodyPr/>
                    <a:lstStyle/>
                    <a:p>
                      <a:pPr indent="-3810" algn="ctr">
                        <a:lnSpc>
                          <a:spcPct val="150000"/>
                        </a:lnSpc>
                        <a:spcAft>
                          <a:spcPts val="300"/>
                        </a:spcAft>
                      </a:pPr>
                      <a:r>
                        <a:rPr lang="en-US" sz="1800" kern="100">
                          <a:solidFill>
                            <a:srgbClr val="0000FF"/>
                          </a:solidFill>
                          <a:latin typeface="Consolas" panose="020B0609020204030204" pitchFamily="49" charset="0"/>
                          <a:ea typeface="宋体" panose="02010600030101010101" pitchFamily="2" charset="-122"/>
                          <a:cs typeface="Consolas" panose="020B0609020204030204" pitchFamily="49" charset="0"/>
                        </a:rPr>
                        <a:t>ltag</a:t>
                      </a:r>
                      <a:endParaRPr lang="zh-CN" sz="1800"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3810" algn="ctr">
                        <a:lnSpc>
                          <a:spcPct val="150000"/>
                        </a:lnSpc>
                        <a:spcAft>
                          <a:spcPts val="300"/>
                        </a:spcAft>
                      </a:pPr>
                      <a:r>
                        <a:rPr lang="en-US" sz="1800" kern="100">
                          <a:solidFill>
                            <a:srgbClr val="0000FF"/>
                          </a:solidFill>
                          <a:latin typeface="Consolas" panose="020B0609020204030204" pitchFamily="49" charset="0"/>
                          <a:ea typeface="宋体" panose="02010600030101010101" pitchFamily="2" charset="-122"/>
                          <a:cs typeface="Consolas" panose="020B0609020204030204" pitchFamily="49" charset="0"/>
                        </a:rPr>
                        <a:t>lchild</a:t>
                      </a:r>
                      <a:endParaRPr lang="zh-CN" sz="1800"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3810" algn="ctr">
                        <a:lnSpc>
                          <a:spcPct val="150000"/>
                        </a:lnSpc>
                        <a:spcAft>
                          <a:spcPts val="300"/>
                        </a:spcAft>
                      </a:pPr>
                      <a:r>
                        <a:rPr lang="en-US" sz="1800" kern="100">
                          <a:solidFill>
                            <a:srgbClr val="0000FF"/>
                          </a:solidFill>
                          <a:latin typeface="Consolas" panose="020B0609020204030204" pitchFamily="49" charset="0"/>
                          <a:ea typeface="宋体" panose="02010600030101010101" pitchFamily="2" charset="-122"/>
                          <a:cs typeface="Consolas" panose="020B0609020204030204" pitchFamily="49" charset="0"/>
                        </a:rPr>
                        <a:t>data</a:t>
                      </a:r>
                      <a:endParaRPr lang="zh-CN" sz="1800"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3810" algn="ctr">
                        <a:lnSpc>
                          <a:spcPct val="150000"/>
                        </a:lnSpc>
                        <a:spcAft>
                          <a:spcPts val="300"/>
                        </a:spcAft>
                      </a:pPr>
                      <a:r>
                        <a:rPr lang="en-US" sz="1800" kern="100">
                          <a:solidFill>
                            <a:srgbClr val="0000FF"/>
                          </a:solidFill>
                          <a:latin typeface="Consolas" panose="020B0609020204030204" pitchFamily="49" charset="0"/>
                          <a:ea typeface="宋体" panose="02010600030101010101" pitchFamily="2" charset="-122"/>
                          <a:cs typeface="Consolas" panose="020B0609020204030204" pitchFamily="49" charset="0"/>
                        </a:rPr>
                        <a:t>rchild</a:t>
                      </a:r>
                      <a:endParaRPr lang="zh-CN" sz="1800"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3810" algn="ctr">
                        <a:lnSpc>
                          <a:spcPct val="150000"/>
                        </a:lnSpc>
                        <a:spcAft>
                          <a:spcPts val="300"/>
                        </a:spcAft>
                      </a:pPr>
                      <a:r>
                        <a:rPr lang="en-US" sz="1800" kern="100">
                          <a:solidFill>
                            <a:srgbClr val="0000FF"/>
                          </a:solidFill>
                          <a:latin typeface="Consolas" panose="020B0609020204030204" pitchFamily="49" charset="0"/>
                          <a:ea typeface="宋体" panose="02010600030101010101" pitchFamily="2" charset="-122"/>
                          <a:cs typeface="Consolas" panose="020B0609020204030204" pitchFamily="49" charset="0"/>
                        </a:rPr>
                        <a:t>rtag</a:t>
                      </a:r>
                      <a:endParaRPr lang="zh-CN" sz="1800"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14" name="灯片编号占位符 13"/>
          <p:cNvSpPr>
            <a:spLocks noGrp="1"/>
          </p:cNvSpPr>
          <p:nvPr>
            <p:ph type="sldNum" sz="quarter" idx="12"/>
          </p:nvPr>
        </p:nvSpPr>
        <p:spPr/>
        <p:txBody>
          <a:bodyPr/>
          <a:lstStyle/>
          <a:p>
            <a:fld id="{67864EE2-EAB3-4814-A7EB-820BD7610F1E}" type="slidenum">
              <a:rPr lang="en-US" altLang="zh-CN" smtClean="0"/>
              <a:t>37</a:t>
            </a:fld>
            <a:r>
              <a:rPr lang="en-US" altLang="zh-CN"/>
              <a:t>/76</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385901" y="2500306"/>
            <a:ext cx="1900083" cy="1925032"/>
            <a:chOff x="1150124" y="3032607"/>
            <a:chExt cx="1900083" cy="1925032"/>
          </a:xfrm>
        </p:grpSpPr>
        <p:sp>
          <p:nvSpPr>
            <p:cNvPr id="5" name="Line 34"/>
            <p:cNvSpPr>
              <a:spLocks noChangeShapeType="1"/>
            </p:cNvSpPr>
            <p:nvPr/>
          </p:nvSpPr>
          <p:spPr bwMode="auto">
            <a:xfrm>
              <a:off x="2214546" y="3286124"/>
              <a:ext cx="201626" cy="255318"/>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Freeform 45"/>
            <p:cNvSpPr/>
            <p:nvPr/>
          </p:nvSpPr>
          <p:spPr bwMode="auto">
            <a:xfrm>
              <a:off x="2204420" y="3770162"/>
              <a:ext cx="208179" cy="328087"/>
            </a:xfrm>
            <a:custGeom>
              <a:avLst/>
              <a:gdLst/>
              <a:ahLst/>
              <a:cxnLst>
                <a:cxn ang="0">
                  <a:pos x="233" y="0"/>
                </a:cxn>
                <a:cxn ang="0">
                  <a:pos x="0" y="383"/>
                </a:cxn>
              </a:cxnLst>
              <a:rect l="0" t="0" r="r" b="b"/>
              <a:pathLst>
                <a:path w="233" h="383">
                  <a:moveTo>
                    <a:pt x="233" y="0"/>
                  </a:moveTo>
                  <a:lnTo>
                    <a:pt x="0" y="383"/>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Line 44"/>
            <p:cNvSpPr>
              <a:spLocks noChangeShapeType="1"/>
            </p:cNvSpPr>
            <p:nvPr/>
          </p:nvSpPr>
          <p:spPr bwMode="auto">
            <a:xfrm>
              <a:off x="1369024" y="4327825"/>
              <a:ext cx="308248" cy="334084"/>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Freeform 43"/>
            <p:cNvSpPr/>
            <p:nvPr/>
          </p:nvSpPr>
          <p:spPr bwMode="auto">
            <a:xfrm>
              <a:off x="2579678" y="3739324"/>
              <a:ext cx="234983" cy="365779"/>
            </a:xfrm>
            <a:custGeom>
              <a:avLst/>
              <a:gdLst/>
              <a:ahLst/>
              <a:cxnLst>
                <a:cxn ang="0">
                  <a:pos x="0" y="0"/>
                </a:cxn>
                <a:cxn ang="0">
                  <a:pos x="263" y="427"/>
                </a:cxn>
              </a:cxnLst>
              <a:rect l="0" t="0" r="r" b="b"/>
              <a:pathLst>
                <a:path w="263" h="427">
                  <a:moveTo>
                    <a:pt x="0" y="0"/>
                  </a:moveTo>
                  <a:lnTo>
                    <a:pt x="263" y="427"/>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Line 42"/>
            <p:cNvSpPr>
              <a:spLocks noChangeShapeType="1"/>
            </p:cNvSpPr>
            <p:nvPr/>
          </p:nvSpPr>
          <p:spPr bwMode="auto">
            <a:xfrm flipH="1">
              <a:off x="1296653" y="3705059"/>
              <a:ext cx="285911" cy="406897"/>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Line 41"/>
            <p:cNvSpPr>
              <a:spLocks noChangeShapeType="1"/>
            </p:cNvSpPr>
            <p:nvPr/>
          </p:nvSpPr>
          <p:spPr bwMode="auto">
            <a:xfrm flipH="1">
              <a:off x="1632598" y="3155105"/>
              <a:ext cx="477114" cy="409467"/>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 name="Oval 40"/>
            <p:cNvSpPr>
              <a:spLocks noChangeArrowheads="1"/>
            </p:cNvSpPr>
            <p:nvPr/>
          </p:nvSpPr>
          <p:spPr bwMode="auto">
            <a:xfrm>
              <a:off x="1955141" y="3032607"/>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p>
          </p:txBody>
        </p:sp>
        <p:sp>
          <p:nvSpPr>
            <p:cNvPr id="12" name="Oval 39"/>
            <p:cNvSpPr>
              <a:spLocks noChangeArrowheads="1"/>
            </p:cNvSpPr>
            <p:nvPr/>
          </p:nvSpPr>
          <p:spPr bwMode="auto">
            <a:xfrm>
              <a:off x="1486069" y="3482335"/>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p>
          </p:txBody>
        </p:sp>
        <p:sp>
          <p:nvSpPr>
            <p:cNvPr id="13" name="Oval 38"/>
            <p:cNvSpPr>
              <a:spLocks noChangeArrowheads="1"/>
            </p:cNvSpPr>
            <p:nvPr/>
          </p:nvSpPr>
          <p:spPr bwMode="auto">
            <a:xfrm>
              <a:off x="2357204" y="3520883"/>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p>
          </p:txBody>
        </p:sp>
        <p:sp>
          <p:nvSpPr>
            <p:cNvPr id="14" name="Oval 37"/>
            <p:cNvSpPr>
              <a:spLocks noChangeArrowheads="1"/>
            </p:cNvSpPr>
            <p:nvPr/>
          </p:nvSpPr>
          <p:spPr bwMode="auto">
            <a:xfrm>
              <a:off x="2065038" y="4099105"/>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p>
          </p:txBody>
        </p:sp>
        <p:sp>
          <p:nvSpPr>
            <p:cNvPr id="15" name="Oval 36"/>
            <p:cNvSpPr>
              <a:spLocks noChangeArrowheads="1"/>
            </p:cNvSpPr>
            <p:nvPr/>
          </p:nvSpPr>
          <p:spPr bwMode="auto">
            <a:xfrm>
              <a:off x="2726207" y="4099105"/>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p>
          </p:txBody>
        </p:sp>
        <p:sp>
          <p:nvSpPr>
            <p:cNvPr id="16" name="Oval 35"/>
            <p:cNvSpPr>
              <a:spLocks noChangeArrowheads="1"/>
            </p:cNvSpPr>
            <p:nvPr/>
          </p:nvSpPr>
          <p:spPr bwMode="auto">
            <a:xfrm>
              <a:off x="1150124" y="4111954"/>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p>
          </p:txBody>
        </p:sp>
        <p:sp>
          <p:nvSpPr>
            <p:cNvPr id="17" name="Oval 33"/>
            <p:cNvSpPr>
              <a:spLocks noChangeArrowheads="1"/>
            </p:cNvSpPr>
            <p:nvPr/>
          </p:nvSpPr>
          <p:spPr bwMode="auto">
            <a:xfrm>
              <a:off x="1568268" y="4633639"/>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p>
          </p:txBody>
        </p:sp>
      </p:grpSp>
      <p:sp>
        <p:nvSpPr>
          <p:cNvPr id="18" name="TextBox 17"/>
          <p:cNvSpPr txBox="1"/>
          <p:nvPr/>
        </p:nvSpPr>
        <p:spPr>
          <a:xfrm>
            <a:off x="285720" y="857232"/>
            <a:ext cx="3143272"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以中序线索二叉树为例</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53" name="右箭头 152"/>
          <p:cNvSpPr/>
          <p:nvPr/>
        </p:nvSpPr>
        <p:spPr>
          <a:xfrm>
            <a:off x="2500298" y="3143248"/>
            <a:ext cx="571504" cy="285752"/>
          </a:xfrm>
          <a:prstGeom prst="rightArrow">
            <a:avLst/>
          </a:prstGeom>
          <a:ln>
            <a:tailEnd type="arrow"/>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3" name="组合 119"/>
          <p:cNvGrpSpPr/>
          <p:nvPr/>
        </p:nvGrpSpPr>
        <p:grpSpPr>
          <a:xfrm>
            <a:off x="3013100" y="428604"/>
            <a:ext cx="5059362" cy="5916634"/>
            <a:chOff x="3013100" y="428604"/>
            <a:chExt cx="5059362" cy="5916634"/>
          </a:xfrm>
        </p:grpSpPr>
        <p:grpSp>
          <p:nvGrpSpPr>
            <p:cNvPr id="4" name="组合 82"/>
            <p:cNvGrpSpPr/>
            <p:nvPr/>
          </p:nvGrpSpPr>
          <p:grpSpPr>
            <a:xfrm>
              <a:off x="4928556" y="2071678"/>
              <a:ext cx="1004628" cy="714380"/>
              <a:chOff x="5212694" y="2071678"/>
              <a:chExt cx="1004628" cy="714380"/>
            </a:xfrm>
          </p:grpSpPr>
          <p:sp>
            <p:nvSpPr>
              <p:cNvPr id="210" name="矩形 209"/>
              <p:cNvSpPr/>
              <p:nvPr/>
            </p:nvSpPr>
            <p:spPr>
              <a:xfrm>
                <a:off x="5500694" y="2071678"/>
                <a:ext cx="432000" cy="357190"/>
              </a:xfrm>
              <a:prstGeom prst="rect">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A</a:t>
                </a: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1" name="矩形 210"/>
              <p:cNvSpPr/>
              <p:nvPr/>
            </p:nvSpPr>
            <p:spPr>
              <a:xfrm>
                <a:off x="5929322" y="2071678"/>
                <a:ext cx="288000" cy="357190"/>
              </a:xfrm>
              <a:prstGeom prst="rect">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2" name="矩形 211"/>
              <p:cNvSpPr/>
              <p:nvPr/>
            </p:nvSpPr>
            <p:spPr>
              <a:xfrm>
                <a:off x="5212694" y="2071678"/>
                <a:ext cx="288000" cy="357190"/>
              </a:xfrm>
              <a:prstGeom prst="rect">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3" name="矩形 212"/>
              <p:cNvSpPr/>
              <p:nvPr/>
            </p:nvSpPr>
            <p:spPr>
              <a:xfrm>
                <a:off x="5212694" y="2428868"/>
                <a:ext cx="504000" cy="357190"/>
              </a:xfrm>
              <a:prstGeom prst="rect">
                <a:avLst/>
              </a:prstGeom>
              <a:ln>
                <a:tailEnd type="arrow"/>
              </a:ln>
            </p:spPr>
            <p:style>
              <a:lnRef idx="1">
                <a:schemeClr val="accent5"/>
              </a:lnRef>
              <a:fillRef idx="2">
                <a:schemeClr val="accent5"/>
              </a:fillRef>
              <a:effectRef idx="1">
                <a:schemeClr val="accent5"/>
              </a:effectRef>
              <a:fontRef idx="minor">
                <a:schemeClr val="dk1"/>
              </a:fontRef>
            </p:style>
            <p:txBody>
              <a:bodyPr rtlCol="0" anchor="ctr"/>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4" name="矩形 213"/>
              <p:cNvSpPr/>
              <p:nvPr/>
            </p:nvSpPr>
            <p:spPr>
              <a:xfrm>
                <a:off x="5713322" y="2428868"/>
                <a:ext cx="504000" cy="357190"/>
              </a:xfrm>
              <a:prstGeom prst="rect">
                <a:avLst/>
              </a:prstGeom>
              <a:ln>
                <a:tailEnd type="arrow"/>
              </a:ln>
            </p:spPr>
            <p:style>
              <a:lnRef idx="1">
                <a:schemeClr val="accent5"/>
              </a:lnRef>
              <a:fillRef idx="2">
                <a:schemeClr val="accent5"/>
              </a:fillRef>
              <a:effectRef idx="1">
                <a:schemeClr val="accent5"/>
              </a:effectRef>
              <a:fontRef idx="minor">
                <a:schemeClr val="dk1"/>
              </a:fontRef>
            </p:style>
            <p:txBody>
              <a:bodyPr rtlCol="0" anchor="ctr"/>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19" name="组合 83"/>
            <p:cNvGrpSpPr/>
            <p:nvPr/>
          </p:nvGrpSpPr>
          <p:grpSpPr>
            <a:xfrm>
              <a:off x="3930672" y="3214686"/>
              <a:ext cx="1004628" cy="714380"/>
              <a:chOff x="5212694" y="2071678"/>
              <a:chExt cx="1004628" cy="714380"/>
            </a:xfrm>
          </p:grpSpPr>
          <p:sp>
            <p:nvSpPr>
              <p:cNvPr id="205" name="矩形 204"/>
              <p:cNvSpPr/>
              <p:nvPr/>
            </p:nvSpPr>
            <p:spPr>
              <a:xfrm>
                <a:off x="5500694" y="2071678"/>
                <a:ext cx="432000" cy="357190"/>
              </a:xfrm>
              <a:prstGeom prst="rect">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B</a:t>
                </a: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6" name="矩形 205"/>
              <p:cNvSpPr/>
              <p:nvPr/>
            </p:nvSpPr>
            <p:spPr>
              <a:xfrm>
                <a:off x="5929322" y="2071678"/>
                <a:ext cx="288000" cy="357190"/>
              </a:xfrm>
              <a:prstGeom prst="rect">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7" name="矩形 206"/>
              <p:cNvSpPr/>
              <p:nvPr/>
            </p:nvSpPr>
            <p:spPr>
              <a:xfrm>
                <a:off x="5212694" y="2071678"/>
                <a:ext cx="288000" cy="357190"/>
              </a:xfrm>
              <a:prstGeom prst="rect">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8" name="矩形 207"/>
              <p:cNvSpPr/>
              <p:nvPr/>
            </p:nvSpPr>
            <p:spPr>
              <a:xfrm>
                <a:off x="5212694" y="2428868"/>
                <a:ext cx="504000" cy="357190"/>
              </a:xfrm>
              <a:prstGeom prst="rect">
                <a:avLst/>
              </a:prstGeom>
              <a:ln>
                <a:tailEnd type="arrow"/>
              </a:ln>
            </p:spPr>
            <p:style>
              <a:lnRef idx="1">
                <a:schemeClr val="accent5"/>
              </a:lnRef>
              <a:fillRef idx="2">
                <a:schemeClr val="accent5"/>
              </a:fillRef>
              <a:effectRef idx="1">
                <a:schemeClr val="accent5"/>
              </a:effectRef>
              <a:fontRef idx="minor">
                <a:schemeClr val="dk1"/>
              </a:fontRef>
            </p:style>
            <p:txBody>
              <a:bodyPr rtlCol="0" anchor="ctr"/>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9" name="矩形 208"/>
              <p:cNvSpPr/>
              <p:nvPr/>
            </p:nvSpPr>
            <p:spPr>
              <a:xfrm>
                <a:off x="5713322" y="2428868"/>
                <a:ext cx="504000" cy="357190"/>
              </a:xfrm>
              <a:prstGeom prst="rect">
                <a:avLst/>
              </a:prstGeom>
              <a:ln>
                <a:tailEnd type="arrow"/>
              </a:ln>
            </p:spPr>
            <p:style>
              <a:lnRef idx="1">
                <a:schemeClr val="accent5"/>
              </a:lnRef>
              <a:fillRef idx="2">
                <a:schemeClr val="accent5"/>
              </a:fillRef>
              <a:effectRef idx="1">
                <a:schemeClr val="accent5"/>
              </a:effectRef>
              <a:fontRef idx="minor">
                <a:schemeClr val="dk1"/>
              </a:fontRef>
            </p:style>
            <p:txBody>
              <a:bodyPr rtlCol="0" anchor="ctr"/>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20" name="组合 89"/>
            <p:cNvGrpSpPr/>
            <p:nvPr/>
          </p:nvGrpSpPr>
          <p:grpSpPr>
            <a:xfrm>
              <a:off x="6216688" y="3214686"/>
              <a:ext cx="1004628" cy="714380"/>
              <a:chOff x="5212694" y="2071678"/>
              <a:chExt cx="1004628" cy="714380"/>
            </a:xfrm>
          </p:grpSpPr>
          <p:sp>
            <p:nvSpPr>
              <p:cNvPr id="200" name="矩形 199"/>
              <p:cNvSpPr/>
              <p:nvPr/>
            </p:nvSpPr>
            <p:spPr>
              <a:xfrm>
                <a:off x="5500694" y="2071678"/>
                <a:ext cx="432000" cy="357190"/>
              </a:xfrm>
              <a:prstGeom prst="rect">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C</a:t>
                </a: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1" name="矩形 200"/>
              <p:cNvSpPr/>
              <p:nvPr/>
            </p:nvSpPr>
            <p:spPr>
              <a:xfrm>
                <a:off x="5929322" y="2071678"/>
                <a:ext cx="288000" cy="357190"/>
              </a:xfrm>
              <a:prstGeom prst="rect">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2" name="矩形 201"/>
              <p:cNvSpPr/>
              <p:nvPr/>
            </p:nvSpPr>
            <p:spPr>
              <a:xfrm>
                <a:off x="5212694" y="2071678"/>
                <a:ext cx="288000" cy="357190"/>
              </a:xfrm>
              <a:prstGeom prst="rect">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3" name="矩形 202"/>
              <p:cNvSpPr/>
              <p:nvPr/>
            </p:nvSpPr>
            <p:spPr>
              <a:xfrm>
                <a:off x="5212694" y="2428868"/>
                <a:ext cx="504000" cy="357190"/>
              </a:xfrm>
              <a:prstGeom prst="rect">
                <a:avLst/>
              </a:prstGeom>
              <a:ln>
                <a:tailEnd type="arrow"/>
              </a:ln>
            </p:spPr>
            <p:style>
              <a:lnRef idx="1">
                <a:schemeClr val="accent5"/>
              </a:lnRef>
              <a:fillRef idx="2">
                <a:schemeClr val="accent5"/>
              </a:fillRef>
              <a:effectRef idx="1">
                <a:schemeClr val="accent5"/>
              </a:effectRef>
              <a:fontRef idx="minor">
                <a:schemeClr val="dk1"/>
              </a:fontRef>
            </p:style>
            <p:txBody>
              <a:bodyPr rtlCol="0" anchor="ctr"/>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4" name="矩形 203"/>
              <p:cNvSpPr/>
              <p:nvPr/>
            </p:nvSpPr>
            <p:spPr>
              <a:xfrm>
                <a:off x="5713322" y="2428868"/>
                <a:ext cx="504000" cy="357190"/>
              </a:xfrm>
              <a:prstGeom prst="rect">
                <a:avLst/>
              </a:prstGeom>
              <a:ln>
                <a:tailEnd type="arrow"/>
              </a:ln>
            </p:spPr>
            <p:style>
              <a:lnRef idx="1">
                <a:schemeClr val="accent5"/>
              </a:lnRef>
              <a:fillRef idx="2">
                <a:schemeClr val="accent5"/>
              </a:fillRef>
              <a:effectRef idx="1">
                <a:schemeClr val="accent5"/>
              </a:effectRef>
              <a:fontRef idx="minor">
                <a:schemeClr val="dk1"/>
              </a:fontRef>
            </p:style>
            <p:txBody>
              <a:bodyPr rtlCol="0" anchor="ctr"/>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21" name="组合 95"/>
            <p:cNvGrpSpPr/>
            <p:nvPr/>
          </p:nvGrpSpPr>
          <p:grpSpPr>
            <a:xfrm>
              <a:off x="3287730" y="4357694"/>
              <a:ext cx="1004628" cy="714380"/>
              <a:chOff x="5212694" y="2071678"/>
              <a:chExt cx="1004628" cy="714380"/>
            </a:xfrm>
          </p:grpSpPr>
          <p:sp>
            <p:nvSpPr>
              <p:cNvPr id="195" name="矩形 194"/>
              <p:cNvSpPr/>
              <p:nvPr/>
            </p:nvSpPr>
            <p:spPr>
              <a:xfrm>
                <a:off x="5500694" y="2071678"/>
                <a:ext cx="432000" cy="357190"/>
              </a:xfrm>
              <a:prstGeom prst="rect">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D</a:t>
                </a: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6" name="矩形 195"/>
              <p:cNvSpPr/>
              <p:nvPr/>
            </p:nvSpPr>
            <p:spPr>
              <a:xfrm>
                <a:off x="5929322" y="2071678"/>
                <a:ext cx="288000" cy="357190"/>
              </a:xfrm>
              <a:prstGeom prst="rect">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7" name="矩形 196"/>
              <p:cNvSpPr/>
              <p:nvPr/>
            </p:nvSpPr>
            <p:spPr>
              <a:xfrm>
                <a:off x="5212694" y="2071678"/>
                <a:ext cx="288000" cy="357190"/>
              </a:xfrm>
              <a:prstGeom prst="rect">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8" name="矩形 197"/>
              <p:cNvSpPr/>
              <p:nvPr/>
            </p:nvSpPr>
            <p:spPr>
              <a:xfrm>
                <a:off x="5212694" y="2428868"/>
                <a:ext cx="504000" cy="357190"/>
              </a:xfrm>
              <a:prstGeom prst="rect">
                <a:avLst/>
              </a:prstGeom>
              <a:ln>
                <a:tailEnd type="arrow"/>
              </a:ln>
            </p:spPr>
            <p:style>
              <a:lnRef idx="1">
                <a:schemeClr val="accent5"/>
              </a:lnRef>
              <a:fillRef idx="2">
                <a:schemeClr val="accent5"/>
              </a:fillRef>
              <a:effectRef idx="1">
                <a:schemeClr val="accent5"/>
              </a:effectRef>
              <a:fontRef idx="minor">
                <a:schemeClr val="dk1"/>
              </a:fontRef>
            </p:style>
            <p:txBody>
              <a:bodyPr rtlCol="0" anchor="ctr"/>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9" name="矩形 198"/>
              <p:cNvSpPr/>
              <p:nvPr/>
            </p:nvSpPr>
            <p:spPr>
              <a:xfrm>
                <a:off x="5713322" y="2428868"/>
                <a:ext cx="504000" cy="357190"/>
              </a:xfrm>
              <a:prstGeom prst="rect">
                <a:avLst/>
              </a:prstGeom>
              <a:ln>
                <a:tailEnd type="arrow"/>
              </a:ln>
            </p:spPr>
            <p:style>
              <a:lnRef idx="1">
                <a:schemeClr val="accent5"/>
              </a:lnRef>
              <a:fillRef idx="2">
                <a:schemeClr val="accent5"/>
              </a:fillRef>
              <a:effectRef idx="1">
                <a:schemeClr val="accent5"/>
              </a:effectRef>
              <a:fontRef idx="minor">
                <a:schemeClr val="dk1"/>
              </a:fontRef>
            </p:style>
            <p:txBody>
              <a:bodyPr rtlCol="0" anchor="ctr"/>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22" name="组合 101"/>
            <p:cNvGrpSpPr/>
            <p:nvPr/>
          </p:nvGrpSpPr>
          <p:grpSpPr>
            <a:xfrm>
              <a:off x="4359300" y="5429264"/>
              <a:ext cx="1004628" cy="714380"/>
              <a:chOff x="5212694" y="2071678"/>
              <a:chExt cx="1004628" cy="714380"/>
            </a:xfrm>
          </p:grpSpPr>
          <p:sp>
            <p:nvSpPr>
              <p:cNvPr id="190" name="矩形 189"/>
              <p:cNvSpPr/>
              <p:nvPr/>
            </p:nvSpPr>
            <p:spPr>
              <a:xfrm>
                <a:off x="5500694" y="2071678"/>
                <a:ext cx="432000" cy="357190"/>
              </a:xfrm>
              <a:prstGeom prst="rect">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G</a:t>
                </a: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1" name="矩形 190"/>
              <p:cNvSpPr/>
              <p:nvPr/>
            </p:nvSpPr>
            <p:spPr>
              <a:xfrm>
                <a:off x="5929322" y="2071678"/>
                <a:ext cx="288000" cy="357190"/>
              </a:xfrm>
              <a:prstGeom prst="rect">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2" name="矩形 191"/>
              <p:cNvSpPr/>
              <p:nvPr/>
            </p:nvSpPr>
            <p:spPr>
              <a:xfrm>
                <a:off x="5212694" y="2071678"/>
                <a:ext cx="288000" cy="357190"/>
              </a:xfrm>
              <a:prstGeom prst="rect">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3" name="矩形 192"/>
              <p:cNvSpPr/>
              <p:nvPr/>
            </p:nvSpPr>
            <p:spPr>
              <a:xfrm>
                <a:off x="5212694" y="2428868"/>
                <a:ext cx="504000" cy="357190"/>
              </a:xfrm>
              <a:prstGeom prst="rect">
                <a:avLst/>
              </a:prstGeom>
              <a:ln>
                <a:tailEnd type="arrow"/>
              </a:ln>
            </p:spPr>
            <p:style>
              <a:lnRef idx="1">
                <a:schemeClr val="accent5"/>
              </a:lnRef>
              <a:fillRef idx="2">
                <a:schemeClr val="accent5"/>
              </a:fillRef>
              <a:effectRef idx="1">
                <a:schemeClr val="accent5"/>
              </a:effectRef>
              <a:fontRef idx="minor">
                <a:schemeClr val="dk1"/>
              </a:fontRef>
            </p:style>
            <p:txBody>
              <a:bodyPr rtlCol="0" anchor="ctr"/>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4" name="矩形 193"/>
              <p:cNvSpPr/>
              <p:nvPr/>
            </p:nvSpPr>
            <p:spPr>
              <a:xfrm>
                <a:off x="5713322" y="2428868"/>
                <a:ext cx="504000" cy="357190"/>
              </a:xfrm>
              <a:prstGeom prst="rect">
                <a:avLst/>
              </a:prstGeom>
              <a:ln>
                <a:tailEnd type="arrow"/>
              </a:ln>
            </p:spPr>
            <p:style>
              <a:lnRef idx="1">
                <a:schemeClr val="accent5"/>
              </a:lnRef>
              <a:fillRef idx="2">
                <a:schemeClr val="accent5"/>
              </a:fillRef>
              <a:effectRef idx="1">
                <a:schemeClr val="accent5"/>
              </a:effectRef>
              <a:fontRef idx="minor">
                <a:schemeClr val="dk1"/>
              </a:fontRef>
            </p:style>
            <p:txBody>
              <a:bodyPr rtlCol="0" anchor="ctr"/>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23" name="组合 107"/>
            <p:cNvGrpSpPr/>
            <p:nvPr/>
          </p:nvGrpSpPr>
          <p:grpSpPr>
            <a:xfrm>
              <a:off x="5359432" y="4357694"/>
              <a:ext cx="1004628" cy="714380"/>
              <a:chOff x="5212694" y="2071678"/>
              <a:chExt cx="1004628" cy="714380"/>
            </a:xfrm>
          </p:grpSpPr>
          <p:sp>
            <p:nvSpPr>
              <p:cNvPr id="185" name="矩形 184"/>
              <p:cNvSpPr/>
              <p:nvPr/>
            </p:nvSpPr>
            <p:spPr>
              <a:xfrm>
                <a:off x="5500694" y="2071678"/>
                <a:ext cx="432000" cy="357190"/>
              </a:xfrm>
              <a:prstGeom prst="rect">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E</a:t>
                </a: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6" name="矩形 185"/>
              <p:cNvSpPr/>
              <p:nvPr/>
            </p:nvSpPr>
            <p:spPr>
              <a:xfrm>
                <a:off x="5929322" y="2071678"/>
                <a:ext cx="288000" cy="357190"/>
              </a:xfrm>
              <a:prstGeom prst="rect">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7" name="矩形 186"/>
              <p:cNvSpPr/>
              <p:nvPr/>
            </p:nvSpPr>
            <p:spPr>
              <a:xfrm>
                <a:off x="5212694" y="2071678"/>
                <a:ext cx="288000" cy="357190"/>
              </a:xfrm>
              <a:prstGeom prst="rect">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8" name="矩形 187"/>
              <p:cNvSpPr/>
              <p:nvPr/>
            </p:nvSpPr>
            <p:spPr>
              <a:xfrm>
                <a:off x="5212694" y="2428868"/>
                <a:ext cx="504000" cy="357190"/>
              </a:xfrm>
              <a:prstGeom prst="rect">
                <a:avLst/>
              </a:prstGeom>
              <a:ln>
                <a:tailEnd type="arrow"/>
              </a:ln>
            </p:spPr>
            <p:style>
              <a:lnRef idx="1">
                <a:schemeClr val="accent5"/>
              </a:lnRef>
              <a:fillRef idx="2">
                <a:schemeClr val="accent5"/>
              </a:fillRef>
              <a:effectRef idx="1">
                <a:schemeClr val="accent5"/>
              </a:effectRef>
              <a:fontRef idx="minor">
                <a:schemeClr val="dk1"/>
              </a:fontRef>
            </p:style>
            <p:txBody>
              <a:bodyPr rtlCol="0" anchor="ctr"/>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9" name="矩形 188"/>
              <p:cNvSpPr/>
              <p:nvPr/>
            </p:nvSpPr>
            <p:spPr>
              <a:xfrm>
                <a:off x="5713322" y="2428868"/>
                <a:ext cx="504000" cy="357190"/>
              </a:xfrm>
              <a:prstGeom prst="rect">
                <a:avLst/>
              </a:prstGeom>
              <a:ln>
                <a:tailEnd type="arrow"/>
              </a:ln>
            </p:spPr>
            <p:style>
              <a:lnRef idx="1">
                <a:schemeClr val="accent5"/>
              </a:lnRef>
              <a:fillRef idx="2">
                <a:schemeClr val="accent5"/>
              </a:fillRef>
              <a:effectRef idx="1">
                <a:schemeClr val="accent5"/>
              </a:effectRef>
              <a:fontRef idx="minor">
                <a:schemeClr val="dk1"/>
              </a:fontRef>
            </p:style>
            <p:txBody>
              <a:bodyPr rtlCol="0" anchor="ctr"/>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24" name="组合 113"/>
            <p:cNvGrpSpPr/>
            <p:nvPr/>
          </p:nvGrpSpPr>
          <p:grpSpPr>
            <a:xfrm>
              <a:off x="6859630" y="4357694"/>
              <a:ext cx="1004628" cy="714380"/>
              <a:chOff x="5212694" y="2071678"/>
              <a:chExt cx="1004628" cy="714380"/>
            </a:xfrm>
          </p:grpSpPr>
          <p:sp>
            <p:nvSpPr>
              <p:cNvPr id="180" name="矩形 179"/>
              <p:cNvSpPr/>
              <p:nvPr/>
            </p:nvSpPr>
            <p:spPr>
              <a:xfrm>
                <a:off x="5500694" y="2071678"/>
                <a:ext cx="432000" cy="357190"/>
              </a:xfrm>
              <a:prstGeom prst="rect">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F</a:t>
                </a: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1" name="矩形 180"/>
              <p:cNvSpPr/>
              <p:nvPr/>
            </p:nvSpPr>
            <p:spPr>
              <a:xfrm>
                <a:off x="5929322" y="2071678"/>
                <a:ext cx="288000" cy="357190"/>
              </a:xfrm>
              <a:prstGeom prst="rect">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2" name="矩形 181"/>
              <p:cNvSpPr/>
              <p:nvPr/>
            </p:nvSpPr>
            <p:spPr>
              <a:xfrm>
                <a:off x="5212694" y="2071678"/>
                <a:ext cx="288000" cy="357190"/>
              </a:xfrm>
              <a:prstGeom prst="rect">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3" name="矩形 182"/>
              <p:cNvSpPr/>
              <p:nvPr/>
            </p:nvSpPr>
            <p:spPr>
              <a:xfrm>
                <a:off x="5212694" y="2428868"/>
                <a:ext cx="504000" cy="357190"/>
              </a:xfrm>
              <a:prstGeom prst="rect">
                <a:avLst/>
              </a:prstGeom>
              <a:ln>
                <a:tailEnd type="arrow"/>
              </a:ln>
            </p:spPr>
            <p:style>
              <a:lnRef idx="1">
                <a:schemeClr val="accent5"/>
              </a:lnRef>
              <a:fillRef idx="2">
                <a:schemeClr val="accent5"/>
              </a:fillRef>
              <a:effectRef idx="1">
                <a:schemeClr val="accent5"/>
              </a:effectRef>
              <a:fontRef idx="minor">
                <a:schemeClr val="dk1"/>
              </a:fontRef>
            </p:style>
            <p:txBody>
              <a:bodyPr rtlCol="0" anchor="ctr"/>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4" name="矩形 183"/>
              <p:cNvSpPr/>
              <p:nvPr/>
            </p:nvSpPr>
            <p:spPr>
              <a:xfrm>
                <a:off x="5713322" y="2428868"/>
                <a:ext cx="504000" cy="357190"/>
              </a:xfrm>
              <a:prstGeom prst="rect">
                <a:avLst/>
              </a:prstGeom>
              <a:ln>
                <a:tailEnd type="arrow"/>
              </a:ln>
            </p:spPr>
            <p:style>
              <a:lnRef idx="1">
                <a:schemeClr val="accent5"/>
              </a:lnRef>
              <a:fillRef idx="2">
                <a:schemeClr val="accent5"/>
              </a:fillRef>
              <a:effectRef idx="1">
                <a:schemeClr val="accent5"/>
              </a:effectRef>
              <a:fontRef idx="minor">
                <a:schemeClr val="dk1"/>
              </a:fontRef>
            </p:style>
            <p:txBody>
              <a:bodyPr rtlCol="0" anchor="ctr"/>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cxnSp>
          <p:nvCxnSpPr>
            <p:cNvPr id="155" name="直接连接符 154"/>
            <p:cNvCxnSpPr/>
            <p:nvPr/>
          </p:nvCxnSpPr>
          <p:spPr>
            <a:xfrm rot="5400000">
              <a:off x="4609333" y="2678901"/>
              <a:ext cx="571504" cy="500066"/>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56" name="直接连接符 155"/>
            <p:cNvCxnSpPr>
              <a:endCxn id="195" idx="0"/>
            </p:cNvCxnSpPr>
            <p:nvPr/>
          </p:nvCxnSpPr>
          <p:spPr>
            <a:xfrm rot="5400000">
              <a:off x="3718325" y="3859595"/>
              <a:ext cx="571504" cy="424694"/>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57" name="直接连接符 156"/>
            <p:cNvCxnSpPr>
              <a:endCxn id="192" idx="0"/>
            </p:cNvCxnSpPr>
            <p:nvPr/>
          </p:nvCxnSpPr>
          <p:spPr>
            <a:xfrm rot="16200000" flipH="1">
              <a:off x="4038391" y="4964355"/>
              <a:ext cx="500066" cy="429752"/>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58" name="直接连接符 157"/>
            <p:cNvCxnSpPr>
              <a:endCxn id="202" idx="0"/>
            </p:cNvCxnSpPr>
            <p:nvPr/>
          </p:nvCxnSpPr>
          <p:spPr>
            <a:xfrm>
              <a:off x="5716622" y="2571744"/>
              <a:ext cx="644066" cy="642942"/>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59" name="直接连接符 158"/>
            <p:cNvCxnSpPr>
              <a:endCxn id="185" idx="0"/>
            </p:cNvCxnSpPr>
            <p:nvPr/>
          </p:nvCxnSpPr>
          <p:spPr>
            <a:xfrm rot="5400000">
              <a:off x="5825746" y="3752438"/>
              <a:ext cx="642942" cy="56757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60" name="直接连接符 159"/>
            <p:cNvCxnSpPr>
              <a:endCxn id="180" idx="0"/>
            </p:cNvCxnSpPr>
            <p:nvPr/>
          </p:nvCxnSpPr>
          <p:spPr>
            <a:xfrm rot="16200000" flipH="1">
              <a:off x="6861597" y="3855661"/>
              <a:ext cx="642942" cy="361124"/>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cxnSp>
        <p:grpSp>
          <p:nvGrpSpPr>
            <p:cNvPr id="25" name="组合 131"/>
            <p:cNvGrpSpPr/>
            <p:nvPr/>
          </p:nvGrpSpPr>
          <p:grpSpPr>
            <a:xfrm>
              <a:off x="4930804" y="928670"/>
              <a:ext cx="1004628" cy="714380"/>
              <a:chOff x="5212694" y="2071678"/>
              <a:chExt cx="1004628" cy="714380"/>
            </a:xfrm>
          </p:grpSpPr>
          <p:sp>
            <p:nvSpPr>
              <p:cNvPr id="175" name="矩形 174"/>
              <p:cNvSpPr/>
              <p:nvPr/>
            </p:nvSpPr>
            <p:spPr>
              <a:xfrm>
                <a:off x="5500694" y="2071678"/>
                <a:ext cx="432000" cy="357190"/>
              </a:xfrm>
              <a:prstGeom prst="rect">
                <a:avLst/>
              </a:prstGeom>
              <a:ln>
                <a:tailEnd type="arrow"/>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800" i="1">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6" name="矩形 175"/>
              <p:cNvSpPr/>
              <p:nvPr/>
            </p:nvSpPr>
            <p:spPr>
              <a:xfrm>
                <a:off x="5929322" y="2071678"/>
                <a:ext cx="288000" cy="357190"/>
              </a:xfrm>
              <a:prstGeom prst="rect">
                <a:avLst/>
              </a:prstGeom>
              <a:ln>
                <a:tailEnd type="arrow"/>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7" name="矩形 176"/>
              <p:cNvSpPr/>
              <p:nvPr/>
            </p:nvSpPr>
            <p:spPr>
              <a:xfrm>
                <a:off x="5212694" y="2071678"/>
                <a:ext cx="288000" cy="357190"/>
              </a:xfrm>
              <a:prstGeom prst="rect">
                <a:avLst/>
              </a:prstGeom>
              <a:ln>
                <a:tailEnd type="arrow"/>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8" name="矩形 177"/>
              <p:cNvSpPr/>
              <p:nvPr/>
            </p:nvSpPr>
            <p:spPr>
              <a:xfrm>
                <a:off x="5212694" y="2428868"/>
                <a:ext cx="504000" cy="357190"/>
              </a:xfrm>
              <a:prstGeom prst="rect">
                <a:avLst/>
              </a:prstGeom>
              <a:ln>
                <a:tailEnd type="arrow"/>
              </a:ln>
            </p:spPr>
            <p:style>
              <a:lnRef idx="1">
                <a:schemeClr val="accent2"/>
              </a:lnRef>
              <a:fillRef idx="2">
                <a:schemeClr val="accent2"/>
              </a:fillRef>
              <a:effectRef idx="1">
                <a:schemeClr val="accent2"/>
              </a:effectRef>
              <a:fontRef idx="minor">
                <a:schemeClr val="dk1"/>
              </a:fontRef>
            </p:style>
            <p:txBody>
              <a:bodyPr rtlCol="0" anchor="ctr"/>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9" name="矩形 178"/>
              <p:cNvSpPr/>
              <p:nvPr/>
            </p:nvSpPr>
            <p:spPr>
              <a:xfrm>
                <a:off x="5713322" y="2428868"/>
                <a:ext cx="504000" cy="357190"/>
              </a:xfrm>
              <a:prstGeom prst="rect">
                <a:avLst/>
              </a:prstGeom>
              <a:ln>
                <a:tailEnd type="arrow"/>
              </a:ln>
            </p:spPr>
            <p:style>
              <a:lnRef idx="1">
                <a:schemeClr val="accent2"/>
              </a:lnRef>
              <a:fillRef idx="2">
                <a:schemeClr val="accent2"/>
              </a:fillRef>
              <a:effectRef idx="1">
                <a:schemeClr val="accent2"/>
              </a:effectRef>
              <a:fontRef idx="minor">
                <a:schemeClr val="dk1"/>
              </a:fontRef>
            </p:style>
            <p:txBody>
              <a:bodyPr rtlCol="0" anchor="ctr"/>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cxnSp>
          <p:nvCxnSpPr>
            <p:cNvPr id="162" name="直接箭头连接符 161"/>
            <p:cNvCxnSpPr>
              <a:endCxn id="175" idx="0"/>
            </p:cNvCxnSpPr>
            <p:nvPr/>
          </p:nvCxnSpPr>
          <p:spPr>
            <a:xfrm rot="16200000" flipH="1">
              <a:off x="5182804" y="676670"/>
              <a:ext cx="285752" cy="21824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63" name="TextBox 162"/>
            <p:cNvSpPr txBox="1"/>
            <p:nvPr/>
          </p:nvSpPr>
          <p:spPr>
            <a:xfrm>
              <a:off x="4645052" y="428604"/>
              <a:ext cx="785818" cy="338554"/>
            </a:xfrm>
            <a:prstGeom prst="rect">
              <a:avLst/>
            </a:prstGeom>
            <a:noFill/>
          </p:spPr>
          <p:txBody>
            <a:bodyPr wrap="square" rtlCol="0">
              <a:spAutoFit/>
            </a:bodyPr>
            <a:lstStyle/>
            <a:p>
              <a:pPr algn="l">
                <a:lnSpc>
                  <a:spcPct val="100000"/>
                </a:lnSpc>
                <a:spcBef>
                  <a:spcPts val="0"/>
                </a:spcBef>
              </a:pP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root</a:t>
              </a: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164" name="直接箭头连接符 163"/>
            <p:cNvCxnSpPr/>
            <p:nvPr/>
          </p:nvCxnSpPr>
          <p:spPr>
            <a:xfrm rot="5400000">
              <a:off x="4859366" y="1724013"/>
              <a:ext cx="571504"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65" name="任意多边形 164"/>
            <p:cNvSpPr/>
            <p:nvPr/>
          </p:nvSpPr>
          <p:spPr>
            <a:xfrm>
              <a:off x="3013100" y="1381125"/>
              <a:ext cx="1912937" cy="3903662"/>
            </a:xfrm>
            <a:custGeom>
              <a:avLst/>
              <a:gdLst>
                <a:gd name="connsiteX0" fmla="*/ 503237 w 1912937"/>
                <a:gd name="connsiteY0" fmla="*/ 3524250 h 3903662"/>
                <a:gd name="connsiteX1" fmla="*/ 465137 w 1912937"/>
                <a:gd name="connsiteY1" fmla="*/ 3800475 h 3903662"/>
                <a:gd name="connsiteX2" fmla="*/ 160337 w 1912937"/>
                <a:gd name="connsiteY2" fmla="*/ 3848100 h 3903662"/>
                <a:gd name="connsiteX3" fmla="*/ 7937 w 1912937"/>
                <a:gd name="connsiteY3" fmla="*/ 3467100 h 3903662"/>
                <a:gd name="connsiteX4" fmla="*/ 207962 w 1912937"/>
                <a:gd name="connsiteY4" fmla="*/ 2628900 h 3903662"/>
                <a:gd name="connsiteX5" fmla="*/ 1055687 w 1912937"/>
                <a:gd name="connsiteY5" fmla="*/ 1038225 h 3903662"/>
                <a:gd name="connsiteX6" fmla="*/ 1912937 w 1912937"/>
                <a:gd name="connsiteY6" fmla="*/ 0 h 3903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2937" h="3903662">
                  <a:moveTo>
                    <a:pt x="503237" y="3524250"/>
                  </a:moveTo>
                  <a:cubicBezTo>
                    <a:pt x="512762" y="3635375"/>
                    <a:pt x="522287" y="3746500"/>
                    <a:pt x="465137" y="3800475"/>
                  </a:cubicBezTo>
                  <a:cubicBezTo>
                    <a:pt x="407987" y="3854450"/>
                    <a:pt x="236537" y="3903662"/>
                    <a:pt x="160337" y="3848100"/>
                  </a:cubicBezTo>
                  <a:cubicBezTo>
                    <a:pt x="84137" y="3792538"/>
                    <a:pt x="0" y="3670300"/>
                    <a:pt x="7937" y="3467100"/>
                  </a:cubicBezTo>
                  <a:cubicBezTo>
                    <a:pt x="15874" y="3263900"/>
                    <a:pt x="33337" y="3033712"/>
                    <a:pt x="207962" y="2628900"/>
                  </a:cubicBezTo>
                  <a:cubicBezTo>
                    <a:pt x="382587" y="2224088"/>
                    <a:pt x="771525" y="1476375"/>
                    <a:pt x="1055687" y="1038225"/>
                  </a:cubicBezTo>
                  <a:cubicBezTo>
                    <a:pt x="1339849" y="600075"/>
                    <a:pt x="1626393" y="300037"/>
                    <a:pt x="1912937" y="0"/>
                  </a:cubicBezTo>
                </a:path>
              </a:pathLst>
            </a:custGeom>
            <a:ln w="19050">
              <a:solidFill>
                <a:srgbClr val="FF0000"/>
              </a:solidFill>
              <a:prstDash val="dash"/>
              <a:headEnd type="none" w="med" len="med"/>
              <a:tailEnd type="arrow"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6" name="任意多边形 165"/>
            <p:cNvSpPr/>
            <p:nvPr/>
          </p:nvSpPr>
          <p:spPr>
            <a:xfrm>
              <a:off x="3878287" y="5105400"/>
              <a:ext cx="685800" cy="1239838"/>
            </a:xfrm>
            <a:custGeom>
              <a:avLst/>
              <a:gdLst>
                <a:gd name="connsiteX0" fmla="*/ 685800 w 685800"/>
                <a:gd name="connsiteY0" fmla="*/ 876300 h 1239838"/>
                <a:gd name="connsiteX1" fmla="*/ 628650 w 685800"/>
                <a:gd name="connsiteY1" fmla="*/ 1133475 h 1239838"/>
                <a:gd name="connsiteX2" fmla="*/ 400050 w 685800"/>
                <a:gd name="connsiteY2" fmla="*/ 1190625 h 1239838"/>
                <a:gd name="connsiteX3" fmla="*/ 228600 w 685800"/>
                <a:gd name="connsiteY3" fmla="*/ 838200 h 1239838"/>
                <a:gd name="connsiteX4" fmla="*/ 0 w 685800"/>
                <a:gd name="connsiteY4" fmla="*/ 0 h 1239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 h="1239838">
                  <a:moveTo>
                    <a:pt x="685800" y="876300"/>
                  </a:moveTo>
                  <a:cubicBezTo>
                    <a:pt x="681037" y="978694"/>
                    <a:pt x="676275" y="1081088"/>
                    <a:pt x="628650" y="1133475"/>
                  </a:cubicBezTo>
                  <a:cubicBezTo>
                    <a:pt x="581025" y="1185863"/>
                    <a:pt x="466725" y="1239838"/>
                    <a:pt x="400050" y="1190625"/>
                  </a:cubicBezTo>
                  <a:cubicBezTo>
                    <a:pt x="333375" y="1141413"/>
                    <a:pt x="295275" y="1036638"/>
                    <a:pt x="228600" y="838200"/>
                  </a:cubicBezTo>
                  <a:cubicBezTo>
                    <a:pt x="161925" y="639763"/>
                    <a:pt x="80962" y="319881"/>
                    <a:pt x="0" y="0"/>
                  </a:cubicBezTo>
                </a:path>
              </a:pathLst>
            </a:custGeom>
            <a:ln w="19050">
              <a:solidFill>
                <a:srgbClr val="FF0000"/>
              </a:solidFill>
              <a:prstDash val="dash"/>
              <a:headEnd type="none" w="med" len="med"/>
              <a:tailEnd type="arrow"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7" name="任意多边形 166"/>
            <p:cNvSpPr/>
            <p:nvPr/>
          </p:nvSpPr>
          <p:spPr>
            <a:xfrm>
              <a:off x="4602187" y="3971925"/>
              <a:ext cx="879475" cy="2338387"/>
            </a:xfrm>
            <a:custGeom>
              <a:avLst/>
              <a:gdLst>
                <a:gd name="connsiteX0" fmla="*/ 542925 w 879475"/>
                <a:gd name="connsiteY0" fmla="*/ 2009775 h 2338387"/>
                <a:gd name="connsiteX1" fmla="*/ 581025 w 879475"/>
                <a:gd name="connsiteY1" fmla="*/ 2228850 h 2338387"/>
                <a:gd name="connsiteX2" fmla="*/ 790575 w 879475"/>
                <a:gd name="connsiteY2" fmla="*/ 2286000 h 2338387"/>
                <a:gd name="connsiteX3" fmla="*/ 876300 w 879475"/>
                <a:gd name="connsiteY3" fmla="*/ 1914525 h 2338387"/>
                <a:gd name="connsiteX4" fmla="*/ 771525 w 879475"/>
                <a:gd name="connsiteY4" fmla="*/ 1381125 h 2338387"/>
                <a:gd name="connsiteX5" fmla="*/ 504825 w 879475"/>
                <a:gd name="connsiteY5" fmla="*/ 1171575 h 2338387"/>
                <a:gd name="connsiteX6" fmla="*/ 0 w 879475"/>
                <a:gd name="connsiteY6" fmla="*/ 0 h 233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475" h="2338387">
                  <a:moveTo>
                    <a:pt x="542925" y="2009775"/>
                  </a:moveTo>
                  <a:cubicBezTo>
                    <a:pt x="541337" y="2096294"/>
                    <a:pt x="539750" y="2182813"/>
                    <a:pt x="581025" y="2228850"/>
                  </a:cubicBezTo>
                  <a:cubicBezTo>
                    <a:pt x="622300" y="2274887"/>
                    <a:pt x="741363" y="2338387"/>
                    <a:pt x="790575" y="2286000"/>
                  </a:cubicBezTo>
                  <a:cubicBezTo>
                    <a:pt x="839787" y="2233613"/>
                    <a:pt x="879475" y="2065337"/>
                    <a:pt x="876300" y="1914525"/>
                  </a:cubicBezTo>
                  <a:cubicBezTo>
                    <a:pt x="873125" y="1763713"/>
                    <a:pt x="833438" y="1504950"/>
                    <a:pt x="771525" y="1381125"/>
                  </a:cubicBezTo>
                  <a:cubicBezTo>
                    <a:pt x="709613" y="1257300"/>
                    <a:pt x="633413" y="1401763"/>
                    <a:pt x="504825" y="1171575"/>
                  </a:cubicBezTo>
                  <a:cubicBezTo>
                    <a:pt x="376238" y="941388"/>
                    <a:pt x="188119" y="470694"/>
                    <a:pt x="0" y="0"/>
                  </a:cubicBezTo>
                </a:path>
              </a:pathLst>
            </a:custGeom>
            <a:ln w="19050">
              <a:solidFill>
                <a:srgbClr val="FF0000"/>
              </a:solidFill>
              <a:prstDash val="dash"/>
              <a:headEnd type="none" w="med" len="med"/>
              <a:tailEnd type="arrow"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8" name="任意多边形 167"/>
            <p:cNvSpPr/>
            <p:nvPr/>
          </p:nvSpPr>
          <p:spPr>
            <a:xfrm>
              <a:off x="5202511" y="2786057"/>
              <a:ext cx="380752" cy="2467773"/>
            </a:xfrm>
            <a:custGeom>
              <a:avLst/>
              <a:gdLst>
                <a:gd name="connsiteX0" fmla="*/ 800100 w 800100"/>
                <a:gd name="connsiteY0" fmla="*/ 952500 h 1235075"/>
                <a:gd name="connsiteX1" fmla="*/ 752475 w 800100"/>
                <a:gd name="connsiteY1" fmla="*/ 1171575 h 1235075"/>
                <a:gd name="connsiteX2" fmla="*/ 571500 w 800100"/>
                <a:gd name="connsiteY2" fmla="*/ 1209675 h 1235075"/>
                <a:gd name="connsiteX3" fmla="*/ 428625 w 800100"/>
                <a:gd name="connsiteY3" fmla="*/ 1019175 h 1235075"/>
                <a:gd name="connsiteX4" fmla="*/ 0 w 800100"/>
                <a:gd name="connsiteY4" fmla="*/ 0 h 1235075"/>
                <a:gd name="connsiteX0-1" fmla="*/ 372001 w 372001"/>
                <a:gd name="connsiteY0-2" fmla="*/ 2057404 h 2509842"/>
                <a:gd name="connsiteX1-3" fmla="*/ 324376 w 372001"/>
                <a:gd name="connsiteY1-4" fmla="*/ 2276479 h 2509842"/>
                <a:gd name="connsiteX2-5" fmla="*/ 143401 w 372001"/>
                <a:gd name="connsiteY2-6" fmla="*/ 2314579 h 2509842"/>
                <a:gd name="connsiteX3-7" fmla="*/ 526 w 372001"/>
                <a:gd name="connsiteY3-8" fmla="*/ 2124079 h 2509842"/>
                <a:gd name="connsiteX4-9" fmla="*/ 146557 w 372001"/>
                <a:gd name="connsiteY4-10" fmla="*/ 0 h 2509842"/>
                <a:gd name="connsiteX0-11" fmla="*/ 368846 w 368846"/>
                <a:gd name="connsiteY0-12" fmla="*/ 2057404 h 2396334"/>
                <a:gd name="connsiteX1-13" fmla="*/ 321221 w 368846"/>
                <a:gd name="connsiteY1-14" fmla="*/ 2276479 h 2396334"/>
                <a:gd name="connsiteX2-15" fmla="*/ 140246 w 368846"/>
                <a:gd name="connsiteY2-16" fmla="*/ 2314579 h 2396334"/>
                <a:gd name="connsiteX3-17" fmla="*/ 526 w 368846"/>
                <a:gd name="connsiteY3-18" fmla="*/ 1785949 h 2396334"/>
                <a:gd name="connsiteX4-19" fmla="*/ 143402 w 368846"/>
                <a:gd name="connsiteY4-20" fmla="*/ 0 h 2396334"/>
                <a:gd name="connsiteX0-21" fmla="*/ 392658 w 476776"/>
                <a:gd name="connsiteY0-22" fmla="*/ 2128843 h 2467773"/>
                <a:gd name="connsiteX1-23" fmla="*/ 345033 w 476776"/>
                <a:gd name="connsiteY1-24" fmla="*/ 2347918 h 2467773"/>
                <a:gd name="connsiteX2-25" fmla="*/ 164058 w 476776"/>
                <a:gd name="connsiteY2-26" fmla="*/ 2386018 h 2467773"/>
                <a:gd name="connsiteX3-27" fmla="*/ 24338 w 476776"/>
                <a:gd name="connsiteY3-28" fmla="*/ 1857388 h 2467773"/>
                <a:gd name="connsiteX4-29" fmla="*/ 310089 w 476776"/>
                <a:gd name="connsiteY4-30" fmla="*/ 0 h 2467773"/>
                <a:gd name="connsiteX0-31" fmla="*/ 380752 w 380752"/>
                <a:gd name="connsiteY0-32" fmla="*/ 2128843 h 2467773"/>
                <a:gd name="connsiteX1-33" fmla="*/ 333127 w 380752"/>
                <a:gd name="connsiteY1-34" fmla="*/ 2347918 h 2467773"/>
                <a:gd name="connsiteX2-35" fmla="*/ 152152 w 380752"/>
                <a:gd name="connsiteY2-36" fmla="*/ 2386018 h 2467773"/>
                <a:gd name="connsiteX3-37" fmla="*/ 12432 w 380752"/>
                <a:gd name="connsiteY3-38" fmla="*/ 1857388 h 2467773"/>
                <a:gd name="connsiteX4-39" fmla="*/ 226745 w 380752"/>
                <a:gd name="connsiteY4-40" fmla="*/ 714381 h 2467773"/>
                <a:gd name="connsiteX5" fmla="*/ 298183 w 380752"/>
                <a:gd name="connsiteY5" fmla="*/ 0 h 246777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 y="connsiteY5"/>
                </a:cxn>
              </a:cxnLst>
              <a:rect l="l" t="t" r="r" b="b"/>
              <a:pathLst>
                <a:path w="380752" h="2467773">
                  <a:moveTo>
                    <a:pt x="380752" y="2128843"/>
                  </a:moveTo>
                  <a:cubicBezTo>
                    <a:pt x="375989" y="2216949"/>
                    <a:pt x="371227" y="2305056"/>
                    <a:pt x="333127" y="2347918"/>
                  </a:cubicBezTo>
                  <a:cubicBezTo>
                    <a:pt x="295027" y="2390780"/>
                    <a:pt x="205601" y="2467773"/>
                    <a:pt x="152152" y="2386018"/>
                  </a:cubicBezTo>
                  <a:cubicBezTo>
                    <a:pt x="98703" y="2304263"/>
                    <a:pt x="0" y="2135994"/>
                    <a:pt x="12432" y="1857388"/>
                  </a:cubicBezTo>
                  <a:cubicBezTo>
                    <a:pt x="24864" y="1578782"/>
                    <a:pt x="179120" y="1023946"/>
                    <a:pt x="226745" y="714381"/>
                  </a:cubicBezTo>
                  <a:cubicBezTo>
                    <a:pt x="274370" y="404816"/>
                    <a:pt x="298976" y="89695"/>
                    <a:pt x="298183" y="0"/>
                  </a:cubicBezTo>
                </a:path>
              </a:pathLst>
            </a:custGeom>
            <a:ln w="19050">
              <a:solidFill>
                <a:srgbClr val="FF0000"/>
              </a:solidFill>
              <a:prstDash val="dash"/>
              <a:headEnd type="none" w="med" len="med"/>
              <a:tailEnd type="arrow"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FF00FF"/>
                </a:solidFill>
              </a:endParaRPr>
            </a:p>
          </p:txBody>
        </p:sp>
        <p:sp>
          <p:nvSpPr>
            <p:cNvPr id="169" name="任意多边形 168"/>
            <p:cNvSpPr/>
            <p:nvPr/>
          </p:nvSpPr>
          <p:spPr>
            <a:xfrm>
              <a:off x="6145237" y="3971925"/>
              <a:ext cx="330200" cy="1250950"/>
            </a:xfrm>
            <a:custGeom>
              <a:avLst/>
              <a:gdLst>
                <a:gd name="connsiteX0" fmla="*/ 0 w 330200"/>
                <a:gd name="connsiteY0" fmla="*/ 971550 h 1250950"/>
                <a:gd name="connsiteX1" fmla="*/ 142875 w 330200"/>
                <a:gd name="connsiteY1" fmla="*/ 1219200 h 1250950"/>
                <a:gd name="connsiteX2" fmla="*/ 285750 w 330200"/>
                <a:gd name="connsiteY2" fmla="*/ 1162050 h 1250950"/>
                <a:gd name="connsiteX3" fmla="*/ 323850 w 330200"/>
                <a:gd name="connsiteY3" fmla="*/ 790575 h 1250950"/>
                <a:gd name="connsiteX4" fmla="*/ 323850 w 330200"/>
                <a:gd name="connsiteY4" fmla="*/ 0 h 1250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200" h="1250950">
                  <a:moveTo>
                    <a:pt x="0" y="971550"/>
                  </a:moveTo>
                  <a:cubicBezTo>
                    <a:pt x="47625" y="1079500"/>
                    <a:pt x="95250" y="1187450"/>
                    <a:pt x="142875" y="1219200"/>
                  </a:cubicBezTo>
                  <a:cubicBezTo>
                    <a:pt x="190500" y="1250950"/>
                    <a:pt x="255588" y="1233488"/>
                    <a:pt x="285750" y="1162050"/>
                  </a:cubicBezTo>
                  <a:cubicBezTo>
                    <a:pt x="315913" y="1090613"/>
                    <a:pt x="317500" y="984250"/>
                    <a:pt x="323850" y="790575"/>
                  </a:cubicBezTo>
                  <a:cubicBezTo>
                    <a:pt x="330200" y="596900"/>
                    <a:pt x="327025" y="298450"/>
                    <a:pt x="323850" y="0"/>
                  </a:cubicBezTo>
                </a:path>
              </a:pathLst>
            </a:custGeom>
            <a:ln w="19050">
              <a:solidFill>
                <a:srgbClr val="FF0000"/>
              </a:solidFill>
              <a:prstDash val="dash"/>
              <a:headEnd type="none" w="med" len="med"/>
              <a:tailEnd type="arrow"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70" name="任意多边形 169"/>
            <p:cNvSpPr/>
            <p:nvPr/>
          </p:nvSpPr>
          <p:spPr>
            <a:xfrm>
              <a:off x="5707087" y="1457325"/>
              <a:ext cx="1914525" cy="2876550"/>
            </a:xfrm>
            <a:custGeom>
              <a:avLst/>
              <a:gdLst>
                <a:gd name="connsiteX0" fmla="*/ 0 w 1914525"/>
                <a:gd name="connsiteY0" fmla="*/ 0 h 2876550"/>
                <a:gd name="connsiteX1" fmla="*/ 590550 w 1914525"/>
                <a:gd name="connsiteY1" fmla="*/ 781050 h 2876550"/>
                <a:gd name="connsiteX2" fmla="*/ 1314450 w 1914525"/>
                <a:gd name="connsiteY2" fmla="*/ 1495425 h 2876550"/>
                <a:gd name="connsiteX3" fmla="*/ 1771650 w 1914525"/>
                <a:gd name="connsiteY3" fmla="*/ 1800225 h 2876550"/>
                <a:gd name="connsiteX4" fmla="*/ 1914525 w 1914525"/>
                <a:gd name="connsiteY4" fmla="*/ 2876550 h 2876550"/>
                <a:gd name="connsiteX0-1" fmla="*/ 0 w 1914525"/>
                <a:gd name="connsiteY0-2" fmla="*/ 0 h 2876550"/>
                <a:gd name="connsiteX1-3" fmla="*/ 590550 w 1914525"/>
                <a:gd name="connsiteY1-4" fmla="*/ 781050 h 2876550"/>
                <a:gd name="connsiteX2-5" fmla="*/ 1314450 w 1914525"/>
                <a:gd name="connsiteY2-6" fmla="*/ 1495425 h 2876550"/>
                <a:gd name="connsiteX3-7" fmla="*/ 1652609 w 1914525"/>
                <a:gd name="connsiteY3-8" fmla="*/ 2043113 h 2876550"/>
                <a:gd name="connsiteX4-9" fmla="*/ 1914525 w 1914525"/>
                <a:gd name="connsiteY4-10" fmla="*/ 2876550 h 2876550"/>
                <a:gd name="connsiteX0-11" fmla="*/ 0 w 1914525"/>
                <a:gd name="connsiteY0-12" fmla="*/ 0 h 2876550"/>
                <a:gd name="connsiteX1-13" fmla="*/ 590550 w 1914525"/>
                <a:gd name="connsiteY1-14" fmla="*/ 781050 h 2876550"/>
                <a:gd name="connsiteX2-15" fmla="*/ 1314450 w 1914525"/>
                <a:gd name="connsiteY2-16" fmla="*/ 1495425 h 2876550"/>
                <a:gd name="connsiteX3-17" fmla="*/ 1652609 w 1914525"/>
                <a:gd name="connsiteY3-18" fmla="*/ 2043113 h 2876550"/>
                <a:gd name="connsiteX4-19" fmla="*/ 1914525 w 1914525"/>
                <a:gd name="connsiteY4-20" fmla="*/ 2876550 h 2876550"/>
                <a:gd name="connsiteX0-21" fmla="*/ 0 w 1914525"/>
                <a:gd name="connsiteY0-22" fmla="*/ 0 h 2876550"/>
                <a:gd name="connsiteX1-23" fmla="*/ 590550 w 1914525"/>
                <a:gd name="connsiteY1-24" fmla="*/ 781050 h 2876550"/>
                <a:gd name="connsiteX2-25" fmla="*/ 1295419 w 1914525"/>
                <a:gd name="connsiteY2-26" fmla="*/ 1471609 h 2876550"/>
                <a:gd name="connsiteX3-27" fmla="*/ 1652609 w 1914525"/>
                <a:gd name="connsiteY3-28" fmla="*/ 2043113 h 2876550"/>
                <a:gd name="connsiteX4-29" fmla="*/ 1914525 w 1914525"/>
                <a:gd name="connsiteY4-30" fmla="*/ 2876550 h 2876550"/>
                <a:gd name="connsiteX0-31" fmla="*/ 0 w 1914525"/>
                <a:gd name="connsiteY0-32" fmla="*/ 0 h 2876550"/>
                <a:gd name="connsiteX1-33" fmla="*/ 590550 w 1914525"/>
                <a:gd name="connsiteY1-34" fmla="*/ 781050 h 2876550"/>
                <a:gd name="connsiteX2-35" fmla="*/ 1295419 w 1914525"/>
                <a:gd name="connsiteY2-36" fmla="*/ 1471609 h 2876550"/>
                <a:gd name="connsiteX3-37" fmla="*/ 1724047 w 1914525"/>
                <a:gd name="connsiteY3-38" fmla="*/ 2043113 h 2876550"/>
                <a:gd name="connsiteX4-39" fmla="*/ 1914525 w 1914525"/>
                <a:gd name="connsiteY4-40" fmla="*/ 2876550 h 2876550"/>
                <a:gd name="connsiteX0-41" fmla="*/ 0 w 1914525"/>
                <a:gd name="connsiteY0-42" fmla="*/ 0 h 2876550"/>
                <a:gd name="connsiteX1-43" fmla="*/ 590550 w 1914525"/>
                <a:gd name="connsiteY1-44" fmla="*/ 781050 h 2876550"/>
                <a:gd name="connsiteX2-45" fmla="*/ 1295419 w 1914525"/>
                <a:gd name="connsiteY2-46" fmla="*/ 1471609 h 2876550"/>
                <a:gd name="connsiteX3-47" fmla="*/ 1795485 w 1914525"/>
                <a:gd name="connsiteY3-48" fmla="*/ 2114551 h 2876550"/>
                <a:gd name="connsiteX4-49" fmla="*/ 1914525 w 1914525"/>
                <a:gd name="connsiteY4-50" fmla="*/ 2876550 h 28765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914525" h="2876550">
                  <a:moveTo>
                    <a:pt x="0" y="0"/>
                  </a:moveTo>
                  <a:cubicBezTo>
                    <a:pt x="185737" y="265906"/>
                    <a:pt x="374647" y="535782"/>
                    <a:pt x="590550" y="781050"/>
                  </a:cubicBezTo>
                  <a:cubicBezTo>
                    <a:pt x="806453" y="1026318"/>
                    <a:pt x="1094597" y="1249359"/>
                    <a:pt x="1295419" y="1471609"/>
                  </a:cubicBezTo>
                  <a:cubicBezTo>
                    <a:pt x="1496241" y="1693859"/>
                    <a:pt x="1724027" y="1808165"/>
                    <a:pt x="1795485" y="2114551"/>
                  </a:cubicBezTo>
                  <a:cubicBezTo>
                    <a:pt x="1895497" y="2344738"/>
                    <a:pt x="1893093" y="2453481"/>
                    <a:pt x="1914525" y="2876550"/>
                  </a:cubicBezTo>
                </a:path>
              </a:pathLst>
            </a:custGeom>
            <a:ln w="19050">
              <a:solidFill>
                <a:srgbClr val="FF0000"/>
              </a:solidFill>
              <a:prstDash val="dash"/>
              <a:headEnd type="none" w="med" len="med"/>
              <a:tailEnd type="arrow"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71" name="任意多边形 170"/>
            <p:cNvSpPr/>
            <p:nvPr/>
          </p:nvSpPr>
          <p:spPr>
            <a:xfrm>
              <a:off x="6729437" y="3971925"/>
              <a:ext cx="357187" cy="1300162"/>
            </a:xfrm>
            <a:custGeom>
              <a:avLst/>
              <a:gdLst>
                <a:gd name="connsiteX0" fmla="*/ 349250 w 357187"/>
                <a:gd name="connsiteY0" fmla="*/ 914400 h 1300162"/>
                <a:gd name="connsiteX1" fmla="*/ 320675 w 357187"/>
                <a:gd name="connsiteY1" fmla="*/ 1162050 h 1300162"/>
                <a:gd name="connsiteX2" fmla="*/ 130175 w 357187"/>
                <a:gd name="connsiteY2" fmla="*/ 1266825 h 1300162"/>
                <a:gd name="connsiteX3" fmla="*/ 15875 w 357187"/>
                <a:gd name="connsiteY3" fmla="*/ 962025 h 1300162"/>
                <a:gd name="connsiteX4" fmla="*/ 34925 w 357187"/>
                <a:gd name="connsiteY4" fmla="*/ 0 h 1300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187" h="1300162">
                  <a:moveTo>
                    <a:pt x="349250" y="914400"/>
                  </a:moveTo>
                  <a:cubicBezTo>
                    <a:pt x="353218" y="1008856"/>
                    <a:pt x="357187" y="1103313"/>
                    <a:pt x="320675" y="1162050"/>
                  </a:cubicBezTo>
                  <a:cubicBezTo>
                    <a:pt x="284163" y="1220787"/>
                    <a:pt x="180975" y="1300162"/>
                    <a:pt x="130175" y="1266825"/>
                  </a:cubicBezTo>
                  <a:cubicBezTo>
                    <a:pt x="79375" y="1233488"/>
                    <a:pt x="31750" y="1173162"/>
                    <a:pt x="15875" y="962025"/>
                  </a:cubicBezTo>
                  <a:cubicBezTo>
                    <a:pt x="0" y="750888"/>
                    <a:pt x="17462" y="375444"/>
                    <a:pt x="34925" y="0"/>
                  </a:cubicBezTo>
                </a:path>
              </a:pathLst>
            </a:custGeom>
            <a:ln w="19050">
              <a:solidFill>
                <a:srgbClr val="FF0000"/>
              </a:solidFill>
              <a:prstDash val="dash"/>
              <a:headEnd type="none" w="med" len="med"/>
              <a:tailEnd type="arrow"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72" name="任意多边形 171"/>
            <p:cNvSpPr/>
            <p:nvPr/>
          </p:nvSpPr>
          <p:spPr>
            <a:xfrm>
              <a:off x="5954737" y="1476375"/>
              <a:ext cx="2117725" cy="3844925"/>
            </a:xfrm>
            <a:custGeom>
              <a:avLst/>
              <a:gdLst>
                <a:gd name="connsiteX0" fmla="*/ 1638300 w 2117725"/>
                <a:gd name="connsiteY0" fmla="*/ 3438525 h 3844925"/>
                <a:gd name="connsiteX1" fmla="*/ 1819275 w 2117725"/>
                <a:gd name="connsiteY1" fmla="*/ 3695700 h 3844925"/>
                <a:gd name="connsiteX2" fmla="*/ 2085975 w 2117725"/>
                <a:gd name="connsiteY2" fmla="*/ 3733800 h 3844925"/>
                <a:gd name="connsiteX3" fmla="*/ 2009775 w 2117725"/>
                <a:gd name="connsiteY3" fmla="*/ 3028950 h 3844925"/>
                <a:gd name="connsiteX4" fmla="*/ 1781175 w 2117725"/>
                <a:gd name="connsiteY4" fmla="*/ 2028825 h 3844925"/>
                <a:gd name="connsiteX5" fmla="*/ 1714500 w 2117725"/>
                <a:gd name="connsiteY5" fmla="*/ 1485900 h 3844925"/>
                <a:gd name="connsiteX6" fmla="*/ 0 w 2117725"/>
                <a:gd name="connsiteY6" fmla="*/ 0 h 3844925"/>
                <a:gd name="connsiteX0-1" fmla="*/ 1638300 w 2117725"/>
                <a:gd name="connsiteY0-2" fmla="*/ 3438525 h 3844925"/>
                <a:gd name="connsiteX1-3" fmla="*/ 1819275 w 2117725"/>
                <a:gd name="connsiteY1-4" fmla="*/ 3695700 h 3844925"/>
                <a:gd name="connsiteX2-5" fmla="*/ 2085975 w 2117725"/>
                <a:gd name="connsiteY2-6" fmla="*/ 3733800 h 3844925"/>
                <a:gd name="connsiteX3-7" fmla="*/ 2009775 w 2117725"/>
                <a:gd name="connsiteY3-8" fmla="*/ 3028950 h 3844925"/>
                <a:gd name="connsiteX4-9" fmla="*/ 1781175 w 2117725"/>
                <a:gd name="connsiteY4-10" fmla="*/ 2028825 h 3844925"/>
                <a:gd name="connsiteX5-11" fmla="*/ 1333521 w 2117725"/>
                <a:gd name="connsiteY5-12" fmla="*/ 1238245 h 3844925"/>
                <a:gd name="connsiteX6-13" fmla="*/ 0 w 2117725"/>
                <a:gd name="connsiteY6-14" fmla="*/ 0 h 38449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117725" h="3844925">
                  <a:moveTo>
                    <a:pt x="1638300" y="3438525"/>
                  </a:moveTo>
                  <a:cubicBezTo>
                    <a:pt x="1691481" y="3542506"/>
                    <a:pt x="1744663" y="3646488"/>
                    <a:pt x="1819275" y="3695700"/>
                  </a:cubicBezTo>
                  <a:cubicBezTo>
                    <a:pt x="1893887" y="3744912"/>
                    <a:pt x="2054225" y="3844925"/>
                    <a:pt x="2085975" y="3733800"/>
                  </a:cubicBezTo>
                  <a:cubicBezTo>
                    <a:pt x="2117725" y="3622675"/>
                    <a:pt x="2060575" y="3313113"/>
                    <a:pt x="2009775" y="3028950"/>
                  </a:cubicBezTo>
                  <a:cubicBezTo>
                    <a:pt x="1958975" y="2744788"/>
                    <a:pt x="1893884" y="2327276"/>
                    <a:pt x="1781175" y="2028825"/>
                  </a:cubicBezTo>
                  <a:cubicBezTo>
                    <a:pt x="1668466" y="1730374"/>
                    <a:pt x="1630384" y="1576383"/>
                    <a:pt x="1333521" y="1238245"/>
                  </a:cubicBezTo>
                  <a:cubicBezTo>
                    <a:pt x="1036659" y="900108"/>
                    <a:pt x="708819" y="573881"/>
                    <a:pt x="0" y="0"/>
                  </a:cubicBezTo>
                </a:path>
              </a:pathLst>
            </a:custGeom>
            <a:ln w="19050">
              <a:solidFill>
                <a:srgbClr val="FF0000"/>
              </a:solidFill>
              <a:prstDash val="dash"/>
              <a:headEnd type="none" w="med" len="med"/>
              <a:tailEnd type="arrow"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73" name="TextBox 172"/>
            <p:cNvSpPr txBox="1"/>
            <p:nvPr/>
          </p:nvSpPr>
          <p:spPr>
            <a:xfrm>
              <a:off x="5930936" y="928670"/>
              <a:ext cx="1071570" cy="369332"/>
            </a:xfrm>
            <a:prstGeom prst="rect">
              <a:avLst/>
            </a:prstGeom>
            <a:noFill/>
          </p:spPr>
          <p:txBody>
            <a:bodyPr wrap="square" rtlCol="0">
              <a:spAutoFit/>
            </a:bodyPr>
            <a:lstStyle/>
            <a:p>
              <a:pPr algn="l">
                <a:lnSpc>
                  <a:spcPct val="100000"/>
                </a:lnSpc>
                <a:spcBef>
                  <a:spcPts val="0"/>
                </a:spcBef>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头结点</a:t>
              </a:r>
            </a:p>
          </p:txBody>
        </p:sp>
        <p:sp>
          <p:nvSpPr>
            <p:cNvPr id="174" name="任意多边形 173"/>
            <p:cNvSpPr/>
            <p:nvPr/>
          </p:nvSpPr>
          <p:spPr>
            <a:xfrm>
              <a:off x="4743450" y="2790825"/>
              <a:ext cx="552450" cy="1325563"/>
            </a:xfrm>
            <a:custGeom>
              <a:avLst/>
              <a:gdLst>
                <a:gd name="connsiteX0" fmla="*/ 0 w 552450"/>
                <a:gd name="connsiteY0" fmla="*/ 1009650 h 1325563"/>
                <a:gd name="connsiteX1" fmla="*/ 209550 w 552450"/>
                <a:gd name="connsiteY1" fmla="*/ 1314450 h 1325563"/>
                <a:gd name="connsiteX2" fmla="*/ 371475 w 552450"/>
                <a:gd name="connsiteY2" fmla="*/ 1076325 h 1325563"/>
                <a:gd name="connsiteX3" fmla="*/ 552450 w 552450"/>
                <a:gd name="connsiteY3" fmla="*/ 0 h 1325563"/>
              </a:gdLst>
              <a:ahLst/>
              <a:cxnLst>
                <a:cxn ang="0">
                  <a:pos x="connsiteX0" y="connsiteY0"/>
                </a:cxn>
                <a:cxn ang="0">
                  <a:pos x="connsiteX1" y="connsiteY1"/>
                </a:cxn>
                <a:cxn ang="0">
                  <a:pos x="connsiteX2" y="connsiteY2"/>
                </a:cxn>
                <a:cxn ang="0">
                  <a:pos x="connsiteX3" y="connsiteY3"/>
                </a:cxn>
              </a:cxnLst>
              <a:rect l="l" t="t" r="r" b="b"/>
              <a:pathLst>
                <a:path w="552450" h="1325563">
                  <a:moveTo>
                    <a:pt x="0" y="1009650"/>
                  </a:moveTo>
                  <a:cubicBezTo>
                    <a:pt x="73818" y="1156493"/>
                    <a:pt x="147637" y="1303337"/>
                    <a:pt x="209550" y="1314450"/>
                  </a:cubicBezTo>
                  <a:cubicBezTo>
                    <a:pt x="271463" y="1325563"/>
                    <a:pt x="314325" y="1295400"/>
                    <a:pt x="371475" y="1076325"/>
                  </a:cubicBezTo>
                  <a:cubicBezTo>
                    <a:pt x="428625" y="857250"/>
                    <a:pt x="490537" y="428625"/>
                    <a:pt x="552450" y="0"/>
                  </a:cubicBezTo>
                </a:path>
              </a:pathLst>
            </a:custGeom>
            <a:ln w="19050">
              <a:solidFill>
                <a:srgbClr val="C00000"/>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88" name="灯片编号占位符 87"/>
          <p:cNvSpPr>
            <a:spLocks noGrp="1"/>
          </p:cNvSpPr>
          <p:nvPr>
            <p:ph type="sldNum" sz="quarter" idx="12"/>
          </p:nvPr>
        </p:nvSpPr>
        <p:spPr/>
        <p:txBody>
          <a:bodyPr/>
          <a:lstStyle/>
          <a:p>
            <a:fld id="{67864EE2-EAB3-4814-A7EB-820BD7610F1E}" type="slidenum">
              <a:rPr lang="en-US" altLang="zh-CN" smtClean="0"/>
              <a:t>38</a:t>
            </a:fld>
            <a:r>
              <a:rPr lang="en-US" altLang="zh-CN"/>
              <a:t>/76</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785786" y="1285860"/>
            <a:ext cx="4929222" cy="430887"/>
          </a:xfrm>
          <a:prstGeom prst="rect">
            <a:avLst/>
          </a:prstGeom>
          <a:noFill/>
          <a:ln w="9525">
            <a:noFill/>
            <a:miter lim="800000"/>
            <a:headEnd/>
            <a:tailEnd/>
          </a:ln>
          <a:effectLst/>
        </p:spPr>
        <p:txBody>
          <a:bodyPr wrap="square">
            <a:spAutoFit/>
          </a:bodyPr>
          <a:lstStyle/>
          <a:p>
            <a:pPr algn="l">
              <a:spcBef>
                <a:spcPct val="50000"/>
              </a:spcBef>
            </a:pPr>
            <a:r>
              <a:rPr kumimoji="1" lang="zh-CN" altLang="en-US" sz="2200">
                <a:ea typeface="楷体" pitchFamily="49" charset="-122"/>
                <a:cs typeface="Times New Roman" pitchFamily="18" charset="0"/>
              </a:rPr>
              <a:t>建立某种次序的线索</a:t>
            </a:r>
            <a:r>
              <a:rPr kumimoji="1" lang="zh-CN" altLang="en-US" sz="2200" dirty="0">
                <a:ea typeface="楷体" pitchFamily="49" charset="-122"/>
                <a:cs typeface="Times New Roman" pitchFamily="18" charset="0"/>
              </a:rPr>
              <a:t>二叉树</a:t>
            </a:r>
            <a:r>
              <a:rPr kumimoji="1" lang="zh-CN" altLang="en-US" sz="2200">
                <a:ea typeface="楷体" pitchFamily="49" charset="-122"/>
                <a:cs typeface="Times New Roman" pitchFamily="18" charset="0"/>
              </a:rPr>
              <a:t>过程：</a:t>
            </a:r>
            <a:endParaRPr kumimoji="1" lang="zh-CN" altLang="en-US" sz="2200" dirty="0">
              <a:solidFill>
                <a:srgbClr val="FF0000"/>
              </a:solidFill>
              <a:ea typeface="楷体" pitchFamily="49" charset="-122"/>
              <a:cs typeface="Times New Roman" pitchFamily="18" charset="0"/>
            </a:endParaRPr>
          </a:p>
        </p:txBody>
      </p:sp>
      <p:sp>
        <p:nvSpPr>
          <p:cNvPr id="124931" name="Text Box 3" descr="蓝色面巾纸"/>
          <p:cNvSpPr txBox="1">
            <a:spLocks noChangeArrowheads="1"/>
          </p:cNvSpPr>
          <p:nvPr/>
        </p:nvSpPr>
        <p:spPr bwMode="auto">
          <a:xfrm>
            <a:off x="357158" y="428604"/>
            <a:ext cx="4071966" cy="486287"/>
          </a:xfrm>
          <a:prstGeom prst="rect">
            <a:avLst/>
          </a:prstGeom>
          <a:blipFill dpi="0" rotWithShape="1">
            <a:blip r:embed="rId2"/>
            <a:srcRect/>
            <a:tile tx="0" ty="0" sx="100000" sy="100000" flip="none" algn="tl"/>
          </a:blipFill>
          <a:ln w="9525" algn="ctr">
            <a:noFill/>
            <a:miter lim="800000"/>
            <a:headEnd/>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线索化二叉树</a:t>
            </a:r>
            <a:endPar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endParaRPr>
          </a:p>
        </p:txBody>
      </p:sp>
      <p:sp>
        <p:nvSpPr>
          <p:cNvPr id="4" name="TextBox 3"/>
          <p:cNvSpPr txBox="1"/>
          <p:nvPr/>
        </p:nvSpPr>
        <p:spPr>
          <a:xfrm>
            <a:off x="785786" y="4572008"/>
            <a:ext cx="7786742" cy="430887"/>
          </a:xfrm>
          <a:prstGeom prst="rect">
            <a:avLst/>
          </a:prstGeom>
          <a:noFill/>
        </p:spPr>
        <p:txBody>
          <a:bodyPr wrap="square" rtlCol="0">
            <a:spAutoFit/>
          </a:bodyPr>
          <a:lstStyle/>
          <a:p>
            <a:pPr algn="l"/>
            <a:r>
              <a:rPr kumimoji="1" lang="zh-CN" altLang="en-US" sz="2200" dirty="0">
                <a:ea typeface="楷体" pitchFamily="49" charset="-122"/>
                <a:cs typeface="Times New Roman" pitchFamily="18" charset="0"/>
              </a:rPr>
              <a:t>以</a:t>
            </a:r>
            <a:r>
              <a:rPr kumimoji="1" lang="zh-CN" altLang="en-US" sz="2200" dirty="0">
                <a:solidFill>
                  <a:srgbClr val="CC00FF"/>
                </a:solidFill>
                <a:ea typeface="楷体" pitchFamily="49" charset="-122"/>
                <a:cs typeface="Times New Roman" pitchFamily="18" charset="0"/>
              </a:rPr>
              <a:t>中序线索二叉树</a:t>
            </a:r>
            <a:r>
              <a:rPr kumimoji="1" lang="zh-CN" altLang="en-US" sz="2200">
                <a:ea typeface="楷体" pitchFamily="49" charset="-122"/>
                <a:cs typeface="Times New Roman" pitchFamily="18" charset="0"/>
              </a:rPr>
              <a:t>为例，讨论</a:t>
            </a:r>
            <a:r>
              <a:rPr kumimoji="1" lang="zh-CN" altLang="en-US" sz="2200" dirty="0">
                <a:ea typeface="楷体" pitchFamily="49" charset="-122"/>
                <a:cs typeface="Times New Roman" pitchFamily="18" charset="0"/>
              </a:rPr>
              <a:t>建立线索二叉树的算法。</a:t>
            </a:r>
            <a:r>
              <a:rPr kumimoji="1" lang="zh-CN" altLang="en-US" sz="2200" dirty="0">
                <a:solidFill>
                  <a:srgbClr val="FF0000"/>
                </a:solidFill>
                <a:ea typeface="楷体" pitchFamily="49" charset="-122"/>
                <a:cs typeface="Times New Roman" pitchFamily="18" charset="0"/>
              </a:rPr>
              <a:t> </a:t>
            </a:r>
            <a:endParaRPr lang="zh-CN" altLang="en-US" sz="2200" dirty="0">
              <a:ea typeface="楷体" pitchFamily="49" charset="-122"/>
              <a:cs typeface="Times New Roman" pitchFamily="18" charset="0"/>
            </a:endParaRPr>
          </a:p>
        </p:txBody>
      </p:sp>
      <p:sp>
        <p:nvSpPr>
          <p:cNvPr id="20" name="TextBox 19"/>
          <p:cNvSpPr txBox="1"/>
          <p:nvPr/>
        </p:nvSpPr>
        <p:spPr>
          <a:xfrm>
            <a:off x="785786" y="1857364"/>
            <a:ext cx="7715304" cy="2144177"/>
          </a:xfrm>
          <a:prstGeom prst="rect">
            <a:avLst/>
          </a:prstGeom>
          <a:noFill/>
        </p:spPr>
        <p:txBody>
          <a:bodyPr wrap="square" rtlCol="0">
            <a:spAutoFit/>
          </a:bodyPr>
          <a:lstStyle/>
          <a:p>
            <a:pPr marL="457200" indent="-457200" algn="l">
              <a:lnSpc>
                <a:spcPts val="3200"/>
              </a:lnSpc>
              <a:buBlip>
                <a:blip r:embed="rId3"/>
              </a:buBlip>
            </a:pPr>
            <a:r>
              <a:rPr kumimoji="1" lang="zh-CN" altLang="en-US" sz="2200" dirty="0">
                <a:ea typeface="楷体" pitchFamily="49" charset="-122"/>
                <a:cs typeface="Times New Roman" pitchFamily="18" charset="0"/>
              </a:rPr>
              <a:t>以该遍历方法遍历一棵二叉树。</a:t>
            </a:r>
            <a:endParaRPr kumimoji="1" lang="en-US" altLang="zh-CN" sz="2200" dirty="0">
              <a:ea typeface="楷体" pitchFamily="49" charset="-122"/>
              <a:cs typeface="Times New Roman" pitchFamily="18" charset="0"/>
            </a:endParaRPr>
          </a:p>
          <a:p>
            <a:pPr marL="457200" indent="-457200" algn="l">
              <a:lnSpc>
                <a:spcPts val="3200"/>
              </a:lnSpc>
              <a:buBlip>
                <a:blip r:embed="rId3"/>
              </a:buBlip>
            </a:pPr>
            <a:r>
              <a:rPr kumimoji="1" lang="zh-CN" altLang="en-US" sz="2200" dirty="0">
                <a:ea typeface="楷体" pitchFamily="49" charset="-122"/>
                <a:cs typeface="Times New Roman" pitchFamily="18" charset="0"/>
              </a:rPr>
              <a:t>在遍历的过程中，检查当前访问结点的左、右指针域是否为空：</a:t>
            </a:r>
            <a:endParaRPr kumimoji="1" lang="en-US" altLang="zh-CN" sz="2200" dirty="0">
              <a:ea typeface="楷体" pitchFamily="49" charset="-122"/>
              <a:cs typeface="Times New Roman" pitchFamily="18" charset="0"/>
            </a:endParaRPr>
          </a:p>
          <a:p>
            <a:pPr marL="914400" lvl="1" indent="-457200" algn="l">
              <a:lnSpc>
                <a:spcPts val="3200"/>
              </a:lnSpc>
              <a:buBlip>
                <a:blip r:embed="rId4"/>
              </a:buBlip>
            </a:pPr>
            <a:r>
              <a:rPr kumimoji="1" lang="zh-CN" altLang="en-US" sz="2200" dirty="0">
                <a:ea typeface="楷体" pitchFamily="49" charset="-122"/>
                <a:cs typeface="Times New Roman" pitchFamily="18" charset="0"/>
              </a:rPr>
              <a:t>如果左指针域为空，将它改为指向前驱结点的线索；</a:t>
            </a:r>
            <a:endParaRPr kumimoji="1" lang="en-US" altLang="zh-CN" sz="2200" dirty="0">
              <a:ea typeface="楷体" pitchFamily="49" charset="-122"/>
              <a:cs typeface="Times New Roman" pitchFamily="18" charset="0"/>
            </a:endParaRPr>
          </a:p>
          <a:p>
            <a:pPr marL="914400" lvl="1" indent="-457200" algn="l">
              <a:lnSpc>
                <a:spcPts val="3200"/>
              </a:lnSpc>
              <a:buBlip>
                <a:blip r:embed="rId4"/>
              </a:buBlip>
            </a:pPr>
            <a:r>
              <a:rPr kumimoji="1" lang="zh-CN" altLang="en-US" sz="2200" dirty="0">
                <a:ea typeface="楷体" pitchFamily="49" charset="-122"/>
                <a:cs typeface="Times New Roman" pitchFamily="18" charset="0"/>
              </a:rPr>
              <a:t>如果右指针域为空，将它改为指向后继结点的线索。</a:t>
            </a:r>
            <a:endParaRPr lang="zh-CN" altLang="en-US" sz="2200" dirty="0"/>
          </a:p>
        </p:txBody>
      </p:sp>
      <p:sp>
        <p:nvSpPr>
          <p:cNvPr id="22" name="灯片编号占位符 21"/>
          <p:cNvSpPr>
            <a:spLocks noGrp="1"/>
          </p:cNvSpPr>
          <p:nvPr>
            <p:ph type="sldNum" sz="quarter" idx="12"/>
          </p:nvPr>
        </p:nvSpPr>
        <p:spPr/>
        <p:txBody>
          <a:bodyPr/>
          <a:lstStyle/>
          <a:p>
            <a:fld id="{F53098F7-780D-46FA-A524-7B30B3E8BBA8}" type="slidenum">
              <a:rPr lang="en-US" altLang="zh-CN" smtClean="0"/>
              <a:pPr/>
              <a:t>39</a:t>
            </a:fld>
            <a:r>
              <a:rPr lang="en-US" altLang="zh-CN"/>
              <a:t>/17</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428604"/>
            <a:ext cx="8358246" cy="4076464"/>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LevelOrder</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(BTree&amp; bt)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二叉树的层次遍历</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BTNode* p;</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queue&lt;BTNode*&gt; qu;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定义一个队列</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qu.push(bt.r);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根结点</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进队</a:t>
            </a:r>
          </a:p>
          <a:p>
            <a:pPr algn="l">
              <a:lnSpc>
                <a:spcPct val="20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(!qu.empty())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队不空时循环 </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p=qu.front(); qu.pop();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出队结点</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p </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cout &lt;&lt; p-&gt;data;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访问结点</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p</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(p-&gt;lchild!=NULL)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有左孩子时将其进队</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qu.push(p-&gt;lchild);</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(p-&gt;rchild!=NULL)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有右孩子时将其进队</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qu.push(p-&gt;rchild);</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灯片编号占位符 4"/>
          <p:cNvSpPr>
            <a:spLocks noGrp="1"/>
          </p:cNvSpPr>
          <p:nvPr>
            <p:ph type="sldNum" sz="quarter" idx="12"/>
          </p:nvPr>
        </p:nvSpPr>
        <p:spPr/>
        <p:txBody>
          <a:bodyPr/>
          <a:lstStyle/>
          <a:p>
            <a:fld id="{67864EE2-EAB3-4814-A7EB-820BD7610F1E}" type="slidenum">
              <a:rPr lang="en-US" altLang="zh-CN" smtClean="0"/>
              <a:t>4</a:t>
            </a:fld>
            <a:r>
              <a:rPr lang="en-US" altLang="zh-CN"/>
              <a:t>/76</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Text Box 3"/>
          <p:cNvSpPr txBox="1">
            <a:spLocks noChangeArrowheads="1"/>
          </p:cNvSpPr>
          <p:nvPr/>
        </p:nvSpPr>
        <p:spPr bwMode="auto">
          <a:xfrm>
            <a:off x="755650" y="1777996"/>
            <a:ext cx="7848600" cy="1446550"/>
          </a:xfrm>
          <a:prstGeom prst="rect">
            <a:avLst/>
          </a:prstGeom>
          <a:noFill/>
          <a:ln w="9525">
            <a:noFill/>
            <a:miter lim="800000"/>
            <a:headEnd/>
            <a:tailEnd/>
          </a:ln>
          <a:effectLst/>
        </p:spPr>
        <p:txBody>
          <a:bodyPr>
            <a:spAutoFit/>
          </a:bodyPr>
          <a:lstStyle/>
          <a:p>
            <a:pPr marL="342900" indent="-342900" algn="just">
              <a:lnSpc>
                <a:spcPct val="130000"/>
              </a:lnSpc>
              <a:spcBef>
                <a:spcPct val="50000"/>
              </a:spcBef>
              <a:buFontTx/>
              <a:buBlip>
                <a:blip r:embed="rId2"/>
              </a:buBlip>
            </a:pPr>
            <a:r>
              <a:rPr kumimoji="1" lang="en-US" altLang="zh-CN" sz="2000">
                <a:solidFill>
                  <a:srgbClr val="FF00FF"/>
                </a:solidFill>
                <a:latin typeface="Consolas" pitchFamily="49" charset="0"/>
                <a:ea typeface="微软雅黑" pitchFamily="34" charset="-122"/>
                <a:cs typeface="Consolas" pitchFamily="49" charset="0"/>
              </a:rPr>
              <a:t>CreatThread(b</a:t>
            </a:r>
            <a:r>
              <a:rPr kumimoji="1" lang="en-US" altLang="zh-CN" sz="2000" dirty="0">
                <a:solidFill>
                  <a:srgbClr val="FF00FF"/>
                </a:solidFill>
                <a:latin typeface="Consolas" pitchFamily="49" charset="0"/>
                <a:ea typeface="微软雅黑" pitchFamily="34" charset="-122"/>
                <a:cs typeface="Consolas" pitchFamily="49" charset="0"/>
              </a:rPr>
              <a:t>)</a:t>
            </a:r>
            <a:r>
              <a:rPr kumimoji="1" lang="zh-CN" altLang="en-US" sz="2000" dirty="0">
                <a:solidFill>
                  <a:srgbClr val="FF00FF"/>
                </a:solidFill>
                <a:latin typeface="Consolas" pitchFamily="49" charset="0"/>
                <a:ea typeface="微软雅黑" pitchFamily="34" charset="-122"/>
                <a:cs typeface="Consolas" pitchFamily="49" charset="0"/>
              </a:rPr>
              <a:t>算法</a:t>
            </a:r>
            <a:r>
              <a:rPr kumimoji="1" lang="zh-CN" altLang="en-US" sz="2000" dirty="0">
                <a:latin typeface="Consolas" pitchFamily="49" charset="0"/>
                <a:ea typeface="微软雅黑" pitchFamily="34" charset="-122"/>
                <a:cs typeface="Consolas" pitchFamily="49" charset="0"/>
              </a:rPr>
              <a:t>：对以二叉链存储的二叉树</a:t>
            </a:r>
            <a:r>
              <a:rPr kumimoji="1" lang="en-US" altLang="zh-CN" sz="2000" i="1" dirty="0">
                <a:latin typeface="Consolas" pitchFamily="49" charset="0"/>
                <a:ea typeface="微软雅黑" pitchFamily="34" charset="-122"/>
                <a:cs typeface="Consolas" pitchFamily="49" charset="0"/>
              </a:rPr>
              <a:t>b</a:t>
            </a:r>
            <a:r>
              <a:rPr kumimoji="1" lang="zh-CN" altLang="en-US" sz="2000" dirty="0">
                <a:latin typeface="Consolas" pitchFamily="49" charset="0"/>
                <a:ea typeface="微软雅黑" pitchFamily="34" charset="-122"/>
                <a:cs typeface="Consolas" pitchFamily="49" charset="0"/>
              </a:rPr>
              <a:t>进行中序</a:t>
            </a:r>
            <a:r>
              <a:rPr kumimoji="1" lang="zh-CN" altLang="en-US" sz="2000">
                <a:latin typeface="Consolas" pitchFamily="49" charset="0"/>
                <a:ea typeface="微软雅黑" pitchFamily="34" charset="-122"/>
                <a:cs typeface="Consolas" pitchFamily="49" charset="0"/>
              </a:rPr>
              <a:t>线索化，并</a:t>
            </a:r>
            <a:r>
              <a:rPr kumimoji="1" lang="zh-CN" altLang="en-US" sz="2000" dirty="0">
                <a:latin typeface="Consolas" pitchFamily="49" charset="0"/>
                <a:ea typeface="微软雅黑" pitchFamily="34" charset="-122"/>
                <a:cs typeface="Consolas" pitchFamily="49" charset="0"/>
              </a:rPr>
              <a:t>返回线索</a:t>
            </a:r>
            <a:r>
              <a:rPr kumimoji="1" lang="zh-CN" altLang="en-US" sz="2000">
                <a:latin typeface="Consolas" pitchFamily="49" charset="0"/>
                <a:ea typeface="微软雅黑" pitchFamily="34" charset="-122"/>
                <a:cs typeface="Consolas" pitchFamily="49" charset="0"/>
              </a:rPr>
              <a:t>化后头结点的</a:t>
            </a:r>
            <a:r>
              <a:rPr kumimoji="1" lang="zh-CN" altLang="en-US" sz="2000" dirty="0">
                <a:latin typeface="Consolas" pitchFamily="49" charset="0"/>
                <a:ea typeface="微软雅黑" pitchFamily="34" charset="-122"/>
                <a:cs typeface="Consolas" pitchFamily="49" charset="0"/>
              </a:rPr>
              <a:t>指针</a:t>
            </a:r>
            <a:r>
              <a:rPr kumimoji="1" lang="en-US" altLang="zh-CN" sz="2000" dirty="0">
                <a:latin typeface="Consolas" pitchFamily="49" charset="0"/>
                <a:ea typeface="微软雅黑" pitchFamily="34" charset="-122"/>
                <a:cs typeface="Consolas" pitchFamily="49" charset="0"/>
              </a:rPr>
              <a:t>root</a:t>
            </a:r>
            <a:r>
              <a:rPr kumimoji="1" lang="zh-CN" altLang="en-US" sz="2000" dirty="0">
                <a:latin typeface="Consolas" pitchFamily="49" charset="0"/>
                <a:ea typeface="微软雅黑" pitchFamily="34" charset="-122"/>
                <a:cs typeface="Consolas" pitchFamily="49" charset="0"/>
              </a:rPr>
              <a:t>。</a:t>
            </a:r>
          </a:p>
          <a:p>
            <a:pPr marL="342900" indent="-342900" algn="just">
              <a:lnSpc>
                <a:spcPct val="130000"/>
              </a:lnSpc>
              <a:spcBef>
                <a:spcPct val="50000"/>
              </a:spcBef>
              <a:buFontTx/>
              <a:buBlip>
                <a:blip r:embed="rId2"/>
              </a:buBlip>
            </a:pPr>
            <a:r>
              <a:rPr kumimoji="1" lang="en-US" altLang="zh-CN" sz="2000" dirty="0">
                <a:solidFill>
                  <a:srgbClr val="FF00FF"/>
                </a:solidFill>
                <a:latin typeface="Consolas" pitchFamily="49" charset="0"/>
                <a:ea typeface="微软雅黑" pitchFamily="34" charset="-122"/>
                <a:cs typeface="Consolas" pitchFamily="49" charset="0"/>
              </a:rPr>
              <a:t>Thread(p)</a:t>
            </a:r>
            <a:r>
              <a:rPr kumimoji="1" lang="zh-CN" altLang="en-US" sz="2000" dirty="0">
                <a:solidFill>
                  <a:srgbClr val="FF00FF"/>
                </a:solidFill>
                <a:latin typeface="Consolas" pitchFamily="49" charset="0"/>
                <a:ea typeface="微软雅黑" pitchFamily="34" charset="-122"/>
                <a:cs typeface="Consolas" pitchFamily="49" charset="0"/>
              </a:rPr>
              <a:t>算法：</a:t>
            </a:r>
            <a:r>
              <a:rPr kumimoji="1" lang="zh-CN" altLang="en-US" sz="2000">
                <a:latin typeface="Consolas" pitchFamily="49" charset="0"/>
                <a:ea typeface="微软雅黑" pitchFamily="34" charset="-122"/>
                <a:cs typeface="Consolas" pitchFamily="49" charset="0"/>
              </a:rPr>
              <a:t>对以</a:t>
            </a:r>
            <a:r>
              <a:rPr kumimoji="1" lang="en-US" altLang="zh-CN" sz="2000" i="1">
                <a:latin typeface="Consolas" pitchFamily="49" charset="0"/>
                <a:ea typeface="微软雅黑" pitchFamily="34" charset="-122"/>
                <a:cs typeface="Consolas" pitchFamily="49" charset="0"/>
              </a:rPr>
              <a:t>p</a:t>
            </a:r>
            <a:r>
              <a:rPr kumimoji="1" lang="zh-CN" altLang="en-US" sz="2000">
                <a:latin typeface="Consolas" pitchFamily="49" charset="0"/>
                <a:ea typeface="微软雅黑" pitchFamily="34" charset="-122"/>
                <a:cs typeface="Consolas" pitchFamily="49" charset="0"/>
              </a:rPr>
              <a:t>为根结点的</a:t>
            </a:r>
            <a:r>
              <a:rPr kumimoji="1" lang="zh-CN" altLang="en-US" sz="2000" dirty="0">
                <a:latin typeface="Consolas" pitchFamily="49" charset="0"/>
                <a:ea typeface="微软雅黑" pitchFamily="34" charset="-122"/>
                <a:cs typeface="Consolas" pitchFamily="49" charset="0"/>
              </a:rPr>
              <a:t>二叉树子树的中序线索化。     </a:t>
            </a:r>
            <a:endParaRPr kumimoji="1" lang="zh-CN" altLang="en-US" sz="2000" dirty="0">
              <a:solidFill>
                <a:srgbClr val="FF0000"/>
              </a:solidFill>
              <a:latin typeface="Consolas" pitchFamily="49" charset="0"/>
              <a:ea typeface="微软雅黑" pitchFamily="34" charset="-122"/>
              <a:cs typeface="Consolas" pitchFamily="49" charset="0"/>
            </a:endParaRPr>
          </a:p>
        </p:txBody>
      </p:sp>
      <p:sp>
        <p:nvSpPr>
          <p:cNvPr id="126980" name="Text Box 4"/>
          <p:cNvSpPr txBox="1">
            <a:spLocks noChangeArrowheads="1"/>
          </p:cNvSpPr>
          <p:nvPr/>
        </p:nvSpPr>
        <p:spPr bwMode="auto">
          <a:xfrm>
            <a:off x="714348" y="857232"/>
            <a:ext cx="4243391" cy="572464"/>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square">
            <a:spAutoFit/>
          </a:bodyPr>
          <a:lstStyle/>
          <a:p>
            <a:pPr algn="l">
              <a:lnSpc>
                <a:spcPct val="130000"/>
              </a:lnSpc>
              <a:spcBef>
                <a:spcPct val="50000"/>
              </a:spcBef>
            </a:pPr>
            <a:r>
              <a:rPr kumimoji="1" lang="en-US" altLang="zh-CN" dirty="0">
                <a:ea typeface="楷体" pitchFamily="49" charset="-122"/>
                <a:cs typeface="Times New Roman" pitchFamily="18" charset="0"/>
              </a:rPr>
              <a:t> </a:t>
            </a:r>
            <a:r>
              <a:rPr kumimoji="1" lang="zh-CN" altLang="en-US" dirty="0">
                <a:solidFill>
                  <a:srgbClr val="FF0000"/>
                </a:solidFill>
                <a:ea typeface="楷体" pitchFamily="49" charset="-122"/>
                <a:cs typeface="Times New Roman" pitchFamily="18" charset="0"/>
              </a:rPr>
              <a:t>建立中序线索二叉树的算法</a:t>
            </a:r>
            <a:endParaRPr lang="zh-CN" altLang="en-US" dirty="0">
              <a:ea typeface="楷体" pitchFamily="49" charset="-122"/>
              <a:cs typeface="Times New Roman" pitchFamily="18" charset="0"/>
            </a:endParaRPr>
          </a:p>
        </p:txBody>
      </p:sp>
      <p:sp>
        <p:nvSpPr>
          <p:cNvPr id="7" name="灯片编号占位符 6"/>
          <p:cNvSpPr>
            <a:spLocks noGrp="1"/>
          </p:cNvSpPr>
          <p:nvPr>
            <p:ph type="sldNum" sz="quarter" idx="12"/>
          </p:nvPr>
        </p:nvSpPr>
        <p:spPr/>
        <p:txBody>
          <a:bodyPr/>
          <a:lstStyle/>
          <a:p>
            <a:fld id="{F53098F7-780D-46FA-A524-7B30B3E8BBA8}" type="slidenum">
              <a:rPr lang="en-US" altLang="zh-CN" smtClean="0"/>
              <a:pPr/>
              <a:t>40</a:t>
            </a:fld>
            <a:r>
              <a:rPr lang="en-US" altLang="zh-CN"/>
              <a:t>/17</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36" name="Text Box 36"/>
          <p:cNvSpPr txBox="1">
            <a:spLocks noChangeArrowheads="1"/>
          </p:cNvSpPr>
          <p:nvPr/>
        </p:nvSpPr>
        <p:spPr bwMode="auto">
          <a:xfrm>
            <a:off x="785786" y="928670"/>
            <a:ext cx="7570788" cy="1600438"/>
          </a:xfrm>
          <a:prstGeom prst="rect">
            <a:avLst/>
          </a:prstGeom>
          <a:noFill/>
          <a:ln w="9525">
            <a:noFill/>
            <a:miter lim="800000"/>
            <a:headEnd/>
            <a:tailEnd/>
          </a:ln>
          <a:effectLst/>
        </p:spPr>
        <p:txBody>
          <a:bodyPr>
            <a:spAutoFit/>
          </a:bodyPr>
          <a:lstStyle/>
          <a:p>
            <a:pPr marL="457200" indent="-457200" algn="just">
              <a:lnSpc>
                <a:spcPct val="130000"/>
              </a:lnSpc>
              <a:spcBef>
                <a:spcPct val="50000"/>
              </a:spcBef>
              <a:buBlip>
                <a:blip r:embed="rId2"/>
              </a:buBlip>
            </a:pPr>
            <a:r>
              <a:rPr kumimoji="1" lang="en-US" altLang="zh-CN" sz="2000" dirty="0">
                <a:latin typeface="Consolas" pitchFamily="49" charset="0"/>
                <a:ea typeface="楷体" pitchFamily="49" charset="-122"/>
                <a:cs typeface="Consolas" pitchFamily="49" charset="0"/>
              </a:rPr>
              <a:t>p</a:t>
            </a:r>
            <a:r>
              <a:rPr kumimoji="1" lang="zh-CN" altLang="en-US" sz="2000" dirty="0">
                <a:latin typeface="Consolas" pitchFamily="49" charset="0"/>
                <a:ea typeface="楷体" pitchFamily="49" charset="-122"/>
                <a:cs typeface="Consolas" pitchFamily="49" charset="0"/>
              </a:rPr>
              <a:t>总是</a:t>
            </a:r>
            <a:r>
              <a:rPr kumimoji="1" lang="zh-CN" altLang="en-US" sz="2000">
                <a:latin typeface="Consolas" pitchFamily="49" charset="0"/>
                <a:ea typeface="楷体" pitchFamily="49" charset="-122"/>
                <a:cs typeface="Consolas" pitchFamily="49" charset="0"/>
              </a:rPr>
              <a:t>指向当前线索化的结点。</a:t>
            </a:r>
            <a:endParaRPr kumimoji="1" lang="zh-CN" altLang="en-US" sz="2000" dirty="0">
              <a:latin typeface="Consolas" pitchFamily="49" charset="0"/>
              <a:ea typeface="楷体" pitchFamily="49" charset="-122"/>
              <a:cs typeface="Consolas" pitchFamily="49" charset="0"/>
            </a:endParaRPr>
          </a:p>
          <a:p>
            <a:pPr marL="457200" indent="-457200" algn="just">
              <a:lnSpc>
                <a:spcPct val="130000"/>
              </a:lnSpc>
              <a:spcBef>
                <a:spcPct val="50000"/>
              </a:spcBef>
              <a:buBlip>
                <a:blip r:embed="rId2"/>
              </a:buBlip>
            </a:pPr>
            <a:r>
              <a:rPr kumimoji="1" lang="en-US" altLang="zh-CN" sz="2000" dirty="0">
                <a:latin typeface="Consolas" pitchFamily="49" charset="0"/>
                <a:ea typeface="楷体" pitchFamily="49" charset="-122"/>
                <a:cs typeface="Consolas" pitchFamily="49" charset="0"/>
              </a:rPr>
              <a:t>pre</a:t>
            </a:r>
            <a:r>
              <a:rPr kumimoji="1" lang="zh-CN" altLang="en-US" sz="2000">
                <a:latin typeface="Consolas" pitchFamily="49" charset="0"/>
                <a:ea typeface="楷体" pitchFamily="49" charset="-122"/>
                <a:cs typeface="Consolas" pitchFamily="49" charset="0"/>
              </a:rPr>
              <a:t>作为全局变量，指向</a:t>
            </a:r>
            <a:r>
              <a:rPr kumimoji="1" lang="zh-CN" altLang="en-US" sz="2000" dirty="0">
                <a:latin typeface="Consolas" pitchFamily="49" charset="0"/>
                <a:ea typeface="楷体" pitchFamily="49" charset="-122"/>
                <a:cs typeface="Consolas" pitchFamily="49" charset="0"/>
              </a:rPr>
              <a:t>刚刚访问</a:t>
            </a:r>
            <a:r>
              <a:rPr kumimoji="1" lang="zh-CN" altLang="en-US" sz="2000">
                <a:latin typeface="Consolas" pitchFamily="49" charset="0"/>
                <a:ea typeface="楷体" pitchFamily="49" charset="-122"/>
                <a:cs typeface="Consolas" pitchFamily="49" charset="0"/>
              </a:rPr>
              <a:t>过的结点。</a:t>
            </a:r>
            <a:endParaRPr kumimoji="1" lang="zh-CN" altLang="en-US" sz="2000" dirty="0">
              <a:latin typeface="Consolas" pitchFamily="49" charset="0"/>
              <a:ea typeface="楷体" pitchFamily="49" charset="-122"/>
              <a:cs typeface="Consolas" pitchFamily="49" charset="0"/>
            </a:endParaRPr>
          </a:p>
          <a:p>
            <a:pPr marL="457200" indent="-457200" algn="just">
              <a:lnSpc>
                <a:spcPct val="130000"/>
              </a:lnSpc>
              <a:spcBef>
                <a:spcPct val="50000"/>
              </a:spcBef>
              <a:buBlip>
                <a:blip r:embed="rId2"/>
              </a:buBlip>
            </a:pPr>
            <a:r>
              <a:rPr kumimoji="1" lang="zh-CN" altLang="en-US" sz="2000" dirty="0">
                <a:latin typeface="Consolas" pitchFamily="49" charset="0"/>
                <a:ea typeface="楷体" pitchFamily="49" charset="-122"/>
                <a:cs typeface="Consolas" pitchFamily="49" charset="0"/>
              </a:rPr>
              <a:t>*</a:t>
            </a:r>
            <a:r>
              <a:rPr kumimoji="1" lang="en-US" altLang="zh-CN" sz="2000" dirty="0">
                <a:solidFill>
                  <a:srgbClr val="FF0000"/>
                </a:solidFill>
                <a:latin typeface="Consolas" pitchFamily="49" charset="0"/>
                <a:ea typeface="楷体" pitchFamily="49" charset="-122"/>
                <a:cs typeface="Consolas" pitchFamily="49" charset="0"/>
              </a:rPr>
              <a:t>pre</a:t>
            </a:r>
            <a:r>
              <a:rPr kumimoji="1" lang="zh-CN" altLang="en-US" sz="2000" dirty="0">
                <a:latin typeface="Consolas" pitchFamily="49" charset="0"/>
                <a:ea typeface="楷体" pitchFamily="49" charset="-122"/>
                <a:cs typeface="Consolas" pitchFamily="49" charset="0"/>
              </a:rPr>
              <a:t>是*</a:t>
            </a:r>
            <a:r>
              <a:rPr kumimoji="1" lang="en-US" altLang="zh-CN" sz="2000">
                <a:solidFill>
                  <a:srgbClr val="FF0000"/>
                </a:solidFill>
                <a:latin typeface="Consolas" pitchFamily="49" charset="0"/>
                <a:ea typeface="楷体" pitchFamily="49" charset="-122"/>
                <a:cs typeface="Consolas" pitchFamily="49" charset="0"/>
              </a:rPr>
              <a:t>p</a:t>
            </a:r>
            <a:r>
              <a:rPr kumimoji="1" lang="zh-CN" altLang="en-US" sz="2000">
                <a:latin typeface="Consolas" pitchFamily="49" charset="0"/>
                <a:ea typeface="楷体" pitchFamily="49" charset="-122"/>
                <a:cs typeface="Consolas" pitchFamily="49" charset="0"/>
              </a:rPr>
              <a:t>的中序前驱结点，*</a:t>
            </a:r>
            <a:r>
              <a:rPr kumimoji="1" lang="en-US" altLang="zh-CN" sz="2000" dirty="0">
                <a:solidFill>
                  <a:srgbClr val="FF0000"/>
                </a:solidFill>
                <a:latin typeface="Consolas" pitchFamily="49" charset="0"/>
                <a:ea typeface="楷体" pitchFamily="49" charset="-122"/>
                <a:cs typeface="Consolas" pitchFamily="49" charset="0"/>
              </a:rPr>
              <a:t>p</a:t>
            </a:r>
            <a:r>
              <a:rPr kumimoji="1" lang="zh-CN" altLang="en-US" sz="2000" dirty="0">
                <a:latin typeface="Consolas" pitchFamily="49" charset="0"/>
                <a:ea typeface="楷体" pitchFamily="49" charset="-122"/>
                <a:cs typeface="Consolas" pitchFamily="49" charset="0"/>
              </a:rPr>
              <a:t>是*</a:t>
            </a:r>
            <a:r>
              <a:rPr kumimoji="1" lang="en-US" altLang="zh-CN" sz="2000">
                <a:solidFill>
                  <a:srgbClr val="FF0000"/>
                </a:solidFill>
                <a:latin typeface="Consolas" pitchFamily="49" charset="0"/>
                <a:ea typeface="楷体" pitchFamily="49" charset="-122"/>
                <a:cs typeface="Consolas" pitchFamily="49" charset="0"/>
              </a:rPr>
              <a:t>pre</a:t>
            </a:r>
            <a:r>
              <a:rPr kumimoji="1" lang="zh-CN" altLang="en-US" sz="2000">
                <a:latin typeface="Consolas" pitchFamily="49" charset="0"/>
                <a:ea typeface="楷体" pitchFamily="49" charset="-122"/>
                <a:cs typeface="Consolas" pitchFamily="49" charset="0"/>
              </a:rPr>
              <a:t>的中序后继结点。</a:t>
            </a:r>
            <a:r>
              <a:rPr kumimoji="1" lang="zh-CN" altLang="en-US" sz="2000">
                <a:solidFill>
                  <a:srgbClr val="FF0000"/>
                </a:solidFill>
                <a:latin typeface="Consolas" pitchFamily="49" charset="0"/>
                <a:ea typeface="楷体" pitchFamily="49" charset="-122"/>
                <a:cs typeface="Consolas" pitchFamily="49" charset="0"/>
              </a:rPr>
              <a:t>        </a:t>
            </a:r>
            <a:endParaRPr kumimoji="1" lang="zh-CN" altLang="en-US" sz="2000" dirty="0">
              <a:solidFill>
                <a:srgbClr val="FF0000"/>
              </a:solidFill>
              <a:latin typeface="Consolas" pitchFamily="49" charset="0"/>
              <a:ea typeface="楷体" pitchFamily="49" charset="-122"/>
              <a:cs typeface="Consolas" pitchFamily="49" charset="0"/>
            </a:endParaRPr>
          </a:p>
        </p:txBody>
      </p:sp>
      <p:sp>
        <p:nvSpPr>
          <p:cNvPr id="19" name="TextBox 18"/>
          <p:cNvSpPr txBox="1"/>
          <p:nvPr/>
        </p:nvSpPr>
        <p:spPr>
          <a:xfrm>
            <a:off x="642910" y="285728"/>
            <a:ext cx="3643338" cy="470065"/>
          </a:xfrm>
          <a:prstGeom prst="rect">
            <a:avLst/>
          </a:prstGeom>
          <a:noFill/>
        </p:spPr>
        <p:txBody>
          <a:bodyPr wrap="square" rtlCol="0">
            <a:spAutoFit/>
          </a:bodyPr>
          <a:lstStyle/>
          <a:p>
            <a:pPr marL="342900" indent="-342900" algn="just">
              <a:lnSpc>
                <a:spcPct val="130000"/>
              </a:lnSpc>
              <a:spcBef>
                <a:spcPct val="50000"/>
              </a:spcBef>
            </a:pPr>
            <a:r>
              <a:rPr kumimoji="1" lang="zh-CN" altLang="en-US" sz="2200">
                <a:latin typeface="楷体" pitchFamily="49" charset="-122"/>
                <a:ea typeface="楷体" pitchFamily="49" charset="-122"/>
              </a:rPr>
              <a:t>在中序遍历中</a:t>
            </a:r>
            <a:r>
              <a:rPr kumimoji="1" lang="en-US" altLang="zh-CN" sz="2200" dirty="0">
                <a:latin typeface="楷体" pitchFamily="49" charset="-122"/>
                <a:ea typeface="楷体" pitchFamily="49" charset="-122"/>
              </a:rPr>
              <a:t>:</a:t>
            </a:r>
          </a:p>
        </p:txBody>
      </p:sp>
      <p:sp>
        <p:nvSpPr>
          <p:cNvPr id="384021" name="Text Box 21"/>
          <p:cNvSpPr txBox="1">
            <a:spLocks noChangeArrowheads="1"/>
          </p:cNvSpPr>
          <p:nvPr/>
        </p:nvSpPr>
        <p:spPr bwMode="auto">
          <a:xfrm>
            <a:off x="1335084" y="3286124"/>
            <a:ext cx="2736850" cy="396875"/>
          </a:xfrm>
          <a:prstGeom prst="rect">
            <a:avLst/>
          </a:prstGeom>
          <a:noFill/>
          <a:ln w="9525" algn="ctr">
            <a:noFill/>
            <a:miter lim="800000"/>
            <a:headEnd/>
            <a:tailEnd type="none" w="med" len="lg"/>
          </a:ln>
          <a:effectLst/>
        </p:spPr>
        <p:txBody>
          <a:bodyPr wrap="square">
            <a:spAutoFit/>
          </a:bodyPr>
          <a:lstStyle/>
          <a:p>
            <a:pPr algn="l">
              <a:spcBef>
                <a:spcPct val="50000"/>
              </a:spcBef>
            </a:pPr>
            <a:r>
              <a:rPr lang="zh-CN" altLang="en-US" sz="2000" dirty="0">
                <a:ea typeface="楷体" pitchFamily="49" charset="-122"/>
                <a:cs typeface="Times New Roman" pitchFamily="18" charset="0"/>
              </a:rPr>
              <a:t>中序</a:t>
            </a:r>
            <a:r>
              <a:rPr lang="zh-CN" altLang="en-US" sz="2000">
                <a:ea typeface="楷体" pitchFamily="49" charset="-122"/>
                <a:cs typeface="Times New Roman" pitchFamily="18" charset="0"/>
              </a:rPr>
              <a:t>序列的前驱结点</a:t>
            </a:r>
            <a:endParaRPr lang="zh-CN" altLang="en-US" sz="2000" dirty="0">
              <a:ea typeface="楷体" pitchFamily="49" charset="-122"/>
              <a:cs typeface="Times New Roman" pitchFamily="18" charset="0"/>
            </a:endParaRPr>
          </a:p>
        </p:txBody>
      </p:sp>
      <p:grpSp>
        <p:nvGrpSpPr>
          <p:cNvPr id="25" name="组合 24"/>
          <p:cNvGrpSpPr/>
          <p:nvPr/>
        </p:nvGrpSpPr>
        <p:grpSpPr>
          <a:xfrm>
            <a:off x="1709722" y="4349750"/>
            <a:ext cx="1716097" cy="431800"/>
            <a:chOff x="1709722" y="4349750"/>
            <a:chExt cx="1716097" cy="431800"/>
          </a:xfrm>
        </p:grpSpPr>
        <p:sp>
          <p:nvSpPr>
            <p:cNvPr id="384020" name="Rectangle 20"/>
            <p:cNvSpPr>
              <a:spLocks noChangeArrowheads="1"/>
            </p:cNvSpPr>
            <p:nvPr/>
          </p:nvSpPr>
          <p:spPr bwMode="auto">
            <a:xfrm>
              <a:off x="1709722" y="4349750"/>
              <a:ext cx="576262" cy="4318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384022" name="Rectangle 22"/>
            <p:cNvSpPr>
              <a:spLocks noChangeArrowheads="1"/>
            </p:cNvSpPr>
            <p:nvPr/>
          </p:nvSpPr>
          <p:spPr bwMode="auto">
            <a:xfrm>
              <a:off x="2273294" y="4349750"/>
              <a:ext cx="576262" cy="4318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384023" name="Rectangle 23"/>
            <p:cNvSpPr>
              <a:spLocks noChangeArrowheads="1"/>
            </p:cNvSpPr>
            <p:nvPr/>
          </p:nvSpPr>
          <p:spPr bwMode="auto">
            <a:xfrm>
              <a:off x="2849556" y="4349750"/>
              <a:ext cx="576263" cy="4318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a:p>
          </p:txBody>
        </p:sp>
      </p:grpSp>
      <p:grpSp>
        <p:nvGrpSpPr>
          <p:cNvPr id="27" name="组合 26"/>
          <p:cNvGrpSpPr/>
          <p:nvPr/>
        </p:nvGrpSpPr>
        <p:grpSpPr>
          <a:xfrm>
            <a:off x="1214414" y="3740150"/>
            <a:ext cx="819150" cy="609600"/>
            <a:chOff x="1214414" y="3740150"/>
            <a:chExt cx="819150" cy="609600"/>
          </a:xfrm>
        </p:grpSpPr>
        <p:sp>
          <p:nvSpPr>
            <p:cNvPr id="384024" name="Arc 24"/>
            <p:cNvSpPr>
              <a:spLocks/>
            </p:cNvSpPr>
            <p:nvPr/>
          </p:nvSpPr>
          <p:spPr bwMode="auto">
            <a:xfrm>
              <a:off x="1816076" y="3917950"/>
              <a:ext cx="217488" cy="431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7030A0"/>
              </a:solidFill>
              <a:round/>
              <a:headEnd/>
              <a:tailEnd type="stealth" w="med" len="lg"/>
            </a:ln>
            <a:effectLst/>
          </p:spPr>
          <p:txBody>
            <a:bodyPr wrap="none" anchor="ctr"/>
            <a:lstStyle/>
            <a:p>
              <a:endParaRPr lang="zh-CN" altLang="en-US">
                <a:latin typeface="Consolas" pitchFamily="49" charset="0"/>
                <a:cs typeface="Consolas" pitchFamily="49" charset="0"/>
              </a:endParaRPr>
            </a:p>
          </p:txBody>
        </p:sp>
        <p:sp>
          <p:nvSpPr>
            <p:cNvPr id="384025" name="Text Box 25"/>
            <p:cNvSpPr txBox="1">
              <a:spLocks noChangeArrowheads="1"/>
            </p:cNvSpPr>
            <p:nvPr/>
          </p:nvSpPr>
          <p:spPr bwMode="auto">
            <a:xfrm>
              <a:off x="1214414" y="3740150"/>
              <a:ext cx="649287" cy="304800"/>
            </a:xfrm>
            <a:prstGeom prst="rect">
              <a:avLst/>
            </a:prstGeom>
            <a:noFill/>
            <a:ln w="9525" algn="ctr">
              <a:noFill/>
              <a:miter lim="800000"/>
              <a:headEnd/>
              <a:tailEnd type="none" w="med" len="lg"/>
            </a:ln>
            <a:effectLst/>
          </p:spPr>
          <p:txBody>
            <a:bodyPr lIns="0" tIns="0" rIns="0" bIns="0">
              <a:spAutoFit/>
            </a:bodyPr>
            <a:lstStyle/>
            <a:p>
              <a:pPr>
                <a:spcBef>
                  <a:spcPct val="50000"/>
                </a:spcBef>
              </a:pPr>
              <a:r>
                <a:rPr lang="en-US" altLang="zh-CN" sz="2000" dirty="0">
                  <a:latin typeface="Consolas" pitchFamily="49" charset="0"/>
                  <a:cs typeface="Consolas" pitchFamily="49" charset="0"/>
                </a:rPr>
                <a:t>pre</a:t>
              </a:r>
            </a:p>
          </p:txBody>
        </p:sp>
      </p:grpSp>
      <p:sp>
        <p:nvSpPr>
          <p:cNvPr id="384027" name="Text Box 27"/>
          <p:cNvSpPr txBox="1">
            <a:spLocks noChangeArrowheads="1"/>
          </p:cNvSpPr>
          <p:nvPr/>
        </p:nvSpPr>
        <p:spPr bwMode="auto">
          <a:xfrm>
            <a:off x="4905399" y="3286124"/>
            <a:ext cx="2738435" cy="396875"/>
          </a:xfrm>
          <a:prstGeom prst="rect">
            <a:avLst/>
          </a:prstGeom>
          <a:noFill/>
          <a:ln w="9525" algn="ctr">
            <a:noFill/>
            <a:miter lim="800000"/>
            <a:headEnd/>
            <a:tailEnd type="none" w="med" len="lg"/>
          </a:ln>
          <a:effectLst/>
        </p:spPr>
        <p:txBody>
          <a:bodyPr wrap="square">
            <a:spAutoFit/>
          </a:bodyPr>
          <a:lstStyle/>
          <a:p>
            <a:pPr algn="l">
              <a:spcBef>
                <a:spcPct val="50000"/>
              </a:spcBef>
            </a:pPr>
            <a:r>
              <a:rPr lang="zh-CN" altLang="en-US" sz="2000" dirty="0">
                <a:ea typeface="楷体" pitchFamily="49" charset="-122"/>
                <a:cs typeface="Times New Roman" pitchFamily="18" charset="0"/>
              </a:rPr>
              <a:t>中序序列</a:t>
            </a:r>
            <a:r>
              <a:rPr lang="zh-CN" altLang="en-US" sz="2000">
                <a:ea typeface="楷体" pitchFamily="49" charset="-122"/>
                <a:cs typeface="Times New Roman" pitchFamily="18" charset="0"/>
              </a:rPr>
              <a:t>的后继结点</a:t>
            </a:r>
            <a:endParaRPr lang="zh-CN" altLang="en-US" sz="2000" dirty="0">
              <a:ea typeface="楷体" pitchFamily="49" charset="-122"/>
              <a:cs typeface="Times New Roman" pitchFamily="18" charset="0"/>
            </a:endParaRPr>
          </a:p>
        </p:txBody>
      </p:sp>
      <p:grpSp>
        <p:nvGrpSpPr>
          <p:cNvPr id="26" name="组合 25"/>
          <p:cNvGrpSpPr/>
          <p:nvPr/>
        </p:nvGrpSpPr>
        <p:grpSpPr>
          <a:xfrm>
            <a:off x="5584819" y="4349750"/>
            <a:ext cx="1657350" cy="431800"/>
            <a:chOff x="5584819" y="4349750"/>
            <a:chExt cx="1657350" cy="431800"/>
          </a:xfrm>
        </p:grpSpPr>
        <p:sp>
          <p:nvSpPr>
            <p:cNvPr id="384026" name="Rectangle 26"/>
            <p:cNvSpPr>
              <a:spLocks noChangeArrowheads="1"/>
            </p:cNvSpPr>
            <p:nvPr/>
          </p:nvSpPr>
          <p:spPr bwMode="auto">
            <a:xfrm>
              <a:off x="5584819" y="4349750"/>
              <a:ext cx="576262" cy="4318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a:p>
          </p:txBody>
        </p:sp>
        <p:sp>
          <p:nvSpPr>
            <p:cNvPr id="384028" name="Rectangle 28"/>
            <p:cNvSpPr>
              <a:spLocks noChangeArrowheads="1"/>
            </p:cNvSpPr>
            <p:nvPr/>
          </p:nvSpPr>
          <p:spPr bwMode="auto">
            <a:xfrm>
              <a:off x="6089644" y="4349750"/>
              <a:ext cx="576262" cy="4318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384029" name="Rectangle 29"/>
            <p:cNvSpPr>
              <a:spLocks noChangeArrowheads="1"/>
            </p:cNvSpPr>
            <p:nvPr/>
          </p:nvSpPr>
          <p:spPr bwMode="auto">
            <a:xfrm>
              <a:off x="6665906" y="4349750"/>
              <a:ext cx="576263" cy="4318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grpSp>
      <p:grpSp>
        <p:nvGrpSpPr>
          <p:cNvPr id="28" name="组合 27"/>
          <p:cNvGrpSpPr/>
          <p:nvPr/>
        </p:nvGrpSpPr>
        <p:grpSpPr>
          <a:xfrm>
            <a:off x="5357818" y="3740150"/>
            <a:ext cx="650875" cy="609600"/>
            <a:chOff x="5357818" y="3740150"/>
            <a:chExt cx="650875" cy="609600"/>
          </a:xfrm>
        </p:grpSpPr>
        <p:sp>
          <p:nvSpPr>
            <p:cNvPr id="384030" name="Arc 30"/>
            <p:cNvSpPr>
              <a:spLocks/>
            </p:cNvSpPr>
            <p:nvPr/>
          </p:nvSpPr>
          <p:spPr bwMode="auto">
            <a:xfrm>
              <a:off x="5791205" y="3917950"/>
              <a:ext cx="217488" cy="431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7030A0"/>
              </a:solidFill>
              <a:round/>
              <a:headEnd/>
              <a:tailEnd type="stealth" w="med" len="lg"/>
            </a:ln>
            <a:effectLst/>
          </p:spPr>
          <p:txBody>
            <a:bodyPr wrap="none" anchor="ctr"/>
            <a:lstStyle/>
            <a:p>
              <a:endParaRPr lang="zh-CN" altLang="en-US">
                <a:latin typeface="Consolas" pitchFamily="49" charset="0"/>
                <a:cs typeface="Consolas" pitchFamily="49" charset="0"/>
              </a:endParaRPr>
            </a:p>
          </p:txBody>
        </p:sp>
        <p:sp>
          <p:nvSpPr>
            <p:cNvPr id="384031" name="Text Box 31"/>
            <p:cNvSpPr txBox="1">
              <a:spLocks noChangeArrowheads="1"/>
            </p:cNvSpPr>
            <p:nvPr/>
          </p:nvSpPr>
          <p:spPr bwMode="auto">
            <a:xfrm>
              <a:off x="5357818" y="3740150"/>
              <a:ext cx="649287" cy="304800"/>
            </a:xfrm>
            <a:prstGeom prst="rect">
              <a:avLst/>
            </a:prstGeom>
            <a:noFill/>
            <a:ln w="9525" algn="ctr">
              <a:noFill/>
              <a:miter lim="800000"/>
              <a:headEnd/>
              <a:tailEnd type="none" w="med" len="lg"/>
            </a:ln>
            <a:effectLst/>
          </p:spPr>
          <p:txBody>
            <a:bodyPr lIns="0" tIns="0" rIns="0" bIns="0">
              <a:spAutoFit/>
            </a:bodyPr>
            <a:lstStyle/>
            <a:p>
              <a:pPr>
                <a:spcBef>
                  <a:spcPct val="50000"/>
                </a:spcBef>
              </a:pPr>
              <a:r>
                <a:rPr lang="en-US" altLang="zh-CN" sz="2000" i="1">
                  <a:latin typeface="Consolas" pitchFamily="49" charset="0"/>
                  <a:cs typeface="Consolas" pitchFamily="49" charset="0"/>
                </a:rPr>
                <a:t>p</a:t>
              </a:r>
            </a:p>
          </p:txBody>
        </p:sp>
      </p:grpSp>
      <p:grpSp>
        <p:nvGrpSpPr>
          <p:cNvPr id="29" name="组合 28"/>
          <p:cNvGrpSpPr/>
          <p:nvPr/>
        </p:nvGrpSpPr>
        <p:grpSpPr>
          <a:xfrm>
            <a:off x="2273293" y="4781550"/>
            <a:ext cx="2084393" cy="985798"/>
            <a:chOff x="1701789" y="4781550"/>
            <a:chExt cx="2084393" cy="985798"/>
          </a:xfrm>
        </p:grpSpPr>
        <p:sp>
          <p:nvSpPr>
            <p:cNvPr id="384032" name="Line 32"/>
            <p:cNvSpPr>
              <a:spLocks noChangeShapeType="1"/>
            </p:cNvSpPr>
            <p:nvPr/>
          </p:nvSpPr>
          <p:spPr bwMode="auto">
            <a:xfrm flipV="1">
              <a:off x="2493952" y="4781550"/>
              <a:ext cx="0" cy="360363"/>
            </a:xfrm>
            <a:prstGeom prst="line">
              <a:avLst/>
            </a:prstGeom>
            <a:noFill/>
            <a:ln w="28575">
              <a:solidFill>
                <a:srgbClr val="7030A0"/>
              </a:solidFill>
              <a:round/>
              <a:headEnd/>
              <a:tailEnd type="stealth" w="med" len="lg"/>
            </a:ln>
            <a:effectLst/>
          </p:spPr>
          <p:txBody>
            <a:bodyPr wrap="none"/>
            <a:lstStyle/>
            <a:p>
              <a:endParaRPr lang="zh-CN" altLang="en-US" sz="1800">
                <a:latin typeface="Consolas" pitchFamily="49" charset="0"/>
                <a:cs typeface="Consolas" pitchFamily="49" charset="0"/>
              </a:endParaRPr>
            </a:p>
          </p:txBody>
        </p:sp>
        <p:sp>
          <p:nvSpPr>
            <p:cNvPr id="384033" name="Text Box 33"/>
            <p:cNvSpPr txBox="1">
              <a:spLocks noChangeArrowheads="1"/>
            </p:cNvSpPr>
            <p:nvPr/>
          </p:nvSpPr>
          <p:spPr bwMode="auto">
            <a:xfrm>
              <a:off x="1701789" y="5213350"/>
              <a:ext cx="2084393" cy="553998"/>
            </a:xfrm>
            <a:prstGeom prst="rect">
              <a:avLst/>
            </a:prstGeom>
            <a:noFill/>
            <a:ln w="9525" algn="ctr">
              <a:noFill/>
              <a:miter lim="800000"/>
              <a:headEnd/>
              <a:tailEnd type="none" w="med" len="lg"/>
            </a:ln>
            <a:effectLst/>
          </p:spPr>
          <p:txBody>
            <a:bodyPr wrap="square" lIns="0" tIns="0" rIns="0" bIns="0">
              <a:spAutoFit/>
            </a:bodyPr>
            <a:lstStyle/>
            <a:p>
              <a:pPr algn="l">
                <a:spcBef>
                  <a:spcPct val="50000"/>
                </a:spcBef>
              </a:pPr>
              <a:r>
                <a:rPr lang="zh-CN" altLang="en-US" sz="1800">
                  <a:latin typeface="Consolas" pitchFamily="49" charset="0"/>
                  <a:ea typeface="楷体" pitchFamily="49" charset="-122"/>
                  <a:cs typeface="Consolas" pitchFamily="49" charset="0"/>
                </a:rPr>
                <a:t>若</a:t>
              </a:r>
              <a:r>
                <a:rPr lang="en-US" altLang="zh-CN" sz="1800">
                  <a:latin typeface="Consolas" pitchFamily="49" charset="0"/>
                  <a:ea typeface="楷体" pitchFamily="49" charset="-122"/>
                  <a:cs typeface="Consolas" pitchFamily="49" charset="0"/>
                </a:rPr>
                <a:t>rchild</a:t>
              </a:r>
              <a:r>
                <a:rPr lang="zh-CN" altLang="en-US" sz="1800">
                  <a:latin typeface="Consolas" pitchFamily="49" charset="0"/>
                  <a:ea typeface="楷体" pitchFamily="49" charset="-122"/>
                  <a:cs typeface="Consolas" pitchFamily="49" charset="0"/>
                </a:rPr>
                <a:t>为</a:t>
              </a:r>
              <a:r>
                <a:rPr lang="en-US" altLang="zh-CN" sz="1800">
                  <a:latin typeface="Consolas" pitchFamily="49" charset="0"/>
                  <a:ea typeface="楷体" pitchFamily="49" charset="-122"/>
                  <a:cs typeface="Consolas" pitchFamily="49" charset="0"/>
                </a:rPr>
                <a:t>NULL</a:t>
              </a:r>
              <a:r>
                <a:rPr lang="zh-CN" altLang="en-US" sz="1800">
                  <a:latin typeface="Consolas" pitchFamily="49" charset="0"/>
                  <a:ea typeface="楷体" pitchFamily="49" charset="-122"/>
                  <a:cs typeface="Consolas" pitchFamily="49" charset="0"/>
                </a:rPr>
                <a:t>，改为后继线索</a:t>
              </a:r>
            </a:p>
          </p:txBody>
        </p:sp>
      </p:grpSp>
      <p:grpSp>
        <p:nvGrpSpPr>
          <p:cNvPr id="30" name="组合 29"/>
          <p:cNvGrpSpPr/>
          <p:nvPr/>
        </p:nvGrpSpPr>
        <p:grpSpPr>
          <a:xfrm>
            <a:off x="4929190" y="4799013"/>
            <a:ext cx="1990749" cy="934998"/>
            <a:chOff x="5357818" y="4799013"/>
            <a:chExt cx="1990749" cy="934998"/>
          </a:xfrm>
        </p:grpSpPr>
        <p:sp>
          <p:nvSpPr>
            <p:cNvPr id="384034" name="Line 34"/>
            <p:cNvSpPr>
              <a:spLocks noChangeShapeType="1"/>
            </p:cNvSpPr>
            <p:nvPr/>
          </p:nvSpPr>
          <p:spPr bwMode="auto">
            <a:xfrm flipV="1">
              <a:off x="6373810" y="4799013"/>
              <a:ext cx="0" cy="360362"/>
            </a:xfrm>
            <a:prstGeom prst="line">
              <a:avLst/>
            </a:prstGeom>
            <a:noFill/>
            <a:ln w="28575">
              <a:solidFill>
                <a:srgbClr val="7030A0"/>
              </a:solidFill>
              <a:round/>
              <a:headEnd/>
              <a:tailEnd type="stealth" w="med" len="lg"/>
            </a:ln>
            <a:effectLst/>
          </p:spPr>
          <p:txBody>
            <a:bodyPr wrap="none"/>
            <a:lstStyle/>
            <a:p>
              <a:endParaRPr lang="zh-CN" altLang="en-US" sz="1800">
                <a:latin typeface="Consolas" pitchFamily="49" charset="0"/>
                <a:cs typeface="Consolas" pitchFamily="49" charset="0"/>
              </a:endParaRPr>
            </a:p>
          </p:txBody>
        </p:sp>
        <p:sp>
          <p:nvSpPr>
            <p:cNvPr id="384035" name="Text Box 35"/>
            <p:cNvSpPr txBox="1">
              <a:spLocks noChangeArrowheads="1"/>
            </p:cNvSpPr>
            <p:nvPr/>
          </p:nvSpPr>
          <p:spPr bwMode="auto">
            <a:xfrm>
              <a:off x="5357818" y="5180013"/>
              <a:ext cx="1990749" cy="553998"/>
            </a:xfrm>
            <a:prstGeom prst="rect">
              <a:avLst/>
            </a:prstGeom>
            <a:noFill/>
            <a:ln w="9525" algn="ctr">
              <a:noFill/>
              <a:miter lim="800000"/>
              <a:headEnd/>
              <a:tailEnd type="none" w="med" len="lg"/>
            </a:ln>
            <a:effectLst/>
          </p:spPr>
          <p:txBody>
            <a:bodyPr wrap="square" lIns="0" tIns="0" rIns="0" bIns="0">
              <a:spAutoFit/>
            </a:bodyPr>
            <a:lstStyle/>
            <a:p>
              <a:pPr algn="l">
                <a:spcBef>
                  <a:spcPct val="50000"/>
                </a:spcBef>
              </a:pPr>
              <a:r>
                <a:rPr lang="zh-CN" altLang="en-US" sz="1800">
                  <a:latin typeface="Consolas" pitchFamily="49" charset="0"/>
                  <a:ea typeface="楷体" pitchFamily="49" charset="-122"/>
                  <a:cs typeface="Consolas" pitchFamily="49" charset="0"/>
                </a:rPr>
                <a:t>若</a:t>
              </a:r>
              <a:r>
                <a:rPr lang="en-US" altLang="zh-CN" sz="1800">
                  <a:latin typeface="Consolas" pitchFamily="49" charset="0"/>
                  <a:ea typeface="楷体" pitchFamily="49" charset="-122"/>
                  <a:cs typeface="Consolas" pitchFamily="49" charset="0"/>
                </a:rPr>
                <a:t>lchild</a:t>
              </a:r>
              <a:r>
                <a:rPr lang="zh-CN" altLang="en-US" sz="1800">
                  <a:latin typeface="Consolas" pitchFamily="49" charset="0"/>
                  <a:ea typeface="楷体" pitchFamily="49" charset="-122"/>
                  <a:cs typeface="Consolas" pitchFamily="49" charset="0"/>
                </a:rPr>
                <a:t>为</a:t>
              </a:r>
              <a:r>
                <a:rPr lang="en-US" altLang="zh-CN" sz="1800">
                  <a:latin typeface="Consolas" pitchFamily="49" charset="0"/>
                  <a:ea typeface="楷体" pitchFamily="49" charset="-122"/>
                  <a:cs typeface="Consolas" pitchFamily="49" charset="0"/>
                </a:rPr>
                <a:t>NULL</a:t>
              </a:r>
              <a:r>
                <a:rPr lang="zh-CN" altLang="en-US" sz="1800">
                  <a:latin typeface="Consolas" pitchFamily="49" charset="0"/>
                  <a:ea typeface="楷体" pitchFamily="49" charset="-122"/>
                  <a:cs typeface="Consolas" pitchFamily="49" charset="0"/>
                </a:rPr>
                <a:t>，改为前驱线索</a:t>
              </a:r>
              <a:endParaRPr lang="zh-CN" altLang="en-US" sz="1800" dirty="0">
                <a:latin typeface="Consolas" pitchFamily="49" charset="0"/>
                <a:ea typeface="楷体" pitchFamily="49" charset="-122"/>
                <a:cs typeface="Consolas" pitchFamily="49" charset="0"/>
              </a:endParaRPr>
            </a:p>
          </p:txBody>
        </p:sp>
      </p:grpSp>
      <p:sp>
        <p:nvSpPr>
          <p:cNvPr id="23" name="任意多边形 22"/>
          <p:cNvSpPr/>
          <p:nvPr/>
        </p:nvSpPr>
        <p:spPr>
          <a:xfrm>
            <a:off x="3158067" y="4572000"/>
            <a:ext cx="2506133" cy="586317"/>
          </a:xfrm>
          <a:custGeom>
            <a:avLst/>
            <a:gdLst>
              <a:gd name="connsiteX0" fmla="*/ 16933 w 2506133"/>
              <a:gd name="connsiteY0" fmla="*/ 0 h 586317"/>
              <a:gd name="connsiteX1" fmla="*/ 194733 w 2506133"/>
              <a:gd name="connsiteY1" fmla="*/ 215900 h 586317"/>
              <a:gd name="connsiteX2" fmla="*/ 1185333 w 2506133"/>
              <a:gd name="connsiteY2" fmla="*/ 584200 h 586317"/>
              <a:gd name="connsiteX3" fmla="*/ 2506133 w 2506133"/>
              <a:gd name="connsiteY3" fmla="*/ 228600 h 586317"/>
              <a:gd name="connsiteX0" fmla="*/ 16933 w 2506133"/>
              <a:gd name="connsiteY0" fmla="*/ 0 h 586317"/>
              <a:gd name="connsiteX1" fmla="*/ 194733 w 2506133"/>
              <a:gd name="connsiteY1" fmla="*/ 215900 h 586317"/>
              <a:gd name="connsiteX2" fmla="*/ 1185333 w 2506133"/>
              <a:gd name="connsiteY2" fmla="*/ 584200 h 586317"/>
              <a:gd name="connsiteX3" fmla="*/ 2506133 w 2506133"/>
              <a:gd name="connsiteY3" fmla="*/ 228600 h 586317"/>
            </a:gdLst>
            <a:ahLst/>
            <a:cxnLst>
              <a:cxn ang="0">
                <a:pos x="connsiteX0" y="connsiteY0"/>
              </a:cxn>
              <a:cxn ang="0">
                <a:pos x="connsiteX1" y="connsiteY1"/>
              </a:cxn>
              <a:cxn ang="0">
                <a:pos x="connsiteX2" y="connsiteY2"/>
              </a:cxn>
              <a:cxn ang="0">
                <a:pos x="connsiteX3" y="connsiteY3"/>
              </a:cxn>
            </a:cxnLst>
            <a:rect l="l" t="t" r="r" b="b"/>
            <a:pathLst>
              <a:path w="2506133" h="586317">
                <a:moveTo>
                  <a:pt x="16933" y="0"/>
                </a:moveTo>
                <a:cubicBezTo>
                  <a:pt x="8466" y="59266"/>
                  <a:pt x="0" y="118533"/>
                  <a:pt x="194733" y="215900"/>
                </a:cubicBezTo>
                <a:cubicBezTo>
                  <a:pt x="389466" y="313267"/>
                  <a:pt x="800100" y="582083"/>
                  <a:pt x="1185333" y="584200"/>
                </a:cubicBezTo>
                <a:cubicBezTo>
                  <a:pt x="1570566" y="586317"/>
                  <a:pt x="2038349" y="407458"/>
                  <a:pt x="2506133" y="228600"/>
                </a:cubicBezTo>
              </a:path>
            </a:pathLst>
          </a:custGeom>
          <a:ln w="285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任意多边形 23"/>
          <p:cNvSpPr/>
          <p:nvPr/>
        </p:nvSpPr>
        <p:spPr>
          <a:xfrm>
            <a:off x="3276600" y="3997300"/>
            <a:ext cx="2565400" cy="587400"/>
          </a:xfrm>
          <a:custGeom>
            <a:avLst/>
            <a:gdLst>
              <a:gd name="connsiteX0" fmla="*/ 2565400 w 2565400"/>
              <a:gd name="connsiteY0" fmla="*/ 508000 h 508000"/>
              <a:gd name="connsiteX1" fmla="*/ 2273300 w 2565400"/>
              <a:gd name="connsiteY1" fmla="*/ 254000 h 508000"/>
              <a:gd name="connsiteX2" fmla="*/ 1524000 w 2565400"/>
              <a:gd name="connsiteY2" fmla="*/ 101600 h 508000"/>
              <a:gd name="connsiteX3" fmla="*/ 393700 w 2565400"/>
              <a:gd name="connsiteY3" fmla="*/ 25400 h 508000"/>
              <a:gd name="connsiteX4" fmla="*/ 0 w 2565400"/>
              <a:gd name="connsiteY4" fmla="*/ 254000 h 508000"/>
              <a:gd name="connsiteX0" fmla="*/ 2565400 w 2565400"/>
              <a:gd name="connsiteY0" fmla="*/ 508000 h 508000"/>
              <a:gd name="connsiteX1" fmla="*/ 2273300 w 2565400"/>
              <a:gd name="connsiteY1" fmla="*/ 254000 h 508000"/>
              <a:gd name="connsiteX2" fmla="*/ 1524000 w 2565400"/>
              <a:gd name="connsiteY2" fmla="*/ 101600 h 508000"/>
              <a:gd name="connsiteX3" fmla="*/ 393700 w 2565400"/>
              <a:gd name="connsiteY3" fmla="*/ 25400 h 508000"/>
              <a:gd name="connsiteX4" fmla="*/ 0 w 2565400"/>
              <a:gd name="connsiteY4" fmla="*/ 254000 h 508000"/>
              <a:gd name="connsiteX0" fmla="*/ 2565400 w 2565400"/>
              <a:gd name="connsiteY0" fmla="*/ 587400 h 587400"/>
              <a:gd name="connsiteX1" fmla="*/ 2273300 w 2565400"/>
              <a:gd name="connsiteY1" fmla="*/ 333400 h 587400"/>
              <a:gd name="connsiteX2" fmla="*/ 1524000 w 2565400"/>
              <a:gd name="connsiteY2" fmla="*/ 38100 h 587400"/>
              <a:gd name="connsiteX3" fmla="*/ 393700 w 2565400"/>
              <a:gd name="connsiteY3" fmla="*/ 104800 h 587400"/>
              <a:gd name="connsiteX4" fmla="*/ 0 w 2565400"/>
              <a:gd name="connsiteY4" fmla="*/ 333400 h 5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5400" h="587400">
                <a:moveTo>
                  <a:pt x="2565400" y="587400"/>
                </a:moveTo>
                <a:cubicBezTo>
                  <a:pt x="2506133" y="494266"/>
                  <a:pt x="2446867" y="424950"/>
                  <a:pt x="2273300" y="333400"/>
                </a:cubicBezTo>
                <a:cubicBezTo>
                  <a:pt x="2099733" y="241850"/>
                  <a:pt x="1837267" y="76200"/>
                  <a:pt x="1524000" y="38100"/>
                </a:cubicBezTo>
                <a:cubicBezTo>
                  <a:pt x="1210733" y="0"/>
                  <a:pt x="647700" y="55583"/>
                  <a:pt x="393700" y="104800"/>
                </a:cubicBezTo>
                <a:cubicBezTo>
                  <a:pt x="139700" y="154017"/>
                  <a:pt x="69850" y="231800"/>
                  <a:pt x="0" y="333400"/>
                </a:cubicBezTo>
              </a:path>
            </a:pathLst>
          </a:custGeom>
          <a:ln w="285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下箭头 30"/>
          <p:cNvSpPr/>
          <p:nvPr/>
        </p:nvSpPr>
        <p:spPr>
          <a:xfrm>
            <a:off x="4143372" y="2714620"/>
            <a:ext cx="285752" cy="571504"/>
          </a:xfrm>
          <a:prstGeom prst="downArrow">
            <a:avLst/>
          </a:prstGeom>
          <a:ln>
            <a:tailEnd type="arrow"/>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4" name="灯片编号占位符 33"/>
          <p:cNvSpPr>
            <a:spLocks noGrp="1"/>
          </p:cNvSpPr>
          <p:nvPr>
            <p:ph type="sldNum" sz="quarter" idx="12"/>
          </p:nvPr>
        </p:nvSpPr>
        <p:spPr/>
        <p:txBody>
          <a:bodyPr/>
          <a:lstStyle/>
          <a:p>
            <a:fld id="{46F6EDFD-1C6D-4B0B-9860-EFBC3E98102D}" type="slidenum">
              <a:rPr lang="en-US" altLang="zh-CN" smtClean="0"/>
              <a:pPr/>
              <a:t>41</a:t>
            </a:fld>
            <a:r>
              <a:rPr lang="en-US" altLang="zh-CN"/>
              <a:t>/17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40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40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21" grpId="0"/>
      <p:bldP spid="384027" grpId="0"/>
      <p:bldP spid="23" grpId="0" animBg="1"/>
      <p:bldP spid="24" grpId="0" animBg="1"/>
      <p:bldP spid="3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5049" name="Group 73"/>
          <p:cNvGrpSpPr>
            <a:grpSpLocks/>
          </p:cNvGrpSpPr>
          <p:nvPr/>
        </p:nvGrpSpPr>
        <p:grpSpPr bwMode="auto">
          <a:xfrm>
            <a:off x="3803618" y="1603375"/>
            <a:ext cx="1296987" cy="792163"/>
            <a:chOff x="2290" y="1010"/>
            <a:chExt cx="817" cy="499"/>
          </a:xfrm>
        </p:grpSpPr>
        <p:sp>
          <p:nvSpPr>
            <p:cNvPr id="254979" name="Rectangle 3"/>
            <p:cNvSpPr>
              <a:spLocks noChangeArrowheads="1"/>
            </p:cNvSpPr>
            <p:nvPr/>
          </p:nvSpPr>
          <p:spPr bwMode="auto">
            <a:xfrm>
              <a:off x="2290" y="1010"/>
              <a:ext cx="817" cy="27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a:solidFill>
                    <a:srgbClr val="3333FF"/>
                  </a:solidFill>
                  <a:latin typeface="Consolas" pitchFamily="49" charset="0"/>
                  <a:ea typeface="黑体" pitchFamily="2" charset="-122"/>
                  <a:cs typeface="Consolas" pitchFamily="49" charset="0"/>
                </a:rPr>
                <a:t>0  </a:t>
              </a:r>
              <a:r>
                <a:rPr lang="en-US" altLang="zh-CN" sz="1800" i="1">
                  <a:solidFill>
                    <a:srgbClr val="3333FF"/>
                  </a:solidFill>
                  <a:latin typeface="Consolas" pitchFamily="49" charset="0"/>
                  <a:ea typeface="黑体" pitchFamily="2" charset="-122"/>
                  <a:cs typeface="Consolas" pitchFamily="49" charset="0"/>
                </a:rPr>
                <a:t>A</a:t>
              </a:r>
              <a:r>
                <a:rPr lang="en-US" altLang="zh-CN" sz="1800">
                  <a:solidFill>
                    <a:srgbClr val="3333FF"/>
                  </a:solidFill>
                  <a:latin typeface="Consolas" pitchFamily="49" charset="0"/>
                  <a:ea typeface="黑体" pitchFamily="2" charset="-122"/>
                  <a:cs typeface="Consolas" pitchFamily="49" charset="0"/>
                </a:rPr>
                <a:t>  </a:t>
              </a:r>
              <a:r>
                <a:rPr lang="en-US" altLang="zh-CN" sz="1800" dirty="0">
                  <a:solidFill>
                    <a:srgbClr val="3333FF"/>
                  </a:solidFill>
                  <a:latin typeface="Consolas" pitchFamily="49" charset="0"/>
                  <a:ea typeface="黑体" pitchFamily="2" charset="-122"/>
                  <a:cs typeface="Consolas" pitchFamily="49" charset="0"/>
                </a:rPr>
                <a:t>0</a:t>
              </a:r>
            </a:p>
          </p:txBody>
        </p:sp>
        <p:sp>
          <p:nvSpPr>
            <p:cNvPr id="254980" name="Line 4"/>
            <p:cNvSpPr>
              <a:spLocks noChangeShapeType="1"/>
            </p:cNvSpPr>
            <p:nvPr/>
          </p:nvSpPr>
          <p:spPr bwMode="auto">
            <a:xfrm>
              <a:off x="2562" y="1010"/>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254981" name="Line 5"/>
            <p:cNvSpPr>
              <a:spLocks noChangeShapeType="1"/>
            </p:cNvSpPr>
            <p:nvPr/>
          </p:nvSpPr>
          <p:spPr bwMode="auto">
            <a:xfrm>
              <a:off x="2835" y="1010"/>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254982" name="Rectangle 6"/>
            <p:cNvSpPr>
              <a:spLocks noChangeArrowheads="1"/>
            </p:cNvSpPr>
            <p:nvPr/>
          </p:nvSpPr>
          <p:spPr bwMode="auto">
            <a:xfrm>
              <a:off x="2290" y="1282"/>
              <a:ext cx="817" cy="22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54983" name="Line 7"/>
            <p:cNvSpPr>
              <a:spLocks noChangeShapeType="1"/>
            </p:cNvSpPr>
            <p:nvPr/>
          </p:nvSpPr>
          <p:spPr bwMode="auto">
            <a:xfrm>
              <a:off x="2698" y="1282"/>
              <a:ext cx="0" cy="227"/>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grpSp>
      <p:grpSp>
        <p:nvGrpSpPr>
          <p:cNvPr id="255051" name="Group 75"/>
          <p:cNvGrpSpPr>
            <a:grpSpLocks/>
          </p:cNvGrpSpPr>
          <p:nvPr/>
        </p:nvGrpSpPr>
        <p:grpSpPr bwMode="auto">
          <a:xfrm>
            <a:off x="4410043" y="4627563"/>
            <a:ext cx="1296987" cy="792162"/>
            <a:chOff x="2672" y="2915"/>
            <a:chExt cx="817" cy="499"/>
          </a:xfrm>
        </p:grpSpPr>
        <p:sp>
          <p:nvSpPr>
            <p:cNvPr id="254984" name="Rectangle 8"/>
            <p:cNvSpPr>
              <a:spLocks noChangeArrowheads="1"/>
            </p:cNvSpPr>
            <p:nvPr/>
          </p:nvSpPr>
          <p:spPr bwMode="auto">
            <a:xfrm>
              <a:off x="2672" y="2915"/>
              <a:ext cx="817" cy="27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a:solidFill>
                    <a:srgbClr val="3333FF"/>
                  </a:solidFill>
                  <a:latin typeface="Consolas" pitchFamily="49" charset="0"/>
                  <a:ea typeface="黑体" pitchFamily="2" charset="-122"/>
                  <a:cs typeface="Consolas" pitchFamily="49" charset="0"/>
                </a:rPr>
                <a:t>1  </a:t>
              </a:r>
              <a:r>
                <a:rPr lang="en-US" altLang="zh-CN" sz="1800" i="1">
                  <a:solidFill>
                    <a:srgbClr val="3333FF"/>
                  </a:solidFill>
                  <a:latin typeface="Consolas" pitchFamily="49" charset="0"/>
                  <a:ea typeface="黑体" pitchFamily="2" charset="-122"/>
                  <a:cs typeface="Consolas" pitchFamily="49" charset="0"/>
                </a:rPr>
                <a:t>E</a:t>
              </a:r>
              <a:r>
                <a:rPr lang="en-US" altLang="zh-CN" sz="1800">
                  <a:solidFill>
                    <a:srgbClr val="3333FF"/>
                  </a:solidFill>
                  <a:latin typeface="Consolas" pitchFamily="49" charset="0"/>
                  <a:ea typeface="黑体" pitchFamily="2" charset="-122"/>
                  <a:cs typeface="Consolas" pitchFamily="49" charset="0"/>
                </a:rPr>
                <a:t>  </a:t>
              </a:r>
              <a:r>
                <a:rPr lang="en-US" altLang="zh-CN" sz="1800" dirty="0">
                  <a:solidFill>
                    <a:srgbClr val="3333FF"/>
                  </a:solidFill>
                  <a:latin typeface="Consolas" pitchFamily="49" charset="0"/>
                  <a:ea typeface="黑体" pitchFamily="2" charset="-122"/>
                  <a:cs typeface="Consolas" pitchFamily="49" charset="0"/>
                </a:rPr>
                <a:t>1</a:t>
              </a:r>
            </a:p>
          </p:txBody>
        </p:sp>
        <p:sp>
          <p:nvSpPr>
            <p:cNvPr id="254985" name="Line 9"/>
            <p:cNvSpPr>
              <a:spLocks noChangeShapeType="1"/>
            </p:cNvSpPr>
            <p:nvPr/>
          </p:nvSpPr>
          <p:spPr bwMode="auto">
            <a:xfrm>
              <a:off x="2944" y="2915"/>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254986" name="Line 10"/>
            <p:cNvSpPr>
              <a:spLocks noChangeShapeType="1"/>
            </p:cNvSpPr>
            <p:nvPr/>
          </p:nvSpPr>
          <p:spPr bwMode="auto">
            <a:xfrm>
              <a:off x="3217" y="2915"/>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254987" name="Rectangle 11"/>
            <p:cNvSpPr>
              <a:spLocks noChangeArrowheads="1"/>
            </p:cNvSpPr>
            <p:nvPr/>
          </p:nvSpPr>
          <p:spPr bwMode="auto">
            <a:xfrm>
              <a:off x="2672" y="3187"/>
              <a:ext cx="817" cy="22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54988" name="Line 12"/>
            <p:cNvSpPr>
              <a:spLocks noChangeShapeType="1"/>
            </p:cNvSpPr>
            <p:nvPr/>
          </p:nvSpPr>
          <p:spPr bwMode="auto">
            <a:xfrm>
              <a:off x="3080" y="3187"/>
              <a:ext cx="0" cy="227"/>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grpSp>
      <p:grpSp>
        <p:nvGrpSpPr>
          <p:cNvPr id="255052" name="Group 76"/>
          <p:cNvGrpSpPr>
            <a:grpSpLocks/>
          </p:cNvGrpSpPr>
          <p:nvPr/>
        </p:nvGrpSpPr>
        <p:grpSpPr bwMode="auto">
          <a:xfrm>
            <a:off x="5430805" y="2835275"/>
            <a:ext cx="1296988" cy="792163"/>
            <a:chOff x="3315" y="1786"/>
            <a:chExt cx="817" cy="499"/>
          </a:xfrm>
        </p:grpSpPr>
        <p:sp>
          <p:nvSpPr>
            <p:cNvPr id="254989" name="Rectangle 13"/>
            <p:cNvSpPr>
              <a:spLocks noChangeArrowheads="1"/>
            </p:cNvSpPr>
            <p:nvPr/>
          </p:nvSpPr>
          <p:spPr bwMode="auto">
            <a:xfrm>
              <a:off x="3315" y="1786"/>
              <a:ext cx="817" cy="27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a:solidFill>
                    <a:srgbClr val="3333FF"/>
                  </a:solidFill>
                  <a:latin typeface="Consolas" pitchFamily="49" charset="0"/>
                  <a:ea typeface="黑体" pitchFamily="2" charset="-122"/>
                  <a:cs typeface="Consolas" pitchFamily="49" charset="0"/>
                </a:rPr>
                <a:t>0  </a:t>
              </a:r>
              <a:r>
                <a:rPr lang="en-US" altLang="zh-CN" sz="1800" i="1">
                  <a:solidFill>
                    <a:srgbClr val="3333FF"/>
                  </a:solidFill>
                  <a:latin typeface="Consolas" pitchFamily="49" charset="0"/>
                  <a:ea typeface="黑体" pitchFamily="2" charset="-122"/>
                  <a:cs typeface="Consolas" pitchFamily="49" charset="0"/>
                </a:rPr>
                <a:t>C</a:t>
              </a:r>
              <a:r>
                <a:rPr lang="en-US" altLang="zh-CN" sz="1800">
                  <a:solidFill>
                    <a:srgbClr val="3333FF"/>
                  </a:solidFill>
                  <a:latin typeface="Consolas" pitchFamily="49" charset="0"/>
                  <a:ea typeface="黑体" pitchFamily="2" charset="-122"/>
                  <a:cs typeface="Consolas" pitchFamily="49" charset="0"/>
                </a:rPr>
                <a:t>  </a:t>
              </a:r>
              <a:r>
                <a:rPr lang="en-US" altLang="zh-CN" sz="1800" dirty="0">
                  <a:solidFill>
                    <a:srgbClr val="3333FF"/>
                  </a:solidFill>
                  <a:latin typeface="Consolas" pitchFamily="49" charset="0"/>
                  <a:ea typeface="黑体" pitchFamily="2" charset="-122"/>
                  <a:cs typeface="Consolas" pitchFamily="49" charset="0"/>
                </a:rPr>
                <a:t>0</a:t>
              </a:r>
            </a:p>
          </p:txBody>
        </p:sp>
        <p:sp>
          <p:nvSpPr>
            <p:cNvPr id="254990" name="Line 14"/>
            <p:cNvSpPr>
              <a:spLocks noChangeShapeType="1"/>
            </p:cNvSpPr>
            <p:nvPr/>
          </p:nvSpPr>
          <p:spPr bwMode="auto">
            <a:xfrm>
              <a:off x="3587" y="1786"/>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254991" name="Line 15"/>
            <p:cNvSpPr>
              <a:spLocks noChangeShapeType="1"/>
            </p:cNvSpPr>
            <p:nvPr/>
          </p:nvSpPr>
          <p:spPr bwMode="auto">
            <a:xfrm>
              <a:off x="3860" y="1786"/>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254992" name="Rectangle 16"/>
            <p:cNvSpPr>
              <a:spLocks noChangeArrowheads="1"/>
            </p:cNvSpPr>
            <p:nvPr/>
          </p:nvSpPr>
          <p:spPr bwMode="auto">
            <a:xfrm>
              <a:off x="3315" y="2058"/>
              <a:ext cx="817" cy="22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54993" name="Line 17"/>
            <p:cNvSpPr>
              <a:spLocks noChangeShapeType="1"/>
            </p:cNvSpPr>
            <p:nvPr/>
          </p:nvSpPr>
          <p:spPr bwMode="auto">
            <a:xfrm>
              <a:off x="3723" y="2058"/>
              <a:ext cx="0" cy="227"/>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grpSp>
      <p:grpSp>
        <p:nvGrpSpPr>
          <p:cNvPr id="255053" name="Group 77"/>
          <p:cNvGrpSpPr>
            <a:grpSpLocks/>
          </p:cNvGrpSpPr>
          <p:nvPr/>
        </p:nvGrpSpPr>
        <p:grpSpPr bwMode="auto">
          <a:xfrm>
            <a:off x="6396005" y="4627563"/>
            <a:ext cx="1296988" cy="792162"/>
            <a:chOff x="3923" y="2915"/>
            <a:chExt cx="817" cy="499"/>
          </a:xfrm>
        </p:grpSpPr>
        <p:sp>
          <p:nvSpPr>
            <p:cNvPr id="254994" name="Rectangle 18"/>
            <p:cNvSpPr>
              <a:spLocks noChangeArrowheads="1"/>
            </p:cNvSpPr>
            <p:nvPr/>
          </p:nvSpPr>
          <p:spPr bwMode="auto">
            <a:xfrm>
              <a:off x="3923" y="2915"/>
              <a:ext cx="817" cy="27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a:solidFill>
                    <a:srgbClr val="3333FF"/>
                  </a:solidFill>
                  <a:latin typeface="Consolas" pitchFamily="49" charset="0"/>
                  <a:ea typeface="黑体" pitchFamily="2" charset="-122"/>
                  <a:cs typeface="Consolas" pitchFamily="49" charset="0"/>
                </a:rPr>
                <a:t>1  </a:t>
              </a:r>
              <a:r>
                <a:rPr lang="en-US" altLang="zh-CN" sz="1800" i="1">
                  <a:solidFill>
                    <a:srgbClr val="3333FF"/>
                  </a:solidFill>
                  <a:latin typeface="Consolas" pitchFamily="49" charset="0"/>
                  <a:ea typeface="黑体" pitchFamily="2" charset="-122"/>
                  <a:cs typeface="Consolas" pitchFamily="49" charset="0"/>
                </a:rPr>
                <a:t>F</a:t>
              </a:r>
              <a:r>
                <a:rPr lang="en-US" altLang="zh-CN" sz="1800">
                  <a:solidFill>
                    <a:srgbClr val="3333FF"/>
                  </a:solidFill>
                  <a:latin typeface="Consolas" pitchFamily="49" charset="0"/>
                  <a:ea typeface="黑体" pitchFamily="2" charset="-122"/>
                  <a:cs typeface="Consolas" pitchFamily="49" charset="0"/>
                </a:rPr>
                <a:t>  </a:t>
              </a:r>
              <a:r>
                <a:rPr lang="en-US" altLang="zh-CN" sz="1800" dirty="0">
                  <a:solidFill>
                    <a:srgbClr val="3333FF"/>
                  </a:solidFill>
                  <a:latin typeface="Consolas" pitchFamily="49" charset="0"/>
                  <a:ea typeface="黑体" pitchFamily="2" charset="-122"/>
                  <a:cs typeface="Consolas" pitchFamily="49" charset="0"/>
                </a:rPr>
                <a:t>1</a:t>
              </a:r>
            </a:p>
          </p:txBody>
        </p:sp>
        <p:sp>
          <p:nvSpPr>
            <p:cNvPr id="254995" name="Line 19"/>
            <p:cNvSpPr>
              <a:spLocks noChangeShapeType="1"/>
            </p:cNvSpPr>
            <p:nvPr/>
          </p:nvSpPr>
          <p:spPr bwMode="auto">
            <a:xfrm>
              <a:off x="4195" y="2915"/>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254996" name="Line 20"/>
            <p:cNvSpPr>
              <a:spLocks noChangeShapeType="1"/>
            </p:cNvSpPr>
            <p:nvPr/>
          </p:nvSpPr>
          <p:spPr bwMode="auto">
            <a:xfrm>
              <a:off x="4468" y="2915"/>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254997" name="Rectangle 21"/>
            <p:cNvSpPr>
              <a:spLocks noChangeArrowheads="1"/>
            </p:cNvSpPr>
            <p:nvPr/>
          </p:nvSpPr>
          <p:spPr bwMode="auto">
            <a:xfrm>
              <a:off x="3923" y="3187"/>
              <a:ext cx="817" cy="22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54998" name="Line 22"/>
            <p:cNvSpPr>
              <a:spLocks noChangeShapeType="1"/>
            </p:cNvSpPr>
            <p:nvPr/>
          </p:nvSpPr>
          <p:spPr bwMode="auto">
            <a:xfrm>
              <a:off x="4331" y="3187"/>
              <a:ext cx="0" cy="227"/>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grpSp>
      <p:sp>
        <p:nvSpPr>
          <p:cNvPr id="254999" name="Freeform 23"/>
          <p:cNvSpPr>
            <a:spLocks/>
          </p:cNvSpPr>
          <p:nvPr/>
        </p:nvSpPr>
        <p:spPr bwMode="auto">
          <a:xfrm>
            <a:off x="3444843" y="2179638"/>
            <a:ext cx="719137" cy="627062"/>
          </a:xfrm>
          <a:custGeom>
            <a:avLst/>
            <a:gdLst/>
            <a:ahLst/>
            <a:cxnLst>
              <a:cxn ang="0">
                <a:pos x="453" y="0"/>
              </a:cxn>
              <a:cxn ang="0">
                <a:pos x="0" y="395"/>
              </a:cxn>
            </a:cxnLst>
            <a:rect l="0" t="0" r="r" b="b"/>
            <a:pathLst>
              <a:path w="453" h="395">
                <a:moveTo>
                  <a:pt x="453" y="0"/>
                </a:moveTo>
                <a:lnTo>
                  <a:pt x="0" y="395"/>
                </a:lnTo>
              </a:path>
            </a:pathLst>
          </a:custGeom>
          <a:noFill/>
          <a:ln w="31750">
            <a:solidFill>
              <a:srgbClr val="CC00FF"/>
            </a:solidFill>
            <a:miter lim="800000"/>
            <a:headEnd/>
            <a:tailEnd type="stealth" w="med" len="lg"/>
          </a:ln>
          <a:effectLst/>
        </p:spPr>
        <p:txBody>
          <a:bodyPr wrap="none"/>
          <a:lstStyle/>
          <a:p>
            <a:endParaRPr lang="zh-CN" altLang="en-US"/>
          </a:p>
        </p:txBody>
      </p:sp>
      <p:sp>
        <p:nvSpPr>
          <p:cNvPr id="255000" name="Freeform 24"/>
          <p:cNvSpPr>
            <a:spLocks/>
          </p:cNvSpPr>
          <p:nvPr/>
        </p:nvSpPr>
        <p:spPr bwMode="auto">
          <a:xfrm>
            <a:off x="4892643" y="2209800"/>
            <a:ext cx="838200" cy="609600"/>
          </a:xfrm>
          <a:custGeom>
            <a:avLst/>
            <a:gdLst/>
            <a:ahLst/>
            <a:cxnLst>
              <a:cxn ang="0">
                <a:pos x="0" y="0"/>
              </a:cxn>
              <a:cxn ang="0">
                <a:pos x="528" y="384"/>
              </a:cxn>
            </a:cxnLst>
            <a:rect l="0" t="0" r="r" b="b"/>
            <a:pathLst>
              <a:path w="528" h="384">
                <a:moveTo>
                  <a:pt x="0" y="0"/>
                </a:moveTo>
                <a:lnTo>
                  <a:pt x="528" y="384"/>
                </a:lnTo>
              </a:path>
            </a:pathLst>
          </a:custGeom>
          <a:noFill/>
          <a:ln w="31750">
            <a:solidFill>
              <a:srgbClr val="CC00FF"/>
            </a:solidFill>
            <a:miter lim="800000"/>
            <a:headEnd/>
            <a:tailEnd type="stealth" w="med" len="lg"/>
          </a:ln>
          <a:effectLst/>
        </p:spPr>
        <p:txBody>
          <a:bodyPr wrap="none"/>
          <a:lstStyle/>
          <a:p>
            <a:endParaRPr lang="zh-CN" altLang="en-US"/>
          </a:p>
        </p:txBody>
      </p:sp>
      <p:sp>
        <p:nvSpPr>
          <p:cNvPr id="255002" name="Freeform 26"/>
          <p:cNvSpPr>
            <a:spLocks/>
          </p:cNvSpPr>
          <p:nvPr/>
        </p:nvSpPr>
        <p:spPr bwMode="auto">
          <a:xfrm>
            <a:off x="5222843" y="3467100"/>
            <a:ext cx="533400" cy="1157288"/>
          </a:xfrm>
          <a:custGeom>
            <a:avLst/>
            <a:gdLst/>
            <a:ahLst/>
            <a:cxnLst>
              <a:cxn ang="0">
                <a:pos x="336" y="0"/>
              </a:cxn>
              <a:cxn ang="0">
                <a:pos x="0" y="729"/>
              </a:cxn>
            </a:cxnLst>
            <a:rect l="0" t="0" r="r" b="b"/>
            <a:pathLst>
              <a:path w="336" h="729">
                <a:moveTo>
                  <a:pt x="336" y="0"/>
                </a:moveTo>
                <a:lnTo>
                  <a:pt x="0" y="729"/>
                </a:lnTo>
              </a:path>
            </a:pathLst>
          </a:custGeom>
          <a:noFill/>
          <a:ln w="31750">
            <a:solidFill>
              <a:srgbClr val="CC00FF"/>
            </a:solidFill>
            <a:miter lim="800000"/>
            <a:headEnd/>
            <a:tailEnd type="stealth" w="med" len="lg"/>
          </a:ln>
          <a:effectLst/>
        </p:spPr>
        <p:txBody>
          <a:bodyPr wrap="none"/>
          <a:lstStyle/>
          <a:p>
            <a:endParaRPr lang="zh-CN" altLang="en-US"/>
          </a:p>
        </p:txBody>
      </p:sp>
      <p:sp>
        <p:nvSpPr>
          <p:cNvPr id="255003" name="Freeform 27"/>
          <p:cNvSpPr>
            <a:spLocks/>
          </p:cNvSpPr>
          <p:nvPr/>
        </p:nvSpPr>
        <p:spPr bwMode="auto">
          <a:xfrm>
            <a:off x="6454743" y="3467100"/>
            <a:ext cx="588962" cy="1160463"/>
          </a:xfrm>
          <a:custGeom>
            <a:avLst/>
            <a:gdLst/>
            <a:ahLst/>
            <a:cxnLst>
              <a:cxn ang="0">
                <a:pos x="0" y="0"/>
              </a:cxn>
              <a:cxn ang="0">
                <a:pos x="371" y="731"/>
              </a:cxn>
            </a:cxnLst>
            <a:rect l="0" t="0" r="r" b="b"/>
            <a:pathLst>
              <a:path w="371" h="731">
                <a:moveTo>
                  <a:pt x="0" y="0"/>
                </a:moveTo>
                <a:lnTo>
                  <a:pt x="371" y="731"/>
                </a:lnTo>
              </a:path>
            </a:pathLst>
          </a:custGeom>
          <a:noFill/>
          <a:ln w="31750">
            <a:solidFill>
              <a:srgbClr val="CC00FF"/>
            </a:solidFill>
            <a:miter lim="800000"/>
            <a:headEnd/>
            <a:tailEnd type="stealth" w="med" len="lg"/>
          </a:ln>
          <a:effectLst/>
        </p:spPr>
        <p:txBody>
          <a:bodyPr wrap="none"/>
          <a:lstStyle/>
          <a:p>
            <a:endParaRPr lang="zh-CN" altLang="en-US"/>
          </a:p>
        </p:txBody>
      </p:sp>
      <p:sp>
        <p:nvSpPr>
          <p:cNvPr id="255006" name="Freeform 30"/>
          <p:cNvSpPr>
            <a:spLocks/>
          </p:cNvSpPr>
          <p:nvPr/>
        </p:nvSpPr>
        <p:spPr bwMode="auto">
          <a:xfrm>
            <a:off x="5272055" y="3644900"/>
            <a:ext cx="725488" cy="2205038"/>
          </a:xfrm>
          <a:custGeom>
            <a:avLst/>
            <a:gdLst/>
            <a:ahLst/>
            <a:cxnLst>
              <a:cxn ang="0">
                <a:pos x="17" y="1049"/>
              </a:cxn>
              <a:cxn ang="0">
                <a:pos x="41" y="1345"/>
              </a:cxn>
              <a:cxn ang="0">
                <a:pos x="265" y="1313"/>
              </a:cxn>
              <a:cxn ang="0">
                <a:pos x="345" y="1073"/>
              </a:cxn>
              <a:cxn ang="0">
                <a:pos x="457" y="0"/>
              </a:cxn>
            </a:cxnLst>
            <a:rect l="0" t="0" r="r" b="b"/>
            <a:pathLst>
              <a:path w="457" h="1389">
                <a:moveTo>
                  <a:pt x="17" y="1049"/>
                </a:moveTo>
                <a:cubicBezTo>
                  <a:pt x="21" y="1098"/>
                  <a:pt x="0" y="1301"/>
                  <a:pt x="41" y="1345"/>
                </a:cubicBezTo>
                <a:cubicBezTo>
                  <a:pt x="82" y="1389"/>
                  <a:pt x="214" y="1358"/>
                  <a:pt x="265" y="1313"/>
                </a:cubicBezTo>
                <a:cubicBezTo>
                  <a:pt x="316" y="1268"/>
                  <a:pt x="313" y="1292"/>
                  <a:pt x="345" y="1073"/>
                </a:cubicBezTo>
                <a:cubicBezTo>
                  <a:pt x="377" y="854"/>
                  <a:pt x="434" y="224"/>
                  <a:pt x="457" y="0"/>
                </a:cubicBezTo>
              </a:path>
            </a:pathLst>
          </a:custGeom>
          <a:noFill/>
          <a:ln w="31750" cap="flat" cmpd="sng">
            <a:solidFill>
              <a:srgbClr val="FF0000"/>
            </a:solidFill>
            <a:prstDash val="sysDot"/>
            <a:round/>
            <a:headEnd/>
            <a:tailEnd type="stealth" w="lg" len="lg"/>
          </a:ln>
          <a:effectLst/>
        </p:spPr>
        <p:txBody>
          <a:bodyPr wrap="none"/>
          <a:lstStyle/>
          <a:p>
            <a:endParaRPr lang="zh-CN" altLang="en-US"/>
          </a:p>
        </p:txBody>
      </p:sp>
      <p:sp>
        <p:nvSpPr>
          <p:cNvPr id="255007" name="Freeform 31"/>
          <p:cNvSpPr>
            <a:spLocks/>
          </p:cNvSpPr>
          <p:nvPr/>
        </p:nvSpPr>
        <p:spPr bwMode="auto">
          <a:xfrm>
            <a:off x="6151530" y="3497263"/>
            <a:ext cx="604838" cy="2368550"/>
          </a:xfrm>
          <a:custGeom>
            <a:avLst/>
            <a:gdLst/>
            <a:ahLst/>
            <a:cxnLst>
              <a:cxn ang="0">
                <a:pos x="381" y="1120"/>
              </a:cxn>
              <a:cxn ang="0">
                <a:pos x="290" y="1438"/>
              </a:cxn>
              <a:cxn ang="0">
                <a:pos x="127" y="1445"/>
              </a:cxn>
              <a:cxn ang="0">
                <a:pos x="18" y="1256"/>
              </a:cxn>
              <a:cxn ang="0">
                <a:pos x="18" y="894"/>
              </a:cxn>
              <a:cxn ang="0">
                <a:pos x="31" y="133"/>
              </a:cxn>
              <a:cxn ang="0">
                <a:pos x="39" y="93"/>
              </a:cxn>
            </a:cxnLst>
            <a:rect l="0" t="0" r="r" b="b"/>
            <a:pathLst>
              <a:path w="381" h="1492">
                <a:moveTo>
                  <a:pt x="381" y="1120"/>
                </a:moveTo>
                <a:cubicBezTo>
                  <a:pt x="354" y="1256"/>
                  <a:pt x="332" y="1384"/>
                  <a:pt x="290" y="1438"/>
                </a:cubicBezTo>
                <a:cubicBezTo>
                  <a:pt x="248" y="1492"/>
                  <a:pt x="172" y="1475"/>
                  <a:pt x="127" y="1445"/>
                </a:cubicBezTo>
                <a:cubicBezTo>
                  <a:pt x="82" y="1415"/>
                  <a:pt x="36" y="1348"/>
                  <a:pt x="18" y="1256"/>
                </a:cubicBezTo>
                <a:cubicBezTo>
                  <a:pt x="0" y="1164"/>
                  <a:pt x="16" y="1081"/>
                  <a:pt x="18" y="894"/>
                </a:cubicBezTo>
                <a:cubicBezTo>
                  <a:pt x="20" y="707"/>
                  <a:pt x="28" y="266"/>
                  <a:pt x="31" y="133"/>
                </a:cubicBezTo>
                <a:cubicBezTo>
                  <a:pt x="34" y="0"/>
                  <a:pt x="37" y="101"/>
                  <a:pt x="39" y="93"/>
                </a:cubicBezTo>
              </a:path>
            </a:pathLst>
          </a:custGeom>
          <a:noFill/>
          <a:ln w="31750" cap="flat" cmpd="sng">
            <a:solidFill>
              <a:srgbClr val="FF0000"/>
            </a:solidFill>
            <a:prstDash val="sysDot"/>
            <a:round/>
            <a:headEnd/>
            <a:tailEnd type="stealth" w="lg" len="lg"/>
          </a:ln>
          <a:effectLst/>
        </p:spPr>
        <p:txBody>
          <a:bodyPr wrap="none"/>
          <a:lstStyle/>
          <a:p>
            <a:endParaRPr lang="zh-CN" altLang="en-US"/>
          </a:p>
        </p:txBody>
      </p:sp>
      <p:grpSp>
        <p:nvGrpSpPr>
          <p:cNvPr id="255045" name="Group 69"/>
          <p:cNvGrpSpPr>
            <a:grpSpLocks/>
          </p:cNvGrpSpPr>
          <p:nvPr/>
        </p:nvGrpSpPr>
        <p:grpSpPr bwMode="auto">
          <a:xfrm>
            <a:off x="3803618" y="223838"/>
            <a:ext cx="1296987" cy="1373187"/>
            <a:chOff x="2290" y="141"/>
            <a:chExt cx="817" cy="865"/>
          </a:xfrm>
        </p:grpSpPr>
        <p:sp>
          <p:nvSpPr>
            <p:cNvPr id="255009" name="Rectangle 33"/>
            <p:cNvSpPr>
              <a:spLocks noChangeArrowheads="1"/>
            </p:cNvSpPr>
            <p:nvPr/>
          </p:nvSpPr>
          <p:spPr bwMode="auto">
            <a:xfrm>
              <a:off x="2290" y="141"/>
              <a:ext cx="817" cy="27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3333FF"/>
                  </a:solidFill>
                  <a:latin typeface="Consolas" pitchFamily="49" charset="0"/>
                  <a:ea typeface="黑体" pitchFamily="2" charset="-122"/>
                  <a:cs typeface="Consolas" pitchFamily="49" charset="0"/>
                </a:rPr>
                <a:t>0  ///  </a:t>
              </a:r>
              <a:r>
                <a:rPr lang="en-US" altLang="zh-CN" sz="1800" dirty="0">
                  <a:solidFill>
                    <a:srgbClr val="3333FF"/>
                  </a:solidFill>
                  <a:latin typeface="Consolas" pitchFamily="49" charset="0"/>
                  <a:ea typeface="黑体" pitchFamily="2" charset="-122"/>
                  <a:cs typeface="Consolas" pitchFamily="49" charset="0"/>
                </a:rPr>
                <a:t>1</a:t>
              </a:r>
            </a:p>
          </p:txBody>
        </p:sp>
        <p:sp>
          <p:nvSpPr>
            <p:cNvPr id="255010" name="Line 34"/>
            <p:cNvSpPr>
              <a:spLocks noChangeShapeType="1"/>
            </p:cNvSpPr>
            <p:nvPr/>
          </p:nvSpPr>
          <p:spPr bwMode="auto">
            <a:xfrm>
              <a:off x="2562" y="141"/>
              <a:ext cx="0" cy="272"/>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wrap="none"/>
            <a:lstStyle/>
            <a:p>
              <a:endParaRPr lang="zh-CN" altLang="en-US" b="0">
                <a:solidFill>
                  <a:srgbClr val="3333FF"/>
                </a:solidFill>
                <a:latin typeface="Consolas" pitchFamily="49" charset="0"/>
                <a:cs typeface="Consolas" pitchFamily="49" charset="0"/>
              </a:endParaRPr>
            </a:p>
          </p:txBody>
        </p:sp>
        <p:sp>
          <p:nvSpPr>
            <p:cNvPr id="255011" name="Line 35"/>
            <p:cNvSpPr>
              <a:spLocks noChangeShapeType="1"/>
            </p:cNvSpPr>
            <p:nvPr/>
          </p:nvSpPr>
          <p:spPr bwMode="auto">
            <a:xfrm>
              <a:off x="2835" y="141"/>
              <a:ext cx="0" cy="272"/>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wrap="none"/>
            <a:lstStyle/>
            <a:p>
              <a:endParaRPr lang="zh-CN" altLang="en-US" b="0">
                <a:solidFill>
                  <a:srgbClr val="3333FF"/>
                </a:solidFill>
                <a:latin typeface="Consolas" pitchFamily="49" charset="0"/>
                <a:cs typeface="Consolas" pitchFamily="49" charset="0"/>
              </a:endParaRPr>
            </a:p>
          </p:txBody>
        </p:sp>
        <p:sp>
          <p:nvSpPr>
            <p:cNvPr id="255012" name="Rectangle 36"/>
            <p:cNvSpPr>
              <a:spLocks noChangeArrowheads="1"/>
            </p:cNvSpPr>
            <p:nvPr/>
          </p:nvSpPr>
          <p:spPr bwMode="auto">
            <a:xfrm>
              <a:off x="2290" y="413"/>
              <a:ext cx="817" cy="22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b="0">
                <a:solidFill>
                  <a:srgbClr val="3333FF"/>
                </a:solidFill>
                <a:latin typeface="Consolas" pitchFamily="49" charset="0"/>
                <a:cs typeface="Consolas" pitchFamily="49" charset="0"/>
              </a:endParaRPr>
            </a:p>
          </p:txBody>
        </p:sp>
        <p:sp>
          <p:nvSpPr>
            <p:cNvPr id="255013" name="Line 37"/>
            <p:cNvSpPr>
              <a:spLocks noChangeShapeType="1"/>
            </p:cNvSpPr>
            <p:nvPr/>
          </p:nvSpPr>
          <p:spPr bwMode="auto">
            <a:xfrm>
              <a:off x="2698" y="413"/>
              <a:ext cx="0" cy="227"/>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wrap="none"/>
            <a:lstStyle/>
            <a:p>
              <a:endParaRPr lang="zh-CN" altLang="en-US" b="0">
                <a:solidFill>
                  <a:srgbClr val="3333FF"/>
                </a:solidFill>
                <a:latin typeface="Consolas" pitchFamily="49" charset="0"/>
                <a:cs typeface="Consolas" pitchFamily="49" charset="0"/>
              </a:endParaRPr>
            </a:p>
          </p:txBody>
        </p:sp>
        <p:sp>
          <p:nvSpPr>
            <p:cNvPr id="255014" name="Line 38"/>
            <p:cNvSpPr>
              <a:spLocks noChangeShapeType="1"/>
            </p:cNvSpPr>
            <p:nvPr/>
          </p:nvSpPr>
          <p:spPr bwMode="auto">
            <a:xfrm flipH="1">
              <a:off x="2496" y="507"/>
              <a:ext cx="0" cy="499"/>
            </a:xfrm>
            <a:prstGeom prst="line">
              <a:avLst/>
            </a:prstGeom>
            <a:noFill/>
            <a:ln w="31750">
              <a:solidFill>
                <a:srgbClr val="CC00FF"/>
              </a:solidFill>
              <a:round/>
              <a:headEnd/>
              <a:tailEnd type="stealth" w="med" len="lg"/>
            </a:ln>
            <a:effectLst/>
          </p:spPr>
          <p:txBody>
            <a:bodyPr wrap="none"/>
            <a:lstStyle/>
            <a:p>
              <a:endParaRPr lang="zh-CN" altLang="en-US">
                <a:latin typeface="Consolas" pitchFamily="49" charset="0"/>
                <a:cs typeface="Consolas" pitchFamily="49" charset="0"/>
              </a:endParaRPr>
            </a:p>
          </p:txBody>
        </p:sp>
      </p:grpSp>
      <p:grpSp>
        <p:nvGrpSpPr>
          <p:cNvPr id="255054" name="Group 78"/>
          <p:cNvGrpSpPr>
            <a:grpSpLocks/>
          </p:cNvGrpSpPr>
          <p:nvPr/>
        </p:nvGrpSpPr>
        <p:grpSpPr bwMode="auto">
          <a:xfrm>
            <a:off x="4884705" y="508000"/>
            <a:ext cx="3179763" cy="5441950"/>
            <a:chOff x="2971" y="320"/>
            <a:chExt cx="2003" cy="3428"/>
          </a:xfrm>
        </p:grpSpPr>
        <p:sp>
          <p:nvSpPr>
            <p:cNvPr id="255015" name="Freeform 39"/>
            <p:cNvSpPr>
              <a:spLocks/>
            </p:cNvSpPr>
            <p:nvPr/>
          </p:nvSpPr>
          <p:spPr bwMode="auto">
            <a:xfrm>
              <a:off x="2971" y="504"/>
              <a:ext cx="1597" cy="2408"/>
            </a:xfrm>
            <a:custGeom>
              <a:avLst/>
              <a:gdLst/>
              <a:ahLst/>
              <a:cxnLst>
                <a:cxn ang="0">
                  <a:pos x="0" y="0"/>
                </a:cxn>
                <a:cxn ang="0">
                  <a:pos x="680" y="272"/>
                </a:cxn>
                <a:cxn ang="0">
                  <a:pos x="1315" y="1225"/>
                </a:cxn>
                <a:cxn ang="0">
                  <a:pos x="1597" y="2408"/>
                </a:cxn>
              </a:cxnLst>
              <a:rect l="0" t="0" r="r" b="b"/>
              <a:pathLst>
                <a:path w="1597" h="2408">
                  <a:moveTo>
                    <a:pt x="0" y="0"/>
                  </a:moveTo>
                  <a:cubicBezTo>
                    <a:pt x="230" y="34"/>
                    <a:pt x="461" y="68"/>
                    <a:pt x="680" y="272"/>
                  </a:cubicBezTo>
                  <a:cubicBezTo>
                    <a:pt x="899" y="476"/>
                    <a:pt x="1162" y="869"/>
                    <a:pt x="1315" y="1225"/>
                  </a:cubicBezTo>
                  <a:cubicBezTo>
                    <a:pt x="1468" y="1581"/>
                    <a:pt x="1538" y="2162"/>
                    <a:pt x="1597" y="2408"/>
                  </a:cubicBezTo>
                </a:path>
              </a:pathLst>
            </a:custGeom>
            <a:noFill/>
            <a:ln w="31750" cap="flat" cmpd="sng">
              <a:solidFill>
                <a:srgbClr val="FF0000"/>
              </a:solidFill>
              <a:prstDash val="sysDot"/>
              <a:round/>
              <a:headEnd/>
              <a:tailEnd type="stealth" w="lg" len="lg"/>
            </a:ln>
            <a:effectLst/>
          </p:spPr>
          <p:txBody>
            <a:bodyPr wrap="none"/>
            <a:lstStyle/>
            <a:p>
              <a:endParaRPr lang="zh-CN" altLang="en-US"/>
            </a:p>
          </p:txBody>
        </p:sp>
        <p:sp>
          <p:nvSpPr>
            <p:cNvPr id="255017" name="Freeform 41"/>
            <p:cNvSpPr>
              <a:spLocks/>
            </p:cNvSpPr>
            <p:nvPr/>
          </p:nvSpPr>
          <p:spPr bwMode="auto">
            <a:xfrm>
              <a:off x="3144" y="320"/>
              <a:ext cx="1830" cy="3428"/>
            </a:xfrm>
            <a:custGeom>
              <a:avLst/>
              <a:gdLst/>
              <a:ahLst/>
              <a:cxnLst>
                <a:cxn ang="0">
                  <a:pos x="1369" y="2996"/>
                </a:cxn>
                <a:cxn ang="0">
                  <a:pos x="1460" y="3269"/>
                </a:cxn>
                <a:cxn ang="0">
                  <a:pos x="1732" y="3269"/>
                </a:cxn>
                <a:cxn ang="0">
                  <a:pos x="1686" y="2316"/>
                </a:cxn>
                <a:cxn ang="0">
                  <a:pos x="870" y="411"/>
                </a:cxn>
                <a:cxn ang="0">
                  <a:pos x="0" y="0"/>
                </a:cxn>
              </a:cxnLst>
              <a:rect l="0" t="0" r="r" b="b"/>
              <a:pathLst>
                <a:path w="1830" h="3428">
                  <a:moveTo>
                    <a:pt x="1369" y="2996"/>
                  </a:moveTo>
                  <a:cubicBezTo>
                    <a:pt x="1384" y="3109"/>
                    <a:pt x="1400" y="3223"/>
                    <a:pt x="1460" y="3269"/>
                  </a:cubicBezTo>
                  <a:cubicBezTo>
                    <a:pt x="1520" y="3315"/>
                    <a:pt x="1694" y="3428"/>
                    <a:pt x="1732" y="3269"/>
                  </a:cubicBezTo>
                  <a:cubicBezTo>
                    <a:pt x="1770" y="3110"/>
                    <a:pt x="1830" y="2792"/>
                    <a:pt x="1686" y="2316"/>
                  </a:cubicBezTo>
                  <a:cubicBezTo>
                    <a:pt x="1542" y="1840"/>
                    <a:pt x="1151" y="797"/>
                    <a:pt x="870" y="411"/>
                  </a:cubicBezTo>
                  <a:cubicBezTo>
                    <a:pt x="589" y="25"/>
                    <a:pt x="181" y="86"/>
                    <a:pt x="0" y="0"/>
                  </a:cubicBezTo>
                </a:path>
              </a:pathLst>
            </a:custGeom>
            <a:noFill/>
            <a:ln w="31750" cap="flat" cmpd="sng">
              <a:solidFill>
                <a:srgbClr val="FF0000"/>
              </a:solidFill>
              <a:prstDash val="sysDot"/>
              <a:round/>
              <a:headEnd type="none" w="lg" len="sm"/>
              <a:tailEnd type="stealth" w="lg" len="lg"/>
            </a:ln>
            <a:effectLst/>
          </p:spPr>
          <p:txBody>
            <a:bodyPr wrap="none"/>
            <a:lstStyle/>
            <a:p>
              <a:endParaRPr lang="zh-CN" altLang="en-US"/>
            </a:p>
          </p:txBody>
        </p:sp>
      </p:grpSp>
      <p:grpSp>
        <p:nvGrpSpPr>
          <p:cNvPr id="255048" name="Group 72"/>
          <p:cNvGrpSpPr>
            <a:grpSpLocks/>
          </p:cNvGrpSpPr>
          <p:nvPr/>
        </p:nvGrpSpPr>
        <p:grpSpPr bwMode="auto">
          <a:xfrm>
            <a:off x="2508218" y="2816225"/>
            <a:ext cx="1296987" cy="793750"/>
            <a:chOff x="1474" y="1774"/>
            <a:chExt cx="817" cy="500"/>
          </a:xfrm>
        </p:grpSpPr>
        <p:sp>
          <p:nvSpPr>
            <p:cNvPr id="255019" name="Rectangle 43"/>
            <p:cNvSpPr>
              <a:spLocks noChangeArrowheads="1"/>
            </p:cNvSpPr>
            <p:nvPr/>
          </p:nvSpPr>
          <p:spPr bwMode="auto">
            <a:xfrm>
              <a:off x="1474" y="2047"/>
              <a:ext cx="817" cy="22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b="0">
                <a:solidFill>
                  <a:schemeClr val="tx1"/>
                </a:solidFill>
                <a:latin typeface="Consolas" pitchFamily="49" charset="0"/>
                <a:ea typeface="黑体" pitchFamily="2" charset="-122"/>
                <a:cs typeface="Consolas" pitchFamily="49" charset="0"/>
              </a:endParaRPr>
            </a:p>
          </p:txBody>
        </p:sp>
        <p:sp>
          <p:nvSpPr>
            <p:cNvPr id="255020" name="Line 44"/>
            <p:cNvSpPr>
              <a:spLocks noChangeShapeType="1"/>
            </p:cNvSpPr>
            <p:nvPr/>
          </p:nvSpPr>
          <p:spPr bwMode="auto">
            <a:xfrm>
              <a:off x="1882" y="2047"/>
              <a:ext cx="0" cy="227"/>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255023" name="Rectangle 47"/>
            <p:cNvSpPr>
              <a:spLocks noChangeArrowheads="1"/>
            </p:cNvSpPr>
            <p:nvPr/>
          </p:nvSpPr>
          <p:spPr bwMode="auto">
            <a:xfrm>
              <a:off x="1474" y="1774"/>
              <a:ext cx="817" cy="27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a:solidFill>
                    <a:srgbClr val="3333FF"/>
                  </a:solidFill>
                  <a:latin typeface="Consolas" pitchFamily="49" charset="0"/>
                  <a:ea typeface="黑体" pitchFamily="2" charset="-122"/>
                  <a:cs typeface="Consolas" pitchFamily="49" charset="0"/>
                </a:rPr>
                <a:t>0  </a:t>
              </a:r>
              <a:r>
                <a:rPr lang="en-US" altLang="zh-CN" sz="1800" i="1">
                  <a:solidFill>
                    <a:srgbClr val="3333FF"/>
                  </a:solidFill>
                  <a:latin typeface="Consolas" pitchFamily="49" charset="0"/>
                  <a:ea typeface="黑体" pitchFamily="2" charset="-122"/>
                  <a:cs typeface="Consolas" pitchFamily="49" charset="0"/>
                </a:rPr>
                <a:t>B</a:t>
              </a:r>
              <a:r>
                <a:rPr lang="en-US" altLang="zh-CN" sz="1800">
                  <a:solidFill>
                    <a:srgbClr val="3333FF"/>
                  </a:solidFill>
                  <a:latin typeface="Consolas" pitchFamily="49" charset="0"/>
                  <a:ea typeface="黑体" pitchFamily="2" charset="-122"/>
                  <a:cs typeface="Consolas" pitchFamily="49" charset="0"/>
                </a:rPr>
                <a:t>  </a:t>
              </a:r>
              <a:r>
                <a:rPr lang="en-US" altLang="zh-CN" sz="1800" dirty="0">
                  <a:solidFill>
                    <a:srgbClr val="3333FF"/>
                  </a:solidFill>
                  <a:latin typeface="Consolas" pitchFamily="49" charset="0"/>
                  <a:ea typeface="黑体" pitchFamily="2" charset="-122"/>
                  <a:cs typeface="Consolas" pitchFamily="49" charset="0"/>
                </a:rPr>
                <a:t>1</a:t>
              </a:r>
            </a:p>
          </p:txBody>
        </p:sp>
        <p:sp>
          <p:nvSpPr>
            <p:cNvPr id="255024" name="Line 48"/>
            <p:cNvSpPr>
              <a:spLocks noChangeShapeType="1"/>
            </p:cNvSpPr>
            <p:nvPr/>
          </p:nvSpPr>
          <p:spPr bwMode="auto">
            <a:xfrm>
              <a:off x="1746" y="1774"/>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255025" name="Line 49"/>
            <p:cNvSpPr>
              <a:spLocks noChangeShapeType="1"/>
            </p:cNvSpPr>
            <p:nvPr/>
          </p:nvSpPr>
          <p:spPr bwMode="auto">
            <a:xfrm>
              <a:off x="2018" y="1774"/>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grpSp>
      <p:grpSp>
        <p:nvGrpSpPr>
          <p:cNvPr id="255047" name="Group 71"/>
          <p:cNvGrpSpPr>
            <a:grpSpLocks/>
          </p:cNvGrpSpPr>
          <p:nvPr/>
        </p:nvGrpSpPr>
        <p:grpSpPr bwMode="auto">
          <a:xfrm>
            <a:off x="1327118" y="4545013"/>
            <a:ext cx="1296987" cy="803275"/>
            <a:chOff x="730" y="2863"/>
            <a:chExt cx="817" cy="506"/>
          </a:xfrm>
        </p:grpSpPr>
        <p:sp>
          <p:nvSpPr>
            <p:cNvPr id="255026" name="Rectangle 50"/>
            <p:cNvSpPr>
              <a:spLocks noChangeArrowheads="1"/>
            </p:cNvSpPr>
            <p:nvPr/>
          </p:nvSpPr>
          <p:spPr bwMode="auto">
            <a:xfrm>
              <a:off x="730" y="3134"/>
              <a:ext cx="817" cy="22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b="0">
                <a:solidFill>
                  <a:schemeClr val="tx1"/>
                </a:solidFill>
                <a:latin typeface="Consolas" pitchFamily="49" charset="0"/>
                <a:ea typeface="黑体" pitchFamily="2" charset="-122"/>
                <a:cs typeface="Consolas" pitchFamily="49" charset="0"/>
              </a:endParaRPr>
            </a:p>
          </p:txBody>
        </p:sp>
        <p:sp>
          <p:nvSpPr>
            <p:cNvPr id="255027" name="Line 51"/>
            <p:cNvSpPr>
              <a:spLocks noChangeShapeType="1"/>
            </p:cNvSpPr>
            <p:nvPr/>
          </p:nvSpPr>
          <p:spPr bwMode="auto">
            <a:xfrm>
              <a:off x="1134" y="3142"/>
              <a:ext cx="0" cy="227"/>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255028" name="Rectangle 52"/>
            <p:cNvSpPr>
              <a:spLocks noChangeArrowheads="1"/>
            </p:cNvSpPr>
            <p:nvPr/>
          </p:nvSpPr>
          <p:spPr bwMode="auto">
            <a:xfrm>
              <a:off x="730" y="2863"/>
              <a:ext cx="817" cy="27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a:solidFill>
                    <a:srgbClr val="3333FF"/>
                  </a:solidFill>
                  <a:latin typeface="Consolas" pitchFamily="49" charset="0"/>
                  <a:ea typeface="黑体" pitchFamily="2" charset="-122"/>
                  <a:cs typeface="Consolas" pitchFamily="49" charset="0"/>
                </a:rPr>
                <a:t>1  </a:t>
              </a:r>
              <a:r>
                <a:rPr lang="en-US" altLang="zh-CN" sz="1800" i="1">
                  <a:solidFill>
                    <a:srgbClr val="3333FF"/>
                  </a:solidFill>
                  <a:latin typeface="Consolas" pitchFamily="49" charset="0"/>
                  <a:ea typeface="黑体" pitchFamily="2" charset="-122"/>
                  <a:cs typeface="Consolas" pitchFamily="49" charset="0"/>
                </a:rPr>
                <a:t>D </a:t>
              </a:r>
              <a:r>
                <a:rPr lang="en-US" altLang="zh-CN" sz="1800">
                  <a:solidFill>
                    <a:srgbClr val="3333FF"/>
                  </a:solidFill>
                  <a:latin typeface="Consolas" pitchFamily="49" charset="0"/>
                  <a:ea typeface="黑体" pitchFamily="2" charset="-122"/>
                  <a:cs typeface="Consolas" pitchFamily="49" charset="0"/>
                </a:rPr>
                <a:t> </a:t>
              </a:r>
              <a:r>
                <a:rPr lang="en-US" altLang="zh-CN" sz="1800" dirty="0">
                  <a:solidFill>
                    <a:srgbClr val="3333FF"/>
                  </a:solidFill>
                  <a:latin typeface="Consolas" pitchFamily="49" charset="0"/>
                  <a:ea typeface="黑体" pitchFamily="2" charset="-122"/>
                  <a:cs typeface="Consolas" pitchFamily="49" charset="0"/>
                </a:rPr>
                <a:t>1</a:t>
              </a:r>
            </a:p>
          </p:txBody>
        </p:sp>
        <p:sp>
          <p:nvSpPr>
            <p:cNvPr id="255029" name="Line 53"/>
            <p:cNvSpPr>
              <a:spLocks noChangeShapeType="1"/>
            </p:cNvSpPr>
            <p:nvPr/>
          </p:nvSpPr>
          <p:spPr bwMode="auto">
            <a:xfrm>
              <a:off x="1011" y="2863"/>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255030" name="Line 54"/>
            <p:cNvSpPr>
              <a:spLocks noChangeShapeType="1"/>
            </p:cNvSpPr>
            <p:nvPr/>
          </p:nvSpPr>
          <p:spPr bwMode="auto">
            <a:xfrm>
              <a:off x="1284" y="2863"/>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grpSp>
      <p:grpSp>
        <p:nvGrpSpPr>
          <p:cNvPr id="255050" name="Group 74"/>
          <p:cNvGrpSpPr>
            <a:grpSpLocks/>
          </p:cNvGrpSpPr>
          <p:nvPr/>
        </p:nvGrpSpPr>
        <p:grpSpPr bwMode="auto">
          <a:xfrm>
            <a:off x="2508218" y="5624513"/>
            <a:ext cx="1296987" cy="792162"/>
            <a:chOff x="1474" y="3543"/>
            <a:chExt cx="817" cy="499"/>
          </a:xfrm>
        </p:grpSpPr>
        <p:sp>
          <p:nvSpPr>
            <p:cNvPr id="255031" name="Rectangle 55"/>
            <p:cNvSpPr>
              <a:spLocks noChangeArrowheads="1"/>
            </p:cNvSpPr>
            <p:nvPr/>
          </p:nvSpPr>
          <p:spPr bwMode="auto">
            <a:xfrm>
              <a:off x="1474" y="3543"/>
              <a:ext cx="817" cy="27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a:solidFill>
                    <a:srgbClr val="3333FF"/>
                  </a:solidFill>
                  <a:latin typeface="Consolas" pitchFamily="49" charset="0"/>
                  <a:ea typeface="黑体" pitchFamily="2" charset="-122"/>
                  <a:cs typeface="Consolas" pitchFamily="49" charset="0"/>
                </a:rPr>
                <a:t>1  G  </a:t>
              </a:r>
              <a:r>
                <a:rPr lang="en-US" altLang="zh-CN" sz="1800" i="1" dirty="0">
                  <a:solidFill>
                    <a:srgbClr val="3333FF"/>
                  </a:solidFill>
                  <a:latin typeface="Consolas" pitchFamily="49" charset="0"/>
                  <a:ea typeface="黑体" pitchFamily="2" charset="-122"/>
                  <a:cs typeface="Consolas" pitchFamily="49" charset="0"/>
                </a:rPr>
                <a:t>1</a:t>
              </a:r>
            </a:p>
          </p:txBody>
        </p:sp>
        <p:sp>
          <p:nvSpPr>
            <p:cNvPr id="255032" name="Line 56"/>
            <p:cNvSpPr>
              <a:spLocks noChangeShapeType="1"/>
            </p:cNvSpPr>
            <p:nvPr/>
          </p:nvSpPr>
          <p:spPr bwMode="auto">
            <a:xfrm>
              <a:off x="1746" y="3543"/>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255033" name="Line 57"/>
            <p:cNvSpPr>
              <a:spLocks noChangeShapeType="1"/>
            </p:cNvSpPr>
            <p:nvPr/>
          </p:nvSpPr>
          <p:spPr bwMode="auto">
            <a:xfrm>
              <a:off x="2019" y="3543"/>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255034" name="Rectangle 58"/>
            <p:cNvSpPr>
              <a:spLocks noChangeArrowheads="1"/>
            </p:cNvSpPr>
            <p:nvPr/>
          </p:nvSpPr>
          <p:spPr bwMode="auto">
            <a:xfrm>
              <a:off x="1474" y="3815"/>
              <a:ext cx="817" cy="22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55035" name="Line 59"/>
            <p:cNvSpPr>
              <a:spLocks noChangeShapeType="1"/>
            </p:cNvSpPr>
            <p:nvPr/>
          </p:nvSpPr>
          <p:spPr bwMode="auto">
            <a:xfrm>
              <a:off x="1882" y="3815"/>
              <a:ext cx="0" cy="227"/>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grpSp>
      <p:sp>
        <p:nvSpPr>
          <p:cNvPr id="255036" name="Freeform 60"/>
          <p:cNvSpPr>
            <a:spLocks/>
          </p:cNvSpPr>
          <p:nvPr/>
        </p:nvSpPr>
        <p:spPr bwMode="auto">
          <a:xfrm>
            <a:off x="2327243" y="5118100"/>
            <a:ext cx="468312" cy="506413"/>
          </a:xfrm>
          <a:custGeom>
            <a:avLst/>
            <a:gdLst/>
            <a:ahLst/>
            <a:cxnLst>
              <a:cxn ang="0">
                <a:pos x="0" y="0"/>
              </a:cxn>
              <a:cxn ang="0">
                <a:pos x="295" y="319"/>
              </a:cxn>
            </a:cxnLst>
            <a:rect l="0" t="0" r="r" b="b"/>
            <a:pathLst>
              <a:path w="295" h="319">
                <a:moveTo>
                  <a:pt x="0" y="0"/>
                </a:moveTo>
                <a:lnTo>
                  <a:pt x="295" y="319"/>
                </a:lnTo>
              </a:path>
            </a:pathLst>
          </a:custGeom>
          <a:noFill/>
          <a:ln w="31750">
            <a:solidFill>
              <a:srgbClr val="CC00FF"/>
            </a:solidFill>
            <a:round/>
            <a:headEnd/>
            <a:tailEnd type="stealth" w="med" len="lg"/>
          </a:ln>
          <a:effectLst/>
        </p:spPr>
        <p:txBody>
          <a:bodyPr wrap="none"/>
          <a:lstStyle/>
          <a:p>
            <a:endParaRPr lang="zh-CN" altLang="en-US"/>
          </a:p>
        </p:txBody>
      </p:sp>
      <p:sp>
        <p:nvSpPr>
          <p:cNvPr id="255037" name="Freeform 61"/>
          <p:cNvSpPr>
            <a:spLocks/>
          </p:cNvSpPr>
          <p:nvPr/>
        </p:nvSpPr>
        <p:spPr bwMode="auto">
          <a:xfrm>
            <a:off x="3127343" y="3632200"/>
            <a:ext cx="881062" cy="2905125"/>
          </a:xfrm>
          <a:custGeom>
            <a:avLst/>
            <a:gdLst/>
            <a:ahLst/>
            <a:cxnLst>
              <a:cxn ang="0">
                <a:pos x="154" y="1618"/>
              </a:cxn>
              <a:cxn ang="0">
                <a:pos x="245" y="1800"/>
              </a:cxn>
              <a:cxn ang="0">
                <a:pos x="472" y="1800"/>
              </a:cxn>
              <a:cxn ang="0">
                <a:pos x="517" y="1663"/>
              </a:cxn>
              <a:cxn ang="0">
                <a:pos x="517" y="1391"/>
              </a:cxn>
              <a:cxn ang="0">
                <a:pos x="290" y="847"/>
              </a:cxn>
              <a:cxn ang="0">
                <a:pos x="63" y="303"/>
              </a:cxn>
              <a:cxn ang="0">
                <a:pos x="0" y="0"/>
              </a:cxn>
            </a:cxnLst>
            <a:rect l="0" t="0" r="r" b="b"/>
            <a:pathLst>
              <a:path w="555" h="1830">
                <a:moveTo>
                  <a:pt x="154" y="1618"/>
                </a:moveTo>
                <a:cubicBezTo>
                  <a:pt x="173" y="1694"/>
                  <a:pt x="192" y="1770"/>
                  <a:pt x="245" y="1800"/>
                </a:cubicBezTo>
                <a:cubicBezTo>
                  <a:pt x="298" y="1830"/>
                  <a:pt x="427" y="1823"/>
                  <a:pt x="472" y="1800"/>
                </a:cubicBezTo>
                <a:cubicBezTo>
                  <a:pt x="517" y="1777"/>
                  <a:pt x="510" y="1731"/>
                  <a:pt x="517" y="1663"/>
                </a:cubicBezTo>
                <a:cubicBezTo>
                  <a:pt x="524" y="1595"/>
                  <a:pt x="555" y="1527"/>
                  <a:pt x="517" y="1391"/>
                </a:cubicBezTo>
                <a:cubicBezTo>
                  <a:pt x="479" y="1255"/>
                  <a:pt x="366" y="1028"/>
                  <a:pt x="290" y="847"/>
                </a:cubicBezTo>
                <a:cubicBezTo>
                  <a:pt x="214" y="666"/>
                  <a:pt x="111" y="444"/>
                  <a:pt x="63" y="303"/>
                </a:cubicBezTo>
                <a:cubicBezTo>
                  <a:pt x="15" y="162"/>
                  <a:pt x="13" y="63"/>
                  <a:pt x="0" y="0"/>
                </a:cubicBezTo>
              </a:path>
            </a:pathLst>
          </a:custGeom>
          <a:noFill/>
          <a:ln w="31750" cap="flat" cmpd="sng">
            <a:solidFill>
              <a:srgbClr val="FF0000"/>
            </a:solidFill>
            <a:prstDash val="sysDot"/>
            <a:round/>
            <a:headEnd/>
            <a:tailEnd type="stealth" w="lg" len="lg"/>
          </a:ln>
          <a:effectLst/>
        </p:spPr>
        <p:txBody>
          <a:bodyPr wrap="none"/>
          <a:lstStyle/>
          <a:p>
            <a:endParaRPr lang="zh-CN" altLang="en-US"/>
          </a:p>
        </p:txBody>
      </p:sp>
      <p:sp>
        <p:nvSpPr>
          <p:cNvPr id="255039" name="Freeform 63"/>
          <p:cNvSpPr>
            <a:spLocks/>
          </p:cNvSpPr>
          <p:nvPr/>
        </p:nvSpPr>
        <p:spPr bwMode="auto">
          <a:xfrm>
            <a:off x="2111343" y="5372100"/>
            <a:ext cx="757237" cy="1225550"/>
          </a:xfrm>
          <a:custGeom>
            <a:avLst/>
            <a:gdLst/>
            <a:ahLst/>
            <a:cxnLst>
              <a:cxn ang="0">
                <a:pos x="477" y="567"/>
              </a:cxn>
              <a:cxn ang="0">
                <a:pos x="431" y="749"/>
              </a:cxn>
              <a:cxn ang="0">
                <a:pos x="205" y="704"/>
              </a:cxn>
              <a:cxn ang="0">
                <a:pos x="68" y="431"/>
              </a:cxn>
              <a:cxn ang="0">
                <a:pos x="0" y="0"/>
              </a:cxn>
            </a:cxnLst>
            <a:rect l="0" t="0" r="r" b="b"/>
            <a:pathLst>
              <a:path w="477" h="772">
                <a:moveTo>
                  <a:pt x="477" y="567"/>
                </a:moveTo>
                <a:cubicBezTo>
                  <a:pt x="476" y="646"/>
                  <a:pt x="476" y="726"/>
                  <a:pt x="431" y="749"/>
                </a:cubicBezTo>
                <a:cubicBezTo>
                  <a:pt x="386" y="772"/>
                  <a:pt x="265" y="757"/>
                  <a:pt x="205" y="704"/>
                </a:cubicBezTo>
                <a:cubicBezTo>
                  <a:pt x="145" y="651"/>
                  <a:pt x="102" y="548"/>
                  <a:pt x="68" y="431"/>
                </a:cubicBezTo>
                <a:cubicBezTo>
                  <a:pt x="34" y="314"/>
                  <a:pt x="14" y="90"/>
                  <a:pt x="0" y="0"/>
                </a:cubicBezTo>
              </a:path>
            </a:pathLst>
          </a:custGeom>
          <a:noFill/>
          <a:ln w="31750" cap="flat" cmpd="sng">
            <a:solidFill>
              <a:srgbClr val="FF0000"/>
            </a:solidFill>
            <a:prstDash val="sysDot"/>
            <a:round/>
            <a:headEnd/>
            <a:tailEnd type="stealth" w="lg" len="lg"/>
          </a:ln>
          <a:effectLst/>
        </p:spPr>
        <p:txBody>
          <a:bodyPr wrap="none"/>
          <a:lstStyle/>
          <a:p>
            <a:endParaRPr lang="zh-CN" altLang="en-US"/>
          </a:p>
        </p:txBody>
      </p:sp>
      <p:sp>
        <p:nvSpPr>
          <p:cNvPr id="255041" name="Freeform 65"/>
          <p:cNvSpPr>
            <a:spLocks/>
          </p:cNvSpPr>
          <p:nvPr/>
        </p:nvSpPr>
        <p:spPr bwMode="auto">
          <a:xfrm>
            <a:off x="990568" y="787400"/>
            <a:ext cx="2784475" cy="4981575"/>
          </a:xfrm>
          <a:custGeom>
            <a:avLst/>
            <a:gdLst/>
            <a:ahLst/>
            <a:cxnLst>
              <a:cxn ang="0">
                <a:pos x="412" y="2730"/>
              </a:cxn>
              <a:cxn ang="0">
                <a:pos x="321" y="3093"/>
              </a:cxn>
              <a:cxn ang="0">
                <a:pos x="49" y="3002"/>
              </a:cxn>
              <a:cxn ang="0">
                <a:pos x="26" y="2720"/>
              </a:cxn>
              <a:cxn ang="0">
                <a:pos x="49" y="2412"/>
              </a:cxn>
              <a:cxn ang="0">
                <a:pos x="185" y="1868"/>
              </a:cxn>
              <a:cxn ang="0">
                <a:pos x="457" y="1505"/>
              </a:cxn>
              <a:cxn ang="0">
                <a:pos x="1001" y="870"/>
              </a:cxn>
              <a:cxn ang="0">
                <a:pos x="1591" y="144"/>
              </a:cxn>
              <a:cxn ang="0">
                <a:pos x="1754" y="8"/>
              </a:cxn>
            </a:cxnLst>
            <a:rect l="0" t="0" r="r" b="b"/>
            <a:pathLst>
              <a:path w="1754" h="3138">
                <a:moveTo>
                  <a:pt x="412" y="2730"/>
                </a:moveTo>
                <a:cubicBezTo>
                  <a:pt x="396" y="2889"/>
                  <a:pt x="381" y="3048"/>
                  <a:pt x="321" y="3093"/>
                </a:cubicBezTo>
                <a:cubicBezTo>
                  <a:pt x="261" y="3138"/>
                  <a:pt x="98" y="3064"/>
                  <a:pt x="49" y="3002"/>
                </a:cubicBezTo>
                <a:cubicBezTo>
                  <a:pt x="0" y="2940"/>
                  <a:pt x="26" y="2818"/>
                  <a:pt x="26" y="2720"/>
                </a:cubicBezTo>
                <a:cubicBezTo>
                  <a:pt x="26" y="2622"/>
                  <a:pt x="23" y="2554"/>
                  <a:pt x="49" y="2412"/>
                </a:cubicBezTo>
                <a:cubicBezTo>
                  <a:pt x="75" y="2270"/>
                  <a:pt x="117" y="2019"/>
                  <a:pt x="185" y="1868"/>
                </a:cubicBezTo>
                <a:cubicBezTo>
                  <a:pt x="253" y="1717"/>
                  <a:pt x="321" y="1671"/>
                  <a:pt x="457" y="1505"/>
                </a:cubicBezTo>
                <a:cubicBezTo>
                  <a:pt x="593" y="1339"/>
                  <a:pt x="812" y="1097"/>
                  <a:pt x="1001" y="870"/>
                </a:cubicBezTo>
                <a:cubicBezTo>
                  <a:pt x="1190" y="643"/>
                  <a:pt x="1466" y="288"/>
                  <a:pt x="1591" y="144"/>
                </a:cubicBezTo>
                <a:cubicBezTo>
                  <a:pt x="1716" y="0"/>
                  <a:pt x="1720" y="36"/>
                  <a:pt x="1754" y="8"/>
                </a:cubicBezTo>
              </a:path>
            </a:pathLst>
          </a:custGeom>
          <a:noFill/>
          <a:ln w="31750" cap="flat" cmpd="sng">
            <a:solidFill>
              <a:srgbClr val="FF0000"/>
            </a:solidFill>
            <a:prstDash val="sysDot"/>
            <a:round/>
            <a:headEnd type="none" w="lg" len="lg"/>
            <a:tailEnd type="stealth" w="lg" len="lg"/>
          </a:ln>
          <a:effectLst/>
        </p:spPr>
        <p:txBody>
          <a:bodyPr wrap="none"/>
          <a:lstStyle/>
          <a:p>
            <a:endParaRPr lang="zh-CN" altLang="en-US"/>
          </a:p>
        </p:txBody>
      </p:sp>
      <p:sp>
        <p:nvSpPr>
          <p:cNvPr id="255043" name="Freeform 67"/>
          <p:cNvSpPr>
            <a:spLocks/>
          </p:cNvSpPr>
          <p:nvPr/>
        </p:nvSpPr>
        <p:spPr bwMode="auto">
          <a:xfrm>
            <a:off x="4044918" y="2451100"/>
            <a:ext cx="708025" cy="3233738"/>
          </a:xfrm>
          <a:custGeom>
            <a:avLst/>
            <a:gdLst/>
            <a:ahLst/>
            <a:cxnLst>
              <a:cxn ang="0">
                <a:pos x="446" y="1761"/>
              </a:cxn>
              <a:cxn ang="0">
                <a:pos x="302" y="1999"/>
              </a:cxn>
              <a:cxn ang="0">
                <a:pos x="75" y="1954"/>
              </a:cxn>
              <a:cxn ang="0">
                <a:pos x="30" y="1500"/>
              </a:cxn>
              <a:cxn ang="0">
                <a:pos x="257" y="775"/>
              </a:cxn>
              <a:cxn ang="0">
                <a:pos x="342" y="0"/>
              </a:cxn>
            </a:cxnLst>
            <a:rect l="0" t="0" r="r" b="b"/>
            <a:pathLst>
              <a:path w="446" h="2037">
                <a:moveTo>
                  <a:pt x="446" y="1761"/>
                </a:moveTo>
                <a:cubicBezTo>
                  <a:pt x="423" y="1801"/>
                  <a:pt x="364" y="1967"/>
                  <a:pt x="302" y="1999"/>
                </a:cubicBezTo>
                <a:cubicBezTo>
                  <a:pt x="240" y="2031"/>
                  <a:pt x="120" y="2037"/>
                  <a:pt x="75" y="1954"/>
                </a:cubicBezTo>
                <a:cubicBezTo>
                  <a:pt x="30" y="1871"/>
                  <a:pt x="0" y="1696"/>
                  <a:pt x="30" y="1500"/>
                </a:cubicBezTo>
                <a:cubicBezTo>
                  <a:pt x="60" y="1304"/>
                  <a:pt x="205" y="1025"/>
                  <a:pt x="257" y="775"/>
                </a:cubicBezTo>
                <a:cubicBezTo>
                  <a:pt x="309" y="525"/>
                  <a:pt x="324" y="162"/>
                  <a:pt x="342" y="0"/>
                </a:cubicBezTo>
              </a:path>
            </a:pathLst>
          </a:custGeom>
          <a:noFill/>
          <a:ln w="31750" cap="flat" cmpd="sng">
            <a:solidFill>
              <a:srgbClr val="FF0000"/>
            </a:solidFill>
            <a:prstDash val="sysDot"/>
            <a:round/>
            <a:headEnd/>
            <a:tailEnd type="stealth" w="lg" len="lg"/>
          </a:ln>
          <a:effectLst/>
        </p:spPr>
        <p:txBody>
          <a:bodyPr wrap="none"/>
          <a:lstStyle/>
          <a:p>
            <a:endParaRPr lang="zh-CN" altLang="en-US"/>
          </a:p>
        </p:txBody>
      </p:sp>
      <p:sp>
        <p:nvSpPr>
          <p:cNvPr id="255044" name="Text Box 68"/>
          <p:cNvSpPr txBox="1">
            <a:spLocks noChangeArrowheads="1"/>
          </p:cNvSpPr>
          <p:nvPr/>
        </p:nvSpPr>
        <p:spPr bwMode="auto">
          <a:xfrm>
            <a:off x="214283" y="857232"/>
            <a:ext cx="1357322" cy="400110"/>
          </a:xfrm>
          <a:prstGeom prst="rect">
            <a:avLst/>
          </a:prstGeom>
          <a:noFill/>
          <a:ln w="9525">
            <a:noFill/>
            <a:miter lim="800000"/>
            <a:headEnd/>
            <a:tailEnd/>
          </a:ln>
          <a:effectLst/>
        </p:spPr>
        <p:txBody>
          <a:bodyPr wrap="square">
            <a:spAutoFit/>
          </a:bodyPr>
          <a:lstStyle/>
          <a:p>
            <a:pPr algn="l">
              <a:spcBef>
                <a:spcPct val="50000"/>
              </a:spcBef>
            </a:pPr>
            <a:r>
              <a:rPr lang="zh-CN" altLang="en-US" sz="2000" dirty="0">
                <a:latin typeface="Consolas" pitchFamily="49" charset="0"/>
                <a:ea typeface="楷体" pitchFamily="49" charset="-122"/>
                <a:cs typeface="Consolas" pitchFamily="49" charset="0"/>
              </a:rPr>
              <a:t>中序</a:t>
            </a:r>
            <a:r>
              <a:rPr lang="zh-CN" altLang="en-US" sz="2000">
                <a:latin typeface="Consolas" pitchFamily="49" charset="0"/>
                <a:ea typeface="楷体" pitchFamily="49" charset="-122"/>
                <a:cs typeface="Consolas" pitchFamily="49" charset="0"/>
              </a:rPr>
              <a:t>序列：</a:t>
            </a:r>
            <a:endParaRPr lang="en-US" altLang="zh-CN" sz="2000" i="1" dirty="0">
              <a:latin typeface="Consolas" pitchFamily="49" charset="0"/>
              <a:ea typeface="楷体" pitchFamily="49" charset="-122"/>
              <a:cs typeface="Consolas" pitchFamily="49" charset="0"/>
            </a:endParaRPr>
          </a:p>
        </p:txBody>
      </p:sp>
      <p:sp>
        <p:nvSpPr>
          <p:cNvPr id="255056" name="Text Box 80"/>
          <p:cNvSpPr txBox="1">
            <a:spLocks noChangeArrowheads="1"/>
          </p:cNvSpPr>
          <p:nvPr/>
        </p:nvSpPr>
        <p:spPr bwMode="auto">
          <a:xfrm>
            <a:off x="180975" y="260350"/>
            <a:ext cx="2605075" cy="457200"/>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dirty="0">
                <a:solidFill>
                  <a:srgbClr val="FF0000"/>
                </a:solidFill>
                <a:ea typeface="楷体" pitchFamily="49" charset="-122"/>
                <a:cs typeface="Times New Roman" pitchFamily="18" charset="0"/>
              </a:rPr>
              <a:t>中序线索化演示</a:t>
            </a:r>
          </a:p>
        </p:txBody>
      </p:sp>
      <p:sp>
        <p:nvSpPr>
          <p:cNvPr id="255057" name="Text Box 81"/>
          <p:cNvSpPr txBox="1">
            <a:spLocks noChangeArrowheads="1"/>
          </p:cNvSpPr>
          <p:nvPr/>
        </p:nvSpPr>
        <p:spPr bwMode="auto">
          <a:xfrm>
            <a:off x="4319555" y="6000768"/>
            <a:ext cx="3024187" cy="400110"/>
          </a:xfrm>
          <a:prstGeom prst="rect">
            <a:avLst/>
          </a:prstGeom>
          <a:noFill/>
          <a:ln w="9525" algn="ctr">
            <a:noFill/>
            <a:miter lim="800000"/>
            <a:headEnd/>
            <a:tailEnd type="none" w="med" len="lg"/>
          </a:ln>
          <a:effectLst/>
        </p:spPr>
        <p:txBody>
          <a:bodyPr>
            <a:spAutoFit/>
          </a:bodyPr>
          <a:lstStyle/>
          <a:p>
            <a:pPr>
              <a:spcBef>
                <a:spcPct val="50000"/>
              </a:spcBef>
            </a:pPr>
            <a:r>
              <a:rPr lang="zh-CN" altLang="en-US" sz="2000" dirty="0">
                <a:latin typeface="微软雅黑" pitchFamily="34" charset="-122"/>
                <a:ea typeface="微软雅黑" pitchFamily="34" charset="-122"/>
              </a:rPr>
              <a:t>中序线索树建立完毕</a:t>
            </a:r>
          </a:p>
        </p:txBody>
      </p:sp>
      <p:grpSp>
        <p:nvGrpSpPr>
          <p:cNvPr id="83" name="组合 82"/>
          <p:cNvGrpSpPr/>
          <p:nvPr/>
        </p:nvGrpSpPr>
        <p:grpSpPr>
          <a:xfrm>
            <a:off x="3143240" y="71414"/>
            <a:ext cx="673104" cy="368324"/>
            <a:chOff x="3395685" y="71414"/>
            <a:chExt cx="673104" cy="368324"/>
          </a:xfrm>
        </p:grpSpPr>
        <p:cxnSp>
          <p:nvCxnSpPr>
            <p:cNvPr id="81" name="直接箭头连接符 80"/>
            <p:cNvCxnSpPr/>
            <p:nvPr/>
          </p:nvCxnSpPr>
          <p:spPr>
            <a:xfrm>
              <a:off x="3870346" y="285728"/>
              <a:ext cx="198443" cy="15401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3395685" y="71414"/>
              <a:ext cx="500066" cy="307777"/>
            </a:xfrm>
            <a:prstGeom prst="rect">
              <a:avLst/>
            </a:prstGeom>
            <a:noFill/>
          </p:spPr>
          <p:txBody>
            <a:bodyPr wrap="square" lIns="0" tIns="0" rIns="0" bIns="0" rtlCol="0">
              <a:spAutoFit/>
            </a:bodyPr>
            <a:lstStyle/>
            <a:p>
              <a:r>
                <a:rPr lang="en-US" altLang="zh-CN" sz="2000">
                  <a:effectLst>
                    <a:outerShdw blurRad="38100" dist="38100" dir="2700000" algn="tl">
                      <a:srgbClr val="000000">
                        <a:alpha val="43137"/>
                      </a:srgbClr>
                    </a:outerShdw>
                  </a:effectLst>
                </a:rPr>
                <a:t>pre</a:t>
              </a:r>
              <a:endParaRPr lang="zh-CN" altLang="en-US" sz="2000">
                <a:effectLst>
                  <a:outerShdw blurRad="38100" dist="38100" dir="2700000" algn="tl">
                    <a:srgbClr val="000000">
                      <a:alpha val="43137"/>
                    </a:srgbClr>
                  </a:outerShdw>
                </a:effectLst>
              </a:endParaRPr>
            </a:p>
          </p:txBody>
        </p:sp>
      </p:grpSp>
      <p:grpSp>
        <p:nvGrpSpPr>
          <p:cNvPr id="87" name="组合 86"/>
          <p:cNvGrpSpPr/>
          <p:nvPr/>
        </p:nvGrpSpPr>
        <p:grpSpPr>
          <a:xfrm>
            <a:off x="1176283" y="4130680"/>
            <a:ext cx="484195" cy="403228"/>
            <a:chOff x="1571604" y="4143380"/>
            <a:chExt cx="484195" cy="403228"/>
          </a:xfrm>
        </p:grpSpPr>
        <p:cxnSp>
          <p:nvCxnSpPr>
            <p:cNvPr id="85" name="直接箭头连接符 84"/>
            <p:cNvCxnSpPr/>
            <p:nvPr/>
          </p:nvCxnSpPr>
          <p:spPr>
            <a:xfrm>
              <a:off x="1857356" y="4392598"/>
              <a:ext cx="198443" cy="15401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1571604" y="4143380"/>
              <a:ext cx="285752" cy="307777"/>
            </a:xfrm>
            <a:prstGeom prst="rect">
              <a:avLst/>
            </a:prstGeom>
            <a:noFill/>
          </p:spPr>
          <p:txBody>
            <a:bodyPr wrap="square" lIns="0" tIns="0" rIns="0" bIns="0" rtlCol="0">
              <a:spAutoFit/>
            </a:bodyPr>
            <a:lstStyle/>
            <a:p>
              <a:r>
                <a:rPr lang="en-US" altLang="zh-CN" sz="2000" i="1">
                  <a:effectLst>
                    <a:outerShdw blurRad="38100" dist="38100" dir="2700000" algn="tl">
                      <a:srgbClr val="000000">
                        <a:alpha val="43137"/>
                      </a:srgbClr>
                    </a:outerShdw>
                  </a:effectLst>
                  <a:latin typeface="Consolas" pitchFamily="49" charset="0"/>
                  <a:cs typeface="Consolas" pitchFamily="49" charset="0"/>
                </a:rPr>
                <a:t>p</a:t>
              </a:r>
              <a:endParaRPr lang="zh-CN" altLang="en-US" sz="2000" i="1">
                <a:effectLst>
                  <a:outerShdw blurRad="38100" dist="38100" dir="2700000" algn="tl">
                    <a:srgbClr val="000000">
                      <a:alpha val="43137"/>
                    </a:srgbClr>
                  </a:outerShdw>
                </a:effectLst>
                <a:latin typeface="Consolas" pitchFamily="49" charset="0"/>
                <a:cs typeface="Consolas" pitchFamily="49" charset="0"/>
              </a:endParaRPr>
            </a:p>
          </p:txBody>
        </p:sp>
      </p:grpSp>
      <p:sp>
        <p:nvSpPr>
          <p:cNvPr id="88" name="TextBox 87"/>
          <p:cNvSpPr txBox="1"/>
          <p:nvPr/>
        </p:nvSpPr>
        <p:spPr>
          <a:xfrm>
            <a:off x="538165" y="1335273"/>
            <a:ext cx="360000" cy="307777"/>
          </a:xfrm>
          <a:prstGeom prst="rect">
            <a:avLst/>
          </a:prstGeom>
          <a:noFill/>
        </p:spPr>
        <p:txBody>
          <a:bodyPr wrap="square" lIns="0" tIns="0" rIns="0" bIns="0" rtlCol="0">
            <a:spAutoFit/>
          </a:bodyPr>
          <a:lstStyle/>
          <a:p>
            <a:r>
              <a:rPr lang="en-US" altLang="zh-CN" sz="2000" i="1">
                <a:latin typeface="Consolas" pitchFamily="49" charset="0"/>
                <a:cs typeface="Consolas" pitchFamily="49" charset="0"/>
              </a:rPr>
              <a:t>D</a:t>
            </a:r>
            <a:endParaRPr lang="zh-CN" altLang="en-US" sz="2000" i="1">
              <a:latin typeface="Consolas" pitchFamily="49" charset="0"/>
              <a:cs typeface="Consolas" pitchFamily="49" charset="0"/>
            </a:endParaRPr>
          </a:p>
        </p:txBody>
      </p:sp>
      <p:sp>
        <p:nvSpPr>
          <p:cNvPr id="89" name="TextBox 88"/>
          <p:cNvSpPr txBox="1"/>
          <p:nvPr/>
        </p:nvSpPr>
        <p:spPr>
          <a:xfrm>
            <a:off x="821107" y="1335273"/>
            <a:ext cx="360000" cy="307777"/>
          </a:xfrm>
          <a:prstGeom prst="rect">
            <a:avLst/>
          </a:prstGeom>
          <a:noFill/>
        </p:spPr>
        <p:txBody>
          <a:bodyPr wrap="square" lIns="0" tIns="0" rIns="0" bIns="0" rtlCol="0">
            <a:spAutoFit/>
          </a:bodyPr>
          <a:lstStyle/>
          <a:p>
            <a:r>
              <a:rPr lang="en-US" altLang="zh-CN" sz="2000" i="1">
                <a:latin typeface="Consolas" pitchFamily="49" charset="0"/>
                <a:cs typeface="Consolas" pitchFamily="49" charset="0"/>
              </a:rPr>
              <a:t>G</a:t>
            </a:r>
            <a:endParaRPr lang="zh-CN" altLang="en-US" sz="2000" i="1">
              <a:latin typeface="Consolas" pitchFamily="49" charset="0"/>
              <a:cs typeface="Consolas" pitchFamily="49" charset="0"/>
            </a:endParaRPr>
          </a:p>
        </p:txBody>
      </p:sp>
      <p:sp>
        <p:nvSpPr>
          <p:cNvPr id="90" name="TextBox 89"/>
          <p:cNvSpPr txBox="1"/>
          <p:nvPr/>
        </p:nvSpPr>
        <p:spPr>
          <a:xfrm>
            <a:off x="1106859" y="1335273"/>
            <a:ext cx="360000" cy="307777"/>
          </a:xfrm>
          <a:prstGeom prst="rect">
            <a:avLst/>
          </a:prstGeom>
          <a:noFill/>
        </p:spPr>
        <p:txBody>
          <a:bodyPr wrap="square" lIns="0" tIns="0" rIns="0" bIns="0" rtlCol="0">
            <a:spAutoFit/>
          </a:bodyPr>
          <a:lstStyle/>
          <a:p>
            <a:r>
              <a:rPr lang="en-US" altLang="zh-CN" sz="2000" i="1">
                <a:latin typeface="Consolas" pitchFamily="49" charset="0"/>
                <a:cs typeface="Consolas" pitchFamily="49" charset="0"/>
              </a:rPr>
              <a:t>B</a:t>
            </a:r>
            <a:endParaRPr lang="zh-CN" altLang="en-US" sz="2000" i="1">
              <a:latin typeface="Consolas" pitchFamily="49" charset="0"/>
              <a:cs typeface="Consolas" pitchFamily="49" charset="0"/>
            </a:endParaRPr>
          </a:p>
        </p:txBody>
      </p:sp>
      <p:sp>
        <p:nvSpPr>
          <p:cNvPr id="91" name="TextBox 90"/>
          <p:cNvSpPr txBox="1"/>
          <p:nvPr/>
        </p:nvSpPr>
        <p:spPr>
          <a:xfrm>
            <a:off x="1392611" y="1335273"/>
            <a:ext cx="360000" cy="307777"/>
          </a:xfrm>
          <a:prstGeom prst="rect">
            <a:avLst/>
          </a:prstGeom>
          <a:noFill/>
        </p:spPr>
        <p:txBody>
          <a:bodyPr wrap="square" lIns="0" tIns="0" rIns="0" bIns="0" rtlCol="0">
            <a:spAutoFit/>
          </a:bodyPr>
          <a:lstStyle/>
          <a:p>
            <a:r>
              <a:rPr lang="en-US" altLang="zh-CN" sz="2000" i="1">
                <a:latin typeface="Consolas" pitchFamily="49" charset="0"/>
                <a:cs typeface="Consolas" pitchFamily="49" charset="0"/>
              </a:rPr>
              <a:t>A</a:t>
            </a:r>
            <a:endParaRPr lang="zh-CN" altLang="en-US" sz="2000" i="1">
              <a:latin typeface="Consolas" pitchFamily="49" charset="0"/>
              <a:cs typeface="Consolas" pitchFamily="49" charset="0"/>
            </a:endParaRPr>
          </a:p>
        </p:txBody>
      </p:sp>
      <p:sp>
        <p:nvSpPr>
          <p:cNvPr id="92" name="TextBox 91"/>
          <p:cNvSpPr txBox="1"/>
          <p:nvPr/>
        </p:nvSpPr>
        <p:spPr>
          <a:xfrm>
            <a:off x="1678363" y="1335273"/>
            <a:ext cx="360000" cy="307777"/>
          </a:xfrm>
          <a:prstGeom prst="rect">
            <a:avLst/>
          </a:prstGeom>
          <a:noFill/>
        </p:spPr>
        <p:txBody>
          <a:bodyPr wrap="square" lIns="0" tIns="0" rIns="0" bIns="0" rtlCol="0">
            <a:spAutoFit/>
          </a:bodyPr>
          <a:lstStyle/>
          <a:p>
            <a:r>
              <a:rPr lang="en-US" altLang="zh-CN" sz="2000" i="1">
                <a:latin typeface="Consolas" pitchFamily="49" charset="0"/>
                <a:cs typeface="Consolas" pitchFamily="49" charset="0"/>
              </a:rPr>
              <a:t>E</a:t>
            </a:r>
            <a:endParaRPr lang="zh-CN" altLang="en-US" sz="2000" i="1">
              <a:latin typeface="Consolas" pitchFamily="49" charset="0"/>
              <a:cs typeface="Consolas" pitchFamily="49" charset="0"/>
            </a:endParaRPr>
          </a:p>
        </p:txBody>
      </p:sp>
      <p:sp>
        <p:nvSpPr>
          <p:cNvPr id="93" name="TextBox 92"/>
          <p:cNvSpPr txBox="1"/>
          <p:nvPr/>
        </p:nvSpPr>
        <p:spPr>
          <a:xfrm>
            <a:off x="1964115" y="1335273"/>
            <a:ext cx="360000" cy="307777"/>
          </a:xfrm>
          <a:prstGeom prst="rect">
            <a:avLst/>
          </a:prstGeom>
          <a:noFill/>
        </p:spPr>
        <p:txBody>
          <a:bodyPr wrap="square" lIns="0" tIns="0" rIns="0" bIns="0" rtlCol="0">
            <a:spAutoFit/>
          </a:bodyPr>
          <a:lstStyle/>
          <a:p>
            <a:r>
              <a:rPr lang="en-US" altLang="zh-CN" sz="2000" i="1">
                <a:latin typeface="Consolas" pitchFamily="49" charset="0"/>
                <a:cs typeface="Consolas" pitchFamily="49" charset="0"/>
              </a:rPr>
              <a:t>C</a:t>
            </a:r>
            <a:endParaRPr lang="zh-CN" altLang="en-US" sz="2000" i="1">
              <a:latin typeface="Consolas" pitchFamily="49" charset="0"/>
              <a:cs typeface="Consolas" pitchFamily="49" charset="0"/>
            </a:endParaRPr>
          </a:p>
        </p:txBody>
      </p:sp>
      <p:sp>
        <p:nvSpPr>
          <p:cNvPr id="94" name="TextBox 93"/>
          <p:cNvSpPr txBox="1"/>
          <p:nvPr/>
        </p:nvSpPr>
        <p:spPr>
          <a:xfrm>
            <a:off x="2249867" y="1335273"/>
            <a:ext cx="360000" cy="307777"/>
          </a:xfrm>
          <a:prstGeom prst="rect">
            <a:avLst/>
          </a:prstGeom>
          <a:noFill/>
        </p:spPr>
        <p:txBody>
          <a:bodyPr wrap="square" lIns="0" tIns="0" rIns="0" bIns="0" rtlCol="0">
            <a:spAutoFit/>
          </a:bodyPr>
          <a:lstStyle/>
          <a:p>
            <a:r>
              <a:rPr lang="en-US" altLang="zh-CN" sz="2000" i="1">
                <a:latin typeface="Consolas" pitchFamily="49" charset="0"/>
                <a:cs typeface="Consolas" pitchFamily="49" charset="0"/>
              </a:rPr>
              <a:t>F</a:t>
            </a:r>
            <a:endParaRPr lang="zh-CN" altLang="en-US" sz="2000" i="1">
              <a:latin typeface="Consolas" pitchFamily="49" charset="0"/>
              <a:cs typeface="Consolas" pitchFamily="49" charset="0"/>
            </a:endParaRPr>
          </a:p>
        </p:txBody>
      </p:sp>
      <p:sp>
        <p:nvSpPr>
          <p:cNvPr id="255001" name="Freeform 25"/>
          <p:cNvSpPr>
            <a:spLocks/>
          </p:cNvSpPr>
          <p:nvPr/>
        </p:nvSpPr>
        <p:spPr bwMode="auto">
          <a:xfrm>
            <a:off x="2004980" y="3441700"/>
            <a:ext cx="868363" cy="1114425"/>
          </a:xfrm>
          <a:custGeom>
            <a:avLst/>
            <a:gdLst/>
            <a:ahLst/>
            <a:cxnLst>
              <a:cxn ang="0">
                <a:pos x="547" y="0"/>
              </a:cxn>
              <a:cxn ang="0">
                <a:pos x="0" y="702"/>
              </a:cxn>
            </a:cxnLst>
            <a:rect l="0" t="0" r="r" b="b"/>
            <a:pathLst>
              <a:path w="547" h="702">
                <a:moveTo>
                  <a:pt x="547" y="0"/>
                </a:moveTo>
                <a:lnTo>
                  <a:pt x="0" y="702"/>
                </a:lnTo>
              </a:path>
            </a:pathLst>
          </a:custGeom>
          <a:noFill/>
          <a:ln w="31750">
            <a:solidFill>
              <a:srgbClr val="CC00FF"/>
            </a:solidFill>
            <a:miter lim="800000"/>
            <a:headEnd/>
            <a:tailEnd type="stealth" w="med" len="lg"/>
          </a:ln>
          <a:effectLst/>
        </p:spPr>
        <p:txBody>
          <a:bodyPr wrap="none"/>
          <a:lstStyle/>
          <a:p>
            <a:endParaRPr lang="zh-CN" altLang="en-US"/>
          </a:p>
        </p:txBody>
      </p:sp>
      <p:sp>
        <p:nvSpPr>
          <p:cNvPr id="255021" name="Freeform 45"/>
          <p:cNvSpPr>
            <a:spLocks/>
          </p:cNvSpPr>
          <p:nvPr/>
        </p:nvSpPr>
        <p:spPr bwMode="auto">
          <a:xfrm>
            <a:off x="3371818" y="2425700"/>
            <a:ext cx="949325" cy="1593850"/>
          </a:xfrm>
          <a:custGeom>
            <a:avLst/>
            <a:gdLst/>
            <a:ahLst/>
            <a:cxnLst>
              <a:cxn ang="0">
                <a:pos x="0" y="694"/>
              </a:cxn>
              <a:cxn ang="0">
                <a:pos x="91" y="983"/>
              </a:cxn>
              <a:cxn ang="0">
                <a:pos x="363" y="818"/>
              </a:cxn>
              <a:cxn ang="0">
                <a:pos x="454" y="611"/>
              </a:cxn>
              <a:cxn ang="0">
                <a:pos x="598" y="0"/>
              </a:cxn>
            </a:cxnLst>
            <a:rect l="0" t="0" r="r" b="b"/>
            <a:pathLst>
              <a:path w="598" h="1004">
                <a:moveTo>
                  <a:pt x="0" y="694"/>
                </a:moveTo>
                <a:cubicBezTo>
                  <a:pt x="15" y="828"/>
                  <a:pt x="31" y="962"/>
                  <a:pt x="91" y="983"/>
                </a:cubicBezTo>
                <a:cubicBezTo>
                  <a:pt x="151" y="1004"/>
                  <a:pt x="303" y="880"/>
                  <a:pt x="363" y="818"/>
                </a:cubicBezTo>
                <a:cubicBezTo>
                  <a:pt x="423" y="756"/>
                  <a:pt x="415" y="747"/>
                  <a:pt x="454" y="611"/>
                </a:cubicBezTo>
                <a:cubicBezTo>
                  <a:pt x="493" y="475"/>
                  <a:pt x="568" y="127"/>
                  <a:pt x="598" y="0"/>
                </a:cubicBezTo>
              </a:path>
            </a:pathLst>
          </a:custGeom>
          <a:noFill/>
          <a:ln w="31750" cap="flat" cmpd="sng">
            <a:solidFill>
              <a:srgbClr val="FF0000"/>
            </a:solidFill>
            <a:prstDash val="sysDot"/>
            <a:round/>
            <a:headEnd/>
            <a:tailEnd type="stealth" w="lg" len="lg"/>
          </a:ln>
          <a:effectLst/>
        </p:spPr>
        <p:txBody>
          <a:bodyPr wrap="none"/>
          <a:lstStyle/>
          <a:p>
            <a:endParaRPr lang="zh-CN" altLang="en-US"/>
          </a:p>
        </p:txBody>
      </p:sp>
      <p:sp>
        <p:nvSpPr>
          <p:cNvPr id="95" name="TextBox 94"/>
          <p:cNvSpPr txBox="1"/>
          <p:nvPr/>
        </p:nvSpPr>
        <p:spPr>
          <a:xfrm>
            <a:off x="7858148" y="3429000"/>
            <a:ext cx="1142976" cy="307777"/>
          </a:xfrm>
          <a:prstGeom prst="rect">
            <a:avLst/>
          </a:prstGeom>
          <a:noFill/>
        </p:spPr>
        <p:txBody>
          <a:bodyPr wrap="square" lIns="0" tIns="0" rIns="0" bIns="0" rtlCol="0">
            <a:spAutoFit/>
          </a:bodyPr>
          <a:lstStyle/>
          <a:p>
            <a:r>
              <a:rPr lang="en-US" altLang="zh-CN" sz="2000">
                <a:latin typeface="Consolas" pitchFamily="49" charset="0"/>
                <a:cs typeface="Consolas" pitchFamily="49" charset="0"/>
              </a:rPr>
              <a:t>p=NULL</a:t>
            </a:r>
            <a:endParaRPr lang="zh-CN" altLang="en-US" sz="2000">
              <a:latin typeface="Consolas" pitchFamily="49" charset="0"/>
              <a:cs typeface="Consolas" pitchFamily="49" charset="0"/>
            </a:endParaRPr>
          </a:p>
        </p:txBody>
      </p:sp>
      <p:sp>
        <p:nvSpPr>
          <p:cNvPr id="97" name="灯片编号占位符 96"/>
          <p:cNvSpPr>
            <a:spLocks noGrp="1"/>
          </p:cNvSpPr>
          <p:nvPr>
            <p:ph type="sldNum" sz="quarter" idx="12"/>
          </p:nvPr>
        </p:nvSpPr>
        <p:spPr/>
        <p:txBody>
          <a:bodyPr/>
          <a:lstStyle/>
          <a:p>
            <a:fld id="{46F6EDFD-1C6D-4B0B-9860-EFBC3E98102D}" type="slidenum">
              <a:rPr lang="en-US" altLang="zh-CN" smtClean="0"/>
              <a:pPr/>
              <a:t>42</a:t>
            </a:fld>
            <a:r>
              <a:rPr lang="en-US" altLang="zh-CN"/>
              <a:t>/17</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5504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nodeType="clickEffect">
                                  <p:stCondLst>
                                    <p:cond delay="0"/>
                                  </p:stCondLst>
                                  <p:childTnLst>
                                    <p:animMotion origin="layout" path="M -0.00121 0.04421 C -0.01875 0.09051 -0.03611 0.13704 -0.06232 0.19977 C -0.08854 0.2625 -0.13229 0.35417 -0.15816 0.42014 C -0.18403 0.48611 -0.20538 0.55949 -0.21788 0.59606 " pathEditMode="relative" rAng="0" ptsTypes="aaaa">
                                      <p:cBhvr>
                                        <p:cTn id="17" dur="2000" fill="hold"/>
                                        <p:tgtEl>
                                          <p:spTgt spid="83"/>
                                        </p:tgtEl>
                                        <p:attrNameLst>
                                          <p:attrName>ppt_x</p:attrName>
                                          <p:attrName>ppt_y</p:attrName>
                                        </p:attrNameLst>
                                      </p:cBhvr>
                                      <p:rCtr x="-10800" y="27600"/>
                                    </p:animMotion>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nodeType="clickEffect">
                                  <p:stCondLst>
                                    <p:cond delay="0"/>
                                  </p:stCondLst>
                                  <p:childTnLst>
                                    <p:animMotion origin="layout" path="M 0.00486 0.00162 C 0.05486 0.00278 0.10278 -0.00393 0.13403 0.02199 C 0.16528 0.04792 0.18021 0.12894 0.19236 0.15718 " pathEditMode="relative" rAng="0" ptsTypes="aaa">
                                      <p:cBhvr>
                                        <p:cTn id="21" dur="2000" fill="hold"/>
                                        <p:tgtEl>
                                          <p:spTgt spid="87"/>
                                        </p:tgtEl>
                                        <p:attrNameLst>
                                          <p:attrName>ppt_x</p:attrName>
                                          <p:attrName>ppt_y</p:attrName>
                                        </p:attrNameLst>
                                      </p:cBhvr>
                                      <p:rCtr x="9400" y="7500"/>
                                    </p:animMotion>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50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0.21788 0.59606 C -0.18489 0.61065 -0.15607 0.62083 -0.1276 0.64792 C -0.09913 0.675 -0.06389 0.73588 -0.04705 0.75903 " pathEditMode="relative" rAng="0" ptsTypes="aaa">
                                      <p:cBhvr>
                                        <p:cTn id="32" dur="2000" fill="hold"/>
                                        <p:tgtEl>
                                          <p:spTgt spid="83"/>
                                        </p:tgtEl>
                                        <p:attrNameLst>
                                          <p:attrName>ppt_x</p:attrName>
                                          <p:attrName>ppt_y</p:attrName>
                                        </p:attrNameLst>
                                      </p:cBhvr>
                                      <p:rCtr x="8500" y="8100"/>
                                    </p:animMotion>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nodeType="clickEffect">
                                  <p:stCondLst>
                                    <p:cond delay="0"/>
                                  </p:stCondLst>
                                  <p:childTnLst>
                                    <p:animMotion origin="layout" path="M 0.19236 0.15718 C 0.1625 0.01181 0.13455 -0.13102 0.12847 -0.19838 C 0.12239 -0.26574 0.15052 -0.23657 0.15625 -0.24652 " pathEditMode="relative" rAng="0" ptsTypes="aaa">
                                      <p:cBhvr>
                                        <p:cTn id="36" dur="2000" fill="hold"/>
                                        <p:tgtEl>
                                          <p:spTgt spid="87"/>
                                        </p:tgtEl>
                                        <p:attrNameLst>
                                          <p:attrName>ppt_x</p:attrName>
                                          <p:attrName>ppt_y</p:attrName>
                                        </p:attrNameLst>
                                      </p:cBhvr>
                                      <p:rCtr x="-3500" y="-21200"/>
                                    </p:animMotion>
                                  </p:childTnLst>
                                </p:cTn>
                              </p:par>
                            </p:childTnLst>
                          </p:cTn>
                        </p:par>
                        <p:par>
                          <p:cTn id="37" fill="hold">
                            <p:stCondLst>
                              <p:cond delay="2000"/>
                            </p:stCondLst>
                            <p:childTnLst>
                              <p:par>
                                <p:cTn id="38" presetID="1" presetClass="entr" presetSubtype="0" fill="hold" grpId="0" nodeType="afterEffect">
                                  <p:stCondLst>
                                    <p:cond delay="0"/>
                                  </p:stCondLst>
                                  <p:childTnLst>
                                    <p:set>
                                      <p:cBhvr>
                                        <p:cTn id="39" dur="1" fill="hold">
                                          <p:stCondLst>
                                            <p:cond delay="0"/>
                                          </p:stCondLst>
                                        </p:cTn>
                                        <p:tgtEl>
                                          <p:spTgt spid="9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5503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0" presetClass="path" presetSubtype="0" accel="50000" decel="50000" fill="hold" nodeType="clickEffect">
                                  <p:stCondLst>
                                    <p:cond delay="0"/>
                                  </p:stCondLst>
                                  <p:childTnLst>
                                    <p:animMotion origin="layout" path="M -0.03038 0.75162 C -0.03871 0.72407 -0.04687 0.69676 -0.05955 0.63866 C -0.07222 0.58055 -0.10173 0.45254 -0.10677 0.40347 C -0.1118 0.3544 -0.09357 0.35648 -0.0901 0.34421 " pathEditMode="relative" rAng="0" ptsTypes="aaaa">
                                      <p:cBhvr>
                                        <p:cTn id="47" dur="2000" fill="hold"/>
                                        <p:tgtEl>
                                          <p:spTgt spid="83"/>
                                        </p:tgtEl>
                                        <p:attrNameLst>
                                          <p:attrName>ppt_x</p:attrName>
                                          <p:attrName>ppt_y</p:attrName>
                                        </p:attrNameLst>
                                      </p:cBhvr>
                                      <p:rCtr x="-4100" y="-20400"/>
                                    </p:animMotion>
                                  </p:childTnLst>
                                </p:cTn>
                              </p:par>
                            </p:childTnLst>
                          </p:cTn>
                        </p:par>
                      </p:childTnLst>
                    </p:cTn>
                  </p:par>
                  <p:par>
                    <p:cTn id="48" fill="hold">
                      <p:stCondLst>
                        <p:cond delay="indefinite"/>
                      </p:stCondLst>
                      <p:childTnLst>
                        <p:par>
                          <p:cTn id="49" fill="hold">
                            <p:stCondLst>
                              <p:cond delay="0"/>
                            </p:stCondLst>
                            <p:childTnLst>
                              <p:par>
                                <p:cTn id="50" presetID="0" presetClass="path" presetSubtype="0" accel="50000" decel="50000" fill="hold" nodeType="clickEffect">
                                  <p:stCondLst>
                                    <p:cond delay="0"/>
                                  </p:stCondLst>
                                  <p:childTnLst>
                                    <p:animMotion origin="layout" path="M 0.15625 -0.24652 C 0.16892 -0.29606 0.18073 -0.34375 0.20069 -0.3743 C 0.22066 -0.40486 0.26007 -0.41828 0.27569 -0.42986 " pathEditMode="relative" rAng="0" ptsTypes="aaa">
                                      <p:cBhvr>
                                        <p:cTn id="51" dur="2000" fill="hold"/>
                                        <p:tgtEl>
                                          <p:spTgt spid="87"/>
                                        </p:tgtEl>
                                        <p:attrNameLst>
                                          <p:attrName>ppt_x</p:attrName>
                                          <p:attrName>ppt_y</p:attrName>
                                        </p:attrNameLst>
                                      </p:cBhvr>
                                      <p:rCtr x="6000" y="-9200"/>
                                    </p:animMotion>
                                  </p:childTnLst>
                                </p:cTn>
                              </p:par>
                            </p:childTnLst>
                          </p:cTn>
                        </p:par>
                        <p:par>
                          <p:cTn id="52" fill="hold">
                            <p:stCondLst>
                              <p:cond delay="2000"/>
                            </p:stCondLst>
                            <p:childTnLst>
                              <p:par>
                                <p:cTn id="53" presetID="1" presetClass="entr" presetSubtype="0" fill="hold" grpId="0" nodeType="afterEffect">
                                  <p:stCondLst>
                                    <p:cond delay="0"/>
                                  </p:stCondLst>
                                  <p:childTnLst>
                                    <p:set>
                                      <p:cBhvr>
                                        <p:cTn id="54" dur="1" fill="hold">
                                          <p:stCondLst>
                                            <p:cond delay="0"/>
                                          </p:stCondLst>
                                        </p:cTn>
                                        <p:tgtEl>
                                          <p:spTgt spid="9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550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0" presetClass="path" presetSubtype="0" accel="50000" decel="50000" fill="hold" nodeType="clickEffect">
                                  <p:stCondLst>
                                    <p:cond delay="0"/>
                                  </p:stCondLst>
                                  <p:childTnLst>
                                    <p:animMotion origin="layout" path="M -0.06649 0.34792 C -0.06788 0.34467 -0.0691 0.34167 -0.05816 0.31829 C -0.04722 0.29491 -0.01736 0.23241 -0.00121 0.20717 C 0.01493 0.18194 0.03073 0.175 0.03906 0.16643 " pathEditMode="relative" rAng="0" ptsTypes="aaaa">
                                      <p:cBhvr>
                                        <p:cTn id="62" dur="2000" fill="hold"/>
                                        <p:tgtEl>
                                          <p:spTgt spid="83"/>
                                        </p:tgtEl>
                                        <p:attrNameLst>
                                          <p:attrName>ppt_x</p:attrName>
                                          <p:attrName>ppt_y</p:attrName>
                                        </p:attrNameLst>
                                      </p:cBhvr>
                                      <p:rCtr x="5100" y="-9100"/>
                                    </p:animMotion>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nodeType="clickEffect">
                                  <p:stCondLst>
                                    <p:cond delay="0"/>
                                  </p:stCondLst>
                                  <p:childTnLst>
                                    <p:animMotion origin="layout" path="M 0.27569 -0.42986 C 0.27257 -0.44791 0.26962 -0.46574 0.28542 -0.41504 C 0.30121 -0.36435 0.35677 -0.19652 0.37014 -0.12615 C 0.38351 -0.05578 0.37465 -0.0243 0.36597 0.00718 " pathEditMode="relative" ptsTypes="aaaA">
                                      <p:cBhvr>
                                        <p:cTn id="66" dur="2000" fill="hold"/>
                                        <p:tgtEl>
                                          <p:spTgt spid="87"/>
                                        </p:tgtEl>
                                        <p:attrNameLst>
                                          <p:attrName>ppt_x</p:attrName>
                                          <p:attrName>ppt_y</p:attrName>
                                        </p:attrNameLst>
                                      </p:cBhvr>
                                    </p:animMotion>
                                  </p:childTnLst>
                                </p:cTn>
                              </p:par>
                            </p:childTnLst>
                          </p:cTn>
                        </p:par>
                        <p:par>
                          <p:cTn id="67" fill="hold">
                            <p:stCondLst>
                              <p:cond delay="2000"/>
                            </p:stCondLst>
                            <p:childTnLst>
                              <p:par>
                                <p:cTn id="68" presetID="1" presetClass="entr" presetSubtype="0" fill="hold" grpId="0" nodeType="afterEffect">
                                  <p:stCondLst>
                                    <p:cond delay="0"/>
                                  </p:stCondLst>
                                  <p:childTnLst>
                                    <p:set>
                                      <p:cBhvr>
                                        <p:cTn id="69" dur="1" fill="hold">
                                          <p:stCondLst>
                                            <p:cond delay="0"/>
                                          </p:stCondLst>
                                        </p:cTn>
                                        <p:tgtEl>
                                          <p:spTgt spid="92"/>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25504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0" presetClass="path" presetSubtype="0" accel="50000" decel="50000" fill="hold" nodeType="clickEffect">
                                  <p:stCondLst>
                                    <p:cond delay="0"/>
                                  </p:stCondLst>
                                  <p:childTnLst>
                                    <p:animMotion origin="layout" path="M 0.05295 0.16458 C 0.05018 0.14884 0.04757 0.1331 0.06129 0.1794 C 0.075 0.22569 0.12465 0.37176 0.1349 0.44236 C 0.14514 0.51273 0.125 0.56852 0.1224 0.60162 " pathEditMode="relative" rAng="0" ptsTypes="aaaa">
                                      <p:cBhvr>
                                        <p:cTn id="77" dur="2000" fill="hold"/>
                                        <p:tgtEl>
                                          <p:spTgt spid="83"/>
                                        </p:tgtEl>
                                        <p:attrNameLst>
                                          <p:attrName>ppt_x</p:attrName>
                                          <p:attrName>ppt_y</p:attrName>
                                        </p:attrNameLst>
                                      </p:cBhvr>
                                      <p:rCtr x="4300" y="20300"/>
                                    </p:animMotion>
                                  </p:childTnLst>
                                </p:cTn>
                              </p:par>
                            </p:childTnLst>
                          </p:cTn>
                        </p:par>
                      </p:childTnLst>
                    </p:cTn>
                  </p:par>
                  <p:par>
                    <p:cTn id="78" fill="hold">
                      <p:stCondLst>
                        <p:cond delay="indefinite"/>
                      </p:stCondLst>
                      <p:childTnLst>
                        <p:par>
                          <p:cTn id="79" fill="hold">
                            <p:stCondLst>
                              <p:cond delay="0"/>
                            </p:stCondLst>
                            <p:childTnLst>
                              <p:par>
                                <p:cTn id="80" presetID="0" presetClass="path" presetSubtype="0" accel="50000" decel="50000" fill="hold" nodeType="clickEffect">
                                  <p:stCondLst>
                                    <p:cond delay="0"/>
                                  </p:stCondLst>
                                  <p:childTnLst>
                                    <p:animMotion origin="layout" path="M 0.36597 0.00717 C 0.37136 -0.00903 0.37691 -0.02523 0.39653 -0.06875 C 0.41615 -0.11227 0.45 -0.1831 0.48403 -0.25394 " pathEditMode="relative" ptsTypes="aaA">
                                      <p:cBhvr>
                                        <p:cTn id="81" dur="2000" fill="hold"/>
                                        <p:tgtEl>
                                          <p:spTgt spid="87"/>
                                        </p:tgtEl>
                                        <p:attrNameLst>
                                          <p:attrName>ppt_x</p:attrName>
                                          <p:attrName>ppt_y</p:attrName>
                                        </p:attrNameLst>
                                      </p:cBhvr>
                                    </p:animMotion>
                                  </p:childTnLst>
                                </p:cTn>
                              </p:par>
                            </p:childTnLst>
                          </p:cTn>
                        </p:par>
                        <p:par>
                          <p:cTn id="82" fill="hold">
                            <p:stCondLst>
                              <p:cond delay="2000"/>
                            </p:stCondLst>
                            <p:childTnLst>
                              <p:par>
                                <p:cTn id="83" presetID="1" presetClass="entr" presetSubtype="0" fill="hold" grpId="0" nodeType="afterEffect">
                                  <p:stCondLst>
                                    <p:cond delay="0"/>
                                  </p:stCondLst>
                                  <p:childTnLst>
                                    <p:set>
                                      <p:cBhvr>
                                        <p:cTn id="84" dur="1" fill="hold">
                                          <p:stCondLst>
                                            <p:cond delay="0"/>
                                          </p:stCondLst>
                                        </p:cTn>
                                        <p:tgtEl>
                                          <p:spTgt spid="9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5500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0" presetClass="path" presetSubtype="0" accel="50000" decel="50000" fill="hold" nodeType="clickEffect">
                                  <p:stCondLst>
                                    <p:cond delay="0"/>
                                  </p:stCondLst>
                                  <p:childTnLst>
                                    <p:animMotion origin="layout" path="M 0.14323 0.60162 C 0.14132 0.57523 0.13958 0.54907 0.1474 0.51273 C 0.15521 0.47639 0.17101 0.41204 0.19045 0.3831 C 0.2099 0.35417 0.23698 0.34629 0.26406 0.33866 " pathEditMode="relative" ptsTypes="aaaA">
                                      <p:cBhvr>
                                        <p:cTn id="92" dur="2000" fill="hold"/>
                                        <p:tgtEl>
                                          <p:spTgt spid="83"/>
                                        </p:tgtEl>
                                        <p:attrNameLst>
                                          <p:attrName>ppt_x</p:attrName>
                                          <p:attrName>ppt_y</p:attrName>
                                        </p:attrNameLst>
                                      </p:cBhvr>
                                    </p:animMotion>
                                  </p:childTnLst>
                                </p:cTn>
                              </p:par>
                            </p:childTnLst>
                          </p:cTn>
                        </p:par>
                      </p:childTnLst>
                    </p:cTn>
                  </p:par>
                  <p:par>
                    <p:cTn id="93" fill="hold">
                      <p:stCondLst>
                        <p:cond delay="indefinite"/>
                      </p:stCondLst>
                      <p:childTnLst>
                        <p:par>
                          <p:cTn id="94" fill="hold">
                            <p:stCondLst>
                              <p:cond delay="0"/>
                            </p:stCondLst>
                            <p:childTnLst>
                              <p:par>
                                <p:cTn id="95" presetID="0" presetClass="path" presetSubtype="0" accel="50000" decel="50000" fill="hold" nodeType="clickEffect">
                                  <p:stCondLst>
                                    <p:cond delay="0"/>
                                  </p:stCondLst>
                                  <p:childTnLst>
                                    <p:animMotion origin="layout" path="M 0.48403 -0.25393 C 0.48559 -0.26944 0.49097 -0.27986 0.51319 -0.24838 C 0.53542 -0.2169 0.5967 -0.10879 0.61736 -0.06504 C 0.63802 -0.02129 0.63281 -0.00208 0.6368 0.01459 " pathEditMode="relative" rAng="0" ptsTypes="aaaa">
                                      <p:cBhvr>
                                        <p:cTn id="96" dur="2000" fill="hold"/>
                                        <p:tgtEl>
                                          <p:spTgt spid="87"/>
                                        </p:tgtEl>
                                        <p:attrNameLst>
                                          <p:attrName>ppt_x</p:attrName>
                                          <p:attrName>ppt_y</p:attrName>
                                        </p:attrNameLst>
                                      </p:cBhvr>
                                      <p:rCtr x="7700" y="12100"/>
                                    </p:animMotion>
                                  </p:childTnLst>
                                </p:cTn>
                              </p:par>
                            </p:childTnLst>
                          </p:cTn>
                        </p:par>
                        <p:par>
                          <p:cTn id="97" fill="hold">
                            <p:stCondLst>
                              <p:cond delay="2000"/>
                            </p:stCondLst>
                            <p:childTnLst>
                              <p:par>
                                <p:cTn id="98" presetID="1" presetClass="entr" presetSubtype="0" fill="hold" grpId="0" nodeType="afterEffect">
                                  <p:stCondLst>
                                    <p:cond delay="0"/>
                                  </p:stCondLst>
                                  <p:childTnLst>
                                    <p:set>
                                      <p:cBhvr>
                                        <p:cTn id="99" dur="1" fill="hold">
                                          <p:stCondLst>
                                            <p:cond delay="0"/>
                                          </p:stCondLst>
                                        </p:cTn>
                                        <p:tgtEl>
                                          <p:spTgt spid="94"/>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255007"/>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0" presetClass="path" presetSubtype="0" accel="50000" decel="50000" fill="hold" nodeType="clickEffect">
                                  <p:stCondLst>
                                    <p:cond delay="0"/>
                                  </p:stCondLst>
                                  <p:childTnLst>
                                    <p:animMotion origin="layout" path="M 0.26129 0.34051 C 0.26129 0.34051 0.29948 0.47385 0.33768 0.60718 " pathEditMode="relative" ptsTypes="aA">
                                      <p:cBhvr>
                                        <p:cTn id="107" dur="2000" fill="hold"/>
                                        <p:tgtEl>
                                          <p:spTgt spid="83"/>
                                        </p:tgtEl>
                                        <p:attrNameLst>
                                          <p:attrName>ppt_x</p:attrName>
                                          <p:attrName>ppt_y</p:attrName>
                                        </p:attrNameLst>
                                      </p:cBhvr>
                                    </p:animMotion>
                                  </p:childTnLst>
                                </p:cTn>
                              </p:par>
                            </p:childTnLst>
                          </p:cTn>
                        </p:par>
                      </p:childTnLst>
                    </p:cTn>
                  </p:par>
                  <p:par>
                    <p:cTn id="108" fill="hold">
                      <p:stCondLst>
                        <p:cond delay="indefinite"/>
                      </p:stCondLst>
                      <p:childTnLst>
                        <p:par>
                          <p:cTn id="109" fill="hold">
                            <p:stCondLst>
                              <p:cond delay="0"/>
                            </p:stCondLst>
                            <p:childTnLst>
                              <p:par>
                                <p:cTn id="110" presetID="0" presetClass="path" presetSubtype="0" accel="50000" decel="50000" fill="hold" nodeType="clickEffect">
                                  <p:stCondLst>
                                    <p:cond delay="0"/>
                                  </p:stCondLst>
                                  <p:childTnLst>
                                    <p:animMotion origin="layout" path="M 0.63681 0.01458 C 0.67466 -0.0588 0.71268 -0.13194 0.72848 -0.16134 " pathEditMode="relative" ptsTypes="aA">
                                      <p:cBhvr>
                                        <p:cTn id="111" dur="2000" fill="hold"/>
                                        <p:tgtEl>
                                          <p:spTgt spid="87"/>
                                        </p:tgtEl>
                                        <p:attrNameLst>
                                          <p:attrName>ppt_x</p:attrName>
                                          <p:attrName>ppt_y</p:attrName>
                                        </p:attrNameLst>
                                      </p:cBhvr>
                                    </p:animMotion>
                                  </p:childTnLst>
                                </p:cTn>
                              </p:par>
                            </p:childTnLst>
                          </p:cTn>
                        </p:par>
                        <p:par>
                          <p:cTn id="112" fill="hold">
                            <p:stCondLst>
                              <p:cond delay="2000"/>
                            </p:stCondLst>
                            <p:childTnLst>
                              <p:par>
                                <p:cTn id="113" presetID="1" presetClass="entr" presetSubtype="0" fill="hold" grpId="0" nodeType="afterEffect">
                                  <p:stCondLst>
                                    <p:cond delay="0"/>
                                  </p:stCondLst>
                                  <p:childTnLst>
                                    <p:set>
                                      <p:cBhvr>
                                        <p:cTn id="114" dur="1" fill="hold">
                                          <p:stCondLst>
                                            <p:cond delay="0"/>
                                          </p:stCondLst>
                                        </p:cTn>
                                        <p:tgtEl>
                                          <p:spTgt spid="95"/>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25505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550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006" grpId="0" animBg="1"/>
      <p:bldP spid="255007" grpId="0" animBg="1"/>
      <p:bldP spid="255037" grpId="0" animBg="1"/>
      <p:bldP spid="255039" grpId="0" animBg="1"/>
      <p:bldP spid="255041" grpId="0" animBg="1"/>
      <p:bldP spid="255043" grpId="0" animBg="1"/>
      <p:bldP spid="255057" grpId="0"/>
      <p:bldP spid="88" grpId="0"/>
      <p:bldP spid="89" grpId="0"/>
      <p:bldP spid="90" grpId="0"/>
      <p:bldP spid="91" grpId="0"/>
      <p:bldP spid="92" grpId="0"/>
      <p:bldP spid="93" grpId="0"/>
      <p:bldP spid="94" grpId="0"/>
      <p:bldP spid="255021" grpId="0" animBg="1"/>
      <p:bldP spid="9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620716" y="388938"/>
            <a:ext cx="8023250" cy="5602789"/>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tIns="108000" bIns="108000">
            <a:spAutoFit/>
          </a:bodyPr>
          <a:lstStyle/>
          <a:p>
            <a:pPr algn="just">
              <a:lnSpc>
                <a:spcPct val="70000"/>
              </a:lnSpc>
              <a:spcBef>
                <a:spcPct val="50000"/>
              </a:spcBef>
            </a:pPr>
            <a:r>
              <a:rPr kumimoji="1" lang="en-US" altLang="zh-CN" sz="1800" dirty="0" err="1">
                <a:solidFill>
                  <a:srgbClr val="3333FF"/>
                </a:solidFill>
                <a:latin typeface="Consolas" pitchFamily="49" charset="0"/>
                <a:ea typeface="仿宋" pitchFamily="49" charset="-122"/>
                <a:cs typeface="Consolas" pitchFamily="49" charset="0"/>
              </a:rPr>
              <a:t>TBTNode</a:t>
            </a:r>
            <a:r>
              <a:rPr kumimoji="1" lang="en-US" altLang="zh-CN" sz="1800" dirty="0">
                <a:solidFill>
                  <a:srgbClr val="3333FF"/>
                </a:solidFill>
                <a:latin typeface="Consolas" pitchFamily="49" charset="0"/>
                <a:ea typeface="仿宋" pitchFamily="49" charset="-122"/>
                <a:cs typeface="Consolas" pitchFamily="49" charset="0"/>
              </a:rPr>
              <a:t> *pre;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全局变量</a:t>
            </a:r>
          </a:p>
          <a:p>
            <a:pPr algn="just">
              <a:lnSpc>
                <a:spcPct val="70000"/>
              </a:lnSpc>
              <a:spcBef>
                <a:spcPct val="50000"/>
              </a:spcBef>
            </a:pPr>
            <a:r>
              <a:rPr kumimoji="1" lang="en-US" altLang="zh-CN" sz="1800" dirty="0" err="1">
                <a:solidFill>
                  <a:srgbClr val="3333FF"/>
                </a:solidFill>
                <a:latin typeface="Consolas" pitchFamily="49" charset="0"/>
                <a:ea typeface="仿宋" pitchFamily="49" charset="-122"/>
                <a:cs typeface="Consolas" pitchFamily="49" charset="0"/>
              </a:rPr>
              <a:t>TBTNode</a:t>
            </a: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dirty="0" err="1">
                <a:solidFill>
                  <a:srgbClr val="FF0000"/>
                </a:solidFill>
                <a:latin typeface="Consolas" pitchFamily="49" charset="0"/>
                <a:ea typeface="仿宋" pitchFamily="49" charset="-122"/>
                <a:cs typeface="Consolas" pitchFamily="49" charset="0"/>
              </a:rPr>
              <a:t>CreatThread</a:t>
            </a:r>
            <a:r>
              <a:rPr kumimoji="1" lang="en-US" altLang="zh-CN" sz="1800" dirty="0">
                <a:solidFill>
                  <a:srgbClr val="3333FF"/>
                </a:solidFill>
                <a:latin typeface="Consolas" pitchFamily="49" charset="0"/>
                <a:ea typeface="仿宋" pitchFamily="49" charset="-122"/>
                <a:cs typeface="Consolas" pitchFamily="49" charset="0"/>
              </a:rPr>
              <a:t>(</a:t>
            </a:r>
            <a:r>
              <a:rPr kumimoji="1" lang="en-US" altLang="zh-CN" sz="1800" dirty="0" err="1">
                <a:solidFill>
                  <a:srgbClr val="3333FF"/>
                </a:solidFill>
                <a:latin typeface="Consolas" pitchFamily="49" charset="0"/>
                <a:ea typeface="仿宋" pitchFamily="49" charset="-122"/>
                <a:cs typeface="Consolas" pitchFamily="49" charset="0"/>
              </a:rPr>
              <a:t>TBTNode</a:t>
            </a:r>
            <a:r>
              <a:rPr kumimoji="1" lang="en-US" altLang="zh-CN" sz="1800" dirty="0">
                <a:solidFill>
                  <a:srgbClr val="3333FF"/>
                </a:solidFill>
                <a:latin typeface="Consolas" pitchFamily="49" charset="0"/>
                <a:ea typeface="仿宋" pitchFamily="49" charset="-122"/>
                <a:cs typeface="Consolas" pitchFamily="49" charset="0"/>
              </a:rPr>
              <a:t> *b)    </a:t>
            </a:r>
            <a:r>
              <a:rPr kumimoji="1" lang="en-US" altLang="zh-CN" sz="1800" dirty="0">
                <a:solidFill>
                  <a:srgbClr val="00B0F0"/>
                </a:solidFill>
                <a:latin typeface="Consolas" pitchFamily="49" charset="0"/>
                <a:ea typeface="仿宋" pitchFamily="49" charset="-122"/>
                <a:cs typeface="Consolas" pitchFamily="49" charset="0"/>
              </a:rPr>
              <a:t> //</a:t>
            </a:r>
            <a:r>
              <a:rPr kumimoji="1" lang="zh-CN" altLang="en-US" sz="1800" dirty="0">
                <a:solidFill>
                  <a:srgbClr val="00B0F0"/>
                </a:solidFill>
                <a:latin typeface="Consolas" pitchFamily="49" charset="0"/>
                <a:ea typeface="仿宋" pitchFamily="49" charset="-122"/>
                <a:cs typeface="Consolas" pitchFamily="49" charset="0"/>
              </a:rPr>
              <a:t>中序线索化二叉树</a:t>
            </a:r>
          </a:p>
          <a:p>
            <a:pPr algn="just">
              <a:lnSpc>
                <a:spcPct val="7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dirty="0" err="1">
                <a:solidFill>
                  <a:srgbClr val="3333FF"/>
                </a:solidFill>
                <a:latin typeface="Consolas" pitchFamily="49" charset="0"/>
                <a:ea typeface="仿宋" pitchFamily="49" charset="-122"/>
                <a:cs typeface="Consolas" pitchFamily="49" charset="0"/>
              </a:rPr>
              <a:t>TBTNode</a:t>
            </a:r>
            <a:r>
              <a:rPr kumimoji="1" lang="en-US" altLang="zh-CN" sz="1800" dirty="0">
                <a:solidFill>
                  <a:srgbClr val="3333FF"/>
                </a:solidFill>
                <a:latin typeface="Consolas" pitchFamily="49" charset="0"/>
                <a:ea typeface="仿宋" pitchFamily="49" charset="-122"/>
                <a:cs typeface="Consolas" pitchFamily="49" charset="0"/>
              </a:rPr>
              <a:t> *root;</a:t>
            </a:r>
          </a:p>
          <a:p>
            <a:pPr algn="just">
              <a:lnSpc>
                <a:spcPct val="7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root=(</a:t>
            </a:r>
            <a:r>
              <a:rPr kumimoji="1" lang="en-US" altLang="zh-CN" sz="1800" dirty="0" err="1">
                <a:solidFill>
                  <a:srgbClr val="3333FF"/>
                </a:solidFill>
                <a:latin typeface="Consolas" pitchFamily="49" charset="0"/>
                <a:ea typeface="仿宋" pitchFamily="49" charset="-122"/>
                <a:cs typeface="Consolas" pitchFamily="49" charset="0"/>
              </a:rPr>
              <a:t>TBTNode</a:t>
            </a: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dirty="0" err="1">
                <a:solidFill>
                  <a:srgbClr val="3333FF"/>
                </a:solidFill>
                <a:latin typeface="Consolas" pitchFamily="49" charset="0"/>
                <a:ea typeface="仿宋" pitchFamily="49" charset="-122"/>
                <a:cs typeface="Consolas" pitchFamily="49" charset="0"/>
              </a:rPr>
              <a:t>malloc</a:t>
            </a:r>
            <a:r>
              <a:rPr kumimoji="1" lang="en-US" altLang="zh-CN" sz="1800" dirty="0">
                <a:solidFill>
                  <a:srgbClr val="3333FF"/>
                </a:solidFill>
                <a:latin typeface="Consolas" pitchFamily="49" charset="0"/>
                <a:ea typeface="仿宋" pitchFamily="49" charset="-122"/>
                <a:cs typeface="Consolas" pitchFamily="49" charset="0"/>
              </a:rPr>
              <a:t>(</a:t>
            </a:r>
            <a:r>
              <a:rPr kumimoji="1" lang="en-US" altLang="zh-CN" sz="1800" dirty="0" err="1">
                <a:solidFill>
                  <a:srgbClr val="3333FF"/>
                </a:solidFill>
                <a:latin typeface="Consolas" pitchFamily="49" charset="0"/>
                <a:ea typeface="仿宋" pitchFamily="49" charset="-122"/>
                <a:cs typeface="Consolas" pitchFamily="49" charset="0"/>
              </a:rPr>
              <a:t>sizeof</a:t>
            </a:r>
            <a:r>
              <a:rPr kumimoji="1" lang="en-US" altLang="zh-CN" sz="1800" dirty="0">
                <a:solidFill>
                  <a:srgbClr val="3333FF"/>
                </a:solidFill>
                <a:latin typeface="Consolas" pitchFamily="49" charset="0"/>
                <a:ea typeface="仿宋" pitchFamily="49" charset="-122"/>
                <a:cs typeface="Consolas" pitchFamily="49" charset="0"/>
              </a:rPr>
              <a:t>(</a:t>
            </a:r>
            <a:r>
              <a:rPr kumimoji="1" lang="en-US" altLang="zh-CN" sz="1800" dirty="0" err="1">
                <a:solidFill>
                  <a:srgbClr val="3333FF"/>
                </a:solidFill>
                <a:latin typeface="Consolas" pitchFamily="49" charset="0"/>
                <a:ea typeface="仿宋" pitchFamily="49" charset="-122"/>
                <a:cs typeface="Consolas" pitchFamily="49" charset="0"/>
              </a:rPr>
              <a:t>TBTNode</a:t>
            </a: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创建头结点</a:t>
            </a:r>
          </a:p>
          <a:p>
            <a:pPr algn="just">
              <a:lnSpc>
                <a:spcPct val="70000"/>
              </a:lnSpc>
              <a:spcBef>
                <a:spcPct val="50000"/>
              </a:spcBef>
            </a:pPr>
            <a:r>
              <a:rPr kumimoji="1" lang="zh-CN" altLang="en-US" sz="1800" dirty="0">
                <a:solidFill>
                  <a:srgbClr val="3333FF"/>
                </a:solidFill>
                <a:latin typeface="Consolas" pitchFamily="49" charset="0"/>
                <a:ea typeface="仿宋" pitchFamily="49" charset="-122"/>
                <a:cs typeface="Consolas" pitchFamily="49" charset="0"/>
              </a:rPr>
              <a:t>   </a:t>
            </a:r>
            <a:r>
              <a:rPr kumimoji="1" lang="en-US" altLang="zh-CN" sz="1800" dirty="0">
                <a:solidFill>
                  <a:srgbClr val="3333FF"/>
                </a:solidFill>
                <a:latin typeface="Consolas" pitchFamily="49" charset="0"/>
                <a:ea typeface="仿宋" pitchFamily="49" charset="-122"/>
                <a:cs typeface="Consolas" pitchFamily="49" charset="0"/>
              </a:rPr>
              <a:t>root-&gt;</a:t>
            </a:r>
            <a:r>
              <a:rPr kumimoji="1" lang="en-US" altLang="zh-CN" sz="1800" dirty="0" err="1">
                <a:solidFill>
                  <a:srgbClr val="3333FF"/>
                </a:solidFill>
                <a:latin typeface="Consolas" pitchFamily="49" charset="0"/>
                <a:ea typeface="仿宋" pitchFamily="49" charset="-122"/>
                <a:cs typeface="Consolas" pitchFamily="49" charset="0"/>
              </a:rPr>
              <a:t>ltag</a:t>
            </a:r>
            <a:r>
              <a:rPr kumimoji="1" lang="en-US" altLang="zh-CN" sz="1800" dirty="0">
                <a:solidFill>
                  <a:srgbClr val="3333FF"/>
                </a:solidFill>
                <a:latin typeface="Consolas" pitchFamily="49" charset="0"/>
                <a:ea typeface="仿宋" pitchFamily="49" charset="-122"/>
                <a:cs typeface="Consolas" pitchFamily="49" charset="0"/>
              </a:rPr>
              <a:t>=0; root-&gt;</a:t>
            </a:r>
            <a:r>
              <a:rPr kumimoji="1" lang="en-US" altLang="zh-CN" sz="1800" dirty="0" err="1">
                <a:solidFill>
                  <a:srgbClr val="3333FF"/>
                </a:solidFill>
                <a:latin typeface="Consolas" pitchFamily="49" charset="0"/>
                <a:ea typeface="仿宋" pitchFamily="49" charset="-122"/>
                <a:cs typeface="Consolas" pitchFamily="49" charset="0"/>
              </a:rPr>
              <a:t>rtag</a:t>
            </a:r>
            <a:r>
              <a:rPr kumimoji="1" lang="en-US" altLang="zh-CN" sz="1800" dirty="0">
                <a:solidFill>
                  <a:srgbClr val="3333FF"/>
                </a:solidFill>
                <a:latin typeface="Consolas" pitchFamily="49" charset="0"/>
                <a:ea typeface="仿宋" pitchFamily="49" charset="-122"/>
                <a:cs typeface="Consolas" pitchFamily="49" charset="0"/>
              </a:rPr>
              <a:t>=1;  root-&gt;</a:t>
            </a:r>
            <a:r>
              <a:rPr kumimoji="1" lang="en-US" altLang="zh-CN" sz="1800" dirty="0" err="1">
                <a:solidFill>
                  <a:srgbClr val="3333FF"/>
                </a:solidFill>
                <a:latin typeface="Consolas" pitchFamily="49" charset="0"/>
                <a:ea typeface="仿宋" pitchFamily="49" charset="-122"/>
                <a:cs typeface="Consolas" pitchFamily="49" charset="0"/>
              </a:rPr>
              <a:t>lchild</a:t>
            </a:r>
            <a:r>
              <a:rPr kumimoji="1" lang="en-US" altLang="zh-CN" sz="1800" dirty="0">
                <a:solidFill>
                  <a:srgbClr val="3333FF"/>
                </a:solidFill>
                <a:latin typeface="Consolas" pitchFamily="49" charset="0"/>
                <a:ea typeface="仿宋" pitchFamily="49" charset="-122"/>
                <a:cs typeface="Consolas" pitchFamily="49" charset="0"/>
              </a:rPr>
              <a:t>=b;</a:t>
            </a:r>
          </a:p>
          <a:p>
            <a:pPr algn="just">
              <a:lnSpc>
                <a:spcPct val="7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if (b==NULL) root-&gt;</a:t>
            </a:r>
            <a:r>
              <a:rPr kumimoji="1" lang="en-US" altLang="zh-CN" sz="1800" dirty="0" err="1">
                <a:solidFill>
                  <a:srgbClr val="3333FF"/>
                </a:solidFill>
                <a:latin typeface="Consolas" pitchFamily="49" charset="0"/>
                <a:ea typeface="仿宋" pitchFamily="49" charset="-122"/>
                <a:cs typeface="Consolas" pitchFamily="49" charset="0"/>
              </a:rPr>
              <a:t>lchild</a:t>
            </a:r>
            <a:r>
              <a:rPr kumimoji="1" lang="en-US" altLang="zh-CN" sz="1800" dirty="0">
                <a:solidFill>
                  <a:srgbClr val="3333FF"/>
                </a:solidFill>
                <a:latin typeface="Consolas" pitchFamily="49" charset="0"/>
                <a:ea typeface="仿宋" pitchFamily="49" charset="-122"/>
                <a:cs typeface="Consolas" pitchFamily="49" charset="0"/>
              </a:rPr>
              <a:t>=root;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空二叉树</a:t>
            </a:r>
          </a:p>
          <a:p>
            <a:pPr algn="just">
              <a:lnSpc>
                <a:spcPct val="70000"/>
              </a:lnSpc>
              <a:spcBef>
                <a:spcPct val="50000"/>
              </a:spcBef>
            </a:pPr>
            <a:r>
              <a:rPr kumimoji="1" lang="zh-CN" altLang="en-US" sz="1800" dirty="0">
                <a:solidFill>
                  <a:srgbClr val="3333FF"/>
                </a:solidFill>
                <a:latin typeface="Consolas" pitchFamily="49" charset="0"/>
                <a:ea typeface="仿宋" pitchFamily="49" charset="-122"/>
                <a:cs typeface="Consolas" pitchFamily="49" charset="0"/>
              </a:rPr>
              <a:t>   </a:t>
            </a:r>
            <a:r>
              <a:rPr kumimoji="1" lang="en-US" altLang="zh-CN" sz="1800" dirty="0">
                <a:solidFill>
                  <a:srgbClr val="3333FF"/>
                </a:solidFill>
                <a:latin typeface="Consolas" pitchFamily="49" charset="0"/>
                <a:ea typeface="仿宋" pitchFamily="49" charset="-122"/>
                <a:cs typeface="Consolas" pitchFamily="49" charset="0"/>
              </a:rPr>
              <a:t>else</a:t>
            </a:r>
          </a:p>
          <a:p>
            <a:pPr algn="just">
              <a:lnSpc>
                <a:spcPct val="7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  root-&gt;</a:t>
            </a:r>
            <a:r>
              <a:rPr kumimoji="1" lang="en-US" altLang="zh-CN" sz="1800" dirty="0" err="1">
                <a:solidFill>
                  <a:srgbClr val="3333FF"/>
                </a:solidFill>
                <a:latin typeface="Consolas" pitchFamily="49" charset="0"/>
                <a:ea typeface="仿宋" pitchFamily="49" charset="-122"/>
                <a:cs typeface="Consolas" pitchFamily="49" charset="0"/>
              </a:rPr>
              <a:t>lchild</a:t>
            </a:r>
            <a:r>
              <a:rPr kumimoji="1" lang="en-US" altLang="zh-CN" sz="1800" dirty="0">
                <a:solidFill>
                  <a:srgbClr val="3333FF"/>
                </a:solidFill>
                <a:latin typeface="Consolas" pitchFamily="49" charset="0"/>
                <a:ea typeface="仿宋" pitchFamily="49" charset="-122"/>
                <a:cs typeface="Consolas" pitchFamily="49" charset="0"/>
              </a:rPr>
              <a:t>=b;</a:t>
            </a:r>
          </a:p>
          <a:p>
            <a:pPr algn="just">
              <a:lnSpc>
                <a:spcPct val="7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pre=root;             	</a:t>
            </a:r>
            <a:r>
              <a:rPr kumimoji="1" lang="en-US" altLang="zh-CN" sz="1800" dirty="0">
                <a:solidFill>
                  <a:srgbClr val="00B0F0"/>
                </a:solidFill>
                <a:latin typeface="Consolas" pitchFamily="49" charset="0"/>
                <a:ea typeface="仿宋" pitchFamily="49" charset="-122"/>
                <a:cs typeface="Consolas" pitchFamily="49" charset="0"/>
              </a:rPr>
              <a:t>//pre</a:t>
            </a:r>
            <a:r>
              <a:rPr kumimoji="1" lang="zh-CN" altLang="en-US" sz="1800" dirty="0">
                <a:solidFill>
                  <a:srgbClr val="00B0F0"/>
                </a:solidFill>
                <a:latin typeface="Consolas" pitchFamily="49" charset="0"/>
                <a:ea typeface="仿宋" pitchFamily="49" charset="-122"/>
                <a:cs typeface="Consolas" pitchFamily="49" charset="0"/>
              </a:rPr>
              <a:t>是</a:t>
            </a:r>
            <a:r>
              <a:rPr kumimoji="1" lang="en-US" altLang="zh-CN" sz="1800" dirty="0">
                <a:solidFill>
                  <a:srgbClr val="00B0F0"/>
                </a:solidFill>
                <a:latin typeface="Consolas" pitchFamily="49" charset="0"/>
                <a:ea typeface="仿宋" pitchFamily="49" charset="-122"/>
                <a:cs typeface="Consolas" pitchFamily="49" charset="0"/>
              </a:rPr>
              <a:t>p</a:t>
            </a:r>
            <a:r>
              <a:rPr kumimoji="1" lang="zh-CN" altLang="en-US" sz="1800" dirty="0">
                <a:solidFill>
                  <a:srgbClr val="00B0F0"/>
                </a:solidFill>
                <a:latin typeface="Consolas" pitchFamily="49" charset="0"/>
                <a:ea typeface="仿宋" pitchFamily="49" charset="-122"/>
                <a:cs typeface="Consolas" pitchFamily="49" charset="0"/>
              </a:rPr>
              <a:t>的前驱结点，供加线索用</a:t>
            </a:r>
          </a:p>
          <a:p>
            <a:pPr algn="just">
              <a:lnSpc>
                <a:spcPct val="70000"/>
              </a:lnSpc>
              <a:spcBef>
                <a:spcPct val="50000"/>
              </a:spcBef>
            </a:pPr>
            <a:r>
              <a:rPr kumimoji="1" lang="zh-CN" altLang="en-US" sz="1800" dirty="0">
                <a:solidFill>
                  <a:srgbClr val="3333FF"/>
                </a:solidFill>
                <a:latin typeface="Consolas" pitchFamily="49" charset="0"/>
                <a:ea typeface="仿宋" pitchFamily="49" charset="-122"/>
                <a:cs typeface="Consolas" pitchFamily="49" charset="0"/>
              </a:rPr>
              <a:t>      </a:t>
            </a:r>
            <a:r>
              <a:rPr kumimoji="1" lang="en-US" altLang="zh-CN" sz="1800" dirty="0">
                <a:solidFill>
                  <a:srgbClr val="FF0000"/>
                </a:solidFill>
                <a:latin typeface="Consolas" pitchFamily="49" charset="0"/>
                <a:ea typeface="仿宋" pitchFamily="49" charset="-122"/>
                <a:cs typeface="Consolas" pitchFamily="49" charset="0"/>
              </a:rPr>
              <a:t>Thread</a:t>
            </a:r>
            <a:r>
              <a:rPr kumimoji="1" lang="en-US" altLang="zh-CN" sz="1800" dirty="0">
                <a:solidFill>
                  <a:srgbClr val="3333FF"/>
                </a:solidFill>
                <a:latin typeface="Consolas" pitchFamily="49" charset="0"/>
                <a:ea typeface="仿宋" pitchFamily="49" charset="-122"/>
                <a:cs typeface="Consolas" pitchFamily="49" charset="0"/>
              </a:rPr>
              <a:t>(b);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中序遍历线索化二叉树</a:t>
            </a:r>
          </a:p>
          <a:p>
            <a:pPr algn="just">
              <a:lnSpc>
                <a:spcPct val="70000"/>
              </a:lnSpc>
              <a:spcBef>
                <a:spcPct val="50000"/>
              </a:spcBef>
            </a:pPr>
            <a:r>
              <a:rPr kumimoji="1" lang="zh-CN" altLang="en-US" sz="1800" dirty="0">
                <a:solidFill>
                  <a:srgbClr val="3333FF"/>
                </a:solidFill>
                <a:latin typeface="Consolas" pitchFamily="49" charset="0"/>
                <a:ea typeface="仿宋" pitchFamily="49" charset="-122"/>
                <a:cs typeface="Consolas" pitchFamily="49" charset="0"/>
              </a:rPr>
              <a:t>      </a:t>
            </a:r>
            <a:r>
              <a:rPr kumimoji="1" lang="en-US" altLang="zh-CN" sz="1800" dirty="0">
                <a:solidFill>
                  <a:srgbClr val="3333FF"/>
                </a:solidFill>
                <a:latin typeface="Consolas" pitchFamily="49" charset="0"/>
                <a:ea typeface="仿宋" pitchFamily="49" charset="-122"/>
                <a:cs typeface="Consolas" pitchFamily="49" charset="0"/>
              </a:rPr>
              <a:t>pre-&gt;</a:t>
            </a:r>
            <a:r>
              <a:rPr kumimoji="1" lang="en-US" altLang="zh-CN" sz="1800" dirty="0" err="1">
                <a:solidFill>
                  <a:srgbClr val="3333FF"/>
                </a:solidFill>
                <a:latin typeface="Consolas" pitchFamily="49" charset="0"/>
                <a:ea typeface="仿宋" pitchFamily="49" charset="-122"/>
                <a:cs typeface="Consolas" pitchFamily="49" charset="0"/>
              </a:rPr>
              <a:t>rchild</a:t>
            </a:r>
            <a:r>
              <a:rPr kumimoji="1" lang="en-US" altLang="zh-CN" sz="1800" dirty="0">
                <a:solidFill>
                  <a:srgbClr val="3333FF"/>
                </a:solidFill>
                <a:latin typeface="Consolas" pitchFamily="49" charset="0"/>
                <a:ea typeface="仿宋" pitchFamily="49" charset="-122"/>
                <a:cs typeface="Consolas" pitchFamily="49" charset="0"/>
              </a:rPr>
              <a:t>=root;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最后处理，加入指向头结点的线索</a:t>
            </a:r>
          </a:p>
          <a:p>
            <a:pPr algn="just">
              <a:lnSpc>
                <a:spcPct val="70000"/>
              </a:lnSpc>
              <a:spcBef>
                <a:spcPct val="50000"/>
              </a:spcBef>
            </a:pPr>
            <a:r>
              <a:rPr kumimoji="1" lang="zh-CN" altLang="en-US" sz="1800" dirty="0">
                <a:solidFill>
                  <a:srgbClr val="3333FF"/>
                </a:solidFill>
                <a:latin typeface="Consolas" pitchFamily="49" charset="0"/>
                <a:ea typeface="仿宋" pitchFamily="49" charset="-122"/>
                <a:cs typeface="Consolas" pitchFamily="49" charset="0"/>
              </a:rPr>
              <a:t>      </a:t>
            </a:r>
            <a:r>
              <a:rPr kumimoji="1" lang="en-US" altLang="zh-CN" sz="1800" dirty="0">
                <a:solidFill>
                  <a:srgbClr val="3333FF"/>
                </a:solidFill>
                <a:latin typeface="Consolas" pitchFamily="49" charset="0"/>
                <a:ea typeface="仿宋" pitchFamily="49" charset="-122"/>
                <a:cs typeface="Consolas" pitchFamily="49" charset="0"/>
              </a:rPr>
              <a:t>pre-&gt;</a:t>
            </a:r>
            <a:r>
              <a:rPr kumimoji="1" lang="en-US" altLang="zh-CN" sz="1800" dirty="0" err="1">
                <a:solidFill>
                  <a:srgbClr val="3333FF"/>
                </a:solidFill>
                <a:latin typeface="Consolas" pitchFamily="49" charset="0"/>
                <a:ea typeface="仿宋" pitchFamily="49" charset="-122"/>
                <a:cs typeface="Consolas" pitchFamily="49" charset="0"/>
              </a:rPr>
              <a:t>rtag</a:t>
            </a:r>
            <a:r>
              <a:rPr kumimoji="1" lang="en-US" altLang="zh-CN" sz="1800" dirty="0">
                <a:solidFill>
                  <a:srgbClr val="3333FF"/>
                </a:solidFill>
                <a:latin typeface="Consolas" pitchFamily="49" charset="0"/>
                <a:ea typeface="仿宋" pitchFamily="49" charset="-122"/>
                <a:cs typeface="Consolas" pitchFamily="49" charset="0"/>
              </a:rPr>
              <a:t>=1;</a:t>
            </a:r>
          </a:p>
          <a:p>
            <a:pPr algn="just">
              <a:lnSpc>
                <a:spcPct val="7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root-&gt;</a:t>
            </a:r>
            <a:r>
              <a:rPr kumimoji="1" lang="en-US" altLang="zh-CN" sz="1800" dirty="0" err="1">
                <a:solidFill>
                  <a:srgbClr val="3333FF"/>
                </a:solidFill>
                <a:latin typeface="Consolas" pitchFamily="49" charset="0"/>
                <a:ea typeface="仿宋" pitchFamily="49" charset="-122"/>
                <a:cs typeface="Consolas" pitchFamily="49" charset="0"/>
              </a:rPr>
              <a:t>rchild</a:t>
            </a:r>
            <a:r>
              <a:rPr kumimoji="1" lang="en-US" altLang="zh-CN" sz="1800" dirty="0">
                <a:solidFill>
                  <a:srgbClr val="3333FF"/>
                </a:solidFill>
                <a:latin typeface="Consolas" pitchFamily="49" charset="0"/>
                <a:ea typeface="仿宋" pitchFamily="49" charset="-122"/>
                <a:cs typeface="Consolas" pitchFamily="49" charset="0"/>
              </a:rPr>
              <a:t>=pre;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头结点右线索化</a:t>
            </a:r>
          </a:p>
          <a:p>
            <a:pPr algn="just">
              <a:lnSpc>
                <a:spcPct val="70000"/>
              </a:lnSpc>
              <a:spcBef>
                <a:spcPct val="50000"/>
              </a:spcBef>
            </a:pPr>
            <a:r>
              <a:rPr kumimoji="1" lang="zh-CN" altLang="en-US" sz="1800" dirty="0">
                <a:solidFill>
                  <a:srgbClr val="3333FF"/>
                </a:solidFill>
                <a:latin typeface="Consolas" pitchFamily="49" charset="0"/>
                <a:ea typeface="仿宋" pitchFamily="49" charset="-122"/>
                <a:cs typeface="Consolas" pitchFamily="49" charset="0"/>
              </a:rPr>
              <a:t>   </a:t>
            </a:r>
            <a:r>
              <a:rPr kumimoji="1" lang="en-US" altLang="zh-CN" sz="1800" dirty="0">
                <a:solidFill>
                  <a:srgbClr val="3333FF"/>
                </a:solidFill>
                <a:latin typeface="Consolas" pitchFamily="49" charset="0"/>
                <a:ea typeface="仿宋" pitchFamily="49" charset="-122"/>
                <a:cs typeface="Consolas" pitchFamily="49" charset="0"/>
              </a:rPr>
              <a:t>}</a:t>
            </a:r>
          </a:p>
          <a:p>
            <a:pPr algn="just">
              <a:lnSpc>
                <a:spcPct val="7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return root;</a:t>
            </a:r>
          </a:p>
          <a:p>
            <a:pPr algn="l">
              <a:lnSpc>
                <a:spcPct val="7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a:t>
            </a:r>
          </a:p>
        </p:txBody>
      </p:sp>
      <p:sp>
        <p:nvSpPr>
          <p:cNvPr id="6" name="灯片编号占位符 5"/>
          <p:cNvSpPr>
            <a:spLocks noGrp="1"/>
          </p:cNvSpPr>
          <p:nvPr>
            <p:ph type="sldNum" sz="quarter" idx="12"/>
          </p:nvPr>
        </p:nvSpPr>
        <p:spPr/>
        <p:txBody>
          <a:bodyPr/>
          <a:lstStyle/>
          <a:p>
            <a:fld id="{F53098F7-780D-46FA-A524-7B30B3E8BBA8}" type="slidenum">
              <a:rPr lang="en-US" altLang="zh-CN" smtClean="0"/>
              <a:pPr/>
              <a:t>43</a:t>
            </a:fld>
            <a:r>
              <a:rPr lang="en-US" altLang="zh-CN"/>
              <a:t>/17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05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0050">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0050">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0050">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0050">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0050">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0050">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0050">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0050">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0050">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0050">
                                            <p:txEl>
                                              <p:pRg st="13" end="13"/>
                                            </p:txEl>
                                          </p:spTgt>
                                        </p:tgtEl>
                                        <p:attrNameLst>
                                          <p:attrName>style.visibility</p:attrName>
                                        </p:attrNameLst>
                                      </p:cBhvr>
                                      <p:to>
                                        <p:strVal val="visible"/>
                                      </p:to>
                                    </p:set>
                                  </p:childTnLst>
                                </p:cTn>
                              </p:par>
                            </p:childTnLst>
                          </p:cTn>
                        </p:par>
                        <p:par>
                          <p:cTn id="31" fill="hold">
                            <p:stCondLst>
                              <p:cond delay="0"/>
                            </p:stCondLst>
                            <p:childTnLst>
                              <p:par>
                                <p:cTn id="32" presetID="26" presetClass="emph" presetSubtype="0" repeatCount="2000" fill="hold" nodeType="afterEffect">
                                  <p:stCondLst>
                                    <p:cond delay="0"/>
                                  </p:stCondLst>
                                  <p:childTnLst>
                                    <p:animEffect transition="out" filter="fade">
                                      <p:cBhvr>
                                        <p:cTn id="33" dur="500" tmFilter="0, 0; .2, .5; .8, .5; 1, 0"/>
                                        <p:tgtEl>
                                          <p:spTgt spid="130050">
                                            <p:txEl>
                                              <p:pRg st="9" end="9"/>
                                            </p:txEl>
                                          </p:spTgt>
                                        </p:tgtEl>
                                      </p:cBhvr>
                                    </p:animEffect>
                                    <p:animScale>
                                      <p:cBhvr>
                                        <p:cTn id="34" dur="250" autoRev="1" fill="hold"/>
                                        <p:tgtEl>
                                          <p:spTgt spid="130050">
                                            <p:txEl>
                                              <p:pRg st="9" end="9"/>
                                            </p:txEl>
                                          </p:spTgt>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0050">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285720" y="532228"/>
            <a:ext cx="8643935" cy="512099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tIns="108000" bIns="108000">
            <a:spAutoFit/>
          </a:bodyPr>
          <a:lstStyle/>
          <a:p>
            <a:pPr algn="just">
              <a:lnSpc>
                <a:spcPct val="80000"/>
              </a:lnSpc>
              <a:spcBef>
                <a:spcPct val="50000"/>
              </a:spcBef>
            </a:pPr>
            <a:r>
              <a:rPr kumimoji="1" lang="en-US" altLang="zh-CN" sz="1800">
                <a:solidFill>
                  <a:srgbClr val="3333FF"/>
                </a:solidFill>
                <a:latin typeface="Consolas" pitchFamily="49" charset="0"/>
                <a:ea typeface="仿宋" pitchFamily="49" charset="-122"/>
                <a:cs typeface="Consolas" pitchFamily="49" charset="0"/>
              </a:rPr>
              <a:t>void  </a:t>
            </a:r>
            <a:r>
              <a:rPr kumimoji="1" lang="en-US" altLang="zh-CN" sz="1800" dirty="0">
                <a:solidFill>
                  <a:srgbClr val="FF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Thread</a:t>
            </a:r>
            <a:r>
              <a:rPr kumimoji="1" lang="en-US" altLang="zh-CN" sz="1800" dirty="0">
                <a:solidFill>
                  <a:srgbClr val="3333FF"/>
                </a:solidFill>
                <a:latin typeface="Consolas" pitchFamily="49" charset="0"/>
                <a:ea typeface="仿宋" pitchFamily="49" charset="-122"/>
                <a:cs typeface="Consolas" pitchFamily="49" charset="0"/>
              </a:rPr>
              <a:t>(</a:t>
            </a:r>
            <a:r>
              <a:rPr kumimoji="1" lang="en-US" altLang="zh-CN" sz="1800" dirty="0" err="1">
                <a:solidFill>
                  <a:srgbClr val="3333FF"/>
                </a:solidFill>
                <a:latin typeface="Consolas" pitchFamily="49" charset="0"/>
                <a:ea typeface="仿宋" pitchFamily="49" charset="-122"/>
                <a:cs typeface="Consolas" pitchFamily="49" charset="0"/>
              </a:rPr>
              <a:t>TBTNode</a:t>
            </a:r>
            <a:r>
              <a:rPr kumimoji="1" lang="en-US" altLang="zh-CN" sz="1800" dirty="0">
                <a:solidFill>
                  <a:srgbClr val="3333FF"/>
                </a:solidFill>
                <a:latin typeface="Consolas" pitchFamily="49" charset="0"/>
                <a:ea typeface="仿宋" pitchFamily="49" charset="-122"/>
                <a:cs typeface="Consolas" pitchFamily="49" charset="0"/>
              </a:rPr>
              <a:t> *&amp;p)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对二叉树</a:t>
            </a:r>
            <a:r>
              <a:rPr kumimoji="1" lang="en-US" altLang="zh-CN" sz="1800" dirty="0">
                <a:solidFill>
                  <a:srgbClr val="00B0F0"/>
                </a:solidFill>
                <a:latin typeface="Consolas" pitchFamily="49" charset="0"/>
                <a:ea typeface="仿宋" pitchFamily="49" charset="-122"/>
                <a:cs typeface="Consolas" pitchFamily="49" charset="0"/>
              </a:rPr>
              <a:t>b</a:t>
            </a:r>
            <a:r>
              <a:rPr kumimoji="1" lang="zh-CN" altLang="en-US" sz="1800" dirty="0">
                <a:solidFill>
                  <a:srgbClr val="00B0F0"/>
                </a:solidFill>
                <a:latin typeface="Consolas" pitchFamily="49" charset="0"/>
                <a:ea typeface="仿宋" pitchFamily="49" charset="-122"/>
                <a:cs typeface="Consolas" pitchFamily="49" charset="0"/>
              </a:rPr>
              <a:t>进行中序线索化</a:t>
            </a:r>
          </a:p>
          <a:p>
            <a:pPr algn="just">
              <a:lnSpc>
                <a:spcPct val="80000"/>
              </a:lnSpc>
              <a:spcBef>
                <a:spcPct val="50000"/>
              </a:spcBef>
            </a:pPr>
            <a:r>
              <a:rPr kumimoji="1" lang="en-US" altLang="zh-CN" sz="1800">
                <a:solidFill>
                  <a:srgbClr val="3333FF"/>
                </a:solidFill>
                <a:latin typeface="Consolas" pitchFamily="49" charset="0"/>
                <a:ea typeface="仿宋" pitchFamily="49" charset="-122"/>
                <a:cs typeface="Consolas" pitchFamily="49" charset="0"/>
              </a:rPr>
              <a:t>{  if </a:t>
            </a:r>
            <a:r>
              <a:rPr kumimoji="1" lang="en-US" altLang="zh-CN" sz="1800" dirty="0">
                <a:solidFill>
                  <a:srgbClr val="3333FF"/>
                </a:solidFill>
                <a:latin typeface="Consolas" pitchFamily="49" charset="0"/>
                <a:ea typeface="仿宋" pitchFamily="49" charset="-122"/>
                <a:cs typeface="Consolas" pitchFamily="49" charset="0"/>
              </a:rPr>
              <a:t>(p!=NULL)	</a:t>
            </a:r>
          </a:p>
          <a:p>
            <a:pPr algn="just">
              <a:lnSpc>
                <a:spcPct val="80000"/>
              </a:lnSpc>
              <a:spcBef>
                <a:spcPct val="50000"/>
              </a:spcBef>
            </a:pPr>
            <a:r>
              <a:rPr kumimoji="1" lang="en-US" altLang="zh-CN" sz="1800">
                <a:solidFill>
                  <a:srgbClr val="3333FF"/>
                </a:solidFill>
                <a:latin typeface="Consolas" pitchFamily="49" charset="0"/>
                <a:ea typeface="仿宋" pitchFamily="49" charset="-122"/>
                <a:cs typeface="Consolas" pitchFamily="49" charset="0"/>
              </a:rPr>
              <a:t>   {  </a:t>
            </a:r>
            <a:endParaRPr kumimoji="1" lang="en-US" altLang="zh-CN" sz="1800" dirty="0">
              <a:solidFill>
                <a:srgbClr val="3333FF"/>
              </a:solidFill>
              <a:latin typeface="Consolas" pitchFamily="49" charset="0"/>
              <a:ea typeface="仿宋" pitchFamily="49" charset="-122"/>
              <a:cs typeface="Consolas" pitchFamily="49" charset="0"/>
            </a:endParaRPr>
          </a:p>
          <a:p>
            <a:pPr algn="just">
              <a:lnSpc>
                <a:spcPct val="80000"/>
              </a:lnSpc>
              <a:spcBef>
                <a:spcPct val="50000"/>
              </a:spcBef>
            </a:pPr>
            <a:r>
              <a:rPr kumimoji="1" lang="en-US" altLang="zh-CN" sz="1800">
                <a:solidFill>
                  <a:srgbClr val="3333FF"/>
                </a:solidFill>
                <a:latin typeface="Consolas" pitchFamily="49" charset="0"/>
                <a:ea typeface="仿宋" pitchFamily="49" charset="-122"/>
                <a:cs typeface="Consolas" pitchFamily="49" charset="0"/>
              </a:rPr>
              <a:t>       </a:t>
            </a:r>
            <a:r>
              <a:rPr kumimoji="1" lang="en-US" altLang="zh-CN" sz="1800" dirty="0">
                <a:solidFill>
                  <a:srgbClr val="FF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Thread</a:t>
            </a:r>
            <a:r>
              <a:rPr kumimoji="1" lang="en-US" altLang="zh-CN" sz="1800" dirty="0">
                <a:solidFill>
                  <a:srgbClr val="3333FF"/>
                </a:solidFill>
                <a:latin typeface="Consolas" pitchFamily="49" charset="0"/>
                <a:ea typeface="仿宋" pitchFamily="49" charset="-122"/>
                <a:cs typeface="Consolas" pitchFamily="49" charset="0"/>
              </a:rPr>
              <a:t>(p-&gt;</a:t>
            </a:r>
            <a:r>
              <a:rPr kumimoji="1" lang="en-US" altLang="zh-CN" sz="1800" dirty="0" err="1">
                <a:solidFill>
                  <a:srgbClr val="3333FF"/>
                </a:solidFill>
                <a:latin typeface="Consolas" pitchFamily="49" charset="0"/>
                <a:ea typeface="仿宋" pitchFamily="49" charset="-122"/>
                <a:cs typeface="Consolas" pitchFamily="49" charset="0"/>
              </a:rPr>
              <a:t>lchild</a:t>
            </a: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左子树线索化</a:t>
            </a:r>
          </a:p>
          <a:p>
            <a:pPr algn="just">
              <a:lnSpc>
                <a:spcPct val="80000"/>
              </a:lnSpc>
              <a:spcBef>
                <a:spcPct val="50000"/>
              </a:spcBef>
            </a:pPr>
            <a:r>
              <a:rPr kumimoji="1" lang="en-US" altLang="zh-CN" sz="1800">
                <a:solidFill>
                  <a:srgbClr val="3333FF"/>
                </a:solidFill>
                <a:latin typeface="Consolas" pitchFamily="49" charset="0"/>
                <a:ea typeface="仿宋" pitchFamily="49" charset="-122"/>
                <a:cs typeface="Consolas" pitchFamily="49" charset="0"/>
              </a:rPr>
              <a:t>       </a:t>
            </a:r>
            <a:r>
              <a:rPr kumimoji="1" lang="en-US" altLang="zh-CN" sz="1800" dirty="0">
                <a:solidFill>
                  <a:srgbClr val="3333FF"/>
                </a:solidFill>
                <a:latin typeface="Consolas" pitchFamily="49" charset="0"/>
                <a:ea typeface="仿宋" pitchFamily="49" charset="-122"/>
                <a:cs typeface="Consolas" pitchFamily="49" charset="0"/>
              </a:rPr>
              <a:t>if (p-&gt;</a:t>
            </a:r>
            <a:r>
              <a:rPr kumimoji="1" lang="en-US" altLang="zh-CN" sz="1800" dirty="0" err="1">
                <a:solidFill>
                  <a:srgbClr val="3333FF"/>
                </a:solidFill>
                <a:latin typeface="Consolas" pitchFamily="49" charset="0"/>
                <a:ea typeface="仿宋" pitchFamily="49" charset="-122"/>
                <a:cs typeface="Consolas" pitchFamily="49" charset="0"/>
              </a:rPr>
              <a:t>lchild</a:t>
            </a:r>
            <a:r>
              <a:rPr kumimoji="1" lang="en-US" altLang="zh-CN" sz="1800" dirty="0">
                <a:solidFill>
                  <a:srgbClr val="3333FF"/>
                </a:solidFill>
                <a:latin typeface="Consolas" pitchFamily="49" charset="0"/>
                <a:ea typeface="仿宋" pitchFamily="49" charset="-122"/>
                <a:cs typeface="Consolas" pitchFamily="49" charset="0"/>
              </a:rPr>
              <a:t>==NULL)          </a:t>
            </a:r>
            <a:r>
              <a:rPr kumimoji="1" lang="en-US" altLang="zh-CN" sz="1800">
                <a:solidFill>
                  <a:srgbClr val="3333FF"/>
                </a:solidFill>
                <a:latin typeface="Consolas" pitchFamily="49" charset="0"/>
                <a:ea typeface="仿宋" pitchFamily="49" charset="-122"/>
                <a:cs typeface="Consolas" pitchFamily="49" charset="0"/>
              </a:rPr>
              <a:t>	</a:t>
            </a:r>
            <a:r>
              <a:rPr kumimoji="1" lang="en-US" altLang="zh-CN" sz="1800">
                <a:solidFill>
                  <a:srgbClr val="00B0F0"/>
                </a:solidFill>
                <a:latin typeface="Consolas" pitchFamily="49" charset="0"/>
                <a:ea typeface="仿宋" pitchFamily="49" charset="-122"/>
                <a:cs typeface="Consolas" pitchFamily="49" charset="0"/>
              </a:rPr>
              <a:t>//</a:t>
            </a:r>
            <a:r>
              <a:rPr kumimoji="1" lang="zh-CN" altLang="en-US" sz="1800">
                <a:solidFill>
                  <a:srgbClr val="00B0F0"/>
                </a:solidFill>
                <a:latin typeface="Consolas" pitchFamily="49" charset="0"/>
                <a:ea typeface="仿宋" pitchFamily="49" charset="-122"/>
                <a:cs typeface="Consolas" pitchFamily="49" charset="0"/>
              </a:rPr>
              <a:t>前驱线索化</a:t>
            </a:r>
            <a:endParaRPr kumimoji="1" lang="zh-CN" altLang="en-US" sz="1800" dirty="0">
              <a:solidFill>
                <a:srgbClr val="00B0F0"/>
              </a:solidFill>
              <a:latin typeface="Consolas" pitchFamily="49" charset="0"/>
              <a:ea typeface="仿宋" pitchFamily="49" charset="-122"/>
              <a:cs typeface="Consolas" pitchFamily="49" charset="0"/>
            </a:endParaRPr>
          </a:p>
          <a:p>
            <a:pPr algn="just">
              <a:lnSpc>
                <a:spcPct val="80000"/>
              </a:lnSpc>
              <a:spcBef>
                <a:spcPct val="50000"/>
              </a:spcBef>
            </a:pPr>
            <a:r>
              <a:rPr kumimoji="1" lang="en-US" altLang="zh-CN" sz="1800">
                <a:solidFill>
                  <a:srgbClr val="3333FF"/>
                </a:solidFill>
                <a:latin typeface="Consolas" pitchFamily="49" charset="0"/>
                <a:ea typeface="仿宋" pitchFamily="49" charset="-122"/>
                <a:cs typeface="Consolas" pitchFamily="49" charset="0"/>
              </a:rPr>
              <a:t>       {  </a:t>
            </a:r>
            <a:r>
              <a:rPr kumimoji="1" lang="en-US" altLang="zh-CN" sz="1800" dirty="0">
                <a:solidFill>
                  <a:srgbClr val="3333FF"/>
                </a:solidFill>
                <a:latin typeface="Consolas" pitchFamily="49" charset="0"/>
                <a:ea typeface="仿宋" pitchFamily="49" charset="-122"/>
                <a:cs typeface="Consolas" pitchFamily="49" charset="0"/>
              </a:rPr>
              <a:t>p-&gt;</a:t>
            </a:r>
            <a:r>
              <a:rPr kumimoji="1" lang="en-US" altLang="zh-CN" sz="1800" dirty="0" err="1">
                <a:solidFill>
                  <a:srgbClr val="3333FF"/>
                </a:solidFill>
                <a:latin typeface="Consolas" pitchFamily="49" charset="0"/>
                <a:ea typeface="仿宋" pitchFamily="49" charset="-122"/>
                <a:cs typeface="Consolas" pitchFamily="49" charset="0"/>
              </a:rPr>
              <a:t>lchild</a:t>
            </a:r>
            <a:r>
              <a:rPr kumimoji="1" lang="en-US" altLang="zh-CN" sz="1800" dirty="0">
                <a:solidFill>
                  <a:srgbClr val="3333FF"/>
                </a:solidFill>
                <a:latin typeface="Consolas" pitchFamily="49" charset="0"/>
                <a:ea typeface="仿宋" pitchFamily="49" charset="-122"/>
                <a:cs typeface="Consolas" pitchFamily="49" charset="0"/>
              </a:rPr>
              <a:t>=</a:t>
            </a:r>
            <a:r>
              <a:rPr kumimoji="1" lang="en-US" altLang="zh-CN" sz="1800" dirty="0">
                <a:solidFill>
                  <a:srgbClr val="FF00FF"/>
                </a:solidFill>
                <a:latin typeface="Consolas" pitchFamily="49" charset="0"/>
                <a:ea typeface="仿宋" pitchFamily="49" charset="-122"/>
                <a:cs typeface="Consolas" pitchFamily="49" charset="0"/>
              </a:rPr>
              <a:t>pre</a:t>
            </a:r>
            <a:r>
              <a:rPr kumimoji="1" lang="en-US" altLang="zh-CN" sz="1800" dirty="0">
                <a:solidFill>
                  <a:srgbClr val="3333FF"/>
                </a:solidFill>
                <a:latin typeface="Consolas" pitchFamily="49" charset="0"/>
                <a:ea typeface="仿宋" pitchFamily="49" charset="-122"/>
                <a:cs typeface="Consolas" pitchFamily="49" charset="0"/>
              </a:rPr>
              <a:t>; p-&gt;</a:t>
            </a:r>
            <a:r>
              <a:rPr kumimoji="1" lang="en-US" altLang="zh-CN" sz="1800" dirty="0" err="1">
                <a:solidFill>
                  <a:srgbClr val="3333FF"/>
                </a:solidFill>
                <a:latin typeface="Consolas" pitchFamily="49" charset="0"/>
                <a:ea typeface="仿宋" pitchFamily="49" charset="-122"/>
                <a:cs typeface="Consolas" pitchFamily="49" charset="0"/>
              </a:rPr>
              <a:t>ltag</a:t>
            </a:r>
            <a:r>
              <a:rPr kumimoji="1" lang="en-US" altLang="zh-CN" sz="1800" dirty="0">
                <a:solidFill>
                  <a:srgbClr val="3333FF"/>
                </a:solidFill>
                <a:latin typeface="Consolas" pitchFamily="49" charset="0"/>
                <a:ea typeface="仿宋" pitchFamily="49" charset="-122"/>
                <a:cs typeface="Consolas" pitchFamily="49" charset="0"/>
              </a:rPr>
              <a:t>=1;  }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a:solidFill>
                  <a:srgbClr val="00B0F0"/>
                </a:solidFill>
                <a:latin typeface="Consolas" pitchFamily="49" charset="0"/>
                <a:ea typeface="仿宋" pitchFamily="49" charset="-122"/>
                <a:cs typeface="Consolas" pitchFamily="49" charset="0"/>
              </a:rPr>
              <a:t>建立当前结点的前驱线索</a:t>
            </a:r>
            <a:endParaRPr kumimoji="1" lang="zh-CN" altLang="en-US" sz="1800" dirty="0">
              <a:solidFill>
                <a:srgbClr val="00B0F0"/>
              </a:solidFill>
              <a:latin typeface="Consolas" pitchFamily="49" charset="0"/>
              <a:ea typeface="仿宋" pitchFamily="49" charset="-122"/>
              <a:cs typeface="Consolas" pitchFamily="49" charset="0"/>
            </a:endParaRPr>
          </a:p>
          <a:p>
            <a:pPr algn="just">
              <a:lnSpc>
                <a:spcPct val="80000"/>
              </a:lnSpc>
              <a:spcBef>
                <a:spcPct val="50000"/>
              </a:spcBef>
            </a:pPr>
            <a:r>
              <a:rPr kumimoji="1" lang="zh-CN" altLang="en-US" sz="1800">
                <a:solidFill>
                  <a:srgbClr val="3333FF"/>
                </a:solidFill>
                <a:latin typeface="Consolas" pitchFamily="49" charset="0"/>
                <a:ea typeface="仿宋" pitchFamily="49" charset="-122"/>
                <a:cs typeface="Consolas" pitchFamily="49" charset="0"/>
              </a:rPr>
              <a:t>       </a:t>
            </a:r>
            <a:r>
              <a:rPr kumimoji="1" lang="en-US" altLang="zh-CN" sz="1800">
                <a:solidFill>
                  <a:srgbClr val="3333FF"/>
                </a:solidFill>
                <a:latin typeface="Consolas" pitchFamily="49" charset="0"/>
                <a:ea typeface="仿宋" pitchFamily="49" charset="-122"/>
                <a:cs typeface="Consolas" pitchFamily="49" charset="0"/>
              </a:rPr>
              <a:t>else  </a:t>
            </a:r>
            <a:r>
              <a:rPr kumimoji="1" lang="en-US" altLang="zh-CN" sz="1800" dirty="0">
                <a:solidFill>
                  <a:srgbClr val="3333FF"/>
                </a:solidFill>
                <a:latin typeface="Consolas" pitchFamily="49" charset="0"/>
                <a:ea typeface="仿宋" pitchFamily="49" charset="-122"/>
                <a:cs typeface="Consolas" pitchFamily="49" charset="0"/>
              </a:rPr>
              <a:t>p-&gt;</a:t>
            </a:r>
            <a:r>
              <a:rPr kumimoji="1" lang="en-US" altLang="zh-CN" sz="1800" dirty="0" err="1">
                <a:solidFill>
                  <a:srgbClr val="3333FF"/>
                </a:solidFill>
                <a:latin typeface="Consolas" pitchFamily="49" charset="0"/>
                <a:ea typeface="仿宋" pitchFamily="49" charset="-122"/>
                <a:cs typeface="Consolas" pitchFamily="49" charset="0"/>
              </a:rPr>
              <a:t>ltag</a:t>
            </a:r>
            <a:r>
              <a:rPr kumimoji="1" lang="en-US" altLang="zh-CN" sz="1800" dirty="0">
                <a:solidFill>
                  <a:srgbClr val="3333FF"/>
                </a:solidFill>
                <a:latin typeface="Consolas" pitchFamily="49" charset="0"/>
                <a:ea typeface="仿宋" pitchFamily="49" charset="-122"/>
                <a:cs typeface="Consolas" pitchFamily="49" charset="0"/>
              </a:rPr>
              <a:t>=0;</a:t>
            </a:r>
          </a:p>
          <a:p>
            <a:pPr algn="just">
              <a:lnSpc>
                <a:spcPct val="80000"/>
              </a:lnSpc>
              <a:spcBef>
                <a:spcPct val="50000"/>
              </a:spcBef>
            </a:pPr>
            <a:r>
              <a:rPr kumimoji="1" lang="en-US" altLang="zh-CN" sz="1800">
                <a:solidFill>
                  <a:srgbClr val="3333FF"/>
                </a:solidFill>
                <a:latin typeface="Consolas" pitchFamily="49" charset="0"/>
                <a:ea typeface="仿宋" pitchFamily="49" charset="-122"/>
                <a:cs typeface="Consolas" pitchFamily="49" charset="0"/>
              </a:rPr>
              <a:t>       if  </a:t>
            </a:r>
            <a:r>
              <a:rPr kumimoji="1" lang="en-US" altLang="zh-CN" sz="1800" dirty="0">
                <a:solidFill>
                  <a:srgbClr val="3333FF"/>
                </a:solidFill>
                <a:latin typeface="Consolas" pitchFamily="49" charset="0"/>
                <a:ea typeface="仿宋" pitchFamily="49" charset="-122"/>
                <a:cs typeface="Consolas" pitchFamily="49" charset="0"/>
              </a:rPr>
              <a:t>(</a:t>
            </a:r>
            <a:r>
              <a:rPr kumimoji="1" lang="en-US" altLang="zh-CN" sz="1800" dirty="0">
                <a:solidFill>
                  <a:srgbClr val="FF00FF"/>
                </a:solidFill>
                <a:latin typeface="Consolas" pitchFamily="49" charset="0"/>
                <a:ea typeface="仿宋" pitchFamily="49" charset="-122"/>
                <a:cs typeface="Consolas" pitchFamily="49" charset="0"/>
              </a:rPr>
              <a:t>pre</a:t>
            </a:r>
            <a:r>
              <a:rPr kumimoji="1" lang="en-US" altLang="zh-CN" sz="1800" dirty="0">
                <a:solidFill>
                  <a:srgbClr val="3333FF"/>
                </a:solidFill>
                <a:latin typeface="Consolas" pitchFamily="49" charset="0"/>
                <a:ea typeface="仿宋" pitchFamily="49" charset="-122"/>
                <a:cs typeface="Consolas" pitchFamily="49" charset="0"/>
              </a:rPr>
              <a:t>-&gt;</a:t>
            </a:r>
            <a:r>
              <a:rPr kumimoji="1" lang="en-US" altLang="zh-CN" sz="1800" dirty="0" err="1">
                <a:solidFill>
                  <a:srgbClr val="3333FF"/>
                </a:solidFill>
                <a:latin typeface="Consolas" pitchFamily="49" charset="0"/>
                <a:ea typeface="仿宋" pitchFamily="49" charset="-122"/>
                <a:cs typeface="Consolas" pitchFamily="49" charset="0"/>
              </a:rPr>
              <a:t>rchild</a:t>
            </a:r>
            <a:r>
              <a:rPr kumimoji="1" lang="en-US" altLang="zh-CN" sz="1800" dirty="0">
                <a:solidFill>
                  <a:srgbClr val="3333FF"/>
                </a:solidFill>
                <a:latin typeface="Consolas" pitchFamily="49" charset="0"/>
                <a:ea typeface="仿宋" pitchFamily="49" charset="-122"/>
                <a:cs typeface="Consolas" pitchFamily="49" charset="0"/>
              </a:rPr>
              <a:t>==NULL)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a:solidFill>
                  <a:srgbClr val="00B0F0"/>
                </a:solidFill>
                <a:latin typeface="Consolas" pitchFamily="49" charset="0"/>
                <a:ea typeface="仿宋" pitchFamily="49" charset="-122"/>
                <a:cs typeface="Consolas" pitchFamily="49" charset="0"/>
              </a:rPr>
              <a:t>后继线索化</a:t>
            </a:r>
            <a:endParaRPr kumimoji="1" lang="zh-CN" altLang="en-US" sz="1800" dirty="0">
              <a:solidFill>
                <a:srgbClr val="00B0F0"/>
              </a:solidFill>
              <a:latin typeface="Consolas" pitchFamily="49" charset="0"/>
              <a:ea typeface="仿宋" pitchFamily="49" charset="-122"/>
              <a:cs typeface="Consolas" pitchFamily="49" charset="0"/>
            </a:endParaRPr>
          </a:p>
          <a:p>
            <a:pPr algn="just">
              <a:lnSpc>
                <a:spcPct val="80000"/>
              </a:lnSpc>
              <a:spcBef>
                <a:spcPct val="50000"/>
              </a:spcBef>
            </a:pPr>
            <a:r>
              <a:rPr kumimoji="1" lang="zh-CN" altLang="en-US" sz="1800">
                <a:solidFill>
                  <a:srgbClr val="3333FF"/>
                </a:solidFill>
                <a:latin typeface="Consolas" pitchFamily="49" charset="0"/>
                <a:ea typeface="仿宋" pitchFamily="49" charset="-122"/>
                <a:cs typeface="Consolas" pitchFamily="49" charset="0"/>
              </a:rPr>
              <a:t>       </a:t>
            </a:r>
            <a:r>
              <a:rPr kumimoji="1" lang="en-US" altLang="zh-CN" sz="1800">
                <a:solidFill>
                  <a:srgbClr val="3333FF"/>
                </a:solidFill>
                <a:latin typeface="Consolas" pitchFamily="49" charset="0"/>
                <a:ea typeface="仿宋" pitchFamily="49" charset="-122"/>
                <a:cs typeface="Consolas" pitchFamily="49" charset="0"/>
              </a:rPr>
              <a:t>{  </a:t>
            </a:r>
            <a:r>
              <a:rPr kumimoji="1" lang="en-US" altLang="zh-CN" sz="1800" dirty="0">
                <a:solidFill>
                  <a:srgbClr val="FF00FF"/>
                </a:solidFill>
                <a:latin typeface="Consolas" pitchFamily="49" charset="0"/>
                <a:ea typeface="仿宋" pitchFamily="49" charset="-122"/>
                <a:cs typeface="Consolas" pitchFamily="49" charset="0"/>
              </a:rPr>
              <a:t>pre</a:t>
            </a:r>
            <a:r>
              <a:rPr kumimoji="1" lang="en-US" altLang="zh-CN" sz="1800" dirty="0">
                <a:solidFill>
                  <a:srgbClr val="3333FF"/>
                </a:solidFill>
                <a:latin typeface="Consolas" pitchFamily="49" charset="0"/>
                <a:ea typeface="仿宋" pitchFamily="49" charset="-122"/>
                <a:cs typeface="Consolas" pitchFamily="49" charset="0"/>
              </a:rPr>
              <a:t>-&gt;</a:t>
            </a:r>
            <a:r>
              <a:rPr kumimoji="1" lang="en-US" altLang="zh-CN" sz="1800" dirty="0" err="1">
                <a:solidFill>
                  <a:srgbClr val="3333FF"/>
                </a:solidFill>
                <a:latin typeface="Consolas" pitchFamily="49" charset="0"/>
                <a:ea typeface="仿宋" pitchFamily="49" charset="-122"/>
                <a:cs typeface="Consolas" pitchFamily="49" charset="0"/>
              </a:rPr>
              <a:t>rchild</a:t>
            </a:r>
            <a:r>
              <a:rPr kumimoji="1" lang="en-US" altLang="zh-CN" sz="1800" dirty="0">
                <a:solidFill>
                  <a:srgbClr val="3333FF"/>
                </a:solidFill>
                <a:latin typeface="Consolas" pitchFamily="49" charset="0"/>
                <a:ea typeface="仿宋" pitchFamily="49" charset="-122"/>
                <a:cs typeface="Consolas" pitchFamily="49" charset="0"/>
              </a:rPr>
              <a:t>=</a:t>
            </a:r>
            <a:r>
              <a:rPr kumimoji="1" lang="en-US" altLang="zh-CN" sz="1800" dirty="0" err="1">
                <a:solidFill>
                  <a:srgbClr val="3333FF"/>
                </a:solidFill>
                <a:latin typeface="Consolas" pitchFamily="49" charset="0"/>
                <a:ea typeface="仿宋" pitchFamily="49" charset="-122"/>
                <a:cs typeface="Consolas" pitchFamily="49" charset="0"/>
              </a:rPr>
              <a:t>p;</a:t>
            </a:r>
            <a:r>
              <a:rPr kumimoji="1" lang="en-US" altLang="zh-CN" sz="1800" dirty="0" err="1">
                <a:solidFill>
                  <a:srgbClr val="FF00FF"/>
                </a:solidFill>
                <a:latin typeface="Consolas" pitchFamily="49" charset="0"/>
                <a:ea typeface="仿宋" pitchFamily="49" charset="-122"/>
                <a:cs typeface="Consolas" pitchFamily="49" charset="0"/>
              </a:rPr>
              <a:t>pre</a:t>
            </a:r>
            <a:r>
              <a:rPr kumimoji="1" lang="en-US" altLang="zh-CN" sz="1800" dirty="0">
                <a:solidFill>
                  <a:srgbClr val="3333FF"/>
                </a:solidFill>
                <a:latin typeface="Consolas" pitchFamily="49" charset="0"/>
                <a:ea typeface="仿宋" pitchFamily="49" charset="-122"/>
                <a:cs typeface="Consolas" pitchFamily="49" charset="0"/>
              </a:rPr>
              <a:t>-&gt;</a:t>
            </a:r>
            <a:r>
              <a:rPr kumimoji="1" lang="en-US" altLang="zh-CN" sz="1800" err="1">
                <a:solidFill>
                  <a:srgbClr val="3333FF"/>
                </a:solidFill>
                <a:latin typeface="Consolas" pitchFamily="49" charset="0"/>
                <a:ea typeface="仿宋" pitchFamily="49" charset="-122"/>
                <a:cs typeface="Consolas" pitchFamily="49" charset="0"/>
              </a:rPr>
              <a:t>rtag</a:t>
            </a:r>
            <a:r>
              <a:rPr kumimoji="1" lang="en-US" altLang="zh-CN" sz="1800">
                <a:solidFill>
                  <a:srgbClr val="3333FF"/>
                </a:solidFill>
                <a:latin typeface="Consolas" pitchFamily="49" charset="0"/>
                <a:ea typeface="仿宋" pitchFamily="49" charset="-122"/>
                <a:cs typeface="Consolas" pitchFamily="49" charset="0"/>
              </a:rPr>
              <a:t>=1; }</a:t>
            </a: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a:solidFill>
                  <a:srgbClr val="00B0F0"/>
                </a:solidFill>
                <a:latin typeface="Consolas" pitchFamily="49" charset="0"/>
                <a:ea typeface="仿宋" pitchFamily="49" charset="-122"/>
                <a:cs typeface="Consolas" pitchFamily="49" charset="0"/>
              </a:rPr>
              <a:t>//</a:t>
            </a:r>
            <a:r>
              <a:rPr kumimoji="1" lang="zh-CN" altLang="en-US" sz="1800">
                <a:solidFill>
                  <a:srgbClr val="00B0F0"/>
                </a:solidFill>
                <a:latin typeface="Consolas" pitchFamily="49" charset="0"/>
                <a:ea typeface="仿宋" pitchFamily="49" charset="-122"/>
                <a:cs typeface="Consolas" pitchFamily="49" charset="0"/>
              </a:rPr>
              <a:t>建立前驱结点的</a:t>
            </a:r>
            <a:r>
              <a:rPr kumimoji="1" lang="zh-CN" altLang="en-US" sz="1800" dirty="0">
                <a:solidFill>
                  <a:srgbClr val="00B0F0"/>
                </a:solidFill>
                <a:latin typeface="Consolas" pitchFamily="49" charset="0"/>
                <a:ea typeface="仿宋" pitchFamily="49" charset="-122"/>
                <a:cs typeface="Consolas" pitchFamily="49" charset="0"/>
              </a:rPr>
              <a:t>后继线索</a:t>
            </a:r>
          </a:p>
          <a:p>
            <a:pPr algn="just">
              <a:lnSpc>
                <a:spcPct val="80000"/>
              </a:lnSpc>
              <a:spcBef>
                <a:spcPct val="50000"/>
              </a:spcBef>
            </a:pPr>
            <a:r>
              <a:rPr kumimoji="1" lang="zh-CN" altLang="en-US" sz="1800">
                <a:solidFill>
                  <a:srgbClr val="3333FF"/>
                </a:solidFill>
                <a:latin typeface="Consolas" pitchFamily="49" charset="0"/>
                <a:ea typeface="仿宋" pitchFamily="49" charset="-122"/>
                <a:cs typeface="Consolas" pitchFamily="49" charset="0"/>
              </a:rPr>
              <a:t>       </a:t>
            </a:r>
            <a:r>
              <a:rPr kumimoji="1" lang="en-US" altLang="zh-CN" sz="1800">
                <a:solidFill>
                  <a:srgbClr val="3333FF"/>
                </a:solidFill>
                <a:latin typeface="Consolas" pitchFamily="49" charset="0"/>
                <a:ea typeface="仿宋" pitchFamily="49" charset="-122"/>
                <a:cs typeface="Consolas" pitchFamily="49" charset="0"/>
              </a:rPr>
              <a:t>else  </a:t>
            </a:r>
            <a:r>
              <a:rPr kumimoji="1" lang="en-US" altLang="zh-CN" sz="1800" dirty="0">
                <a:solidFill>
                  <a:srgbClr val="FF00FF"/>
                </a:solidFill>
                <a:latin typeface="Consolas" pitchFamily="49" charset="0"/>
                <a:ea typeface="仿宋" pitchFamily="49" charset="-122"/>
                <a:cs typeface="Consolas" pitchFamily="49" charset="0"/>
              </a:rPr>
              <a:t>pre</a:t>
            </a:r>
            <a:r>
              <a:rPr kumimoji="1" lang="en-US" altLang="zh-CN" sz="1800" dirty="0">
                <a:solidFill>
                  <a:srgbClr val="3333FF"/>
                </a:solidFill>
                <a:latin typeface="Consolas" pitchFamily="49" charset="0"/>
                <a:ea typeface="仿宋" pitchFamily="49" charset="-122"/>
                <a:cs typeface="Consolas" pitchFamily="49" charset="0"/>
              </a:rPr>
              <a:t>-&gt;</a:t>
            </a:r>
            <a:r>
              <a:rPr kumimoji="1" lang="en-US" altLang="zh-CN" sz="1800" dirty="0" err="1">
                <a:solidFill>
                  <a:srgbClr val="3333FF"/>
                </a:solidFill>
                <a:latin typeface="Consolas" pitchFamily="49" charset="0"/>
                <a:ea typeface="仿宋" pitchFamily="49" charset="-122"/>
                <a:cs typeface="Consolas" pitchFamily="49" charset="0"/>
              </a:rPr>
              <a:t>rtag</a:t>
            </a:r>
            <a:r>
              <a:rPr kumimoji="1" lang="en-US" altLang="zh-CN" sz="1800" dirty="0">
                <a:solidFill>
                  <a:srgbClr val="3333FF"/>
                </a:solidFill>
                <a:latin typeface="Consolas" pitchFamily="49" charset="0"/>
                <a:ea typeface="仿宋" pitchFamily="49" charset="-122"/>
                <a:cs typeface="Consolas" pitchFamily="49" charset="0"/>
              </a:rPr>
              <a:t>=0;</a:t>
            </a:r>
          </a:p>
          <a:p>
            <a:pPr algn="just">
              <a:lnSpc>
                <a:spcPct val="80000"/>
              </a:lnSpc>
              <a:spcBef>
                <a:spcPct val="50000"/>
              </a:spcBef>
            </a:pPr>
            <a:r>
              <a:rPr kumimoji="1" lang="en-US" altLang="zh-CN" sz="1800">
                <a:solidFill>
                  <a:srgbClr val="3333FF"/>
                </a:solidFill>
                <a:latin typeface="Consolas" pitchFamily="49" charset="0"/>
                <a:ea typeface="仿宋" pitchFamily="49" charset="-122"/>
                <a:cs typeface="Consolas" pitchFamily="49" charset="0"/>
              </a:rPr>
              <a:t>       </a:t>
            </a:r>
            <a:r>
              <a:rPr kumimoji="1" lang="en-US" altLang="zh-CN" sz="1800">
                <a:solidFill>
                  <a:srgbClr val="FF00FF"/>
                </a:solidFill>
                <a:latin typeface="Consolas" pitchFamily="49" charset="0"/>
                <a:ea typeface="仿宋" pitchFamily="49" charset="-122"/>
                <a:cs typeface="Consolas" pitchFamily="49" charset="0"/>
              </a:rPr>
              <a:t>pre</a:t>
            </a:r>
            <a:r>
              <a:rPr kumimoji="1" lang="en-US" altLang="zh-CN" sz="1800">
                <a:solidFill>
                  <a:srgbClr val="3333FF"/>
                </a:solidFill>
                <a:latin typeface="Consolas" pitchFamily="49" charset="0"/>
                <a:ea typeface="仿宋" pitchFamily="49" charset="-122"/>
                <a:cs typeface="Consolas" pitchFamily="49" charset="0"/>
              </a:rPr>
              <a:t>=p</a:t>
            </a:r>
            <a:r>
              <a:rPr kumimoji="1" lang="en-US" altLang="zh-CN" sz="1800" dirty="0">
                <a:solidFill>
                  <a:srgbClr val="3333FF"/>
                </a:solidFill>
                <a:latin typeface="Consolas" pitchFamily="49" charset="0"/>
                <a:ea typeface="仿宋" pitchFamily="49" charset="-122"/>
                <a:cs typeface="Consolas" pitchFamily="49" charset="0"/>
              </a:rPr>
              <a:t>;</a:t>
            </a:r>
          </a:p>
          <a:p>
            <a:pPr algn="just">
              <a:lnSpc>
                <a:spcPct val="80000"/>
              </a:lnSpc>
              <a:spcBef>
                <a:spcPct val="50000"/>
              </a:spcBef>
            </a:pPr>
            <a:r>
              <a:rPr kumimoji="1" lang="en-US" altLang="zh-CN" sz="1800">
                <a:solidFill>
                  <a:srgbClr val="3333FF"/>
                </a:solidFill>
                <a:latin typeface="Consolas" pitchFamily="49" charset="0"/>
                <a:ea typeface="仿宋" pitchFamily="49" charset="-122"/>
                <a:cs typeface="Consolas" pitchFamily="49" charset="0"/>
              </a:rPr>
              <a:t>       </a:t>
            </a:r>
            <a:r>
              <a:rPr kumimoji="1" lang="en-US" altLang="zh-CN" sz="1800">
                <a:solidFill>
                  <a:srgbClr val="FF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Thread</a:t>
            </a:r>
            <a:r>
              <a:rPr kumimoji="1" lang="en-US" altLang="zh-CN" sz="1800">
                <a:solidFill>
                  <a:srgbClr val="3333FF"/>
                </a:solidFill>
                <a:latin typeface="Consolas" pitchFamily="49" charset="0"/>
                <a:ea typeface="仿宋" pitchFamily="49" charset="-122"/>
                <a:cs typeface="Consolas" pitchFamily="49" charset="0"/>
              </a:rPr>
              <a:t>(p-</a:t>
            </a:r>
            <a:r>
              <a:rPr kumimoji="1" lang="en-US" altLang="zh-CN" sz="1800" dirty="0">
                <a:solidFill>
                  <a:srgbClr val="3333FF"/>
                </a:solidFill>
                <a:latin typeface="Consolas" pitchFamily="49" charset="0"/>
                <a:ea typeface="仿宋" pitchFamily="49" charset="-122"/>
                <a:cs typeface="Consolas" pitchFamily="49" charset="0"/>
              </a:rPr>
              <a:t>&gt;</a:t>
            </a:r>
            <a:r>
              <a:rPr kumimoji="1" lang="en-US" altLang="zh-CN" sz="1800" dirty="0" err="1">
                <a:solidFill>
                  <a:srgbClr val="3333FF"/>
                </a:solidFill>
                <a:latin typeface="Consolas" pitchFamily="49" charset="0"/>
                <a:ea typeface="仿宋" pitchFamily="49" charset="-122"/>
                <a:cs typeface="Consolas" pitchFamily="49" charset="0"/>
              </a:rPr>
              <a:t>rchild</a:t>
            </a: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递归调用右子树线索化</a:t>
            </a:r>
          </a:p>
          <a:p>
            <a:pPr algn="just">
              <a:lnSpc>
                <a:spcPct val="80000"/>
              </a:lnSpc>
              <a:spcBef>
                <a:spcPct val="50000"/>
              </a:spcBef>
            </a:pPr>
            <a:r>
              <a:rPr kumimoji="1" lang="zh-CN" altLang="en-US" sz="1800">
                <a:solidFill>
                  <a:srgbClr val="3333FF"/>
                </a:solidFill>
                <a:latin typeface="Consolas" pitchFamily="49" charset="0"/>
                <a:ea typeface="仿宋" pitchFamily="49" charset="-122"/>
                <a:cs typeface="Consolas" pitchFamily="49" charset="0"/>
              </a:rPr>
              <a:t>   </a:t>
            </a:r>
            <a:r>
              <a:rPr kumimoji="1" lang="en-US" altLang="zh-CN" sz="1800">
                <a:solidFill>
                  <a:srgbClr val="3333FF"/>
                </a:solidFill>
                <a:latin typeface="Consolas" pitchFamily="49" charset="0"/>
                <a:ea typeface="仿宋" pitchFamily="49" charset="-122"/>
                <a:cs typeface="Consolas" pitchFamily="49" charset="0"/>
              </a:rPr>
              <a:t>}</a:t>
            </a:r>
            <a:endParaRPr kumimoji="1" lang="en-US" altLang="zh-CN" sz="1800" dirty="0">
              <a:solidFill>
                <a:srgbClr val="3333FF"/>
              </a:solidFill>
              <a:latin typeface="Consolas" pitchFamily="49" charset="0"/>
              <a:ea typeface="仿宋" pitchFamily="49" charset="-122"/>
              <a:cs typeface="Consolas" pitchFamily="49" charset="0"/>
            </a:endParaRPr>
          </a:p>
          <a:p>
            <a:pPr algn="l">
              <a:lnSpc>
                <a:spcPct val="8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a:t>
            </a:r>
          </a:p>
        </p:txBody>
      </p:sp>
      <p:grpSp>
        <p:nvGrpSpPr>
          <p:cNvPr id="13" name="组合 12"/>
          <p:cNvGrpSpPr/>
          <p:nvPr/>
        </p:nvGrpSpPr>
        <p:grpSpPr>
          <a:xfrm>
            <a:off x="338463" y="1571612"/>
            <a:ext cx="7805374" cy="3571900"/>
            <a:chOff x="552840" y="1679918"/>
            <a:chExt cx="7805374" cy="3571900"/>
          </a:xfrm>
        </p:grpSpPr>
        <p:sp>
          <p:nvSpPr>
            <p:cNvPr id="7" name="矩形 6"/>
            <p:cNvSpPr/>
            <p:nvPr/>
          </p:nvSpPr>
          <p:spPr>
            <a:xfrm>
              <a:off x="1285852" y="1679918"/>
              <a:ext cx="7072362" cy="428628"/>
            </a:xfrm>
            <a:prstGeom prst="rect">
              <a:avLst/>
            </a:prstGeom>
            <a:solidFill>
              <a:srgbClr val="C00000">
                <a:alpha val="0"/>
              </a:srgbClr>
            </a:solidFill>
            <a:ln>
              <a:solidFill>
                <a:srgbClr val="CC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285852" y="2179984"/>
              <a:ext cx="7072362" cy="2357454"/>
            </a:xfrm>
            <a:prstGeom prst="rect">
              <a:avLst/>
            </a:prstGeom>
            <a:solidFill>
              <a:srgbClr val="C00000">
                <a:alpha val="0"/>
              </a:srgbClr>
            </a:solidFill>
            <a:ln>
              <a:solidFill>
                <a:srgbClr val="CC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60452" y="4608876"/>
              <a:ext cx="7072362" cy="428628"/>
            </a:xfrm>
            <a:prstGeom prst="rect">
              <a:avLst/>
            </a:prstGeom>
            <a:solidFill>
              <a:srgbClr val="C00000">
                <a:alpha val="0"/>
              </a:srgbClr>
            </a:solidFill>
            <a:ln>
              <a:solidFill>
                <a:srgbClr val="CC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左大括号 10"/>
            <p:cNvSpPr/>
            <p:nvPr/>
          </p:nvSpPr>
          <p:spPr>
            <a:xfrm>
              <a:off x="1000100" y="1822794"/>
              <a:ext cx="180000" cy="3429024"/>
            </a:xfrm>
            <a:prstGeom prst="leftBrace">
              <a:avLst/>
            </a:prstGeom>
            <a:ln w="28575">
              <a:solidFill>
                <a:srgbClr val="CC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TextBox 11"/>
            <p:cNvSpPr txBox="1"/>
            <p:nvPr/>
          </p:nvSpPr>
          <p:spPr>
            <a:xfrm>
              <a:off x="552840" y="1894232"/>
              <a:ext cx="461665" cy="3071834"/>
            </a:xfrm>
            <a:prstGeom prst="rect">
              <a:avLst/>
            </a:prstGeom>
            <a:noFill/>
          </p:spPr>
          <p:txBody>
            <a:bodyPr vert="eaVert" wrap="square" rtlCol="0">
              <a:spAutoFit/>
            </a:bodyPr>
            <a:lstStyle/>
            <a:p>
              <a:r>
                <a:rPr kumimoji="1" lang="zh-CN" altLang="en-US" sz="1800" spc="600" dirty="0">
                  <a:latin typeface="微软雅黑" pitchFamily="34" charset="-122"/>
                  <a:ea typeface="微软雅黑" pitchFamily="34" charset="-122"/>
                  <a:cs typeface="Times New Roman" pitchFamily="18" charset="0"/>
                </a:rPr>
                <a:t>中序遍历</a:t>
              </a:r>
              <a:r>
                <a:rPr kumimoji="1" lang="en-US" altLang="zh-CN" sz="1800" spc="600" dirty="0">
                  <a:latin typeface="微软雅黑" pitchFamily="34" charset="-122"/>
                  <a:ea typeface="微软雅黑" pitchFamily="34" charset="-122"/>
                  <a:cs typeface="Times New Roman" pitchFamily="18" charset="0"/>
                </a:rPr>
                <a:t>(</a:t>
              </a:r>
              <a:r>
                <a:rPr kumimoji="1" lang="zh-CN" altLang="en-US" sz="1800" spc="600" dirty="0">
                  <a:latin typeface="微软雅黑" pitchFamily="34" charset="-122"/>
                  <a:ea typeface="微软雅黑" pitchFamily="34" charset="-122"/>
                  <a:cs typeface="Times New Roman" pitchFamily="18" charset="0"/>
                </a:rPr>
                <a:t>递归</a:t>
              </a:r>
              <a:r>
                <a:rPr kumimoji="1" lang="en-US" altLang="zh-CN" sz="1800" spc="600" dirty="0">
                  <a:latin typeface="微软雅黑" pitchFamily="34" charset="-122"/>
                  <a:ea typeface="微软雅黑" pitchFamily="34" charset="-122"/>
                  <a:cs typeface="Times New Roman" pitchFamily="18" charset="0"/>
                </a:rPr>
                <a:t>)</a:t>
              </a:r>
              <a:r>
                <a:rPr kumimoji="1" lang="zh-CN" altLang="en-US" sz="1800" spc="600" dirty="0">
                  <a:latin typeface="微软雅黑" pitchFamily="34" charset="-122"/>
                  <a:ea typeface="微软雅黑" pitchFamily="34" charset="-122"/>
                  <a:cs typeface="Times New Roman" pitchFamily="18" charset="0"/>
                </a:rPr>
                <a:t>算法</a:t>
              </a:r>
              <a:endParaRPr lang="zh-CN" altLang="en-US" sz="1800" spc="600" dirty="0">
                <a:latin typeface="微软雅黑" pitchFamily="34" charset="-122"/>
                <a:ea typeface="微软雅黑" pitchFamily="34" charset="-122"/>
              </a:endParaRPr>
            </a:p>
          </p:txBody>
        </p:sp>
      </p:grpSp>
      <p:sp>
        <p:nvSpPr>
          <p:cNvPr id="15" name="灯片编号占位符 14"/>
          <p:cNvSpPr>
            <a:spLocks noGrp="1"/>
          </p:cNvSpPr>
          <p:nvPr>
            <p:ph type="sldNum" sz="quarter" idx="12"/>
          </p:nvPr>
        </p:nvSpPr>
        <p:spPr/>
        <p:txBody>
          <a:bodyPr/>
          <a:lstStyle/>
          <a:p>
            <a:fld id="{F53098F7-780D-46FA-A524-7B30B3E8BBA8}" type="slidenum">
              <a:rPr lang="en-US" altLang="zh-CN" smtClean="0"/>
              <a:pPr/>
              <a:t>44</a:t>
            </a:fld>
            <a:r>
              <a:rPr lang="en-US" altLang="zh-CN"/>
              <a:t>/17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02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902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902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902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902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902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9026">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902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9026">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par>
                          <p:cTn id="35" fill="hold">
                            <p:stCondLst>
                              <p:cond delay="0"/>
                            </p:stCondLst>
                            <p:childTnLst>
                              <p:par>
                                <p:cTn id="36" presetID="26" presetClass="emph" presetSubtype="0" repeatCount="2000" fill="hold" nodeType="afterEffect">
                                  <p:stCondLst>
                                    <p:cond delay="0"/>
                                  </p:stCondLst>
                                  <p:childTnLst>
                                    <p:animEffect transition="out" filter="fade">
                                      <p:cBhvr>
                                        <p:cTn id="37" dur="500" tmFilter="0, 0; .2, .5; .8, .5; 1, 0"/>
                                        <p:tgtEl>
                                          <p:spTgt spid="13"/>
                                        </p:tgtEl>
                                      </p:cBhvr>
                                    </p:animEffect>
                                    <p:animScale>
                                      <p:cBhvr>
                                        <p:cTn id="38"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p:cNvSpPr txBox="1">
            <a:spLocks noChangeArrowheads="1"/>
          </p:cNvSpPr>
          <p:nvPr/>
        </p:nvSpPr>
        <p:spPr bwMode="auto">
          <a:xfrm>
            <a:off x="179388" y="1285860"/>
            <a:ext cx="8686800" cy="873188"/>
          </a:xfrm>
          <a:prstGeom prst="rect">
            <a:avLst/>
          </a:prstGeom>
          <a:noFill/>
          <a:ln w="9525">
            <a:noFill/>
            <a:miter lim="800000"/>
            <a:headEnd/>
            <a:tailEnd/>
          </a:ln>
          <a:effectLst/>
        </p:spPr>
        <p:txBody>
          <a:bodyPr>
            <a:spAutoFit/>
          </a:bodyPr>
          <a:lstStyle/>
          <a:p>
            <a:pPr algn="l">
              <a:lnSpc>
                <a:spcPts val="3200"/>
              </a:lnSpc>
              <a:spcBef>
                <a:spcPct val="50000"/>
              </a:spcBef>
            </a:pPr>
            <a:r>
              <a:rPr kumimoji="1" lang="zh-CN" altLang="en-US" sz="2200" dirty="0">
                <a:ea typeface="楷体" pitchFamily="49" charset="-122"/>
                <a:cs typeface="Times New Roman" pitchFamily="18" charset="0"/>
              </a:rPr>
              <a:t>　</a:t>
            </a:r>
            <a:r>
              <a:rPr kumimoji="1" lang="zh-CN" altLang="en-US" sz="2200">
                <a:ea typeface="楷体" pitchFamily="49" charset="-122"/>
                <a:cs typeface="Times New Roman" pitchFamily="18" charset="0"/>
              </a:rPr>
              <a:t>　 遍历</a:t>
            </a:r>
            <a:r>
              <a:rPr kumimoji="1" lang="zh-CN" altLang="en-US" sz="2200" dirty="0">
                <a:ea typeface="楷体" pitchFamily="49" charset="-122"/>
                <a:cs typeface="Times New Roman" pitchFamily="18" charset="0"/>
              </a:rPr>
              <a:t>某种次序的</a:t>
            </a:r>
            <a:r>
              <a:rPr kumimoji="1" lang="zh-CN" altLang="en-US" sz="2200">
                <a:ea typeface="楷体" pitchFamily="49" charset="-122"/>
                <a:cs typeface="Times New Roman" pitchFamily="18" charset="0"/>
              </a:rPr>
              <a:t>线索二叉树，就是</a:t>
            </a:r>
            <a:r>
              <a:rPr kumimoji="1" lang="zh-CN" altLang="en-US" sz="2200" dirty="0">
                <a:ea typeface="楷体" pitchFamily="49" charset="-122"/>
                <a:cs typeface="Times New Roman" pitchFamily="18" charset="0"/>
              </a:rPr>
              <a:t>从该次序下</a:t>
            </a:r>
            <a:r>
              <a:rPr kumimoji="1" lang="zh-CN" altLang="en-US" sz="2200">
                <a:ea typeface="楷体" pitchFamily="49" charset="-122"/>
                <a:cs typeface="Times New Roman" pitchFamily="18" charset="0"/>
              </a:rPr>
              <a:t>的</a:t>
            </a:r>
            <a:r>
              <a:rPr kumimoji="1" lang="zh-CN" altLang="en-US" sz="2200">
                <a:solidFill>
                  <a:srgbClr val="CC00FF"/>
                </a:solidFill>
                <a:ea typeface="楷体" pitchFamily="49" charset="-122"/>
                <a:cs typeface="Times New Roman" pitchFamily="18" charset="0"/>
              </a:rPr>
              <a:t>开始结点</a:t>
            </a:r>
            <a:r>
              <a:rPr kumimoji="1" lang="zh-CN" altLang="en-US" sz="2200">
                <a:ea typeface="楷体" pitchFamily="49" charset="-122"/>
                <a:cs typeface="Times New Roman" pitchFamily="18" charset="0"/>
              </a:rPr>
              <a:t>出发，反复找到该结点在</a:t>
            </a:r>
            <a:r>
              <a:rPr kumimoji="1" lang="zh-CN" altLang="en-US" sz="2200" dirty="0">
                <a:ea typeface="楷体" pitchFamily="49" charset="-122"/>
                <a:cs typeface="Times New Roman" pitchFamily="18" charset="0"/>
              </a:rPr>
              <a:t>该次序下</a:t>
            </a:r>
            <a:r>
              <a:rPr kumimoji="1" lang="zh-CN" altLang="en-US" sz="2200">
                <a:ea typeface="楷体" pitchFamily="49" charset="-122"/>
                <a:cs typeface="Times New Roman" pitchFamily="18" charset="0"/>
              </a:rPr>
              <a:t>的后继结点，直到头结点。  </a:t>
            </a:r>
            <a:r>
              <a:rPr kumimoji="1" lang="zh-CN" altLang="en-US" sz="2200" dirty="0">
                <a:ea typeface="楷体" pitchFamily="49" charset="-122"/>
                <a:cs typeface="Times New Roman" pitchFamily="18" charset="0"/>
              </a:rPr>
              <a:t>　　</a:t>
            </a:r>
          </a:p>
        </p:txBody>
      </p:sp>
      <p:sp>
        <p:nvSpPr>
          <p:cNvPr id="132099" name="Text Box 3" descr="蓝色面巾纸"/>
          <p:cNvSpPr txBox="1">
            <a:spLocks noChangeArrowheads="1"/>
          </p:cNvSpPr>
          <p:nvPr/>
        </p:nvSpPr>
        <p:spPr bwMode="auto">
          <a:xfrm>
            <a:off x="395288" y="428604"/>
            <a:ext cx="4962530" cy="584775"/>
          </a:xfrm>
          <a:prstGeom prst="rect">
            <a:avLst/>
          </a:prstGeom>
          <a:blipFill dpi="0" rotWithShape="1">
            <a:blip r:embed="rId2"/>
            <a:srcRect/>
            <a:tile tx="0" ty="0" sx="100000" sy="100000" flip="none" algn="tl"/>
          </a:blipFill>
          <a:ln w="9525" algn="ctr">
            <a:noFill/>
            <a:miter lim="800000"/>
            <a:headEnd/>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7.7.3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遍历线索化二叉树</a:t>
            </a:r>
            <a:endPar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endParaRPr>
          </a:p>
        </p:txBody>
      </p:sp>
      <p:grpSp>
        <p:nvGrpSpPr>
          <p:cNvPr id="22" name="组合 21"/>
          <p:cNvGrpSpPr/>
          <p:nvPr/>
        </p:nvGrpSpPr>
        <p:grpSpPr>
          <a:xfrm>
            <a:off x="2714612" y="3000372"/>
            <a:ext cx="2595560" cy="2016125"/>
            <a:chOff x="2976572" y="2698759"/>
            <a:chExt cx="2595560" cy="2016125"/>
          </a:xfrm>
        </p:grpSpPr>
        <p:sp>
          <p:nvSpPr>
            <p:cNvPr id="9" name="Line 4"/>
            <p:cNvSpPr>
              <a:spLocks noChangeShapeType="1"/>
            </p:cNvSpPr>
            <p:nvPr/>
          </p:nvSpPr>
          <p:spPr bwMode="auto">
            <a:xfrm>
              <a:off x="3335347" y="4138622"/>
              <a:ext cx="288925" cy="287337"/>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wrap="none"/>
            <a:lstStyle/>
            <a:p>
              <a:endParaRPr lang="zh-CN" altLang="en-US">
                <a:solidFill>
                  <a:srgbClr val="3333FF"/>
                </a:solidFill>
                <a:latin typeface="Consolas" pitchFamily="49" charset="0"/>
                <a:cs typeface="Consolas" pitchFamily="49" charset="0"/>
              </a:endParaRPr>
            </a:p>
          </p:txBody>
        </p:sp>
        <p:sp>
          <p:nvSpPr>
            <p:cNvPr id="10" name="Line 5"/>
            <p:cNvSpPr>
              <a:spLocks noChangeShapeType="1"/>
            </p:cNvSpPr>
            <p:nvPr/>
          </p:nvSpPr>
          <p:spPr bwMode="auto">
            <a:xfrm flipH="1">
              <a:off x="3840172" y="2986097"/>
              <a:ext cx="287338" cy="287337"/>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wrap="none"/>
            <a:lstStyle/>
            <a:p>
              <a:endParaRPr lang="zh-CN" altLang="en-US">
                <a:solidFill>
                  <a:srgbClr val="3333FF"/>
                </a:solidFill>
                <a:latin typeface="Consolas" pitchFamily="49" charset="0"/>
                <a:cs typeface="Consolas" pitchFamily="49" charset="0"/>
              </a:endParaRPr>
            </a:p>
          </p:txBody>
        </p:sp>
        <p:sp>
          <p:nvSpPr>
            <p:cNvPr id="11" name="Freeform 6"/>
            <p:cNvSpPr>
              <a:spLocks/>
            </p:cNvSpPr>
            <p:nvPr/>
          </p:nvSpPr>
          <p:spPr bwMode="auto">
            <a:xfrm>
              <a:off x="4449772" y="2938472"/>
              <a:ext cx="301625" cy="388937"/>
            </a:xfrm>
            <a:custGeom>
              <a:avLst/>
              <a:gdLst/>
              <a:ahLst/>
              <a:cxnLst>
                <a:cxn ang="0">
                  <a:pos x="0" y="0"/>
                </a:cxn>
                <a:cxn ang="0">
                  <a:pos x="190" y="245"/>
                </a:cxn>
              </a:cxnLst>
              <a:rect l="0" t="0" r="r" b="b"/>
              <a:pathLst>
                <a:path w="190" h="245">
                  <a:moveTo>
                    <a:pt x="0" y="0"/>
                  </a:moveTo>
                  <a:lnTo>
                    <a:pt x="190" y="245"/>
                  </a:lnTo>
                </a:path>
              </a:pathLst>
            </a:cu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wrap="none"/>
            <a:lstStyle/>
            <a:p>
              <a:endParaRPr lang="zh-CN" altLang="en-US">
                <a:solidFill>
                  <a:srgbClr val="3333FF"/>
                </a:solidFill>
                <a:latin typeface="Consolas" pitchFamily="49" charset="0"/>
                <a:cs typeface="Consolas" pitchFamily="49" charset="0"/>
              </a:endParaRPr>
            </a:p>
          </p:txBody>
        </p:sp>
        <p:sp>
          <p:nvSpPr>
            <p:cNvPr id="12" name="Line 7"/>
            <p:cNvSpPr>
              <a:spLocks noChangeShapeType="1"/>
            </p:cNvSpPr>
            <p:nvPr/>
          </p:nvSpPr>
          <p:spPr bwMode="auto">
            <a:xfrm flipH="1">
              <a:off x="3263910" y="3562359"/>
              <a:ext cx="360362" cy="360363"/>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wrap="none"/>
            <a:lstStyle/>
            <a:p>
              <a:endParaRPr lang="zh-CN" altLang="en-US">
                <a:solidFill>
                  <a:srgbClr val="3333FF"/>
                </a:solidFill>
                <a:latin typeface="Consolas" pitchFamily="49" charset="0"/>
                <a:cs typeface="Consolas" pitchFamily="49" charset="0"/>
              </a:endParaRPr>
            </a:p>
          </p:txBody>
        </p:sp>
        <p:sp>
          <p:nvSpPr>
            <p:cNvPr id="13" name="Line 8"/>
            <p:cNvSpPr>
              <a:spLocks noChangeShapeType="1"/>
            </p:cNvSpPr>
            <p:nvPr/>
          </p:nvSpPr>
          <p:spPr bwMode="auto">
            <a:xfrm flipH="1">
              <a:off x="4406910" y="3590934"/>
              <a:ext cx="287337" cy="287338"/>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wrap="none"/>
            <a:lstStyle/>
            <a:p>
              <a:endParaRPr lang="zh-CN" altLang="en-US">
                <a:solidFill>
                  <a:srgbClr val="3333FF"/>
                </a:solidFill>
                <a:latin typeface="Consolas" pitchFamily="49" charset="0"/>
                <a:cs typeface="Consolas" pitchFamily="49" charset="0"/>
              </a:endParaRPr>
            </a:p>
          </p:txBody>
        </p:sp>
        <p:sp>
          <p:nvSpPr>
            <p:cNvPr id="14" name="Line 9"/>
            <p:cNvSpPr>
              <a:spLocks noChangeShapeType="1"/>
            </p:cNvSpPr>
            <p:nvPr/>
          </p:nvSpPr>
          <p:spPr bwMode="auto">
            <a:xfrm>
              <a:off x="4992697" y="3562359"/>
              <a:ext cx="287338" cy="360363"/>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wrap="none"/>
            <a:lstStyle/>
            <a:p>
              <a:endParaRPr lang="zh-CN" altLang="en-US">
                <a:solidFill>
                  <a:srgbClr val="3333FF"/>
                </a:solidFill>
                <a:latin typeface="Consolas" pitchFamily="49" charset="0"/>
                <a:cs typeface="Consolas" pitchFamily="49" charset="0"/>
              </a:endParaRPr>
            </a:p>
          </p:txBody>
        </p:sp>
        <p:sp>
          <p:nvSpPr>
            <p:cNvPr id="15" name="Oval 10"/>
            <p:cNvSpPr>
              <a:spLocks noChangeArrowheads="1"/>
            </p:cNvSpPr>
            <p:nvPr/>
          </p:nvSpPr>
          <p:spPr bwMode="auto">
            <a:xfrm>
              <a:off x="4056072" y="2698759"/>
              <a:ext cx="431800" cy="36036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A</a:t>
              </a:r>
            </a:p>
          </p:txBody>
        </p:sp>
        <p:sp>
          <p:nvSpPr>
            <p:cNvPr id="16" name="Oval 11"/>
            <p:cNvSpPr>
              <a:spLocks noChangeArrowheads="1"/>
            </p:cNvSpPr>
            <p:nvPr/>
          </p:nvSpPr>
          <p:spPr bwMode="auto">
            <a:xfrm>
              <a:off x="3551247" y="3273434"/>
              <a:ext cx="431800" cy="36036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B</a:t>
              </a:r>
            </a:p>
          </p:txBody>
        </p:sp>
        <p:sp>
          <p:nvSpPr>
            <p:cNvPr id="17" name="Oval 12"/>
            <p:cNvSpPr>
              <a:spLocks noChangeArrowheads="1"/>
            </p:cNvSpPr>
            <p:nvPr/>
          </p:nvSpPr>
          <p:spPr bwMode="auto">
            <a:xfrm>
              <a:off x="4632335" y="3273434"/>
              <a:ext cx="431800" cy="36036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18" name="Oval 13"/>
            <p:cNvSpPr>
              <a:spLocks noChangeArrowheads="1"/>
            </p:cNvSpPr>
            <p:nvPr/>
          </p:nvSpPr>
          <p:spPr bwMode="auto">
            <a:xfrm>
              <a:off x="2976572" y="3849697"/>
              <a:ext cx="431800"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19" name="Oval 14"/>
            <p:cNvSpPr>
              <a:spLocks noChangeArrowheads="1"/>
            </p:cNvSpPr>
            <p:nvPr/>
          </p:nvSpPr>
          <p:spPr bwMode="auto">
            <a:xfrm>
              <a:off x="4057660" y="3849697"/>
              <a:ext cx="431800"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20" name="Oval 15"/>
            <p:cNvSpPr>
              <a:spLocks noChangeArrowheads="1"/>
            </p:cNvSpPr>
            <p:nvPr/>
          </p:nvSpPr>
          <p:spPr bwMode="auto">
            <a:xfrm>
              <a:off x="3551247" y="4354522"/>
              <a:ext cx="431800"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21" name="Oval 16"/>
            <p:cNvSpPr>
              <a:spLocks noChangeArrowheads="1"/>
            </p:cNvSpPr>
            <p:nvPr/>
          </p:nvSpPr>
          <p:spPr bwMode="auto">
            <a:xfrm>
              <a:off x="5140332" y="3849697"/>
              <a:ext cx="431800"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grpSp>
      <p:sp>
        <p:nvSpPr>
          <p:cNvPr id="23" name="TextBox 22"/>
          <p:cNvSpPr txBox="1"/>
          <p:nvPr/>
        </p:nvSpPr>
        <p:spPr>
          <a:xfrm>
            <a:off x="785786" y="2285992"/>
            <a:ext cx="8143932" cy="430887"/>
          </a:xfrm>
          <a:prstGeom prst="rect">
            <a:avLst/>
          </a:prstGeom>
          <a:noFill/>
        </p:spPr>
        <p:txBody>
          <a:bodyPr wrap="square" rtlCol="0">
            <a:spAutoFit/>
          </a:bodyPr>
          <a:lstStyle/>
          <a:p>
            <a:pPr algn="l"/>
            <a:r>
              <a:rPr kumimoji="1" lang="zh-CN" altLang="en-US" sz="2200">
                <a:ea typeface="楷体" pitchFamily="49" charset="-122"/>
                <a:cs typeface="Times New Roman" pitchFamily="18" charset="0"/>
              </a:rPr>
              <a:t>以中序线索二叉树为例，开始结点是根结点的最左下结点。</a:t>
            </a:r>
            <a:endParaRPr lang="zh-CN" altLang="en-US" sz="2200"/>
          </a:p>
        </p:txBody>
      </p:sp>
      <p:sp>
        <p:nvSpPr>
          <p:cNvPr id="27" name="TextBox 26"/>
          <p:cNvSpPr txBox="1"/>
          <p:nvPr/>
        </p:nvSpPr>
        <p:spPr>
          <a:xfrm>
            <a:off x="5643570" y="3857628"/>
            <a:ext cx="3214710" cy="183482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lIns="108000" tIns="144000" rIns="108000" bIns="144000" rtlCol="0">
            <a:spAutoFit/>
          </a:bodyPr>
          <a:lstStyle/>
          <a:p>
            <a:pPr algn="just">
              <a:lnSpc>
                <a:spcPts val="2200"/>
              </a:lnSpc>
              <a:spcBef>
                <a:spcPct val="50000"/>
              </a:spcBef>
            </a:pPr>
            <a:r>
              <a:rPr kumimoji="1" lang="en-US" altLang="zh-CN" sz="1800">
                <a:solidFill>
                  <a:srgbClr val="3333FF"/>
                </a:solidFill>
                <a:latin typeface="Consolas" pitchFamily="49" charset="0"/>
                <a:ea typeface="仿宋" pitchFamily="49" charset="-122"/>
                <a:cs typeface="Consolas" pitchFamily="49" charset="0"/>
              </a:rPr>
              <a:t>TBTNode *p=tb-&gt;lchild;</a:t>
            </a:r>
          </a:p>
          <a:p>
            <a:pPr algn="just">
              <a:lnSpc>
                <a:spcPts val="2200"/>
              </a:lnSpc>
              <a:spcBef>
                <a:spcPct val="50000"/>
              </a:spcBef>
            </a:pPr>
            <a:r>
              <a:rPr kumimoji="1" lang="en-US" altLang="zh-CN" sz="1800">
                <a:solidFill>
                  <a:srgbClr val="CC00FF"/>
                </a:solidFill>
                <a:latin typeface="Consolas" pitchFamily="49" charset="0"/>
                <a:ea typeface="仿宋" pitchFamily="49" charset="-122"/>
                <a:cs typeface="Consolas" pitchFamily="49" charset="0"/>
              </a:rPr>
              <a:t>//p</a:t>
            </a:r>
            <a:r>
              <a:rPr kumimoji="1" lang="zh-CN" altLang="en-US" sz="1800">
                <a:solidFill>
                  <a:srgbClr val="CC00FF"/>
                </a:solidFill>
                <a:latin typeface="Consolas" pitchFamily="49" charset="0"/>
                <a:ea typeface="仿宋" pitchFamily="49" charset="-122"/>
                <a:cs typeface="Consolas" pitchFamily="49" charset="0"/>
              </a:rPr>
              <a:t>指向根结点</a:t>
            </a:r>
          </a:p>
          <a:p>
            <a:pPr algn="just">
              <a:lnSpc>
                <a:spcPts val="2200"/>
              </a:lnSpc>
              <a:spcBef>
                <a:spcPct val="50000"/>
              </a:spcBef>
            </a:pPr>
            <a:r>
              <a:rPr kumimoji="1" lang="en-US" altLang="zh-CN" sz="1800">
                <a:solidFill>
                  <a:srgbClr val="3333FF"/>
                </a:solidFill>
                <a:latin typeface="Consolas" pitchFamily="49" charset="0"/>
                <a:ea typeface="仿宋" pitchFamily="49" charset="-122"/>
                <a:cs typeface="Consolas" pitchFamily="49" charset="0"/>
              </a:rPr>
              <a:t>while (p-&gt;ltag==0)   </a:t>
            </a:r>
          </a:p>
          <a:p>
            <a:pPr algn="just">
              <a:lnSpc>
                <a:spcPts val="2200"/>
              </a:lnSpc>
              <a:spcBef>
                <a:spcPct val="50000"/>
              </a:spcBef>
            </a:pPr>
            <a:r>
              <a:rPr kumimoji="1" lang="en-US" altLang="zh-CN" sz="1800">
                <a:solidFill>
                  <a:srgbClr val="3333FF"/>
                </a:solidFill>
                <a:latin typeface="Consolas" pitchFamily="49" charset="0"/>
                <a:ea typeface="仿宋" pitchFamily="49" charset="-122"/>
                <a:cs typeface="Consolas" pitchFamily="49" charset="0"/>
              </a:rPr>
              <a:t>      p=p-&gt;lchild;	</a:t>
            </a:r>
            <a:endParaRPr lang="zh-CN" altLang="en-US" sz="1800">
              <a:solidFill>
                <a:srgbClr val="3333FF"/>
              </a:solidFill>
              <a:latin typeface="Consolas" pitchFamily="49" charset="0"/>
              <a:ea typeface="仿宋" pitchFamily="49" charset="-122"/>
              <a:cs typeface="Consolas" pitchFamily="49" charset="0"/>
            </a:endParaRPr>
          </a:p>
        </p:txBody>
      </p:sp>
      <p:grpSp>
        <p:nvGrpSpPr>
          <p:cNvPr id="31" name="组合 30"/>
          <p:cNvGrpSpPr/>
          <p:nvPr/>
        </p:nvGrpSpPr>
        <p:grpSpPr>
          <a:xfrm>
            <a:off x="428596" y="3857628"/>
            <a:ext cx="3357586" cy="2214578"/>
            <a:chOff x="428596" y="3857628"/>
            <a:chExt cx="3357586" cy="2214578"/>
          </a:xfrm>
        </p:grpSpPr>
        <p:sp>
          <p:nvSpPr>
            <p:cNvPr id="24" name="TextBox 23"/>
            <p:cNvSpPr txBox="1"/>
            <p:nvPr/>
          </p:nvSpPr>
          <p:spPr>
            <a:xfrm>
              <a:off x="1142976" y="3857628"/>
              <a:ext cx="1285884" cy="400110"/>
            </a:xfrm>
            <a:prstGeom prst="rect">
              <a:avLst/>
            </a:prstGeom>
            <a:noFill/>
          </p:spPr>
          <p:txBody>
            <a:bodyPr wrap="square" rtlCol="0">
              <a:spAutoFit/>
            </a:bodyPr>
            <a:lstStyle/>
            <a:p>
              <a:pPr algn="l"/>
              <a:r>
                <a:rPr kumimoji="1" lang="zh-CN" altLang="en-US" sz="2000">
                  <a:latin typeface="Consolas" pitchFamily="49" charset="0"/>
                  <a:ea typeface="楷体" pitchFamily="49" charset="-122"/>
                  <a:cs typeface="Consolas" pitchFamily="49" charset="0"/>
                </a:rPr>
                <a:t>开始结点</a:t>
              </a:r>
              <a:endParaRPr lang="zh-CN" altLang="en-US" sz="2000">
                <a:latin typeface="Consolas" pitchFamily="49" charset="0"/>
                <a:cs typeface="Consolas" pitchFamily="49" charset="0"/>
              </a:endParaRPr>
            </a:p>
          </p:txBody>
        </p:sp>
        <p:cxnSp>
          <p:nvCxnSpPr>
            <p:cNvPr id="26" name="直接箭头连接符 25"/>
            <p:cNvCxnSpPr/>
            <p:nvPr/>
          </p:nvCxnSpPr>
          <p:spPr>
            <a:xfrm>
              <a:off x="2357422" y="4000504"/>
              <a:ext cx="420426" cy="20358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28596" y="5056543"/>
              <a:ext cx="3357586" cy="1015663"/>
            </a:xfrm>
            <a:prstGeom prst="rect">
              <a:avLst/>
            </a:prstGeom>
            <a:noFill/>
          </p:spPr>
          <p:txBody>
            <a:bodyPr wrap="square" rtlCol="0">
              <a:spAutoFit/>
            </a:bodyPr>
            <a:lstStyle/>
            <a:p>
              <a:pPr algn="l"/>
              <a:r>
                <a:rPr kumimoji="1" lang="zh-CN" altLang="en-US" sz="2000">
                  <a:latin typeface="Consolas" pitchFamily="49" charset="0"/>
                  <a:ea typeface="楷体" pitchFamily="49" charset="-122"/>
                  <a:cs typeface="Consolas" pitchFamily="49" charset="0"/>
                </a:rPr>
                <a:t>在中序线索二叉树中，开始结点的左指针域为线索，即</a:t>
              </a:r>
              <a:r>
                <a:rPr kumimoji="1" lang="en-US" altLang="zh-CN" sz="2000">
                  <a:latin typeface="Consolas" pitchFamily="49" charset="0"/>
                  <a:ea typeface="楷体" pitchFamily="49" charset="-122"/>
                  <a:cs typeface="Consolas" pitchFamily="49" charset="0"/>
                </a:rPr>
                <a:t>ltag=1</a:t>
              </a:r>
              <a:endParaRPr lang="zh-CN" altLang="en-US" sz="2000">
                <a:latin typeface="Consolas" pitchFamily="49" charset="0"/>
                <a:cs typeface="Consolas" pitchFamily="49" charset="0"/>
              </a:endParaRPr>
            </a:p>
          </p:txBody>
        </p:sp>
        <p:sp>
          <p:nvSpPr>
            <p:cNvPr id="29" name="上下箭头 28"/>
            <p:cNvSpPr/>
            <p:nvPr/>
          </p:nvSpPr>
          <p:spPr>
            <a:xfrm>
              <a:off x="1785918" y="4357694"/>
              <a:ext cx="142876" cy="571504"/>
            </a:xfrm>
            <a:prstGeom prst="upDownArrow">
              <a:avLst/>
            </a:prstGeom>
            <a:ln>
              <a:tailEnd type="arrow"/>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30" name="TextBox 29"/>
          <p:cNvSpPr txBox="1"/>
          <p:nvPr/>
        </p:nvSpPr>
        <p:spPr>
          <a:xfrm>
            <a:off x="5500694" y="3283865"/>
            <a:ext cx="3071834" cy="430887"/>
          </a:xfrm>
          <a:prstGeom prst="rect">
            <a:avLst/>
          </a:prstGeom>
          <a:noFill/>
        </p:spPr>
        <p:txBody>
          <a:bodyPr wrap="square" rtlCol="0">
            <a:spAutoFit/>
          </a:bodyPr>
          <a:lstStyle/>
          <a:p>
            <a:pPr algn="l"/>
            <a:r>
              <a:rPr kumimoji="1" lang="zh-CN" altLang="en-US" sz="2200">
                <a:latin typeface="Consolas" pitchFamily="49" charset="0"/>
                <a:ea typeface="楷体" pitchFamily="49" charset="-122"/>
                <a:cs typeface="Consolas" pitchFamily="49" charset="0"/>
              </a:rPr>
              <a:t>找开始结点的算法：</a:t>
            </a:r>
            <a:endParaRPr lang="zh-CN" altLang="en-US" sz="2200">
              <a:latin typeface="Consolas" pitchFamily="49" charset="0"/>
              <a:cs typeface="Consolas" pitchFamily="49" charset="0"/>
            </a:endParaRPr>
          </a:p>
        </p:txBody>
      </p:sp>
      <p:sp>
        <p:nvSpPr>
          <p:cNvPr id="33" name="灯片编号占位符 32"/>
          <p:cNvSpPr>
            <a:spLocks noGrp="1"/>
          </p:cNvSpPr>
          <p:nvPr>
            <p:ph type="sldNum" sz="quarter" idx="12"/>
          </p:nvPr>
        </p:nvSpPr>
        <p:spPr/>
        <p:txBody>
          <a:bodyPr/>
          <a:lstStyle/>
          <a:p>
            <a:fld id="{F53098F7-780D-46FA-A524-7B30B3E8BBA8}" type="slidenum">
              <a:rPr lang="en-US" altLang="zh-CN" smtClean="0"/>
              <a:pPr/>
              <a:t>45</a:t>
            </a:fld>
            <a:r>
              <a:rPr lang="en-US" altLang="zh-CN"/>
              <a:t>/17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642918"/>
            <a:ext cx="5357850" cy="430887"/>
          </a:xfrm>
          <a:prstGeom prst="rect">
            <a:avLst/>
          </a:prstGeom>
          <a:noFill/>
        </p:spPr>
        <p:txBody>
          <a:bodyPr wrap="square" rtlCol="0">
            <a:spAutoFit/>
          </a:bodyPr>
          <a:lstStyle/>
          <a:p>
            <a:pPr algn="l"/>
            <a:r>
              <a:rPr kumimoji="1" lang="zh-CN" altLang="en-US" sz="2200" dirty="0">
                <a:ea typeface="楷体" pitchFamily="49" charset="-122"/>
                <a:cs typeface="Times New Roman" pitchFamily="18" charset="0"/>
              </a:rPr>
              <a:t>在中序线索</a:t>
            </a:r>
            <a:r>
              <a:rPr kumimoji="1" lang="zh-CN" altLang="en-US" sz="2200">
                <a:ea typeface="楷体" pitchFamily="49" charset="-122"/>
                <a:cs typeface="Times New Roman" pitchFamily="18" charset="0"/>
              </a:rPr>
              <a:t>二叉树中中序遍历的过程：</a:t>
            </a:r>
            <a:endParaRPr lang="zh-CN" altLang="en-US" sz="2200" dirty="0"/>
          </a:p>
        </p:txBody>
      </p:sp>
      <p:sp>
        <p:nvSpPr>
          <p:cNvPr id="5" name="TextBox 4"/>
          <p:cNvSpPr txBox="1"/>
          <p:nvPr/>
        </p:nvSpPr>
        <p:spPr>
          <a:xfrm>
            <a:off x="714348" y="1500174"/>
            <a:ext cx="4572032" cy="2783803"/>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80000" tIns="144000" rIns="180000" bIns="144000" rtlCol="0">
            <a:spAutoFit/>
          </a:bodyPr>
          <a:lstStyle/>
          <a:p>
            <a:pPr algn="l"/>
            <a:r>
              <a:rPr kumimoji="1" lang="en-US" altLang="zh-CN" sz="1800" dirty="0">
                <a:solidFill>
                  <a:srgbClr val="3333FF"/>
                </a:solidFill>
                <a:latin typeface="Consolas" pitchFamily="49" charset="0"/>
                <a:ea typeface="仿宋" pitchFamily="49" charset="-122"/>
                <a:cs typeface="Consolas" pitchFamily="49" charset="0"/>
              </a:rPr>
              <a:t>p</a:t>
            </a:r>
            <a:r>
              <a:rPr kumimoji="1" lang="zh-CN" altLang="en-US" sz="1800" dirty="0">
                <a:solidFill>
                  <a:srgbClr val="3333FF"/>
                </a:solidFill>
                <a:latin typeface="Consolas" pitchFamily="49" charset="0"/>
                <a:ea typeface="仿宋" pitchFamily="49" charset="-122"/>
                <a:cs typeface="Consolas" pitchFamily="49" charset="0"/>
              </a:rPr>
              <a:t>指向根结点；</a:t>
            </a:r>
            <a:endParaRPr kumimoji="1" lang="en-US" altLang="zh-CN" sz="1800" dirty="0">
              <a:solidFill>
                <a:srgbClr val="3333FF"/>
              </a:solidFill>
              <a:latin typeface="Consolas" pitchFamily="49" charset="0"/>
              <a:ea typeface="仿宋" pitchFamily="49" charset="-122"/>
              <a:cs typeface="Consolas" pitchFamily="49" charset="0"/>
            </a:endParaRPr>
          </a:p>
          <a:p>
            <a:pPr algn="l"/>
            <a:r>
              <a:rPr kumimoji="1" lang="en-US" altLang="zh-CN" sz="1800" dirty="0">
                <a:solidFill>
                  <a:srgbClr val="3333FF"/>
                </a:solidFill>
                <a:latin typeface="Consolas" pitchFamily="49" charset="0"/>
                <a:ea typeface="仿宋" pitchFamily="49" charset="-122"/>
                <a:cs typeface="Consolas" pitchFamily="49" charset="0"/>
              </a:rPr>
              <a:t>while </a:t>
            </a:r>
            <a:r>
              <a:rPr kumimoji="1" lang="en-US" altLang="zh-CN" sz="1800" dirty="0">
                <a:solidFill>
                  <a:srgbClr val="FF00FF"/>
                </a:solidFill>
                <a:latin typeface="Consolas" pitchFamily="49" charset="0"/>
                <a:ea typeface="仿宋" pitchFamily="49" charset="-122"/>
                <a:cs typeface="Consolas" pitchFamily="49" charset="0"/>
              </a:rPr>
              <a:t>p ≠root</a:t>
            </a:r>
            <a:r>
              <a:rPr kumimoji="1" lang="zh-CN" altLang="en-US" sz="1800" dirty="0">
                <a:solidFill>
                  <a:srgbClr val="3333FF"/>
                </a:solidFill>
                <a:latin typeface="Consolas" pitchFamily="49" charset="0"/>
                <a:ea typeface="仿宋" pitchFamily="49" charset="-122"/>
                <a:cs typeface="Consolas" pitchFamily="49" charset="0"/>
              </a:rPr>
              <a:t>时循环</a:t>
            </a:r>
            <a:endParaRPr kumimoji="1" lang="en-US" altLang="zh-CN" sz="1800" dirty="0">
              <a:solidFill>
                <a:srgbClr val="3333FF"/>
              </a:solidFill>
              <a:latin typeface="Consolas" pitchFamily="49" charset="0"/>
              <a:ea typeface="仿宋" pitchFamily="49" charset="-122"/>
              <a:cs typeface="Consolas" pitchFamily="49" charset="0"/>
            </a:endParaRPr>
          </a:p>
          <a:p>
            <a:pPr algn="l"/>
            <a:r>
              <a:rPr kumimoji="1" lang="en-US" altLang="zh-CN" sz="1800" dirty="0">
                <a:solidFill>
                  <a:srgbClr val="3333FF"/>
                </a:solidFill>
                <a:latin typeface="Consolas" pitchFamily="49" charset="0"/>
                <a:ea typeface="仿宋" pitchFamily="49" charset="-122"/>
                <a:cs typeface="Consolas" pitchFamily="49" charset="0"/>
              </a:rPr>
              <a:t>{</a:t>
            </a:r>
          </a:p>
          <a:p>
            <a:pPr algn="l"/>
            <a:r>
              <a:rPr kumimoji="1" lang="zh-CN" altLang="en-US" sz="1800" dirty="0">
                <a:solidFill>
                  <a:srgbClr val="3333FF"/>
                </a:solidFill>
                <a:latin typeface="Consolas" pitchFamily="49" charset="0"/>
                <a:ea typeface="仿宋" pitchFamily="49" charset="-122"/>
                <a:cs typeface="Consolas" pitchFamily="49" charset="0"/>
              </a:rPr>
              <a:t>    找</a:t>
            </a:r>
            <a:r>
              <a:rPr kumimoji="1" lang="zh-CN" altLang="en-US" sz="1800" dirty="0">
                <a:solidFill>
                  <a:srgbClr val="C00000"/>
                </a:solidFill>
                <a:latin typeface="Consolas" pitchFamily="49" charset="0"/>
                <a:ea typeface="仿宋" pitchFamily="49" charset="-122"/>
                <a:cs typeface="Consolas" pitchFamily="49" charset="0"/>
              </a:rPr>
              <a:t>开始结点</a:t>
            </a:r>
            <a:r>
              <a:rPr kumimoji="1" lang="en-US" altLang="zh-CN" sz="1800" dirty="0">
                <a:solidFill>
                  <a:srgbClr val="3333FF"/>
                </a:solidFill>
                <a:latin typeface="Consolas" pitchFamily="49" charset="0"/>
                <a:ea typeface="仿宋" pitchFamily="49" charset="-122"/>
                <a:cs typeface="Consolas" pitchFamily="49" charset="0"/>
              </a:rPr>
              <a:t>*p</a:t>
            </a:r>
            <a:r>
              <a:rPr kumimoji="1" lang="zh-CN" altLang="en-US" sz="1800" dirty="0">
                <a:solidFill>
                  <a:srgbClr val="3333FF"/>
                </a:solidFill>
                <a:latin typeface="Consolas" pitchFamily="49" charset="0"/>
                <a:ea typeface="仿宋" pitchFamily="49" charset="-122"/>
                <a:cs typeface="Consolas" pitchFamily="49" charset="0"/>
              </a:rPr>
              <a:t>；</a:t>
            </a:r>
            <a:endParaRPr kumimoji="1" lang="en-US" altLang="zh-CN" sz="1800" dirty="0">
              <a:solidFill>
                <a:srgbClr val="3333FF"/>
              </a:solidFill>
              <a:latin typeface="Consolas" pitchFamily="49" charset="0"/>
              <a:ea typeface="仿宋" pitchFamily="49" charset="-122"/>
              <a:cs typeface="Consolas" pitchFamily="49" charset="0"/>
            </a:endParaRPr>
          </a:p>
          <a:p>
            <a:pPr algn="l"/>
            <a:r>
              <a:rPr kumimoji="1" lang="en-US" altLang="zh-CN" sz="1800" dirty="0">
                <a:solidFill>
                  <a:srgbClr val="3333FF"/>
                </a:solidFill>
                <a:latin typeface="Consolas" pitchFamily="49" charset="0"/>
                <a:ea typeface="仿宋" pitchFamily="49" charset="-122"/>
                <a:cs typeface="Consolas" pitchFamily="49" charset="0"/>
              </a:rPr>
              <a:t>    </a:t>
            </a:r>
            <a:r>
              <a:rPr kumimoji="1" lang="zh-CN" altLang="en-US" sz="1800" dirty="0">
                <a:solidFill>
                  <a:srgbClr val="3333FF"/>
                </a:solidFill>
                <a:latin typeface="Consolas" pitchFamily="49" charset="0"/>
                <a:ea typeface="仿宋" pitchFamily="49" charset="-122"/>
                <a:cs typeface="Consolas" pitchFamily="49" charset="0"/>
              </a:rPr>
              <a:t>访问</a:t>
            </a:r>
            <a:r>
              <a:rPr kumimoji="1" lang="en-US" altLang="zh-CN" sz="1800" dirty="0">
                <a:solidFill>
                  <a:srgbClr val="3333FF"/>
                </a:solidFill>
                <a:latin typeface="Consolas" pitchFamily="49" charset="0"/>
                <a:ea typeface="仿宋" pitchFamily="49" charset="-122"/>
                <a:cs typeface="Consolas" pitchFamily="49" charset="0"/>
              </a:rPr>
              <a:t>*p</a:t>
            </a:r>
            <a:r>
              <a:rPr kumimoji="1" lang="zh-CN" altLang="en-US" sz="1800" dirty="0">
                <a:solidFill>
                  <a:srgbClr val="3333FF"/>
                </a:solidFill>
                <a:latin typeface="Consolas" pitchFamily="49" charset="0"/>
                <a:ea typeface="仿宋" pitchFamily="49" charset="-122"/>
                <a:cs typeface="Consolas" pitchFamily="49" charset="0"/>
              </a:rPr>
              <a:t>结点；</a:t>
            </a:r>
            <a:endParaRPr kumimoji="1" lang="en-US" altLang="zh-CN" sz="1800" dirty="0">
              <a:solidFill>
                <a:srgbClr val="3333FF"/>
              </a:solidFill>
              <a:latin typeface="Consolas" pitchFamily="49" charset="0"/>
              <a:ea typeface="仿宋" pitchFamily="49" charset="-122"/>
              <a:cs typeface="Consolas" pitchFamily="49" charset="0"/>
            </a:endParaRPr>
          </a:p>
          <a:p>
            <a:pPr algn="l"/>
            <a:r>
              <a:rPr kumimoji="1" lang="en-US" altLang="zh-CN" sz="1800" dirty="0">
                <a:solidFill>
                  <a:srgbClr val="3333FF"/>
                </a:solidFill>
                <a:latin typeface="Consolas" pitchFamily="49" charset="0"/>
                <a:ea typeface="仿宋" pitchFamily="49" charset="-122"/>
                <a:cs typeface="Consolas" pitchFamily="49" charset="0"/>
              </a:rPr>
              <a:t>    while (*p</a:t>
            </a:r>
            <a:r>
              <a:rPr kumimoji="1" lang="zh-CN" altLang="en-US" sz="1800" dirty="0">
                <a:solidFill>
                  <a:srgbClr val="3333FF"/>
                </a:solidFill>
                <a:latin typeface="Consolas" pitchFamily="49" charset="0"/>
                <a:ea typeface="仿宋" pitchFamily="49" charset="-122"/>
                <a:cs typeface="Consolas" pitchFamily="49" charset="0"/>
              </a:rPr>
              <a:t>结点有右线索</a:t>
            </a:r>
            <a:r>
              <a:rPr kumimoji="1" lang="en-US" altLang="zh-CN" sz="1800" dirty="0">
                <a:solidFill>
                  <a:srgbClr val="3333FF"/>
                </a:solidFill>
                <a:latin typeface="Consolas" pitchFamily="49" charset="0"/>
                <a:ea typeface="仿宋" pitchFamily="49" charset="-122"/>
                <a:cs typeface="Consolas" pitchFamily="49" charset="0"/>
              </a:rPr>
              <a:t>)   </a:t>
            </a:r>
          </a:p>
          <a:p>
            <a:pPr algn="l"/>
            <a:r>
              <a:rPr kumimoji="1" lang="en-US" altLang="zh-CN" sz="1800" dirty="0">
                <a:solidFill>
                  <a:srgbClr val="3333FF"/>
                </a:solidFill>
                <a:latin typeface="Consolas" pitchFamily="49" charset="0"/>
                <a:ea typeface="仿宋" pitchFamily="49" charset="-122"/>
                <a:cs typeface="Consolas" pitchFamily="49" charset="0"/>
              </a:rPr>
              <a:t>          </a:t>
            </a:r>
            <a:r>
              <a:rPr kumimoji="1" lang="zh-CN" altLang="en-US" sz="1800" dirty="0">
                <a:solidFill>
                  <a:srgbClr val="3333FF"/>
                </a:solidFill>
                <a:latin typeface="Consolas" pitchFamily="49" charset="0"/>
                <a:ea typeface="仿宋" pitchFamily="49" charset="-122"/>
                <a:cs typeface="Consolas" pitchFamily="49" charset="0"/>
              </a:rPr>
              <a:t>一直访问下去；</a:t>
            </a:r>
            <a:endParaRPr kumimoji="1" lang="en-US" altLang="zh-CN" sz="1800" dirty="0">
              <a:solidFill>
                <a:srgbClr val="3333FF"/>
              </a:solidFill>
              <a:latin typeface="Consolas" pitchFamily="49" charset="0"/>
              <a:ea typeface="仿宋" pitchFamily="49" charset="-122"/>
              <a:cs typeface="Consolas" pitchFamily="49" charset="0"/>
            </a:endParaRPr>
          </a:p>
          <a:p>
            <a:pPr algn="l"/>
            <a:r>
              <a:rPr kumimoji="1" lang="en-US" altLang="zh-CN" sz="1800" dirty="0">
                <a:solidFill>
                  <a:srgbClr val="3333FF"/>
                </a:solidFill>
                <a:latin typeface="Consolas" pitchFamily="49" charset="0"/>
                <a:ea typeface="仿宋" pitchFamily="49" charset="-122"/>
                <a:cs typeface="Consolas" pitchFamily="49" charset="0"/>
              </a:rPr>
              <a:t>    p</a:t>
            </a:r>
            <a:r>
              <a:rPr kumimoji="1" lang="zh-CN" altLang="en-US" sz="1800" dirty="0">
                <a:solidFill>
                  <a:srgbClr val="3333FF"/>
                </a:solidFill>
                <a:latin typeface="Consolas" pitchFamily="49" charset="0"/>
                <a:ea typeface="仿宋" pitchFamily="49" charset="-122"/>
                <a:cs typeface="Consolas" pitchFamily="49" charset="0"/>
              </a:rPr>
              <a:t>转向右孩子结点；</a:t>
            </a:r>
            <a:endParaRPr kumimoji="1" lang="en-US" altLang="zh-CN" sz="1800" dirty="0">
              <a:solidFill>
                <a:srgbClr val="3333FF"/>
              </a:solidFill>
              <a:latin typeface="Consolas" pitchFamily="49" charset="0"/>
              <a:ea typeface="仿宋" pitchFamily="49" charset="-122"/>
              <a:cs typeface="Consolas" pitchFamily="49" charset="0"/>
            </a:endParaRPr>
          </a:p>
          <a:p>
            <a:pPr algn="l"/>
            <a:r>
              <a:rPr kumimoji="1" lang="en-US" altLang="zh-CN" sz="1800" dirty="0">
                <a:solidFill>
                  <a:srgbClr val="3333FF"/>
                </a:solidFill>
                <a:latin typeface="Consolas" pitchFamily="49" charset="0"/>
                <a:ea typeface="仿宋" pitchFamily="49" charset="-122"/>
                <a:cs typeface="Consolas" pitchFamily="49" charset="0"/>
              </a:rPr>
              <a:t>}</a:t>
            </a:r>
          </a:p>
        </p:txBody>
      </p:sp>
      <p:sp>
        <p:nvSpPr>
          <p:cNvPr id="10" name="灯片编号占位符 9"/>
          <p:cNvSpPr>
            <a:spLocks noGrp="1"/>
          </p:cNvSpPr>
          <p:nvPr>
            <p:ph type="sldNum" sz="quarter" idx="12"/>
          </p:nvPr>
        </p:nvSpPr>
        <p:spPr/>
        <p:txBody>
          <a:bodyPr/>
          <a:lstStyle/>
          <a:p>
            <a:fld id="{F53098F7-780D-46FA-A524-7B30B3E8BBA8}" type="slidenum">
              <a:rPr lang="en-US" altLang="zh-CN" smtClean="0"/>
              <a:pPr/>
              <a:t>46</a:t>
            </a:fld>
            <a:r>
              <a:rPr lang="en-US" altLang="zh-CN"/>
              <a:t>/17</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3048" name="Group 72"/>
          <p:cNvGrpSpPr>
            <a:grpSpLocks/>
          </p:cNvGrpSpPr>
          <p:nvPr/>
        </p:nvGrpSpPr>
        <p:grpSpPr bwMode="auto">
          <a:xfrm>
            <a:off x="4740306" y="1773410"/>
            <a:ext cx="1296987" cy="792162"/>
            <a:chOff x="2290" y="1010"/>
            <a:chExt cx="817" cy="499"/>
          </a:xfrm>
        </p:grpSpPr>
        <p:sp>
          <p:nvSpPr>
            <p:cNvPr id="382978" name="Rectangle 2"/>
            <p:cNvSpPr>
              <a:spLocks noChangeArrowheads="1"/>
            </p:cNvSpPr>
            <p:nvPr/>
          </p:nvSpPr>
          <p:spPr bwMode="auto">
            <a:xfrm>
              <a:off x="2290" y="1010"/>
              <a:ext cx="817" cy="27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a:solidFill>
                    <a:srgbClr val="3333FF"/>
                  </a:solidFill>
                  <a:latin typeface="Consolas" pitchFamily="49" charset="0"/>
                  <a:ea typeface="黑体" pitchFamily="2" charset="-122"/>
                  <a:cs typeface="Consolas" pitchFamily="49" charset="0"/>
                </a:rPr>
                <a:t>0  </a:t>
              </a:r>
              <a:r>
                <a:rPr lang="en-US" altLang="zh-CN" sz="1800" i="1">
                  <a:solidFill>
                    <a:srgbClr val="3333FF"/>
                  </a:solidFill>
                  <a:latin typeface="Consolas" pitchFamily="49" charset="0"/>
                  <a:ea typeface="黑体" pitchFamily="2" charset="-122"/>
                  <a:cs typeface="Consolas" pitchFamily="49" charset="0"/>
                </a:rPr>
                <a:t>A</a:t>
              </a:r>
              <a:r>
                <a:rPr lang="en-US" altLang="zh-CN" sz="1800">
                  <a:solidFill>
                    <a:srgbClr val="3333FF"/>
                  </a:solidFill>
                  <a:latin typeface="Consolas" pitchFamily="49" charset="0"/>
                  <a:ea typeface="黑体" pitchFamily="2" charset="-122"/>
                  <a:cs typeface="Consolas" pitchFamily="49" charset="0"/>
                </a:rPr>
                <a:t>  </a:t>
              </a:r>
              <a:r>
                <a:rPr lang="en-US" altLang="zh-CN" sz="1800" dirty="0">
                  <a:solidFill>
                    <a:srgbClr val="3333FF"/>
                  </a:solidFill>
                  <a:latin typeface="Consolas" pitchFamily="49" charset="0"/>
                  <a:ea typeface="黑体" pitchFamily="2" charset="-122"/>
                  <a:cs typeface="Consolas" pitchFamily="49" charset="0"/>
                </a:rPr>
                <a:t>0</a:t>
              </a:r>
            </a:p>
          </p:txBody>
        </p:sp>
        <p:sp>
          <p:nvSpPr>
            <p:cNvPr id="382979" name="Line 3"/>
            <p:cNvSpPr>
              <a:spLocks noChangeShapeType="1"/>
            </p:cNvSpPr>
            <p:nvPr/>
          </p:nvSpPr>
          <p:spPr bwMode="auto">
            <a:xfrm>
              <a:off x="2562" y="1010"/>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382980" name="Line 4"/>
            <p:cNvSpPr>
              <a:spLocks noChangeShapeType="1"/>
            </p:cNvSpPr>
            <p:nvPr/>
          </p:nvSpPr>
          <p:spPr bwMode="auto">
            <a:xfrm>
              <a:off x="2835" y="1010"/>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382981" name="Rectangle 5"/>
            <p:cNvSpPr>
              <a:spLocks noChangeArrowheads="1"/>
            </p:cNvSpPr>
            <p:nvPr/>
          </p:nvSpPr>
          <p:spPr bwMode="auto">
            <a:xfrm>
              <a:off x="2290" y="1282"/>
              <a:ext cx="817" cy="22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82982" name="Line 6"/>
            <p:cNvSpPr>
              <a:spLocks noChangeShapeType="1"/>
            </p:cNvSpPr>
            <p:nvPr/>
          </p:nvSpPr>
          <p:spPr bwMode="auto">
            <a:xfrm>
              <a:off x="2698" y="1282"/>
              <a:ext cx="0" cy="227"/>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grpSp>
      <p:grpSp>
        <p:nvGrpSpPr>
          <p:cNvPr id="383049" name="Group 73"/>
          <p:cNvGrpSpPr>
            <a:grpSpLocks/>
          </p:cNvGrpSpPr>
          <p:nvPr/>
        </p:nvGrpSpPr>
        <p:grpSpPr bwMode="auto">
          <a:xfrm>
            <a:off x="5346731" y="4797597"/>
            <a:ext cx="1296987" cy="792163"/>
            <a:chOff x="2672" y="2915"/>
            <a:chExt cx="817" cy="499"/>
          </a:xfrm>
        </p:grpSpPr>
        <p:sp>
          <p:nvSpPr>
            <p:cNvPr id="382983" name="Rectangle 7"/>
            <p:cNvSpPr>
              <a:spLocks noChangeArrowheads="1"/>
            </p:cNvSpPr>
            <p:nvPr/>
          </p:nvSpPr>
          <p:spPr bwMode="auto">
            <a:xfrm>
              <a:off x="2672" y="2915"/>
              <a:ext cx="817" cy="27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a:solidFill>
                    <a:srgbClr val="3333FF"/>
                  </a:solidFill>
                  <a:latin typeface="Consolas" pitchFamily="49" charset="0"/>
                  <a:ea typeface="黑体" pitchFamily="2" charset="-122"/>
                  <a:cs typeface="Consolas" pitchFamily="49" charset="0"/>
                </a:rPr>
                <a:t>1  </a:t>
              </a:r>
              <a:r>
                <a:rPr lang="en-US" altLang="zh-CN" sz="1800" i="1">
                  <a:solidFill>
                    <a:srgbClr val="3333FF"/>
                  </a:solidFill>
                  <a:latin typeface="Consolas" pitchFamily="49" charset="0"/>
                  <a:ea typeface="黑体" pitchFamily="2" charset="-122"/>
                  <a:cs typeface="Consolas" pitchFamily="49" charset="0"/>
                </a:rPr>
                <a:t>E</a:t>
              </a:r>
              <a:r>
                <a:rPr lang="en-US" altLang="zh-CN" sz="1800">
                  <a:solidFill>
                    <a:srgbClr val="3333FF"/>
                  </a:solidFill>
                  <a:latin typeface="Consolas" pitchFamily="49" charset="0"/>
                  <a:ea typeface="黑体" pitchFamily="2" charset="-122"/>
                  <a:cs typeface="Consolas" pitchFamily="49" charset="0"/>
                </a:rPr>
                <a:t>  </a:t>
              </a:r>
              <a:r>
                <a:rPr lang="en-US" altLang="zh-CN" sz="1800" dirty="0">
                  <a:solidFill>
                    <a:srgbClr val="3333FF"/>
                  </a:solidFill>
                  <a:latin typeface="Consolas" pitchFamily="49" charset="0"/>
                  <a:ea typeface="黑体" pitchFamily="2" charset="-122"/>
                  <a:cs typeface="Consolas" pitchFamily="49" charset="0"/>
                </a:rPr>
                <a:t>1</a:t>
              </a:r>
            </a:p>
          </p:txBody>
        </p:sp>
        <p:sp>
          <p:nvSpPr>
            <p:cNvPr id="382984" name="Line 8"/>
            <p:cNvSpPr>
              <a:spLocks noChangeShapeType="1"/>
            </p:cNvSpPr>
            <p:nvPr/>
          </p:nvSpPr>
          <p:spPr bwMode="auto">
            <a:xfrm>
              <a:off x="2944" y="2915"/>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382985" name="Line 9"/>
            <p:cNvSpPr>
              <a:spLocks noChangeShapeType="1"/>
            </p:cNvSpPr>
            <p:nvPr/>
          </p:nvSpPr>
          <p:spPr bwMode="auto">
            <a:xfrm>
              <a:off x="3217" y="2915"/>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382986" name="Rectangle 10"/>
            <p:cNvSpPr>
              <a:spLocks noChangeArrowheads="1"/>
            </p:cNvSpPr>
            <p:nvPr/>
          </p:nvSpPr>
          <p:spPr bwMode="auto">
            <a:xfrm>
              <a:off x="2672" y="3187"/>
              <a:ext cx="817" cy="22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82987" name="Line 11"/>
            <p:cNvSpPr>
              <a:spLocks noChangeShapeType="1"/>
            </p:cNvSpPr>
            <p:nvPr/>
          </p:nvSpPr>
          <p:spPr bwMode="auto">
            <a:xfrm>
              <a:off x="3080" y="3187"/>
              <a:ext cx="0" cy="227"/>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grpSp>
      <p:grpSp>
        <p:nvGrpSpPr>
          <p:cNvPr id="383050" name="Group 74"/>
          <p:cNvGrpSpPr>
            <a:grpSpLocks/>
          </p:cNvGrpSpPr>
          <p:nvPr/>
        </p:nvGrpSpPr>
        <p:grpSpPr bwMode="auto">
          <a:xfrm>
            <a:off x="6367493" y="3005310"/>
            <a:ext cx="1296988" cy="792162"/>
            <a:chOff x="3315" y="1786"/>
            <a:chExt cx="817" cy="499"/>
          </a:xfrm>
        </p:grpSpPr>
        <p:sp>
          <p:nvSpPr>
            <p:cNvPr id="382988" name="Rectangle 12"/>
            <p:cNvSpPr>
              <a:spLocks noChangeArrowheads="1"/>
            </p:cNvSpPr>
            <p:nvPr/>
          </p:nvSpPr>
          <p:spPr bwMode="auto">
            <a:xfrm>
              <a:off x="3315" y="1786"/>
              <a:ext cx="817" cy="27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a:solidFill>
                    <a:srgbClr val="3333FF"/>
                  </a:solidFill>
                  <a:latin typeface="Consolas" pitchFamily="49" charset="0"/>
                  <a:ea typeface="黑体" pitchFamily="2" charset="-122"/>
                  <a:cs typeface="Consolas" pitchFamily="49" charset="0"/>
                </a:rPr>
                <a:t>0  </a:t>
              </a:r>
              <a:r>
                <a:rPr lang="en-US" altLang="zh-CN" sz="1800" i="1">
                  <a:solidFill>
                    <a:srgbClr val="3333FF"/>
                  </a:solidFill>
                  <a:latin typeface="Consolas" pitchFamily="49" charset="0"/>
                  <a:ea typeface="黑体" pitchFamily="2" charset="-122"/>
                  <a:cs typeface="Consolas" pitchFamily="49" charset="0"/>
                </a:rPr>
                <a:t>C</a:t>
              </a:r>
              <a:r>
                <a:rPr lang="en-US" altLang="zh-CN" sz="1800">
                  <a:solidFill>
                    <a:srgbClr val="3333FF"/>
                  </a:solidFill>
                  <a:latin typeface="Consolas" pitchFamily="49" charset="0"/>
                  <a:ea typeface="黑体" pitchFamily="2" charset="-122"/>
                  <a:cs typeface="Consolas" pitchFamily="49" charset="0"/>
                </a:rPr>
                <a:t>  </a:t>
              </a:r>
              <a:r>
                <a:rPr lang="en-US" altLang="zh-CN" sz="1800" dirty="0">
                  <a:solidFill>
                    <a:srgbClr val="3333FF"/>
                  </a:solidFill>
                  <a:latin typeface="Consolas" pitchFamily="49" charset="0"/>
                  <a:ea typeface="黑体" pitchFamily="2" charset="-122"/>
                  <a:cs typeface="Consolas" pitchFamily="49" charset="0"/>
                </a:rPr>
                <a:t>0</a:t>
              </a:r>
            </a:p>
          </p:txBody>
        </p:sp>
        <p:sp>
          <p:nvSpPr>
            <p:cNvPr id="382989" name="Line 13"/>
            <p:cNvSpPr>
              <a:spLocks noChangeShapeType="1"/>
            </p:cNvSpPr>
            <p:nvPr/>
          </p:nvSpPr>
          <p:spPr bwMode="auto">
            <a:xfrm>
              <a:off x="3587" y="1786"/>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382990" name="Line 14"/>
            <p:cNvSpPr>
              <a:spLocks noChangeShapeType="1"/>
            </p:cNvSpPr>
            <p:nvPr/>
          </p:nvSpPr>
          <p:spPr bwMode="auto">
            <a:xfrm>
              <a:off x="3860" y="1786"/>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382991" name="Rectangle 15"/>
            <p:cNvSpPr>
              <a:spLocks noChangeArrowheads="1"/>
            </p:cNvSpPr>
            <p:nvPr/>
          </p:nvSpPr>
          <p:spPr bwMode="auto">
            <a:xfrm>
              <a:off x="3315" y="2058"/>
              <a:ext cx="817" cy="22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82992" name="Line 16"/>
            <p:cNvSpPr>
              <a:spLocks noChangeShapeType="1"/>
            </p:cNvSpPr>
            <p:nvPr/>
          </p:nvSpPr>
          <p:spPr bwMode="auto">
            <a:xfrm>
              <a:off x="3723" y="2058"/>
              <a:ext cx="0" cy="227"/>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grpSp>
      <p:grpSp>
        <p:nvGrpSpPr>
          <p:cNvPr id="383051" name="Group 75"/>
          <p:cNvGrpSpPr>
            <a:grpSpLocks/>
          </p:cNvGrpSpPr>
          <p:nvPr/>
        </p:nvGrpSpPr>
        <p:grpSpPr bwMode="auto">
          <a:xfrm>
            <a:off x="7332693" y="4797597"/>
            <a:ext cx="1296988" cy="792163"/>
            <a:chOff x="3923" y="2915"/>
            <a:chExt cx="817" cy="499"/>
          </a:xfrm>
        </p:grpSpPr>
        <p:sp>
          <p:nvSpPr>
            <p:cNvPr id="382993" name="Rectangle 17"/>
            <p:cNvSpPr>
              <a:spLocks noChangeArrowheads="1"/>
            </p:cNvSpPr>
            <p:nvPr/>
          </p:nvSpPr>
          <p:spPr bwMode="auto">
            <a:xfrm>
              <a:off x="3923" y="2915"/>
              <a:ext cx="817" cy="27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a:solidFill>
                    <a:srgbClr val="3333FF"/>
                  </a:solidFill>
                  <a:latin typeface="Consolas" pitchFamily="49" charset="0"/>
                  <a:ea typeface="黑体" pitchFamily="2" charset="-122"/>
                  <a:cs typeface="Consolas" pitchFamily="49" charset="0"/>
                </a:rPr>
                <a:t>1  </a:t>
              </a:r>
              <a:r>
                <a:rPr lang="en-US" altLang="zh-CN" sz="1800" i="1">
                  <a:solidFill>
                    <a:srgbClr val="3333FF"/>
                  </a:solidFill>
                  <a:latin typeface="Consolas" pitchFamily="49" charset="0"/>
                  <a:ea typeface="黑体" pitchFamily="2" charset="-122"/>
                  <a:cs typeface="Consolas" pitchFamily="49" charset="0"/>
                </a:rPr>
                <a:t>F</a:t>
              </a:r>
              <a:r>
                <a:rPr lang="en-US" altLang="zh-CN" sz="1800">
                  <a:solidFill>
                    <a:srgbClr val="3333FF"/>
                  </a:solidFill>
                  <a:latin typeface="Consolas" pitchFamily="49" charset="0"/>
                  <a:ea typeface="黑体" pitchFamily="2" charset="-122"/>
                  <a:cs typeface="Consolas" pitchFamily="49" charset="0"/>
                </a:rPr>
                <a:t>  </a:t>
              </a:r>
              <a:r>
                <a:rPr lang="en-US" altLang="zh-CN" sz="1800" dirty="0">
                  <a:solidFill>
                    <a:srgbClr val="3333FF"/>
                  </a:solidFill>
                  <a:latin typeface="Consolas" pitchFamily="49" charset="0"/>
                  <a:ea typeface="黑体" pitchFamily="2" charset="-122"/>
                  <a:cs typeface="Consolas" pitchFamily="49" charset="0"/>
                </a:rPr>
                <a:t>1</a:t>
              </a:r>
            </a:p>
          </p:txBody>
        </p:sp>
        <p:sp>
          <p:nvSpPr>
            <p:cNvPr id="382994" name="Line 18"/>
            <p:cNvSpPr>
              <a:spLocks noChangeShapeType="1"/>
            </p:cNvSpPr>
            <p:nvPr/>
          </p:nvSpPr>
          <p:spPr bwMode="auto">
            <a:xfrm>
              <a:off x="4195" y="2915"/>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382995" name="Line 19"/>
            <p:cNvSpPr>
              <a:spLocks noChangeShapeType="1"/>
            </p:cNvSpPr>
            <p:nvPr/>
          </p:nvSpPr>
          <p:spPr bwMode="auto">
            <a:xfrm>
              <a:off x="4468" y="2915"/>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382996" name="Rectangle 20"/>
            <p:cNvSpPr>
              <a:spLocks noChangeArrowheads="1"/>
            </p:cNvSpPr>
            <p:nvPr/>
          </p:nvSpPr>
          <p:spPr bwMode="auto">
            <a:xfrm>
              <a:off x="3923" y="3187"/>
              <a:ext cx="817" cy="22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82997" name="Line 21"/>
            <p:cNvSpPr>
              <a:spLocks noChangeShapeType="1"/>
            </p:cNvSpPr>
            <p:nvPr/>
          </p:nvSpPr>
          <p:spPr bwMode="auto">
            <a:xfrm>
              <a:off x="4331" y="3187"/>
              <a:ext cx="0" cy="227"/>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grpSp>
      <p:sp>
        <p:nvSpPr>
          <p:cNvPr id="382998" name="Freeform 22"/>
          <p:cNvSpPr>
            <a:spLocks/>
          </p:cNvSpPr>
          <p:nvPr/>
        </p:nvSpPr>
        <p:spPr bwMode="auto">
          <a:xfrm>
            <a:off x="4381531" y="2349672"/>
            <a:ext cx="719137" cy="627063"/>
          </a:xfrm>
          <a:custGeom>
            <a:avLst/>
            <a:gdLst/>
            <a:ahLst/>
            <a:cxnLst>
              <a:cxn ang="0">
                <a:pos x="453" y="0"/>
              </a:cxn>
              <a:cxn ang="0">
                <a:pos x="0" y="395"/>
              </a:cxn>
            </a:cxnLst>
            <a:rect l="0" t="0" r="r" b="b"/>
            <a:pathLst>
              <a:path w="453" h="395">
                <a:moveTo>
                  <a:pt x="453" y="0"/>
                </a:moveTo>
                <a:lnTo>
                  <a:pt x="0" y="395"/>
                </a:lnTo>
              </a:path>
            </a:pathLst>
          </a:custGeom>
          <a:noFill/>
          <a:ln w="31750">
            <a:solidFill>
              <a:srgbClr val="CC00FF"/>
            </a:solidFill>
            <a:miter lim="800000"/>
            <a:headEnd/>
            <a:tailEnd type="stealth" w="med" len="lg"/>
          </a:ln>
          <a:effectLst/>
        </p:spPr>
        <p:txBody>
          <a:bodyPr wrap="none"/>
          <a:lstStyle/>
          <a:p>
            <a:endParaRPr lang="zh-CN" altLang="en-US"/>
          </a:p>
        </p:txBody>
      </p:sp>
      <p:sp>
        <p:nvSpPr>
          <p:cNvPr id="382999" name="Freeform 23"/>
          <p:cNvSpPr>
            <a:spLocks/>
          </p:cNvSpPr>
          <p:nvPr/>
        </p:nvSpPr>
        <p:spPr bwMode="auto">
          <a:xfrm>
            <a:off x="5829331" y="2379835"/>
            <a:ext cx="838200" cy="609600"/>
          </a:xfrm>
          <a:custGeom>
            <a:avLst/>
            <a:gdLst/>
            <a:ahLst/>
            <a:cxnLst>
              <a:cxn ang="0">
                <a:pos x="0" y="0"/>
              </a:cxn>
              <a:cxn ang="0">
                <a:pos x="528" y="384"/>
              </a:cxn>
            </a:cxnLst>
            <a:rect l="0" t="0" r="r" b="b"/>
            <a:pathLst>
              <a:path w="528" h="384">
                <a:moveTo>
                  <a:pt x="0" y="0"/>
                </a:moveTo>
                <a:lnTo>
                  <a:pt x="528" y="384"/>
                </a:lnTo>
              </a:path>
            </a:pathLst>
          </a:custGeom>
          <a:noFill/>
          <a:ln w="31750">
            <a:solidFill>
              <a:srgbClr val="CC00FF"/>
            </a:solidFill>
            <a:miter lim="800000"/>
            <a:headEnd/>
            <a:tailEnd type="stealth" w="med" len="lg"/>
          </a:ln>
          <a:effectLst/>
        </p:spPr>
        <p:txBody>
          <a:bodyPr wrap="none"/>
          <a:lstStyle/>
          <a:p>
            <a:endParaRPr lang="zh-CN" altLang="en-US"/>
          </a:p>
        </p:txBody>
      </p:sp>
      <p:sp>
        <p:nvSpPr>
          <p:cNvPr id="383000" name="Freeform 24"/>
          <p:cNvSpPr>
            <a:spLocks/>
          </p:cNvSpPr>
          <p:nvPr/>
        </p:nvSpPr>
        <p:spPr bwMode="auto">
          <a:xfrm>
            <a:off x="2941668" y="3611735"/>
            <a:ext cx="868363" cy="1114425"/>
          </a:xfrm>
          <a:custGeom>
            <a:avLst/>
            <a:gdLst/>
            <a:ahLst/>
            <a:cxnLst>
              <a:cxn ang="0">
                <a:pos x="547" y="0"/>
              </a:cxn>
              <a:cxn ang="0">
                <a:pos x="0" y="702"/>
              </a:cxn>
            </a:cxnLst>
            <a:rect l="0" t="0" r="r" b="b"/>
            <a:pathLst>
              <a:path w="547" h="702">
                <a:moveTo>
                  <a:pt x="547" y="0"/>
                </a:moveTo>
                <a:lnTo>
                  <a:pt x="0" y="702"/>
                </a:lnTo>
              </a:path>
            </a:pathLst>
          </a:custGeom>
          <a:noFill/>
          <a:ln w="31750">
            <a:solidFill>
              <a:srgbClr val="CC00FF"/>
            </a:solidFill>
            <a:miter lim="800000"/>
            <a:headEnd/>
            <a:tailEnd type="stealth" w="med" len="lg"/>
          </a:ln>
          <a:effectLst/>
        </p:spPr>
        <p:txBody>
          <a:bodyPr wrap="none"/>
          <a:lstStyle/>
          <a:p>
            <a:endParaRPr lang="zh-CN" altLang="en-US"/>
          </a:p>
        </p:txBody>
      </p:sp>
      <p:sp>
        <p:nvSpPr>
          <p:cNvPr id="383001" name="Freeform 25"/>
          <p:cNvSpPr>
            <a:spLocks/>
          </p:cNvSpPr>
          <p:nvPr/>
        </p:nvSpPr>
        <p:spPr bwMode="auto">
          <a:xfrm>
            <a:off x="6159531" y="3637135"/>
            <a:ext cx="533400" cy="1157287"/>
          </a:xfrm>
          <a:custGeom>
            <a:avLst/>
            <a:gdLst/>
            <a:ahLst/>
            <a:cxnLst>
              <a:cxn ang="0">
                <a:pos x="336" y="0"/>
              </a:cxn>
              <a:cxn ang="0">
                <a:pos x="0" y="729"/>
              </a:cxn>
            </a:cxnLst>
            <a:rect l="0" t="0" r="r" b="b"/>
            <a:pathLst>
              <a:path w="336" h="729">
                <a:moveTo>
                  <a:pt x="336" y="0"/>
                </a:moveTo>
                <a:lnTo>
                  <a:pt x="0" y="729"/>
                </a:lnTo>
              </a:path>
            </a:pathLst>
          </a:custGeom>
          <a:noFill/>
          <a:ln w="31750">
            <a:solidFill>
              <a:srgbClr val="CC00FF"/>
            </a:solidFill>
            <a:miter lim="800000"/>
            <a:headEnd/>
            <a:tailEnd type="stealth" w="med" len="lg"/>
          </a:ln>
          <a:effectLst/>
        </p:spPr>
        <p:txBody>
          <a:bodyPr wrap="none"/>
          <a:lstStyle/>
          <a:p>
            <a:endParaRPr lang="zh-CN" altLang="en-US"/>
          </a:p>
        </p:txBody>
      </p:sp>
      <p:sp>
        <p:nvSpPr>
          <p:cNvPr id="383002" name="Freeform 26"/>
          <p:cNvSpPr>
            <a:spLocks/>
          </p:cNvSpPr>
          <p:nvPr/>
        </p:nvSpPr>
        <p:spPr bwMode="auto">
          <a:xfrm>
            <a:off x="7391431" y="3637135"/>
            <a:ext cx="588962" cy="1160462"/>
          </a:xfrm>
          <a:custGeom>
            <a:avLst/>
            <a:gdLst/>
            <a:ahLst/>
            <a:cxnLst>
              <a:cxn ang="0">
                <a:pos x="0" y="0"/>
              </a:cxn>
              <a:cxn ang="0">
                <a:pos x="371" y="731"/>
              </a:cxn>
            </a:cxnLst>
            <a:rect l="0" t="0" r="r" b="b"/>
            <a:pathLst>
              <a:path w="371" h="731">
                <a:moveTo>
                  <a:pt x="0" y="0"/>
                </a:moveTo>
                <a:lnTo>
                  <a:pt x="371" y="731"/>
                </a:lnTo>
              </a:path>
            </a:pathLst>
          </a:custGeom>
          <a:noFill/>
          <a:ln w="31750">
            <a:solidFill>
              <a:srgbClr val="CC00FF"/>
            </a:solidFill>
            <a:miter lim="800000"/>
            <a:headEnd/>
            <a:tailEnd type="stealth" w="med" len="lg"/>
          </a:ln>
          <a:effectLst/>
        </p:spPr>
        <p:txBody>
          <a:bodyPr wrap="none"/>
          <a:lstStyle/>
          <a:p>
            <a:endParaRPr lang="zh-CN" altLang="en-US"/>
          </a:p>
        </p:txBody>
      </p:sp>
      <p:grpSp>
        <p:nvGrpSpPr>
          <p:cNvPr id="383047" name="Group 71"/>
          <p:cNvGrpSpPr>
            <a:grpSpLocks/>
          </p:cNvGrpSpPr>
          <p:nvPr/>
        </p:nvGrpSpPr>
        <p:grpSpPr bwMode="auto">
          <a:xfrm>
            <a:off x="3444906" y="2986260"/>
            <a:ext cx="1296987" cy="806450"/>
            <a:chOff x="1474" y="1774"/>
            <a:chExt cx="817" cy="508"/>
          </a:xfrm>
        </p:grpSpPr>
        <p:sp>
          <p:nvSpPr>
            <p:cNvPr id="383003" name="Rectangle 27"/>
            <p:cNvSpPr>
              <a:spLocks noChangeArrowheads="1"/>
            </p:cNvSpPr>
            <p:nvPr/>
          </p:nvSpPr>
          <p:spPr bwMode="auto">
            <a:xfrm>
              <a:off x="1474" y="2047"/>
              <a:ext cx="817" cy="22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b="0">
                <a:solidFill>
                  <a:schemeClr val="tx1"/>
                </a:solidFill>
                <a:latin typeface="Consolas" pitchFamily="49" charset="0"/>
                <a:ea typeface="黑体" pitchFamily="2" charset="-122"/>
                <a:cs typeface="Consolas" pitchFamily="49" charset="0"/>
              </a:endParaRPr>
            </a:p>
          </p:txBody>
        </p:sp>
        <p:sp>
          <p:nvSpPr>
            <p:cNvPr id="383004" name="Line 28"/>
            <p:cNvSpPr>
              <a:spLocks noChangeShapeType="1"/>
            </p:cNvSpPr>
            <p:nvPr/>
          </p:nvSpPr>
          <p:spPr bwMode="auto">
            <a:xfrm>
              <a:off x="1882" y="2055"/>
              <a:ext cx="0" cy="227"/>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383005" name="Rectangle 29"/>
            <p:cNvSpPr>
              <a:spLocks noChangeArrowheads="1"/>
            </p:cNvSpPr>
            <p:nvPr/>
          </p:nvSpPr>
          <p:spPr bwMode="auto">
            <a:xfrm>
              <a:off x="1474" y="1774"/>
              <a:ext cx="817" cy="27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a:solidFill>
                    <a:srgbClr val="3333FF"/>
                  </a:solidFill>
                  <a:latin typeface="Consolas" pitchFamily="49" charset="0"/>
                  <a:ea typeface="黑体" pitchFamily="2" charset="-122"/>
                  <a:cs typeface="Consolas" pitchFamily="49" charset="0"/>
                </a:rPr>
                <a:t>0  </a:t>
              </a:r>
              <a:r>
                <a:rPr lang="en-US" altLang="zh-CN" sz="1800" i="1">
                  <a:solidFill>
                    <a:srgbClr val="3333FF"/>
                  </a:solidFill>
                  <a:latin typeface="Consolas" pitchFamily="49" charset="0"/>
                  <a:ea typeface="黑体" pitchFamily="2" charset="-122"/>
                  <a:cs typeface="Consolas" pitchFamily="49" charset="0"/>
                </a:rPr>
                <a:t>B</a:t>
              </a:r>
              <a:r>
                <a:rPr lang="en-US" altLang="zh-CN" sz="1800">
                  <a:solidFill>
                    <a:srgbClr val="3333FF"/>
                  </a:solidFill>
                  <a:latin typeface="Consolas" pitchFamily="49" charset="0"/>
                  <a:ea typeface="黑体" pitchFamily="2" charset="-122"/>
                  <a:cs typeface="Consolas" pitchFamily="49" charset="0"/>
                </a:rPr>
                <a:t>  </a:t>
              </a:r>
              <a:r>
                <a:rPr lang="en-US" altLang="zh-CN" sz="1800" dirty="0">
                  <a:solidFill>
                    <a:srgbClr val="3333FF"/>
                  </a:solidFill>
                  <a:latin typeface="Consolas" pitchFamily="49" charset="0"/>
                  <a:ea typeface="黑体" pitchFamily="2" charset="-122"/>
                  <a:cs typeface="Consolas" pitchFamily="49" charset="0"/>
                </a:rPr>
                <a:t>1</a:t>
              </a:r>
            </a:p>
          </p:txBody>
        </p:sp>
        <p:sp>
          <p:nvSpPr>
            <p:cNvPr id="383006" name="Line 30"/>
            <p:cNvSpPr>
              <a:spLocks noChangeShapeType="1"/>
            </p:cNvSpPr>
            <p:nvPr/>
          </p:nvSpPr>
          <p:spPr bwMode="auto">
            <a:xfrm>
              <a:off x="1746" y="1774"/>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383007" name="Line 31"/>
            <p:cNvSpPr>
              <a:spLocks noChangeShapeType="1"/>
            </p:cNvSpPr>
            <p:nvPr/>
          </p:nvSpPr>
          <p:spPr bwMode="auto">
            <a:xfrm>
              <a:off x="2018" y="1774"/>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grpSp>
      <p:grpSp>
        <p:nvGrpSpPr>
          <p:cNvPr id="383045" name="Group 69"/>
          <p:cNvGrpSpPr>
            <a:grpSpLocks/>
          </p:cNvGrpSpPr>
          <p:nvPr/>
        </p:nvGrpSpPr>
        <p:grpSpPr bwMode="auto">
          <a:xfrm>
            <a:off x="2257456" y="4715047"/>
            <a:ext cx="1296987" cy="803275"/>
            <a:chOff x="726" y="2863"/>
            <a:chExt cx="817" cy="506"/>
          </a:xfrm>
        </p:grpSpPr>
        <p:sp>
          <p:nvSpPr>
            <p:cNvPr id="383008" name="Rectangle 32"/>
            <p:cNvSpPr>
              <a:spLocks noChangeArrowheads="1"/>
            </p:cNvSpPr>
            <p:nvPr/>
          </p:nvSpPr>
          <p:spPr bwMode="auto">
            <a:xfrm>
              <a:off x="726" y="3134"/>
              <a:ext cx="817" cy="22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b="0">
                <a:solidFill>
                  <a:schemeClr val="tx1"/>
                </a:solidFill>
                <a:latin typeface="Consolas" pitchFamily="49" charset="0"/>
                <a:ea typeface="黑体" pitchFamily="2" charset="-122"/>
                <a:cs typeface="Consolas" pitchFamily="49" charset="0"/>
              </a:endParaRPr>
            </a:p>
          </p:txBody>
        </p:sp>
        <p:sp>
          <p:nvSpPr>
            <p:cNvPr id="383009" name="Line 33"/>
            <p:cNvSpPr>
              <a:spLocks noChangeShapeType="1"/>
            </p:cNvSpPr>
            <p:nvPr/>
          </p:nvSpPr>
          <p:spPr bwMode="auto">
            <a:xfrm>
              <a:off x="1134" y="3142"/>
              <a:ext cx="0" cy="227"/>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383010" name="Rectangle 34"/>
            <p:cNvSpPr>
              <a:spLocks noChangeArrowheads="1"/>
            </p:cNvSpPr>
            <p:nvPr/>
          </p:nvSpPr>
          <p:spPr bwMode="auto">
            <a:xfrm>
              <a:off x="726" y="2863"/>
              <a:ext cx="817" cy="27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dirty="0">
                  <a:solidFill>
                    <a:srgbClr val="3333FF"/>
                  </a:solidFill>
                  <a:latin typeface="Consolas" pitchFamily="49" charset="0"/>
                  <a:ea typeface="黑体" pitchFamily="2" charset="-122"/>
                  <a:cs typeface="Consolas" pitchFamily="49" charset="0"/>
                </a:rPr>
                <a:t>1  </a:t>
              </a:r>
              <a:r>
                <a:rPr lang="en-US" altLang="zh-CN" sz="1800" i="1" dirty="0">
                  <a:solidFill>
                    <a:srgbClr val="3333FF"/>
                  </a:solidFill>
                  <a:latin typeface="Consolas" pitchFamily="49" charset="0"/>
                  <a:ea typeface="黑体" pitchFamily="2" charset="-122"/>
                  <a:cs typeface="Consolas" pitchFamily="49" charset="0"/>
                </a:rPr>
                <a:t>D</a:t>
              </a:r>
              <a:r>
                <a:rPr lang="en-US" altLang="zh-CN" sz="1800" dirty="0">
                  <a:solidFill>
                    <a:srgbClr val="3333FF"/>
                  </a:solidFill>
                  <a:latin typeface="Consolas" pitchFamily="49" charset="0"/>
                  <a:ea typeface="黑体" pitchFamily="2" charset="-122"/>
                  <a:cs typeface="Consolas" pitchFamily="49" charset="0"/>
                </a:rPr>
                <a:t>  0</a:t>
              </a:r>
            </a:p>
          </p:txBody>
        </p:sp>
        <p:sp>
          <p:nvSpPr>
            <p:cNvPr id="383011" name="Line 35"/>
            <p:cNvSpPr>
              <a:spLocks noChangeShapeType="1"/>
            </p:cNvSpPr>
            <p:nvPr/>
          </p:nvSpPr>
          <p:spPr bwMode="auto">
            <a:xfrm>
              <a:off x="1011" y="2863"/>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383012" name="Line 36"/>
            <p:cNvSpPr>
              <a:spLocks noChangeShapeType="1"/>
            </p:cNvSpPr>
            <p:nvPr/>
          </p:nvSpPr>
          <p:spPr bwMode="auto">
            <a:xfrm>
              <a:off x="1284" y="2863"/>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grpSp>
      <p:grpSp>
        <p:nvGrpSpPr>
          <p:cNvPr id="383046" name="Group 70"/>
          <p:cNvGrpSpPr>
            <a:grpSpLocks/>
          </p:cNvGrpSpPr>
          <p:nvPr/>
        </p:nvGrpSpPr>
        <p:grpSpPr bwMode="auto">
          <a:xfrm>
            <a:off x="3444906" y="5794547"/>
            <a:ext cx="1296987" cy="792163"/>
            <a:chOff x="1474" y="3543"/>
            <a:chExt cx="817" cy="499"/>
          </a:xfrm>
        </p:grpSpPr>
        <p:sp>
          <p:nvSpPr>
            <p:cNvPr id="383013" name="Rectangle 37"/>
            <p:cNvSpPr>
              <a:spLocks noChangeArrowheads="1"/>
            </p:cNvSpPr>
            <p:nvPr/>
          </p:nvSpPr>
          <p:spPr bwMode="auto">
            <a:xfrm>
              <a:off x="1474" y="3543"/>
              <a:ext cx="817" cy="27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a:solidFill>
                    <a:srgbClr val="3333FF"/>
                  </a:solidFill>
                  <a:latin typeface="Consolas" pitchFamily="49" charset="0"/>
                  <a:ea typeface="黑体" pitchFamily="2" charset="-122"/>
                  <a:cs typeface="Consolas" pitchFamily="49" charset="0"/>
                </a:rPr>
                <a:t>1  </a:t>
              </a:r>
              <a:r>
                <a:rPr lang="en-US" altLang="zh-CN" sz="1800" i="1">
                  <a:solidFill>
                    <a:srgbClr val="3333FF"/>
                  </a:solidFill>
                  <a:latin typeface="Consolas" pitchFamily="49" charset="0"/>
                  <a:ea typeface="黑体" pitchFamily="2" charset="-122"/>
                  <a:cs typeface="Consolas" pitchFamily="49" charset="0"/>
                </a:rPr>
                <a:t>G</a:t>
              </a:r>
              <a:r>
                <a:rPr lang="en-US" altLang="zh-CN" sz="1800">
                  <a:solidFill>
                    <a:srgbClr val="3333FF"/>
                  </a:solidFill>
                  <a:latin typeface="Consolas" pitchFamily="49" charset="0"/>
                  <a:ea typeface="黑体" pitchFamily="2" charset="-122"/>
                  <a:cs typeface="Consolas" pitchFamily="49" charset="0"/>
                </a:rPr>
                <a:t>  </a:t>
              </a:r>
              <a:r>
                <a:rPr lang="en-US" altLang="zh-CN" sz="1800" dirty="0">
                  <a:solidFill>
                    <a:srgbClr val="3333FF"/>
                  </a:solidFill>
                  <a:latin typeface="Consolas" pitchFamily="49" charset="0"/>
                  <a:ea typeface="黑体" pitchFamily="2" charset="-122"/>
                  <a:cs typeface="Consolas" pitchFamily="49" charset="0"/>
                </a:rPr>
                <a:t>1</a:t>
              </a:r>
            </a:p>
          </p:txBody>
        </p:sp>
        <p:sp>
          <p:nvSpPr>
            <p:cNvPr id="383014" name="Line 38"/>
            <p:cNvSpPr>
              <a:spLocks noChangeShapeType="1"/>
            </p:cNvSpPr>
            <p:nvPr/>
          </p:nvSpPr>
          <p:spPr bwMode="auto">
            <a:xfrm>
              <a:off x="1746" y="3543"/>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383015" name="Line 39"/>
            <p:cNvSpPr>
              <a:spLocks noChangeShapeType="1"/>
            </p:cNvSpPr>
            <p:nvPr/>
          </p:nvSpPr>
          <p:spPr bwMode="auto">
            <a:xfrm>
              <a:off x="2019" y="3543"/>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383016" name="Rectangle 40"/>
            <p:cNvSpPr>
              <a:spLocks noChangeArrowheads="1"/>
            </p:cNvSpPr>
            <p:nvPr/>
          </p:nvSpPr>
          <p:spPr bwMode="auto">
            <a:xfrm>
              <a:off x="1474" y="3815"/>
              <a:ext cx="817" cy="22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83017" name="Line 41"/>
            <p:cNvSpPr>
              <a:spLocks noChangeShapeType="1"/>
            </p:cNvSpPr>
            <p:nvPr/>
          </p:nvSpPr>
          <p:spPr bwMode="auto">
            <a:xfrm>
              <a:off x="1882" y="3815"/>
              <a:ext cx="0" cy="227"/>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grpSp>
      <p:sp>
        <p:nvSpPr>
          <p:cNvPr id="383018" name="Freeform 42"/>
          <p:cNvSpPr>
            <a:spLocks/>
          </p:cNvSpPr>
          <p:nvPr/>
        </p:nvSpPr>
        <p:spPr bwMode="auto">
          <a:xfrm>
            <a:off x="3263931" y="5288135"/>
            <a:ext cx="468312" cy="506412"/>
          </a:xfrm>
          <a:custGeom>
            <a:avLst/>
            <a:gdLst/>
            <a:ahLst/>
            <a:cxnLst>
              <a:cxn ang="0">
                <a:pos x="0" y="0"/>
              </a:cxn>
              <a:cxn ang="0">
                <a:pos x="295" y="319"/>
              </a:cxn>
            </a:cxnLst>
            <a:rect l="0" t="0" r="r" b="b"/>
            <a:pathLst>
              <a:path w="295" h="319">
                <a:moveTo>
                  <a:pt x="0" y="0"/>
                </a:moveTo>
                <a:lnTo>
                  <a:pt x="295" y="319"/>
                </a:lnTo>
              </a:path>
            </a:pathLst>
          </a:custGeom>
          <a:noFill/>
          <a:ln w="31750">
            <a:solidFill>
              <a:srgbClr val="CC00FF"/>
            </a:solidFill>
            <a:round/>
            <a:headEnd/>
            <a:tailEnd type="stealth" w="med" len="lg"/>
          </a:ln>
          <a:effectLst/>
        </p:spPr>
        <p:txBody>
          <a:bodyPr wrap="none"/>
          <a:lstStyle/>
          <a:p>
            <a:endParaRPr lang="zh-CN" altLang="en-US"/>
          </a:p>
        </p:txBody>
      </p:sp>
      <p:sp>
        <p:nvSpPr>
          <p:cNvPr id="383020" name="Freeform 44"/>
          <p:cNvSpPr>
            <a:spLocks/>
          </p:cNvSpPr>
          <p:nvPr/>
        </p:nvSpPr>
        <p:spPr bwMode="auto">
          <a:xfrm>
            <a:off x="3048031" y="5542135"/>
            <a:ext cx="757237" cy="1225550"/>
          </a:xfrm>
          <a:custGeom>
            <a:avLst/>
            <a:gdLst/>
            <a:ahLst/>
            <a:cxnLst>
              <a:cxn ang="0">
                <a:pos x="477" y="567"/>
              </a:cxn>
              <a:cxn ang="0">
                <a:pos x="431" y="749"/>
              </a:cxn>
              <a:cxn ang="0">
                <a:pos x="205" y="704"/>
              </a:cxn>
              <a:cxn ang="0">
                <a:pos x="68" y="431"/>
              </a:cxn>
              <a:cxn ang="0">
                <a:pos x="0" y="0"/>
              </a:cxn>
            </a:cxnLst>
            <a:rect l="0" t="0" r="r" b="b"/>
            <a:pathLst>
              <a:path w="477" h="772">
                <a:moveTo>
                  <a:pt x="477" y="567"/>
                </a:moveTo>
                <a:cubicBezTo>
                  <a:pt x="476" y="646"/>
                  <a:pt x="476" y="726"/>
                  <a:pt x="431" y="749"/>
                </a:cubicBezTo>
                <a:cubicBezTo>
                  <a:pt x="386" y="772"/>
                  <a:pt x="265" y="757"/>
                  <a:pt x="205" y="704"/>
                </a:cubicBezTo>
                <a:cubicBezTo>
                  <a:pt x="145" y="651"/>
                  <a:pt x="102" y="548"/>
                  <a:pt x="68" y="431"/>
                </a:cubicBezTo>
                <a:cubicBezTo>
                  <a:pt x="34" y="314"/>
                  <a:pt x="14" y="90"/>
                  <a:pt x="0" y="0"/>
                </a:cubicBezTo>
              </a:path>
            </a:pathLst>
          </a:custGeom>
          <a:noFill/>
          <a:ln w="31750" cap="flat" cmpd="sng">
            <a:solidFill>
              <a:srgbClr val="FF0000"/>
            </a:solidFill>
            <a:prstDash val="sysDot"/>
            <a:round/>
            <a:headEnd/>
            <a:tailEnd type="stealth" w="lg" len="lg"/>
          </a:ln>
          <a:effectLst/>
        </p:spPr>
        <p:txBody>
          <a:bodyPr wrap="none"/>
          <a:lstStyle/>
          <a:p>
            <a:endParaRPr lang="zh-CN" altLang="en-US"/>
          </a:p>
        </p:txBody>
      </p:sp>
      <p:sp>
        <p:nvSpPr>
          <p:cNvPr id="383021" name="Freeform 45"/>
          <p:cNvSpPr>
            <a:spLocks/>
          </p:cNvSpPr>
          <p:nvPr/>
        </p:nvSpPr>
        <p:spPr bwMode="auto">
          <a:xfrm>
            <a:off x="6208743" y="3814935"/>
            <a:ext cx="725488" cy="2205037"/>
          </a:xfrm>
          <a:custGeom>
            <a:avLst/>
            <a:gdLst/>
            <a:ahLst/>
            <a:cxnLst>
              <a:cxn ang="0">
                <a:pos x="17" y="1049"/>
              </a:cxn>
              <a:cxn ang="0">
                <a:pos x="41" y="1345"/>
              </a:cxn>
              <a:cxn ang="0">
                <a:pos x="265" y="1313"/>
              </a:cxn>
              <a:cxn ang="0">
                <a:pos x="345" y="1073"/>
              </a:cxn>
              <a:cxn ang="0">
                <a:pos x="457" y="0"/>
              </a:cxn>
            </a:cxnLst>
            <a:rect l="0" t="0" r="r" b="b"/>
            <a:pathLst>
              <a:path w="457" h="1389">
                <a:moveTo>
                  <a:pt x="17" y="1049"/>
                </a:moveTo>
                <a:cubicBezTo>
                  <a:pt x="21" y="1098"/>
                  <a:pt x="0" y="1301"/>
                  <a:pt x="41" y="1345"/>
                </a:cubicBezTo>
                <a:cubicBezTo>
                  <a:pt x="82" y="1389"/>
                  <a:pt x="214" y="1358"/>
                  <a:pt x="265" y="1313"/>
                </a:cubicBezTo>
                <a:cubicBezTo>
                  <a:pt x="316" y="1268"/>
                  <a:pt x="313" y="1292"/>
                  <a:pt x="345" y="1073"/>
                </a:cubicBezTo>
                <a:cubicBezTo>
                  <a:pt x="377" y="854"/>
                  <a:pt x="434" y="224"/>
                  <a:pt x="457" y="0"/>
                </a:cubicBezTo>
              </a:path>
            </a:pathLst>
          </a:custGeom>
          <a:noFill/>
          <a:ln w="31750" cap="flat" cmpd="sng">
            <a:solidFill>
              <a:srgbClr val="FF0000"/>
            </a:solidFill>
            <a:prstDash val="sysDot"/>
            <a:round/>
            <a:headEnd/>
            <a:tailEnd type="stealth" w="lg" len="lg"/>
          </a:ln>
          <a:effectLst/>
        </p:spPr>
        <p:txBody>
          <a:bodyPr wrap="none"/>
          <a:lstStyle/>
          <a:p>
            <a:endParaRPr lang="zh-CN" altLang="en-US"/>
          </a:p>
        </p:txBody>
      </p:sp>
      <p:sp>
        <p:nvSpPr>
          <p:cNvPr id="383022" name="Freeform 46"/>
          <p:cNvSpPr>
            <a:spLocks/>
          </p:cNvSpPr>
          <p:nvPr/>
        </p:nvSpPr>
        <p:spPr bwMode="auto">
          <a:xfrm>
            <a:off x="7088218" y="3667297"/>
            <a:ext cx="604838" cy="2368550"/>
          </a:xfrm>
          <a:custGeom>
            <a:avLst/>
            <a:gdLst/>
            <a:ahLst/>
            <a:cxnLst>
              <a:cxn ang="0">
                <a:pos x="381" y="1120"/>
              </a:cxn>
              <a:cxn ang="0">
                <a:pos x="290" y="1438"/>
              </a:cxn>
              <a:cxn ang="0">
                <a:pos x="127" y="1445"/>
              </a:cxn>
              <a:cxn ang="0">
                <a:pos x="18" y="1256"/>
              </a:cxn>
              <a:cxn ang="0">
                <a:pos x="18" y="894"/>
              </a:cxn>
              <a:cxn ang="0">
                <a:pos x="31" y="133"/>
              </a:cxn>
              <a:cxn ang="0">
                <a:pos x="39" y="93"/>
              </a:cxn>
            </a:cxnLst>
            <a:rect l="0" t="0" r="r" b="b"/>
            <a:pathLst>
              <a:path w="381" h="1492">
                <a:moveTo>
                  <a:pt x="381" y="1120"/>
                </a:moveTo>
                <a:cubicBezTo>
                  <a:pt x="354" y="1256"/>
                  <a:pt x="332" y="1384"/>
                  <a:pt x="290" y="1438"/>
                </a:cubicBezTo>
                <a:cubicBezTo>
                  <a:pt x="248" y="1492"/>
                  <a:pt x="172" y="1475"/>
                  <a:pt x="127" y="1445"/>
                </a:cubicBezTo>
                <a:cubicBezTo>
                  <a:pt x="82" y="1415"/>
                  <a:pt x="36" y="1348"/>
                  <a:pt x="18" y="1256"/>
                </a:cubicBezTo>
                <a:cubicBezTo>
                  <a:pt x="0" y="1164"/>
                  <a:pt x="16" y="1081"/>
                  <a:pt x="18" y="894"/>
                </a:cubicBezTo>
                <a:cubicBezTo>
                  <a:pt x="20" y="707"/>
                  <a:pt x="28" y="266"/>
                  <a:pt x="31" y="133"/>
                </a:cubicBezTo>
                <a:cubicBezTo>
                  <a:pt x="34" y="0"/>
                  <a:pt x="37" y="101"/>
                  <a:pt x="39" y="93"/>
                </a:cubicBezTo>
              </a:path>
            </a:pathLst>
          </a:custGeom>
          <a:noFill/>
          <a:ln w="31750" cap="flat" cmpd="sng">
            <a:solidFill>
              <a:srgbClr val="FF0000"/>
            </a:solidFill>
            <a:prstDash val="sysDot"/>
            <a:round/>
            <a:headEnd/>
            <a:tailEnd type="stealth" w="lg" len="lg"/>
          </a:ln>
          <a:effectLst/>
        </p:spPr>
        <p:txBody>
          <a:bodyPr wrap="none"/>
          <a:lstStyle/>
          <a:p>
            <a:endParaRPr lang="zh-CN" altLang="en-US"/>
          </a:p>
        </p:txBody>
      </p:sp>
      <p:grpSp>
        <p:nvGrpSpPr>
          <p:cNvPr id="383044" name="Group 68"/>
          <p:cNvGrpSpPr>
            <a:grpSpLocks/>
          </p:cNvGrpSpPr>
          <p:nvPr/>
        </p:nvGrpSpPr>
        <p:grpSpPr bwMode="auto">
          <a:xfrm>
            <a:off x="4740306" y="393872"/>
            <a:ext cx="1296987" cy="792163"/>
            <a:chOff x="2290" y="141"/>
            <a:chExt cx="817" cy="499"/>
          </a:xfrm>
        </p:grpSpPr>
        <p:sp>
          <p:nvSpPr>
            <p:cNvPr id="383023" name="Rectangle 47"/>
            <p:cNvSpPr>
              <a:spLocks noChangeArrowheads="1"/>
            </p:cNvSpPr>
            <p:nvPr/>
          </p:nvSpPr>
          <p:spPr bwMode="auto">
            <a:xfrm>
              <a:off x="2290" y="141"/>
              <a:ext cx="817" cy="27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3333FF"/>
                  </a:solidFill>
                  <a:latin typeface="Consolas" pitchFamily="49" charset="0"/>
                  <a:ea typeface="黑体" pitchFamily="2" charset="-122"/>
                  <a:cs typeface="Consolas" pitchFamily="49" charset="0"/>
                </a:rPr>
                <a:t>0  ///  </a:t>
              </a:r>
              <a:r>
                <a:rPr lang="en-US" altLang="zh-CN" sz="1800" dirty="0">
                  <a:solidFill>
                    <a:srgbClr val="3333FF"/>
                  </a:solidFill>
                  <a:latin typeface="Consolas" pitchFamily="49" charset="0"/>
                  <a:ea typeface="黑体" pitchFamily="2" charset="-122"/>
                  <a:cs typeface="Consolas" pitchFamily="49" charset="0"/>
                </a:rPr>
                <a:t>1</a:t>
              </a:r>
            </a:p>
          </p:txBody>
        </p:sp>
        <p:sp>
          <p:nvSpPr>
            <p:cNvPr id="383024" name="Line 48"/>
            <p:cNvSpPr>
              <a:spLocks noChangeShapeType="1"/>
            </p:cNvSpPr>
            <p:nvPr/>
          </p:nvSpPr>
          <p:spPr bwMode="auto">
            <a:xfrm>
              <a:off x="2562" y="141"/>
              <a:ext cx="0" cy="272"/>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wrap="none"/>
            <a:lstStyle/>
            <a:p>
              <a:endParaRPr lang="zh-CN" altLang="en-US">
                <a:latin typeface="Consolas" pitchFamily="49" charset="0"/>
                <a:cs typeface="Consolas" pitchFamily="49" charset="0"/>
              </a:endParaRPr>
            </a:p>
          </p:txBody>
        </p:sp>
        <p:sp>
          <p:nvSpPr>
            <p:cNvPr id="383025" name="Line 49"/>
            <p:cNvSpPr>
              <a:spLocks noChangeShapeType="1"/>
            </p:cNvSpPr>
            <p:nvPr/>
          </p:nvSpPr>
          <p:spPr bwMode="auto">
            <a:xfrm>
              <a:off x="2835" y="141"/>
              <a:ext cx="0" cy="272"/>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wrap="none"/>
            <a:lstStyle/>
            <a:p>
              <a:endParaRPr lang="zh-CN" altLang="en-US">
                <a:latin typeface="Consolas" pitchFamily="49" charset="0"/>
                <a:cs typeface="Consolas" pitchFamily="49" charset="0"/>
              </a:endParaRPr>
            </a:p>
          </p:txBody>
        </p:sp>
        <p:sp>
          <p:nvSpPr>
            <p:cNvPr id="383026" name="Rectangle 50"/>
            <p:cNvSpPr>
              <a:spLocks noChangeArrowheads="1"/>
            </p:cNvSpPr>
            <p:nvPr/>
          </p:nvSpPr>
          <p:spPr bwMode="auto">
            <a:xfrm>
              <a:off x="2290" y="413"/>
              <a:ext cx="817" cy="22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83027" name="Line 51"/>
            <p:cNvSpPr>
              <a:spLocks noChangeShapeType="1"/>
            </p:cNvSpPr>
            <p:nvPr/>
          </p:nvSpPr>
          <p:spPr bwMode="auto">
            <a:xfrm>
              <a:off x="2698" y="413"/>
              <a:ext cx="0" cy="227"/>
            </a:xfrm>
            <a:prstGeom prst="line">
              <a:avLst/>
            </a:prstGeom>
            <a:ln>
              <a:headEnd/>
              <a:tailEnd/>
            </a:ln>
          </p:spPr>
          <p:style>
            <a:lnRef idx="2">
              <a:schemeClr val="accent3"/>
            </a:lnRef>
            <a:fillRef idx="0">
              <a:schemeClr val="accent3"/>
            </a:fillRef>
            <a:effectRef idx="1">
              <a:schemeClr val="accent3"/>
            </a:effectRef>
            <a:fontRef idx="minor">
              <a:schemeClr val="tx1"/>
            </a:fontRef>
          </p:style>
          <p:txBody>
            <a:bodyPr wrap="none"/>
            <a:lstStyle/>
            <a:p>
              <a:endParaRPr lang="zh-CN" altLang="en-US">
                <a:latin typeface="Consolas" pitchFamily="49" charset="0"/>
                <a:cs typeface="Consolas" pitchFamily="49" charset="0"/>
              </a:endParaRPr>
            </a:p>
          </p:txBody>
        </p:sp>
      </p:grpSp>
      <p:sp>
        <p:nvSpPr>
          <p:cNvPr id="383028" name="Line 52"/>
          <p:cNvSpPr>
            <a:spLocks noChangeShapeType="1"/>
          </p:cNvSpPr>
          <p:nvPr/>
        </p:nvSpPr>
        <p:spPr bwMode="auto">
          <a:xfrm flipH="1">
            <a:off x="5067331" y="974897"/>
            <a:ext cx="0" cy="792163"/>
          </a:xfrm>
          <a:prstGeom prst="line">
            <a:avLst/>
          </a:prstGeom>
          <a:noFill/>
          <a:ln w="31750">
            <a:solidFill>
              <a:srgbClr val="CC00FF"/>
            </a:solidFill>
            <a:round/>
            <a:headEnd/>
            <a:tailEnd type="stealth" w="med" len="lg"/>
          </a:ln>
          <a:effectLst/>
        </p:spPr>
        <p:txBody>
          <a:bodyPr wrap="none"/>
          <a:lstStyle/>
          <a:p>
            <a:endParaRPr lang="zh-CN" altLang="en-US"/>
          </a:p>
        </p:txBody>
      </p:sp>
      <p:sp>
        <p:nvSpPr>
          <p:cNvPr id="383029" name="Freeform 53"/>
          <p:cNvSpPr>
            <a:spLocks/>
          </p:cNvSpPr>
          <p:nvPr/>
        </p:nvSpPr>
        <p:spPr bwMode="auto">
          <a:xfrm>
            <a:off x="5821393" y="970135"/>
            <a:ext cx="2535238" cy="3822700"/>
          </a:xfrm>
          <a:custGeom>
            <a:avLst/>
            <a:gdLst/>
            <a:ahLst/>
            <a:cxnLst>
              <a:cxn ang="0">
                <a:pos x="0" y="0"/>
              </a:cxn>
              <a:cxn ang="0">
                <a:pos x="680" y="272"/>
              </a:cxn>
              <a:cxn ang="0">
                <a:pos x="1315" y="1225"/>
              </a:cxn>
              <a:cxn ang="0">
                <a:pos x="1597" y="2408"/>
              </a:cxn>
            </a:cxnLst>
            <a:rect l="0" t="0" r="r" b="b"/>
            <a:pathLst>
              <a:path w="1597" h="2408">
                <a:moveTo>
                  <a:pt x="0" y="0"/>
                </a:moveTo>
                <a:cubicBezTo>
                  <a:pt x="230" y="34"/>
                  <a:pt x="461" y="68"/>
                  <a:pt x="680" y="272"/>
                </a:cubicBezTo>
                <a:cubicBezTo>
                  <a:pt x="899" y="476"/>
                  <a:pt x="1162" y="869"/>
                  <a:pt x="1315" y="1225"/>
                </a:cubicBezTo>
                <a:cubicBezTo>
                  <a:pt x="1468" y="1581"/>
                  <a:pt x="1538" y="2162"/>
                  <a:pt x="1597" y="2408"/>
                </a:cubicBezTo>
              </a:path>
            </a:pathLst>
          </a:custGeom>
          <a:noFill/>
          <a:ln w="31750" cap="flat" cmpd="sng">
            <a:solidFill>
              <a:srgbClr val="FF0000"/>
            </a:solidFill>
            <a:prstDash val="sysDot"/>
            <a:round/>
            <a:headEnd/>
            <a:tailEnd type="stealth" w="lg" len="lg"/>
          </a:ln>
          <a:effectLst/>
        </p:spPr>
        <p:txBody>
          <a:bodyPr wrap="none"/>
          <a:lstStyle/>
          <a:p>
            <a:endParaRPr lang="zh-CN" altLang="en-US"/>
          </a:p>
        </p:txBody>
      </p:sp>
      <p:sp>
        <p:nvSpPr>
          <p:cNvPr id="383030" name="Freeform 54"/>
          <p:cNvSpPr>
            <a:spLocks/>
          </p:cNvSpPr>
          <p:nvPr/>
        </p:nvSpPr>
        <p:spPr bwMode="auto">
          <a:xfrm>
            <a:off x="6096031" y="678035"/>
            <a:ext cx="2905125" cy="5441950"/>
          </a:xfrm>
          <a:custGeom>
            <a:avLst/>
            <a:gdLst/>
            <a:ahLst/>
            <a:cxnLst>
              <a:cxn ang="0">
                <a:pos x="1369" y="2996"/>
              </a:cxn>
              <a:cxn ang="0">
                <a:pos x="1460" y="3269"/>
              </a:cxn>
              <a:cxn ang="0">
                <a:pos x="1732" y="3269"/>
              </a:cxn>
              <a:cxn ang="0">
                <a:pos x="1686" y="2316"/>
              </a:cxn>
              <a:cxn ang="0">
                <a:pos x="870" y="411"/>
              </a:cxn>
              <a:cxn ang="0">
                <a:pos x="0" y="0"/>
              </a:cxn>
            </a:cxnLst>
            <a:rect l="0" t="0" r="r" b="b"/>
            <a:pathLst>
              <a:path w="1830" h="3428">
                <a:moveTo>
                  <a:pt x="1369" y="2996"/>
                </a:moveTo>
                <a:cubicBezTo>
                  <a:pt x="1384" y="3109"/>
                  <a:pt x="1400" y="3223"/>
                  <a:pt x="1460" y="3269"/>
                </a:cubicBezTo>
                <a:cubicBezTo>
                  <a:pt x="1520" y="3315"/>
                  <a:pt x="1694" y="3428"/>
                  <a:pt x="1732" y="3269"/>
                </a:cubicBezTo>
                <a:cubicBezTo>
                  <a:pt x="1770" y="3110"/>
                  <a:pt x="1830" y="2792"/>
                  <a:pt x="1686" y="2316"/>
                </a:cubicBezTo>
                <a:cubicBezTo>
                  <a:pt x="1542" y="1840"/>
                  <a:pt x="1151" y="797"/>
                  <a:pt x="870" y="411"/>
                </a:cubicBezTo>
                <a:cubicBezTo>
                  <a:pt x="589" y="25"/>
                  <a:pt x="181" y="86"/>
                  <a:pt x="0" y="0"/>
                </a:cubicBezTo>
              </a:path>
            </a:pathLst>
          </a:custGeom>
          <a:noFill/>
          <a:ln w="31750" cap="flat" cmpd="sng">
            <a:solidFill>
              <a:srgbClr val="FF0000"/>
            </a:solidFill>
            <a:prstDash val="sysDot"/>
            <a:round/>
            <a:headEnd type="none" w="lg" len="sm"/>
            <a:tailEnd type="stealth" w="lg" len="lg"/>
          </a:ln>
          <a:effectLst/>
        </p:spPr>
        <p:txBody>
          <a:bodyPr wrap="none"/>
          <a:lstStyle/>
          <a:p>
            <a:endParaRPr lang="zh-CN" altLang="en-US"/>
          </a:p>
        </p:txBody>
      </p:sp>
      <p:sp>
        <p:nvSpPr>
          <p:cNvPr id="383031" name="Freeform 55"/>
          <p:cNvSpPr>
            <a:spLocks/>
          </p:cNvSpPr>
          <p:nvPr/>
        </p:nvSpPr>
        <p:spPr bwMode="auto">
          <a:xfrm>
            <a:off x="4308506" y="2595735"/>
            <a:ext cx="949325" cy="1593850"/>
          </a:xfrm>
          <a:custGeom>
            <a:avLst/>
            <a:gdLst/>
            <a:ahLst/>
            <a:cxnLst>
              <a:cxn ang="0">
                <a:pos x="0" y="694"/>
              </a:cxn>
              <a:cxn ang="0">
                <a:pos x="91" y="983"/>
              </a:cxn>
              <a:cxn ang="0">
                <a:pos x="363" y="818"/>
              </a:cxn>
              <a:cxn ang="0">
                <a:pos x="454" y="611"/>
              </a:cxn>
              <a:cxn ang="0">
                <a:pos x="598" y="0"/>
              </a:cxn>
            </a:cxnLst>
            <a:rect l="0" t="0" r="r" b="b"/>
            <a:pathLst>
              <a:path w="598" h="1004">
                <a:moveTo>
                  <a:pt x="0" y="694"/>
                </a:moveTo>
                <a:cubicBezTo>
                  <a:pt x="15" y="828"/>
                  <a:pt x="31" y="962"/>
                  <a:pt x="91" y="983"/>
                </a:cubicBezTo>
                <a:cubicBezTo>
                  <a:pt x="151" y="1004"/>
                  <a:pt x="303" y="880"/>
                  <a:pt x="363" y="818"/>
                </a:cubicBezTo>
                <a:cubicBezTo>
                  <a:pt x="423" y="756"/>
                  <a:pt x="415" y="747"/>
                  <a:pt x="454" y="611"/>
                </a:cubicBezTo>
                <a:cubicBezTo>
                  <a:pt x="493" y="475"/>
                  <a:pt x="568" y="127"/>
                  <a:pt x="598" y="0"/>
                </a:cubicBezTo>
              </a:path>
            </a:pathLst>
          </a:custGeom>
          <a:noFill/>
          <a:ln w="31750" cap="flat" cmpd="sng">
            <a:solidFill>
              <a:srgbClr val="FF0000"/>
            </a:solidFill>
            <a:prstDash val="sysDot"/>
            <a:round/>
            <a:headEnd/>
            <a:tailEnd type="stealth" w="lg" len="lg"/>
          </a:ln>
          <a:effectLst/>
        </p:spPr>
        <p:txBody>
          <a:bodyPr wrap="none"/>
          <a:lstStyle/>
          <a:p>
            <a:endParaRPr lang="zh-CN" altLang="en-US"/>
          </a:p>
        </p:txBody>
      </p:sp>
      <p:sp>
        <p:nvSpPr>
          <p:cNvPr id="383032" name="Freeform 56"/>
          <p:cNvSpPr>
            <a:spLocks/>
          </p:cNvSpPr>
          <p:nvPr/>
        </p:nvSpPr>
        <p:spPr bwMode="auto">
          <a:xfrm>
            <a:off x="4064031" y="3802235"/>
            <a:ext cx="881062" cy="2905125"/>
          </a:xfrm>
          <a:custGeom>
            <a:avLst/>
            <a:gdLst/>
            <a:ahLst/>
            <a:cxnLst>
              <a:cxn ang="0">
                <a:pos x="154" y="1618"/>
              </a:cxn>
              <a:cxn ang="0">
                <a:pos x="245" y="1800"/>
              </a:cxn>
              <a:cxn ang="0">
                <a:pos x="472" y="1800"/>
              </a:cxn>
              <a:cxn ang="0">
                <a:pos x="517" y="1663"/>
              </a:cxn>
              <a:cxn ang="0">
                <a:pos x="517" y="1391"/>
              </a:cxn>
              <a:cxn ang="0">
                <a:pos x="290" y="847"/>
              </a:cxn>
              <a:cxn ang="0">
                <a:pos x="63" y="303"/>
              </a:cxn>
              <a:cxn ang="0">
                <a:pos x="0" y="0"/>
              </a:cxn>
            </a:cxnLst>
            <a:rect l="0" t="0" r="r" b="b"/>
            <a:pathLst>
              <a:path w="555" h="1830">
                <a:moveTo>
                  <a:pt x="154" y="1618"/>
                </a:moveTo>
                <a:cubicBezTo>
                  <a:pt x="173" y="1694"/>
                  <a:pt x="192" y="1770"/>
                  <a:pt x="245" y="1800"/>
                </a:cubicBezTo>
                <a:cubicBezTo>
                  <a:pt x="298" y="1830"/>
                  <a:pt x="427" y="1823"/>
                  <a:pt x="472" y="1800"/>
                </a:cubicBezTo>
                <a:cubicBezTo>
                  <a:pt x="517" y="1777"/>
                  <a:pt x="510" y="1731"/>
                  <a:pt x="517" y="1663"/>
                </a:cubicBezTo>
                <a:cubicBezTo>
                  <a:pt x="524" y="1595"/>
                  <a:pt x="555" y="1527"/>
                  <a:pt x="517" y="1391"/>
                </a:cubicBezTo>
                <a:cubicBezTo>
                  <a:pt x="479" y="1255"/>
                  <a:pt x="366" y="1028"/>
                  <a:pt x="290" y="847"/>
                </a:cubicBezTo>
                <a:cubicBezTo>
                  <a:pt x="214" y="666"/>
                  <a:pt x="111" y="444"/>
                  <a:pt x="63" y="303"/>
                </a:cubicBezTo>
                <a:cubicBezTo>
                  <a:pt x="15" y="162"/>
                  <a:pt x="13" y="63"/>
                  <a:pt x="0" y="0"/>
                </a:cubicBezTo>
              </a:path>
            </a:pathLst>
          </a:custGeom>
          <a:noFill/>
          <a:ln w="31750" cap="flat" cmpd="sng">
            <a:solidFill>
              <a:srgbClr val="FF0000"/>
            </a:solidFill>
            <a:prstDash val="sysDot"/>
            <a:round/>
            <a:headEnd/>
            <a:tailEnd type="stealth" w="lg" len="lg"/>
          </a:ln>
          <a:effectLst/>
        </p:spPr>
        <p:txBody>
          <a:bodyPr wrap="none"/>
          <a:lstStyle/>
          <a:p>
            <a:endParaRPr lang="zh-CN" altLang="en-US"/>
          </a:p>
        </p:txBody>
      </p:sp>
      <p:sp>
        <p:nvSpPr>
          <p:cNvPr id="383033" name="Freeform 57"/>
          <p:cNvSpPr>
            <a:spLocks/>
          </p:cNvSpPr>
          <p:nvPr/>
        </p:nvSpPr>
        <p:spPr bwMode="auto">
          <a:xfrm>
            <a:off x="1927256" y="957435"/>
            <a:ext cx="2784475" cy="4981575"/>
          </a:xfrm>
          <a:custGeom>
            <a:avLst/>
            <a:gdLst/>
            <a:ahLst/>
            <a:cxnLst>
              <a:cxn ang="0">
                <a:pos x="412" y="2730"/>
              </a:cxn>
              <a:cxn ang="0">
                <a:pos x="321" y="3093"/>
              </a:cxn>
              <a:cxn ang="0">
                <a:pos x="49" y="3002"/>
              </a:cxn>
              <a:cxn ang="0">
                <a:pos x="26" y="2720"/>
              </a:cxn>
              <a:cxn ang="0">
                <a:pos x="49" y="2412"/>
              </a:cxn>
              <a:cxn ang="0">
                <a:pos x="185" y="1868"/>
              </a:cxn>
              <a:cxn ang="0">
                <a:pos x="457" y="1505"/>
              </a:cxn>
              <a:cxn ang="0">
                <a:pos x="1001" y="870"/>
              </a:cxn>
              <a:cxn ang="0">
                <a:pos x="1591" y="144"/>
              </a:cxn>
              <a:cxn ang="0">
                <a:pos x="1754" y="8"/>
              </a:cxn>
            </a:cxnLst>
            <a:rect l="0" t="0" r="r" b="b"/>
            <a:pathLst>
              <a:path w="1754" h="3138">
                <a:moveTo>
                  <a:pt x="412" y="2730"/>
                </a:moveTo>
                <a:cubicBezTo>
                  <a:pt x="396" y="2889"/>
                  <a:pt x="381" y="3048"/>
                  <a:pt x="321" y="3093"/>
                </a:cubicBezTo>
                <a:cubicBezTo>
                  <a:pt x="261" y="3138"/>
                  <a:pt x="98" y="3064"/>
                  <a:pt x="49" y="3002"/>
                </a:cubicBezTo>
                <a:cubicBezTo>
                  <a:pt x="0" y="2940"/>
                  <a:pt x="26" y="2818"/>
                  <a:pt x="26" y="2720"/>
                </a:cubicBezTo>
                <a:cubicBezTo>
                  <a:pt x="26" y="2622"/>
                  <a:pt x="23" y="2554"/>
                  <a:pt x="49" y="2412"/>
                </a:cubicBezTo>
                <a:cubicBezTo>
                  <a:pt x="75" y="2270"/>
                  <a:pt x="117" y="2019"/>
                  <a:pt x="185" y="1868"/>
                </a:cubicBezTo>
                <a:cubicBezTo>
                  <a:pt x="253" y="1717"/>
                  <a:pt x="321" y="1671"/>
                  <a:pt x="457" y="1505"/>
                </a:cubicBezTo>
                <a:cubicBezTo>
                  <a:pt x="593" y="1339"/>
                  <a:pt x="812" y="1097"/>
                  <a:pt x="1001" y="870"/>
                </a:cubicBezTo>
                <a:cubicBezTo>
                  <a:pt x="1190" y="643"/>
                  <a:pt x="1466" y="288"/>
                  <a:pt x="1591" y="144"/>
                </a:cubicBezTo>
                <a:cubicBezTo>
                  <a:pt x="1716" y="0"/>
                  <a:pt x="1720" y="36"/>
                  <a:pt x="1754" y="8"/>
                </a:cubicBezTo>
              </a:path>
            </a:pathLst>
          </a:custGeom>
          <a:noFill/>
          <a:ln w="31750" cap="flat" cmpd="sng">
            <a:solidFill>
              <a:srgbClr val="FF0000"/>
            </a:solidFill>
            <a:prstDash val="sysDot"/>
            <a:round/>
            <a:headEnd type="none" w="lg" len="lg"/>
            <a:tailEnd type="stealth" w="lg" len="lg"/>
          </a:ln>
          <a:effectLst/>
        </p:spPr>
        <p:txBody>
          <a:bodyPr wrap="none"/>
          <a:lstStyle/>
          <a:p>
            <a:endParaRPr lang="zh-CN" altLang="en-US"/>
          </a:p>
        </p:txBody>
      </p:sp>
      <p:sp>
        <p:nvSpPr>
          <p:cNvPr id="383034" name="Freeform 58"/>
          <p:cNvSpPr>
            <a:spLocks/>
          </p:cNvSpPr>
          <p:nvPr/>
        </p:nvSpPr>
        <p:spPr bwMode="auto">
          <a:xfrm>
            <a:off x="4981606" y="2621135"/>
            <a:ext cx="708025" cy="3233737"/>
          </a:xfrm>
          <a:custGeom>
            <a:avLst/>
            <a:gdLst/>
            <a:ahLst/>
            <a:cxnLst>
              <a:cxn ang="0">
                <a:pos x="446" y="1761"/>
              </a:cxn>
              <a:cxn ang="0">
                <a:pos x="302" y="1999"/>
              </a:cxn>
              <a:cxn ang="0">
                <a:pos x="75" y="1954"/>
              </a:cxn>
              <a:cxn ang="0">
                <a:pos x="30" y="1500"/>
              </a:cxn>
              <a:cxn ang="0">
                <a:pos x="257" y="775"/>
              </a:cxn>
              <a:cxn ang="0">
                <a:pos x="342" y="0"/>
              </a:cxn>
            </a:cxnLst>
            <a:rect l="0" t="0" r="r" b="b"/>
            <a:pathLst>
              <a:path w="446" h="2037">
                <a:moveTo>
                  <a:pt x="446" y="1761"/>
                </a:moveTo>
                <a:cubicBezTo>
                  <a:pt x="423" y="1801"/>
                  <a:pt x="364" y="1967"/>
                  <a:pt x="302" y="1999"/>
                </a:cubicBezTo>
                <a:cubicBezTo>
                  <a:pt x="240" y="2031"/>
                  <a:pt x="120" y="2037"/>
                  <a:pt x="75" y="1954"/>
                </a:cubicBezTo>
                <a:cubicBezTo>
                  <a:pt x="30" y="1871"/>
                  <a:pt x="0" y="1696"/>
                  <a:pt x="30" y="1500"/>
                </a:cubicBezTo>
                <a:cubicBezTo>
                  <a:pt x="60" y="1304"/>
                  <a:pt x="205" y="1025"/>
                  <a:pt x="257" y="775"/>
                </a:cubicBezTo>
                <a:cubicBezTo>
                  <a:pt x="309" y="525"/>
                  <a:pt x="324" y="162"/>
                  <a:pt x="342" y="0"/>
                </a:cubicBezTo>
              </a:path>
            </a:pathLst>
          </a:custGeom>
          <a:noFill/>
          <a:ln w="31750" cap="flat" cmpd="sng">
            <a:solidFill>
              <a:srgbClr val="FF0000"/>
            </a:solidFill>
            <a:prstDash val="sysDot"/>
            <a:round/>
            <a:headEnd/>
            <a:tailEnd type="stealth" w="lg" len="lg"/>
          </a:ln>
          <a:effectLst/>
        </p:spPr>
        <p:txBody>
          <a:bodyPr wrap="none"/>
          <a:lstStyle/>
          <a:p>
            <a:endParaRPr lang="zh-CN" altLang="en-US"/>
          </a:p>
        </p:txBody>
      </p:sp>
      <p:sp>
        <p:nvSpPr>
          <p:cNvPr id="383035" name="Text Box 59"/>
          <p:cNvSpPr txBox="1">
            <a:spLocks noChangeArrowheads="1"/>
          </p:cNvSpPr>
          <p:nvPr/>
        </p:nvSpPr>
        <p:spPr bwMode="auto">
          <a:xfrm>
            <a:off x="357158" y="311300"/>
            <a:ext cx="3033704" cy="830997"/>
          </a:xfrm>
          <a:prstGeom prst="rect">
            <a:avLst/>
          </a:prstGeom>
          <a:solidFill>
            <a:srgbClr val="663300"/>
          </a:solidFill>
          <a:ln w="9525">
            <a:noFill/>
            <a:miter lim="800000"/>
            <a:headEnd/>
            <a:tailEnd/>
          </a:ln>
          <a:effectLst/>
        </p:spPr>
        <p:txBody>
          <a:bodyPr wrap="square">
            <a:spAutoFit/>
          </a:bodyPr>
          <a:lstStyle/>
          <a:p>
            <a:pPr>
              <a:spcBef>
                <a:spcPct val="50000"/>
              </a:spcBef>
            </a:pPr>
            <a:r>
              <a:rPr lang="zh-CN" altLang="en-US" dirty="0">
                <a:solidFill>
                  <a:schemeClr val="bg1"/>
                </a:solidFill>
                <a:latin typeface="楷体" pitchFamily="49" charset="-122"/>
                <a:ea typeface="楷体" pitchFamily="49" charset="-122"/>
              </a:rPr>
              <a:t>中序线索二叉树的中序遍历</a:t>
            </a:r>
            <a:r>
              <a:rPr lang="zh-CN" altLang="en-US">
                <a:solidFill>
                  <a:schemeClr val="bg1"/>
                </a:solidFill>
                <a:latin typeface="楷体" pitchFamily="49" charset="-122"/>
                <a:ea typeface="楷体" pitchFamily="49" charset="-122"/>
              </a:rPr>
              <a:t>示例演示</a:t>
            </a:r>
            <a:endParaRPr lang="zh-CN" altLang="en-US" dirty="0">
              <a:solidFill>
                <a:schemeClr val="bg1"/>
              </a:solidFill>
              <a:latin typeface="楷体" pitchFamily="49" charset="-122"/>
              <a:ea typeface="楷体" pitchFamily="49" charset="-122"/>
            </a:endParaRPr>
          </a:p>
        </p:txBody>
      </p:sp>
      <p:sp>
        <p:nvSpPr>
          <p:cNvPr id="383036" name="Text Box 60"/>
          <p:cNvSpPr txBox="1">
            <a:spLocks noChangeArrowheads="1"/>
          </p:cNvSpPr>
          <p:nvPr/>
        </p:nvSpPr>
        <p:spPr bwMode="auto">
          <a:xfrm>
            <a:off x="749306" y="1954374"/>
            <a:ext cx="360362" cy="307777"/>
          </a:xfrm>
          <a:prstGeom prst="rect">
            <a:avLst/>
          </a:prstGeom>
          <a:noFill/>
          <a:ln w="9525" algn="ctr">
            <a:noFill/>
            <a:miter lim="800000"/>
            <a:headEnd/>
            <a:tailEnd type="none" w="med" len="lg"/>
          </a:ln>
          <a:effectLst/>
        </p:spPr>
        <p:txBody>
          <a:bodyPr lIns="0" tIns="0" rIns="0" bIns="0">
            <a:spAutoFit/>
          </a:bodyPr>
          <a:lstStyle/>
          <a:p>
            <a:pPr>
              <a:spcBef>
                <a:spcPct val="50000"/>
              </a:spcBef>
            </a:pPr>
            <a:r>
              <a:rPr lang="en-US" altLang="zh-CN" sz="2000" i="1">
                <a:latin typeface="Consolas" pitchFamily="49" charset="0"/>
                <a:cs typeface="Consolas" pitchFamily="49" charset="0"/>
              </a:rPr>
              <a:t>D</a:t>
            </a:r>
          </a:p>
        </p:txBody>
      </p:sp>
      <p:sp>
        <p:nvSpPr>
          <p:cNvPr id="383037" name="Text Box 61"/>
          <p:cNvSpPr txBox="1">
            <a:spLocks noChangeArrowheads="1"/>
          </p:cNvSpPr>
          <p:nvPr/>
        </p:nvSpPr>
        <p:spPr bwMode="auto">
          <a:xfrm>
            <a:off x="1103323" y="1954374"/>
            <a:ext cx="360363" cy="307777"/>
          </a:xfrm>
          <a:prstGeom prst="rect">
            <a:avLst/>
          </a:prstGeom>
          <a:noFill/>
          <a:ln w="9525" algn="ctr">
            <a:noFill/>
            <a:miter lim="800000"/>
            <a:headEnd/>
            <a:tailEnd type="none" w="med" len="lg"/>
          </a:ln>
          <a:effectLst/>
        </p:spPr>
        <p:txBody>
          <a:bodyPr lIns="0" tIns="0" rIns="0" bIns="0">
            <a:spAutoFit/>
          </a:bodyPr>
          <a:lstStyle/>
          <a:p>
            <a:pPr>
              <a:spcBef>
                <a:spcPct val="50000"/>
              </a:spcBef>
            </a:pPr>
            <a:r>
              <a:rPr lang="en-US" altLang="zh-CN" sz="2000" i="1">
                <a:latin typeface="Consolas" pitchFamily="49" charset="0"/>
                <a:cs typeface="Consolas" pitchFamily="49" charset="0"/>
              </a:rPr>
              <a:t>G</a:t>
            </a:r>
          </a:p>
        </p:txBody>
      </p:sp>
      <p:sp>
        <p:nvSpPr>
          <p:cNvPr id="383038" name="Text Box 62"/>
          <p:cNvSpPr txBox="1">
            <a:spLocks noChangeArrowheads="1"/>
          </p:cNvSpPr>
          <p:nvPr/>
        </p:nvSpPr>
        <p:spPr bwMode="auto">
          <a:xfrm>
            <a:off x="1463686" y="1954374"/>
            <a:ext cx="360363" cy="307777"/>
          </a:xfrm>
          <a:prstGeom prst="rect">
            <a:avLst/>
          </a:prstGeom>
          <a:noFill/>
          <a:ln w="9525" algn="ctr">
            <a:noFill/>
            <a:miter lim="800000"/>
            <a:headEnd/>
            <a:tailEnd type="none" w="med" len="lg"/>
          </a:ln>
          <a:effectLst/>
        </p:spPr>
        <p:txBody>
          <a:bodyPr lIns="0" tIns="0" rIns="0" bIns="0">
            <a:spAutoFit/>
          </a:bodyPr>
          <a:lstStyle/>
          <a:p>
            <a:pPr>
              <a:spcBef>
                <a:spcPct val="50000"/>
              </a:spcBef>
            </a:pPr>
            <a:r>
              <a:rPr lang="en-US" altLang="zh-CN" sz="2000" i="1">
                <a:latin typeface="Consolas" pitchFamily="49" charset="0"/>
                <a:cs typeface="Consolas" pitchFamily="49" charset="0"/>
              </a:rPr>
              <a:t>B</a:t>
            </a:r>
          </a:p>
        </p:txBody>
      </p:sp>
      <p:sp>
        <p:nvSpPr>
          <p:cNvPr id="383039" name="Text Box 63"/>
          <p:cNvSpPr txBox="1">
            <a:spLocks noChangeArrowheads="1"/>
          </p:cNvSpPr>
          <p:nvPr/>
        </p:nvSpPr>
        <p:spPr bwMode="auto">
          <a:xfrm>
            <a:off x="1820876" y="1954374"/>
            <a:ext cx="360362" cy="307777"/>
          </a:xfrm>
          <a:prstGeom prst="rect">
            <a:avLst/>
          </a:prstGeom>
          <a:noFill/>
          <a:ln w="9525" algn="ctr">
            <a:noFill/>
            <a:miter lim="800000"/>
            <a:headEnd/>
            <a:tailEnd type="none" w="med" len="lg"/>
          </a:ln>
          <a:effectLst/>
        </p:spPr>
        <p:txBody>
          <a:bodyPr lIns="0" tIns="0" rIns="0" bIns="0">
            <a:spAutoFit/>
          </a:bodyPr>
          <a:lstStyle/>
          <a:p>
            <a:pPr>
              <a:spcBef>
                <a:spcPct val="50000"/>
              </a:spcBef>
            </a:pPr>
            <a:r>
              <a:rPr lang="en-US" altLang="zh-CN" sz="2000" i="1">
                <a:latin typeface="Consolas" pitchFamily="49" charset="0"/>
                <a:cs typeface="Consolas" pitchFamily="49" charset="0"/>
              </a:rPr>
              <a:t>A</a:t>
            </a:r>
          </a:p>
        </p:txBody>
      </p:sp>
      <p:sp>
        <p:nvSpPr>
          <p:cNvPr id="383040" name="Text Box 64"/>
          <p:cNvSpPr txBox="1">
            <a:spLocks noChangeArrowheads="1"/>
          </p:cNvSpPr>
          <p:nvPr/>
        </p:nvSpPr>
        <p:spPr bwMode="auto">
          <a:xfrm>
            <a:off x="2209825" y="1954374"/>
            <a:ext cx="360363" cy="307777"/>
          </a:xfrm>
          <a:prstGeom prst="rect">
            <a:avLst/>
          </a:prstGeom>
          <a:noFill/>
          <a:ln w="9525" algn="ctr">
            <a:noFill/>
            <a:miter lim="800000"/>
            <a:headEnd/>
            <a:tailEnd type="none" w="med" len="lg"/>
          </a:ln>
          <a:effectLst/>
        </p:spPr>
        <p:txBody>
          <a:bodyPr lIns="0" tIns="0" rIns="0" bIns="0">
            <a:spAutoFit/>
          </a:bodyPr>
          <a:lstStyle/>
          <a:p>
            <a:pPr>
              <a:spcBef>
                <a:spcPct val="50000"/>
              </a:spcBef>
            </a:pPr>
            <a:r>
              <a:rPr lang="en-US" altLang="zh-CN" sz="2000" i="1">
                <a:latin typeface="Consolas" pitchFamily="49" charset="0"/>
                <a:cs typeface="Consolas" pitchFamily="49" charset="0"/>
              </a:rPr>
              <a:t>E</a:t>
            </a:r>
          </a:p>
        </p:txBody>
      </p:sp>
      <p:sp>
        <p:nvSpPr>
          <p:cNvPr id="383041" name="Text Box 65"/>
          <p:cNvSpPr txBox="1">
            <a:spLocks noChangeArrowheads="1"/>
          </p:cNvSpPr>
          <p:nvPr/>
        </p:nvSpPr>
        <p:spPr bwMode="auto">
          <a:xfrm>
            <a:off x="2535255" y="1954374"/>
            <a:ext cx="360363" cy="307777"/>
          </a:xfrm>
          <a:prstGeom prst="rect">
            <a:avLst/>
          </a:prstGeom>
          <a:noFill/>
          <a:ln w="9525" algn="ctr">
            <a:noFill/>
            <a:miter lim="800000"/>
            <a:headEnd/>
            <a:tailEnd type="none" w="med" len="lg"/>
          </a:ln>
          <a:effectLst/>
        </p:spPr>
        <p:txBody>
          <a:bodyPr lIns="0" tIns="0" rIns="0" bIns="0">
            <a:spAutoFit/>
          </a:bodyPr>
          <a:lstStyle/>
          <a:p>
            <a:pPr>
              <a:spcBef>
                <a:spcPct val="50000"/>
              </a:spcBef>
            </a:pPr>
            <a:r>
              <a:rPr lang="en-US" altLang="zh-CN" sz="2000" i="1">
                <a:latin typeface="Consolas" pitchFamily="49" charset="0"/>
                <a:cs typeface="Consolas" pitchFamily="49" charset="0"/>
              </a:rPr>
              <a:t>C</a:t>
            </a:r>
          </a:p>
        </p:txBody>
      </p:sp>
      <p:sp>
        <p:nvSpPr>
          <p:cNvPr id="383042" name="Text Box 66"/>
          <p:cNvSpPr txBox="1">
            <a:spLocks noChangeArrowheads="1"/>
          </p:cNvSpPr>
          <p:nvPr/>
        </p:nvSpPr>
        <p:spPr bwMode="auto">
          <a:xfrm>
            <a:off x="2892446" y="1954374"/>
            <a:ext cx="360362" cy="307777"/>
          </a:xfrm>
          <a:prstGeom prst="rect">
            <a:avLst/>
          </a:prstGeom>
          <a:noFill/>
          <a:ln w="9525" algn="ctr">
            <a:noFill/>
            <a:miter lim="800000"/>
            <a:headEnd/>
            <a:tailEnd type="none" w="med" len="lg"/>
          </a:ln>
          <a:effectLst/>
        </p:spPr>
        <p:txBody>
          <a:bodyPr lIns="0" tIns="0" rIns="0" bIns="0">
            <a:spAutoFit/>
          </a:bodyPr>
          <a:lstStyle/>
          <a:p>
            <a:pPr>
              <a:spcBef>
                <a:spcPct val="50000"/>
              </a:spcBef>
            </a:pPr>
            <a:r>
              <a:rPr lang="en-US" altLang="zh-CN" sz="2000" i="1">
                <a:latin typeface="Consolas" pitchFamily="49" charset="0"/>
                <a:cs typeface="Consolas" pitchFamily="49" charset="0"/>
              </a:rPr>
              <a:t>F</a:t>
            </a:r>
          </a:p>
        </p:txBody>
      </p:sp>
      <p:sp>
        <p:nvSpPr>
          <p:cNvPr id="383043" name="Text Box 67"/>
          <p:cNvSpPr txBox="1">
            <a:spLocks noChangeArrowheads="1"/>
          </p:cNvSpPr>
          <p:nvPr/>
        </p:nvSpPr>
        <p:spPr bwMode="auto">
          <a:xfrm>
            <a:off x="558782" y="2883068"/>
            <a:ext cx="1512888" cy="457200"/>
          </a:xfrm>
          <a:prstGeom prst="rect">
            <a:avLst/>
          </a:prstGeom>
          <a:noFill/>
          <a:ln w="9525">
            <a:noFill/>
            <a:miter lim="800000"/>
            <a:headEnd/>
            <a:tailEnd/>
          </a:ln>
          <a:effectLst/>
        </p:spPr>
        <p:txBody>
          <a:bodyPr>
            <a:spAutoFit/>
          </a:bodyPr>
          <a:lstStyle/>
          <a:p>
            <a:pPr algn="l">
              <a:spcBef>
                <a:spcPct val="50000"/>
              </a:spcBef>
            </a:pPr>
            <a:r>
              <a:rPr lang="zh-CN" altLang="en-US" dirty="0">
                <a:latin typeface="楷体" pitchFamily="49" charset="-122"/>
                <a:ea typeface="楷体" pitchFamily="49" charset="-122"/>
              </a:rPr>
              <a:t>遍历完毕</a:t>
            </a:r>
          </a:p>
        </p:txBody>
      </p:sp>
      <p:sp>
        <p:nvSpPr>
          <p:cNvPr id="77" name="Text Box 68"/>
          <p:cNvSpPr txBox="1">
            <a:spLocks noChangeArrowheads="1"/>
          </p:cNvSpPr>
          <p:nvPr/>
        </p:nvSpPr>
        <p:spPr bwMode="auto">
          <a:xfrm>
            <a:off x="466726" y="1482826"/>
            <a:ext cx="1357322" cy="400110"/>
          </a:xfrm>
          <a:prstGeom prst="rect">
            <a:avLst/>
          </a:prstGeom>
          <a:noFill/>
          <a:ln w="9525">
            <a:noFill/>
            <a:miter lim="800000"/>
            <a:headEnd/>
            <a:tailEnd/>
          </a:ln>
          <a:effectLst/>
        </p:spPr>
        <p:txBody>
          <a:bodyPr wrap="square">
            <a:spAutoFit/>
          </a:bodyPr>
          <a:lstStyle/>
          <a:p>
            <a:pPr algn="l">
              <a:spcBef>
                <a:spcPct val="50000"/>
              </a:spcBef>
            </a:pPr>
            <a:r>
              <a:rPr lang="zh-CN" altLang="en-US" sz="2000" dirty="0">
                <a:latin typeface="Consolas" pitchFamily="49" charset="0"/>
                <a:ea typeface="楷体" pitchFamily="49" charset="-122"/>
                <a:cs typeface="Consolas" pitchFamily="49" charset="0"/>
              </a:rPr>
              <a:t>中序</a:t>
            </a:r>
            <a:r>
              <a:rPr lang="zh-CN" altLang="en-US" sz="2000">
                <a:latin typeface="Consolas" pitchFamily="49" charset="0"/>
                <a:ea typeface="楷体" pitchFamily="49" charset="-122"/>
                <a:cs typeface="Consolas" pitchFamily="49" charset="0"/>
              </a:rPr>
              <a:t>序列：</a:t>
            </a:r>
            <a:endParaRPr lang="en-US" altLang="zh-CN" sz="2000" i="1" dirty="0">
              <a:latin typeface="Consolas" pitchFamily="49" charset="0"/>
              <a:ea typeface="楷体" pitchFamily="49" charset="-122"/>
              <a:cs typeface="Consolas" pitchFamily="49" charset="0"/>
            </a:endParaRPr>
          </a:p>
        </p:txBody>
      </p:sp>
      <p:grpSp>
        <p:nvGrpSpPr>
          <p:cNvPr id="78" name="组合 77"/>
          <p:cNvGrpSpPr/>
          <p:nvPr/>
        </p:nvGrpSpPr>
        <p:grpSpPr>
          <a:xfrm>
            <a:off x="4340248" y="1370170"/>
            <a:ext cx="484195" cy="403228"/>
            <a:chOff x="1571604" y="4143380"/>
            <a:chExt cx="484195" cy="403228"/>
          </a:xfrm>
        </p:grpSpPr>
        <p:cxnSp>
          <p:nvCxnSpPr>
            <p:cNvPr id="79" name="直接箭头连接符 78"/>
            <p:cNvCxnSpPr/>
            <p:nvPr/>
          </p:nvCxnSpPr>
          <p:spPr>
            <a:xfrm>
              <a:off x="1857356" y="4392598"/>
              <a:ext cx="198443" cy="15401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1571604" y="4143380"/>
              <a:ext cx="285752" cy="307777"/>
            </a:xfrm>
            <a:prstGeom prst="rect">
              <a:avLst/>
            </a:prstGeom>
            <a:noFill/>
          </p:spPr>
          <p:txBody>
            <a:bodyPr wrap="square" lIns="0" tIns="0" rIns="0" bIns="0" rtlCol="0">
              <a:spAutoFit/>
            </a:bodyPr>
            <a:lstStyle/>
            <a:p>
              <a:r>
                <a:rPr lang="en-US" altLang="zh-CN" sz="2000" i="1">
                  <a:effectLst>
                    <a:outerShdw blurRad="38100" dist="38100" dir="2700000" algn="tl">
                      <a:srgbClr val="000000">
                        <a:alpha val="43137"/>
                      </a:srgbClr>
                    </a:outerShdw>
                  </a:effectLst>
                  <a:latin typeface="Consolas" pitchFamily="49" charset="0"/>
                  <a:cs typeface="Consolas" pitchFamily="49" charset="0"/>
                </a:rPr>
                <a:t>p</a:t>
              </a:r>
              <a:endParaRPr lang="zh-CN" altLang="en-US" sz="2000" i="1">
                <a:effectLst>
                  <a:outerShdw blurRad="38100" dist="38100" dir="2700000" algn="tl">
                    <a:srgbClr val="000000">
                      <a:alpha val="43137"/>
                    </a:srgbClr>
                  </a:outerShdw>
                </a:effectLst>
                <a:latin typeface="Consolas" pitchFamily="49" charset="0"/>
                <a:cs typeface="Consolas" pitchFamily="49" charset="0"/>
              </a:endParaRPr>
            </a:p>
          </p:txBody>
        </p:sp>
      </p:grpSp>
      <p:sp>
        <p:nvSpPr>
          <p:cNvPr id="81" name="TextBox 80"/>
          <p:cNvSpPr txBox="1"/>
          <p:nvPr/>
        </p:nvSpPr>
        <p:spPr>
          <a:xfrm>
            <a:off x="285720" y="2883068"/>
            <a:ext cx="2000264" cy="707886"/>
          </a:xfrm>
          <a:prstGeom prst="rect">
            <a:avLst/>
          </a:prstGeom>
          <a:noFill/>
        </p:spPr>
        <p:txBody>
          <a:bodyPr wrap="square" rtlCol="0">
            <a:spAutoFit/>
          </a:bodyPr>
          <a:lstStyle/>
          <a:p>
            <a:pPr algn="l"/>
            <a:r>
              <a:rPr lang="zh-CN" altLang="en-US" sz="2000">
                <a:latin typeface="楷体" pitchFamily="49" charset="-122"/>
                <a:ea typeface="楷体" pitchFamily="49" charset="-122"/>
              </a:rPr>
              <a:t>右指针不是</a:t>
            </a:r>
            <a:r>
              <a:rPr kumimoji="1" lang="zh-CN" altLang="en-US" sz="2000">
                <a:latin typeface="楷体" pitchFamily="49" charset="-122"/>
                <a:ea typeface="楷体" pitchFamily="49" charset="-122"/>
                <a:cs typeface="Times New Roman" pitchFamily="18" charset="0"/>
              </a:rPr>
              <a:t>线索，转向</a:t>
            </a:r>
            <a:r>
              <a:rPr lang="zh-CN" altLang="en-US" sz="2000">
                <a:latin typeface="楷体" pitchFamily="49" charset="-122"/>
                <a:ea typeface="楷体" pitchFamily="49" charset="-122"/>
              </a:rPr>
              <a:t>右孩子</a:t>
            </a:r>
          </a:p>
        </p:txBody>
      </p:sp>
      <p:sp>
        <p:nvSpPr>
          <p:cNvPr id="82" name="TextBox 81"/>
          <p:cNvSpPr txBox="1"/>
          <p:nvPr/>
        </p:nvSpPr>
        <p:spPr>
          <a:xfrm>
            <a:off x="273020" y="2883068"/>
            <a:ext cx="2071702" cy="707886"/>
          </a:xfrm>
          <a:prstGeom prst="rect">
            <a:avLst/>
          </a:prstGeom>
          <a:noFill/>
        </p:spPr>
        <p:txBody>
          <a:bodyPr wrap="square" rtlCol="0">
            <a:spAutoFit/>
          </a:bodyPr>
          <a:lstStyle/>
          <a:p>
            <a:pPr algn="l"/>
            <a:r>
              <a:rPr lang="zh-CN" altLang="en-US" sz="2000">
                <a:latin typeface="楷体" pitchFamily="49" charset="-122"/>
                <a:ea typeface="楷体" pitchFamily="49" charset="-122"/>
              </a:rPr>
              <a:t>右指针是</a:t>
            </a:r>
            <a:r>
              <a:rPr kumimoji="1" lang="zh-CN" altLang="en-US" sz="2000">
                <a:latin typeface="楷体" pitchFamily="49" charset="-122"/>
                <a:ea typeface="楷体" pitchFamily="49" charset="-122"/>
                <a:cs typeface="Times New Roman" pitchFamily="18" charset="0"/>
              </a:rPr>
              <a:t>线索，沿着线索访问</a:t>
            </a:r>
            <a:endParaRPr lang="zh-CN" altLang="en-US" sz="2000">
              <a:latin typeface="楷体" pitchFamily="49" charset="-122"/>
              <a:ea typeface="楷体" pitchFamily="49" charset="-122"/>
            </a:endParaRPr>
          </a:p>
        </p:txBody>
      </p:sp>
      <p:sp>
        <p:nvSpPr>
          <p:cNvPr id="83" name="TextBox 82"/>
          <p:cNvSpPr txBox="1"/>
          <p:nvPr/>
        </p:nvSpPr>
        <p:spPr>
          <a:xfrm>
            <a:off x="285720" y="2383002"/>
            <a:ext cx="1285884" cy="461665"/>
          </a:xfrm>
          <a:prstGeom prst="rect">
            <a:avLst/>
          </a:prstGeom>
          <a:noFill/>
        </p:spPr>
        <p:txBody>
          <a:bodyPr wrap="square" rtlCol="0">
            <a:spAutoFit/>
          </a:bodyPr>
          <a:lstStyle/>
          <a:p>
            <a:pPr algn="l"/>
            <a:r>
              <a:rPr lang="zh-CN" altLang="en-US">
                <a:latin typeface="楷体" pitchFamily="49" charset="-122"/>
                <a:ea typeface="楷体" pitchFamily="49" charset="-122"/>
              </a:rPr>
              <a:t>操作：</a:t>
            </a:r>
          </a:p>
        </p:txBody>
      </p:sp>
      <p:sp>
        <p:nvSpPr>
          <p:cNvPr id="84" name="TextBox 83"/>
          <p:cNvSpPr txBox="1"/>
          <p:nvPr/>
        </p:nvSpPr>
        <p:spPr>
          <a:xfrm>
            <a:off x="285720" y="2883068"/>
            <a:ext cx="1571636" cy="400110"/>
          </a:xfrm>
          <a:prstGeom prst="rect">
            <a:avLst/>
          </a:prstGeom>
          <a:noFill/>
        </p:spPr>
        <p:txBody>
          <a:bodyPr wrap="square" rtlCol="0">
            <a:spAutoFit/>
          </a:bodyPr>
          <a:lstStyle/>
          <a:p>
            <a:pPr algn="l"/>
            <a:r>
              <a:rPr lang="zh-CN" altLang="en-US" sz="2000">
                <a:latin typeface="楷体" pitchFamily="49" charset="-122"/>
                <a:ea typeface="楷体" pitchFamily="49" charset="-122"/>
              </a:rPr>
              <a:t>找开始结点</a:t>
            </a:r>
          </a:p>
        </p:txBody>
      </p:sp>
      <p:sp>
        <p:nvSpPr>
          <p:cNvPr id="86" name="灯片编号占位符 85"/>
          <p:cNvSpPr>
            <a:spLocks noGrp="1"/>
          </p:cNvSpPr>
          <p:nvPr>
            <p:ph type="sldNum" sz="quarter" idx="12"/>
          </p:nvPr>
        </p:nvSpPr>
        <p:spPr>
          <a:xfrm>
            <a:off x="6553200" y="6350023"/>
            <a:ext cx="2133600" cy="365125"/>
          </a:xfrm>
        </p:spPr>
        <p:txBody>
          <a:bodyPr/>
          <a:lstStyle/>
          <a:p>
            <a:fld id="{46F6EDFD-1C6D-4B0B-9860-EFBC3E98102D}" type="slidenum">
              <a:rPr lang="en-US" altLang="zh-CN" smtClean="0"/>
              <a:pPr/>
              <a:t>47</a:t>
            </a:fld>
            <a:r>
              <a:rPr lang="en-US" altLang="zh-CN"/>
              <a:t>/17</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grpId="1" nodeType="clickEffect">
                                  <p:stCondLst>
                                    <p:cond delay="0"/>
                                  </p:stCondLst>
                                  <p:childTnLst>
                                    <p:animEffect transition="out" filter="wipe(down)">
                                      <p:cBhvr>
                                        <p:cTn id="14" dur="500"/>
                                        <p:tgtEl>
                                          <p:spTgt spid="84"/>
                                        </p:tgtEl>
                                      </p:cBhvr>
                                    </p:animEffect>
                                    <p:set>
                                      <p:cBhvr>
                                        <p:cTn id="15" dur="1" fill="hold">
                                          <p:stCondLst>
                                            <p:cond delay="499"/>
                                          </p:stCondLst>
                                        </p:cTn>
                                        <p:tgtEl>
                                          <p:spTgt spid="8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0" presetClass="path" presetSubtype="0" accel="50000" decel="50000" fill="hold" nodeType="clickEffect">
                                  <p:stCondLst>
                                    <p:cond delay="0"/>
                                  </p:stCondLst>
                                  <p:childTnLst>
                                    <p:animMotion origin="layout" path="M 2.5E-6 -2.96296E-6 C -0.00938 0.02454 -0.01875 0.04375 -0.03611 0.07223 C -0.05347 0.1007 -0.08976 0.15023 -0.104 0.17084 " pathEditMode="relative" rAng="0" ptsTypes="aaa">
                                      <p:cBhvr>
                                        <p:cTn id="19" dur="2000" fill="hold"/>
                                        <p:tgtEl>
                                          <p:spTgt spid="78"/>
                                        </p:tgtEl>
                                        <p:attrNameLst>
                                          <p:attrName>ppt_x</p:attrName>
                                          <p:attrName>ppt_y</p:attrName>
                                        </p:attrNameLst>
                                      </p:cBhvr>
                                      <p:rCtr x="-5200" y="8500"/>
                                    </p:animMotion>
                                  </p:childTnLst>
                                </p:cTn>
                              </p:par>
                            </p:childTnLst>
                          </p:cTn>
                        </p:par>
                      </p:childTnLst>
                    </p:cTn>
                  </p:par>
                  <p:par>
                    <p:cTn id="20" fill="hold">
                      <p:stCondLst>
                        <p:cond delay="indefinite"/>
                      </p:stCondLst>
                      <p:childTnLst>
                        <p:par>
                          <p:cTn id="21" fill="hold">
                            <p:stCondLst>
                              <p:cond delay="0"/>
                            </p:stCondLst>
                            <p:childTnLst>
                              <p:par>
                                <p:cTn id="22" presetID="0" presetClass="path" presetSubtype="0" accel="50000" decel="50000" fill="hold" nodeType="clickEffect">
                                  <p:stCondLst>
                                    <p:cond delay="0"/>
                                  </p:stCondLst>
                                  <p:childTnLst>
                                    <p:animMotion origin="layout" path="M -0.104 0.17083 C -0.10678 0.1794 -0.10955 0.18819 -0.129 0.23009 C -0.14844 0.27199 -0.18455 0.34722 -0.22066 0.42268 " pathEditMode="relative" ptsTypes="aaA">
                                      <p:cBhvr>
                                        <p:cTn id="23" dur="2000" fill="hold"/>
                                        <p:tgtEl>
                                          <p:spTgt spid="78"/>
                                        </p:tgtEl>
                                        <p:attrNameLst>
                                          <p:attrName>ppt_x</p:attrName>
                                          <p:attrName>ppt_y</p:attrName>
                                        </p:attrNameLst>
                                      </p:cBhvr>
                                    </p:animMotion>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8303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xit" presetSubtype="4" fill="hold" grpId="1" nodeType="clickEffect">
                                  <p:stCondLst>
                                    <p:cond delay="0"/>
                                  </p:stCondLst>
                                  <p:childTnLst>
                                    <p:animEffect transition="out" filter="wipe(down)">
                                      <p:cBhvr>
                                        <p:cTn id="35" dur="500"/>
                                        <p:tgtEl>
                                          <p:spTgt spid="81"/>
                                        </p:tgtEl>
                                      </p:cBhvr>
                                    </p:animEffect>
                                    <p:set>
                                      <p:cBhvr>
                                        <p:cTn id="36" dur="1" fill="hold">
                                          <p:stCondLst>
                                            <p:cond delay="499"/>
                                          </p:stCondLst>
                                        </p:cTn>
                                        <p:tgtEl>
                                          <p:spTgt spid="81"/>
                                        </p:tgtEl>
                                        <p:attrNameLst>
                                          <p:attrName>style.visibility</p:attrName>
                                        </p:attrNameLst>
                                      </p:cBhvr>
                                      <p:to>
                                        <p:strVal val="hidden"/>
                                      </p:to>
                                    </p:set>
                                  </p:childTnLst>
                                </p:cTn>
                              </p:par>
                            </p:childTnLst>
                          </p:cTn>
                        </p:par>
                        <p:par>
                          <p:cTn id="37" fill="hold">
                            <p:stCondLst>
                              <p:cond delay="500"/>
                            </p:stCondLst>
                            <p:childTnLst>
                              <p:par>
                                <p:cTn id="38" presetID="0" presetClass="path" presetSubtype="0" accel="50000" decel="50000" fill="hold" nodeType="afterEffect">
                                  <p:stCondLst>
                                    <p:cond delay="0"/>
                                  </p:stCondLst>
                                  <p:childTnLst>
                                    <p:animMotion origin="layout" path="M -0.22067 0.42269 C -0.22067 0.42269 -0.13942 0.50232 -0.05817 0.58195 " pathEditMode="relative" ptsTypes="aA">
                                      <p:cBhvr>
                                        <p:cTn id="39" dur="2000" fill="hold"/>
                                        <p:tgtEl>
                                          <p:spTgt spid="78"/>
                                        </p:tgtEl>
                                        <p:attrNameLst>
                                          <p:attrName>ppt_x</p:attrName>
                                          <p:attrName>ppt_y</p:attrName>
                                        </p:attrNameLst>
                                      </p:cBhvr>
                                    </p:animMotion>
                                  </p:childTnLst>
                                </p:cTn>
                              </p:par>
                            </p:childTnLst>
                          </p:cTn>
                        </p:par>
                        <p:par>
                          <p:cTn id="40" fill="hold">
                            <p:stCondLst>
                              <p:cond delay="2500"/>
                            </p:stCondLst>
                            <p:childTnLst>
                              <p:par>
                                <p:cTn id="41" presetID="1" presetClass="entr" presetSubtype="0" fill="hold" grpId="0" nodeType="afterEffect">
                                  <p:stCondLst>
                                    <p:cond delay="0"/>
                                  </p:stCondLst>
                                  <p:childTnLst>
                                    <p:set>
                                      <p:cBhvr>
                                        <p:cTn id="42" dur="1" fill="hold">
                                          <p:stCondLst>
                                            <p:cond delay="0"/>
                                          </p:stCondLst>
                                        </p:cTn>
                                        <p:tgtEl>
                                          <p:spTgt spid="38303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xit" presetSubtype="4" fill="hold" grpId="1" nodeType="clickEffect">
                                  <p:stCondLst>
                                    <p:cond delay="0"/>
                                  </p:stCondLst>
                                  <p:childTnLst>
                                    <p:animEffect transition="out" filter="wipe(down)">
                                      <p:cBhvr>
                                        <p:cTn id="50" dur="500"/>
                                        <p:tgtEl>
                                          <p:spTgt spid="82"/>
                                        </p:tgtEl>
                                      </p:cBhvr>
                                    </p:animEffect>
                                    <p:set>
                                      <p:cBhvr>
                                        <p:cTn id="51" dur="1" fill="hold">
                                          <p:stCondLst>
                                            <p:cond delay="499"/>
                                          </p:stCondLst>
                                        </p:cTn>
                                        <p:tgtEl>
                                          <p:spTgt spid="82"/>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0" presetClass="path" presetSubtype="0" accel="50000" decel="50000" fill="hold" nodeType="clickEffect">
                                  <p:stCondLst>
                                    <p:cond delay="0"/>
                                  </p:stCondLst>
                                  <p:childTnLst>
                                    <p:animMotion origin="layout" path="M -0.05816 0.58195 C -0.04531 0.6294 -0.03247 0.67709 -0.01927 0.70232 C -0.00608 0.72755 0.01128 0.7382 0.02101 0.7338 C 0.03073 0.7294 0.05226 0.75024 0.03906 0.67639 C 0.02587 0.60255 -0.04167 0.37547 -0.05816 0.29121 C -0.07465 0.20695 -0.06719 0.18889 -0.05955 0.17084 " pathEditMode="relative" ptsTypes="aaaaaA">
                                      <p:cBhvr>
                                        <p:cTn id="55" dur="2000" fill="hold"/>
                                        <p:tgtEl>
                                          <p:spTgt spid="78"/>
                                        </p:tgtEl>
                                        <p:attrNameLst>
                                          <p:attrName>ppt_x</p:attrName>
                                          <p:attrName>ppt_y</p:attrName>
                                        </p:attrNameLst>
                                      </p:cBhvr>
                                    </p:animMotion>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8303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0" presetClass="path" presetSubtype="0" accel="50000" decel="50000" fill="hold" nodeType="clickEffect">
                                  <p:stCondLst>
                                    <p:cond delay="0"/>
                                  </p:stCondLst>
                                  <p:childTnLst>
                                    <p:animMotion origin="layout" path="M -0.05955 0.17084 C -0.04792 0.2419 -0.03611 0.3132 -0.02344 0.33935 C -0.01077 0.36551 0.00486 0.35209 0.01684 0.32824 C 0.02882 0.3044 0.03541 0.25116 0.04878 0.19676 C 0.06215 0.14236 0.08732 0.04283 0.09739 0.00232 " pathEditMode="relative" rAng="0" ptsTypes="aaaaa">
                                      <p:cBhvr>
                                        <p:cTn id="63" dur="2000" fill="hold"/>
                                        <p:tgtEl>
                                          <p:spTgt spid="78"/>
                                        </p:tgtEl>
                                        <p:attrNameLst>
                                          <p:attrName>ppt_x</p:attrName>
                                          <p:attrName>ppt_y</p:attrName>
                                        </p:attrNameLst>
                                      </p:cBhvr>
                                      <p:rCtr x="7800" y="1300"/>
                                    </p:animMotion>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383039"/>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0" presetClass="path" presetSubtype="0" accel="50000" decel="50000" fill="hold" nodeType="clickEffect">
                                  <p:stCondLst>
                                    <p:cond delay="0"/>
                                  </p:stCondLst>
                                  <p:childTnLst>
                                    <p:animMotion origin="layout" path="M 0.0974 0.00232 C 0.0974 0.00232 0.16962 0.08658 0.24184 0.17084 " pathEditMode="relative" ptsTypes="aA">
                                      <p:cBhvr>
                                        <p:cTn id="71" dur="2000" fill="hold"/>
                                        <p:tgtEl>
                                          <p:spTgt spid="78"/>
                                        </p:tgtEl>
                                        <p:attrNameLst>
                                          <p:attrName>ppt_x</p:attrName>
                                          <p:attrName>ppt_y</p:attrName>
                                        </p:attrNameLst>
                                      </p:cBhvr>
                                    </p:animMotion>
                                  </p:childTnLst>
                                </p:cTn>
                              </p:par>
                            </p:childTnLst>
                          </p:cTn>
                        </p:par>
                      </p:childTnLst>
                    </p:cTn>
                  </p:par>
                  <p:par>
                    <p:cTn id="72" fill="hold">
                      <p:stCondLst>
                        <p:cond delay="indefinite"/>
                      </p:stCondLst>
                      <p:childTnLst>
                        <p:par>
                          <p:cTn id="73" fill="hold">
                            <p:stCondLst>
                              <p:cond delay="0"/>
                            </p:stCondLst>
                            <p:childTnLst>
                              <p:par>
                                <p:cTn id="74" presetID="0" presetClass="path" presetSubtype="0" accel="50000" decel="50000" fill="hold" nodeType="clickEffect">
                                  <p:stCondLst>
                                    <p:cond delay="0"/>
                                  </p:stCondLst>
                                  <p:childTnLst>
                                    <p:animMotion origin="layout" path="M 0.24184 0.17084 C 0.25 0.17547 0.25833 0.18009 0.24045 0.22454 C 0.22257 0.26898 0.17864 0.35324 0.13489 0.4375 " pathEditMode="relative" ptsTypes="aaA">
                                      <p:cBhvr>
                                        <p:cTn id="75" dur="2000" fill="hold"/>
                                        <p:tgtEl>
                                          <p:spTgt spid="78"/>
                                        </p:tgtEl>
                                        <p:attrNameLst>
                                          <p:attrName>ppt_x</p:attrName>
                                          <p:attrName>ppt_y</p:attrName>
                                        </p:attrNameLst>
                                      </p:cBhvr>
                                    </p:animMotion>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383040"/>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0" presetClass="path" presetSubtype="0" accel="50000" decel="50000" fill="hold" nodeType="clickEffect">
                                  <p:stCondLst>
                                    <p:cond delay="0"/>
                                  </p:stCondLst>
                                  <p:childTnLst>
                                    <p:animMotion origin="layout" path="M 0.13489 0.4375 C 0.15121 0.49445 0.16753 0.55139 0.1835 0.58195 C 0.19948 0.6125 0.21823 0.66366 0.23073 0.62084 C 0.24323 0.57801 0.25104 0.39885 0.2585 0.32454 C 0.26597 0.25024 0.27048 0.21227 0.27517 0.17454 " pathEditMode="relative" ptsTypes="aaaaA">
                                      <p:cBhvr>
                                        <p:cTn id="83" dur="2000" fill="hold"/>
                                        <p:tgtEl>
                                          <p:spTgt spid="78"/>
                                        </p:tgtEl>
                                        <p:attrNameLst>
                                          <p:attrName>ppt_x</p:attrName>
                                          <p:attrName>ppt_y</p:attrName>
                                        </p:attrNameLst>
                                      </p:cBhvr>
                                    </p:animMotion>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383041"/>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0" presetClass="path" presetSubtype="0" accel="50000" decel="50000" fill="hold" nodeType="clickEffect">
                                  <p:stCondLst>
                                    <p:cond delay="0"/>
                                  </p:stCondLst>
                                  <p:childTnLst>
                                    <p:animMotion origin="layout" path="M 0.24184 0.17084 C 0.25712 0.21598 0.31441 0.38496 0.3335 0.44121 " pathEditMode="relative" rAng="0" ptsTypes="aa">
                                      <p:cBhvr>
                                        <p:cTn id="91" dur="2000" fill="hold"/>
                                        <p:tgtEl>
                                          <p:spTgt spid="78"/>
                                        </p:tgtEl>
                                        <p:attrNameLst>
                                          <p:attrName>ppt_x</p:attrName>
                                          <p:attrName>ppt_y</p:attrName>
                                        </p:attrNameLst>
                                      </p:cBhvr>
                                      <p:rCtr x="4600" y="13500"/>
                                    </p:animMotion>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383042"/>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0" presetClass="path" presetSubtype="0" accel="50000" decel="50000" fill="hold" nodeType="clickEffect">
                                  <p:stCondLst>
                                    <p:cond delay="0"/>
                                  </p:stCondLst>
                                  <p:childTnLst>
                                    <p:animMotion origin="layout" path="M 0.3335 0.44121 C 0.36215 0.50787 0.39097 0.57477 0.41406 0.60417 C 0.43715 0.63357 0.46944 0.67292 0.47239 0.61713 C 0.47534 0.56135 0.45798 0.38079 0.43212 0.26898 C 0.40625 0.15718 0.37187 0.02523 0.31684 -0.05324 C 0.2618 -0.13171 0.14635 -0.1706 0.10156 -0.20139 " pathEditMode="relative" rAng="0" ptsTypes="aaaaaa">
                                      <p:cBhvr>
                                        <p:cTn id="99" dur="2000" fill="hold"/>
                                        <p:tgtEl>
                                          <p:spTgt spid="78"/>
                                        </p:tgtEl>
                                        <p:attrNameLst>
                                          <p:attrName>ppt_x</p:attrName>
                                          <p:attrName>ppt_y</p:attrName>
                                        </p:attrNameLst>
                                      </p:cBhvr>
                                      <p:rCtr x="-4500" y="-20600"/>
                                    </p:animMotion>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3830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3036" grpId="0"/>
      <p:bldP spid="383037" grpId="0"/>
      <p:bldP spid="383038" grpId="0"/>
      <p:bldP spid="383039" grpId="0"/>
      <p:bldP spid="383040" grpId="0"/>
      <p:bldP spid="383041" grpId="0"/>
      <p:bldP spid="383042" grpId="0"/>
      <p:bldP spid="383043" grpId="0"/>
      <p:bldP spid="81" grpId="0"/>
      <p:bldP spid="81" grpId="1"/>
      <p:bldP spid="82" grpId="0"/>
      <p:bldP spid="82" grpId="1"/>
      <p:bldP spid="84" grpId="0"/>
      <p:bldP spid="84"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242918" y="142852"/>
            <a:ext cx="8686800" cy="542199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algn="just">
              <a:lnSpc>
                <a:spcPts val="22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void </a:t>
            </a:r>
            <a:r>
              <a:rPr kumimoji="1" lang="en-US" altLang="zh-CN" sz="1800" dirty="0" err="1">
                <a:solidFill>
                  <a:srgbClr val="FF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ThInOrder</a:t>
            </a:r>
            <a:r>
              <a:rPr kumimoji="1" lang="en-US" altLang="zh-CN" sz="1800" dirty="0">
                <a:solidFill>
                  <a:srgbClr val="3333FF"/>
                </a:solidFill>
                <a:latin typeface="Consolas" pitchFamily="49" charset="0"/>
                <a:ea typeface="仿宋" pitchFamily="49" charset="-122"/>
                <a:cs typeface="Consolas" pitchFamily="49" charset="0"/>
              </a:rPr>
              <a:t>(</a:t>
            </a:r>
            <a:r>
              <a:rPr kumimoji="1" lang="en-US" altLang="zh-CN" sz="1800" dirty="0" err="1">
                <a:solidFill>
                  <a:srgbClr val="3333FF"/>
                </a:solidFill>
                <a:latin typeface="Consolas" pitchFamily="49" charset="0"/>
                <a:ea typeface="仿宋" pitchFamily="49" charset="-122"/>
                <a:cs typeface="Consolas" pitchFamily="49" charset="0"/>
              </a:rPr>
              <a:t>TBTNode</a:t>
            </a: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dirty="0" err="1">
                <a:solidFill>
                  <a:srgbClr val="3333FF"/>
                </a:solidFill>
                <a:latin typeface="Consolas" pitchFamily="49" charset="0"/>
                <a:ea typeface="仿宋" pitchFamily="49" charset="-122"/>
                <a:cs typeface="Consolas" pitchFamily="49" charset="0"/>
              </a:rPr>
              <a:t>tb</a:t>
            </a:r>
            <a:r>
              <a:rPr kumimoji="1" lang="en-US" altLang="zh-CN" sz="1800" dirty="0">
                <a:solidFill>
                  <a:srgbClr val="3333FF"/>
                </a:solidFill>
                <a:latin typeface="Consolas" pitchFamily="49" charset="0"/>
                <a:ea typeface="仿宋" pitchFamily="49" charset="-122"/>
                <a:cs typeface="Consolas" pitchFamily="49" charset="0"/>
              </a:rPr>
              <a:t>)</a:t>
            </a:r>
          </a:p>
          <a:p>
            <a:pPr algn="just">
              <a:lnSpc>
                <a:spcPts val="2200"/>
              </a:lnSpc>
              <a:spcBef>
                <a:spcPct val="50000"/>
              </a:spcBef>
            </a:pPr>
            <a:r>
              <a:rPr kumimoji="1" lang="en-US" altLang="zh-CN" sz="1800">
                <a:solidFill>
                  <a:srgbClr val="3333FF"/>
                </a:solidFill>
                <a:latin typeface="Consolas" pitchFamily="49" charset="0"/>
                <a:ea typeface="仿宋" pitchFamily="49" charset="-122"/>
                <a:cs typeface="Consolas" pitchFamily="49" charset="0"/>
              </a:rPr>
              <a:t>{  TBTNode </a:t>
            </a:r>
            <a:r>
              <a:rPr kumimoji="1" lang="en-US" altLang="zh-CN" sz="1800" dirty="0">
                <a:solidFill>
                  <a:srgbClr val="3333FF"/>
                </a:solidFill>
                <a:latin typeface="Consolas" pitchFamily="49" charset="0"/>
                <a:ea typeface="仿宋" pitchFamily="49" charset="-122"/>
                <a:cs typeface="Consolas" pitchFamily="49" charset="0"/>
              </a:rPr>
              <a:t>*</a:t>
            </a:r>
            <a:r>
              <a:rPr kumimoji="1" lang="en-US" altLang="zh-CN" sz="1800" dirty="0">
                <a:solidFill>
                  <a:srgbClr val="FF00FF"/>
                </a:solidFill>
                <a:latin typeface="Consolas" pitchFamily="49" charset="0"/>
                <a:ea typeface="仿宋" pitchFamily="49" charset="-122"/>
                <a:cs typeface="Consolas" pitchFamily="49" charset="0"/>
              </a:rPr>
              <a:t>p=</a:t>
            </a:r>
            <a:r>
              <a:rPr kumimoji="1" lang="en-US" altLang="zh-CN" sz="1800" dirty="0" err="1">
                <a:solidFill>
                  <a:srgbClr val="FF00FF"/>
                </a:solidFill>
                <a:latin typeface="Consolas" pitchFamily="49" charset="0"/>
                <a:ea typeface="仿宋" pitchFamily="49" charset="-122"/>
                <a:cs typeface="Consolas" pitchFamily="49" charset="0"/>
              </a:rPr>
              <a:t>tb</a:t>
            </a:r>
            <a:r>
              <a:rPr kumimoji="1" lang="en-US" altLang="zh-CN" sz="1800" dirty="0">
                <a:solidFill>
                  <a:srgbClr val="FF00FF"/>
                </a:solidFill>
                <a:latin typeface="Consolas" pitchFamily="49" charset="0"/>
                <a:ea typeface="仿宋" pitchFamily="49" charset="-122"/>
                <a:cs typeface="Consolas" pitchFamily="49" charset="0"/>
              </a:rPr>
              <a:t>-&gt;</a:t>
            </a:r>
            <a:r>
              <a:rPr kumimoji="1" lang="en-US" altLang="zh-CN" sz="1800" dirty="0" err="1">
                <a:solidFill>
                  <a:srgbClr val="FF00FF"/>
                </a:solidFill>
                <a:latin typeface="Consolas" pitchFamily="49" charset="0"/>
                <a:ea typeface="仿宋" pitchFamily="49" charset="-122"/>
                <a:cs typeface="Consolas" pitchFamily="49" charset="0"/>
              </a:rPr>
              <a:t>lchild</a:t>
            </a: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dirty="0">
                <a:solidFill>
                  <a:srgbClr val="00B0F0"/>
                </a:solidFill>
                <a:latin typeface="Consolas" pitchFamily="49" charset="0"/>
                <a:ea typeface="仿宋" pitchFamily="49" charset="-122"/>
                <a:cs typeface="Consolas" pitchFamily="49" charset="0"/>
              </a:rPr>
              <a:t>//p</a:t>
            </a:r>
            <a:r>
              <a:rPr kumimoji="1" lang="zh-CN" altLang="en-US" sz="1800">
                <a:solidFill>
                  <a:srgbClr val="00B0F0"/>
                </a:solidFill>
                <a:latin typeface="Consolas" pitchFamily="49" charset="0"/>
                <a:ea typeface="仿宋" pitchFamily="49" charset="-122"/>
                <a:cs typeface="Consolas" pitchFamily="49" charset="0"/>
              </a:rPr>
              <a:t>指向根结点</a:t>
            </a:r>
            <a:endParaRPr kumimoji="1" lang="zh-CN" altLang="en-US" sz="1800" dirty="0">
              <a:solidFill>
                <a:srgbClr val="00B0F0"/>
              </a:solidFill>
              <a:latin typeface="Consolas" pitchFamily="49" charset="0"/>
              <a:ea typeface="仿宋" pitchFamily="49" charset="-122"/>
              <a:cs typeface="Consolas" pitchFamily="49" charset="0"/>
            </a:endParaRPr>
          </a:p>
          <a:p>
            <a:pPr algn="just">
              <a:lnSpc>
                <a:spcPts val="2200"/>
              </a:lnSpc>
              <a:spcBef>
                <a:spcPct val="50000"/>
              </a:spcBef>
            </a:pPr>
            <a:r>
              <a:rPr kumimoji="1" lang="zh-CN" altLang="en-US" sz="1800">
                <a:solidFill>
                  <a:srgbClr val="3333FF"/>
                </a:solidFill>
                <a:latin typeface="Consolas" pitchFamily="49" charset="0"/>
                <a:ea typeface="仿宋" pitchFamily="49" charset="-122"/>
                <a:cs typeface="Consolas" pitchFamily="49" charset="0"/>
              </a:rPr>
              <a:t>   </a:t>
            </a:r>
            <a:r>
              <a:rPr kumimoji="1" lang="en-US" altLang="zh-CN" sz="1800">
                <a:solidFill>
                  <a:srgbClr val="3333FF"/>
                </a:solidFill>
                <a:latin typeface="Consolas" pitchFamily="49" charset="0"/>
                <a:ea typeface="仿宋" pitchFamily="49" charset="-122"/>
                <a:cs typeface="Consolas" pitchFamily="49" charset="0"/>
              </a:rPr>
              <a:t>while </a:t>
            </a:r>
            <a:r>
              <a:rPr kumimoji="1" lang="en-US" altLang="zh-CN" sz="1800" dirty="0">
                <a:solidFill>
                  <a:srgbClr val="3333FF"/>
                </a:solidFill>
                <a:latin typeface="Consolas" pitchFamily="49" charset="0"/>
                <a:ea typeface="仿宋" pitchFamily="49" charset="-122"/>
                <a:cs typeface="Consolas" pitchFamily="49" charset="0"/>
              </a:rPr>
              <a:t>(p!=</a:t>
            </a:r>
            <a:r>
              <a:rPr kumimoji="1" lang="en-US" altLang="zh-CN" sz="1800" dirty="0" err="1">
                <a:solidFill>
                  <a:srgbClr val="3333FF"/>
                </a:solidFill>
                <a:latin typeface="Consolas" pitchFamily="49" charset="0"/>
                <a:ea typeface="仿宋" pitchFamily="49" charset="-122"/>
                <a:cs typeface="Consolas" pitchFamily="49" charset="0"/>
              </a:rPr>
              <a:t>tb</a:t>
            </a:r>
            <a:r>
              <a:rPr kumimoji="1" lang="en-US" altLang="zh-CN" sz="1800" dirty="0">
                <a:solidFill>
                  <a:srgbClr val="3333FF"/>
                </a:solidFill>
                <a:latin typeface="Consolas" pitchFamily="49" charset="0"/>
                <a:ea typeface="仿宋" pitchFamily="49" charset="-122"/>
                <a:cs typeface="Consolas" pitchFamily="49" charset="0"/>
              </a:rPr>
              <a:t>)</a:t>
            </a:r>
          </a:p>
          <a:p>
            <a:pPr algn="just">
              <a:lnSpc>
                <a:spcPts val="2200"/>
              </a:lnSpc>
              <a:spcBef>
                <a:spcPct val="50000"/>
              </a:spcBef>
            </a:pPr>
            <a:r>
              <a:rPr kumimoji="1" lang="en-US" altLang="zh-CN" sz="1800">
                <a:solidFill>
                  <a:srgbClr val="3333FF"/>
                </a:solidFill>
                <a:latin typeface="Consolas" pitchFamily="49" charset="0"/>
                <a:ea typeface="仿宋" pitchFamily="49" charset="-122"/>
                <a:cs typeface="Consolas" pitchFamily="49" charset="0"/>
              </a:rPr>
              <a:t>   {     </a:t>
            </a:r>
            <a:endParaRPr kumimoji="1" lang="en-US" altLang="zh-CN" sz="1800" dirty="0">
              <a:solidFill>
                <a:srgbClr val="3333FF"/>
              </a:solidFill>
              <a:latin typeface="Consolas" pitchFamily="49" charset="0"/>
              <a:ea typeface="仿宋" pitchFamily="49" charset="-122"/>
              <a:cs typeface="Consolas" pitchFamily="49" charset="0"/>
            </a:endParaRPr>
          </a:p>
          <a:p>
            <a:pPr algn="just">
              <a:lnSpc>
                <a:spcPts val="2200"/>
              </a:lnSpc>
              <a:spcBef>
                <a:spcPct val="50000"/>
              </a:spcBef>
            </a:pPr>
            <a:r>
              <a:rPr kumimoji="1" lang="en-US" altLang="zh-CN" sz="1800">
                <a:solidFill>
                  <a:srgbClr val="3333FF"/>
                </a:solidFill>
                <a:latin typeface="Consolas" pitchFamily="49" charset="0"/>
                <a:ea typeface="仿宋" pitchFamily="49" charset="-122"/>
                <a:cs typeface="Consolas" pitchFamily="49" charset="0"/>
              </a:rPr>
              <a:t>      </a:t>
            </a:r>
            <a:r>
              <a:rPr kumimoji="1" lang="en-US" altLang="zh-CN" sz="1800" dirty="0">
                <a:solidFill>
                  <a:srgbClr val="3333FF"/>
                </a:solidFill>
                <a:latin typeface="Consolas" pitchFamily="49" charset="0"/>
                <a:ea typeface="仿宋" pitchFamily="49" charset="-122"/>
                <a:cs typeface="Consolas" pitchFamily="49" charset="0"/>
              </a:rPr>
              <a:t>while (p-&gt;</a:t>
            </a:r>
            <a:r>
              <a:rPr kumimoji="1" lang="en-US" altLang="zh-CN" sz="1800" dirty="0" err="1">
                <a:solidFill>
                  <a:srgbClr val="3333FF"/>
                </a:solidFill>
                <a:latin typeface="Consolas" pitchFamily="49" charset="0"/>
                <a:ea typeface="仿宋" pitchFamily="49" charset="-122"/>
                <a:cs typeface="Consolas" pitchFamily="49" charset="0"/>
              </a:rPr>
              <a:t>ltag</a:t>
            </a:r>
            <a:r>
              <a:rPr kumimoji="1" lang="en-US" altLang="zh-CN" sz="1800" dirty="0">
                <a:solidFill>
                  <a:srgbClr val="3333FF"/>
                </a:solidFill>
                <a:latin typeface="Consolas" pitchFamily="49" charset="0"/>
                <a:ea typeface="仿宋" pitchFamily="49" charset="-122"/>
                <a:cs typeface="Consolas" pitchFamily="49" charset="0"/>
              </a:rPr>
              <a:t>==0</a:t>
            </a:r>
            <a:r>
              <a:rPr kumimoji="1" lang="en-US" altLang="zh-CN" sz="1800">
                <a:solidFill>
                  <a:srgbClr val="3333FF"/>
                </a:solidFill>
                <a:latin typeface="Consolas" pitchFamily="49" charset="0"/>
                <a:ea typeface="仿宋" pitchFamily="49" charset="-122"/>
                <a:cs typeface="Consolas" pitchFamily="49" charset="0"/>
              </a:rPr>
              <a:t>) p=p-</a:t>
            </a:r>
            <a:r>
              <a:rPr kumimoji="1" lang="en-US" altLang="zh-CN" sz="1800" dirty="0">
                <a:solidFill>
                  <a:srgbClr val="3333FF"/>
                </a:solidFill>
                <a:latin typeface="Consolas" pitchFamily="49" charset="0"/>
                <a:ea typeface="仿宋" pitchFamily="49" charset="-122"/>
                <a:cs typeface="Consolas" pitchFamily="49" charset="0"/>
              </a:rPr>
              <a:t>&gt;</a:t>
            </a:r>
            <a:r>
              <a:rPr kumimoji="1" lang="en-US" altLang="zh-CN" sz="1800" dirty="0" err="1">
                <a:solidFill>
                  <a:srgbClr val="3333FF"/>
                </a:solidFill>
                <a:latin typeface="Consolas" pitchFamily="49" charset="0"/>
                <a:ea typeface="仿宋" pitchFamily="49" charset="-122"/>
                <a:cs typeface="Consolas" pitchFamily="49" charset="0"/>
              </a:rPr>
              <a:t>lchild</a:t>
            </a:r>
            <a:r>
              <a:rPr kumimoji="1" lang="en-US" altLang="zh-CN" sz="1800" dirty="0">
                <a:solidFill>
                  <a:srgbClr val="3333FF"/>
                </a:solidFill>
                <a:latin typeface="Consolas" pitchFamily="49" charset="0"/>
                <a:ea typeface="仿宋" pitchFamily="49" charset="-122"/>
                <a:cs typeface="Consolas" pitchFamily="49" charset="0"/>
              </a:rPr>
              <a:t>;</a:t>
            </a:r>
            <a:r>
              <a:rPr kumimoji="1" lang="en-US" altLang="zh-CN" sz="1800">
                <a:solidFill>
                  <a:srgbClr val="3333FF"/>
                </a:solidFill>
                <a:latin typeface="Consolas" pitchFamily="49" charset="0"/>
                <a:ea typeface="仿宋" pitchFamily="49" charset="-122"/>
                <a:cs typeface="Consolas" pitchFamily="49" charset="0"/>
              </a:rPr>
              <a:t>	</a:t>
            </a:r>
            <a:r>
              <a:rPr kumimoji="1" lang="en-US" altLang="zh-CN" sz="1800">
                <a:solidFill>
                  <a:srgbClr val="00B0F0"/>
                </a:solidFill>
                <a:latin typeface="Consolas" pitchFamily="49" charset="0"/>
                <a:ea typeface="仿宋" pitchFamily="49" charset="-122"/>
                <a:cs typeface="Consolas" pitchFamily="49" charset="0"/>
              </a:rPr>
              <a:t>//</a:t>
            </a:r>
            <a:r>
              <a:rPr kumimoji="1" lang="zh-CN" altLang="en-US" sz="1800">
                <a:solidFill>
                  <a:srgbClr val="00B0F0"/>
                </a:solidFill>
                <a:latin typeface="Consolas" pitchFamily="49" charset="0"/>
                <a:ea typeface="仿宋" pitchFamily="49" charset="-122"/>
                <a:cs typeface="Consolas" pitchFamily="49" charset="0"/>
              </a:rPr>
              <a:t>找开始结点</a:t>
            </a:r>
            <a:endParaRPr kumimoji="1" lang="zh-CN" altLang="en-US" sz="1800" dirty="0">
              <a:solidFill>
                <a:srgbClr val="00B0F0"/>
              </a:solidFill>
              <a:latin typeface="Consolas" pitchFamily="49" charset="0"/>
              <a:ea typeface="仿宋" pitchFamily="49" charset="-122"/>
              <a:cs typeface="Consolas" pitchFamily="49" charset="0"/>
            </a:endParaRPr>
          </a:p>
          <a:p>
            <a:pPr algn="just">
              <a:lnSpc>
                <a:spcPts val="2200"/>
              </a:lnSpc>
              <a:spcBef>
                <a:spcPct val="50000"/>
              </a:spcBef>
            </a:pPr>
            <a:r>
              <a:rPr kumimoji="1" lang="en-US" altLang="zh-CN" sz="1800">
                <a:solidFill>
                  <a:srgbClr val="3333FF"/>
                </a:solidFill>
                <a:latin typeface="Consolas" pitchFamily="49" charset="0"/>
                <a:ea typeface="仿宋" pitchFamily="49" charset="-122"/>
                <a:cs typeface="Consolas" pitchFamily="49" charset="0"/>
              </a:rPr>
              <a:t>      printf</a:t>
            </a:r>
            <a:r>
              <a:rPr kumimoji="1" lang="en-US" altLang="zh-CN" sz="1800" dirty="0">
                <a:solidFill>
                  <a:srgbClr val="3333FF"/>
                </a:solidFill>
                <a:latin typeface="Consolas" pitchFamily="49" charset="0"/>
                <a:ea typeface="仿宋" pitchFamily="49" charset="-122"/>
                <a:cs typeface="Consolas" pitchFamily="49" charset="0"/>
              </a:rPr>
              <a:t>("%</a:t>
            </a:r>
            <a:r>
              <a:rPr kumimoji="1" lang="en-US" altLang="zh-CN" sz="1800" err="1">
                <a:solidFill>
                  <a:srgbClr val="3333FF"/>
                </a:solidFill>
                <a:latin typeface="Consolas" pitchFamily="49" charset="0"/>
                <a:ea typeface="仿宋" pitchFamily="49" charset="-122"/>
                <a:cs typeface="Consolas" pitchFamily="49" charset="0"/>
              </a:rPr>
              <a:t>c</a:t>
            </a:r>
            <a:r>
              <a:rPr kumimoji="1" lang="en-US" altLang="zh-CN" sz="1800">
                <a:solidFill>
                  <a:srgbClr val="3333FF"/>
                </a:solidFill>
                <a:latin typeface="Consolas" pitchFamily="49" charset="0"/>
                <a:ea typeface="仿宋" pitchFamily="49" charset="-122"/>
                <a:cs typeface="Consolas" pitchFamily="49" charset="0"/>
              </a:rPr>
              <a:t>"</a:t>
            </a:r>
            <a:r>
              <a:rPr kumimoji="1" lang="zh-CN" altLang="en-US" sz="1800">
                <a:solidFill>
                  <a:srgbClr val="3333FF"/>
                </a:solidFill>
                <a:latin typeface="Consolas" pitchFamily="49" charset="0"/>
                <a:ea typeface="仿宋" pitchFamily="49" charset="-122"/>
                <a:cs typeface="Consolas" pitchFamily="49" charset="0"/>
              </a:rPr>
              <a:t>，</a:t>
            </a:r>
            <a:r>
              <a:rPr kumimoji="1" lang="en-US" altLang="zh-CN" sz="1800">
                <a:solidFill>
                  <a:srgbClr val="3333FF"/>
                </a:solidFill>
                <a:latin typeface="Consolas" pitchFamily="49" charset="0"/>
                <a:ea typeface="仿宋" pitchFamily="49" charset="-122"/>
                <a:cs typeface="Consolas" pitchFamily="49" charset="0"/>
              </a:rPr>
              <a:t>p-</a:t>
            </a:r>
            <a:r>
              <a:rPr kumimoji="1" lang="en-US" altLang="zh-CN" sz="1800" dirty="0">
                <a:solidFill>
                  <a:srgbClr val="3333FF"/>
                </a:solidFill>
                <a:latin typeface="Consolas" pitchFamily="49" charset="0"/>
                <a:ea typeface="仿宋" pitchFamily="49" charset="-122"/>
                <a:cs typeface="Consolas" pitchFamily="49" charset="0"/>
              </a:rPr>
              <a:t>&gt;data);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a:solidFill>
                  <a:srgbClr val="00B0F0"/>
                </a:solidFill>
                <a:latin typeface="Consolas" pitchFamily="49" charset="0"/>
                <a:ea typeface="仿宋" pitchFamily="49" charset="-122"/>
                <a:cs typeface="Consolas" pitchFamily="49" charset="0"/>
              </a:rPr>
              <a:t>访问开始结点</a:t>
            </a:r>
            <a:endParaRPr kumimoji="1" lang="zh-CN" altLang="en-US" sz="1800" dirty="0">
              <a:solidFill>
                <a:srgbClr val="00B0F0"/>
              </a:solidFill>
              <a:latin typeface="Consolas" pitchFamily="49" charset="0"/>
              <a:ea typeface="仿宋" pitchFamily="49" charset="-122"/>
              <a:cs typeface="Consolas" pitchFamily="49" charset="0"/>
            </a:endParaRPr>
          </a:p>
          <a:p>
            <a:pPr algn="just">
              <a:lnSpc>
                <a:spcPts val="2200"/>
              </a:lnSpc>
              <a:spcBef>
                <a:spcPct val="50000"/>
              </a:spcBef>
            </a:pPr>
            <a:r>
              <a:rPr kumimoji="1" lang="zh-CN" altLang="en-US" sz="1800">
                <a:solidFill>
                  <a:srgbClr val="3333FF"/>
                </a:solidFill>
                <a:latin typeface="Consolas" pitchFamily="49" charset="0"/>
                <a:ea typeface="仿宋" pitchFamily="49" charset="-122"/>
                <a:cs typeface="Consolas" pitchFamily="49" charset="0"/>
              </a:rPr>
              <a:t>      </a:t>
            </a:r>
            <a:r>
              <a:rPr kumimoji="1" lang="en-US" altLang="zh-CN" sz="1800">
                <a:solidFill>
                  <a:srgbClr val="3333FF"/>
                </a:solidFill>
                <a:latin typeface="Consolas" pitchFamily="49" charset="0"/>
                <a:ea typeface="仿宋" pitchFamily="49" charset="-122"/>
                <a:cs typeface="Consolas" pitchFamily="49" charset="0"/>
              </a:rPr>
              <a:t>while </a:t>
            </a:r>
            <a:r>
              <a:rPr kumimoji="1" lang="en-US" altLang="zh-CN" sz="1800" dirty="0">
                <a:solidFill>
                  <a:srgbClr val="3333FF"/>
                </a:solidFill>
                <a:latin typeface="Consolas" pitchFamily="49" charset="0"/>
                <a:ea typeface="仿宋" pitchFamily="49" charset="-122"/>
                <a:cs typeface="Consolas" pitchFamily="49" charset="0"/>
              </a:rPr>
              <a:t>(</a:t>
            </a:r>
            <a:r>
              <a:rPr kumimoji="1" lang="en-US" altLang="zh-CN" sz="1800" dirty="0">
                <a:solidFill>
                  <a:srgbClr val="FF00FF"/>
                </a:solidFill>
                <a:latin typeface="Consolas" pitchFamily="49" charset="0"/>
                <a:ea typeface="仿宋" pitchFamily="49" charset="-122"/>
                <a:cs typeface="Consolas" pitchFamily="49" charset="0"/>
              </a:rPr>
              <a:t>p-&gt;</a:t>
            </a:r>
            <a:r>
              <a:rPr kumimoji="1" lang="en-US" altLang="zh-CN" sz="1800" dirty="0" err="1">
                <a:solidFill>
                  <a:srgbClr val="FF00FF"/>
                </a:solidFill>
                <a:latin typeface="Consolas" pitchFamily="49" charset="0"/>
                <a:ea typeface="仿宋" pitchFamily="49" charset="-122"/>
                <a:cs typeface="Consolas" pitchFamily="49" charset="0"/>
              </a:rPr>
              <a:t>rtag</a:t>
            </a:r>
            <a:r>
              <a:rPr kumimoji="1" lang="en-US" altLang="zh-CN" sz="1800" dirty="0">
                <a:solidFill>
                  <a:srgbClr val="FF00FF"/>
                </a:solidFill>
                <a:latin typeface="Consolas" pitchFamily="49" charset="0"/>
                <a:ea typeface="仿宋" pitchFamily="49" charset="-122"/>
                <a:cs typeface="Consolas" pitchFamily="49" charset="0"/>
              </a:rPr>
              <a:t>==1</a:t>
            </a:r>
            <a:r>
              <a:rPr kumimoji="1" lang="en-US" altLang="zh-CN" sz="1800" dirty="0">
                <a:solidFill>
                  <a:srgbClr val="3333FF"/>
                </a:solidFill>
                <a:latin typeface="Consolas" pitchFamily="49" charset="0"/>
                <a:ea typeface="仿宋" pitchFamily="49" charset="-122"/>
                <a:cs typeface="Consolas" pitchFamily="49" charset="0"/>
              </a:rPr>
              <a:t> &amp;&amp; </a:t>
            </a:r>
            <a:r>
              <a:rPr kumimoji="1" lang="en-US" altLang="zh-CN" sz="1800" dirty="0">
                <a:solidFill>
                  <a:srgbClr val="FF00FF"/>
                </a:solidFill>
                <a:latin typeface="Consolas" pitchFamily="49" charset="0"/>
                <a:ea typeface="仿宋" pitchFamily="49" charset="-122"/>
                <a:cs typeface="Consolas" pitchFamily="49" charset="0"/>
              </a:rPr>
              <a:t>p-&gt;</a:t>
            </a:r>
            <a:r>
              <a:rPr kumimoji="1" lang="en-US" altLang="zh-CN" sz="1800" dirty="0" err="1">
                <a:solidFill>
                  <a:srgbClr val="FF00FF"/>
                </a:solidFill>
                <a:latin typeface="Consolas" pitchFamily="49" charset="0"/>
                <a:ea typeface="仿宋" pitchFamily="49" charset="-122"/>
                <a:cs typeface="Consolas" pitchFamily="49" charset="0"/>
              </a:rPr>
              <a:t>rchild</a:t>
            </a:r>
            <a:r>
              <a:rPr kumimoji="1" lang="en-US" altLang="zh-CN" sz="1800" dirty="0">
                <a:solidFill>
                  <a:srgbClr val="FF00FF"/>
                </a:solidFill>
                <a:latin typeface="Consolas" pitchFamily="49" charset="0"/>
                <a:ea typeface="仿宋" pitchFamily="49" charset="-122"/>
                <a:cs typeface="Consolas" pitchFamily="49" charset="0"/>
              </a:rPr>
              <a:t>!=</a:t>
            </a:r>
            <a:r>
              <a:rPr kumimoji="1" lang="en-US" altLang="zh-CN" sz="1800" dirty="0" err="1">
                <a:solidFill>
                  <a:srgbClr val="FF00FF"/>
                </a:solidFill>
                <a:latin typeface="Consolas" pitchFamily="49" charset="0"/>
                <a:ea typeface="仿宋" pitchFamily="49" charset="-122"/>
                <a:cs typeface="Consolas" pitchFamily="49" charset="0"/>
              </a:rPr>
              <a:t>tb</a:t>
            </a:r>
            <a:r>
              <a:rPr kumimoji="1" lang="en-US" altLang="zh-CN" sz="1800" dirty="0">
                <a:solidFill>
                  <a:srgbClr val="3333FF"/>
                </a:solidFill>
                <a:latin typeface="Consolas" pitchFamily="49" charset="0"/>
                <a:ea typeface="仿宋" pitchFamily="49" charset="-122"/>
                <a:cs typeface="Consolas" pitchFamily="49" charset="0"/>
              </a:rPr>
              <a:t>)</a:t>
            </a:r>
          </a:p>
          <a:p>
            <a:pPr algn="just">
              <a:lnSpc>
                <a:spcPts val="2200"/>
              </a:lnSpc>
              <a:spcBef>
                <a:spcPct val="50000"/>
              </a:spcBef>
            </a:pPr>
            <a:r>
              <a:rPr kumimoji="1" lang="en-US" altLang="zh-CN" sz="1800">
                <a:solidFill>
                  <a:srgbClr val="3333FF"/>
                </a:solidFill>
                <a:latin typeface="Consolas" pitchFamily="49" charset="0"/>
                <a:ea typeface="仿宋" pitchFamily="49" charset="-122"/>
                <a:cs typeface="Consolas" pitchFamily="49" charset="0"/>
              </a:rPr>
              <a:t>      {   </a:t>
            </a:r>
            <a:r>
              <a:rPr kumimoji="1" lang="en-US" altLang="zh-CN" sz="1800" dirty="0">
                <a:solidFill>
                  <a:srgbClr val="3333FF"/>
                </a:solidFill>
                <a:latin typeface="Consolas" pitchFamily="49" charset="0"/>
                <a:ea typeface="仿宋" pitchFamily="49" charset="-122"/>
                <a:cs typeface="Consolas" pitchFamily="49" charset="0"/>
              </a:rPr>
              <a:t>p=p-&gt;</a:t>
            </a:r>
            <a:r>
              <a:rPr kumimoji="1" lang="en-US" altLang="zh-CN" sz="1800" dirty="0" err="1">
                <a:solidFill>
                  <a:srgbClr val="3333FF"/>
                </a:solidFill>
                <a:latin typeface="Consolas" pitchFamily="49" charset="0"/>
                <a:ea typeface="仿宋" pitchFamily="49" charset="-122"/>
                <a:cs typeface="Consolas" pitchFamily="49" charset="0"/>
              </a:rPr>
              <a:t>rchild</a:t>
            </a:r>
            <a:r>
              <a:rPr kumimoji="1" lang="en-US" altLang="zh-CN" sz="1800" dirty="0">
                <a:solidFill>
                  <a:srgbClr val="3333FF"/>
                </a:solidFill>
                <a:latin typeface="Consolas" pitchFamily="49" charset="0"/>
                <a:ea typeface="仿宋" pitchFamily="49" charset="-122"/>
                <a:cs typeface="Consolas" pitchFamily="49" charset="0"/>
              </a:rPr>
              <a:t>;</a:t>
            </a:r>
          </a:p>
          <a:p>
            <a:pPr algn="just">
              <a:lnSpc>
                <a:spcPts val="2200"/>
              </a:lnSpc>
              <a:spcBef>
                <a:spcPct val="50000"/>
              </a:spcBef>
            </a:pPr>
            <a:r>
              <a:rPr kumimoji="1" lang="en-US" altLang="zh-CN" sz="1800">
                <a:solidFill>
                  <a:srgbClr val="3333FF"/>
                </a:solidFill>
                <a:latin typeface="Consolas" pitchFamily="49" charset="0"/>
                <a:ea typeface="仿宋" pitchFamily="49" charset="-122"/>
                <a:cs typeface="Consolas" pitchFamily="49" charset="0"/>
              </a:rPr>
              <a:t>	   </a:t>
            </a:r>
            <a:r>
              <a:rPr kumimoji="1" lang="en-US" altLang="zh-CN" sz="1800" dirty="0" err="1">
                <a:solidFill>
                  <a:srgbClr val="3333FF"/>
                </a:solidFill>
                <a:latin typeface="Consolas" pitchFamily="49" charset="0"/>
                <a:ea typeface="仿宋" pitchFamily="49" charset="-122"/>
                <a:cs typeface="Consolas" pitchFamily="49" charset="0"/>
              </a:rPr>
              <a:t>printf</a:t>
            </a:r>
            <a:r>
              <a:rPr kumimoji="1" lang="en-US" altLang="zh-CN" sz="1800" dirty="0">
                <a:solidFill>
                  <a:srgbClr val="3333FF"/>
                </a:solidFill>
                <a:latin typeface="Consolas" pitchFamily="49" charset="0"/>
                <a:ea typeface="仿宋" pitchFamily="49" charset="-122"/>
                <a:cs typeface="Consolas" pitchFamily="49" charset="0"/>
              </a:rPr>
              <a:t>("%</a:t>
            </a:r>
            <a:r>
              <a:rPr kumimoji="1" lang="en-US" altLang="zh-CN" sz="1800" err="1">
                <a:solidFill>
                  <a:srgbClr val="3333FF"/>
                </a:solidFill>
                <a:latin typeface="Consolas" pitchFamily="49" charset="0"/>
                <a:ea typeface="仿宋" pitchFamily="49" charset="-122"/>
                <a:cs typeface="Consolas" pitchFamily="49" charset="0"/>
              </a:rPr>
              <a:t>c</a:t>
            </a:r>
            <a:r>
              <a:rPr kumimoji="1" lang="en-US" altLang="zh-CN" sz="1800">
                <a:solidFill>
                  <a:srgbClr val="3333FF"/>
                </a:solidFill>
                <a:latin typeface="Consolas" pitchFamily="49" charset="0"/>
                <a:ea typeface="仿宋" pitchFamily="49" charset="-122"/>
                <a:cs typeface="Consolas" pitchFamily="49" charset="0"/>
              </a:rPr>
              <a:t>"</a:t>
            </a:r>
            <a:r>
              <a:rPr kumimoji="1" lang="zh-CN" altLang="en-US" sz="1800">
                <a:solidFill>
                  <a:srgbClr val="3333FF"/>
                </a:solidFill>
                <a:latin typeface="Consolas" pitchFamily="49" charset="0"/>
                <a:ea typeface="仿宋" pitchFamily="49" charset="-122"/>
                <a:cs typeface="Consolas" pitchFamily="49" charset="0"/>
              </a:rPr>
              <a:t>，</a:t>
            </a:r>
            <a:r>
              <a:rPr kumimoji="1" lang="en-US" altLang="zh-CN" sz="1800">
                <a:solidFill>
                  <a:srgbClr val="3333FF"/>
                </a:solidFill>
                <a:latin typeface="Consolas" pitchFamily="49" charset="0"/>
                <a:ea typeface="仿宋" pitchFamily="49" charset="-122"/>
                <a:cs typeface="Consolas" pitchFamily="49" charset="0"/>
              </a:rPr>
              <a:t>p-</a:t>
            </a:r>
            <a:r>
              <a:rPr kumimoji="1" lang="en-US" altLang="zh-CN" sz="1800" dirty="0">
                <a:solidFill>
                  <a:srgbClr val="3333FF"/>
                </a:solidFill>
                <a:latin typeface="Consolas" pitchFamily="49" charset="0"/>
                <a:ea typeface="仿宋" pitchFamily="49" charset="-122"/>
                <a:cs typeface="Consolas" pitchFamily="49" charset="0"/>
              </a:rPr>
              <a:t>&gt;data);</a:t>
            </a:r>
          </a:p>
          <a:p>
            <a:pPr algn="just">
              <a:lnSpc>
                <a:spcPts val="2200"/>
              </a:lnSpc>
              <a:spcBef>
                <a:spcPct val="50000"/>
              </a:spcBef>
            </a:pPr>
            <a:r>
              <a:rPr kumimoji="1" lang="en-US" altLang="zh-CN" sz="1800">
                <a:solidFill>
                  <a:srgbClr val="3333FF"/>
                </a:solidFill>
                <a:latin typeface="Consolas" pitchFamily="49" charset="0"/>
                <a:ea typeface="仿宋" pitchFamily="49" charset="-122"/>
                <a:cs typeface="Consolas" pitchFamily="49" charset="0"/>
              </a:rPr>
              <a:t>      }</a:t>
            </a:r>
            <a:endParaRPr kumimoji="1" lang="en-US" altLang="zh-CN" sz="1800" dirty="0">
              <a:solidFill>
                <a:srgbClr val="3333FF"/>
              </a:solidFill>
              <a:latin typeface="Consolas" pitchFamily="49" charset="0"/>
              <a:ea typeface="仿宋" pitchFamily="49" charset="-122"/>
              <a:cs typeface="Consolas" pitchFamily="49" charset="0"/>
            </a:endParaRPr>
          </a:p>
          <a:p>
            <a:pPr algn="just">
              <a:lnSpc>
                <a:spcPts val="2200"/>
              </a:lnSpc>
              <a:spcBef>
                <a:spcPct val="50000"/>
              </a:spcBef>
            </a:pPr>
            <a:r>
              <a:rPr kumimoji="1" lang="en-US" altLang="zh-CN" sz="1800">
                <a:solidFill>
                  <a:srgbClr val="3333FF"/>
                </a:solidFill>
                <a:latin typeface="Consolas" pitchFamily="49" charset="0"/>
                <a:ea typeface="仿宋" pitchFamily="49" charset="-122"/>
                <a:cs typeface="Consolas" pitchFamily="49" charset="0"/>
              </a:rPr>
              <a:t>      p=p-</a:t>
            </a:r>
            <a:r>
              <a:rPr kumimoji="1" lang="en-US" altLang="zh-CN" sz="1800" dirty="0">
                <a:solidFill>
                  <a:srgbClr val="3333FF"/>
                </a:solidFill>
                <a:latin typeface="Consolas" pitchFamily="49" charset="0"/>
                <a:ea typeface="仿宋" pitchFamily="49" charset="-122"/>
                <a:cs typeface="Consolas" pitchFamily="49" charset="0"/>
              </a:rPr>
              <a:t>&gt;</a:t>
            </a:r>
            <a:r>
              <a:rPr kumimoji="1" lang="en-US" altLang="zh-CN" sz="1800" dirty="0" err="1">
                <a:solidFill>
                  <a:srgbClr val="3333FF"/>
                </a:solidFill>
                <a:latin typeface="Consolas" pitchFamily="49" charset="0"/>
                <a:ea typeface="仿宋" pitchFamily="49" charset="-122"/>
                <a:cs typeface="Consolas" pitchFamily="49" charset="0"/>
              </a:rPr>
              <a:t>rchild</a:t>
            </a:r>
            <a:r>
              <a:rPr kumimoji="1" lang="en-US" altLang="zh-CN" sz="1800" dirty="0">
                <a:solidFill>
                  <a:srgbClr val="3333FF"/>
                </a:solidFill>
                <a:latin typeface="Consolas" pitchFamily="49" charset="0"/>
                <a:ea typeface="仿宋" pitchFamily="49" charset="-122"/>
                <a:cs typeface="Consolas" pitchFamily="49" charset="0"/>
              </a:rPr>
              <a:t>;</a:t>
            </a:r>
          </a:p>
          <a:p>
            <a:pPr algn="just">
              <a:lnSpc>
                <a:spcPts val="2200"/>
              </a:lnSpc>
              <a:spcBef>
                <a:spcPct val="50000"/>
              </a:spcBef>
            </a:pPr>
            <a:r>
              <a:rPr kumimoji="1" lang="en-US" altLang="zh-CN" sz="1800">
                <a:solidFill>
                  <a:srgbClr val="3333FF"/>
                </a:solidFill>
                <a:latin typeface="Consolas" pitchFamily="49" charset="0"/>
                <a:ea typeface="仿宋" pitchFamily="49" charset="-122"/>
                <a:cs typeface="Consolas" pitchFamily="49" charset="0"/>
              </a:rPr>
              <a:t>   }</a:t>
            </a:r>
            <a:endParaRPr kumimoji="1" lang="en-US" altLang="zh-CN" sz="1800" dirty="0">
              <a:solidFill>
                <a:srgbClr val="3333FF"/>
              </a:solidFill>
              <a:latin typeface="Consolas" pitchFamily="49" charset="0"/>
              <a:ea typeface="仿宋" pitchFamily="49" charset="-122"/>
              <a:cs typeface="Consolas" pitchFamily="49" charset="0"/>
            </a:endParaRPr>
          </a:p>
          <a:p>
            <a:pPr algn="l">
              <a:lnSpc>
                <a:spcPts val="22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a:t>
            </a:r>
            <a:endParaRPr kumimoji="1" lang="en-US" altLang="zh-CN" sz="1800" b="0" dirty="0">
              <a:solidFill>
                <a:srgbClr val="3333FF"/>
              </a:solidFill>
              <a:latin typeface="Consolas" pitchFamily="49" charset="0"/>
              <a:ea typeface="仿宋" pitchFamily="49" charset="-122"/>
              <a:cs typeface="Consolas" pitchFamily="49" charset="0"/>
            </a:endParaRPr>
          </a:p>
        </p:txBody>
      </p:sp>
      <p:grpSp>
        <p:nvGrpSpPr>
          <p:cNvPr id="6" name="组合 5"/>
          <p:cNvGrpSpPr/>
          <p:nvPr/>
        </p:nvGrpSpPr>
        <p:grpSpPr>
          <a:xfrm>
            <a:off x="3143240" y="3000372"/>
            <a:ext cx="4341813" cy="1435100"/>
            <a:chOff x="3759200" y="3073400"/>
            <a:chExt cx="4341813" cy="1435100"/>
          </a:xfrm>
        </p:grpSpPr>
        <p:sp>
          <p:nvSpPr>
            <p:cNvPr id="133123" name="Freeform 3"/>
            <p:cNvSpPr>
              <a:spLocks/>
            </p:cNvSpPr>
            <p:nvPr/>
          </p:nvSpPr>
          <p:spPr bwMode="auto">
            <a:xfrm>
              <a:off x="3759200" y="3073400"/>
              <a:ext cx="1892300" cy="1079500"/>
            </a:xfrm>
            <a:custGeom>
              <a:avLst/>
              <a:gdLst/>
              <a:ahLst/>
              <a:cxnLst>
                <a:cxn ang="0">
                  <a:pos x="1192" y="680"/>
                </a:cxn>
                <a:cxn ang="0">
                  <a:pos x="0" y="0"/>
                </a:cxn>
              </a:cxnLst>
              <a:rect l="0" t="0" r="r" b="b"/>
              <a:pathLst>
                <a:path w="1192" h="680">
                  <a:moveTo>
                    <a:pt x="1192" y="680"/>
                  </a:moveTo>
                  <a:lnTo>
                    <a:pt x="0" y="0"/>
                  </a:lnTo>
                </a:path>
              </a:pathLst>
            </a:custGeom>
            <a:noFill/>
            <a:ln w="28575" cap="flat" cmpd="sng">
              <a:solidFill>
                <a:srgbClr val="FF0000"/>
              </a:solidFill>
              <a:prstDash val="solid"/>
              <a:round/>
              <a:headEnd type="none" w="med" len="med"/>
              <a:tailEnd type="stealth" w="med" len="lg"/>
            </a:ln>
            <a:effectLst/>
          </p:spPr>
          <p:txBody>
            <a:bodyPr wrap="none"/>
            <a:lstStyle/>
            <a:p>
              <a:endParaRPr lang="zh-CN" altLang="en-US"/>
            </a:p>
          </p:txBody>
        </p:sp>
        <p:sp>
          <p:nvSpPr>
            <p:cNvPr id="133124" name="Text Box 4"/>
            <p:cNvSpPr txBox="1">
              <a:spLocks noChangeArrowheads="1"/>
            </p:cNvSpPr>
            <p:nvPr/>
          </p:nvSpPr>
          <p:spPr bwMode="auto">
            <a:xfrm>
              <a:off x="4716463" y="4111625"/>
              <a:ext cx="3384550" cy="396875"/>
            </a:xfrm>
            <a:prstGeom prst="rect">
              <a:avLst/>
            </a:prstGeom>
            <a:noFill/>
            <a:ln w="9525" algn="ctr">
              <a:noFill/>
              <a:miter lim="800000"/>
              <a:headEnd/>
              <a:tailEnd type="none" w="med" len="lg"/>
            </a:ln>
            <a:effectLst/>
          </p:spPr>
          <p:txBody>
            <a:bodyPr>
              <a:spAutoFit/>
            </a:bodyPr>
            <a:lstStyle/>
            <a:p>
              <a:pPr algn="l">
                <a:spcBef>
                  <a:spcPct val="50000"/>
                </a:spcBef>
              </a:pPr>
              <a:r>
                <a:rPr lang="zh-CN" altLang="en-US" sz="2000" dirty="0">
                  <a:ea typeface="楷体" pitchFamily="49" charset="-122"/>
                  <a:cs typeface="Times New Roman" pitchFamily="18" charset="0"/>
                </a:rPr>
                <a:t>如果是线索就一直访问下去</a:t>
              </a:r>
            </a:p>
          </p:txBody>
        </p:sp>
      </p:grpSp>
      <p:sp>
        <p:nvSpPr>
          <p:cNvPr id="133125" name="Text Box 5"/>
          <p:cNvSpPr txBox="1">
            <a:spLocks noChangeArrowheads="1"/>
          </p:cNvSpPr>
          <p:nvPr/>
        </p:nvSpPr>
        <p:spPr bwMode="auto">
          <a:xfrm>
            <a:off x="142844" y="5896293"/>
            <a:ext cx="8786874" cy="461665"/>
          </a:xfrm>
          <a:prstGeom prst="rect">
            <a:avLst/>
          </a:prstGeom>
          <a:noFill/>
          <a:ln w="9525" algn="ctr">
            <a:noFill/>
            <a:miter lim="800000"/>
            <a:headEnd/>
            <a:tailEnd type="none" w="med" len="lg"/>
          </a:ln>
          <a:effectLst/>
        </p:spPr>
        <p:txBody>
          <a:bodyPr wrap="square">
            <a:spAutoFit/>
          </a:bodyPr>
          <a:lstStyle/>
          <a:p>
            <a:pPr algn="l">
              <a:spcBef>
                <a:spcPct val="50000"/>
              </a:spcBef>
            </a:pPr>
            <a:r>
              <a:rPr lang="zh-CN" altLang="en-US" dirty="0">
                <a:solidFill>
                  <a:srgbClr val="FF0000"/>
                </a:solidFill>
                <a:latin typeface="微软雅黑" pitchFamily="34" charset="-122"/>
                <a:ea typeface="微软雅黑" pitchFamily="34" charset="-122"/>
                <a:cs typeface="Times New Roman" pitchFamily="18" charset="0"/>
              </a:rPr>
              <a:t>优点：</a:t>
            </a:r>
            <a:r>
              <a:rPr lang="zh-CN" altLang="en-US" sz="2200" dirty="0">
                <a:latin typeface="微软雅黑" pitchFamily="34" charset="-122"/>
                <a:ea typeface="微软雅黑" pitchFamily="34" charset="-122"/>
                <a:cs typeface="Times New Roman" pitchFamily="18" charset="0"/>
              </a:rPr>
              <a:t>中序遍历算法既没有递归也</a:t>
            </a:r>
            <a:r>
              <a:rPr lang="zh-CN" altLang="en-US" sz="2200">
                <a:latin typeface="微软雅黑" pitchFamily="34" charset="-122"/>
                <a:ea typeface="微软雅黑" pitchFamily="34" charset="-122"/>
                <a:cs typeface="Times New Roman" pitchFamily="18" charset="0"/>
              </a:rPr>
              <a:t>没有用栈，空间效率</a:t>
            </a:r>
            <a:r>
              <a:rPr lang="zh-CN" altLang="en-US" sz="2200" dirty="0">
                <a:latin typeface="微软雅黑" pitchFamily="34" charset="-122"/>
                <a:ea typeface="微软雅黑" pitchFamily="34" charset="-122"/>
                <a:cs typeface="Times New Roman" pitchFamily="18" charset="0"/>
              </a:rPr>
              <a:t>得到提高。</a:t>
            </a:r>
          </a:p>
        </p:txBody>
      </p:sp>
      <p:sp>
        <p:nvSpPr>
          <p:cNvPr id="10" name="灯片编号占位符 9"/>
          <p:cNvSpPr>
            <a:spLocks noGrp="1"/>
          </p:cNvSpPr>
          <p:nvPr>
            <p:ph type="sldNum" sz="quarter" idx="12"/>
          </p:nvPr>
        </p:nvSpPr>
        <p:spPr/>
        <p:txBody>
          <a:bodyPr/>
          <a:lstStyle/>
          <a:p>
            <a:fld id="{F53098F7-780D-46FA-A524-7B30B3E8BBA8}" type="slidenum">
              <a:rPr lang="en-US" altLang="zh-CN" smtClean="0"/>
              <a:pPr/>
              <a:t>48</a:t>
            </a:fld>
            <a:r>
              <a:rPr lang="en-US" altLang="zh-CN"/>
              <a:t>/17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2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2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2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12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312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122">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par>
                          <p:cTn id="25" fill="hold">
                            <p:stCondLst>
                              <p:cond delay="0"/>
                            </p:stCondLst>
                            <p:childTnLst>
                              <p:par>
                                <p:cTn id="26" presetID="26" presetClass="emph" presetSubtype="0" fill="hold" nodeType="afterEffect">
                                  <p:stCondLst>
                                    <p:cond delay="0"/>
                                  </p:stCondLst>
                                  <p:childTnLst>
                                    <p:animEffect transition="out" filter="fade">
                                      <p:cBhvr>
                                        <p:cTn id="27" dur="500" tmFilter="0, 0; .2, .5; .8, .5; 1, 0"/>
                                        <p:tgtEl>
                                          <p:spTgt spid="6"/>
                                        </p:tgtEl>
                                      </p:cBhvr>
                                    </p:animEffect>
                                    <p:animScale>
                                      <p:cBhvr>
                                        <p:cTn id="28" dur="250" autoRev="1" fill="hold"/>
                                        <p:tgtEl>
                                          <p:spTgt spid="6"/>
                                        </p:tgtEl>
                                      </p:cBhvr>
                                      <p:by x="105000" y="105000"/>
                                    </p:animScale>
                                  </p:childTnLst>
                                </p:cTn>
                              </p:par>
                            </p:childTnLst>
                          </p:cTn>
                        </p:par>
                      </p:childTnLst>
                    </p:cTn>
                  </p:par>
                  <p:par>
                    <p:cTn id="29" fill="hold">
                      <p:stCondLst>
                        <p:cond delay="indefinite"/>
                      </p:stCondLst>
                      <p:childTnLst>
                        <p:par>
                          <p:cTn id="30" fill="hold">
                            <p:stCondLst>
                              <p:cond delay="0"/>
                            </p:stCondLst>
                            <p:childTnLst>
                              <p:par>
                                <p:cTn id="31" presetID="22" presetClass="exit" presetSubtype="4" fill="hold" nodeType="clickEffect">
                                  <p:stCondLst>
                                    <p:cond delay="0"/>
                                  </p:stCondLst>
                                  <p:childTnLst>
                                    <p:animEffect transition="out" filter="wipe(down)">
                                      <p:cBhvr>
                                        <p:cTn id="32" dur="500"/>
                                        <p:tgtEl>
                                          <p:spTgt spid="6"/>
                                        </p:tgtEl>
                                      </p:cBhvr>
                                    </p:animEffect>
                                    <p:set>
                                      <p:cBhvr>
                                        <p:cTn id="33" dur="1" fill="hold">
                                          <p:stCondLst>
                                            <p:cond delay="499"/>
                                          </p:stCondLst>
                                        </p:cTn>
                                        <p:tgtEl>
                                          <p:spTgt spid="6"/>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33122">
                                            <p:txEl>
                                              <p:pRg st="10" end="10"/>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33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Text Box 2"/>
          <p:cNvSpPr txBox="1">
            <a:spLocks noChangeArrowheads="1"/>
          </p:cNvSpPr>
          <p:nvPr/>
        </p:nvSpPr>
        <p:spPr bwMode="auto">
          <a:xfrm>
            <a:off x="642910" y="2714620"/>
            <a:ext cx="7488237" cy="1768140"/>
          </a:xfrm>
          <a:prstGeom prst="rect">
            <a:avLst/>
          </a:prstGeom>
          <a:gradFill flip="none"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2700000" scaled="1"/>
            <a:tileRect/>
          </a:gradFill>
          <a:ln>
            <a:headEnd/>
            <a:tailEnd type="none" w="med" len="lg"/>
          </a:ln>
          <a:scene3d>
            <a:camera prst="perspectiveAbove"/>
            <a:lightRig rig="threePt" dir="t"/>
          </a:scene3d>
        </p:spPr>
        <p:style>
          <a:lnRef idx="1">
            <a:schemeClr val="accent1"/>
          </a:lnRef>
          <a:fillRef idx="2">
            <a:schemeClr val="accent1"/>
          </a:fillRef>
          <a:effectRef idx="1">
            <a:schemeClr val="accent1"/>
          </a:effectRef>
          <a:fontRef idx="minor">
            <a:schemeClr val="dk1"/>
          </a:fontRef>
        </p:style>
        <p:txBody>
          <a:bodyPr tIns="144000" bIns="144000">
            <a:spAutoFit/>
          </a:bodyPr>
          <a:lstStyle/>
          <a:p>
            <a:pPr algn="l">
              <a:spcBef>
                <a:spcPct val="50000"/>
              </a:spcBef>
            </a:pPr>
            <a:r>
              <a:rPr lang="zh-CN" altLang="en-US" dirty="0">
                <a:solidFill>
                  <a:srgbClr val="FF0000"/>
                </a:solidFill>
                <a:latin typeface="黑体" pitchFamily="49" charset="-122"/>
                <a:ea typeface="黑体" pitchFamily="49" charset="-122"/>
                <a:cs typeface="Times New Roman" pitchFamily="18" charset="0"/>
              </a:rPr>
              <a:t>思考题：</a:t>
            </a:r>
          </a:p>
          <a:p>
            <a:pPr algn="l">
              <a:spcBef>
                <a:spcPct val="50000"/>
              </a:spcBef>
            </a:pPr>
            <a:r>
              <a:rPr lang="zh-CN" altLang="en-US" dirty="0">
                <a:ea typeface="楷体" pitchFamily="49" charset="-122"/>
                <a:cs typeface="Times New Roman" pitchFamily="18" charset="0"/>
              </a:rPr>
              <a:t>　</a:t>
            </a:r>
            <a:r>
              <a:rPr lang="zh-CN" altLang="en-US">
                <a:solidFill>
                  <a:srgbClr val="3333FF"/>
                </a:solidFill>
                <a:latin typeface="Times New Roman" pitchFamily="18" charset="0"/>
                <a:ea typeface="楷体" pitchFamily="49" charset="-122"/>
                <a:cs typeface="Times New Roman" pitchFamily="18" charset="0"/>
              </a:rPr>
              <a:t>　</a:t>
            </a:r>
            <a:r>
              <a:rPr lang="zh-CN" altLang="en-US">
                <a:solidFill>
                  <a:srgbClr val="3333FF"/>
                </a:solidFill>
                <a:latin typeface="Times New Roman" pitchFamily="18" charset="0"/>
                <a:ea typeface="楷体" pitchFamily="49" charset="-122"/>
                <a:cs typeface="Times New Roman" pitchFamily="18" charset="0"/>
                <a:sym typeface="Wingdings"/>
              </a:rPr>
              <a:t> </a:t>
            </a:r>
            <a:r>
              <a:rPr lang="zh-CN" altLang="en-US" sz="2200">
                <a:solidFill>
                  <a:srgbClr val="3333FF"/>
                </a:solidFill>
                <a:latin typeface="Times New Roman" pitchFamily="18" charset="0"/>
                <a:ea typeface="楷体" pitchFamily="49" charset="-122"/>
                <a:cs typeface="Times New Roman" pitchFamily="18" charset="0"/>
              </a:rPr>
              <a:t>中</a:t>
            </a:r>
            <a:r>
              <a:rPr lang="zh-CN" altLang="en-US" sz="2200" dirty="0">
                <a:solidFill>
                  <a:srgbClr val="3333FF"/>
                </a:solidFill>
                <a:latin typeface="Times New Roman" pitchFamily="18" charset="0"/>
                <a:ea typeface="楷体" pitchFamily="49" charset="-122"/>
                <a:cs typeface="Times New Roman" pitchFamily="18" charset="0"/>
              </a:rPr>
              <a:t>序线索二叉树可以提高先序遍历的效率吗？</a:t>
            </a:r>
          </a:p>
          <a:p>
            <a:pPr algn="l">
              <a:spcBef>
                <a:spcPct val="50000"/>
              </a:spcBef>
            </a:pPr>
            <a:r>
              <a:rPr lang="zh-CN" altLang="en-US" dirty="0">
                <a:solidFill>
                  <a:srgbClr val="3333FF"/>
                </a:solidFill>
                <a:latin typeface="Times New Roman" pitchFamily="18" charset="0"/>
                <a:ea typeface="楷体" pitchFamily="49" charset="-122"/>
                <a:cs typeface="Times New Roman" pitchFamily="18" charset="0"/>
              </a:rPr>
              <a:t>　</a:t>
            </a:r>
            <a:r>
              <a:rPr lang="zh-CN" altLang="en-US">
                <a:solidFill>
                  <a:srgbClr val="3333FF"/>
                </a:solidFill>
                <a:latin typeface="Times New Roman" pitchFamily="18" charset="0"/>
                <a:ea typeface="楷体" pitchFamily="49" charset="-122"/>
                <a:cs typeface="Times New Roman" pitchFamily="18" charset="0"/>
              </a:rPr>
              <a:t>　</a:t>
            </a:r>
            <a:r>
              <a:rPr lang="zh-CN" altLang="en-US">
                <a:solidFill>
                  <a:srgbClr val="3333FF"/>
                </a:solidFill>
                <a:latin typeface="Times New Roman" pitchFamily="18" charset="0"/>
                <a:ea typeface="楷体" pitchFamily="49" charset="-122"/>
                <a:cs typeface="Times New Roman" pitchFamily="18" charset="0"/>
                <a:sym typeface="Wingdings"/>
              </a:rPr>
              <a:t> </a:t>
            </a:r>
            <a:r>
              <a:rPr lang="zh-CN" altLang="en-US" sz="2200">
                <a:solidFill>
                  <a:srgbClr val="3333FF"/>
                </a:solidFill>
                <a:latin typeface="Times New Roman" pitchFamily="18" charset="0"/>
                <a:ea typeface="楷体" pitchFamily="49" charset="-122"/>
                <a:cs typeface="Times New Roman" pitchFamily="18" charset="0"/>
              </a:rPr>
              <a:t>中</a:t>
            </a:r>
            <a:r>
              <a:rPr lang="zh-CN" altLang="en-US" sz="2200" dirty="0">
                <a:solidFill>
                  <a:srgbClr val="3333FF"/>
                </a:solidFill>
                <a:latin typeface="Times New Roman" pitchFamily="18" charset="0"/>
                <a:ea typeface="楷体" pitchFamily="49" charset="-122"/>
                <a:cs typeface="Times New Roman" pitchFamily="18" charset="0"/>
              </a:rPr>
              <a:t>序线索二叉树可以提高后序遍历的效率吗？</a:t>
            </a:r>
          </a:p>
        </p:txBody>
      </p:sp>
      <p:pic>
        <p:nvPicPr>
          <p:cNvPr id="381956" name="Picture 4" descr="u=1470203550,3311609488&amp;fm=23&amp;gp=0"/>
          <p:cNvPicPr>
            <a:picLocks noChangeAspect="1" noChangeArrowheads="1"/>
          </p:cNvPicPr>
          <p:nvPr/>
        </p:nvPicPr>
        <p:blipFill>
          <a:blip r:embed="rId2"/>
          <a:srcRect/>
          <a:stretch>
            <a:fillRect/>
          </a:stretch>
        </p:blipFill>
        <p:spPr bwMode="auto">
          <a:xfrm>
            <a:off x="3357554" y="428604"/>
            <a:ext cx="1352550" cy="2095500"/>
          </a:xfrm>
          <a:prstGeom prst="rect">
            <a:avLst/>
          </a:prstGeom>
          <a:noFill/>
        </p:spPr>
      </p:pic>
      <p:sp>
        <p:nvSpPr>
          <p:cNvPr id="7" name="灯片编号占位符 6"/>
          <p:cNvSpPr>
            <a:spLocks noGrp="1"/>
          </p:cNvSpPr>
          <p:nvPr>
            <p:ph type="sldNum" sz="quarter" idx="12"/>
          </p:nvPr>
        </p:nvSpPr>
        <p:spPr/>
        <p:txBody>
          <a:bodyPr/>
          <a:lstStyle/>
          <a:p>
            <a:fld id="{F53098F7-780D-46FA-A524-7B30B3E8BBA8}" type="slidenum">
              <a:rPr lang="en-US" altLang="zh-CN" smtClean="0"/>
              <a:pPr/>
              <a:t>49</a:t>
            </a:fld>
            <a:r>
              <a:rPr lang="en-US" altLang="zh-CN"/>
              <a:t>/17</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357166"/>
            <a:ext cx="450059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anose="020B0609020204030204" pitchFamily="49" charset="0"/>
                <a:ea typeface="微软雅黑" panose="020B0503020204020204" pitchFamily="34" charset="-122"/>
                <a:cs typeface="Consolas" panose="020B0609020204030204" pitchFamily="49" charset="0"/>
              </a:rPr>
              <a:t>7.4.3 </a:t>
            </a:r>
            <a:r>
              <a:rPr lang="zh-CN" altLang="zh-CN">
                <a:latin typeface="Consolas" panose="020B0609020204030204" pitchFamily="49" charset="0"/>
                <a:ea typeface="微软雅黑" panose="020B0503020204020204" pitchFamily="34" charset="-122"/>
                <a:cs typeface="Consolas" panose="020B0609020204030204" pitchFamily="49" charset="0"/>
              </a:rPr>
              <a:t>层次遍历算法的应用</a:t>
            </a:r>
            <a:endParaRPr lang="zh-CN" altLang="zh-CN">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p:cNvSpPr txBox="1"/>
          <p:nvPr/>
        </p:nvSpPr>
        <p:spPr>
          <a:xfrm>
            <a:off x="428596" y="1357298"/>
            <a:ext cx="7929618" cy="827021"/>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7.17</a:t>
            </a:r>
            <a:r>
              <a:rPr lang="zh-CN"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采用层次遍历方法设计例</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7.14</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的算法，即求二叉树中第</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a:solidFill>
                  <a:srgbClr val="0000FF"/>
                </a:solidFill>
                <a:latin typeface="+mj-ea"/>
                <a:ea typeface="+mj-ea"/>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zh-CN" sz="2000">
                <a:solidFill>
                  <a:srgbClr val="0000FF"/>
                </a:solidFill>
                <a:latin typeface="+mn-ea"/>
                <a:ea typeface="+mn-ea"/>
                <a:cs typeface="Consolas" panose="020B0609020204030204" pitchFamily="49" charset="0"/>
              </a:rPr>
              <a:t>≤</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二叉树高度）层的结点个数。</a:t>
            </a:r>
          </a:p>
        </p:txBody>
      </p:sp>
      <p:sp>
        <p:nvSpPr>
          <p:cNvPr id="7" name="灯片编号占位符 6"/>
          <p:cNvSpPr>
            <a:spLocks noGrp="1"/>
          </p:cNvSpPr>
          <p:nvPr>
            <p:ph type="sldNum" sz="quarter" idx="12"/>
          </p:nvPr>
        </p:nvSpPr>
        <p:spPr/>
        <p:txBody>
          <a:bodyPr/>
          <a:lstStyle/>
          <a:p>
            <a:fld id="{67864EE2-EAB3-4814-A7EB-820BD7610F1E}" type="slidenum">
              <a:rPr lang="en-US" altLang="zh-CN" smtClean="0"/>
              <a:t>5</a:t>
            </a:fld>
            <a:r>
              <a:rPr lang="en-US" altLang="zh-CN"/>
              <a:t>/76</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1428736"/>
            <a:ext cx="400052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anose="020B0609020204030204" pitchFamily="49" charset="0"/>
                <a:ea typeface="微软雅黑" panose="020B0503020204020204" pitchFamily="34" charset="-122"/>
                <a:cs typeface="Consolas" panose="020B0609020204030204" pitchFamily="49" charset="0"/>
              </a:rPr>
              <a:t>7.7.1 </a:t>
            </a:r>
            <a:r>
              <a:rPr lang="zh-CN" altLang="zh-CN">
                <a:latin typeface="Consolas" panose="020B0609020204030204" pitchFamily="49" charset="0"/>
                <a:ea typeface="微软雅黑" panose="020B0503020204020204" pitchFamily="34" charset="-122"/>
                <a:cs typeface="Consolas" panose="020B0609020204030204" pitchFamily="49" charset="0"/>
              </a:rPr>
              <a:t>哈夫曼树的定义</a:t>
            </a:r>
            <a:endParaRPr lang="zh-CN" altLang="zh-CN">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p:cNvSpPr txBox="1"/>
          <p:nvPr/>
        </p:nvSpPr>
        <p:spPr>
          <a:xfrm>
            <a:off x="2428860" y="428604"/>
            <a:ext cx="421484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7.7  </a:t>
            </a:r>
            <a:r>
              <a:rPr lang="zh-CN" altLang="zh-CN"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哈夫曼树</a:t>
            </a:r>
            <a:endParaRPr lang="zh-CN" altLang="en-US"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6" name="TextBox 5"/>
          <p:cNvSpPr txBox="1"/>
          <p:nvPr/>
        </p:nvSpPr>
        <p:spPr>
          <a:xfrm>
            <a:off x="1000100" y="2285992"/>
            <a:ext cx="7215238" cy="339846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应用中常</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给</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树中的结点赋上一个有着某种意义的数值</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权</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从树根结点到</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某个</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结点之间的路径长度与该结点权的乘积称为结点的</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带权路径长度</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一棵二叉树树中所有叶子结点的带权路径长度之和称为该树的带权路径长度，通常记为：</a:t>
            </a:r>
          </a:p>
          <a:p>
            <a:pPr marL="342900" indent="-342900" algn="l">
              <a:lnSpc>
                <a:spcPts val="2800"/>
              </a:lnSpc>
              <a:spcBef>
                <a:spcPts val="600"/>
              </a:spcBef>
              <a:buBlip>
                <a:blip r:embed="rId2"/>
              </a:buBlip>
            </a:pP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在</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个带权叶子结点构成的所有二叉树中，带权路径长度</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WPL</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最小的二叉树称为哈夫曼树（或最优二叉树）</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pic>
        <p:nvPicPr>
          <p:cNvPr id="1026" name="Picture 2"/>
          <p:cNvPicPr>
            <a:picLocks noChangeAspect="1" noChangeArrowheads="1"/>
          </p:cNvPicPr>
          <p:nvPr/>
        </p:nvPicPr>
        <p:blipFill>
          <a:blip r:embed="rId3" cstate="print"/>
          <a:srcRect/>
          <a:stretch>
            <a:fillRect/>
          </a:stretch>
        </p:blipFill>
        <p:spPr bwMode="auto">
          <a:xfrm>
            <a:off x="4586300" y="3910022"/>
            <a:ext cx="1771650" cy="876300"/>
          </a:xfrm>
          <a:prstGeom prst="rect">
            <a:avLst/>
          </a:prstGeom>
          <a:noFill/>
          <a:ln w="9525">
            <a:noFill/>
            <a:miter lim="800000"/>
            <a:headEnd/>
            <a:tailEnd/>
          </a:ln>
        </p:spPr>
      </p:pic>
      <p:sp>
        <p:nvSpPr>
          <p:cNvPr id="8" name="灯片编号占位符 7"/>
          <p:cNvSpPr>
            <a:spLocks noGrp="1"/>
          </p:cNvSpPr>
          <p:nvPr>
            <p:ph type="sldNum" sz="quarter" idx="12"/>
          </p:nvPr>
        </p:nvSpPr>
        <p:spPr/>
        <p:txBody>
          <a:bodyPr/>
          <a:lstStyle/>
          <a:p>
            <a:fld id="{67864EE2-EAB3-4814-A7EB-820BD7610F1E}" type="slidenum">
              <a:rPr lang="en-US" altLang="zh-CN" smtClean="0"/>
              <a:t>50</a:t>
            </a:fld>
            <a:r>
              <a:rPr lang="en-US" altLang="zh-CN"/>
              <a:t>/76</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428604"/>
            <a:ext cx="8715436"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给定</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个叶子结点，设其权值分别为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7</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，可以构造</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这样</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棵二叉树</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23611" name="Rectangle 5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2" name="组合 63"/>
          <p:cNvGrpSpPr/>
          <p:nvPr/>
        </p:nvGrpSpPr>
        <p:grpSpPr>
          <a:xfrm>
            <a:off x="571472" y="1315734"/>
            <a:ext cx="1933567" cy="2541894"/>
            <a:chOff x="785786" y="1315734"/>
            <a:chExt cx="1933567" cy="2541894"/>
          </a:xfrm>
        </p:grpSpPr>
        <p:sp>
          <p:nvSpPr>
            <p:cNvPr id="23608" name="Freeform 56"/>
            <p:cNvSpPr/>
            <p:nvPr/>
          </p:nvSpPr>
          <p:spPr bwMode="auto">
            <a:xfrm>
              <a:off x="1916299" y="1506668"/>
              <a:ext cx="333956" cy="427329"/>
            </a:xfrm>
            <a:custGeom>
              <a:avLst/>
              <a:gdLst/>
              <a:ahLst/>
              <a:cxnLst>
                <a:cxn ang="0">
                  <a:pos x="0" y="0"/>
                </a:cxn>
                <a:cxn ang="0">
                  <a:pos x="293" y="375"/>
                </a:cxn>
              </a:cxnLst>
              <a:rect l="0" t="0" r="r" b="b"/>
              <a:pathLst>
                <a:path w="293" h="375">
                  <a:moveTo>
                    <a:pt x="0" y="0"/>
                  </a:moveTo>
                  <a:lnTo>
                    <a:pt x="293" y="37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607" name="Oval 55"/>
            <p:cNvSpPr>
              <a:spLocks noChangeArrowheads="1"/>
            </p:cNvSpPr>
            <p:nvPr/>
          </p:nvSpPr>
          <p:spPr bwMode="auto">
            <a:xfrm>
              <a:off x="1666807" y="1315734"/>
              <a:ext cx="322261" cy="35459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16</a:t>
              </a:r>
            </a:p>
          </p:txBody>
        </p:sp>
        <p:sp>
          <p:nvSpPr>
            <p:cNvPr id="23606" name="Oval 54"/>
            <p:cNvSpPr>
              <a:spLocks noChangeArrowheads="1"/>
            </p:cNvSpPr>
            <p:nvPr/>
          </p:nvSpPr>
          <p:spPr bwMode="auto">
            <a:xfrm>
              <a:off x="1102850" y="1879445"/>
              <a:ext cx="301470" cy="30004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p>
          </p:txBody>
        </p:sp>
        <p:sp>
          <p:nvSpPr>
            <p:cNvPr id="23605" name="Oval 53"/>
            <p:cNvSpPr>
              <a:spLocks noChangeArrowheads="1"/>
            </p:cNvSpPr>
            <p:nvPr/>
          </p:nvSpPr>
          <p:spPr bwMode="auto">
            <a:xfrm>
              <a:off x="2109916" y="1879445"/>
              <a:ext cx="301470" cy="30004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12</a:t>
              </a:r>
            </a:p>
          </p:txBody>
        </p:sp>
        <p:sp>
          <p:nvSpPr>
            <p:cNvPr id="23604" name="Oval 52"/>
            <p:cNvSpPr>
              <a:spLocks noChangeArrowheads="1"/>
            </p:cNvSpPr>
            <p:nvPr/>
          </p:nvSpPr>
          <p:spPr bwMode="auto">
            <a:xfrm>
              <a:off x="785786" y="2453547"/>
              <a:ext cx="301470" cy="300040"/>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23603" name="Oval 51"/>
            <p:cNvSpPr>
              <a:spLocks noChangeArrowheads="1"/>
            </p:cNvSpPr>
            <p:nvPr/>
          </p:nvSpPr>
          <p:spPr bwMode="auto">
            <a:xfrm>
              <a:off x="1364037" y="2445753"/>
              <a:ext cx="302770" cy="300040"/>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23602" name="Oval 50"/>
            <p:cNvSpPr>
              <a:spLocks noChangeArrowheads="1"/>
            </p:cNvSpPr>
            <p:nvPr/>
          </p:nvSpPr>
          <p:spPr bwMode="auto">
            <a:xfrm>
              <a:off x="1865621" y="2448351"/>
              <a:ext cx="301470" cy="301338"/>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p>
          </p:txBody>
        </p:sp>
        <p:sp>
          <p:nvSpPr>
            <p:cNvPr id="23601" name="Oval 49"/>
            <p:cNvSpPr>
              <a:spLocks noChangeArrowheads="1"/>
            </p:cNvSpPr>
            <p:nvPr/>
          </p:nvSpPr>
          <p:spPr bwMode="auto">
            <a:xfrm>
              <a:off x="2417883" y="2443156"/>
              <a:ext cx="301470" cy="300040"/>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7</a:t>
              </a:r>
            </a:p>
          </p:txBody>
        </p:sp>
        <p:sp>
          <p:nvSpPr>
            <p:cNvPr id="23600" name="Line 48"/>
            <p:cNvSpPr>
              <a:spLocks noChangeShapeType="1"/>
            </p:cNvSpPr>
            <p:nvPr/>
          </p:nvSpPr>
          <p:spPr bwMode="auto">
            <a:xfrm flipH="1">
              <a:off x="1318557" y="1520956"/>
              <a:ext cx="365143" cy="361087"/>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599" name="Freeform 47"/>
            <p:cNvSpPr/>
            <p:nvPr/>
          </p:nvSpPr>
          <p:spPr bwMode="auto">
            <a:xfrm>
              <a:off x="953414" y="2152208"/>
              <a:ext cx="194916" cy="306534"/>
            </a:xfrm>
            <a:custGeom>
              <a:avLst/>
              <a:gdLst/>
              <a:ahLst/>
              <a:cxnLst>
                <a:cxn ang="0">
                  <a:pos x="171" y="0"/>
                </a:cxn>
                <a:cxn ang="0">
                  <a:pos x="0" y="270"/>
                </a:cxn>
              </a:cxnLst>
              <a:rect l="0" t="0" r="r" b="b"/>
              <a:pathLst>
                <a:path w="171" h="270">
                  <a:moveTo>
                    <a:pt x="171" y="0"/>
                  </a:moveTo>
                  <a:lnTo>
                    <a:pt x="0" y="270"/>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598" name="Freeform 46"/>
            <p:cNvSpPr/>
            <p:nvPr/>
          </p:nvSpPr>
          <p:spPr bwMode="auto">
            <a:xfrm>
              <a:off x="1353642" y="2148311"/>
              <a:ext cx="165029" cy="297442"/>
            </a:xfrm>
            <a:custGeom>
              <a:avLst/>
              <a:gdLst/>
              <a:ahLst/>
              <a:cxnLst>
                <a:cxn ang="0">
                  <a:pos x="0" y="0"/>
                </a:cxn>
                <a:cxn ang="0">
                  <a:pos x="145" y="261"/>
                </a:cxn>
              </a:cxnLst>
              <a:rect l="0" t="0" r="r" b="b"/>
              <a:pathLst>
                <a:path w="145" h="261">
                  <a:moveTo>
                    <a:pt x="0" y="0"/>
                  </a:moveTo>
                  <a:lnTo>
                    <a:pt x="145" y="261"/>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597" name="Freeform 45"/>
            <p:cNvSpPr/>
            <p:nvPr/>
          </p:nvSpPr>
          <p:spPr bwMode="auto">
            <a:xfrm>
              <a:off x="2018955" y="2148311"/>
              <a:ext cx="153334" cy="294844"/>
            </a:xfrm>
            <a:custGeom>
              <a:avLst/>
              <a:gdLst/>
              <a:ahLst/>
              <a:cxnLst>
                <a:cxn ang="0">
                  <a:pos x="135" y="0"/>
                </a:cxn>
                <a:cxn ang="0">
                  <a:pos x="0" y="259"/>
                </a:cxn>
              </a:cxnLst>
              <a:rect l="0" t="0" r="r" b="b"/>
              <a:pathLst>
                <a:path w="135" h="259">
                  <a:moveTo>
                    <a:pt x="135" y="0"/>
                  </a:moveTo>
                  <a:lnTo>
                    <a:pt x="0" y="259"/>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596" name="Freeform 44"/>
            <p:cNvSpPr/>
            <p:nvPr/>
          </p:nvSpPr>
          <p:spPr bwMode="auto">
            <a:xfrm>
              <a:off x="2371103" y="2137921"/>
              <a:ext cx="187119" cy="307833"/>
            </a:xfrm>
            <a:custGeom>
              <a:avLst/>
              <a:gdLst/>
              <a:ahLst/>
              <a:cxnLst>
                <a:cxn ang="0">
                  <a:pos x="0" y="0"/>
                </a:cxn>
                <a:cxn ang="0">
                  <a:pos x="165" y="270"/>
                </a:cxn>
              </a:cxnLst>
              <a:rect l="0" t="0" r="r" b="b"/>
              <a:pathLst>
                <a:path w="165" h="270">
                  <a:moveTo>
                    <a:pt x="0" y="0"/>
                  </a:moveTo>
                  <a:lnTo>
                    <a:pt x="165" y="270"/>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563" name="Text Box 11"/>
            <p:cNvSpPr txBox="1">
              <a:spLocks noChangeArrowheads="1"/>
            </p:cNvSpPr>
            <p:nvPr/>
          </p:nvSpPr>
          <p:spPr bwMode="auto">
            <a:xfrm>
              <a:off x="1495281" y="3599152"/>
              <a:ext cx="614635" cy="258476"/>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grpSp>
      <p:grpSp>
        <p:nvGrpSpPr>
          <p:cNvPr id="4" name="组合 64"/>
          <p:cNvGrpSpPr/>
          <p:nvPr/>
        </p:nvGrpSpPr>
        <p:grpSpPr>
          <a:xfrm>
            <a:off x="2786050" y="1294952"/>
            <a:ext cx="1376107" cy="2544492"/>
            <a:chOff x="3094892" y="1294952"/>
            <a:chExt cx="1376107" cy="2544492"/>
          </a:xfrm>
        </p:grpSpPr>
        <p:sp>
          <p:nvSpPr>
            <p:cNvPr id="23609" name="Freeform 57"/>
            <p:cNvSpPr/>
            <p:nvPr/>
          </p:nvSpPr>
          <p:spPr bwMode="auto">
            <a:xfrm>
              <a:off x="3589979" y="1523554"/>
              <a:ext cx="289775" cy="384466"/>
            </a:xfrm>
            <a:custGeom>
              <a:avLst/>
              <a:gdLst/>
              <a:ahLst/>
              <a:cxnLst>
                <a:cxn ang="0">
                  <a:pos x="255" y="0"/>
                </a:cxn>
                <a:cxn ang="0">
                  <a:pos x="0" y="338"/>
                </a:cxn>
              </a:cxnLst>
              <a:rect l="0" t="0" r="r" b="b"/>
              <a:pathLst>
                <a:path w="255" h="338">
                  <a:moveTo>
                    <a:pt x="255" y="0"/>
                  </a:moveTo>
                  <a:lnTo>
                    <a:pt x="0" y="338"/>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595" name="Freeform 43"/>
            <p:cNvSpPr/>
            <p:nvPr/>
          </p:nvSpPr>
          <p:spPr bwMode="auto">
            <a:xfrm>
              <a:off x="4077269" y="1544336"/>
              <a:ext cx="214408" cy="374075"/>
            </a:xfrm>
            <a:custGeom>
              <a:avLst/>
              <a:gdLst/>
              <a:ahLst/>
              <a:cxnLst>
                <a:cxn ang="0">
                  <a:pos x="0" y="0"/>
                </a:cxn>
                <a:cxn ang="0">
                  <a:pos x="188" y="329"/>
                </a:cxn>
              </a:cxnLst>
              <a:rect l="0" t="0" r="r" b="b"/>
              <a:pathLst>
                <a:path w="188" h="329">
                  <a:moveTo>
                    <a:pt x="0" y="0"/>
                  </a:moveTo>
                  <a:lnTo>
                    <a:pt x="188" y="329"/>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594" name="Oval 42"/>
            <p:cNvSpPr>
              <a:spLocks noChangeArrowheads="1"/>
            </p:cNvSpPr>
            <p:nvPr/>
          </p:nvSpPr>
          <p:spPr bwMode="auto">
            <a:xfrm>
              <a:off x="3817381" y="1294952"/>
              <a:ext cx="322261" cy="35459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16</a:t>
              </a:r>
            </a:p>
          </p:txBody>
        </p:sp>
        <p:sp>
          <p:nvSpPr>
            <p:cNvPr id="23593" name="Oval 41"/>
            <p:cNvSpPr>
              <a:spLocks noChangeArrowheads="1"/>
            </p:cNvSpPr>
            <p:nvPr/>
          </p:nvSpPr>
          <p:spPr bwMode="auto">
            <a:xfrm>
              <a:off x="3408057" y="1879445"/>
              <a:ext cx="301470" cy="30004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9</a:t>
              </a:r>
            </a:p>
          </p:txBody>
        </p:sp>
        <p:sp>
          <p:nvSpPr>
            <p:cNvPr id="23592" name="Oval 40"/>
            <p:cNvSpPr>
              <a:spLocks noChangeArrowheads="1"/>
            </p:cNvSpPr>
            <p:nvPr/>
          </p:nvSpPr>
          <p:spPr bwMode="auto">
            <a:xfrm>
              <a:off x="4169529" y="1879445"/>
              <a:ext cx="301470" cy="30004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7</a:t>
              </a:r>
            </a:p>
          </p:txBody>
        </p:sp>
        <p:sp>
          <p:nvSpPr>
            <p:cNvPr id="23591" name="Oval 39"/>
            <p:cNvSpPr>
              <a:spLocks noChangeArrowheads="1"/>
            </p:cNvSpPr>
            <p:nvPr/>
          </p:nvSpPr>
          <p:spPr bwMode="auto">
            <a:xfrm>
              <a:off x="3094892" y="2469133"/>
              <a:ext cx="301470" cy="300040"/>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23590" name="Oval 38"/>
            <p:cNvSpPr>
              <a:spLocks noChangeArrowheads="1"/>
            </p:cNvSpPr>
            <p:nvPr/>
          </p:nvSpPr>
          <p:spPr bwMode="auto">
            <a:xfrm>
              <a:off x="3669244" y="2445753"/>
              <a:ext cx="301470" cy="30004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8</a:t>
              </a:r>
            </a:p>
          </p:txBody>
        </p:sp>
        <p:sp>
          <p:nvSpPr>
            <p:cNvPr id="23589" name="Oval 37"/>
            <p:cNvSpPr>
              <a:spLocks noChangeArrowheads="1"/>
            </p:cNvSpPr>
            <p:nvPr/>
          </p:nvSpPr>
          <p:spPr bwMode="auto">
            <a:xfrm>
              <a:off x="3419752" y="3038039"/>
              <a:ext cx="301470" cy="300040"/>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23588" name="Oval 36"/>
            <p:cNvSpPr>
              <a:spLocks noChangeArrowheads="1"/>
            </p:cNvSpPr>
            <p:nvPr/>
          </p:nvSpPr>
          <p:spPr bwMode="auto">
            <a:xfrm>
              <a:off x="3968116" y="3032844"/>
              <a:ext cx="301470" cy="300040"/>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p>
          </p:txBody>
        </p:sp>
        <p:sp>
          <p:nvSpPr>
            <p:cNvPr id="23587" name="Freeform 35"/>
            <p:cNvSpPr/>
            <p:nvPr/>
          </p:nvSpPr>
          <p:spPr bwMode="auto">
            <a:xfrm>
              <a:off x="3279412" y="2145714"/>
              <a:ext cx="183221" cy="323419"/>
            </a:xfrm>
            <a:custGeom>
              <a:avLst/>
              <a:gdLst/>
              <a:ahLst/>
              <a:cxnLst>
                <a:cxn ang="0">
                  <a:pos x="162" y="0"/>
                </a:cxn>
                <a:cxn ang="0">
                  <a:pos x="0" y="285"/>
                </a:cxn>
              </a:cxnLst>
              <a:rect l="0" t="0" r="r" b="b"/>
              <a:pathLst>
                <a:path w="162" h="285">
                  <a:moveTo>
                    <a:pt x="162" y="0"/>
                  </a:moveTo>
                  <a:lnTo>
                    <a:pt x="0" y="28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586" name="Freeform 34"/>
            <p:cNvSpPr/>
            <p:nvPr/>
          </p:nvSpPr>
          <p:spPr bwMode="auto">
            <a:xfrm>
              <a:off x="3645854" y="2162599"/>
              <a:ext cx="128645" cy="289649"/>
            </a:xfrm>
            <a:custGeom>
              <a:avLst/>
              <a:gdLst/>
              <a:ahLst/>
              <a:cxnLst>
                <a:cxn ang="0">
                  <a:pos x="0" y="0"/>
                </a:cxn>
                <a:cxn ang="0">
                  <a:pos x="112" y="255"/>
                </a:cxn>
              </a:cxnLst>
              <a:rect l="0" t="0" r="r" b="b"/>
              <a:pathLst>
                <a:path w="112" h="255">
                  <a:moveTo>
                    <a:pt x="0" y="0"/>
                  </a:moveTo>
                  <a:lnTo>
                    <a:pt x="112" y="25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585" name="Freeform 33"/>
            <p:cNvSpPr/>
            <p:nvPr/>
          </p:nvSpPr>
          <p:spPr bwMode="auto">
            <a:xfrm>
              <a:off x="3582182" y="2721114"/>
              <a:ext cx="153334" cy="314327"/>
            </a:xfrm>
            <a:custGeom>
              <a:avLst/>
              <a:gdLst/>
              <a:ahLst/>
              <a:cxnLst>
                <a:cxn ang="0">
                  <a:pos x="135" y="0"/>
                </a:cxn>
                <a:cxn ang="0">
                  <a:pos x="0" y="277"/>
                </a:cxn>
              </a:cxnLst>
              <a:rect l="0" t="0" r="r" b="b"/>
              <a:pathLst>
                <a:path w="135" h="277">
                  <a:moveTo>
                    <a:pt x="135" y="0"/>
                  </a:moveTo>
                  <a:lnTo>
                    <a:pt x="0" y="277"/>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584" name="Freeform 32"/>
            <p:cNvSpPr/>
            <p:nvPr/>
          </p:nvSpPr>
          <p:spPr bwMode="auto">
            <a:xfrm>
              <a:off x="3929132" y="2713321"/>
              <a:ext cx="152035" cy="326017"/>
            </a:xfrm>
            <a:custGeom>
              <a:avLst/>
              <a:gdLst/>
              <a:ahLst/>
              <a:cxnLst>
                <a:cxn ang="0">
                  <a:pos x="0" y="0"/>
                </a:cxn>
                <a:cxn ang="0">
                  <a:pos x="134" y="287"/>
                </a:cxn>
              </a:cxnLst>
              <a:rect l="0" t="0" r="r" b="b"/>
              <a:pathLst>
                <a:path w="134" h="287">
                  <a:moveTo>
                    <a:pt x="0" y="0"/>
                  </a:moveTo>
                  <a:lnTo>
                    <a:pt x="134" y="287"/>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562" name="Text Box 10"/>
            <p:cNvSpPr txBox="1">
              <a:spLocks noChangeArrowheads="1"/>
            </p:cNvSpPr>
            <p:nvPr/>
          </p:nvSpPr>
          <p:spPr bwMode="auto">
            <a:xfrm>
              <a:off x="3544498" y="3582267"/>
              <a:ext cx="614635" cy="257177"/>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grpSp>
      <p:grpSp>
        <p:nvGrpSpPr>
          <p:cNvPr id="5" name="组合 65"/>
          <p:cNvGrpSpPr/>
          <p:nvPr/>
        </p:nvGrpSpPr>
        <p:grpSpPr>
          <a:xfrm>
            <a:off x="4755577" y="1326125"/>
            <a:ext cx="1417689" cy="2531503"/>
            <a:chOff x="4755577" y="1326125"/>
            <a:chExt cx="1417689" cy="2531503"/>
          </a:xfrm>
        </p:grpSpPr>
        <p:sp>
          <p:nvSpPr>
            <p:cNvPr id="23583" name="Oval 31"/>
            <p:cNvSpPr>
              <a:spLocks noChangeArrowheads="1"/>
            </p:cNvSpPr>
            <p:nvPr/>
          </p:nvSpPr>
          <p:spPr bwMode="auto">
            <a:xfrm>
              <a:off x="5557331" y="1326125"/>
              <a:ext cx="322261" cy="35459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16</a:t>
              </a:r>
            </a:p>
          </p:txBody>
        </p:sp>
        <p:sp>
          <p:nvSpPr>
            <p:cNvPr id="23582" name="Oval 30"/>
            <p:cNvSpPr>
              <a:spLocks noChangeArrowheads="1"/>
            </p:cNvSpPr>
            <p:nvPr/>
          </p:nvSpPr>
          <p:spPr bwMode="auto">
            <a:xfrm>
              <a:off x="5290946" y="1909319"/>
              <a:ext cx="301470" cy="30004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15</a:t>
              </a:r>
            </a:p>
          </p:txBody>
        </p:sp>
        <p:sp>
          <p:nvSpPr>
            <p:cNvPr id="23581" name="Oval 29"/>
            <p:cNvSpPr>
              <a:spLocks noChangeArrowheads="1"/>
            </p:cNvSpPr>
            <p:nvPr/>
          </p:nvSpPr>
          <p:spPr bwMode="auto">
            <a:xfrm>
              <a:off x="5029759" y="2521088"/>
              <a:ext cx="301470" cy="30004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12</a:t>
              </a:r>
            </a:p>
          </p:txBody>
        </p:sp>
        <p:sp>
          <p:nvSpPr>
            <p:cNvPr id="23580" name="Oval 28"/>
            <p:cNvSpPr>
              <a:spLocks noChangeArrowheads="1"/>
            </p:cNvSpPr>
            <p:nvPr/>
          </p:nvSpPr>
          <p:spPr bwMode="auto">
            <a:xfrm>
              <a:off x="4755577" y="3121167"/>
              <a:ext cx="301470" cy="300040"/>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7</a:t>
              </a:r>
            </a:p>
          </p:txBody>
        </p:sp>
        <p:sp>
          <p:nvSpPr>
            <p:cNvPr id="23579" name="Oval 27"/>
            <p:cNvSpPr>
              <a:spLocks noChangeArrowheads="1"/>
            </p:cNvSpPr>
            <p:nvPr/>
          </p:nvSpPr>
          <p:spPr bwMode="auto">
            <a:xfrm>
              <a:off x="5871796" y="1892434"/>
              <a:ext cx="301470" cy="300040"/>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23578" name="Oval 26"/>
            <p:cNvSpPr>
              <a:spLocks noChangeArrowheads="1"/>
            </p:cNvSpPr>
            <p:nvPr/>
          </p:nvSpPr>
          <p:spPr bwMode="auto">
            <a:xfrm>
              <a:off x="5592416" y="2530180"/>
              <a:ext cx="301470" cy="301338"/>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23577" name="Oval 25"/>
            <p:cNvSpPr>
              <a:spLocks noChangeArrowheads="1"/>
            </p:cNvSpPr>
            <p:nvPr/>
          </p:nvSpPr>
          <p:spPr bwMode="auto">
            <a:xfrm>
              <a:off x="5267556" y="3117271"/>
              <a:ext cx="302770" cy="300040"/>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p>
          </p:txBody>
        </p:sp>
        <p:sp>
          <p:nvSpPr>
            <p:cNvPr id="23576" name="Freeform 24"/>
            <p:cNvSpPr/>
            <p:nvPr/>
          </p:nvSpPr>
          <p:spPr bwMode="auto">
            <a:xfrm>
              <a:off x="5849705" y="1589796"/>
              <a:ext cx="148136" cy="290947"/>
            </a:xfrm>
            <a:custGeom>
              <a:avLst/>
              <a:gdLst/>
              <a:ahLst/>
              <a:cxnLst>
                <a:cxn ang="0">
                  <a:pos x="0" y="0"/>
                </a:cxn>
                <a:cxn ang="0">
                  <a:pos x="130" y="256"/>
                </a:cxn>
              </a:cxnLst>
              <a:rect l="0" t="0" r="r" b="b"/>
              <a:pathLst>
                <a:path w="130" h="256">
                  <a:moveTo>
                    <a:pt x="0" y="0"/>
                  </a:moveTo>
                  <a:lnTo>
                    <a:pt x="130" y="256"/>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575" name="Freeform 23"/>
            <p:cNvSpPr/>
            <p:nvPr/>
          </p:nvSpPr>
          <p:spPr bwMode="auto">
            <a:xfrm>
              <a:off x="5543037" y="2175588"/>
              <a:ext cx="187119" cy="354592"/>
            </a:xfrm>
            <a:custGeom>
              <a:avLst/>
              <a:gdLst/>
              <a:ahLst/>
              <a:cxnLst>
                <a:cxn ang="0">
                  <a:pos x="0" y="0"/>
                </a:cxn>
                <a:cxn ang="0">
                  <a:pos x="164" y="312"/>
                </a:cxn>
              </a:cxnLst>
              <a:rect l="0" t="0" r="r" b="b"/>
              <a:pathLst>
                <a:path w="164" h="312">
                  <a:moveTo>
                    <a:pt x="0" y="0"/>
                  </a:moveTo>
                  <a:lnTo>
                    <a:pt x="164" y="312"/>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574" name="Freeform 22"/>
            <p:cNvSpPr/>
            <p:nvPr/>
          </p:nvSpPr>
          <p:spPr bwMode="auto">
            <a:xfrm>
              <a:off x="5258460" y="2800346"/>
              <a:ext cx="150735" cy="314327"/>
            </a:xfrm>
            <a:custGeom>
              <a:avLst/>
              <a:gdLst/>
              <a:ahLst/>
              <a:cxnLst>
                <a:cxn ang="0">
                  <a:pos x="0" y="0"/>
                </a:cxn>
                <a:cxn ang="0">
                  <a:pos x="132" y="276"/>
                </a:cxn>
              </a:cxnLst>
              <a:rect l="0" t="0" r="r" b="b"/>
              <a:pathLst>
                <a:path w="132" h="276">
                  <a:moveTo>
                    <a:pt x="0" y="0"/>
                  </a:moveTo>
                  <a:lnTo>
                    <a:pt x="132" y="276"/>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561" name="Text Box 9"/>
            <p:cNvSpPr txBox="1">
              <a:spLocks noChangeArrowheads="1"/>
            </p:cNvSpPr>
            <p:nvPr/>
          </p:nvSpPr>
          <p:spPr bwMode="auto">
            <a:xfrm>
              <a:off x="4994674" y="3599152"/>
              <a:ext cx="614635" cy="258476"/>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23559" name="Freeform 7"/>
            <p:cNvSpPr/>
            <p:nvPr/>
          </p:nvSpPr>
          <p:spPr bwMode="auto">
            <a:xfrm>
              <a:off x="5457274" y="1632659"/>
              <a:ext cx="158532" cy="276660"/>
            </a:xfrm>
            <a:custGeom>
              <a:avLst/>
              <a:gdLst/>
              <a:ahLst/>
              <a:cxnLst>
                <a:cxn ang="0">
                  <a:pos x="139" y="0"/>
                </a:cxn>
                <a:cxn ang="0">
                  <a:pos x="0" y="243"/>
                </a:cxn>
              </a:cxnLst>
              <a:rect l="0" t="0" r="r" b="b"/>
              <a:pathLst>
                <a:path w="139" h="243">
                  <a:moveTo>
                    <a:pt x="139" y="0"/>
                  </a:moveTo>
                  <a:lnTo>
                    <a:pt x="0" y="243"/>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558" name="Freeform 6"/>
            <p:cNvSpPr/>
            <p:nvPr/>
          </p:nvSpPr>
          <p:spPr bwMode="auto">
            <a:xfrm>
              <a:off x="5197386" y="2182082"/>
              <a:ext cx="153334" cy="335109"/>
            </a:xfrm>
            <a:custGeom>
              <a:avLst/>
              <a:gdLst/>
              <a:ahLst/>
              <a:cxnLst>
                <a:cxn ang="0">
                  <a:pos x="135" y="0"/>
                </a:cxn>
                <a:cxn ang="0">
                  <a:pos x="0" y="294"/>
                </a:cxn>
              </a:cxnLst>
              <a:rect l="0" t="0" r="r" b="b"/>
              <a:pathLst>
                <a:path w="135" h="294">
                  <a:moveTo>
                    <a:pt x="135" y="0"/>
                  </a:moveTo>
                  <a:lnTo>
                    <a:pt x="0" y="294"/>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557" name="Freeform 5"/>
            <p:cNvSpPr/>
            <p:nvPr/>
          </p:nvSpPr>
          <p:spPr bwMode="auto">
            <a:xfrm>
              <a:off x="4931001" y="2783460"/>
              <a:ext cx="146837" cy="337707"/>
            </a:xfrm>
            <a:custGeom>
              <a:avLst/>
              <a:gdLst/>
              <a:ahLst/>
              <a:cxnLst>
                <a:cxn ang="0">
                  <a:pos x="129" y="0"/>
                </a:cxn>
                <a:cxn ang="0">
                  <a:pos x="0" y="297"/>
                </a:cxn>
              </a:cxnLst>
              <a:rect l="0" t="0" r="r" b="b"/>
              <a:pathLst>
                <a:path w="129" h="297">
                  <a:moveTo>
                    <a:pt x="129" y="0"/>
                  </a:moveTo>
                  <a:lnTo>
                    <a:pt x="0" y="297"/>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6" name="组合 66"/>
          <p:cNvGrpSpPr/>
          <p:nvPr/>
        </p:nvGrpSpPr>
        <p:grpSpPr>
          <a:xfrm>
            <a:off x="6506699" y="1332619"/>
            <a:ext cx="1422887" cy="2506825"/>
            <a:chOff x="6506699" y="1332619"/>
            <a:chExt cx="1422887" cy="2506825"/>
          </a:xfrm>
        </p:grpSpPr>
        <p:sp>
          <p:nvSpPr>
            <p:cNvPr id="23573" name="Oval 21"/>
            <p:cNvSpPr>
              <a:spLocks noChangeArrowheads="1"/>
            </p:cNvSpPr>
            <p:nvPr/>
          </p:nvSpPr>
          <p:spPr bwMode="auto">
            <a:xfrm>
              <a:off x="7321448" y="1332619"/>
              <a:ext cx="322261" cy="35459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16</a:t>
              </a:r>
            </a:p>
          </p:txBody>
        </p:sp>
        <p:sp>
          <p:nvSpPr>
            <p:cNvPr id="23572" name="Oval 20"/>
            <p:cNvSpPr>
              <a:spLocks noChangeArrowheads="1"/>
            </p:cNvSpPr>
            <p:nvPr/>
          </p:nvSpPr>
          <p:spPr bwMode="auto">
            <a:xfrm>
              <a:off x="7047266" y="1909319"/>
              <a:ext cx="302770" cy="30004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9</a:t>
              </a:r>
            </a:p>
          </p:txBody>
        </p:sp>
        <p:sp>
          <p:nvSpPr>
            <p:cNvPr id="23571" name="Oval 19"/>
            <p:cNvSpPr>
              <a:spLocks noChangeArrowheads="1"/>
            </p:cNvSpPr>
            <p:nvPr/>
          </p:nvSpPr>
          <p:spPr bwMode="auto">
            <a:xfrm>
              <a:off x="6786078" y="2521088"/>
              <a:ext cx="301470" cy="30004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p>
          </p:txBody>
        </p:sp>
        <p:sp>
          <p:nvSpPr>
            <p:cNvPr id="23570" name="Oval 18"/>
            <p:cNvSpPr>
              <a:spLocks noChangeArrowheads="1"/>
            </p:cNvSpPr>
            <p:nvPr/>
          </p:nvSpPr>
          <p:spPr bwMode="auto">
            <a:xfrm>
              <a:off x="6506699" y="3121167"/>
              <a:ext cx="301470" cy="300040"/>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23569" name="Oval 17"/>
            <p:cNvSpPr>
              <a:spLocks noChangeArrowheads="1"/>
            </p:cNvSpPr>
            <p:nvPr/>
          </p:nvSpPr>
          <p:spPr bwMode="auto">
            <a:xfrm>
              <a:off x="7628116" y="1892434"/>
              <a:ext cx="301470" cy="300040"/>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7</a:t>
              </a:r>
            </a:p>
          </p:txBody>
        </p:sp>
        <p:sp>
          <p:nvSpPr>
            <p:cNvPr id="23568" name="Oval 16"/>
            <p:cNvSpPr>
              <a:spLocks noChangeArrowheads="1"/>
            </p:cNvSpPr>
            <p:nvPr/>
          </p:nvSpPr>
          <p:spPr bwMode="auto">
            <a:xfrm>
              <a:off x="7350035" y="2530180"/>
              <a:ext cx="301470" cy="301338"/>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p>
          </p:txBody>
        </p:sp>
        <p:sp>
          <p:nvSpPr>
            <p:cNvPr id="23567" name="Oval 15"/>
            <p:cNvSpPr>
              <a:spLocks noChangeArrowheads="1"/>
            </p:cNvSpPr>
            <p:nvPr/>
          </p:nvSpPr>
          <p:spPr bwMode="auto">
            <a:xfrm>
              <a:off x="7042068" y="3117271"/>
              <a:ext cx="301470" cy="300040"/>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23566" name="Freeform 14"/>
            <p:cNvSpPr/>
            <p:nvPr/>
          </p:nvSpPr>
          <p:spPr bwMode="auto">
            <a:xfrm>
              <a:off x="7615121" y="1632659"/>
              <a:ext cx="120848" cy="263671"/>
            </a:xfrm>
            <a:custGeom>
              <a:avLst/>
              <a:gdLst/>
              <a:ahLst/>
              <a:cxnLst>
                <a:cxn ang="0">
                  <a:pos x="0" y="0"/>
                </a:cxn>
                <a:cxn ang="0">
                  <a:pos x="106" y="232"/>
                </a:cxn>
              </a:cxnLst>
              <a:rect l="0" t="0" r="r" b="b"/>
              <a:pathLst>
                <a:path w="106" h="232">
                  <a:moveTo>
                    <a:pt x="0" y="0"/>
                  </a:moveTo>
                  <a:lnTo>
                    <a:pt x="106" y="232"/>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565" name="Freeform 13"/>
            <p:cNvSpPr/>
            <p:nvPr/>
          </p:nvSpPr>
          <p:spPr bwMode="auto">
            <a:xfrm>
              <a:off x="7288962" y="2182082"/>
              <a:ext cx="157232" cy="358489"/>
            </a:xfrm>
            <a:custGeom>
              <a:avLst/>
              <a:gdLst/>
              <a:ahLst/>
              <a:cxnLst>
                <a:cxn ang="0">
                  <a:pos x="0" y="0"/>
                </a:cxn>
                <a:cxn ang="0">
                  <a:pos x="138" y="315"/>
                </a:cxn>
              </a:cxnLst>
              <a:rect l="0" t="0" r="r" b="b"/>
              <a:pathLst>
                <a:path w="138" h="315">
                  <a:moveTo>
                    <a:pt x="0" y="0"/>
                  </a:moveTo>
                  <a:lnTo>
                    <a:pt x="138" y="31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564" name="Freeform 12"/>
            <p:cNvSpPr/>
            <p:nvPr/>
          </p:nvSpPr>
          <p:spPr bwMode="auto">
            <a:xfrm>
              <a:off x="7023876" y="2793851"/>
              <a:ext cx="162430" cy="323419"/>
            </a:xfrm>
            <a:custGeom>
              <a:avLst/>
              <a:gdLst/>
              <a:ahLst/>
              <a:cxnLst>
                <a:cxn ang="0">
                  <a:pos x="0" y="0"/>
                </a:cxn>
                <a:cxn ang="0">
                  <a:pos x="143" y="285"/>
                </a:cxn>
              </a:cxnLst>
              <a:rect l="0" t="0" r="r" b="b"/>
              <a:pathLst>
                <a:path w="143" h="285">
                  <a:moveTo>
                    <a:pt x="0" y="0"/>
                  </a:moveTo>
                  <a:lnTo>
                    <a:pt x="143" y="28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560" name="Text Box 8"/>
            <p:cNvSpPr txBox="1">
              <a:spLocks noChangeArrowheads="1"/>
            </p:cNvSpPr>
            <p:nvPr/>
          </p:nvSpPr>
          <p:spPr bwMode="auto">
            <a:xfrm>
              <a:off x="7127831" y="3582267"/>
              <a:ext cx="614635" cy="257177"/>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23556" name="Freeform 4"/>
            <p:cNvSpPr/>
            <p:nvPr/>
          </p:nvSpPr>
          <p:spPr bwMode="auto">
            <a:xfrm>
              <a:off x="7213594" y="1601486"/>
              <a:ext cx="145537" cy="307833"/>
            </a:xfrm>
            <a:custGeom>
              <a:avLst/>
              <a:gdLst/>
              <a:ahLst/>
              <a:cxnLst>
                <a:cxn ang="0">
                  <a:pos x="128" y="0"/>
                </a:cxn>
                <a:cxn ang="0">
                  <a:pos x="0" y="271"/>
                </a:cxn>
              </a:cxnLst>
              <a:rect l="0" t="0" r="r" b="b"/>
              <a:pathLst>
                <a:path w="128" h="271">
                  <a:moveTo>
                    <a:pt x="128" y="0"/>
                  </a:moveTo>
                  <a:lnTo>
                    <a:pt x="0" y="271"/>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555" name="Freeform 3"/>
            <p:cNvSpPr/>
            <p:nvPr/>
          </p:nvSpPr>
          <p:spPr bwMode="auto">
            <a:xfrm>
              <a:off x="6961503" y="2198968"/>
              <a:ext cx="153334" cy="333810"/>
            </a:xfrm>
            <a:custGeom>
              <a:avLst/>
              <a:gdLst/>
              <a:ahLst/>
              <a:cxnLst>
                <a:cxn ang="0">
                  <a:pos x="135" y="0"/>
                </a:cxn>
                <a:cxn ang="0">
                  <a:pos x="0" y="294"/>
                </a:cxn>
              </a:cxnLst>
              <a:rect l="0" t="0" r="r" b="b"/>
              <a:pathLst>
                <a:path w="135" h="294">
                  <a:moveTo>
                    <a:pt x="135" y="0"/>
                  </a:moveTo>
                  <a:lnTo>
                    <a:pt x="0" y="294"/>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554" name="Freeform 2"/>
            <p:cNvSpPr/>
            <p:nvPr/>
          </p:nvSpPr>
          <p:spPr bwMode="auto">
            <a:xfrm>
              <a:off x="6674326" y="2788656"/>
              <a:ext cx="167628" cy="328615"/>
            </a:xfrm>
            <a:custGeom>
              <a:avLst/>
              <a:gdLst/>
              <a:ahLst/>
              <a:cxnLst>
                <a:cxn ang="0">
                  <a:pos x="147" y="0"/>
                </a:cxn>
                <a:cxn ang="0">
                  <a:pos x="0" y="289"/>
                </a:cxn>
              </a:cxnLst>
              <a:rect l="0" t="0" r="r" b="b"/>
              <a:pathLst>
                <a:path w="147" h="289">
                  <a:moveTo>
                    <a:pt x="147" y="0"/>
                  </a:moveTo>
                  <a:lnTo>
                    <a:pt x="0" y="289"/>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63" name="TextBox 62"/>
          <p:cNvSpPr txBox="1"/>
          <p:nvPr/>
        </p:nvSpPr>
        <p:spPr>
          <a:xfrm>
            <a:off x="2500298" y="4143380"/>
            <a:ext cx="5357850" cy="1785104"/>
          </a:xfrm>
          <a:prstGeom prst="rect">
            <a:avLst/>
          </a:prstGeom>
          <a:noFill/>
        </p:spPr>
        <p:txBody>
          <a:bodyPr wrap="square" rtlCol="0">
            <a:spAutoFit/>
          </a:bodyPr>
          <a:lstStyle/>
          <a:p>
            <a:pPr algn="l">
              <a:lnSpc>
                <a:spcPct val="100000"/>
              </a:lnSpc>
            </a:pP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a</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WPL=1×2+3×2+5×2+7×2=32</a:t>
            </a:r>
            <a:endParaRPr lang="zh-CN" altLang="zh-CN" sz="2000">
              <a:solidFill>
                <a:srgbClr val="0000FF"/>
              </a:solidFill>
              <a:latin typeface="Consolas" panose="020B0609020204030204" pitchFamily="49" charset="0"/>
              <a:cs typeface="Consolas" panose="020B0609020204030204" pitchFamily="49" charset="0"/>
            </a:endParaRPr>
          </a:p>
          <a:p>
            <a:pPr algn="l">
              <a:lnSpc>
                <a:spcPct val="100000"/>
              </a:lnSpc>
            </a:pP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b</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WPL=1×2+3×3+5×3+7×1=33</a:t>
            </a:r>
            <a:endParaRPr lang="zh-CN" altLang="zh-CN" sz="2000">
              <a:solidFill>
                <a:srgbClr val="0000FF"/>
              </a:solidFill>
              <a:latin typeface="Consolas" panose="020B0609020204030204" pitchFamily="49" charset="0"/>
              <a:cs typeface="Consolas" panose="020B0609020204030204" pitchFamily="49" charset="0"/>
            </a:endParaRPr>
          </a:p>
          <a:p>
            <a:pPr algn="l">
              <a:lnSpc>
                <a:spcPct val="100000"/>
              </a:lnSpc>
            </a:pP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c</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WPL=7×3+5×3+3×2+1×1=43</a:t>
            </a:r>
            <a:endParaRPr lang="zh-CN" altLang="zh-CN" sz="2000">
              <a:solidFill>
                <a:srgbClr val="0000FF"/>
              </a:solidFill>
              <a:latin typeface="Consolas" panose="020B0609020204030204" pitchFamily="49" charset="0"/>
              <a:cs typeface="Consolas" panose="020B0609020204030204" pitchFamily="49" charset="0"/>
            </a:endParaRPr>
          </a:p>
          <a:p>
            <a:pPr algn="l">
              <a:lnSpc>
                <a:spcPct val="100000"/>
              </a:lnSpc>
            </a:pP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d</a:t>
            </a:r>
            <a:r>
              <a:rPr lang="zh-CN" altLang="zh-CN" sz="200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WPL=1×3+3×3+5×2+7×1=29  </a:t>
            </a:r>
            <a:r>
              <a:rPr lang="en-US" altLang="zh-CN" sz="2000">
                <a:solidFill>
                  <a:srgbClr val="FF0000"/>
                </a:solidFill>
                <a:latin typeface="Consolas" panose="020B0609020204030204" pitchFamily="49" charset="0"/>
                <a:cs typeface="Consolas" panose="020B0609020204030204" pitchFamily="49" charset="0"/>
              </a:rPr>
              <a:t>√</a:t>
            </a:r>
            <a:endParaRPr lang="zh-CN" altLang="zh-CN" sz="2000">
              <a:solidFill>
                <a:srgbClr val="FF0000"/>
              </a:solidFill>
              <a:latin typeface="Consolas" panose="020B0609020204030204" pitchFamily="49" charset="0"/>
              <a:cs typeface="Consolas" panose="020B0609020204030204" pitchFamily="49" charset="0"/>
            </a:endParaRPr>
          </a:p>
        </p:txBody>
      </p:sp>
      <p:sp>
        <p:nvSpPr>
          <p:cNvPr id="66" name="灯片编号占位符 65"/>
          <p:cNvSpPr>
            <a:spLocks noGrp="1"/>
          </p:cNvSpPr>
          <p:nvPr>
            <p:ph type="sldNum" sz="quarter" idx="12"/>
          </p:nvPr>
        </p:nvSpPr>
        <p:spPr/>
        <p:txBody>
          <a:bodyPr/>
          <a:lstStyle/>
          <a:p>
            <a:fld id="{67864EE2-EAB3-4814-A7EB-820BD7610F1E}" type="slidenum">
              <a:rPr lang="en-US" altLang="zh-CN" smtClean="0"/>
              <a:t>51</a:t>
            </a:fld>
            <a:r>
              <a:rPr lang="en-US" altLang="zh-CN"/>
              <a:t>/76</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642918"/>
            <a:ext cx="414340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anose="020B0609020204030204" pitchFamily="49" charset="0"/>
                <a:ea typeface="微软雅黑" panose="020B0503020204020204" pitchFamily="34" charset="-122"/>
                <a:cs typeface="Consolas" panose="020B0609020204030204" pitchFamily="49" charset="0"/>
              </a:rPr>
              <a:t>7.7.2 </a:t>
            </a:r>
            <a:r>
              <a:rPr lang="zh-CN" altLang="zh-CN">
                <a:latin typeface="Consolas" panose="020B0609020204030204" pitchFamily="49" charset="0"/>
                <a:ea typeface="微软雅黑" panose="020B0503020204020204" pitchFamily="34" charset="-122"/>
                <a:cs typeface="Consolas" panose="020B0609020204030204" pitchFamily="49" charset="0"/>
              </a:rPr>
              <a:t>哈夫曼树的构造算法</a:t>
            </a:r>
            <a:endParaRPr lang="zh-CN" altLang="zh-CN">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p:cNvSpPr txBox="1"/>
          <p:nvPr/>
        </p:nvSpPr>
        <p:spPr>
          <a:xfrm>
            <a:off x="642910" y="1500174"/>
            <a:ext cx="7715304" cy="357531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a:lnSpc>
                <a:spcPts val="2800"/>
              </a:lnSpc>
              <a:spcBef>
                <a:spcPts val="60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）根据给定的</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个权值</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W=(</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w</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w</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mj-ea"/>
                <a:ea typeface="+mj-ea"/>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w</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，对应结点构成</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棵二叉树的森林</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T=(T</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mj-ea"/>
                <a:ea typeface="+mj-ea"/>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，其中每棵二叉树</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mj-ea"/>
                <a:ea typeface="+mj-ea"/>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rgbClr val="0000FF"/>
                </a:solidFill>
                <a:latin typeface="+mj-ea"/>
                <a:ea typeface="+mj-ea"/>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）中都只有一个带权值为</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w</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的根结点，其左、右子树均为空。</a:t>
            </a:r>
          </a:p>
          <a:p>
            <a:pPr algn="l">
              <a:lnSpc>
                <a:spcPts val="2800"/>
              </a:lnSpc>
              <a:spcBef>
                <a:spcPts val="60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）在森林</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中选取两棵</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根</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结点权值最小的子树作为左、右子树构造一棵新的二叉树，且置新的二叉树的根结点的权值为其左、右子树上根的权值之和。称为合并，每合并一次</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中减少一棵二叉树。</a:t>
            </a:r>
          </a:p>
          <a:p>
            <a:pPr algn="l">
              <a:lnSpc>
                <a:spcPts val="2800"/>
              </a:lnSpc>
              <a:spcBef>
                <a:spcPts val="60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）重复（</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）直到</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只含一棵树为止。这棵树便是</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哈夫曼树</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7" name="TextBox 6"/>
          <p:cNvSpPr txBox="1"/>
          <p:nvPr/>
        </p:nvSpPr>
        <p:spPr>
          <a:xfrm>
            <a:off x="928662" y="5743534"/>
            <a:ext cx="6715172"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anose="020B0609020204030204" pitchFamily="49" charset="0"/>
                <a:ea typeface="华文中宋" panose="02010600040101010101" pitchFamily="2" charset="-122"/>
                <a:cs typeface="Consolas" panose="020B0609020204030204" pitchFamily="49" charset="0"/>
              </a:rPr>
              <a:t>每次都是两棵子树合并 </a:t>
            </a:r>
            <a:r>
              <a:rPr lang="zh-CN" altLang="en-US" sz="2000">
                <a:solidFill>
                  <a:srgbClr val="0000FF"/>
                </a:solidFill>
                <a:latin typeface="Consolas" panose="020B0609020204030204" pitchFamily="49" charset="0"/>
                <a:ea typeface="华文中宋" panose="02010600040101010101" pitchFamily="2" charset="-122"/>
                <a:cs typeface="Consolas" panose="020B0609020204030204" pitchFamily="49" charset="0"/>
                <a:sym typeface="Wingdings" panose="05000000000000000000"/>
              </a:rPr>
              <a:t> 哈夫曼树中没有单分支结点</a:t>
            </a:r>
            <a:endParaRPr lang="zh-CN" altLang="en-US" sz="2000">
              <a:solidFill>
                <a:srgbClr val="0000FF"/>
              </a:solidFill>
              <a:latin typeface="Consolas" panose="020B0609020204030204" pitchFamily="49" charset="0"/>
              <a:ea typeface="华文中宋" panose="02010600040101010101" pitchFamily="2" charset="-122"/>
              <a:cs typeface="Consolas" panose="020B0609020204030204" pitchFamily="49" charset="0"/>
            </a:endParaRPr>
          </a:p>
        </p:txBody>
      </p:sp>
      <p:sp>
        <p:nvSpPr>
          <p:cNvPr id="8" name="下箭头 7"/>
          <p:cNvSpPr/>
          <p:nvPr/>
        </p:nvSpPr>
        <p:spPr>
          <a:xfrm>
            <a:off x="3929058" y="5143512"/>
            <a:ext cx="214314" cy="357190"/>
          </a:xfrm>
          <a:prstGeom prst="downArrow">
            <a:avLst/>
          </a:prstGeom>
          <a:ln>
            <a:tailEnd type="arrow"/>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灯片编号占位符 8"/>
          <p:cNvSpPr>
            <a:spLocks noGrp="1"/>
          </p:cNvSpPr>
          <p:nvPr>
            <p:ph type="sldNum" sz="quarter" idx="12"/>
          </p:nvPr>
        </p:nvSpPr>
        <p:spPr/>
        <p:txBody>
          <a:bodyPr/>
          <a:lstStyle/>
          <a:p>
            <a:fld id="{67864EE2-EAB3-4814-A7EB-820BD7610F1E}" type="slidenum">
              <a:rPr lang="en-US" altLang="zh-CN" smtClean="0"/>
              <a:t>52</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714356"/>
            <a:ext cx="5572164" cy="400110"/>
          </a:xfrm>
          <a:prstGeom prst="rect">
            <a:avLst/>
          </a:prstGeom>
          <a:noFill/>
        </p:spPr>
        <p:txBody>
          <a:bodyPr wrap="square" rtlCol="0">
            <a:spAutoFit/>
          </a:bodyPr>
          <a:lstStyle/>
          <a:p>
            <a:pPr algn="l">
              <a:lnSpc>
                <a:spcPct val="1000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W=(1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7)</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来构造一棵哈夫曼树</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545" name="Rectangle 4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2" name="组合 47"/>
          <p:cNvGrpSpPr/>
          <p:nvPr/>
        </p:nvGrpSpPr>
        <p:grpSpPr>
          <a:xfrm>
            <a:off x="6432135" y="1509576"/>
            <a:ext cx="1235117" cy="2759220"/>
            <a:chOff x="6432135" y="1509576"/>
            <a:chExt cx="1235117" cy="2759220"/>
          </a:xfrm>
        </p:grpSpPr>
        <p:sp>
          <p:nvSpPr>
            <p:cNvPr id="21543" name="Freeform 39"/>
            <p:cNvSpPr/>
            <p:nvPr/>
          </p:nvSpPr>
          <p:spPr bwMode="auto">
            <a:xfrm>
              <a:off x="6987938" y="2968174"/>
              <a:ext cx="181240" cy="369350"/>
            </a:xfrm>
            <a:custGeom>
              <a:avLst/>
              <a:gdLst/>
              <a:ahLst/>
              <a:cxnLst>
                <a:cxn ang="0">
                  <a:pos x="0" y="0"/>
                </a:cxn>
                <a:cxn ang="0">
                  <a:pos x="154" y="314"/>
                </a:cxn>
              </a:cxnLst>
              <a:rect l="0" t="0" r="r" b="b"/>
              <a:pathLst>
                <a:path w="154" h="314">
                  <a:moveTo>
                    <a:pt x="0" y="0"/>
                  </a:moveTo>
                  <a:lnTo>
                    <a:pt x="154" y="314"/>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542" name="Freeform 38"/>
            <p:cNvSpPr/>
            <p:nvPr/>
          </p:nvSpPr>
          <p:spPr bwMode="auto">
            <a:xfrm>
              <a:off x="6978540" y="1778194"/>
              <a:ext cx="194665" cy="370694"/>
            </a:xfrm>
            <a:custGeom>
              <a:avLst/>
              <a:gdLst/>
              <a:ahLst/>
              <a:cxnLst>
                <a:cxn ang="0">
                  <a:pos x="0" y="0"/>
                </a:cxn>
                <a:cxn ang="0">
                  <a:pos x="165" y="315"/>
                </a:cxn>
              </a:cxnLst>
              <a:rect l="0" t="0" r="r" b="b"/>
              <a:pathLst>
                <a:path w="165" h="315">
                  <a:moveTo>
                    <a:pt x="0" y="0"/>
                  </a:moveTo>
                  <a:lnTo>
                    <a:pt x="165" y="31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541" name="Freeform 37"/>
            <p:cNvSpPr/>
            <p:nvPr/>
          </p:nvSpPr>
          <p:spPr bwMode="auto">
            <a:xfrm>
              <a:off x="6936922" y="2343636"/>
              <a:ext cx="193323" cy="385468"/>
            </a:xfrm>
            <a:custGeom>
              <a:avLst/>
              <a:gdLst/>
              <a:ahLst/>
              <a:cxnLst>
                <a:cxn ang="0">
                  <a:pos x="164" y="0"/>
                </a:cxn>
                <a:cxn ang="0">
                  <a:pos x="0" y="328"/>
                </a:cxn>
              </a:cxnLst>
              <a:rect l="0" t="0" r="r" b="b"/>
              <a:pathLst>
                <a:path w="164" h="328">
                  <a:moveTo>
                    <a:pt x="164" y="0"/>
                  </a:moveTo>
                  <a:lnTo>
                    <a:pt x="0" y="328"/>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540" name="Freeform 36"/>
            <p:cNvSpPr/>
            <p:nvPr/>
          </p:nvSpPr>
          <p:spPr bwMode="auto">
            <a:xfrm>
              <a:off x="6665733" y="3007124"/>
              <a:ext cx="171842" cy="353233"/>
            </a:xfrm>
            <a:custGeom>
              <a:avLst/>
              <a:gdLst/>
              <a:ahLst/>
              <a:cxnLst>
                <a:cxn ang="0">
                  <a:pos x="147" y="0"/>
                </a:cxn>
                <a:cxn ang="0">
                  <a:pos x="0" y="300"/>
                </a:cxn>
              </a:cxnLst>
              <a:rect l="0" t="0" r="r" b="b"/>
              <a:pathLst>
                <a:path w="147" h="300">
                  <a:moveTo>
                    <a:pt x="147" y="0"/>
                  </a:moveTo>
                  <a:lnTo>
                    <a:pt x="0" y="300"/>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530" name="Freeform 26"/>
            <p:cNvSpPr/>
            <p:nvPr/>
          </p:nvSpPr>
          <p:spPr bwMode="auto">
            <a:xfrm>
              <a:off x="6573100" y="1751332"/>
              <a:ext cx="229571" cy="415016"/>
            </a:xfrm>
            <a:custGeom>
              <a:avLst/>
              <a:gdLst/>
              <a:ahLst/>
              <a:cxnLst>
                <a:cxn ang="0">
                  <a:pos x="195" y="0"/>
                </a:cxn>
                <a:cxn ang="0">
                  <a:pos x="0" y="353"/>
                </a:cxn>
              </a:cxnLst>
              <a:rect l="0" t="0" r="r" b="b"/>
              <a:pathLst>
                <a:path w="195" h="353">
                  <a:moveTo>
                    <a:pt x="195" y="0"/>
                  </a:moveTo>
                  <a:lnTo>
                    <a:pt x="0" y="353"/>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529" name="Oval 25"/>
            <p:cNvSpPr>
              <a:spLocks noChangeArrowheads="1"/>
            </p:cNvSpPr>
            <p:nvPr/>
          </p:nvSpPr>
          <p:spPr bwMode="auto">
            <a:xfrm>
              <a:off x="6714064" y="1509576"/>
              <a:ext cx="353082" cy="35189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16</a:t>
              </a:r>
            </a:p>
          </p:txBody>
        </p:sp>
        <p:sp>
          <p:nvSpPr>
            <p:cNvPr id="21528" name="Oval 24"/>
            <p:cNvSpPr>
              <a:spLocks noChangeArrowheads="1"/>
            </p:cNvSpPr>
            <p:nvPr/>
          </p:nvSpPr>
          <p:spPr bwMode="auto">
            <a:xfrm>
              <a:off x="7044324" y="2096507"/>
              <a:ext cx="311464" cy="311597"/>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9</a:t>
              </a:r>
            </a:p>
          </p:txBody>
        </p:sp>
        <p:sp>
          <p:nvSpPr>
            <p:cNvPr id="21527" name="Oval 23"/>
            <p:cNvSpPr>
              <a:spLocks noChangeArrowheads="1"/>
            </p:cNvSpPr>
            <p:nvPr/>
          </p:nvSpPr>
          <p:spPr bwMode="auto">
            <a:xfrm>
              <a:off x="6773135" y="2729104"/>
              <a:ext cx="311464" cy="31025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p>
          </p:txBody>
        </p:sp>
        <p:sp>
          <p:nvSpPr>
            <p:cNvPr id="21526" name="Oval 22"/>
            <p:cNvSpPr>
              <a:spLocks noChangeArrowheads="1"/>
            </p:cNvSpPr>
            <p:nvPr/>
          </p:nvSpPr>
          <p:spPr bwMode="auto">
            <a:xfrm>
              <a:off x="6491206" y="3349612"/>
              <a:ext cx="311464" cy="310254"/>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21525" name="Oval 21"/>
            <p:cNvSpPr>
              <a:spLocks noChangeArrowheads="1"/>
            </p:cNvSpPr>
            <p:nvPr/>
          </p:nvSpPr>
          <p:spPr bwMode="auto">
            <a:xfrm>
              <a:off x="6432135" y="2079047"/>
              <a:ext cx="311464" cy="311597"/>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7</a:t>
              </a:r>
            </a:p>
          </p:txBody>
        </p:sp>
        <p:sp>
          <p:nvSpPr>
            <p:cNvPr id="21524" name="Oval 20"/>
            <p:cNvSpPr>
              <a:spLocks noChangeArrowheads="1"/>
            </p:cNvSpPr>
            <p:nvPr/>
          </p:nvSpPr>
          <p:spPr bwMode="auto">
            <a:xfrm>
              <a:off x="7355788" y="2707614"/>
              <a:ext cx="311464" cy="310254"/>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p>
          </p:txBody>
        </p:sp>
        <p:sp>
          <p:nvSpPr>
            <p:cNvPr id="21523" name="Oval 19"/>
            <p:cNvSpPr>
              <a:spLocks noChangeArrowheads="1"/>
            </p:cNvSpPr>
            <p:nvPr/>
          </p:nvSpPr>
          <p:spPr bwMode="auto">
            <a:xfrm>
              <a:off x="7020158" y="3346926"/>
              <a:ext cx="311464" cy="310254"/>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21522" name="Freeform 18"/>
            <p:cNvSpPr/>
            <p:nvPr/>
          </p:nvSpPr>
          <p:spPr bwMode="auto">
            <a:xfrm>
              <a:off x="7292690" y="2375870"/>
              <a:ext cx="179898" cy="338459"/>
            </a:xfrm>
            <a:custGeom>
              <a:avLst/>
              <a:gdLst/>
              <a:ahLst/>
              <a:cxnLst>
                <a:cxn ang="0">
                  <a:pos x="0" y="0"/>
                </a:cxn>
                <a:cxn ang="0">
                  <a:pos x="153" y="288"/>
                </a:cxn>
              </a:cxnLst>
              <a:rect l="0" t="0" r="r" b="b"/>
              <a:pathLst>
                <a:path w="153" h="288">
                  <a:moveTo>
                    <a:pt x="0" y="0"/>
                  </a:moveTo>
                  <a:lnTo>
                    <a:pt x="153" y="288"/>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520" name="Text Box 16"/>
            <p:cNvSpPr txBox="1">
              <a:spLocks noChangeArrowheads="1"/>
            </p:cNvSpPr>
            <p:nvPr/>
          </p:nvSpPr>
          <p:spPr bwMode="auto">
            <a:xfrm>
              <a:off x="6715140" y="3969286"/>
              <a:ext cx="635011" cy="299510"/>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grpSp>
      <p:grpSp>
        <p:nvGrpSpPr>
          <p:cNvPr id="4" name="组合 44"/>
          <p:cNvGrpSpPr/>
          <p:nvPr/>
        </p:nvGrpSpPr>
        <p:grpSpPr>
          <a:xfrm>
            <a:off x="723746" y="2523610"/>
            <a:ext cx="1781522" cy="1762646"/>
            <a:chOff x="723746" y="2523610"/>
            <a:chExt cx="1781522" cy="1762646"/>
          </a:xfrm>
        </p:grpSpPr>
        <p:sp>
          <p:nvSpPr>
            <p:cNvPr id="21519" name="Oval 15"/>
            <p:cNvSpPr>
              <a:spLocks noChangeArrowheads="1"/>
            </p:cNvSpPr>
            <p:nvPr/>
          </p:nvSpPr>
          <p:spPr bwMode="auto">
            <a:xfrm>
              <a:off x="723746" y="2523610"/>
              <a:ext cx="311464" cy="311597"/>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21518" name="Oval 14"/>
            <p:cNvSpPr>
              <a:spLocks noChangeArrowheads="1"/>
            </p:cNvSpPr>
            <p:nvPr/>
          </p:nvSpPr>
          <p:spPr bwMode="auto">
            <a:xfrm>
              <a:off x="1217793" y="2523610"/>
              <a:ext cx="311464" cy="311597"/>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21517" name="Oval 13"/>
            <p:cNvSpPr>
              <a:spLocks noChangeArrowheads="1"/>
            </p:cNvSpPr>
            <p:nvPr/>
          </p:nvSpPr>
          <p:spPr bwMode="auto">
            <a:xfrm>
              <a:off x="1699757" y="2523610"/>
              <a:ext cx="311464" cy="311597"/>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p>
          </p:txBody>
        </p:sp>
        <p:sp>
          <p:nvSpPr>
            <p:cNvPr id="21516" name="Oval 12"/>
            <p:cNvSpPr>
              <a:spLocks noChangeArrowheads="1"/>
            </p:cNvSpPr>
            <p:nvPr/>
          </p:nvSpPr>
          <p:spPr bwMode="auto">
            <a:xfrm>
              <a:off x="2193804" y="2523610"/>
              <a:ext cx="311464" cy="311597"/>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7</a:t>
              </a:r>
            </a:p>
          </p:txBody>
        </p:sp>
        <p:sp>
          <p:nvSpPr>
            <p:cNvPr id="21508" name="Text Box 4"/>
            <p:cNvSpPr txBox="1">
              <a:spLocks noChangeArrowheads="1"/>
            </p:cNvSpPr>
            <p:nvPr/>
          </p:nvSpPr>
          <p:spPr bwMode="auto">
            <a:xfrm>
              <a:off x="1270151" y="3986746"/>
              <a:ext cx="635011" cy="299510"/>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grpSp>
      <p:grpSp>
        <p:nvGrpSpPr>
          <p:cNvPr id="5" name="组合 45"/>
          <p:cNvGrpSpPr/>
          <p:nvPr/>
        </p:nvGrpSpPr>
        <p:grpSpPr>
          <a:xfrm>
            <a:off x="2842240" y="2224101"/>
            <a:ext cx="1580144" cy="2044695"/>
            <a:chOff x="2842240" y="2224101"/>
            <a:chExt cx="1580144" cy="2044695"/>
          </a:xfrm>
        </p:grpSpPr>
        <p:sp>
          <p:nvSpPr>
            <p:cNvPr id="21515" name="Oval 11"/>
            <p:cNvSpPr>
              <a:spLocks noChangeArrowheads="1"/>
            </p:cNvSpPr>
            <p:nvPr/>
          </p:nvSpPr>
          <p:spPr bwMode="auto">
            <a:xfrm>
              <a:off x="3106716" y="2224101"/>
              <a:ext cx="311464" cy="31025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p>
          </p:txBody>
        </p:sp>
        <p:sp>
          <p:nvSpPr>
            <p:cNvPr id="21514" name="Oval 10"/>
            <p:cNvSpPr>
              <a:spLocks noChangeArrowheads="1"/>
            </p:cNvSpPr>
            <p:nvPr/>
          </p:nvSpPr>
          <p:spPr bwMode="auto">
            <a:xfrm>
              <a:off x="3616873" y="2224101"/>
              <a:ext cx="311464" cy="310254"/>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p>
          </p:txBody>
        </p:sp>
        <p:sp>
          <p:nvSpPr>
            <p:cNvPr id="21513" name="Oval 9"/>
            <p:cNvSpPr>
              <a:spLocks noChangeArrowheads="1"/>
            </p:cNvSpPr>
            <p:nvPr/>
          </p:nvSpPr>
          <p:spPr bwMode="auto">
            <a:xfrm>
              <a:off x="4110920" y="2224101"/>
              <a:ext cx="311464" cy="310254"/>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7</a:t>
              </a:r>
            </a:p>
          </p:txBody>
        </p:sp>
        <p:sp>
          <p:nvSpPr>
            <p:cNvPr id="21512" name="Oval 8"/>
            <p:cNvSpPr>
              <a:spLocks noChangeArrowheads="1"/>
            </p:cNvSpPr>
            <p:nvPr/>
          </p:nvSpPr>
          <p:spPr bwMode="auto">
            <a:xfrm>
              <a:off x="2842240" y="2859384"/>
              <a:ext cx="311464" cy="310254"/>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21511" name="Oval 7"/>
            <p:cNvSpPr>
              <a:spLocks noChangeArrowheads="1"/>
            </p:cNvSpPr>
            <p:nvPr/>
          </p:nvSpPr>
          <p:spPr bwMode="auto">
            <a:xfrm>
              <a:off x="3356425" y="2848639"/>
              <a:ext cx="311464" cy="310254"/>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21510" name="Freeform 6"/>
            <p:cNvSpPr/>
            <p:nvPr/>
          </p:nvSpPr>
          <p:spPr bwMode="auto">
            <a:xfrm>
              <a:off x="3352397" y="2506150"/>
              <a:ext cx="150362" cy="345175"/>
            </a:xfrm>
            <a:custGeom>
              <a:avLst/>
              <a:gdLst/>
              <a:ahLst/>
              <a:cxnLst>
                <a:cxn ang="0">
                  <a:pos x="0" y="0"/>
                </a:cxn>
                <a:cxn ang="0">
                  <a:pos x="127" y="293"/>
                </a:cxn>
              </a:cxnLst>
              <a:rect l="0" t="0" r="r" b="b"/>
              <a:pathLst>
                <a:path w="127" h="293">
                  <a:moveTo>
                    <a:pt x="0" y="0"/>
                  </a:moveTo>
                  <a:lnTo>
                    <a:pt x="127" y="293"/>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509" name="Freeform 5"/>
            <p:cNvSpPr/>
            <p:nvPr/>
          </p:nvSpPr>
          <p:spPr bwMode="auto">
            <a:xfrm>
              <a:off x="3031535" y="2506150"/>
              <a:ext cx="138279" cy="357263"/>
            </a:xfrm>
            <a:custGeom>
              <a:avLst/>
              <a:gdLst/>
              <a:ahLst/>
              <a:cxnLst>
                <a:cxn ang="0">
                  <a:pos x="117" y="0"/>
                </a:cxn>
                <a:cxn ang="0">
                  <a:pos x="0" y="303"/>
                </a:cxn>
              </a:cxnLst>
              <a:rect l="0" t="0" r="r" b="b"/>
              <a:pathLst>
                <a:path w="117" h="303">
                  <a:moveTo>
                    <a:pt x="117" y="0"/>
                  </a:moveTo>
                  <a:lnTo>
                    <a:pt x="0" y="303"/>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507" name="Text Box 3"/>
            <p:cNvSpPr txBox="1">
              <a:spLocks noChangeArrowheads="1"/>
            </p:cNvSpPr>
            <p:nvPr/>
          </p:nvSpPr>
          <p:spPr bwMode="auto">
            <a:xfrm>
              <a:off x="3387303" y="3969286"/>
              <a:ext cx="635011" cy="299510"/>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grpSp>
      <p:grpSp>
        <p:nvGrpSpPr>
          <p:cNvPr id="6" name="组合 46"/>
          <p:cNvGrpSpPr/>
          <p:nvPr/>
        </p:nvGrpSpPr>
        <p:grpSpPr>
          <a:xfrm>
            <a:off x="4833195" y="2096507"/>
            <a:ext cx="1176046" cy="2189749"/>
            <a:chOff x="4833195" y="2096507"/>
            <a:chExt cx="1176046" cy="2189749"/>
          </a:xfrm>
        </p:grpSpPr>
        <p:sp>
          <p:nvSpPr>
            <p:cNvPr id="21539" name="Freeform 35"/>
            <p:cNvSpPr/>
            <p:nvPr/>
          </p:nvSpPr>
          <p:spPr bwMode="auto">
            <a:xfrm>
              <a:off x="5311132" y="2379900"/>
              <a:ext cx="136937" cy="349204"/>
            </a:xfrm>
            <a:custGeom>
              <a:avLst/>
              <a:gdLst/>
              <a:ahLst/>
              <a:cxnLst>
                <a:cxn ang="0">
                  <a:pos x="117" y="0"/>
                </a:cxn>
                <a:cxn ang="0">
                  <a:pos x="0" y="297"/>
                </a:cxn>
              </a:cxnLst>
              <a:rect l="0" t="0" r="r" b="b"/>
              <a:pathLst>
                <a:path w="117" h="297">
                  <a:moveTo>
                    <a:pt x="117" y="0"/>
                  </a:moveTo>
                  <a:lnTo>
                    <a:pt x="0" y="297"/>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538" name="Oval 34"/>
            <p:cNvSpPr>
              <a:spLocks noChangeArrowheads="1"/>
            </p:cNvSpPr>
            <p:nvPr/>
          </p:nvSpPr>
          <p:spPr bwMode="auto">
            <a:xfrm>
              <a:off x="5382286" y="2096507"/>
              <a:ext cx="311464" cy="311597"/>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9</a:t>
              </a:r>
            </a:p>
          </p:txBody>
        </p:sp>
        <p:sp>
          <p:nvSpPr>
            <p:cNvPr id="21537" name="Oval 33"/>
            <p:cNvSpPr>
              <a:spLocks noChangeArrowheads="1"/>
            </p:cNvSpPr>
            <p:nvPr/>
          </p:nvSpPr>
          <p:spPr bwMode="auto">
            <a:xfrm>
              <a:off x="5115124" y="2729104"/>
              <a:ext cx="311464" cy="31025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p>
          </p:txBody>
        </p:sp>
        <p:sp>
          <p:nvSpPr>
            <p:cNvPr id="21536" name="Oval 32"/>
            <p:cNvSpPr>
              <a:spLocks noChangeArrowheads="1"/>
            </p:cNvSpPr>
            <p:nvPr/>
          </p:nvSpPr>
          <p:spPr bwMode="auto">
            <a:xfrm>
              <a:off x="4833195" y="3349612"/>
              <a:ext cx="311464" cy="310254"/>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21535" name="Oval 31"/>
            <p:cNvSpPr>
              <a:spLocks noChangeArrowheads="1"/>
            </p:cNvSpPr>
            <p:nvPr/>
          </p:nvSpPr>
          <p:spPr bwMode="auto">
            <a:xfrm>
              <a:off x="4850648" y="2104566"/>
              <a:ext cx="311464" cy="310254"/>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7</a:t>
              </a:r>
            </a:p>
          </p:txBody>
        </p:sp>
        <p:sp>
          <p:nvSpPr>
            <p:cNvPr id="21534" name="Oval 30"/>
            <p:cNvSpPr>
              <a:spLocks noChangeArrowheads="1"/>
            </p:cNvSpPr>
            <p:nvPr/>
          </p:nvSpPr>
          <p:spPr bwMode="auto">
            <a:xfrm>
              <a:off x="5697777" y="2718359"/>
              <a:ext cx="311464" cy="310254"/>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p>
          </p:txBody>
        </p:sp>
        <p:sp>
          <p:nvSpPr>
            <p:cNvPr id="21533" name="Oval 29"/>
            <p:cNvSpPr>
              <a:spLocks noChangeArrowheads="1"/>
            </p:cNvSpPr>
            <p:nvPr/>
          </p:nvSpPr>
          <p:spPr bwMode="auto">
            <a:xfrm>
              <a:off x="5362148" y="3346926"/>
              <a:ext cx="311464" cy="310254"/>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21532" name="Freeform 28"/>
            <p:cNvSpPr/>
            <p:nvPr/>
          </p:nvSpPr>
          <p:spPr bwMode="auto">
            <a:xfrm>
              <a:off x="5625281" y="2382586"/>
              <a:ext cx="182583" cy="346518"/>
            </a:xfrm>
            <a:custGeom>
              <a:avLst/>
              <a:gdLst/>
              <a:ahLst/>
              <a:cxnLst>
                <a:cxn ang="0">
                  <a:pos x="0" y="0"/>
                </a:cxn>
                <a:cxn ang="0">
                  <a:pos x="156" y="294"/>
                </a:cxn>
              </a:cxnLst>
              <a:rect l="0" t="0" r="r" b="b"/>
              <a:pathLst>
                <a:path w="156" h="294">
                  <a:moveTo>
                    <a:pt x="0" y="0"/>
                  </a:moveTo>
                  <a:lnTo>
                    <a:pt x="156" y="294"/>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531" name="Freeform 27"/>
            <p:cNvSpPr/>
            <p:nvPr/>
          </p:nvSpPr>
          <p:spPr bwMode="auto">
            <a:xfrm>
              <a:off x="5370203" y="3007124"/>
              <a:ext cx="144992" cy="342489"/>
            </a:xfrm>
            <a:custGeom>
              <a:avLst/>
              <a:gdLst/>
              <a:ahLst/>
              <a:cxnLst>
                <a:cxn ang="0">
                  <a:pos x="0" y="0"/>
                </a:cxn>
                <a:cxn ang="0">
                  <a:pos x="123" y="291"/>
                </a:cxn>
              </a:cxnLst>
              <a:rect l="0" t="0" r="r" b="b"/>
              <a:pathLst>
                <a:path w="123" h="291">
                  <a:moveTo>
                    <a:pt x="0" y="0"/>
                  </a:moveTo>
                  <a:lnTo>
                    <a:pt x="123" y="291"/>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521" name="Text Box 17"/>
            <p:cNvSpPr txBox="1">
              <a:spLocks noChangeArrowheads="1"/>
            </p:cNvSpPr>
            <p:nvPr/>
          </p:nvSpPr>
          <p:spPr bwMode="auto">
            <a:xfrm>
              <a:off x="5144660" y="3986746"/>
              <a:ext cx="635011" cy="299510"/>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21506" name="Freeform 2"/>
            <p:cNvSpPr/>
            <p:nvPr/>
          </p:nvSpPr>
          <p:spPr bwMode="auto">
            <a:xfrm>
              <a:off x="5010408" y="3011153"/>
              <a:ext cx="162445" cy="338459"/>
            </a:xfrm>
            <a:custGeom>
              <a:avLst/>
              <a:gdLst/>
              <a:ahLst/>
              <a:cxnLst>
                <a:cxn ang="0">
                  <a:pos x="138" y="0"/>
                </a:cxn>
                <a:cxn ang="0">
                  <a:pos x="0" y="288"/>
                </a:cxn>
              </a:cxnLst>
              <a:rect l="0" t="0" r="r" b="b"/>
              <a:pathLst>
                <a:path w="138" h="288">
                  <a:moveTo>
                    <a:pt x="138" y="0"/>
                  </a:moveTo>
                  <a:lnTo>
                    <a:pt x="0" y="288"/>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47" name="灯片编号占位符 46"/>
          <p:cNvSpPr>
            <a:spLocks noGrp="1"/>
          </p:cNvSpPr>
          <p:nvPr>
            <p:ph type="sldNum" sz="quarter" idx="12"/>
          </p:nvPr>
        </p:nvSpPr>
        <p:spPr/>
        <p:txBody>
          <a:bodyPr/>
          <a:lstStyle/>
          <a:p>
            <a:fld id="{67864EE2-EAB3-4814-A7EB-820BD7610F1E}" type="slidenum">
              <a:rPr lang="en-US" altLang="zh-CN" smtClean="0"/>
              <a:t>53</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857232"/>
            <a:ext cx="7715304" cy="2349361"/>
          </a:xfrm>
          <a:prstGeom prst="rect">
            <a:avLst/>
          </a:prstGeom>
          <a:noFill/>
        </p:spPr>
        <p:txBody>
          <a:bodyPr wrap="square" rtlCol="0">
            <a:spAutoFit/>
          </a:bodyPr>
          <a:lstStyle/>
          <a:p>
            <a:pPr algn="l">
              <a:lnSpc>
                <a:spcPts val="2800"/>
              </a:lnSpc>
              <a:spcBef>
                <a:spcPts val="1200"/>
              </a:spcBef>
            </a:pPr>
            <a:r>
              <a:rPr lang="zh-CN" altLang="zh-CN" sz="2000">
                <a:solidFill>
                  <a:srgbClr val="FF0000"/>
                </a:solidFill>
                <a:latin typeface="微软雅黑" panose="020B0503020204020204" pitchFamily="34" charset="-122"/>
                <a:ea typeface="微软雅黑" panose="020B0503020204020204" pitchFamily="34" charset="-122"/>
                <a:cs typeface="Consolas" panose="020B0609020204030204" pitchFamily="49" charset="0"/>
              </a:rPr>
              <a:t>定理</a:t>
            </a:r>
            <a:r>
              <a:rPr lang="en-US" altLang="zh-CN" sz="2000">
                <a:solidFill>
                  <a:srgbClr val="FF0000"/>
                </a:solidFill>
                <a:latin typeface="微软雅黑" panose="020B0503020204020204" pitchFamily="34" charset="-122"/>
                <a:ea typeface="微软雅黑" panose="020B0503020204020204" pitchFamily="34" charset="-122"/>
                <a:cs typeface="Consolas" panose="020B0609020204030204" pitchFamily="49" charset="0"/>
              </a:rPr>
              <a:t>7.3  </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对于具有</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个叶子结点的哈夫曼树，共有</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个结点。</a:t>
            </a:r>
          </a:p>
          <a:p>
            <a:pPr algn="l">
              <a:lnSpc>
                <a:spcPts val="2800"/>
              </a:lnSpc>
              <a:spcBef>
                <a:spcPts val="1200"/>
              </a:spcBef>
            </a:pPr>
            <a:r>
              <a:rPr lang="zh-CN" altLang="zh-CN" sz="2000">
                <a:solidFill>
                  <a:srgbClr val="FF0000"/>
                </a:solidFill>
                <a:latin typeface="微软雅黑" panose="020B0503020204020204" pitchFamily="34" charset="-122"/>
                <a:ea typeface="微软雅黑" panose="020B0503020204020204" pitchFamily="34" charset="-122"/>
                <a:cs typeface="Consolas" panose="020B0609020204030204" pitchFamily="49" charset="0"/>
              </a:rPr>
              <a:t>证明</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：从哈夫曼树的构造过程看出，每次合并都是将两棵二叉树合并为一个，所以哈夫曼树不存在度为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的结点，即</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800"/>
              </a:lnSpc>
              <a:spcBef>
                <a:spcPts val="120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由二叉树的性质</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可知</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，即</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p>
          <a:p>
            <a:pPr algn="l">
              <a:lnSpc>
                <a:spcPts val="2800"/>
              </a:lnSpc>
              <a:spcBef>
                <a:spcPts val="120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则结点总数</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-1=2</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灯片编号占位符 3"/>
          <p:cNvSpPr>
            <a:spLocks noGrp="1"/>
          </p:cNvSpPr>
          <p:nvPr>
            <p:ph type="sldNum" sz="quarter" idx="12"/>
          </p:nvPr>
        </p:nvSpPr>
        <p:spPr/>
        <p:txBody>
          <a:bodyPr/>
          <a:lstStyle/>
          <a:p>
            <a:fld id="{67864EE2-EAB3-4814-A7EB-820BD7610F1E}" type="slidenum">
              <a:rPr lang="en-US" altLang="zh-CN" smtClean="0"/>
              <a:t>54</a:t>
            </a:fld>
            <a:r>
              <a:rPr lang="en-US" altLang="zh-CN"/>
              <a:t>/76</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323850" y="1484331"/>
            <a:ext cx="8610600" cy="1551579"/>
          </a:xfrm>
          <a:prstGeom prst="rect">
            <a:avLst/>
          </a:prstGeom>
          <a:noFill/>
          <a:ln w="9525">
            <a:noFill/>
            <a:miter lim="800000"/>
            <a:headEnd/>
            <a:tailEnd/>
          </a:ln>
          <a:effectLst/>
        </p:spPr>
        <p:txBody>
          <a:bodyPr>
            <a:spAutoFit/>
          </a:bodyPr>
          <a:lstStyle/>
          <a:p>
            <a:pPr algn="just">
              <a:lnSpc>
                <a:spcPct val="150000"/>
              </a:lnSpc>
              <a:spcBef>
                <a:spcPts val="0"/>
              </a:spcBef>
            </a:pPr>
            <a:r>
              <a:rPr kumimoji="1" lang="zh-CN" altLang="en-US" sz="2200" dirty="0">
                <a:ea typeface="楷体" pitchFamily="49" charset="-122"/>
                <a:cs typeface="Times New Roman" pitchFamily="18" charset="0"/>
              </a:rPr>
              <a:t>　　规定哈夫曼树中的</a:t>
            </a:r>
            <a:r>
              <a:rPr kumimoji="1" lang="zh-CN" altLang="en-US" sz="2200" u="sng" dirty="0">
                <a:solidFill>
                  <a:srgbClr val="CC00FF"/>
                </a:solidFill>
                <a:ea typeface="楷体" pitchFamily="49" charset="-122"/>
                <a:cs typeface="Times New Roman" pitchFamily="18" charset="0"/>
              </a:rPr>
              <a:t>左分支</a:t>
            </a:r>
            <a:r>
              <a:rPr kumimoji="1" lang="zh-CN" altLang="en-US" sz="2200" u="sng">
                <a:solidFill>
                  <a:srgbClr val="CC00FF"/>
                </a:solidFill>
                <a:ea typeface="楷体" pitchFamily="49" charset="-122"/>
                <a:cs typeface="Times New Roman" pitchFamily="18" charset="0"/>
              </a:rPr>
              <a:t>为</a:t>
            </a:r>
            <a:r>
              <a:rPr kumimoji="1" lang="en-US" altLang="zh-CN" sz="2200" u="sng">
                <a:solidFill>
                  <a:srgbClr val="CC00FF"/>
                </a:solidFill>
                <a:ea typeface="楷体" pitchFamily="49" charset="-122"/>
                <a:cs typeface="Times New Roman" pitchFamily="18" charset="0"/>
              </a:rPr>
              <a:t>0</a:t>
            </a:r>
            <a:r>
              <a:rPr kumimoji="1" lang="zh-CN" altLang="en-US" sz="2200" u="sng">
                <a:ea typeface="楷体" pitchFamily="49" charset="-122"/>
                <a:cs typeface="Times New Roman" pitchFamily="18" charset="0"/>
              </a:rPr>
              <a:t>，</a:t>
            </a:r>
            <a:r>
              <a:rPr kumimoji="1" lang="zh-CN" altLang="en-US" sz="2200" u="sng">
                <a:solidFill>
                  <a:srgbClr val="CC00FF"/>
                </a:solidFill>
                <a:ea typeface="楷体" pitchFamily="49" charset="-122"/>
                <a:cs typeface="Times New Roman" pitchFamily="18" charset="0"/>
              </a:rPr>
              <a:t>右</a:t>
            </a:r>
            <a:r>
              <a:rPr kumimoji="1" lang="zh-CN" altLang="en-US" sz="2200" u="sng" dirty="0">
                <a:solidFill>
                  <a:srgbClr val="CC00FF"/>
                </a:solidFill>
                <a:ea typeface="楷体" pitchFamily="49" charset="-122"/>
                <a:cs typeface="Times New Roman" pitchFamily="18" charset="0"/>
              </a:rPr>
              <a:t>分支</a:t>
            </a:r>
            <a:r>
              <a:rPr kumimoji="1" lang="zh-CN" altLang="en-US" sz="2200" u="sng">
                <a:solidFill>
                  <a:srgbClr val="CC00FF"/>
                </a:solidFill>
                <a:ea typeface="楷体" pitchFamily="49" charset="-122"/>
                <a:cs typeface="Times New Roman" pitchFamily="18" charset="0"/>
              </a:rPr>
              <a:t>为</a:t>
            </a:r>
            <a:r>
              <a:rPr kumimoji="1" lang="en-US" altLang="zh-CN" sz="2200" u="sng">
                <a:solidFill>
                  <a:srgbClr val="CC00FF"/>
                </a:solidFill>
                <a:ea typeface="楷体" pitchFamily="49" charset="-122"/>
                <a:cs typeface="Times New Roman" pitchFamily="18" charset="0"/>
              </a:rPr>
              <a:t>1</a:t>
            </a:r>
            <a:r>
              <a:rPr kumimoji="1" lang="zh-CN" altLang="en-US" sz="2200">
                <a:ea typeface="楷体" pitchFamily="49" charset="-122"/>
                <a:cs typeface="Times New Roman" pitchFamily="18" charset="0"/>
              </a:rPr>
              <a:t>，则从根结点到每个叶结点所</a:t>
            </a:r>
            <a:r>
              <a:rPr kumimoji="1" lang="zh-CN" altLang="en-US" sz="2200" dirty="0">
                <a:ea typeface="楷体" pitchFamily="49" charset="-122"/>
                <a:cs typeface="Times New Roman" pitchFamily="18" charset="0"/>
              </a:rPr>
              <a:t>经过的分支对应的</a:t>
            </a:r>
            <a:r>
              <a:rPr kumimoji="1" lang="en-US" altLang="zh-CN" sz="2200" dirty="0">
                <a:ea typeface="楷体" pitchFamily="49" charset="-122"/>
                <a:cs typeface="Times New Roman" pitchFamily="18" charset="0"/>
              </a:rPr>
              <a:t>0</a:t>
            </a:r>
            <a:r>
              <a:rPr kumimoji="1" lang="zh-CN" altLang="en-US" sz="2200" dirty="0">
                <a:ea typeface="楷体" pitchFamily="49" charset="-122"/>
                <a:cs typeface="Times New Roman" pitchFamily="18" charset="0"/>
              </a:rPr>
              <a:t>和</a:t>
            </a:r>
            <a:r>
              <a:rPr kumimoji="1" lang="en-US" altLang="zh-CN" sz="2200" dirty="0">
                <a:ea typeface="楷体" pitchFamily="49" charset="-122"/>
                <a:cs typeface="Times New Roman" pitchFamily="18" charset="0"/>
              </a:rPr>
              <a:t>1</a:t>
            </a:r>
            <a:r>
              <a:rPr kumimoji="1" lang="zh-CN" altLang="en-US" sz="2200" dirty="0">
                <a:ea typeface="楷体" pitchFamily="49" charset="-122"/>
                <a:cs typeface="Times New Roman" pitchFamily="18" charset="0"/>
              </a:rPr>
              <a:t>组成的序列便</a:t>
            </a:r>
            <a:r>
              <a:rPr kumimoji="1" lang="zh-CN" altLang="en-US" sz="2200">
                <a:ea typeface="楷体" pitchFamily="49" charset="-122"/>
                <a:cs typeface="Times New Roman" pitchFamily="18" charset="0"/>
              </a:rPr>
              <a:t>为该结点对应</a:t>
            </a:r>
            <a:r>
              <a:rPr kumimoji="1" lang="zh-CN" altLang="en-US" sz="2200" dirty="0">
                <a:ea typeface="楷体" pitchFamily="49" charset="-122"/>
                <a:cs typeface="Times New Roman" pitchFamily="18" charset="0"/>
              </a:rPr>
              <a:t>字符的编码。这样的编码称为</a:t>
            </a:r>
            <a:r>
              <a:rPr kumimoji="1" lang="zh-CN" altLang="en-US" sz="2200" dirty="0">
                <a:solidFill>
                  <a:srgbClr val="FF0000"/>
                </a:solidFill>
                <a:ea typeface="楷体" pitchFamily="49" charset="-122"/>
                <a:cs typeface="Times New Roman" pitchFamily="18" charset="0"/>
              </a:rPr>
              <a:t>哈夫曼编码</a:t>
            </a:r>
            <a:r>
              <a:rPr kumimoji="1" lang="zh-CN" altLang="en-US" sz="2200" dirty="0">
                <a:ea typeface="楷体" pitchFamily="49" charset="-122"/>
                <a:cs typeface="Times New Roman" pitchFamily="18" charset="0"/>
              </a:rPr>
              <a:t>。 </a:t>
            </a:r>
          </a:p>
        </p:txBody>
      </p:sp>
      <p:sp>
        <p:nvSpPr>
          <p:cNvPr id="165890" name="Text Box 2" descr="新闻纸"/>
          <p:cNvSpPr txBox="1">
            <a:spLocks noChangeArrowheads="1"/>
          </p:cNvSpPr>
          <p:nvPr/>
        </p:nvSpPr>
        <p:spPr bwMode="auto">
          <a:xfrm>
            <a:off x="428596" y="571480"/>
            <a:ext cx="3529013" cy="486287"/>
          </a:xfrm>
          <a:prstGeom prst="rect">
            <a:avLst/>
          </a:prstGeom>
          <a:blipFill dpi="0" rotWithShape="1">
            <a:blip r:embed="rId2"/>
            <a:srcRect/>
            <a:tile tx="0" ty="0" sx="100000" sy="100000" flip="none" algn="tl"/>
          </a:blipFill>
          <a:ln w="9525" algn="ctr">
            <a:noFill/>
            <a:miter lim="800000"/>
            <a:headEnd/>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哈夫曼编码</a:t>
            </a:r>
            <a:endPar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endParaRPr>
          </a:p>
        </p:txBody>
      </p:sp>
      <p:grpSp>
        <p:nvGrpSpPr>
          <p:cNvPr id="165893" name="Group 5"/>
          <p:cNvGrpSpPr>
            <a:grpSpLocks/>
          </p:cNvGrpSpPr>
          <p:nvPr/>
        </p:nvGrpSpPr>
        <p:grpSpPr bwMode="auto">
          <a:xfrm>
            <a:off x="3643329" y="2000242"/>
            <a:ext cx="2808287" cy="2439989"/>
            <a:chOff x="2260" y="2288"/>
            <a:chExt cx="1769" cy="1537"/>
          </a:xfrm>
        </p:grpSpPr>
        <p:sp>
          <p:nvSpPr>
            <p:cNvPr id="165891" name="Line 3"/>
            <p:cNvSpPr>
              <a:spLocks noChangeShapeType="1"/>
            </p:cNvSpPr>
            <p:nvPr/>
          </p:nvSpPr>
          <p:spPr bwMode="auto">
            <a:xfrm flipH="1" flipV="1">
              <a:off x="3139" y="2288"/>
              <a:ext cx="0" cy="1020"/>
            </a:xfrm>
            <a:prstGeom prst="line">
              <a:avLst/>
            </a:prstGeom>
            <a:noFill/>
            <a:ln w="38100">
              <a:solidFill>
                <a:srgbClr val="FF0000"/>
              </a:solidFill>
              <a:prstDash val="sysDot"/>
              <a:round/>
              <a:headEnd/>
              <a:tailEnd type="stealth" w="med" len="lg"/>
            </a:ln>
            <a:effectLst/>
          </p:spPr>
          <p:txBody>
            <a:bodyPr wrap="none"/>
            <a:lstStyle/>
            <a:p>
              <a:endParaRPr lang="zh-CN" altLang="en-US"/>
            </a:p>
          </p:txBody>
        </p:sp>
        <p:sp>
          <p:nvSpPr>
            <p:cNvPr id="165892" name="Text Box 4"/>
            <p:cNvSpPr txBox="1">
              <a:spLocks noChangeArrowheads="1"/>
            </p:cNvSpPr>
            <p:nvPr/>
          </p:nvSpPr>
          <p:spPr bwMode="auto">
            <a:xfrm>
              <a:off x="2260" y="3340"/>
              <a:ext cx="1769" cy="485"/>
            </a:xfrm>
            <a:prstGeom prst="rect">
              <a:avLst/>
            </a:prstGeom>
            <a:noFill/>
            <a:ln w="9525" algn="ctr">
              <a:noFill/>
              <a:miter lim="800000"/>
              <a:headEnd/>
              <a:tailEnd type="none" w="med" len="lg"/>
            </a:ln>
            <a:effectLst/>
          </p:spPr>
          <p:txBody>
            <a:bodyPr>
              <a:spAutoFit/>
            </a:bodyPr>
            <a:lstStyle/>
            <a:p>
              <a:pPr>
                <a:spcBef>
                  <a:spcPct val="50000"/>
                </a:spcBef>
              </a:pPr>
              <a:r>
                <a:rPr kumimoji="1" lang="zh-CN" altLang="en-US" sz="2200" dirty="0">
                  <a:ea typeface="楷体" pitchFamily="49" charset="-122"/>
                  <a:cs typeface="Times New Roman" pitchFamily="18" charset="0"/>
                </a:rPr>
                <a:t>哈夫曼编码属</a:t>
              </a:r>
              <a:r>
                <a:rPr kumimoji="1" lang="en-US" altLang="zh-CN" sz="2200" dirty="0">
                  <a:ea typeface="楷体" pitchFamily="49" charset="-122"/>
                  <a:cs typeface="Times New Roman" pitchFamily="18" charset="0"/>
                </a:rPr>
                <a:t>0</a:t>
              </a:r>
              <a:r>
                <a:rPr kumimoji="1" lang="zh-CN" altLang="en-US" sz="2200" dirty="0">
                  <a:ea typeface="楷体" pitchFamily="49" charset="-122"/>
                  <a:cs typeface="Times New Roman" pitchFamily="18" charset="0"/>
                </a:rPr>
                <a:t>、</a:t>
              </a:r>
              <a:r>
                <a:rPr kumimoji="1" lang="en-US" altLang="zh-CN" sz="2200" dirty="0">
                  <a:ea typeface="楷体" pitchFamily="49" charset="-122"/>
                  <a:cs typeface="Times New Roman" pitchFamily="18" charset="0"/>
                </a:rPr>
                <a:t>1</a:t>
              </a:r>
              <a:r>
                <a:rPr kumimoji="1" lang="zh-CN" altLang="en-US" sz="2200" dirty="0">
                  <a:ea typeface="楷体" pitchFamily="49" charset="-122"/>
                  <a:cs typeface="Times New Roman" pitchFamily="18" charset="0"/>
                </a:rPr>
                <a:t>二进制编码</a:t>
              </a:r>
            </a:p>
          </p:txBody>
        </p:sp>
      </p:grpSp>
      <p:sp>
        <p:nvSpPr>
          <p:cNvPr id="8" name="灯片编号占位符 7"/>
          <p:cNvSpPr>
            <a:spLocks noGrp="1"/>
          </p:cNvSpPr>
          <p:nvPr>
            <p:ph type="sldNum" sz="quarter" idx="12"/>
          </p:nvPr>
        </p:nvSpPr>
        <p:spPr/>
        <p:txBody>
          <a:bodyPr/>
          <a:lstStyle/>
          <a:p>
            <a:fld id="{EEE4F7E5-DD09-4BA6-9AE1-47735B52AA37}" type="slidenum">
              <a:rPr lang="en-US" altLang="zh-CN" smtClean="0"/>
              <a:pPr/>
              <a:t>55</a:t>
            </a:fld>
            <a:r>
              <a:rPr lang="en-US" altLang="zh-CN"/>
              <a:t>/15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5893"/>
                                        </p:tgtEl>
                                        <p:attrNameLst>
                                          <p:attrName>style.visibility</p:attrName>
                                        </p:attrNameLst>
                                      </p:cBhvr>
                                      <p:to>
                                        <p:strVal val="visible"/>
                                      </p:to>
                                    </p:set>
                                    <p:animEffect transition="in" filter="wipe(down)">
                                      <p:cBhvr>
                                        <p:cTn id="7" dur="500"/>
                                        <p:tgtEl>
                                          <p:spTgt spid="165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0933" name="Picture 5" descr="u=3556464200,2180925461&amp;fm=21&amp;gp=0"/>
          <p:cNvPicPr>
            <a:picLocks noChangeAspect="1" noChangeArrowheads="1"/>
          </p:cNvPicPr>
          <p:nvPr/>
        </p:nvPicPr>
        <p:blipFill>
          <a:blip r:embed="rId2"/>
          <a:srcRect/>
          <a:stretch>
            <a:fillRect/>
          </a:stretch>
        </p:blipFill>
        <p:spPr bwMode="auto">
          <a:xfrm>
            <a:off x="1835150" y="404813"/>
            <a:ext cx="4537075" cy="3011487"/>
          </a:xfrm>
          <a:prstGeom prst="rect">
            <a:avLst/>
          </a:prstGeom>
          <a:noFill/>
        </p:spPr>
      </p:pic>
      <p:sp>
        <p:nvSpPr>
          <p:cNvPr id="380934" name="Text Box 6"/>
          <p:cNvSpPr txBox="1">
            <a:spLocks noChangeArrowheads="1"/>
          </p:cNvSpPr>
          <p:nvPr/>
        </p:nvSpPr>
        <p:spPr bwMode="auto">
          <a:xfrm>
            <a:off x="539751" y="3789363"/>
            <a:ext cx="7104084" cy="430887"/>
          </a:xfrm>
          <a:prstGeom prst="rect">
            <a:avLst/>
          </a:prstGeom>
          <a:noFill/>
          <a:ln w="9525" algn="ctr">
            <a:noFill/>
            <a:miter lim="800000"/>
            <a:headEnd/>
            <a:tailEnd type="none" w="med" len="lg"/>
          </a:ln>
          <a:effectLst/>
        </p:spPr>
        <p:txBody>
          <a:bodyPr wrap="square">
            <a:spAutoFit/>
          </a:bodyPr>
          <a:lstStyle/>
          <a:p>
            <a:pPr algn="l">
              <a:spcBef>
                <a:spcPct val="50000"/>
              </a:spcBef>
            </a:pPr>
            <a:r>
              <a:rPr lang="zh-CN" altLang="en-US" sz="2200" dirty="0">
                <a:solidFill>
                  <a:srgbClr val="FF0000"/>
                </a:solidFill>
                <a:latin typeface="微软雅黑" pitchFamily="34" charset="-122"/>
                <a:ea typeface="微软雅黑" pitchFamily="34" charset="-122"/>
                <a:cs typeface="Times New Roman" pitchFamily="18" charset="0"/>
              </a:rPr>
              <a:t>哈夫曼编码特点</a:t>
            </a:r>
            <a:r>
              <a:rPr lang="zh-CN" altLang="en-US" sz="2200" dirty="0">
                <a:latin typeface="微软雅黑" pitchFamily="34" charset="-122"/>
                <a:ea typeface="微软雅黑" pitchFamily="34" charset="-122"/>
                <a:cs typeface="Times New Roman" pitchFamily="18" charset="0"/>
              </a:rPr>
              <a:t>：权值越大的字符编码</a:t>
            </a:r>
            <a:r>
              <a:rPr lang="zh-CN" altLang="en-US" sz="2200">
                <a:latin typeface="微软雅黑" pitchFamily="34" charset="-122"/>
                <a:ea typeface="微软雅黑" pitchFamily="34" charset="-122"/>
                <a:cs typeface="Times New Roman" pitchFamily="18" charset="0"/>
              </a:rPr>
              <a:t>越短，反之</a:t>
            </a:r>
            <a:r>
              <a:rPr lang="zh-CN" altLang="en-US" sz="2200" dirty="0">
                <a:latin typeface="微软雅黑" pitchFamily="34" charset="-122"/>
                <a:ea typeface="微软雅黑" pitchFamily="34" charset="-122"/>
                <a:cs typeface="Times New Roman" pitchFamily="18" charset="0"/>
              </a:rPr>
              <a:t>越长。</a:t>
            </a:r>
          </a:p>
        </p:txBody>
      </p:sp>
      <p:sp>
        <p:nvSpPr>
          <p:cNvPr id="5" name="灯片编号占位符 4"/>
          <p:cNvSpPr>
            <a:spLocks noGrp="1"/>
          </p:cNvSpPr>
          <p:nvPr>
            <p:ph type="sldNum" sz="quarter" idx="12"/>
          </p:nvPr>
        </p:nvSpPr>
        <p:spPr/>
        <p:txBody>
          <a:bodyPr/>
          <a:lstStyle/>
          <a:p>
            <a:fld id="{EEE4F7E5-DD09-4BA6-9AE1-47735B52AA37}" type="slidenum">
              <a:rPr lang="en-US" altLang="zh-CN" smtClean="0"/>
              <a:pPr/>
              <a:t>56</a:t>
            </a:fld>
            <a:r>
              <a:rPr lang="en-US" altLang="zh-CN"/>
              <a:t>/15</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直接连接符 56"/>
          <p:cNvCxnSpPr/>
          <p:nvPr/>
        </p:nvCxnSpPr>
        <p:spPr>
          <a:xfrm rot="5400000">
            <a:off x="6159505" y="2932113"/>
            <a:ext cx="773128" cy="48101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264209" idx="0"/>
          </p:cNvCxnSpPr>
          <p:nvPr/>
        </p:nvCxnSpPr>
        <p:spPr>
          <a:xfrm rot="5400000">
            <a:off x="6873900" y="3983053"/>
            <a:ext cx="549273" cy="419093"/>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64194" name="Oval 2"/>
          <p:cNvSpPr>
            <a:spLocks noChangeArrowheads="1"/>
          </p:cNvSpPr>
          <p:nvPr/>
        </p:nvSpPr>
        <p:spPr bwMode="auto">
          <a:xfrm>
            <a:off x="5359400" y="2390775"/>
            <a:ext cx="6096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kumimoji="1" lang="en-US" altLang="zh-CN" sz="2000">
                <a:solidFill>
                  <a:srgbClr val="3333FF"/>
                </a:solidFill>
                <a:latin typeface="Consolas" pitchFamily="49" charset="0"/>
                <a:ea typeface="宋体" pitchFamily="2" charset="-122"/>
                <a:cs typeface="Consolas" pitchFamily="49" charset="0"/>
              </a:rPr>
              <a:t>29</a:t>
            </a:r>
            <a:endParaRPr kumimoji="1" lang="en-US" altLang="zh-CN" sz="2000" b="0">
              <a:solidFill>
                <a:srgbClr val="3333FF"/>
              </a:solidFill>
              <a:latin typeface="Consolas" pitchFamily="49" charset="0"/>
              <a:ea typeface="宋体" pitchFamily="2" charset="-122"/>
              <a:cs typeface="Consolas" pitchFamily="49" charset="0"/>
            </a:endParaRPr>
          </a:p>
        </p:txBody>
      </p:sp>
      <p:sp>
        <p:nvSpPr>
          <p:cNvPr id="264195" name="Oval 3"/>
          <p:cNvSpPr>
            <a:spLocks noChangeArrowheads="1"/>
          </p:cNvSpPr>
          <p:nvPr/>
        </p:nvSpPr>
        <p:spPr bwMode="auto">
          <a:xfrm>
            <a:off x="6034102" y="3500438"/>
            <a:ext cx="6096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kumimoji="1" lang="en-US" altLang="zh-CN" sz="2000">
                <a:solidFill>
                  <a:srgbClr val="3333FF"/>
                </a:solidFill>
                <a:latin typeface="Consolas" pitchFamily="49" charset="0"/>
                <a:ea typeface="宋体" pitchFamily="2" charset="-122"/>
                <a:cs typeface="Consolas" pitchFamily="49" charset="0"/>
              </a:rPr>
              <a:t>14</a:t>
            </a:r>
            <a:endParaRPr kumimoji="1" lang="en-US" altLang="zh-CN" sz="2000" b="0">
              <a:solidFill>
                <a:srgbClr val="3333FF"/>
              </a:solidFill>
              <a:latin typeface="Consolas" pitchFamily="49" charset="0"/>
              <a:ea typeface="宋体" pitchFamily="2" charset="-122"/>
              <a:cs typeface="Consolas" pitchFamily="49" charset="0"/>
            </a:endParaRPr>
          </a:p>
        </p:txBody>
      </p:sp>
      <p:sp>
        <p:nvSpPr>
          <p:cNvPr id="264196" name="Oval 4"/>
          <p:cNvSpPr>
            <a:spLocks noChangeArrowheads="1"/>
          </p:cNvSpPr>
          <p:nvPr/>
        </p:nvSpPr>
        <p:spPr bwMode="auto">
          <a:xfrm>
            <a:off x="3630613" y="2395534"/>
            <a:ext cx="6096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kumimoji="1" lang="en-US" altLang="zh-CN" sz="2000">
                <a:solidFill>
                  <a:srgbClr val="3333FF"/>
                </a:solidFill>
                <a:latin typeface="Consolas" pitchFamily="49" charset="0"/>
                <a:ea typeface="宋体" pitchFamily="2" charset="-122"/>
                <a:cs typeface="Consolas" pitchFamily="49" charset="0"/>
              </a:rPr>
              <a:t>23</a:t>
            </a:r>
            <a:endParaRPr kumimoji="1" lang="en-US" altLang="zh-CN" sz="2000" b="0">
              <a:solidFill>
                <a:srgbClr val="3333FF"/>
              </a:solidFill>
              <a:latin typeface="Consolas" pitchFamily="49" charset="0"/>
              <a:ea typeface="宋体" pitchFamily="2" charset="-122"/>
              <a:cs typeface="Consolas" pitchFamily="49" charset="0"/>
            </a:endParaRPr>
          </a:p>
        </p:txBody>
      </p:sp>
      <p:sp>
        <p:nvSpPr>
          <p:cNvPr id="264197" name="Oval 5"/>
          <p:cNvSpPr>
            <a:spLocks noChangeArrowheads="1"/>
          </p:cNvSpPr>
          <p:nvPr/>
        </p:nvSpPr>
        <p:spPr bwMode="auto">
          <a:xfrm>
            <a:off x="2838450" y="3429000"/>
            <a:ext cx="6096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kumimoji="1" lang="en-US" altLang="zh-CN" sz="2000">
                <a:solidFill>
                  <a:srgbClr val="3333FF"/>
                </a:solidFill>
                <a:latin typeface="Consolas" pitchFamily="49" charset="0"/>
                <a:ea typeface="宋体" pitchFamily="2" charset="-122"/>
                <a:cs typeface="Consolas" pitchFamily="49" charset="0"/>
              </a:rPr>
              <a:t>11</a:t>
            </a:r>
            <a:endParaRPr kumimoji="1" lang="en-US" altLang="zh-CN" sz="2000" b="0">
              <a:solidFill>
                <a:srgbClr val="3333FF"/>
              </a:solidFill>
              <a:latin typeface="Consolas" pitchFamily="49" charset="0"/>
              <a:ea typeface="宋体" pitchFamily="2" charset="-122"/>
              <a:cs typeface="Consolas" pitchFamily="49" charset="0"/>
            </a:endParaRPr>
          </a:p>
        </p:txBody>
      </p:sp>
      <p:sp>
        <p:nvSpPr>
          <p:cNvPr id="264200" name="Text Box 8"/>
          <p:cNvSpPr txBox="1">
            <a:spLocks noChangeArrowheads="1"/>
          </p:cNvSpPr>
          <p:nvPr/>
        </p:nvSpPr>
        <p:spPr bwMode="auto">
          <a:xfrm>
            <a:off x="1662113" y="3429000"/>
            <a:ext cx="549275" cy="400110"/>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a:spAutoFit/>
          </a:bodyPr>
          <a:lstStyle/>
          <a:p>
            <a:r>
              <a:rPr kumimoji="1" lang="en-US" altLang="zh-CN" sz="2000">
                <a:solidFill>
                  <a:srgbClr val="3333FF"/>
                </a:solidFill>
                <a:latin typeface="Consolas" pitchFamily="49" charset="0"/>
                <a:ea typeface="宋体" pitchFamily="2" charset="-122"/>
                <a:cs typeface="Consolas" pitchFamily="49" charset="0"/>
              </a:rPr>
              <a:t>8</a:t>
            </a:r>
            <a:endParaRPr kumimoji="1" lang="en-US" altLang="zh-CN" sz="2000" b="0">
              <a:solidFill>
                <a:srgbClr val="3333FF"/>
              </a:solidFill>
              <a:latin typeface="Consolas" pitchFamily="49" charset="0"/>
              <a:ea typeface="宋体" pitchFamily="2" charset="-122"/>
              <a:cs typeface="Consolas" pitchFamily="49" charset="0"/>
            </a:endParaRPr>
          </a:p>
        </p:txBody>
      </p:sp>
      <p:sp>
        <p:nvSpPr>
          <p:cNvPr id="264201" name="Oval 9"/>
          <p:cNvSpPr>
            <a:spLocks noChangeArrowheads="1"/>
          </p:cNvSpPr>
          <p:nvPr/>
        </p:nvSpPr>
        <p:spPr bwMode="auto">
          <a:xfrm>
            <a:off x="1042988" y="4364038"/>
            <a:ext cx="6096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kumimoji="1" lang="en-US" altLang="zh-CN" sz="2000" dirty="0">
                <a:solidFill>
                  <a:srgbClr val="3333FF"/>
                </a:solidFill>
                <a:latin typeface="Consolas" pitchFamily="49" charset="0"/>
                <a:ea typeface="宋体" pitchFamily="2" charset="-122"/>
                <a:cs typeface="Consolas" pitchFamily="49" charset="0"/>
              </a:rPr>
              <a:t>3</a:t>
            </a:r>
            <a:endParaRPr kumimoji="1" lang="en-US" altLang="zh-CN" sz="2000" b="0" dirty="0">
              <a:solidFill>
                <a:srgbClr val="3333FF"/>
              </a:solidFill>
              <a:latin typeface="Consolas" pitchFamily="49" charset="0"/>
              <a:ea typeface="宋体" pitchFamily="2" charset="-122"/>
              <a:cs typeface="Consolas" pitchFamily="49" charset="0"/>
            </a:endParaRPr>
          </a:p>
        </p:txBody>
      </p:sp>
      <p:sp>
        <p:nvSpPr>
          <p:cNvPr id="264202" name="Oval 10"/>
          <p:cNvSpPr>
            <a:spLocks noChangeArrowheads="1"/>
          </p:cNvSpPr>
          <p:nvPr/>
        </p:nvSpPr>
        <p:spPr bwMode="auto">
          <a:xfrm>
            <a:off x="2214546" y="4365625"/>
            <a:ext cx="6096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kumimoji="1" lang="en-US" altLang="zh-CN" sz="2000">
                <a:solidFill>
                  <a:srgbClr val="3333FF"/>
                </a:solidFill>
                <a:latin typeface="Consolas" pitchFamily="49" charset="0"/>
                <a:ea typeface="宋体" pitchFamily="2" charset="-122"/>
                <a:cs typeface="Consolas" pitchFamily="49" charset="0"/>
              </a:rPr>
              <a:t>5</a:t>
            </a:r>
            <a:endParaRPr kumimoji="1" lang="en-US" altLang="zh-CN" sz="2000" b="0">
              <a:solidFill>
                <a:srgbClr val="3333FF"/>
              </a:solidFill>
              <a:latin typeface="Consolas" pitchFamily="49" charset="0"/>
              <a:ea typeface="宋体" pitchFamily="2" charset="-122"/>
              <a:cs typeface="Consolas" pitchFamily="49" charset="0"/>
            </a:endParaRPr>
          </a:p>
        </p:txBody>
      </p:sp>
      <p:sp>
        <p:nvSpPr>
          <p:cNvPr id="264205" name="Rectangle 13"/>
          <p:cNvSpPr>
            <a:spLocks noChangeArrowheads="1"/>
          </p:cNvSpPr>
          <p:nvPr/>
        </p:nvSpPr>
        <p:spPr bwMode="auto">
          <a:xfrm>
            <a:off x="2262188" y="2347913"/>
            <a:ext cx="576262" cy="36670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a:solidFill>
                  <a:srgbClr val="3333FF"/>
                </a:solidFill>
                <a:latin typeface="Consolas" pitchFamily="49" charset="0"/>
                <a:ea typeface="宋体" pitchFamily="2" charset="-122"/>
                <a:cs typeface="Consolas" pitchFamily="49" charset="0"/>
              </a:rPr>
              <a:t>19</a:t>
            </a:r>
          </a:p>
        </p:txBody>
      </p:sp>
      <p:sp>
        <p:nvSpPr>
          <p:cNvPr id="264206" name="Text Box 14"/>
          <p:cNvSpPr txBox="1">
            <a:spLocks noChangeArrowheads="1"/>
          </p:cNvSpPr>
          <p:nvPr/>
        </p:nvSpPr>
        <p:spPr bwMode="auto">
          <a:xfrm>
            <a:off x="7150101" y="3530611"/>
            <a:ext cx="685800" cy="400110"/>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a:spAutoFit/>
          </a:bodyPr>
          <a:lstStyle/>
          <a:p>
            <a:r>
              <a:rPr kumimoji="1" lang="en-US" altLang="zh-CN" sz="2000">
                <a:solidFill>
                  <a:srgbClr val="3333FF"/>
                </a:solidFill>
                <a:latin typeface="Consolas" pitchFamily="49" charset="0"/>
                <a:ea typeface="宋体" pitchFamily="2" charset="-122"/>
                <a:cs typeface="Consolas" pitchFamily="49" charset="0"/>
              </a:rPr>
              <a:t>15</a:t>
            </a:r>
            <a:endParaRPr kumimoji="1" lang="en-US" altLang="zh-CN" sz="2000" b="0">
              <a:solidFill>
                <a:srgbClr val="3333FF"/>
              </a:solidFill>
              <a:latin typeface="Consolas" pitchFamily="49" charset="0"/>
              <a:ea typeface="宋体" pitchFamily="2" charset="-122"/>
              <a:cs typeface="Consolas" pitchFamily="49" charset="0"/>
            </a:endParaRPr>
          </a:p>
        </p:txBody>
      </p:sp>
      <p:sp>
        <p:nvSpPr>
          <p:cNvPr id="264209" name="Oval 17"/>
          <p:cNvSpPr>
            <a:spLocks noChangeArrowheads="1"/>
          </p:cNvSpPr>
          <p:nvPr/>
        </p:nvSpPr>
        <p:spPr bwMode="auto">
          <a:xfrm>
            <a:off x="6634189" y="4467236"/>
            <a:ext cx="6096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kumimoji="1" lang="en-US" altLang="zh-CN" sz="2000">
                <a:solidFill>
                  <a:srgbClr val="3333FF"/>
                </a:solidFill>
                <a:latin typeface="Consolas" pitchFamily="49" charset="0"/>
                <a:ea typeface="宋体" pitchFamily="2" charset="-122"/>
                <a:cs typeface="Consolas" pitchFamily="49" charset="0"/>
              </a:rPr>
              <a:t>7</a:t>
            </a:r>
            <a:endParaRPr kumimoji="1" lang="en-US" altLang="zh-CN" sz="2000" b="0">
              <a:solidFill>
                <a:srgbClr val="3333FF"/>
              </a:solidFill>
              <a:latin typeface="Consolas" pitchFamily="49" charset="0"/>
              <a:ea typeface="宋体" pitchFamily="2" charset="-122"/>
              <a:cs typeface="Consolas" pitchFamily="49" charset="0"/>
            </a:endParaRPr>
          </a:p>
        </p:txBody>
      </p:sp>
      <p:sp>
        <p:nvSpPr>
          <p:cNvPr id="264210" name="Oval 18"/>
          <p:cNvSpPr>
            <a:spLocks noChangeArrowheads="1"/>
          </p:cNvSpPr>
          <p:nvPr/>
        </p:nvSpPr>
        <p:spPr bwMode="auto">
          <a:xfrm>
            <a:off x="7748614" y="4467236"/>
            <a:ext cx="6096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kumimoji="1" lang="en-US" altLang="zh-CN" sz="2000">
                <a:solidFill>
                  <a:srgbClr val="3333FF"/>
                </a:solidFill>
                <a:latin typeface="Consolas" pitchFamily="49" charset="0"/>
                <a:ea typeface="宋体" pitchFamily="2" charset="-122"/>
                <a:cs typeface="Consolas" pitchFamily="49" charset="0"/>
              </a:rPr>
              <a:t>8</a:t>
            </a:r>
            <a:endParaRPr kumimoji="1" lang="en-US" altLang="zh-CN" sz="2000" b="0">
              <a:solidFill>
                <a:srgbClr val="3333FF"/>
              </a:solidFill>
              <a:latin typeface="Consolas" pitchFamily="49" charset="0"/>
              <a:ea typeface="宋体" pitchFamily="2" charset="-122"/>
              <a:cs typeface="Consolas" pitchFamily="49" charset="0"/>
            </a:endParaRPr>
          </a:p>
        </p:txBody>
      </p:sp>
      <p:sp>
        <p:nvSpPr>
          <p:cNvPr id="264213" name="Rectangle 21"/>
          <p:cNvSpPr>
            <a:spLocks noChangeArrowheads="1"/>
          </p:cNvSpPr>
          <p:nvPr/>
        </p:nvSpPr>
        <p:spPr bwMode="auto">
          <a:xfrm>
            <a:off x="6657976" y="2362201"/>
            <a:ext cx="576263" cy="42385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solidFill>
                  <a:srgbClr val="3333FF"/>
                </a:solidFill>
                <a:latin typeface="Consolas" pitchFamily="49" charset="0"/>
                <a:ea typeface="宋体" pitchFamily="2" charset="-122"/>
                <a:cs typeface="Consolas" pitchFamily="49" charset="0"/>
              </a:rPr>
              <a:t>29</a:t>
            </a:r>
          </a:p>
        </p:txBody>
      </p:sp>
      <p:sp>
        <p:nvSpPr>
          <p:cNvPr id="264216" name="Rectangle 24"/>
          <p:cNvSpPr>
            <a:spLocks noChangeArrowheads="1"/>
          </p:cNvSpPr>
          <p:nvPr/>
        </p:nvSpPr>
        <p:spPr bwMode="auto">
          <a:xfrm>
            <a:off x="2981325" y="1341438"/>
            <a:ext cx="576263" cy="44448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a:solidFill>
                  <a:srgbClr val="3333FF"/>
                </a:solidFill>
                <a:latin typeface="Consolas" pitchFamily="49" charset="0"/>
                <a:ea typeface="宋体" pitchFamily="2" charset="-122"/>
                <a:cs typeface="Consolas" pitchFamily="49" charset="0"/>
              </a:rPr>
              <a:t>42</a:t>
            </a:r>
          </a:p>
        </p:txBody>
      </p:sp>
      <p:sp>
        <p:nvSpPr>
          <p:cNvPr id="264219" name="Rectangle 27"/>
          <p:cNvSpPr>
            <a:spLocks noChangeArrowheads="1"/>
          </p:cNvSpPr>
          <p:nvPr/>
        </p:nvSpPr>
        <p:spPr bwMode="auto">
          <a:xfrm>
            <a:off x="5938838" y="1282700"/>
            <a:ext cx="576262" cy="43178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solidFill>
                  <a:srgbClr val="3333FF"/>
                </a:solidFill>
                <a:latin typeface="Consolas" pitchFamily="49" charset="0"/>
                <a:ea typeface="宋体" pitchFamily="2" charset="-122"/>
                <a:cs typeface="Consolas" pitchFamily="49" charset="0"/>
              </a:rPr>
              <a:t>58</a:t>
            </a:r>
          </a:p>
        </p:txBody>
      </p:sp>
      <p:sp>
        <p:nvSpPr>
          <p:cNvPr id="264222" name="Rectangle 30"/>
          <p:cNvSpPr>
            <a:spLocks noChangeArrowheads="1"/>
          </p:cNvSpPr>
          <p:nvPr/>
        </p:nvSpPr>
        <p:spPr bwMode="auto">
          <a:xfrm>
            <a:off x="4422779" y="546102"/>
            <a:ext cx="649287" cy="38256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a:solidFill>
                  <a:srgbClr val="3333FF"/>
                </a:solidFill>
                <a:latin typeface="Consolas" pitchFamily="49" charset="0"/>
                <a:ea typeface="宋体" pitchFamily="2" charset="-122"/>
                <a:cs typeface="Consolas" pitchFamily="49" charset="0"/>
              </a:rPr>
              <a:t>100</a:t>
            </a:r>
          </a:p>
        </p:txBody>
      </p:sp>
      <p:sp>
        <p:nvSpPr>
          <p:cNvPr id="264236" name="Text Box 44"/>
          <p:cNvSpPr txBox="1">
            <a:spLocks noChangeArrowheads="1"/>
          </p:cNvSpPr>
          <p:nvPr/>
        </p:nvSpPr>
        <p:spPr bwMode="auto">
          <a:xfrm>
            <a:off x="1214414" y="5643578"/>
            <a:ext cx="7056438" cy="707886"/>
          </a:xfrm>
          <a:prstGeom prst="rect">
            <a:avLst/>
          </a:prstGeom>
          <a:noFill/>
          <a:ln w="31750" algn="ctr">
            <a:noFill/>
            <a:miter lim="800000"/>
            <a:headEnd/>
            <a:tailEnd/>
          </a:ln>
          <a:effectLst/>
        </p:spPr>
        <p:txBody>
          <a:bodyPr>
            <a:spAutoFit/>
          </a:bodyPr>
          <a:lstStyle/>
          <a:p>
            <a:pPr algn="l"/>
            <a:r>
              <a:rPr lang="en-US" altLang="zh-CN" sz="2000">
                <a:latin typeface="Consolas" pitchFamily="49" charset="0"/>
                <a:ea typeface="黑体" pitchFamily="2" charset="-122"/>
                <a:cs typeface="Consolas" pitchFamily="49" charset="0"/>
              </a:rPr>
              <a:t>3:</a:t>
            </a:r>
            <a:r>
              <a:rPr lang="en-US" altLang="zh-CN" sz="2000">
                <a:solidFill>
                  <a:srgbClr val="FF0000"/>
                </a:solidFill>
                <a:latin typeface="Consolas" pitchFamily="49" charset="0"/>
                <a:ea typeface="黑体" pitchFamily="2" charset="-122"/>
                <a:cs typeface="Consolas" pitchFamily="49" charset="0"/>
              </a:rPr>
              <a:t>0000</a:t>
            </a:r>
            <a:r>
              <a:rPr lang="en-US" altLang="zh-CN" sz="2000">
                <a:latin typeface="Consolas" pitchFamily="49" charset="0"/>
                <a:ea typeface="黑体" pitchFamily="2" charset="-122"/>
                <a:cs typeface="Consolas" pitchFamily="49" charset="0"/>
              </a:rPr>
              <a:t>		5</a:t>
            </a:r>
            <a:r>
              <a:rPr lang="en-US" altLang="zh-CN" sz="2000">
                <a:solidFill>
                  <a:srgbClr val="FF0000"/>
                </a:solidFill>
                <a:latin typeface="Consolas" pitchFamily="49" charset="0"/>
                <a:ea typeface="黑体" pitchFamily="2" charset="-122"/>
                <a:cs typeface="Consolas" pitchFamily="49" charset="0"/>
              </a:rPr>
              <a:t>:0001</a:t>
            </a:r>
            <a:r>
              <a:rPr lang="en-US" altLang="zh-CN" sz="2000" dirty="0">
                <a:solidFill>
                  <a:srgbClr val="FF0000"/>
                </a:solidFill>
                <a:latin typeface="Consolas" pitchFamily="49" charset="0"/>
                <a:ea typeface="黑体" pitchFamily="2" charset="-122"/>
                <a:cs typeface="Consolas" pitchFamily="49" charset="0"/>
              </a:rPr>
              <a:t>		</a:t>
            </a:r>
            <a:r>
              <a:rPr lang="en-US" altLang="zh-CN" sz="2000" dirty="0">
                <a:latin typeface="Consolas" pitchFamily="49" charset="0"/>
                <a:ea typeface="黑体" pitchFamily="2" charset="-122"/>
                <a:cs typeface="Consolas" pitchFamily="49" charset="0"/>
              </a:rPr>
              <a:t>11</a:t>
            </a:r>
            <a:r>
              <a:rPr lang="en-US" altLang="zh-CN" sz="2000" dirty="0">
                <a:solidFill>
                  <a:srgbClr val="FF0000"/>
                </a:solidFill>
                <a:latin typeface="Consolas" pitchFamily="49" charset="0"/>
                <a:ea typeface="黑体" pitchFamily="2" charset="-122"/>
                <a:cs typeface="Consolas" pitchFamily="49" charset="0"/>
              </a:rPr>
              <a:t>:001	</a:t>
            </a:r>
            <a:r>
              <a:rPr lang="en-US" altLang="zh-CN" sz="2000">
                <a:solidFill>
                  <a:srgbClr val="FF0000"/>
                </a:solidFill>
                <a:latin typeface="Consolas" pitchFamily="49" charset="0"/>
                <a:ea typeface="黑体" pitchFamily="2" charset="-122"/>
                <a:cs typeface="Consolas" pitchFamily="49" charset="0"/>
              </a:rPr>
              <a:t>	</a:t>
            </a:r>
            <a:r>
              <a:rPr lang="en-US" altLang="zh-CN" sz="2000">
                <a:latin typeface="Consolas" pitchFamily="49" charset="0"/>
                <a:ea typeface="黑体" pitchFamily="2" charset="-122"/>
                <a:cs typeface="Consolas" pitchFamily="49" charset="0"/>
              </a:rPr>
              <a:t>7</a:t>
            </a:r>
            <a:r>
              <a:rPr lang="en-US" altLang="zh-CN" sz="2000">
                <a:solidFill>
                  <a:srgbClr val="FF0000"/>
                </a:solidFill>
                <a:latin typeface="Consolas" pitchFamily="49" charset="0"/>
                <a:ea typeface="黑体" pitchFamily="2" charset="-122"/>
                <a:cs typeface="Consolas" pitchFamily="49" charset="0"/>
              </a:rPr>
              <a:t>:1000</a:t>
            </a:r>
          </a:p>
          <a:p>
            <a:pPr algn="l"/>
            <a:r>
              <a:rPr lang="en-US" altLang="zh-CN" sz="2000">
                <a:latin typeface="Consolas" pitchFamily="49" charset="0"/>
                <a:ea typeface="黑体" pitchFamily="2" charset="-122"/>
                <a:cs typeface="Consolas" pitchFamily="49" charset="0"/>
              </a:rPr>
              <a:t>8</a:t>
            </a:r>
            <a:r>
              <a:rPr lang="en-US" altLang="zh-CN" sz="2000">
                <a:solidFill>
                  <a:srgbClr val="FF0000"/>
                </a:solidFill>
                <a:latin typeface="Consolas" pitchFamily="49" charset="0"/>
                <a:ea typeface="黑体" pitchFamily="2" charset="-122"/>
                <a:cs typeface="Consolas" pitchFamily="49" charset="0"/>
              </a:rPr>
              <a:t>:1111		</a:t>
            </a:r>
            <a:r>
              <a:rPr lang="en-US" altLang="zh-CN" sz="2000">
                <a:latin typeface="Consolas" pitchFamily="49" charset="0"/>
                <a:ea typeface="黑体" pitchFamily="2" charset="-122"/>
                <a:cs typeface="Consolas" pitchFamily="49" charset="0"/>
              </a:rPr>
              <a:t>23</a:t>
            </a:r>
            <a:r>
              <a:rPr lang="en-US" altLang="zh-CN" sz="2000">
                <a:solidFill>
                  <a:srgbClr val="FF0000"/>
                </a:solidFill>
                <a:latin typeface="Consolas" pitchFamily="49" charset="0"/>
                <a:ea typeface="黑体" pitchFamily="2" charset="-122"/>
                <a:cs typeface="Consolas" pitchFamily="49" charset="0"/>
              </a:rPr>
              <a:t>:01      </a:t>
            </a:r>
            <a:r>
              <a:rPr lang="en-US" altLang="zh-CN" sz="2000" dirty="0">
                <a:solidFill>
                  <a:srgbClr val="FF0000"/>
                </a:solidFill>
                <a:latin typeface="Consolas" pitchFamily="49" charset="0"/>
                <a:ea typeface="黑体" pitchFamily="2" charset="-122"/>
                <a:cs typeface="Consolas" pitchFamily="49" charset="0"/>
              </a:rPr>
              <a:t>	</a:t>
            </a:r>
            <a:r>
              <a:rPr lang="en-US" altLang="zh-CN" sz="2000" dirty="0">
                <a:latin typeface="Consolas" pitchFamily="49" charset="0"/>
                <a:ea typeface="黑体" pitchFamily="2" charset="-122"/>
                <a:cs typeface="Consolas" pitchFamily="49" charset="0"/>
              </a:rPr>
              <a:t>29</a:t>
            </a:r>
            <a:r>
              <a:rPr lang="en-US" altLang="zh-CN" sz="2000" dirty="0">
                <a:solidFill>
                  <a:srgbClr val="FF0000"/>
                </a:solidFill>
                <a:latin typeface="Consolas" pitchFamily="49" charset="0"/>
                <a:ea typeface="黑体" pitchFamily="2" charset="-122"/>
                <a:cs typeface="Consolas" pitchFamily="49" charset="0"/>
              </a:rPr>
              <a:t>:10     	</a:t>
            </a:r>
            <a:r>
              <a:rPr lang="en-US" altLang="zh-CN" sz="2000" dirty="0">
                <a:latin typeface="Consolas" pitchFamily="49" charset="0"/>
                <a:ea typeface="黑体" pitchFamily="2" charset="-122"/>
                <a:cs typeface="Consolas" pitchFamily="49" charset="0"/>
              </a:rPr>
              <a:t>14</a:t>
            </a:r>
            <a:r>
              <a:rPr lang="en-US" altLang="zh-CN" sz="2000" dirty="0">
                <a:solidFill>
                  <a:srgbClr val="FF0000"/>
                </a:solidFill>
                <a:latin typeface="Consolas" pitchFamily="49" charset="0"/>
                <a:ea typeface="黑体" pitchFamily="2" charset="-122"/>
                <a:cs typeface="Consolas" pitchFamily="49" charset="0"/>
              </a:rPr>
              <a:t>:110</a:t>
            </a:r>
          </a:p>
        </p:txBody>
      </p:sp>
      <p:sp>
        <p:nvSpPr>
          <p:cNvPr id="264223" name="Text Box 31"/>
          <p:cNvSpPr txBox="1">
            <a:spLocks noChangeArrowheads="1"/>
          </p:cNvSpPr>
          <p:nvPr/>
        </p:nvSpPr>
        <p:spPr bwMode="auto">
          <a:xfrm>
            <a:off x="1201738" y="3840163"/>
            <a:ext cx="325731" cy="400110"/>
          </a:xfrm>
          <a:prstGeom prst="rect">
            <a:avLst/>
          </a:prstGeom>
          <a:noFill/>
          <a:ln w="31750" algn="ctr">
            <a:noFill/>
            <a:miter lim="800000"/>
            <a:headEnd/>
            <a:tailEnd/>
          </a:ln>
          <a:effectLst/>
        </p:spPr>
        <p:txBody>
          <a:bodyPr wrap="none">
            <a:spAutoFit/>
          </a:bodyPr>
          <a:lstStyle/>
          <a:p>
            <a:r>
              <a:rPr lang="en-US" altLang="zh-CN" sz="2000">
                <a:solidFill>
                  <a:srgbClr val="FF0000"/>
                </a:solidFill>
                <a:latin typeface="Consolas" pitchFamily="49" charset="0"/>
                <a:ea typeface="黑体" pitchFamily="2" charset="-122"/>
                <a:cs typeface="Consolas" pitchFamily="49" charset="0"/>
              </a:rPr>
              <a:t>0</a:t>
            </a:r>
          </a:p>
        </p:txBody>
      </p:sp>
      <p:sp>
        <p:nvSpPr>
          <p:cNvPr id="264224" name="Text Box 32"/>
          <p:cNvSpPr txBox="1">
            <a:spLocks noChangeArrowheads="1"/>
          </p:cNvSpPr>
          <p:nvPr/>
        </p:nvSpPr>
        <p:spPr bwMode="auto">
          <a:xfrm>
            <a:off x="2555875" y="1844675"/>
            <a:ext cx="325731" cy="400110"/>
          </a:xfrm>
          <a:prstGeom prst="rect">
            <a:avLst/>
          </a:prstGeom>
          <a:noFill/>
          <a:ln w="31750" algn="ctr">
            <a:noFill/>
            <a:miter lim="800000"/>
            <a:headEnd/>
            <a:tailEnd/>
          </a:ln>
          <a:effectLst/>
        </p:spPr>
        <p:txBody>
          <a:bodyPr wrap="none">
            <a:spAutoFit/>
          </a:bodyPr>
          <a:lstStyle/>
          <a:p>
            <a:r>
              <a:rPr lang="en-US" altLang="zh-CN" sz="2000">
                <a:solidFill>
                  <a:srgbClr val="FF0000"/>
                </a:solidFill>
                <a:latin typeface="Consolas" pitchFamily="49" charset="0"/>
                <a:ea typeface="黑体" pitchFamily="2" charset="-122"/>
                <a:cs typeface="Consolas" pitchFamily="49" charset="0"/>
              </a:rPr>
              <a:t>0</a:t>
            </a:r>
          </a:p>
        </p:txBody>
      </p:sp>
      <p:sp>
        <p:nvSpPr>
          <p:cNvPr id="264225" name="Text Box 33"/>
          <p:cNvSpPr txBox="1">
            <a:spLocks noChangeArrowheads="1"/>
          </p:cNvSpPr>
          <p:nvPr/>
        </p:nvSpPr>
        <p:spPr bwMode="auto">
          <a:xfrm>
            <a:off x="5508625" y="1773238"/>
            <a:ext cx="325731" cy="400110"/>
          </a:xfrm>
          <a:prstGeom prst="rect">
            <a:avLst/>
          </a:prstGeom>
          <a:noFill/>
          <a:ln w="31750" algn="ctr">
            <a:noFill/>
            <a:miter lim="800000"/>
            <a:headEnd/>
            <a:tailEnd/>
          </a:ln>
          <a:effectLst/>
        </p:spPr>
        <p:txBody>
          <a:bodyPr wrap="none">
            <a:spAutoFit/>
          </a:bodyPr>
          <a:lstStyle/>
          <a:p>
            <a:r>
              <a:rPr lang="en-US" altLang="zh-CN" sz="2000">
                <a:solidFill>
                  <a:srgbClr val="FF0000"/>
                </a:solidFill>
                <a:latin typeface="Consolas" pitchFamily="49" charset="0"/>
                <a:ea typeface="黑体" pitchFamily="2" charset="-122"/>
                <a:cs typeface="Consolas" pitchFamily="49" charset="0"/>
              </a:rPr>
              <a:t>0</a:t>
            </a:r>
          </a:p>
        </p:txBody>
      </p:sp>
      <p:sp>
        <p:nvSpPr>
          <p:cNvPr id="264226" name="Text Box 34"/>
          <p:cNvSpPr txBox="1">
            <a:spLocks noChangeArrowheads="1"/>
          </p:cNvSpPr>
          <p:nvPr/>
        </p:nvSpPr>
        <p:spPr bwMode="auto">
          <a:xfrm>
            <a:off x="3635375" y="692150"/>
            <a:ext cx="325731" cy="400110"/>
          </a:xfrm>
          <a:prstGeom prst="rect">
            <a:avLst/>
          </a:prstGeom>
          <a:noFill/>
          <a:ln w="31750" algn="ctr">
            <a:noFill/>
            <a:miter lim="800000"/>
            <a:headEnd/>
            <a:tailEnd/>
          </a:ln>
          <a:effectLst/>
        </p:spPr>
        <p:txBody>
          <a:bodyPr wrap="none">
            <a:spAutoFit/>
          </a:bodyPr>
          <a:lstStyle/>
          <a:p>
            <a:r>
              <a:rPr lang="en-US" altLang="zh-CN" sz="2000" dirty="0">
                <a:solidFill>
                  <a:srgbClr val="FF0000"/>
                </a:solidFill>
                <a:latin typeface="Consolas" pitchFamily="49" charset="0"/>
                <a:ea typeface="黑体" pitchFamily="2" charset="-122"/>
                <a:cs typeface="Consolas" pitchFamily="49" charset="0"/>
              </a:rPr>
              <a:t>0</a:t>
            </a:r>
          </a:p>
        </p:txBody>
      </p:sp>
      <p:sp>
        <p:nvSpPr>
          <p:cNvPr id="264227" name="Text Box 35"/>
          <p:cNvSpPr txBox="1">
            <a:spLocks noChangeArrowheads="1"/>
          </p:cNvSpPr>
          <p:nvPr/>
        </p:nvSpPr>
        <p:spPr bwMode="auto">
          <a:xfrm>
            <a:off x="2973210" y="2852738"/>
            <a:ext cx="325731" cy="400110"/>
          </a:xfrm>
          <a:prstGeom prst="rect">
            <a:avLst/>
          </a:prstGeom>
          <a:noFill/>
          <a:ln w="31750" algn="ctr">
            <a:noFill/>
            <a:miter lim="800000"/>
            <a:headEnd/>
            <a:tailEnd/>
          </a:ln>
          <a:effectLst/>
        </p:spPr>
        <p:txBody>
          <a:bodyPr wrap="none">
            <a:spAutoFit/>
          </a:bodyPr>
          <a:lstStyle/>
          <a:p>
            <a:r>
              <a:rPr lang="en-US" altLang="zh-CN" sz="2000">
                <a:solidFill>
                  <a:srgbClr val="FF0000"/>
                </a:solidFill>
                <a:latin typeface="Consolas" pitchFamily="49" charset="0"/>
                <a:ea typeface="黑体" pitchFamily="2" charset="-122"/>
                <a:cs typeface="Consolas" pitchFamily="49" charset="0"/>
              </a:rPr>
              <a:t>1</a:t>
            </a:r>
          </a:p>
        </p:txBody>
      </p:sp>
      <p:sp>
        <p:nvSpPr>
          <p:cNvPr id="264228" name="Text Box 36"/>
          <p:cNvSpPr txBox="1">
            <a:spLocks noChangeArrowheads="1"/>
          </p:cNvSpPr>
          <p:nvPr/>
        </p:nvSpPr>
        <p:spPr bwMode="auto">
          <a:xfrm>
            <a:off x="6227764" y="2852738"/>
            <a:ext cx="325731" cy="400110"/>
          </a:xfrm>
          <a:prstGeom prst="rect">
            <a:avLst/>
          </a:prstGeom>
          <a:noFill/>
          <a:ln w="31750" algn="ctr">
            <a:noFill/>
            <a:miter lim="800000"/>
            <a:headEnd/>
            <a:tailEnd/>
          </a:ln>
          <a:effectLst/>
        </p:spPr>
        <p:txBody>
          <a:bodyPr wrap="none">
            <a:spAutoFit/>
          </a:bodyPr>
          <a:lstStyle/>
          <a:p>
            <a:r>
              <a:rPr lang="en-US" altLang="zh-CN" sz="2000">
                <a:solidFill>
                  <a:srgbClr val="FF0000"/>
                </a:solidFill>
                <a:latin typeface="Consolas" pitchFamily="49" charset="0"/>
                <a:ea typeface="黑体" pitchFamily="2" charset="-122"/>
                <a:cs typeface="Consolas" pitchFamily="49" charset="0"/>
              </a:rPr>
              <a:t>0</a:t>
            </a:r>
          </a:p>
        </p:txBody>
      </p:sp>
      <p:sp>
        <p:nvSpPr>
          <p:cNvPr id="264229" name="Text Box 37"/>
          <p:cNvSpPr txBox="1">
            <a:spLocks noChangeArrowheads="1"/>
          </p:cNvSpPr>
          <p:nvPr/>
        </p:nvSpPr>
        <p:spPr bwMode="auto">
          <a:xfrm>
            <a:off x="6731001" y="3992574"/>
            <a:ext cx="288925" cy="400110"/>
          </a:xfrm>
          <a:prstGeom prst="rect">
            <a:avLst/>
          </a:prstGeom>
          <a:noFill/>
          <a:ln w="31750" algn="ctr">
            <a:noFill/>
            <a:miter lim="800000"/>
            <a:headEnd/>
            <a:tailEnd/>
          </a:ln>
          <a:effectLst/>
        </p:spPr>
        <p:txBody>
          <a:bodyPr>
            <a:spAutoFit/>
          </a:bodyPr>
          <a:lstStyle/>
          <a:p>
            <a:r>
              <a:rPr lang="en-US" altLang="zh-CN" sz="2000">
                <a:solidFill>
                  <a:srgbClr val="FF0000"/>
                </a:solidFill>
                <a:latin typeface="Consolas" pitchFamily="49" charset="0"/>
                <a:ea typeface="黑体" pitchFamily="2" charset="-122"/>
                <a:cs typeface="Consolas" pitchFamily="49" charset="0"/>
              </a:rPr>
              <a:t>0</a:t>
            </a:r>
          </a:p>
        </p:txBody>
      </p:sp>
      <p:sp>
        <p:nvSpPr>
          <p:cNvPr id="264230" name="Text Box 38"/>
          <p:cNvSpPr txBox="1">
            <a:spLocks noChangeArrowheads="1"/>
          </p:cNvSpPr>
          <p:nvPr/>
        </p:nvSpPr>
        <p:spPr bwMode="auto">
          <a:xfrm>
            <a:off x="2268538" y="3860800"/>
            <a:ext cx="325731" cy="400110"/>
          </a:xfrm>
          <a:prstGeom prst="rect">
            <a:avLst/>
          </a:prstGeom>
          <a:noFill/>
          <a:ln w="31750" algn="ctr">
            <a:noFill/>
            <a:miter lim="800000"/>
            <a:headEnd/>
            <a:tailEnd/>
          </a:ln>
          <a:effectLst/>
        </p:spPr>
        <p:txBody>
          <a:bodyPr wrap="none">
            <a:spAutoFit/>
          </a:bodyPr>
          <a:lstStyle/>
          <a:p>
            <a:r>
              <a:rPr lang="en-US" altLang="zh-CN" sz="2000">
                <a:solidFill>
                  <a:srgbClr val="FF0000"/>
                </a:solidFill>
                <a:latin typeface="Consolas" pitchFamily="49" charset="0"/>
                <a:ea typeface="黑体" pitchFamily="2" charset="-122"/>
                <a:cs typeface="Consolas" pitchFamily="49" charset="0"/>
              </a:rPr>
              <a:t>1</a:t>
            </a:r>
          </a:p>
        </p:txBody>
      </p:sp>
      <p:sp>
        <p:nvSpPr>
          <p:cNvPr id="264231" name="Text Box 39"/>
          <p:cNvSpPr txBox="1">
            <a:spLocks noChangeArrowheads="1"/>
          </p:cNvSpPr>
          <p:nvPr/>
        </p:nvSpPr>
        <p:spPr bwMode="auto">
          <a:xfrm>
            <a:off x="1835150" y="2852738"/>
            <a:ext cx="325731" cy="400110"/>
          </a:xfrm>
          <a:prstGeom prst="rect">
            <a:avLst/>
          </a:prstGeom>
          <a:noFill/>
          <a:ln w="31750" algn="ctr">
            <a:noFill/>
            <a:miter lim="800000"/>
            <a:headEnd/>
            <a:tailEnd/>
          </a:ln>
          <a:effectLst/>
        </p:spPr>
        <p:txBody>
          <a:bodyPr wrap="none">
            <a:spAutoFit/>
          </a:bodyPr>
          <a:lstStyle/>
          <a:p>
            <a:r>
              <a:rPr lang="en-US" altLang="zh-CN" sz="2000">
                <a:solidFill>
                  <a:srgbClr val="FF0000"/>
                </a:solidFill>
                <a:latin typeface="Consolas" pitchFamily="49" charset="0"/>
                <a:ea typeface="黑体" pitchFamily="2" charset="-122"/>
                <a:cs typeface="Consolas" pitchFamily="49" charset="0"/>
              </a:rPr>
              <a:t>0</a:t>
            </a:r>
          </a:p>
        </p:txBody>
      </p:sp>
      <p:sp>
        <p:nvSpPr>
          <p:cNvPr id="264232" name="Text Box 40"/>
          <p:cNvSpPr txBox="1">
            <a:spLocks noChangeArrowheads="1"/>
          </p:cNvSpPr>
          <p:nvPr/>
        </p:nvSpPr>
        <p:spPr bwMode="auto">
          <a:xfrm>
            <a:off x="6687986" y="1773238"/>
            <a:ext cx="325731" cy="400110"/>
          </a:xfrm>
          <a:prstGeom prst="rect">
            <a:avLst/>
          </a:prstGeom>
          <a:noFill/>
          <a:ln w="31750" algn="ctr">
            <a:noFill/>
            <a:miter lim="800000"/>
            <a:headEnd/>
            <a:tailEnd/>
          </a:ln>
          <a:effectLst/>
        </p:spPr>
        <p:txBody>
          <a:bodyPr wrap="none">
            <a:spAutoFit/>
          </a:bodyPr>
          <a:lstStyle/>
          <a:p>
            <a:r>
              <a:rPr lang="en-US" altLang="zh-CN" sz="2000">
                <a:solidFill>
                  <a:srgbClr val="FF0000"/>
                </a:solidFill>
                <a:latin typeface="Consolas" pitchFamily="49" charset="0"/>
                <a:ea typeface="黑体" pitchFamily="2" charset="-122"/>
                <a:cs typeface="Consolas" pitchFamily="49" charset="0"/>
              </a:rPr>
              <a:t>1</a:t>
            </a:r>
          </a:p>
        </p:txBody>
      </p:sp>
      <p:sp>
        <p:nvSpPr>
          <p:cNvPr id="264233" name="Text Box 41"/>
          <p:cNvSpPr txBox="1">
            <a:spLocks noChangeArrowheads="1"/>
          </p:cNvSpPr>
          <p:nvPr/>
        </p:nvSpPr>
        <p:spPr bwMode="auto">
          <a:xfrm>
            <a:off x="3687590" y="1844675"/>
            <a:ext cx="325731" cy="400110"/>
          </a:xfrm>
          <a:prstGeom prst="rect">
            <a:avLst/>
          </a:prstGeom>
          <a:noFill/>
          <a:ln w="31750" algn="ctr">
            <a:noFill/>
            <a:miter lim="800000"/>
            <a:headEnd/>
            <a:tailEnd/>
          </a:ln>
          <a:effectLst/>
        </p:spPr>
        <p:txBody>
          <a:bodyPr wrap="none">
            <a:spAutoFit/>
          </a:bodyPr>
          <a:lstStyle/>
          <a:p>
            <a:r>
              <a:rPr lang="en-US" altLang="zh-CN" sz="2000">
                <a:solidFill>
                  <a:srgbClr val="FF0000"/>
                </a:solidFill>
                <a:latin typeface="Consolas" pitchFamily="49" charset="0"/>
                <a:ea typeface="黑体" pitchFamily="2" charset="-122"/>
                <a:cs typeface="Consolas" pitchFamily="49" charset="0"/>
              </a:rPr>
              <a:t>1</a:t>
            </a:r>
          </a:p>
        </p:txBody>
      </p:sp>
      <p:sp>
        <p:nvSpPr>
          <p:cNvPr id="264234" name="Text Box 42"/>
          <p:cNvSpPr txBox="1">
            <a:spLocks noChangeArrowheads="1"/>
          </p:cNvSpPr>
          <p:nvPr/>
        </p:nvSpPr>
        <p:spPr bwMode="auto">
          <a:xfrm>
            <a:off x="7307264" y="2779713"/>
            <a:ext cx="325731" cy="400110"/>
          </a:xfrm>
          <a:prstGeom prst="rect">
            <a:avLst/>
          </a:prstGeom>
          <a:noFill/>
          <a:ln w="31750" algn="ctr">
            <a:noFill/>
            <a:miter lim="800000"/>
            <a:headEnd/>
            <a:tailEnd/>
          </a:ln>
          <a:effectLst/>
        </p:spPr>
        <p:txBody>
          <a:bodyPr wrap="none">
            <a:spAutoFit/>
          </a:bodyPr>
          <a:lstStyle/>
          <a:p>
            <a:r>
              <a:rPr lang="en-US" altLang="zh-CN" sz="2000">
                <a:solidFill>
                  <a:srgbClr val="FF0000"/>
                </a:solidFill>
                <a:latin typeface="Consolas" pitchFamily="49" charset="0"/>
                <a:ea typeface="黑体" pitchFamily="2" charset="-122"/>
                <a:cs typeface="Consolas" pitchFamily="49" charset="0"/>
              </a:rPr>
              <a:t>1</a:t>
            </a:r>
          </a:p>
        </p:txBody>
      </p:sp>
      <p:sp>
        <p:nvSpPr>
          <p:cNvPr id="264235" name="Text Box 43"/>
          <p:cNvSpPr txBox="1">
            <a:spLocks noChangeArrowheads="1"/>
          </p:cNvSpPr>
          <p:nvPr/>
        </p:nvSpPr>
        <p:spPr bwMode="auto">
          <a:xfrm>
            <a:off x="7956551" y="3992574"/>
            <a:ext cx="287338" cy="400110"/>
          </a:xfrm>
          <a:prstGeom prst="rect">
            <a:avLst/>
          </a:prstGeom>
          <a:noFill/>
          <a:ln w="31750" algn="ctr">
            <a:noFill/>
            <a:miter lim="800000"/>
            <a:headEnd/>
            <a:tailEnd/>
          </a:ln>
          <a:effectLst/>
        </p:spPr>
        <p:txBody>
          <a:bodyPr>
            <a:spAutoFit/>
          </a:bodyPr>
          <a:lstStyle/>
          <a:p>
            <a:r>
              <a:rPr lang="en-US" altLang="zh-CN" sz="2000">
                <a:solidFill>
                  <a:srgbClr val="FF0000"/>
                </a:solidFill>
                <a:latin typeface="Consolas" pitchFamily="49" charset="0"/>
                <a:ea typeface="黑体" pitchFamily="2" charset="-122"/>
                <a:cs typeface="Consolas" pitchFamily="49" charset="0"/>
              </a:rPr>
              <a:t>1</a:t>
            </a:r>
          </a:p>
        </p:txBody>
      </p:sp>
      <p:sp>
        <p:nvSpPr>
          <p:cNvPr id="264237" name="Text Box 45"/>
          <p:cNvSpPr txBox="1">
            <a:spLocks noChangeArrowheads="1"/>
          </p:cNvSpPr>
          <p:nvPr/>
        </p:nvSpPr>
        <p:spPr bwMode="auto">
          <a:xfrm>
            <a:off x="5435600" y="692150"/>
            <a:ext cx="325731" cy="400110"/>
          </a:xfrm>
          <a:prstGeom prst="rect">
            <a:avLst/>
          </a:prstGeom>
          <a:noFill/>
          <a:ln w="31750" algn="ctr">
            <a:noFill/>
            <a:miter lim="800000"/>
            <a:headEnd/>
            <a:tailEnd/>
          </a:ln>
          <a:effectLst/>
        </p:spPr>
        <p:txBody>
          <a:bodyPr wrap="none">
            <a:spAutoFit/>
          </a:bodyPr>
          <a:lstStyle/>
          <a:p>
            <a:r>
              <a:rPr lang="en-US" altLang="zh-CN" sz="2000">
                <a:solidFill>
                  <a:srgbClr val="FF0000"/>
                </a:solidFill>
                <a:latin typeface="Consolas" pitchFamily="49" charset="0"/>
                <a:ea typeface="黑体" pitchFamily="2" charset="-122"/>
                <a:cs typeface="Consolas" pitchFamily="49" charset="0"/>
              </a:rPr>
              <a:t>1</a:t>
            </a:r>
          </a:p>
        </p:txBody>
      </p:sp>
      <p:sp>
        <p:nvSpPr>
          <p:cNvPr id="264238" name="Text Box 46"/>
          <p:cNvSpPr txBox="1">
            <a:spLocks noChangeArrowheads="1"/>
          </p:cNvSpPr>
          <p:nvPr/>
        </p:nvSpPr>
        <p:spPr bwMode="auto">
          <a:xfrm>
            <a:off x="395288" y="333375"/>
            <a:ext cx="2520950" cy="830997"/>
          </a:xfrm>
          <a:prstGeom prst="rect">
            <a:avLst/>
          </a:prstGeom>
          <a:solidFill>
            <a:srgbClr val="CC00FF"/>
          </a:solidFill>
          <a:ln w="9525" algn="ctr">
            <a:noFill/>
            <a:miter lim="800000"/>
            <a:headEnd/>
            <a:tailEnd type="none" w="med" len="lg"/>
          </a:ln>
          <a:effectLst/>
        </p:spPr>
        <p:txBody>
          <a:bodyPr>
            <a:spAutoFit/>
          </a:bodyPr>
          <a:lstStyle/>
          <a:p>
            <a:r>
              <a:rPr lang="zh-CN" altLang="en-US" dirty="0">
                <a:solidFill>
                  <a:schemeClr val="bg1"/>
                </a:solidFill>
                <a:latin typeface="Consolas" pitchFamily="49" charset="0"/>
                <a:ea typeface="楷体" pitchFamily="49" charset="-122"/>
                <a:cs typeface="Consolas" pitchFamily="49" charset="0"/>
              </a:rPr>
              <a:t>产生哈夫曼编码示例的演示</a:t>
            </a:r>
            <a:endParaRPr lang="zh-CN" altLang="en-US" dirty="0">
              <a:latin typeface="Consolas" pitchFamily="49" charset="0"/>
              <a:ea typeface="楷体" pitchFamily="49" charset="-122"/>
              <a:cs typeface="Consolas" pitchFamily="49" charset="0"/>
            </a:endParaRPr>
          </a:p>
        </p:txBody>
      </p:sp>
      <p:cxnSp>
        <p:nvCxnSpPr>
          <p:cNvPr id="48" name="直接连接符 47"/>
          <p:cNvCxnSpPr>
            <a:endCxn id="264201" idx="0"/>
          </p:cNvCxnSpPr>
          <p:nvPr/>
        </p:nvCxnSpPr>
        <p:spPr>
          <a:xfrm rot="5400000">
            <a:off x="1313648" y="3891768"/>
            <a:ext cx="506410" cy="43813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264202" idx="0"/>
          </p:cNvCxnSpPr>
          <p:nvPr/>
        </p:nvCxnSpPr>
        <p:spPr>
          <a:xfrm rot="16200000" flipH="1">
            <a:off x="2041510" y="3887788"/>
            <a:ext cx="507997" cy="44767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264210" idx="0"/>
          </p:cNvCxnSpPr>
          <p:nvPr/>
        </p:nvCxnSpPr>
        <p:spPr>
          <a:xfrm rot="16200000" flipH="1">
            <a:off x="7573988" y="3987809"/>
            <a:ext cx="549273" cy="40958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endCxn id="264206" idx="0"/>
          </p:cNvCxnSpPr>
          <p:nvPr/>
        </p:nvCxnSpPr>
        <p:spPr>
          <a:xfrm rot="16200000" flipH="1">
            <a:off x="6910391" y="2948000"/>
            <a:ext cx="744551" cy="420669"/>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endCxn id="264194" idx="0"/>
          </p:cNvCxnSpPr>
          <p:nvPr/>
        </p:nvCxnSpPr>
        <p:spPr>
          <a:xfrm rot="5400000">
            <a:off x="5530057" y="1848633"/>
            <a:ext cx="676285" cy="40799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endCxn id="264213" idx="0"/>
          </p:cNvCxnSpPr>
          <p:nvPr/>
        </p:nvCxnSpPr>
        <p:spPr>
          <a:xfrm rot="16200000" flipH="1">
            <a:off x="6328173" y="1744265"/>
            <a:ext cx="647713" cy="58815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endCxn id="264200" idx="0"/>
          </p:cNvCxnSpPr>
          <p:nvPr/>
        </p:nvCxnSpPr>
        <p:spPr>
          <a:xfrm rot="5400000">
            <a:off x="1825616" y="2825756"/>
            <a:ext cx="714380" cy="492109"/>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264197" idx="0"/>
          </p:cNvCxnSpPr>
          <p:nvPr/>
        </p:nvCxnSpPr>
        <p:spPr>
          <a:xfrm rot="16200000" flipH="1">
            <a:off x="2571741" y="2857491"/>
            <a:ext cx="714380" cy="42863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5400000">
            <a:off x="2643174" y="1857364"/>
            <a:ext cx="571504" cy="42862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endCxn id="264196" idx="0"/>
          </p:cNvCxnSpPr>
          <p:nvPr/>
        </p:nvCxnSpPr>
        <p:spPr>
          <a:xfrm rot="16200000" flipH="1">
            <a:off x="3377400" y="1837521"/>
            <a:ext cx="609606" cy="506419"/>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0800000" flipV="1">
            <a:off x="3500430" y="928670"/>
            <a:ext cx="1000132" cy="42862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000628" y="928670"/>
            <a:ext cx="954094" cy="36989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357290" y="5143512"/>
            <a:ext cx="428628" cy="461665"/>
          </a:xfrm>
          <a:prstGeom prst="rect">
            <a:avLst/>
          </a:prstGeom>
          <a:noFill/>
        </p:spPr>
        <p:txBody>
          <a:bodyPr wrap="square" rtlCol="0">
            <a:spAutoFit/>
          </a:bodyPr>
          <a:lstStyle/>
          <a:p>
            <a:r>
              <a:rPr lang="en-US" altLang="zh-CN">
                <a:latin typeface="Consolas" pitchFamily="49" charset="0"/>
                <a:cs typeface="Consolas" pitchFamily="49" charset="0"/>
              </a:rPr>
              <a:t>5</a:t>
            </a:r>
            <a:r>
              <a:rPr lang="zh-CN" altLang="en-US">
                <a:latin typeface="Consolas" pitchFamily="49" charset="0"/>
                <a:cs typeface="Consolas" pitchFamily="49" charset="0"/>
              </a:rPr>
              <a:t>：</a:t>
            </a:r>
          </a:p>
        </p:txBody>
      </p:sp>
      <p:sp>
        <p:nvSpPr>
          <p:cNvPr id="89" name="TextBox 88"/>
          <p:cNvSpPr txBox="1"/>
          <p:nvPr/>
        </p:nvSpPr>
        <p:spPr>
          <a:xfrm>
            <a:off x="1785918" y="5194312"/>
            <a:ext cx="500066" cy="369332"/>
          </a:xfrm>
          <a:prstGeom prst="rect">
            <a:avLst/>
          </a:prstGeom>
          <a:noFill/>
        </p:spPr>
        <p:txBody>
          <a:bodyPr wrap="square" lIns="0" tIns="0" rIns="0" bIns="0" rtlCol="0">
            <a:spAutoFit/>
          </a:bodyPr>
          <a:lstStyle/>
          <a:p>
            <a:r>
              <a:rPr lang="en-US" altLang="zh-CN">
                <a:solidFill>
                  <a:srgbClr val="FF0000"/>
                </a:solidFill>
                <a:latin typeface="Consolas" pitchFamily="49" charset="0"/>
                <a:cs typeface="Consolas" pitchFamily="49" charset="0"/>
              </a:rPr>
              <a:t>0</a:t>
            </a:r>
            <a:endParaRPr lang="zh-CN" altLang="en-US">
              <a:solidFill>
                <a:srgbClr val="FF0000"/>
              </a:solidFill>
              <a:latin typeface="Consolas" pitchFamily="49" charset="0"/>
              <a:cs typeface="Consolas" pitchFamily="49" charset="0"/>
            </a:endParaRPr>
          </a:p>
        </p:txBody>
      </p:sp>
      <p:sp>
        <p:nvSpPr>
          <p:cNvPr id="90" name="TextBox 89"/>
          <p:cNvSpPr txBox="1"/>
          <p:nvPr/>
        </p:nvSpPr>
        <p:spPr>
          <a:xfrm>
            <a:off x="2214546" y="5194312"/>
            <a:ext cx="500066" cy="369332"/>
          </a:xfrm>
          <a:prstGeom prst="rect">
            <a:avLst/>
          </a:prstGeom>
          <a:noFill/>
        </p:spPr>
        <p:txBody>
          <a:bodyPr wrap="square" lIns="0" tIns="0" rIns="0" bIns="0" rtlCol="0">
            <a:spAutoFit/>
          </a:bodyPr>
          <a:lstStyle/>
          <a:p>
            <a:r>
              <a:rPr lang="en-US" altLang="zh-CN">
                <a:solidFill>
                  <a:srgbClr val="FF0000"/>
                </a:solidFill>
                <a:latin typeface="Consolas" pitchFamily="49" charset="0"/>
                <a:cs typeface="Consolas" pitchFamily="49" charset="0"/>
              </a:rPr>
              <a:t>0</a:t>
            </a:r>
            <a:endParaRPr lang="zh-CN" altLang="en-US">
              <a:solidFill>
                <a:srgbClr val="FF0000"/>
              </a:solidFill>
              <a:latin typeface="Consolas" pitchFamily="49" charset="0"/>
              <a:cs typeface="Consolas" pitchFamily="49" charset="0"/>
            </a:endParaRPr>
          </a:p>
        </p:txBody>
      </p:sp>
      <p:sp>
        <p:nvSpPr>
          <p:cNvPr id="91" name="TextBox 90"/>
          <p:cNvSpPr txBox="1"/>
          <p:nvPr/>
        </p:nvSpPr>
        <p:spPr>
          <a:xfrm>
            <a:off x="2571736" y="5194312"/>
            <a:ext cx="500066" cy="369332"/>
          </a:xfrm>
          <a:prstGeom prst="rect">
            <a:avLst/>
          </a:prstGeom>
          <a:noFill/>
        </p:spPr>
        <p:txBody>
          <a:bodyPr wrap="square" lIns="0" tIns="0" rIns="0" bIns="0" rtlCol="0">
            <a:spAutoFit/>
          </a:bodyPr>
          <a:lstStyle/>
          <a:p>
            <a:r>
              <a:rPr lang="en-US" altLang="zh-CN">
                <a:solidFill>
                  <a:srgbClr val="FF0000"/>
                </a:solidFill>
                <a:latin typeface="Consolas" pitchFamily="49" charset="0"/>
                <a:cs typeface="Consolas" pitchFamily="49" charset="0"/>
              </a:rPr>
              <a:t>0</a:t>
            </a:r>
            <a:endParaRPr lang="zh-CN" altLang="en-US">
              <a:solidFill>
                <a:srgbClr val="FF0000"/>
              </a:solidFill>
              <a:latin typeface="Consolas" pitchFamily="49" charset="0"/>
              <a:cs typeface="Consolas" pitchFamily="49" charset="0"/>
            </a:endParaRPr>
          </a:p>
        </p:txBody>
      </p:sp>
      <p:sp>
        <p:nvSpPr>
          <p:cNvPr id="92" name="TextBox 91"/>
          <p:cNvSpPr txBox="1"/>
          <p:nvPr/>
        </p:nvSpPr>
        <p:spPr>
          <a:xfrm>
            <a:off x="3000364" y="5194312"/>
            <a:ext cx="500066" cy="369332"/>
          </a:xfrm>
          <a:prstGeom prst="rect">
            <a:avLst/>
          </a:prstGeom>
          <a:noFill/>
        </p:spPr>
        <p:txBody>
          <a:bodyPr wrap="square" lIns="0" tIns="0" rIns="0" bIns="0" rtlCol="0">
            <a:spAutoFit/>
          </a:bodyPr>
          <a:lstStyle/>
          <a:p>
            <a:r>
              <a:rPr lang="en-US" altLang="zh-CN">
                <a:solidFill>
                  <a:srgbClr val="FF0000"/>
                </a:solidFill>
                <a:latin typeface="Consolas" pitchFamily="49" charset="0"/>
                <a:cs typeface="Consolas" pitchFamily="49" charset="0"/>
              </a:rPr>
              <a:t>1</a:t>
            </a:r>
            <a:endParaRPr lang="zh-CN" altLang="en-US">
              <a:solidFill>
                <a:srgbClr val="FF0000"/>
              </a:solidFill>
              <a:latin typeface="Consolas" pitchFamily="49" charset="0"/>
              <a:cs typeface="Consolas" pitchFamily="49" charset="0"/>
            </a:endParaRPr>
          </a:p>
        </p:txBody>
      </p:sp>
      <p:sp>
        <p:nvSpPr>
          <p:cNvPr id="55" name="灯片编号占位符 54"/>
          <p:cNvSpPr>
            <a:spLocks noGrp="1"/>
          </p:cNvSpPr>
          <p:nvPr>
            <p:ph type="sldNum" sz="quarter" idx="12"/>
          </p:nvPr>
        </p:nvSpPr>
        <p:spPr/>
        <p:txBody>
          <a:bodyPr/>
          <a:lstStyle/>
          <a:p>
            <a:fld id="{EEE4F7E5-DD09-4BA6-9AE1-47735B52AA37}" type="slidenum">
              <a:rPr lang="en-US" altLang="zh-CN" smtClean="0"/>
              <a:pPr/>
              <a:t>57</a:t>
            </a:fld>
            <a:r>
              <a:rPr lang="en-US" altLang="zh-CN"/>
              <a:t>/15</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42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42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42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42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42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42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42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42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42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42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42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42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42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42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6" presetClass="emph" presetSubtype="0" fill="hold" grpId="0" nodeType="clickEffect">
                                  <p:stCondLst>
                                    <p:cond delay="0"/>
                                  </p:stCondLst>
                                  <p:childTnLst>
                                    <p:animEffect transition="out" filter="fade">
                                      <p:cBhvr>
                                        <p:cTn id="40" dur="500" tmFilter="0, 0; .2, .5; .8, .5; 1, 0"/>
                                        <p:tgtEl>
                                          <p:spTgt spid="264202"/>
                                        </p:tgtEl>
                                      </p:cBhvr>
                                    </p:animEffect>
                                    <p:animScale>
                                      <p:cBhvr>
                                        <p:cTn id="41" dur="250" autoRev="1" fill="hold"/>
                                        <p:tgtEl>
                                          <p:spTgt spid="264202"/>
                                        </p:tgtEl>
                                      </p:cBhvr>
                                      <p:by x="105000" y="105000"/>
                                    </p:animScale>
                                  </p:childTnLst>
                                </p:cTn>
                              </p:par>
                            </p:childTnLst>
                          </p:cTn>
                        </p:par>
                      </p:childTnLst>
                    </p:cTn>
                  </p:par>
                  <p:par>
                    <p:cTn id="42" fill="hold">
                      <p:stCondLst>
                        <p:cond delay="indefinite"/>
                      </p:stCondLst>
                      <p:childTnLst>
                        <p:par>
                          <p:cTn id="43" fill="hold">
                            <p:stCondLst>
                              <p:cond delay="0"/>
                            </p:stCondLst>
                            <p:childTnLst>
                              <p:par>
                                <p:cTn id="44" presetID="26" presetClass="emph" presetSubtype="0" fill="hold" grpId="1" nodeType="clickEffect">
                                  <p:stCondLst>
                                    <p:cond delay="0"/>
                                  </p:stCondLst>
                                  <p:childTnLst>
                                    <p:animEffect transition="out" filter="fade">
                                      <p:cBhvr>
                                        <p:cTn id="45" dur="500" tmFilter="0, 0; .2, .5; .8, .5; 1, 0"/>
                                        <p:tgtEl>
                                          <p:spTgt spid="264226"/>
                                        </p:tgtEl>
                                      </p:cBhvr>
                                    </p:animEffect>
                                    <p:animScale>
                                      <p:cBhvr>
                                        <p:cTn id="46" dur="250" autoRev="1" fill="hold"/>
                                        <p:tgtEl>
                                          <p:spTgt spid="264226"/>
                                        </p:tgtEl>
                                      </p:cBhvr>
                                      <p:by x="105000" y="105000"/>
                                    </p:animScale>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6" presetClass="emph" presetSubtype="0" fill="hold" grpId="1" nodeType="clickEffect">
                                  <p:stCondLst>
                                    <p:cond delay="0"/>
                                  </p:stCondLst>
                                  <p:childTnLst>
                                    <p:animEffect transition="out" filter="fade">
                                      <p:cBhvr>
                                        <p:cTn id="54" dur="500" tmFilter="0, 0; .2, .5; .8, .5; 1, 0"/>
                                        <p:tgtEl>
                                          <p:spTgt spid="264224"/>
                                        </p:tgtEl>
                                      </p:cBhvr>
                                    </p:animEffect>
                                    <p:animScale>
                                      <p:cBhvr>
                                        <p:cTn id="55" dur="250" autoRev="1" fill="hold"/>
                                        <p:tgtEl>
                                          <p:spTgt spid="264224"/>
                                        </p:tgtEl>
                                      </p:cBhvr>
                                      <p:by x="105000" y="105000"/>
                                    </p:animScale>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90"/>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6" presetClass="emph" presetSubtype="0" fill="hold" grpId="1" nodeType="clickEffect">
                                  <p:stCondLst>
                                    <p:cond delay="0"/>
                                  </p:stCondLst>
                                  <p:childTnLst>
                                    <p:animEffect transition="out" filter="fade">
                                      <p:cBhvr>
                                        <p:cTn id="63" dur="500" tmFilter="0, 0; .2, .5; .8, .5; 1, 0"/>
                                        <p:tgtEl>
                                          <p:spTgt spid="264231"/>
                                        </p:tgtEl>
                                      </p:cBhvr>
                                    </p:animEffect>
                                    <p:animScale>
                                      <p:cBhvr>
                                        <p:cTn id="64" dur="250" autoRev="1" fill="hold"/>
                                        <p:tgtEl>
                                          <p:spTgt spid="264231"/>
                                        </p:tgtEl>
                                      </p:cBhvr>
                                      <p:by x="105000" y="105000"/>
                                    </p:animScale>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6" presetClass="emph" presetSubtype="0" fill="hold" grpId="1" nodeType="clickEffect">
                                  <p:stCondLst>
                                    <p:cond delay="0"/>
                                  </p:stCondLst>
                                  <p:childTnLst>
                                    <p:animEffect transition="out" filter="fade">
                                      <p:cBhvr>
                                        <p:cTn id="72" dur="500" tmFilter="0, 0; .2, .5; .8, .5; 1, 0"/>
                                        <p:tgtEl>
                                          <p:spTgt spid="264230"/>
                                        </p:tgtEl>
                                      </p:cBhvr>
                                    </p:animEffect>
                                    <p:animScale>
                                      <p:cBhvr>
                                        <p:cTn id="73" dur="250" autoRev="1" fill="hold"/>
                                        <p:tgtEl>
                                          <p:spTgt spid="264230"/>
                                        </p:tgtEl>
                                      </p:cBhvr>
                                      <p:by x="105000" y="105000"/>
                                    </p:animScale>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92"/>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264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202" grpId="0" animBg="1"/>
      <p:bldP spid="264236" grpId="0"/>
      <p:bldP spid="264223" grpId="0"/>
      <p:bldP spid="264224" grpId="0"/>
      <p:bldP spid="264224" grpId="1"/>
      <p:bldP spid="264225" grpId="0"/>
      <p:bldP spid="264226" grpId="0"/>
      <p:bldP spid="264226" grpId="1"/>
      <p:bldP spid="264227" grpId="0"/>
      <p:bldP spid="264228" grpId="0"/>
      <p:bldP spid="264229" grpId="0"/>
      <p:bldP spid="264230" grpId="0"/>
      <p:bldP spid="264230" grpId="1"/>
      <p:bldP spid="264231" grpId="0"/>
      <p:bldP spid="264231" grpId="1"/>
      <p:bldP spid="264232" grpId="0"/>
      <p:bldP spid="264233" grpId="0"/>
      <p:bldP spid="264234" grpId="0"/>
      <p:bldP spid="264235" grpId="0"/>
      <p:bldP spid="264237" grpId="0"/>
      <p:bldP spid="88" grpId="0"/>
      <p:bldP spid="89" grpId="0"/>
      <p:bldP spid="90" grpId="0"/>
      <p:bldP spid="91" grpId="0"/>
      <p:bldP spid="9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4" name="Text Box 4"/>
          <p:cNvSpPr txBox="1">
            <a:spLocks noChangeArrowheads="1"/>
          </p:cNvSpPr>
          <p:nvPr/>
        </p:nvSpPr>
        <p:spPr bwMode="auto">
          <a:xfrm>
            <a:off x="468313" y="476250"/>
            <a:ext cx="8207375" cy="918072"/>
          </a:xfrm>
          <a:prstGeom prst="rect">
            <a:avLst/>
          </a:prstGeom>
          <a:noFill/>
          <a:ln w="9525" algn="ctr">
            <a:noFill/>
            <a:miter lim="800000"/>
            <a:headEnd/>
            <a:tailEnd type="none" w="med" len="lg"/>
          </a:ln>
          <a:effectLst/>
        </p:spPr>
        <p:txBody>
          <a:bodyPr>
            <a:spAutoFit/>
          </a:bodyPr>
          <a:lstStyle/>
          <a:p>
            <a:pPr algn="l">
              <a:lnSpc>
                <a:spcPts val="3400"/>
              </a:lnSpc>
              <a:spcBef>
                <a:spcPct val="50000"/>
              </a:spcBef>
            </a:pPr>
            <a:r>
              <a:rPr lang="zh-CN" altLang="en-US" sz="2200" dirty="0">
                <a:ea typeface="楷体" pitchFamily="49" charset="-122"/>
                <a:cs typeface="Times New Roman" pitchFamily="18" charset="0"/>
              </a:rPr>
              <a:t>　　在一组字符的哈夫曼编码中，不可能出现一个字符的哈夫曼编码是另一个字符哈夫曼编码的</a:t>
            </a:r>
            <a:r>
              <a:rPr lang="zh-CN" altLang="en-US" sz="2200" dirty="0">
                <a:solidFill>
                  <a:srgbClr val="FF00FF"/>
                </a:solidFill>
                <a:ea typeface="楷体" pitchFamily="49" charset="-122"/>
                <a:cs typeface="Times New Roman" pitchFamily="18" charset="0"/>
              </a:rPr>
              <a:t>前缀</a:t>
            </a:r>
            <a:r>
              <a:rPr lang="zh-CN" altLang="en-US" sz="2200" dirty="0">
                <a:ea typeface="楷体" pitchFamily="49" charset="-122"/>
                <a:cs typeface="Times New Roman" pitchFamily="18" charset="0"/>
              </a:rPr>
              <a:t>。</a:t>
            </a:r>
          </a:p>
        </p:txBody>
      </p:sp>
      <p:sp>
        <p:nvSpPr>
          <p:cNvPr id="378885" name="Text Box 5"/>
          <p:cNvSpPr txBox="1">
            <a:spLocks noChangeArrowheads="1"/>
          </p:cNvSpPr>
          <p:nvPr/>
        </p:nvSpPr>
        <p:spPr bwMode="auto">
          <a:xfrm>
            <a:off x="755650" y="1557338"/>
            <a:ext cx="7920038" cy="1446550"/>
          </a:xfrm>
          <a:prstGeom prst="rect">
            <a:avLst/>
          </a:prstGeom>
          <a:noFill/>
          <a:ln w="9525" algn="ctr">
            <a:noFill/>
            <a:miter lim="800000"/>
            <a:headEnd/>
            <a:tailEnd type="none" w="med" len="lg"/>
          </a:ln>
          <a:effectLst/>
        </p:spPr>
        <p:txBody>
          <a:bodyPr>
            <a:spAutoFit/>
          </a:bodyPr>
          <a:lstStyle/>
          <a:p>
            <a:pPr algn="l">
              <a:spcBef>
                <a:spcPct val="50000"/>
              </a:spcBef>
            </a:pPr>
            <a:r>
              <a:rPr lang="zh-CN" altLang="en-US" sz="2200">
                <a:ea typeface="楷体" pitchFamily="49" charset="-122"/>
                <a:cs typeface="Times New Roman" pitchFamily="18" charset="0"/>
              </a:rPr>
              <a:t>例如，有</a:t>
            </a:r>
            <a:r>
              <a:rPr lang="en-US" altLang="zh-CN" sz="2200" dirty="0">
                <a:ea typeface="楷体" pitchFamily="49" charset="-122"/>
                <a:cs typeface="Times New Roman" pitchFamily="18" charset="0"/>
              </a:rPr>
              <a:t>4</a:t>
            </a:r>
            <a:r>
              <a:rPr lang="zh-CN" altLang="en-US" sz="2200" dirty="0">
                <a:ea typeface="楷体" pitchFamily="49" charset="-122"/>
                <a:cs typeface="Times New Roman" pitchFamily="18" charset="0"/>
              </a:rPr>
              <a:t>个字符的编码如下：</a:t>
            </a:r>
          </a:p>
          <a:p>
            <a:pPr algn="l">
              <a:spcBef>
                <a:spcPct val="50000"/>
              </a:spcBef>
            </a:pPr>
            <a:r>
              <a:rPr lang="zh-CN" altLang="en-US" sz="2200" dirty="0">
                <a:ea typeface="楷体" pitchFamily="49" charset="-122"/>
                <a:cs typeface="Times New Roman" pitchFamily="18" charset="0"/>
              </a:rPr>
              <a:t>　</a:t>
            </a:r>
            <a:r>
              <a:rPr lang="zh-CN" altLang="en-US" sz="2200">
                <a:ea typeface="楷体" pitchFamily="49" charset="-122"/>
                <a:cs typeface="Times New Roman" pitchFamily="18" charset="0"/>
              </a:rPr>
              <a:t>　</a:t>
            </a:r>
            <a:r>
              <a:rPr lang="en-US" altLang="zh-CN" sz="2200">
                <a:solidFill>
                  <a:srgbClr val="FF00FF"/>
                </a:solidFill>
                <a:ea typeface="楷体" pitchFamily="49" charset="-122"/>
                <a:cs typeface="Times New Roman" pitchFamily="18" charset="0"/>
              </a:rPr>
              <a:t>1</a:t>
            </a:r>
            <a:r>
              <a:rPr lang="en-US" altLang="zh-CN" sz="2200">
                <a:ea typeface="楷体" pitchFamily="49" charset="-122"/>
                <a:cs typeface="Times New Roman" pitchFamily="18" charset="0"/>
              </a:rPr>
              <a:t>00</a:t>
            </a:r>
            <a:r>
              <a:rPr lang="zh-CN" altLang="en-US" sz="2200">
                <a:ea typeface="楷体" pitchFamily="49" charset="-122"/>
                <a:cs typeface="Times New Roman" pitchFamily="18" charset="0"/>
              </a:rPr>
              <a:t>，</a:t>
            </a:r>
            <a:r>
              <a:rPr lang="en-US" altLang="zh-CN" sz="2200">
                <a:solidFill>
                  <a:srgbClr val="00B050"/>
                </a:solidFill>
                <a:ea typeface="楷体" pitchFamily="49" charset="-122"/>
                <a:cs typeface="Times New Roman" pitchFamily="18" charset="0"/>
              </a:rPr>
              <a:t>0</a:t>
            </a:r>
            <a:r>
              <a:rPr lang="en-US" altLang="zh-CN" sz="2200">
                <a:ea typeface="楷体" pitchFamily="49" charset="-122"/>
                <a:cs typeface="Times New Roman" pitchFamily="18" charset="0"/>
              </a:rPr>
              <a:t>01</a:t>
            </a:r>
            <a:r>
              <a:rPr lang="zh-CN" altLang="en-US" sz="2200">
                <a:ea typeface="楷体" pitchFamily="49" charset="-122"/>
                <a:cs typeface="Times New Roman" pitchFamily="18" charset="0"/>
              </a:rPr>
              <a:t>，</a:t>
            </a:r>
            <a:r>
              <a:rPr lang="en-US" altLang="zh-CN" sz="2200">
                <a:solidFill>
                  <a:srgbClr val="00B050"/>
                </a:solidFill>
                <a:ea typeface="楷体" pitchFamily="49" charset="-122"/>
                <a:cs typeface="Times New Roman" pitchFamily="18" charset="0"/>
              </a:rPr>
              <a:t>0</a:t>
            </a:r>
            <a:r>
              <a:rPr lang="zh-CN" altLang="en-US" sz="2200">
                <a:ea typeface="楷体" pitchFamily="49" charset="-122"/>
                <a:cs typeface="Times New Roman" pitchFamily="18" charset="0"/>
              </a:rPr>
              <a:t>，</a:t>
            </a:r>
            <a:r>
              <a:rPr lang="en-US" altLang="zh-CN" sz="2200">
                <a:solidFill>
                  <a:srgbClr val="FF00FF"/>
                </a:solidFill>
                <a:ea typeface="楷体" pitchFamily="49" charset="-122"/>
                <a:cs typeface="Times New Roman" pitchFamily="18" charset="0"/>
              </a:rPr>
              <a:t>1</a:t>
            </a:r>
            <a:endParaRPr lang="en-US" altLang="zh-CN" sz="2200" dirty="0">
              <a:solidFill>
                <a:srgbClr val="FF00FF"/>
              </a:solidFill>
              <a:ea typeface="楷体" pitchFamily="49" charset="-122"/>
              <a:cs typeface="Times New Roman" pitchFamily="18" charset="0"/>
            </a:endParaRPr>
          </a:p>
          <a:p>
            <a:pPr algn="l">
              <a:spcBef>
                <a:spcPct val="50000"/>
              </a:spcBef>
            </a:pPr>
            <a:r>
              <a:rPr lang="zh-CN" altLang="en-US" sz="2200" dirty="0">
                <a:ea typeface="楷体" pitchFamily="49" charset="-122"/>
                <a:cs typeface="Times New Roman" pitchFamily="18" charset="0"/>
              </a:rPr>
              <a:t>这是哈夫曼编码吗？</a:t>
            </a:r>
          </a:p>
        </p:txBody>
      </p:sp>
      <p:sp>
        <p:nvSpPr>
          <p:cNvPr id="378886" name="Text Box 6"/>
          <p:cNvSpPr txBox="1">
            <a:spLocks noChangeArrowheads="1"/>
          </p:cNvSpPr>
          <p:nvPr/>
        </p:nvSpPr>
        <p:spPr bwMode="auto">
          <a:xfrm>
            <a:off x="3571868" y="2500306"/>
            <a:ext cx="1079500" cy="609600"/>
          </a:xfrm>
          <a:prstGeom prst="rect">
            <a:avLst/>
          </a:prstGeom>
          <a:noFill/>
          <a:ln w="9525" algn="ctr">
            <a:noFill/>
            <a:miter lim="800000"/>
            <a:headEnd/>
            <a:tailEnd type="none" w="med" len="lg"/>
          </a:ln>
          <a:effectLst/>
        </p:spPr>
        <p:txBody>
          <a:bodyPr lIns="0" tIns="0" rIns="0" bIns="0">
            <a:spAutoFit/>
          </a:bodyPr>
          <a:lstStyle/>
          <a:p>
            <a:pPr>
              <a:spcBef>
                <a:spcPct val="50000"/>
              </a:spcBef>
            </a:pPr>
            <a:r>
              <a:rPr lang="en-US" altLang="zh-CN" sz="4000" dirty="0">
                <a:solidFill>
                  <a:srgbClr val="FF0000"/>
                </a:solidFill>
              </a:rPr>
              <a:t>×</a:t>
            </a:r>
          </a:p>
        </p:txBody>
      </p:sp>
      <p:grpSp>
        <p:nvGrpSpPr>
          <p:cNvPr id="7" name="组合 6"/>
          <p:cNvGrpSpPr/>
          <p:nvPr/>
        </p:nvGrpSpPr>
        <p:grpSpPr>
          <a:xfrm>
            <a:off x="1214414" y="3143248"/>
            <a:ext cx="4572032" cy="1145267"/>
            <a:chOff x="857224" y="3929066"/>
            <a:chExt cx="4572032" cy="1145267"/>
          </a:xfrm>
        </p:grpSpPr>
        <p:sp>
          <p:nvSpPr>
            <p:cNvPr id="5" name="TextBox 4"/>
            <p:cNvSpPr txBox="1"/>
            <p:nvPr/>
          </p:nvSpPr>
          <p:spPr>
            <a:xfrm>
              <a:off x="857224" y="4643446"/>
              <a:ext cx="4572032" cy="430887"/>
            </a:xfrm>
            <a:prstGeom prst="rect">
              <a:avLst/>
            </a:prstGeom>
            <a:noFill/>
          </p:spPr>
          <p:txBody>
            <a:bodyPr wrap="square" rtlCol="0">
              <a:spAutoFit/>
            </a:bodyPr>
            <a:lstStyle/>
            <a:p>
              <a:pPr algn="l"/>
              <a:r>
                <a:rPr lang="zh-CN" altLang="en-US" sz="2200" dirty="0">
                  <a:ea typeface="楷体" pitchFamily="49" charset="-122"/>
                  <a:cs typeface="Times New Roman" pitchFamily="18" charset="0"/>
                </a:rPr>
                <a:t>哈夫曼编码也称为</a:t>
              </a:r>
              <a:r>
                <a:rPr lang="zh-CN" altLang="en-US" sz="2200" dirty="0">
                  <a:solidFill>
                    <a:srgbClr val="FF0000"/>
                  </a:solidFill>
                  <a:ea typeface="楷体" pitchFamily="49" charset="-122"/>
                  <a:cs typeface="Times New Roman" pitchFamily="18" charset="0"/>
                </a:rPr>
                <a:t>前缀编码</a:t>
              </a:r>
              <a:r>
                <a:rPr lang="zh-CN" altLang="en-US" sz="2200" dirty="0">
                  <a:ea typeface="楷体" pitchFamily="49" charset="-122"/>
                  <a:cs typeface="Times New Roman" pitchFamily="18" charset="0"/>
                </a:rPr>
                <a:t>。</a:t>
              </a:r>
              <a:endParaRPr lang="zh-CN" altLang="en-US" sz="2200" dirty="0"/>
            </a:p>
          </p:txBody>
        </p:sp>
        <p:sp>
          <p:nvSpPr>
            <p:cNvPr id="6" name="下箭头 5"/>
            <p:cNvSpPr/>
            <p:nvPr/>
          </p:nvSpPr>
          <p:spPr>
            <a:xfrm>
              <a:off x="2571736" y="3929066"/>
              <a:ext cx="285752" cy="571504"/>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2200"/>
            </a:p>
          </p:txBody>
        </p:sp>
      </p:grpSp>
      <p:sp>
        <p:nvSpPr>
          <p:cNvPr id="9" name="灯片编号占位符 8"/>
          <p:cNvSpPr>
            <a:spLocks noGrp="1"/>
          </p:cNvSpPr>
          <p:nvPr>
            <p:ph type="sldNum" sz="quarter" idx="12"/>
          </p:nvPr>
        </p:nvSpPr>
        <p:spPr/>
        <p:txBody>
          <a:bodyPr/>
          <a:lstStyle/>
          <a:p>
            <a:fld id="{EEE4F7E5-DD09-4BA6-9AE1-47735B52AA37}" type="slidenum">
              <a:rPr lang="en-US" altLang="zh-CN" smtClean="0"/>
              <a:pPr/>
              <a:t>58</a:t>
            </a:fld>
            <a:r>
              <a:rPr lang="en-US" altLang="zh-CN"/>
              <a:t>/15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8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78886"/>
                                        </p:tgtEl>
                                        <p:attrNameLst>
                                          <p:attrName>style.visibility</p:attrName>
                                        </p:attrNameLst>
                                      </p:cBhvr>
                                      <p:to>
                                        <p:strVal val="visible"/>
                                      </p:to>
                                    </p:set>
                                    <p:animEffect transition="in" filter="wipe(left)">
                                      <p:cBhvr>
                                        <p:cTn id="11" dur="500"/>
                                        <p:tgtEl>
                                          <p:spTgt spid="37888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5" grpId="0"/>
      <p:bldP spid="37888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1"/>
          <p:cNvPicPr>
            <a:picLocks noChangeAspect="1" noChangeArrowheads="1"/>
          </p:cNvPicPr>
          <p:nvPr/>
        </p:nvPicPr>
        <p:blipFill>
          <a:blip r:embed="rId2" cstate="print"/>
          <a:srcRect/>
          <a:stretch>
            <a:fillRect/>
          </a:stretch>
        </p:blipFill>
        <p:spPr bwMode="auto">
          <a:xfrm>
            <a:off x="500034" y="714356"/>
            <a:ext cx="1285884" cy="1206863"/>
          </a:xfrm>
          <a:prstGeom prst="rect">
            <a:avLst/>
          </a:prstGeom>
          <a:noFill/>
          <a:ln w="9525">
            <a:noFill/>
            <a:miter lim="800000"/>
            <a:headEnd/>
            <a:tailEnd/>
          </a:ln>
        </p:spPr>
      </p:pic>
      <p:sp>
        <p:nvSpPr>
          <p:cNvPr id="5" name="TextBox 4"/>
          <p:cNvSpPr txBox="1"/>
          <p:nvPr/>
        </p:nvSpPr>
        <p:spPr>
          <a:xfrm>
            <a:off x="714348" y="971533"/>
            <a:ext cx="857256" cy="400110"/>
          </a:xfrm>
          <a:prstGeom prst="rect">
            <a:avLst/>
          </a:prstGeom>
          <a:noFill/>
        </p:spPr>
        <p:txBody>
          <a:bodyPr wrap="square" lIns="0" rIns="0" rtlCol="0">
            <a:spAutoFit/>
          </a:bodyPr>
          <a:lstStyle/>
          <a:p>
            <a:pPr>
              <a:lnSpc>
                <a:spcPct val="100000"/>
              </a:lnSpc>
              <a:spcBef>
                <a:spcPts val="0"/>
              </a:spcBef>
            </a:pPr>
            <a:r>
              <a:rPr lang="zh-CN" altLang="en-US" sz="2000">
                <a:solidFill>
                  <a:srgbClr val="FF0000"/>
                </a:solidFill>
                <a:latin typeface="Consolas" panose="020B0609020204030204" pitchFamily="49" charset="0"/>
                <a:ea typeface="微软雅黑" panose="020B0503020204020204" pitchFamily="34" charset="-122"/>
                <a:cs typeface="Consolas" panose="020B0609020204030204" pitchFamily="49" charset="0"/>
              </a:rPr>
              <a:t>提个醒</a:t>
            </a:r>
          </a:p>
        </p:txBody>
      </p:sp>
      <p:sp>
        <p:nvSpPr>
          <p:cNvPr id="6" name="TextBox 5"/>
          <p:cNvSpPr txBox="1"/>
          <p:nvPr/>
        </p:nvSpPr>
        <p:spPr>
          <a:xfrm>
            <a:off x="1928794" y="811980"/>
            <a:ext cx="6072230" cy="759632"/>
          </a:xfrm>
          <a:prstGeom prst="rect">
            <a:avLst/>
          </a:prstGeom>
          <a:noFill/>
        </p:spPr>
        <p:txBody>
          <a:bodyPr wrap="square" rtlCol="0">
            <a:spAutoFit/>
          </a:bodyPr>
          <a:lstStyle/>
          <a:p>
            <a:pPr algn="l">
              <a:lnSpc>
                <a:spcPts val="2800"/>
              </a:lnSpc>
              <a:spcBef>
                <a:spcPts val="0"/>
              </a:spcBef>
            </a:pPr>
            <a:r>
              <a:rPr lang="zh-CN" altLang="zh-CN" sz="2000">
                <a:solidFill>
                  <a:srgbClr val="0000FF"/>
                </a:solidFill>
                <a:latin typeface="仿宋" panose="02010609060101010101" pitchFamily="49" charset="-122"/>
                <a:ea typeface="仿宋" panose="02010609060101010101" pitchFamily="49" charset="-122"/>
              </a:rPr>
              <a:t>在一组字符的哈夫曼编码中，任一字符的哈夫曼编码不可能是另一字符哈夫曼编码的前缀。</a:t>
            </a:r>
            <a:endParaRPr lang="zh-CN" altLang="en-US" sz="2000">
              <a:solidFill>
                <a:srgbClr val="0000FF"/>
              </a:solidFill>
              <a:latin typeface="仿宋" panose="02010609060101010101" pitchFamily="49" charset="-122"/>
              <a:ea typeface="仿宋" panose="02010609060101010101" pitchFamily="49" charset="-122"/>
              <a:cs typeface="Consolas" panose="020B0609020204030204" pitchFamily="49" charset="0"/>
            </a:endParaRPr>
          </a:p>
        </p:txBody>
      </p:sp>
      <p:grpSp>
        <p:nvGrpSpPr>
          <p:cNvPr id="2" name="组合 13"/>
          <p:cNvGrpSpPr/>
          <p:nvPr/>
        </p:nvGrpSpPr>
        <p:grpSpPr>
          <a:xfrm>
            <a:off x="428628" y="2428868"/>
            <a:ext cx="7929586" cy="3116652"/>
            <a:chOff x="428628" y="2714620"/>
            <a:chExt cx="7929586" cy="3116652"/>
          </a:xfrm>
        </p:grpSpPr>
        <p:sp>
          <p:nvSpPr>
            <p:cNvPr id="7" name="TextBox 6"/>
            <p:cNvSpPr txBox="1"/>
            <p:nvPr/>
          </p:nvSpPr>
          <p:spPr>
            <a:xfrm>
              <a:off x="1571604" y="3286124"/>
              <a:ext cx="6786610" cy="2545148"/>
            </a:xfrm>
            <a:prstGeom prst="rect">
              <a:avLst/>
            </a:prstGeom>
            <a:solidFill>
              <a:schemeClr val="accent6">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180000" tIns="144000" bIns="144000" rtlCol="0">
              <a:spAutoFit/>
            </a:bodyPr>
            <a:lstStyle/>
            <a:p>
              <a:pPr algn="l">
                <a:lnSpc>
                  <a:spcPct val="1500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6</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个字符有如下</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种编码方案，不是前缀编码的是（ ）。   </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500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A</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01,0000,0001,001,1</a:t>
              </a:r>
            </a:p>
            <a:p>
              <a:pPr algn="l">
                <a:lnSpc>
                  <a:spcPct val="1500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B</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011,000,001,010,1</a:t>
              </a:r>
            </a:p>
            <a:p>
              <a:pPr algn="l">
                <a:lnSpc>
                  <a:spcPct val="1500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C</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000,001,010,011,100</a:t>
              </a:r>
            </a:p>
            <a:p>
              <a:pPr algn="l">
                <a:lnSpc>
                  <a:spcPct val="1500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D</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0,100,</a:t>
              </a:r>
              <a:r>
                <a:rPr lang="en-US"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110</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,1110,</a:t>
              </a:r>
              <a:r>
                <a:rPr lang="en-US"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110</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TextBox 7"/>
            <p:cNvSpPr txBox="1"/>
            <p:nvPr/>
          </p:nvSpPr>
          <p:spPr>
            <a:xfrm>
              <a:off x="1785918" y="2714620"/>
              <a:ext cx="5072098" cy="400110"/>
            </a:xfrm>
            <a:prstGeom prst="rect">
              <a:avLst/>
            </a:prstGeom>
            <a:noFill/>
          </p:spPr>
          <p:txBody>
            <a:bodyPr wrap="square" rtlCol="0">
              <a:spAutoFit/>
            </a:bodyPr>
            <a:lstStyle/>
            <a:p>
              <a:pPr algn="l">
                <a:lnSpc>
                  <a:spcPct val="100000"/>
                </a:lnSpc>
                <a:spcBef>
                  <a:spcPts val="0"/>
                </a:spcBef>
              </a:pPr>
              <a:r>
                <a:rPr lang="en-US" altLang="zh-CN" sz="20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2014</a:t>
              </a:r>
              <a:r>
                <a:rPr lang="zh-CN" altLang="en-US" sz="20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年全国硕士研究生入学统一考试题</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3" name="组合 8"/>
            <p:cNvGrpSpPr/>
            <p:nvPr/>
          </p:nvGrpSpPr>
          <p:grpSpPr>
            <a:xfrm>
              <a:off x="428628" y="3786191"/>
              <a:ext cx="1000100" cy="1071569"/>
              <a:chOff x="214282" y="142852"/>
              <a:chExt cx="1000100" cy="1071569"/>
            </a:xfrm>
          </p:grpSpPr>
          <p:sp>
            <p:nvSpPr>
              <p:cNvPr id="10" name="Oval 20"/>
              <p:cNvSpPr>
                <a:spLocks noChangeArrowheads="1"/>
              </p:cNvSpPr>
              <p:nvPr/>
            </p:nvSpPr>
            <p:spPr bwMode="gray">
              <a:xfrm>
                <a:off x="214282" y="142852"/>
                <a:ext cx="1000100" cy="1071569"/>
              </a:xfrm>
              <a:prstGeom prst="ellipse">
                <a:avLst/>
              </a:prstGeom>
              <a:solidFill>
                <a:srgbClr val="F8F8F8"/>
              </a:solidFill>
              <a:ln w="38100">
                <a:solidFill>
                  <a:srgbClr val="FF0000"/>
                </a:solidFill>
                <a:round/>
              </a:ln>
            </p:spPr>
            <p:txBody>
              <a:bodyPr wrap="none" anchor="ctr"/>
              <a:lstStyle/>
              <a:p>
                <a:endParaRPr lang="zh-CN" altLang="zh-CN" sz="2000">
                  <a:latin typeface="Calibri" panose="020F0502020204030204" charset="0"/>
                  <a:cs typeface="Arial" panose="020B0604020202020204" pitchFamily="34" charset="0"/>
                </a:endParaRPr>
              </a:p>
            </p:txBody>
          </p:sp>
          <p:sp>
            <p:nvSpPr>
              <p:cNvPr id="11" name="Oval 21"/>
              <p:cNvSpPr>
                <a:spLocks noChangeArrowheads="1"/>
              </p:cNvSpPr>
              <p:nvPr/>
            </p:nvSpPr>
            <p:spPr bwMode="gray">
              <a:xfrm>
                <a:off x="255399" y="186960"/>
                <a:ext cx="916658" cy="983353"/>
              </a:xfrm>
              <a:prstGeom prst="ellipse">
                <a:avLst/>
              </a:prstGeom>
              <a:solidFill>
                <a:schemeClr val="bg1">
                  <a:lumMod val="85000"/>
                </a:schemeClr>
              </a:solidFill>
              <a:ln w="38100">
                <a:solidFill>
                  <a:srgbClr val="FF0000">
                    <a:alpha val="70195"/>
                  </a:srgbClr>
                </a:solidFill>
                <a:round/>
              </a:ln>
            </p:spPr>
            <p:txBody>
              <a:bodyPr wrap="none" anchor="ctr"/>
              <a:lstStyle/>
              <a:p>
                <a:endParaRPr lang="zh-CN" altLang="zh-CN" sz="2000">
                  <a:latin typeface="Calibri" panose="020F0502020204030204" charset="0"/>
                  <a:cs typeface="Arial" panose="020B0604020202020204" pitchFamily="34" charset="0"/>
                </a:endParaRPr>
              </a:p>
            </p:txBody>
          </p:sp>
          <p:sp>
            <p:nvSpPr>
              <p:cNvPr id="12" name="Oval 22"/>
              <p:cNvSpPr>
                <a:spLocks noChangeArrowheads="1"/>
              </p:cNvSpPr>
              <p:nvPr/>
            </p:nvSpPr>
            <p:spPr bwMode="gray">
              <a:xfrm>
                <a:off x="296515" y="233663"/>
                <a:ext cx="834424" cy="895136"/>
              </a:xfrm>
              <a:prstGeom prst="ellipse">
                <a:avLst/>
              </a:prstGeom>
              <a:noFill/>
              <a:ln w="38100">
                <a:solidFill>
                  <a:srgbClr val="FF0000">
                    <a:alpha val="30196"/>
                  </a:srgbClr>
                </a:solidFill>
                <a:round/>
              </a:ln>
            </p:spPr>
            <p:txBody>
              <a:bodyPr wrap="none" anchor="ctr"/>
              <a:lstStyle/>
              <a:p>
                <a:endParaRPr lang="zh-CN" altLang="zh-CN" sz="2000">
                  <a:latin typeface="Calibri" panose="020F0502020204030204" charset="0"/>
                  <a:cs typeface="Arial" panose="020B0604020202020204" pitchFamily="34" charset="0"/>
                </a:endParaRPr>
              </a:p>
            </p:txBody>
          </p:sp>
          <p:sp>
            <p:nvSpPr>
              <p:cNvPr id="13" name="Text Box 23"/>
              <p:cNvSpPr txBox="1">
                <a:spLocks noChangeArrowheads="1"/>
              </p:cNvSpPr>
              <p:nvPr/>
            </p:nvSpPr>
            <p:spPr bwMode="gray">
              <a:xfrm>
                <a:off x="364012" y="538608"/>
                <a:ext cx="728120" cy="338554"/>
              </a:xfrm>
              <a:prstGeom prst="rect">
                <a:avLst/>
              </a:prstGeom>
              <a:noFill/>
              <a:ln w="9525" algn="ctr">
                <a:noFill/>
                <a:miter lim="800000"/>
              </a:ln>
            </p:spPr>
            <p:txBody>
              <a:bodyPr wrap="square">
                <a:spAutoFit/>
              </a:bodyPr>
              <a:lstStyle/>
              <a:p>
                <a:pPr algn="ctr">
                  <a:spcBef>
                    <a:spcPct val="50000"/>
                  </a:spcBef>
                </a:pPr>
                <a:r>
                  <a:rPr lang="zh-CN" altLang="en-US" sz="2000" b="1">
                    <a:solidFill>
                      <a:srgbClr val="FF0000"/>
                    </a:solidFill>
                    <a:latin typeface="微软雅黑" panose="020B0503020204020204" pitchFamily="34" charset="-122"/>
                    <a:ea typeface="微软雅黑" panose="020B0503020204020204" pitchFamily="34" charset="-122"/>
                    <a:cs typeface="Consolas" panose="020B0609020204030204" pitchFamily="49" charset="0"/>
                  </a:rPr>
                  <a:t>示例</a:t>
                </a:r>
              </a:p>
            </p:txBody>
          </p:sp>
        </p:grpSp>
      </p:grpSp>
      <p:sp>
        <p:nvSpPr>
          <p:cNvPr id="14" name="灯片编号占位符 13"/>
          <p:cNvSpPr>
            <a:spLocks noGrp="1"/>
          </p:cNvSpPr>
          <p:nvPr>
            <p:ph type="sldNum" sz="quarter" idx="12"/>
          </p:nvPr>
        </p:nvSpPr>
        <p:spPr/>
        <p:txBody>
          <a:bodyPr/>
          <a:lstStyle/>
          <a:p>
            <a:fld id="{67864EE2-EAB3-4814-A7EB-820BD7610F1E}" type="slidenum">
              <a:rPr lang="en-US" altLang="zh-CN" smtClean="0"/>
              <a:t>59</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5984" y="357166"/>
            <a:ext cx="928694" cy="453183"/>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bodyPr>
          <a:lstStyle/>
          <a:p>
            <a:pPr>
              <a:lnSpc>
                <a:spcPct val="100000"/>
              </a:lnSpc>
              <a:spcBef>
                <a:spcPts val="0"/>
              </a:spcBef>
            </a:pPr>
            <a:r>
              <a:rPr lang="zh-CN" altLang="zh-CN" sz="2000">
                <a:solidFill>
                  <a:srgbClr val="FF0000"/>
                </a:solidFill>
                <a:latin typeface="Consolas" panose="020B0609020204030204" pitchFamily="49" charset="0"/>
                <a:ea typeface="微软雅黑" panose="020B0503020204020204" pitchFamily="34" charset="-122"/>
                <a:cs typeface="Consolas" panose="020B0609020204030204" pitchFamily="49" charset="0"/>
              </a:rPr>
              <a:t>解法</a:t>
            </a:r>
            <a:r>
              <a:rPr lang="en-US" altLang="zh-CN" sz="2000">
                <a:solidFill>
                  <a:srgbClr val="FF0000"/>
                </a:solidFill>
                <a:latin typeface="Consolas" panose="020B0609020204030204" pitchFamily="49" charset="0"/>
                <a:ea typeface="微软雅黑" panose="020B0503020204020204" pitchFamily="34" charset="-122"/>
                <a:cs typeface="Consolas" panose="020B0609020204030204" pitchFamily="49" charset="0"/>
              </a:rPr>
              <a:t>1</a:t>
            </a:r>
            <a:endParaRPr lang="zh-CN" altLang="en-US" sz="200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7" name="TextBox 6"/>
          <p:cNvSpPr txBox="1"/>
          <p:nvPr/>
        </p:nvSpPr>
        <p:spPr>
          <a:xfrm>
            <a:off x="571472" y="1214422"/>
            <a:ext cx="7929618" cy="4549936"/>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algn="l">
              <a:lnSpc>
                <a:spcPts val="28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用</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cnt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变量计第</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层结点个数（初始为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8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设计队列中元素类型为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QNode</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类，包含表示</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当前结点层次</a:t>
            </a:r>
            <a:r>
              <a:rPr lang="en-US"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lev</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结点</a:t>
            </a:r>
            <a:r>
              <a:rPr lang="zh-CN" altLang="en-US" sz="2000">
                <a:solidFill>
                  <a:srgbClr val="FF0000"/>
                </a:solidFill>
                <a:latin typeface="Consolas" panose="020B0609020204030204" pitchFamily="49" charset="0"/>
                <a:ea typeface="仿宋" panose="02010609060101010101" pitchFamily="49" charset="-122"/>
                <a:cs typeface="Consolas" panose="020B0609020204030204" pitchFamily="49" charset="0"/>
              </a:rPr>
              <a:t>地址</a:t>
            </a:r>
            <a:r>
              <a:rPr lang="en-US"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node</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两个成员变量。先将根结点进队（根结点的层次为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）。在层次遍历中出队一个结点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a:p>
            <a:pPr marL="914400" lvl="1" indent="-457200" algn="l">
              <a:lnSpc>
                <a:spcPts val="2800"/>
              </a:lnSpc>
              <a:spcBef>
                <a:spcPts val="1200"/>
              </a:spcBef>
              <a:buFont typeface="+mj-ea"/>
              <a:buAutoNum type="circleNumDbPlain"/>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若结点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层次大于</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，返回</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cnt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（继续层次遍历不可能再找到第</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层的结点）。</a:t>
            </a:r>
          </a:p>
          <a:p>
            <a:pPr marL="914400" lvl="1" indent="-457200" algn="l">
              <a:lnSpc>
                <a:spcPts val="2800"/>
              </a:lnSpc>
              <a:spcBef>
                <a:spcPts val="1200"/>
              </a:spcBef>
              <a:buFont typeface="+mj-ea"/>
              <a:buAutoNum type="circleNumDbPlain"/>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若结点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是第</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层的结点（</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p.lev=</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cnt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增</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a:p>
            <a:pPr marL="914400" lvl="1" indent="-457200" algn="l">
              <a:lnSpc>
                <a:spcPts val="2800"/>
              </a:lnSpc>
              <a:spcBef>
                <a:spcPts val="1200"/>
              </a:spcBef>
              <a:buFont typeface="+mj-ea"/>
              <a:buAutoNum type="circleNumDbPlain"/>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若结点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的层次小于</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，将其孩子结点进队，孩子结点的层次为双亲结点的层次加</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a:p>
            <a:pPr marL="457200" indent="-457200" algn="l">
              <a:lnSpc>
                <a:spcPts val="28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最后返回</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cnt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pic>
        <p:nvPicPr>
          <p:cNvPr id="8" name="Picture 2"/>
          <p:cNvPicPr>
            <a:picLocks noChangeAspect="1" noChangeArrowheads="1"/>
          </p:cNvPicPr>
          <p:nvPr/>
        </p:nvPicPr>
        <p:blipFill>
          <a:blip r:embed="rId3" cstate="print"/>
          <a:srcRect/>
          <a:stretch>
            <a:fillRect/>
          </a:stretch>
        </p:blipFill>
        <p:spPr bwMode="auto">
          <a:xfrm>
            <a:off x="500034" y="214290"/>
            <a:ext cx="1643074" cy="796023"/>
          </a:xfrm>
          <a:prstGeom prst="rect">
            <a:avLst/>
          </a:prstGeom>
          <a:noFill/>
          <a:ln w="9525">
            <a:noFill/>
            <a:miter lim="800000"/>
            <a:headEnd/>
            <a:tailEnd/>
          </a:ln>
        </p:spPr>
      </p:pic>
      <p:sp>
        <p:nvSpPr>
          <p:cNvPr id="9" name="灯片编号占位符 8"/>
          <p:cNvSpPr>
            <a:spLocks noGrp="1"/>
          </p:cNvSpPr>
          <p:nvPr>
            <p:ph type="sldNum" sz="quarter" idx="12"/>
          </p:nvPr>
        </p:nvSpPr>
        <p:spPr/>
        <p:txBody>
          <a:bodyPr/>
          <a:lstStyle/>
          <a:p>
            <a:fld id="{67864EE2-EAB3-4814-A7EB-820BD7610F1E}" type="slidenum">
              <a:rPr lang="en-US" altLang="zh-CN" smtClean="0"/>
              <a:t>6</a:t>
            </a:fld>
            <a:r>
              <a:rPr lang="en-US" altLang="zh-CN"/>
              <a:t>/76</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1"/>
          <p:cNvPicPr>
            <a:picLocks noChangeAspect="1" noChangeArrowheads="1"/>
          </p:cNvPicPr>
          <p:nvPr/>
        </p:nvPicPr>
        <p:blipFill>
          <a:blip r:embed="rId2" cstate="print"/>
          <a:srcRect/>
          <a:stretch>
            <a:fillRect/>
          </a:stretch>
        </p:blipFill>
        <p:spPr bwMode="auto">
          <a:xfrm>
            <a:off x="500034" y="714356"/>
            <a:ext cx="1285884" cy="1206863"/>
          </a:xfrm>
          <a:prstGeom prst="rect">
            <a:avLst/>
          </a:prstGeom>
          <a:noFill/>
          <a:ln w="9525">
            <a:noFill/>
            <a:miter lim="800000"/>
            <a:headEnd/>
            <a:tailEnd/>
          </a:ln>
        </p:spPr>
      </p:pic>
      <p:sp>
        <p:nvSpPr>
          <p:cNvPr id="5" name="TextBox 4"/>
          <p:cNvSpPr txBox="1"/>
          <p:nvPr/>
        </p:nvSpPr>
        <p:spPr>
          <a:xfrm>
            <a:off x="714348" y="971533"/>
            <a:ext cx="857256" cy="400110"/>
          </a:xfrm>
          <a:prstGeom prst="rect">
            <a:avLst/>
          </a:prstGeom>
          <a:noFill/>
        </p:spPr>
        <p:txBody>
          <a:bodyPr wrap="square" lIns="0" rIns="0" rtlCol="0">
            <a:spAutoFit/>
          </a:bodyPr>
          <a:lstStyle/>
          <a:p>
            <a:pPr>
              <a:lnSpc>
                <a:spcPct val="100000"/>
              </a:lnSpc>
              <a:spcBef>
                <a:spcPts val="0"/>
              </a:spcBef>
            </a:pPr>
            <a:r>
              <a:rPr lang="zh-CN" altLang="en-US" sz="2000">
                <a:solidFill>
                  <a:srgbClr val="FF0000"/>
                </a:solidFill>
                <a:latin typeface="Consolas" panose="020B0609020204030204" pitchFamily="49" charset="0"/>
                <a:ea typeface="微软雅黑" panose="020B0503020204020204" pitchFamily="34" charset="-122"/>
                <a:cs typeface="Consolas" panose="020B0609020204030204" pitchFamily="49" charset="0"/>
              </a:rPr>
              <a:t>提个醒</a:t>
            </a:r>
          </a:p>
        </p:txBody>
      </p:sp>
      <p:sp>
        <p:nvSpPr>
          <p:cNvPr id="6" name="TextBox 5"/>
          <p:cNvSpPr txBox="1"/>
          <p:nvPr/>
        </p:nvSpPr>
        <p:spPr>
          <a:xfrm>
            <a:off x="1928794" y="811980"/>
            <a:ext cx="6072230" cy="759632"/>
          </a:xfrm>
          <a:prstGeom prst="rect">
            <a:avLst/>
          </a:prstGeom>
          <a:noFill/>
        </p:spPr>
        <p:txBody>
          <a:bodyPr wrap="square" rtlCol="0">
            <a:spAutoFit/>
          </a:bodyPr>
          <a:lstStyle/>
          <a:p>
            <a:pPr algn="l">
              <a:lnSpc>
                <a:spcPts val="2800"/>
              </a:lnSpc>
              <a:spcBef>
                <a:spcPts val="0"/>
              </a:spcBef>
            </a:pPr>
            <a:r>
              <a:rPr lang="zh-CN" altLang="zh-CN" sz="2000">
                <a:solidFill>
                  <a:srgbClr val="0000FF"/>
                </a:solidFill>
                <a:latin typeface="仿宋" panose="02010609060101010101" pitchFamily="49" charset="-122"/>
                <a:ea typeface="仿宋" panose="02010609060101010101" pitchFamily="49" charset="-122"/>
              </a:rPr>
              <a:t>在一组字符的哈夫曼编码中，任一字符的哈夫曼编码不可能是另一字符哈夫曼编码的前缀。</a:t>
            </a:r>
            <a:endParaRPr lang="zh-CN" altLang="en-US" sz="2000">
              <a:solidFill>
                <a:srgbClr val="0000FF"/>
              </a:solidFill>
              <a:latin typeface="仿宋" panose="02010609060101010101" pitchFamily="49" charset="-122"/>
              <a:ea typeface="仿宋" panose="02010609060101010101" pitchFamily="49" charset="-122"/>
              <a:cs typeface="Consolas" panose="020B0609020204030204" pitchFamily="49" charset="0"/>
            </a:endParaRPr>
          </a:p>
        </p:txBody>
      </p:sp>
      <p:grpSp>
        <p:nvGrpSpPr>
          <p:cNvPr id="2" name="组合 13"/>
          <p:cNvGrpSpPr/>
          <p:nvPr/>
        </p:nvGrpSpPr>
        <p:grpSpPr>
          <a:xfrm>
            <a:off x="428628" y="2428868"/>
            <a:ext cx="7929586" cy="3116652"/>
            <a:chOff x="428628" y="2714620"/>
            <a:chExt cx="7929586" cy="3116652"/>
          </a:xfrm>
        </p:grpSpPr>
        <p:sp>
          <p:nvSpPr>
            <p:cNvPr id="7" name="TextBox 6"/>
            <p:cNvSpPr txBox="1"/>
            <p:nvPr/>
          </p:nvSpPr>
          <p:spPr>
            <a:xfrm>
              <a:off x="1571604" y="3286124"/>
              <a:ext cx="6786610" cy="2545148"/>
            </a:xfrm>
            <a:prstGeom prst="rect">
              <a:avLst/>
            </a:prstGeom>
            <a:solidFill>
              <a:schemeClr val="accent6">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180000" tIns="144000" bIns="144000" rtlCol="0">
              <a:spAutoFit/>
            </a:bodyPr>
            <a:lstStyle/>
            <a:p>
              <a:pPr algn="l">
                <a:lnSpc>
                  <a:spcPct val="150000"/>
                </a:lnSpc>
                <a:spcBef>
                  <a:spcPts val="0"/>
                </a:spcBef>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6</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个字符有如下</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种编码方案，不是前缀编码的是（ ）。   </a:t>
              </a:r>
              <a:endPar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50000"/>
                </a:lnSpc>
                <a:spcBef>
                  <a:spcPts val="0"/>
                </a:spcBef>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A</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01,0000,0001,001,1</a:t>
              </a:r>
            </a:p>
            <a:p>
              <a:pPr algn="l">
                <a:lnSpc>
                  <a:spcPct val="150000"/>
                </a:lnSpc>
                <a:spcBef>
                  <a:spcPts val="0"/>
                </a:spcBef>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B</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011,000,001,010,1</a:t>
              </a:r>
            </a:p>
            <a:p>
              <a:pPr algn="l">
                <a:lnSpc>
                  <a:spcPct val="150000"/>
                </a:lnSpc>
                <a:spcBef>
                  <a:spcPts val="0"/>
                </a:spcBef>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C</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000,001,010,011,100</a:t>
              </a:r>
            </a:p>
            <a:p>
              <a:pPr algn="l">
                <a:lnSpc>
                  <a:spcPct val="150000"/>
                </a:lnSpc>
                <a:spcBef>
                  <a:spcPts val="0"/>
                </a:spcBef>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D</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0,100,110,1110,1100</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TextBox 7"/>
            <p:cNvSpPr txBox="1"/>
            <p:nvPr/>
          </p:nvSpPr>
          <p:spPr>
            <a:xfrm>
              <a:off x="1785918" y="2714620"/>
              <a:ext cx="5072098" cy="400110"/>
            </a:xfrm>
            <a:prstGeom prst="rect">
              <a:avLst/>
            </a:prstGeom>
            <a:noFill/>
          </p:spPr>
          <p:txBody>
            <a:bodyPr wrap="square" rtlCol="0">
              <a:spAutoFit/>
            </a:bodyPr>
            <a:lstStyle/>
            <a:p>
              <a:pPr algn="l">
                <a:lnSpc>
                  <a:spcPct val="100000"/>
                </a:lnSpc>
                <a:spcBef>
                  <a:spcPts val="0"/>
                </a:spcBef>
              </a:pPr>
              <a:r>
                <a:rPr lang="en-US" altLang="zh-CN" sz="20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2014</a:t>
              </a:r>
              <a:r>
                <a:rPr lang="zh-CN" altLang="en-US" sz="20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年全国硕士研究生入学统一考试题</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3" name="组合 8"/>
            <p:cNvGrpSpPr/>
            <p:nvPr/>
          </p:nvGrpSpPr>
          <p:grpSpPr>
            <a:xfrm>
              <a:off x="428628" y="3786191"/>
              <a:ext cx="1000100" cy="1071569"/>
              <a:chOff x="214282" y="142852"/>
              <a:chExt cx="1000100" cy="1071569"/>
            </a:xfrm>
          </p:grpSpPr>
          <p:sp>
            <p:nvSpPr>
              <p:cNvPr id="10" name="Oval 20"/>
              <p:cNvSpPr>
                <a:spLocks noChangeArrowheads="1"/>
              </p:cNvSpPr>
              <p:nvPr/>
            </p:nvSpPr>
            <p:spPr bwMode="gray">
              <a:xfrm>
                <a:off x="214282" y="142852"/>
                <a:ext cx="1000100" cy="1071569"/>
              </a:xfrm>
              <a:prstGeom prst="ellipse">
                <a:avLst/>
              </a:prstGeom>
              <a:solidFill>
                <a:srgbClr val="F8F8F8"/>
              </a:solidFill>
              <a:ln w="38100">
                <a:solidFill>
                  <a:srgbClr val="FF0000"/>
                </a:solidFill>
                <a:round/>
              </a:ln>
            </p:spPr>
            <p:txBody>
              <a:bodyPr wrap="none" anchor="ctr"/>
              <a:lstStyle/>
              <a:p>
                <a:endParaRPr lang="zh-CN" altLang="zh-CN" sz="2000">
                  <a:latin typeface="Calibri" panose="020F0502020204030204" charset="0"/>
                  <a:cs typeface="Arial" panose="020B0604020202020204" pitchFamily="34" charset="0"/>
                </a:endParaRPr>
              </a:p>
            </p:txBody>
          </p:sp>
          <p:sp>
            <p:nvSpPr>
              <p:cNvPr id="11" name="Oval 21"/>
              <p:cNvSpPr>
                <a:spLocks noChangeArrowheads="1"/>
              </p:cNvSpPr>
              <p:nvPr/>
            </p:nvSpPr>
            <p:spPr bwMode="gray">
              <a:xfrm>
                <a:off x="255399" y="186960"/>
                <a:ext cx="916658" cy="983353"/>
              </a:xfrm>
              <a:prstGeom prst="ellipse">
                <a:avLst/>
              </a:prstGeom>
              <a:solidFill>
                <a:schemeClr val="bg1">
                  <a:lumMod val="85000"/>
                </a:schemeClr>
              </a:solidFill>
              <a:ln w="38100">
                <a:solidFill>
                  <a:srgbClr val="FF0000">
                    <a:alpha val="70195"/>
                  </a:srgbClr>
                </a:solidFill>
                <a:round/>
              </a:ln>
            </p:spPr>
            <p:txBody>
              <a:bodyPr wrap="none" anchor="ctr"/>
              <a:lstStyle/>
              <a:p>
                <a:endParaRPr lang="zh-CN" altLang="zh-CN" sz="2000">
                  <a:latin typeface="Calibri" panose="020F0502020204030204" charset="0"/>
                  <a:cs typeface="Arial" panose="020B0604020202020204" pitchFamily="34" charset="0"/>
                </a:endParaRPr>
              </a:p>
            </p:txBody>
          </p:sp>
          <p:sp>
            <p:nvSpPr>
              <p:cNvPr id="12" name="Oval 22"/>
              <p:cNvSpPr>
                <a:spLocks noChangeArrowheads="1"/>
              </p:cNvSpPr>
              <p:nvPr/>
            </p:nvSpPr>
            <p:spPr bwMode="gray">
              <a:xfrm>
                <a:off x="296515" y="233663"/>
                <a:ext cx="834424" cy="895136"/>
              </a:xfrm>
              <a:prstGeom prst="ellipse">
                <a:avLst/>
              </a:prstGeom>
              <a:noFill/>
              <a:ln w="38100">
                <a:solidFill>
                  <a:srgbClr val="FF0000">
                    <a:alpha val="30196"/>
                  </a:srgbClr>
                </a:solidFill>
                <a:round/>
              </a:ln>
            </p:spPr>
            <p:txBody>
              <a:bodyPr wrap="none" anchor="ctr"/>
              <a:lstStyle/>
              <a:p>
                <a:endParaRPr lang="zh-CN" altLang="zh-CN" sz="2000">
                  <a:latin typeface="Calibri" panose="020F0502020204030204" charset="0"/>
                  <a:cs typeface="Arial" panose="020B0604020202020204" pitchFamily="34" charset="0"/>
                </a:endParaRPr>
              </a:p>
            </p:txBody>
          </p:sp>
          <p:sp>
            <p:nvSpPr>
              <p:cNvPr id="13" name="Text Box 23"/>
              <p:cNvSpPr txBox="1">
                <a:spLocks noChangeArrowheads="1"/>
              </p:cNvSpPr>
              <p:nvPr/>
            </p:nvSpPr>
            <p:spPr bwMode="gray">
              <a:xfrm>
                <a:off x="364012" y="538608"/>
                <a:ext cx="728120" cy="338554"/>
              </a:xfrm>
              <a:prstGeom prst="rect">
                <a:avLst/>
              </a:prstGeom>
              <a:noFill/>
              <a:ln w="9525" algn="ctr">
                <a:noFill/>
                <a:miter lim="800000"/>
              </a:ln>
            </p:spPr>
            <p:txBody>
              <a:bodyPr wrap="square">
                <a:spAutoFit/>
              </a:bodyPr>
              <a:lstStyle/>
              <a:p>
                <a:pPr algn="ctr">
                  <a:spcBef>
                    <a:spcPct val="50000"/>
                  </a:spcBef>
                </a:pPr>
                <a:r>
                  <a:rPr lang="zh-CN" altLang="en-US" sz="2000" b="1">
                    <a:solidFill>
                      <a:srgbClr val="FF0000"/>
                    </a:solidFill>
                    <a:latin typeface="微软雅黑" panose="020B0503020204020204" pitchFamily="34" charset="-122"/>
                    <a:ea typeface="微软雅黑" panose="020B0503020204020204" pitchFamily="34" charset="-122"/>
                    <a:cs typeface="Consolas" panose="020B0609020204030204" pitchFamily="49" charset="0"/>
                  </a:rPr>
                  <a:t>示例</a:t>
                </a:r>
              </a:p>
            </p:txBody>
          </p:sp>
        </p:grpSp>
      </p:grpSp>
      <p:sp>
        <p:nvSpPr>
          <p:cNvPr id="14" name="灯片编号占位符 13"/>
          <p:cNvSpPr>
            <a:spLocks noGrp="1"/>
          </p:cNvSpPr>
          <p:nvPr>
            <p:ph type="sldNum" sz="quarter" idx="12"/>
          </p:nvPr>
        </p:nvSpPr>
        <p:spPr/>
        <p:txBody>
          <a:bodyPr/>
          <a:lstStyle/>
          <a:p>
            <a:fld id="{67864EE2-EAB3-4814-A7EB-820BD7610F1E}" type="slidenum">
              <a:rPr lang="en-US" altLang="zh-CN" smtClean="0"/>
              <a:t>60</a:t>
            </a:fld>
            <a:r>
              <a:rPr lang="en-US" altLang="zh-CN"/>
              <a:t>/76</a:t>
            </a:r>
          </a:p>
        </p:txBody>
      </p:sp>
    </p:spTree>
    <p:extLst>
      <p:ext uri="{BB962C8B-B14F-4D97-AF65-F5344CB8AC3E}">
        <p14:creationId xmlns:p14="http://schemas.microsoft.com/office/powerpoint/2010/main" val="310198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0" name="Text Box 4"/>
          <p:cNvSpPr txBox="1">
            <a:spLocks noChangeArrowheads="1"/>
          </p:cNvSpPr>
          <p:nvPr/>
        </p:nvSpPr>
        <p:spPr bwMode="auto">
          <a:xfrm>
            <a:off x="1142976" y="357166"/>
            <a:ext cx="5929354" cy="1177791"/>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tIns="108000" bIns="144000">
            <a:spAutoFit/>
          </a:bodyPr>
          <a:lstStyle/>
          <a:p>
            <a:pPr algn="l">
              <a:spcBef>
                <a:spcPct val="50000"/>
              </a:spcBef>
            </a:pPr>
            <a:r>
              <a:rPr lang="zh-CN" altLang="en-US" dirty="0">
                <a:solidFill>
                  <a:srgbClr val="FF0000"/>
                </a:solidFill>
                <a:latin typeface="黑体" pitchFamily="49" charset="-122"/>
                <a:ea typeface="黑体" pitchFamily="49" charset="-122"/>
                <a:cs typeface="Times New Roman" pitchFamily="18" charset="0"/>
              </a:rPr>
              <a:t>思考题：</a:t>
            </a:r>
          </a:p>
          <a:p>
            <a:pPr algn="l">
              <a:spcBef>
                <a:spcPct val="50000"/>
              </a:spcBef>
            </a:pPr>
            <a:r>
              <a:rPr lang="zh-CN" altLang="en-US" dirty="0">
                <a:latin typeface="楷体" pitchFamily="49" charset="-122"/>
                <a:ea typeface="楷体" pitchFamily="49" charset="-122"/>
                <a:cs typeface="Times New Roman" pitchFamily="18" charset="0"/>
              </a:rPr>
              <a:t>　</a:t>
            </a:r>
            <a:r>
              <a:rPr lang="zh-CN" altLang="en-US">
                <a:latin typeface="楷体" pitchFamily="49" charset="-122"/>
                <a:ea typeface="楷体" pitchFamily="49" charset="-122"/>
                <a:cs typeface="Times New Roman" pitchFamily="18" charset="0"/>
              </a:rPr>
              <a:t>　  </a:t>
            </a:r>
            <a:r>
              <a:rPr lang="zh-CN" altLang="en-US">
                <a:solidFill>
                  <a:srgbClr val="3333FF"/>
                </a:solidFill>
                <a:latin typeface="楷体" pitchFamily="49" charset="-122"/>
                <a:ea typeface="楷体" pitchFamily="49" charset="-122"/>
                <a:cs typeface="Times New Roman" pitchFamily="18" charset="0"/>
              </a:rPr>
              <a:t>哈夫曼</a:t>
            </a:r>
            <a:r>
              <a:rPr lang="zh-CN" altLang="en-US" dirty="0">
                <a:solidFill>
                  <a:srgbClr val="3333FF"/>
                </a:solidFill>
                <a:latin typeface="楷体" pitchFamily="49" charset="-122"/>
                <a:ea typeface="楷体" pitchFamily="49" charset="-122"/>
                <a:cs typeface="Times New Roman" pitchFamily="18" charset="0"/>
              </a:rPr>
              <a:t>编码用什么用途？</a:t>
            </a:r>
          </a:p>
        </p:txBody>
      </p:sp>
      <p:pic>
        <p:nvPicPr>
          <p:cNvPr id="270342" name="Picture 6" descr="u=51085328,360066607&amp;fm=21&amp;gp=0"/>
          <p:cNvPicPr>
            <a:picLocks noChangeAspect="1" noChangeArrowheads="1"/>
          </p:cNvPicPr>
          <p:nvPr/>
        </p:nvPicPr>
        <p:blipFill>
          <a:blip r:embed="rId2"/>
          <a:srcRect/>
          <a:stretch>
            <a:fillRect/>
          </a:stretch>
        </p:blipFill>
        <p:spPr bwMode="auto">
          <a:xfrm>
            <a:off x="1500166" y="1857364"/>
            <a:ext cx="5111750" cy="2555875"/>
          </a:xfrm>
          <a:prstGeom prst="rect">
            <a:avLst/>
          </a:prstGeom>
          <a:noFill/>
        </p:spPr>
      </p:pic>
      <p:sp>
        <p:nvSpPr>
          <p:cNvPr id="5" name="灯片编号占位符 4"/>
          <p:cNvSpPr>
            <a:spLocks noGrp="1"/>
          </p:cNvSpPr>
          <p:nvPr>
            <p:ph type="sldNum" sz="quarter" idx="12"/>
          </p:nvPr>
        </p:nvSpPr>
        <p:spPr/>
        <p:txBody>
          <a:bodyPr/>
          <a:lstStyle/>
          <a:p>
            <a:fld id="{EEE4F7E5-DD09-4BA6-9AE1-47735B52AA37}" type="slidenum">
              <a:rPr lang="en-US" altLang="zh-CN" smtClean="0"/>
              <a:pPr/>
              <a:t>61</a:t>
            </a:fld>
            <a:r>
              <a:rPr lang="en-US" altLang="zh-CN"/>
              <a:t>/15</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8" name="Oval 4"/>
          <p:cNvSpPr>
            <a:spLocks noChangeArrowheads="1"/>
          </p:cNvSpPr>
          <p:nvPr/>
        </p:nvSpPr>
        <p:spPr bwMode="auto">
          <a:xfrm>
            <a:off x="2817835" y="2219312"/>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A</a:t>
            </a:r>
          </a:p>
        </p:txBody>
      </p:sp>
      <p:sp>
        <p:nvSpPr>
          <p:cNvPr id="379909" name="Oval 5"/>
          <p:cNvSpPr>
            <a:spLocks noChangeArrowheads="1"/>
          </p:cNvSpPr>
          <p:nvPr/>
        </p:nvSpPr>
        <p:spPr bwMode="auto">
          <a:xfrm>
            <a:off x="2025672" y="2938450"/>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B</a:t>
            </a:r>
          </a:p>
        </p:txBody>
      </p:sp>
      <p:sp>
        <p:nvSpPr>
          <p:cNvPr id="379910" name="Oval 6"/>
          <p:cNvSpPr>
            <a:spLocks noChangeArrowheads="1"/>
          </p:cNvSpPr>
          <p:nvPr/>
        </p:nvSpPr>
        <p:spPr bwMode="auto">
          <a:xfrm>
            <a:off x="2817835" y="2938450"/>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C</a:t>
            </a:r>
          </a:p>
        </p:txBody>
      </p:sp>
      <p:sp>
        <p:nvSpPr>
          <p:cNvPr id="379911" name="Oval 7"/>
          <p:cNvSpPr>
            <a:spLocks noChangeArrowheads="1"/>
          </p:cNvSpPr>
          <p:nvPr/>
        </p:nvSpPr>
        <p:spPr bwMode="auto">
          <a:xfrm>
            <a:off x="3605235" y="2938450"/>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D</a:t>
            </a:r>
          </a:p>
        </p:txBody>
      </p:sp>
      <p:sp>
        <p:nvSpPr>
          <p:cNvPr id="379912" name="Freeform 8"/>
          <p:cNvSpPr/>
          <p:nvPr/>
        </p:nvSpPr>
        <p:spPr bwMode="auto">
          <a:xfrm>
            <a:off x="2355872" y="2508237"/>
            <a:ext cx="488950" cy="463550"/>
          </a:xfrm>
          <a:custGeom>
            <a:avLst/>
            <a:gdLst/>
            <a:ahLst/>
            <a:cxnLst>
              <a:cxn ang="0">
                <a:pos x="308" y="0"/>
              </a:cxn>
              <a:cxn ang="0">
                <a:pos x="0" y="292"/>
              </a:cxn>
            </a:cxnLst>
            <a:rect l="0" t="0" r="r" b="b"/>
            <a:pathLst>
              <a:path w="308" h="292">
                <a:moveTo>
                  <a:pt x="308" y="0"/>
                </a:moveTo>
                <a:lnTo>
                  <a:pt x="0" y="292"/>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9916" name="Oval 12"/>
          <p:cNvSpPr>
            <a:spLocks noChangeArrowheads="1"/>
          </p:cNvSpPr>
          <p:nvPr/>
        </p:nvSpPr>
        <p:spPr bwMode="auto">
          <a:xfrm>
            <a:off x="2025672" y="3702037"/>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E</a:t>
            </a:r>
          </a:p>
        </p:txBody>
      </p:sp>
      <p:sp>
        <p:nvSpPr>
          <p:cNvPr id="379917" name="Oval 13"/>
          <p:cNvSpPr>
            <a:spLocks noChangeArrowheads="1"/>
          </p:cNvSpPr>
          <p:nvPr/>
        </p:nvSpPr>
        <p:spPr bwMode="auto">
          <a:xfrm>
            <a:off x="2817835" y="3702037"/>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F</a:t>
            </a:r>
          </a:p>
        </p:txBody>
      </p:sp>
      <p:sp>
        <p:nvSpPr>
          <p:cNvPr id="379918" name="Oval 14"/>
          <p:cNvSpPr>
            <a:spLocks noChangeArrowheads="1"/>
          </p:cNvSpPr>
          <p:nvPr/>
        </p:nvSpPr>
        <p:spPr bwMode="auto">
          <a:xfrm>
            <a:off x="3605235" y="3702037"/>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G</a:t>
            </a:r>
          </a:p>
        </p:txBody>
      </p:sp>
      <p:sp>
        <p:nvSpPr>
          <p:cNvPr id="379919" name="Freeform 15"/>
          <p:cNvSpPr/>
          <p:nvPr/>
        </p:nvSpPr>
        <p:spPr bwMode="auto">
          <a:xfrm>
            <a:off x="2355872" y="3271825"/>
            <a:ext cx="488950" cy="463550"/>
          </a:xfrm>
          <a:custGeom>
            <a:avLst/>
            <a:gdLst/>
            <a:ahLst/>
            <a:cxnLst>
              <a:cxn ang="0">
                <a:pos x="308" y="0"/>
              </a:cxn>
              <a:cxn ang="0">
                <a:pos x="0" y="292"/>
              </a:cxn>
            </a:cxnLst>
            <a:rect l="0" t="0" r="r" b="b"/>
            <a:pathLst>
              <a:path w="308" h="292">
                <a:moveTo>
                  <a:pt x="308" y="0"/>
                </a:moveTo>
                <a:lnTo>
                  <a:pt x="0" y="292"/>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nvGrpSpPr>
          <p:cNvPr id="379949" name="Group 45"/>
          <p:cNvGrpSpPr/>
          <p:nvPr/>
        </p:nvGrpSpPr>
        <p:grpSpPr bwMode="auto">
          <a:xfrm>
            <a:off x="3033735" y="2508237"/>
            <a:ext cx="712787" cy="1201738"/>
            <a:chOff x="1519" y="1208"/>
            <a:chExt cx="449" cy="757"/>
          </a:xfrm>
        </p:grpSpPr>
        <p:sp>
          <p:nvSpPr>
            <p:cNvPr id="379913" name="Line 9"/>
            <p:cNvSpPr>
              <a:spLocks noChangeShapeType="1"/>
            </p:cNvSpPr>
            <p:nvPr/>
          </p:nvSpPr>
          <p:spPr bwMode="auto">
            <a:xfrm>
              <a:off x="1519" y="1298"/>
              <a:ext cx="0" cy="181"/>
            </a:xfrm>
            <a:prstGeom prst="line">
              <a:avLst/>
            </a:prstGeom>
            <a:noFill/>
            <a:ln w="28575">
              <a:solidFill>
                <a:schemeClr val="tx1"/>
              </a:solidFill>
              <a:roun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9914" name="Freeform 10"/>
            <p:cNvSpPr/>
            <p:nvPr/>
          </p:nvSpPr>
          <p:spPr bwMode="auto">
            <a:xfrm>
              <a:off x="1648" y="1208"/>
              <a:ext cx="320" cy="276"/>
            </a:xfrm>
            <a:custGeom>
              <a:avLst/>
              <a:gdLst/>
              <a:ahLst/>
              <a:cxnLst>
                <a:cxn ang="0">
                  <a:pos x="0" y="0"/>
                </a:cxn>
                <a:cxn ang="0">
                  <a:pos x="320" y="276"/>
                </a:cxn>
              </a:cxnLst>
              <a:rect l="0" t="0" r="r" b="b"/>
              <a:pathLst>
                <a:path w="320" h="276">
                  <a:moveTo>
                    <a:pt x="0" y="0"/>
                  </a:moveTo>
                  <a:lnTo>
                    <a:pt x="320" y="276"/>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9920" name="Freeform 16"/>
            <p:cNvSpPr/>
            <p:nvPr/>
          </p:nvSpPr>
          <p:spPr bwMode="auto">
            <a:xfrm>
              <a:off x="1526" y="1745"/>
              <a:ext cx="1" cy="216"/>
            </a:xfrm>
            <a:custGeom>
              <a:avLst/>
              <a:gdLst/>
              <a:ahLst/>
              <a:cxnLst>
                <a:cxn ang="0">
                  <a:pos x="0" y="0"/>
                </a:cxn>
                <a:cxn ang="0">
                  <a:pos x="0" y="216"/>
                </a:cxn>
              </a:cxnLst>
              <a:rect l="0" t="0" r="r" b="b"/>
              <a:pathLst>
                <a:path w="1" h="216">
                  <a:moveTo>
                    <a:pt x="0" y="0"/>
                  </a:moveTo>
                  <a:lnTo>
                    <a:pt x="0" y="216"/>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9921" name="Freeform 17"/>
            <p:cNvSpPr/>
            <p:nvPr/>
          </p:nvSpPr>
          <p:spPr bwMode="auto">
            <a:xfrm>
              <a:off x="1642" y="1677"/>
              <a:ext cx="326" cy="288"/>
            </a:xfrm>
            <a:custGeom>
              <a:avLst/>
              <a:gdLst/>
              <a:ahLst/>
              <a:cxnLst>
                <a:cxn ang="0">
                  <a:pos x="0" y="0"/>
                </a:cxn>
                <a:cxn ang="0">
                  <a:pos x="326" y="288"/>
                </a:cxn>
              </a:cxnLst>
              <a:rect l="0" t="0" r="r" b="b"/>
              <a:pathLst>
                <a:path w="326" h="288">
                  <a:moveTo>
                    <a:pt x="0" y="0"/>
                  </a:moveTo>
                  <a:lnTo>
                    <a:pt x="326" y="288"/>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sp>
        <p:nvSpPr>
          <p:cNvPr id="379922" name="Oval 18"/>
          <p:cNvSpPr>
            <a:spLocks noChangeArrowheads="1"/>
          </p:cNvSpPr>
          <p:nvPr/>
        </p:nvSpPr>
        <p:spPr bwMode="auto">
          <a:xfrm>
            <a:off x="2819422" y="4464037"/>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H</a:t>
            </a:r>
          </a:p>
        </p:txBody>
      </p:sp>
      <p:sp>
        <p:nvSpPr>
          <p:cNvPr id="379923" name="Freeform 19"/>
          <p:cNvSpPr/>
          <p:nvPr/>
        </p:nvSpPr>
        <p:spPr bwMode="auto">
          <a:xfrm>
            <a:off x="3046435" y="4122725"/>
            <a:ext cx="1587" cy="342900"/>
          </a:xfrm>
          <a:custGeom>
            <a:avLst/>
            <a:gdLst/>
            <a:ahLst/>
            <a:cxnLst>
              <a:cxn ang="0">
                <a:pos x="0" y="0"/>
              </a:cxn>
              <a:cxn ang="0">
                <a:pos x="0" y="216"/>
              </a:cxn>
            </a:cxnLst>
            <a:rect l="0" t="0" r="r" b="b"/>
            <a:pathLst>
              <a:path w="1" h="216">
                <a:moveTo>
                  <a:pt x="0" y="0"/>
                </a:moveTo>
                <a:lnTo>
                  <a:pt x="0" y="216"/>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nvGrpSpPr>
          <p:cNvPr id="379948" name="Group 44"/>
          <p:cNvGrpSpPr/>
          <p:nvPr/>
        </p:nvGrpSpPr>
        <p:grpSpPr bwMode="auto">
          <a:xfrm>
            <a:off x="2452710" y="3154350"/>
            <a:ext cx="1165225" cy="754062"/>
            <a:chOff x="1153" y="1615"/>
            <a:chExt cx="734" cy="475"/>
          </a:xfrm>
        </p:grpSpPr>
        <p:sp>
          <p:nvSpPr>
            <p:cNvPr id="379945" name="Line 41"/>
            <p:cNvSpPr>
              <a:spLocks noChangeShapeType="1"/>
            </p:cNvSpPr>
            <p:nvPr/>
          </p:nvSpPr>
          <p:spPr bwMode="auto">
            <a:xfrm>
              <a:off x="1153" y="1615"/>
              <a:ext cx="726" cy="0"/>
            </a:xfrm>
            <a:prstGeom prst="line">
              <a:avLst/>
            </a:prstGeom>
            <a:noFill/>
            <a:ln w="28575">
              <a:solidFill>
                <a:srgbClr val="0000CC"/>
              </a:solidFill>
              <a:prstDash val="sysDot"/>
              <a:roun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9946" name="Line 42"/>
            <p:cNvSpPr>
              <a:spLocks noChangeShapeType="1"/>
            </p:cNvSpPr>
            <p:nvPr/>
          </p:nvSpPr>
          <p:spPr bwMode="auto">
            <a:xfrm>
              <a:off x="1161" y="2090"/>
              <a:ext cx="726" cy="0"/>
            </a:xfrm>
            <a:prstGeom prst="line">
              <a:avLst/>
            </a:prstGeom>
            <a:noFill/>
            <a:ln w="28575">
              <a:solidFill>
                <a:srgbClr val="0000CC"/>
              </a:solidFill>
              <a:prstDash val="sysDot"/>
              <a:roun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grpSp>
        <p:nvGrpSpPr>
          <p:cNvPr id="379951" name="Group 47"/>
          <p:cNvGrpSpPr/>
          <p:nvPr/>
        </p:nvGrpSpPr>
        <p:grpSpPr bwMode="auto">
          <a:xfrm>
            <a:off x="4762522" y="1571612"/>
            <a:ext cx="3024188" cy="3959225"/>
            <a:chOff x="2608" y="618"/>
            <a:chExt cx="1905" cy="2494"/>
          </a:xfrm>
        </p:grpSpPr>
        <p:grpSp>
          <p:nvGrpSpPr>
            <p:cNvPr id="379950" name="Group 46"/>
            <p:cNvGrpSpPr/>
            <p:nvPr/>
          </p:nvGrpSpPr>
          <p:grpSpPr bwMode="auto">
            <a:xfrm>
              <a:off x="3518" y="618"/>
              <a:ext cx="995" cy="2494"/>
              <a:chOff x="3518" y="618"/>
              <a:chExt cx="995" cy="2494"/>
            </a:xfrm>
          </p:grpSpPr>
          <p:sp>
            <p:nvSpPr>
              <p:cNvPr id="379925" name="Oval 21"/>
              <p:cNvSpPr>
                <a:spLocks noChangeArrowheads="1"/>
              </p:cNvSpPr>
              <p:nvPr/>
            </p:nvSpPr>
            <p:spPr bwMode="auto">
              <a:xfrm>
                <a:off x="4017" y="618"/>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A</a:t>
                </a:r>
              </a:p>
            </p:txBody>
          </p:sp>
          <p:sp>
            <p:nvSpPr>
              <p:cNvPr id="379926" name="Oval 22"/>
              <p:cNvSpPr>
                <a:spLocks noChangeArrowheads="1"/>
              </p:cNvSpPr>
              <p:nvPr/>
            </p:nvSpPr>
            <p:spPr bwMode="auto">
              <a:xfrm>
                <a:off x="3518" y="1071"/>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B</a:t>
                </a:r>
              </a:p>
            </p:txBody>
          </p:sp>
          <p:sp>
            <p:nvSpPr>
              <p:cNvPr id="379927" name="Oval 23"/>
              <p:cNvSpPr>
                <a:spLocks noChangeArrowheads="1"/>
              </p:cNvSpPr>
              <p:nvPr/>
            </p:nvSpPr>
            <p:spPr bwMode="auto">
              <a:xfrm>
                <a:off x="3878" y="1570"/>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C</a:t>
                </a:r>
              </a:p>
            </p:txBody>
          </p:sp>
          <p:sp>
            <p:nvSpPr>
              <p:cNvPr id="379928" name="Oval 24"/>
              <p:cNvSpPr>
                <a:spLocks noChangeArrowheads="1"/>
              </p:cNvSpPr>
              <p:nvPr/>
            </p:nvSpPr>
            <p:spPr bwMode="auto">
              <a:xfrm>
                <a:off x="4196" y="2024"/>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D</a:t>
                </a:r>
              </a:p>
            </p:txBody>
          </p:sp>
          <p:sp>
            <p:nvSpPr>
              <p:cNvPr id="379929" name="Freeform 25"/>
              <p:cNvSpPr/>
              <p:nvPr/>
            </p:nvSpPr>
            <p:spPr bwMode="auto">
              <a:xfrm>
                <a:off x="3726" y="800"/>
                <a:ext cx="308" cy="292"/>
              </a:xfrm>
              <a:custGeom>
                <a:avLst/>
                <a:gdLst/>
                <a:ahLst/>
                <a:cxnLst>
                  <a:cxn ang="0">
                    <a:pos x="308" y="0"/>
                  </a:cxn>
                  <a:cxn ang="0">
                    <a:pos x="0" y="292"/>
                  </a:cxn>
                </a:cxnLst>
                <a:rect l="0" t="0" r="r" b="b"/>
                <a:pathLst>
                  <a:path w="308" h="292">
                    <a:moveTo>
                      <a:pt x="308" y="0"/>
                    </a:moveTo>
                    <a:lnTo>
                      <a:pt x="0" y="292"/>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9931" name="Freeform 27"/>
              <p:cNvSpPr/>
              <p:nvPr/>
            </p:nvSpPr>
            <p:spPr bwMode="auto">
              <a:xfrm>
                <a:off x="4101" y="1803"/>
                <a:ext cx="216" cy="222"/>
              </a:xfrm>
              <a:custGeom>
                <a:avLst/>
                <a:gdLst/>
                <a:ahLst/>
                <a:cxnLst>
                  <a:cxn ang="0">
                    <a:pos x="0" y="0"/>
                  </a:cxn>
                  <a:cxn ang="0">
                    <a:pos x="216" y="222"/>
                  </a:cxn>
                </a:cxnLst>
                <a:rect l="0" t="0" r="r" b="b"/>
                <a:pathLst>
                  <a:path w="216" h="222">
                    <a:moveTo>
                      <a:pt x="0" y="0"/>
                    </a:moveTo>
                    <a:lnTo>
                      <a:pt x="216" y="222"/>
                    </a:lnTo>
                  </a:path>
                </a:pathLst>
              </a:custGeom>
              <a:noFill/>
              <a:ln w="28575" cap="flat" cmpd="sng">
                <a:solidFill>
                  <a:srgbClr val="0000CC"/>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9932" name="Oval 28"/>
              <p:cNvSpPr>
                <a:spLocks noChangeArrowheads="1"/>
              </p:cNvSpPr>
              <p:nvPr/>
            </p:nvSpPr>
            <p:spPr bwMode="auto">
              <a:xfrm>
                <a:off x="3561" y="2024"/>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E</a:t>
                </a:r>
              </a:p>
            </p:txBody>
          </p:sp>
          <p:sp>
            <p:nvSpPr>
              <p:cNvPr id="379933" name="Oval 29"/>
              <p:cNvSpPr>
                <a:spLocks noChangeArrowheads="1"/>
              </p:cNvSpPr>
              <p:nvPr/>
            </p:nvSpPr>
            <p:spPr bwMode="auto">
              <a:xfrm>
                <a:off x="3923" y="2432"/>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F</a:t>
                </a:r>
              </a:p>
            </p:txBody>
          </p:sp>
          <p:sp>
            <p:nvSpPr>
              <p:cNvPr id="379934" name="Oval 30"/>
              <p:cNvSpPr>
                <a:spLocks noChangeArrowheads="1"/>
              </p:cNvSpPr>
              <p:nvPr/>
            </p:nvSpPr>
            <p:spPr bwMode="auto">
              <a:xfrm>
                <a:off x="4241" y="2840"/>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G</a:t>
                </a:r>
              </a:p>
            </p:txBody>
          </p:sp>
          <p:sp>
            <p:nvSpPr>
              <p:cNvPr id="379937" name="Freeform 33"/>
              <p:cNvSpPr/>
              <p:nvPr/>
            </p:nvSpPr>
            <p:spPr bwMode="auto">
              <a:xfrm>
                <a:off x="3735" y="1317"/>
                <a:ext cx="216" cy="270"/>
              </a:xfrm>
              <a:custGeom>
                <a:avLst/>
                <a:gdLst/>
                <a:ahLst/>
                <a:cxnLst>
                  <a:cxn ang="0">
                    <a:pos x="0" y="0"/>
                  </a:cxn>
                  <a:cxn ang="0">
                    <a:pos x="216" y="270"/>
                  </a:cxn>
                </a:cxnLst>
                <a:rect l="0" t="0" r="r" b="b"/>
                <a:pathLst>
                  <a:path w="216" h="270">
                    <a:moveTo>
                      <a:pt x="0" y="0"/>
                    </a:moveTo>
                    <a:lnTo>
                      <a:pt x="216" y="270"/>
                    </a:lnTo>
                  </a:path>
                </a:pathLst>
              </a:custGeom>
              <a:noFill/>
              <a:ln w="28575" cap="flat" cmpd="sng">
                <a:solidFill>
                  <a:srgbClr val="0000CC"/>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9938" name="Oval 34"/>
              <p:cNvSpPr>
                <a:spLocks noChangeArrowheads="1"/>
              </p:cNvSpPr>
              <p:nvPr/>
            </p:nvSpPr>
            <p:spPr bwMode="auto">
              <a:xfrm>
                <a:off x="3651" y="2840"/>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H</a:t>
                </a:r>
              </a:p>
            </p:txBody>
          </p:sp>
          <p:sp>
            <p:nvSpPr>
              <p:cNvPr id="379940" name="Freeform 36"/>
              <p:cNvSpPr/>
              <p:nvPr/>
            </p:nvSpPr>
            <p:spPr bwMode="auto">
              <a:xfrm>
                <a:off x="3741" y="1797"/>
                <a:ext cx="183" cy="234"/>
              </a:xfrm>
              <a:custGeom>
                <a:avLst/>
                <a:gdLst/>
                <a:ahLst/>
                <a:cxnLst>
                  <a:cxn ang="0">
                    <a:pos x="183" y="0"/>
                  </a:cxn>
                  <a:cxn ang="0">
                    <a:pos x="0" y="234"/>
                  </a:cxn>
                </a:cxnLst>
                <a:rect l="0" t="0" r="r" b="b"/>
                <a:pathLst>
                  <a:path w="183" h="234">
                    <a:moveTo>
                      <a:pt x="183" y="0"/>
                    </a:moveTo>
                    <a:lnTo>
                      <a:pt x="0" y="234"/>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9942" name="Line 38"/>
              <p:cNvSpPr>
                <a:spLocks noChangeShapeType="1"/>
              </p:cNvSpPr>
              <p:nvPr/>
            </p:nvSpPr>
            <p:spPr bwMode="auto">
              <a:xfrm>
                <a:off x="3787" y="2251"/>
                <a:ext cx="182" cy="226"/>
              </a:xfrm>
              <a:prstGeom prst="line">
                <a:avLst/>
              </a:prstGeom>
              <a:noFill/>
              <a:ln w="28575">
                <a:solidFill>
                  <a:srgbClr val="0000CC"/>
                </a:solidFill>
                <a:roun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9943" name="Freeform 39"/>
              <p:cNvSpPr/>
              <p:nvPr/>
            </p:nvSpPr>
            <p:spPr bwMode="auto">
              <a:xfrm>
                <a:off x="3837" y="2659"/>
                <a:ext cx="132" cy="188"/>
              </a:xfrm>
              <a:custGeom>
                <a:avLst/>
                <a:gdLst/>
                <a:ahLst/>
                <a:cxnLst>
                  <a:cxn ang="0">
                    <a:pos x="132" y="0"/>
                  </a:cxn>
                  <a:cxn ang="0">
                    <a:pos x="0" y="188"/>
                  </a:cxn>
                </a:cxnLst>
                <a:rect l="0" t="0" r="r" b="b"/>
                <a:pathLst>
                  <a:path w="132" h="188">
                    <a:moveTo>
                      <a:pt x="132" y="0"/>
                    </a:moveTo>
                    <a:lnTo>
                      <a:pt x="0" y="188"/>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9944" name="Freeform 40"/>
              <p:cNvSpPr/>
              <p:nvPr/>
            </p:nvSpPr>
            <p:spPr bwMode="auto">
              <a:xfrm>
                <a:off x="4150" y="2659"/>
                <a:ext cx="167" cy="194"/>
              </a:xfrm>
              <a:custGeom>
                <a:avLst/>
                <a:gdLst/>
                <a:ahLst/>
                <a:cxnLst>
                  <a:cxn ang="0">
                    <a:pos x="0" y="0"/>
                  </a:cxn>
                  <a:cxn ang="0">
                    <a:pos x="167" y="194"/>
                  </a:cxn>
                </a:cxnLst>
                <a:rect l="0" t="0" r="r" b="b"/>
                <a:pathLst>
                  <a:path w="167" h="194">
                    <a:moveTo>
                      <a:pt x="0" y="0"/>
                    </a:moveTo>
                    <a:lnTo>
                      <a:pt x="167" y="194"/>
                    </a:lnTo>
                  </a:path>
                </a:pathLst>
              </a:custGeom>
              <a:noFill/>
              <a:ln w="28575" cap="flat" cmpd="sng">
                <a:solidFill>
                  <a:srgbClr val="0000CC"/>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sp>
          <p:nvSpPr>
            <p:cNvPr id="379947" name="AutoShape 43"/>
            <p:cNvSpPr>
              <a:spLocks noChangeArrowheads="1"/>
            </p:cNvSpPr>
            <p:nvPr/>
          </p:nvSpPr>
          <p:spPr bwMode="auto">
            <a:xfrm>
              <a:off x="2608" y="1661"/>
              <a:ext cx="544" cy="227"/>
            </a:xfrm>
            <a:prstGeom prst="rightArrow">
              <a:avLst>
                <a:gd name="adj1" fmla="val 50000"/>
                <a:gd name="adj2" fmla="val 42767"/>
              </a:avLst>
            </a:prstGeom>
            <a:ln>
              <a:tailEnd type="none" w="med" len="lg"/>
            </a:ln>
          </p:spPr>
          <p:style>
            <a:lnRef idx="0">
              <a:schemeClr val="accent2"/>
            </a:lnRef>
            <a:fillRef idx="3">
              <a:schemeClr val="accent2"/>
            </a:fillRef>
            <a:effectRef idx="3">
              <a:schemeClr val="accent2"/>
            </a:effectRef>
            <a:fontRef idx="minor">
              <a:schemeClr val="lt1"/>
            </a:fontRef>
          </p:style>
          <p:txBody>
            <a:bodyPr wrap="none" anchor="ctr"/>
            <a:lstStyle/>
            <a:p>
              <a:endParaRPr lang="zh-CN" altLang="en-US">
                <a:latin typeface="Consolas" panose="020B0609020204030204" pitchFamily="49" charset="0"/>
                <a:cs typeface="Consolas" panose="020B0609020204030204" pitchFamily="49" charset="0"/>
              </a:endParaRPr>
            </a:p>
          </p:txBody>
        </p:sp>
      </p:grpSp>
      <p:grpSp>
        <p:nvGrpSpPr>
          <p:cNvPr id="379955" name="Group 51"/>
          <p:cNvGrpSpPr/>
          <p:nvPr/>
        </p:nvGrpSpPr>
        <p:grpSpPr bwMode="auto">
          <a:xfrm>
            <a:off x="4186260" y="5243500"/>
            <a:ext cx="2447925" cy="1047750"/>
            <a:chOff x="2245" y="2931"/>
            <a:chExt cx="1542" cy="660"/>
          </a:xfrm>
        </p:grpSpPr>
        <p:sp>
          <p:nvSpPr>
            <p:cNvPr id="379953" name="Text Box 49"/>
            <p:cNvSpPr txBox="1">
              <a:spLocks noChangeArrowheads="1"/>
            </p:cNvSpPr>
            <p:nvPr/>
          </p:nvSpPr>
          <p:spPr bwMode="auto">
            <a:xfrm>
              <a:off x="2245" y="3339"/>
              <a:ext cx="1542" cy="252"/>
            </a:xfrm>
            <a:prstGeom prst="rect">
              <a:avLst/>
            </a:prstGeom>
            <a:noFill/>
            <a:ln w="28575" algn="ctr">
              <a:noFill/>
              <a:miter lim="800000"/>
              <a:tailEnd type="none" w="med" len="lg"/>
            </a:ln>
            <a:effectLst/>
          </p:spPr>
          <p:txBody>
            <a:bodyPr>
              <a:spAutoFit/>
            </a:bodyPr>
            <a:lstStyle/>
            <a:p>
              <a:pPr>
                <a:spcBef>
                  <a:spcPct val="50000"/>
                </a:spcBef>
              </a:pPr>
              <a:r>
                <a:rPr lang="zh-CN" altLang="en-US" sz="2000" dirty="0">
                  <a:latin typeface="微软雅黑" panose="020B0503020204020204" pitchFamily="34" charset="-122"/>
                  <a:ea typeface="微软雅黑" panose="020B0503020204020204" pitchFamily="34" charset="-122"/>
                </a:rPr>
                <a:t>对应的二叉树</a:t>
              </a:r>
            </a:p>
          </p:txBody>
        </p:sp>
        <p:sp>
          <p:nvSpPr>
            <p:cNvPr id="379954" name="Line 50"/>
            <p:cNvSpPr>
              <a:spLocks noChangeShapeType="1"/>
            </p:cNvSpPr>
            <p:nvPr/>
          </p:nvSpPr>
          <p:spPr bwMode="auto">
            <a:xfrm flipV="1">
              <a:off x="3152" y="2931"/>
              <a:ext cx="363" cy="363"/>
            </a:xfrm>
            <a:prstGeom prst="line">
              <a:avLst/>
            </a:prstGeom>
            <a:noFill/>
            <a:ln w="57150">
              <a:solidFill>
                <a:srgbClr val="FF00FF"/>
              </a:solidFill>
              <a:round/>
              <a:tailEnd type="triangle" w="med" len="lg"/>
            </a:ln>
            <a:effectLst/>
          </p:spPr>
          <p:txBody>
            <a:bodyPr wrap="none"/>
            <a:lstStyle/>
            <a:p>
              <a:endParaRPr lang="zh-CN" altLang="en-US"/>
            </a:p>
          </p:txBody>
        </p:sp>
      </p:grpSp>
      <p:sp>
        <p:nvSpPr>
          <p:cNvPr id="44" name="Text Box 2"/>
          <p:cNvSpPr txBox="1">
            <a:spLocks noChangeArrowheads="1"/>
          </p:cNvSpPr>
          <p:nvPr/>
        </p:nvSpPr>
        <p:spPr bwMode="auto">
          <a:xfrm>
            <a:off x="609602" y="1125538"/>
            <a:ext cx="3962398" cy="457200"/>
          </a:xfrm>
          <a:prstGeom prst="rect">
            <a:avLst/>
          </a:prstGeom>
          <a:ln>
            <a:tailEnd type="none" w="med" len="lg"/>
          </a:ln>
        </p:spPr>
        <p:style>
          <a:lnRef idx="1">
            <a:schemeClr val="accent6"/>
          </a:lnRef>
          <a:fillRef idx="3">
            <a:schemeClr val="accent6"/>
          </a:fillRef>
          <a:effectRef idx="2">
            <a:schemeClr val="accent6"/>
          </a:effectRef>
          <a:fontRef idx="minor">
            <a:schemeClr val="lt1"/>
          </a:fontRef>
        </p:style>
        <p:txBody>
          <a:bodyPr wrap="square">
            <a:spAutoFit/>
          </a:bodyPr>
          <a:lstStyle/>
          <a:p>
            <a:pPr algn="just">
              <a:spcBef>
                <a:spcPct val="50000"/>
              </a:spcBef>
            </a:pPr>
            <a:r>
              <a:rPr kumimoji="1"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1</a:t>
            </a:r>
            <a:r>
              <a:rPr kumimoji="1"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、森林、树转换为二叉树</a:t>
            </a:r>
            <a:endPar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5" name="TextBox 44"/>
          <p:cNvSpPr txBox="1"/>
          <p:nvPr/>
        </p:nvSpPr>
        <p:spPr>
          <a:xfrm>
            <a:off x="714353" y="1857364"/>
            <a:ext cx="553998" cy="3714776"/>
          </a:xfrm>
          <a:prstGeom prst="rect">
            <a:avLst/>
          </a:prstGeom>
        </p:spPr>
        <p:style>
          <a:lnRef idx="1">
            <a:schemeClr val="accent5"/>
          </a:lnRef>
          <a:fillRef idx="2">
            <a:schemeClr val="accent5"/>
          </a:fillRef>
          <a:effectRef idx="1">
            <a:schemeClr val="accent5"/>
          </a:effectRef>
          <a:fontRef idx="minor">
            <a:schemeClr val="dk1"/>
          </a:fontRef>
        </p:style>
        <p:txBody>
          <a:bodyPr vert="eaVert" wrap="square" rtlCol="0">
            <a:spAutoFit/>
          </a:bodyPr>
          <a:lstStyle/>
          <a:p>
            <a:pPr marL="457200" indent="-457200">
              <a:buBlip>
                <a:blip r:embed="rId2"/>
              </a:buBlip>
            </a:pPr>
            <a:r>
              <a:rPr lang="zh-CN" altLang="en-US">
                <a:solidFill>
                  <a:srgbClr val="FF0000"/>
                </a:solidFill>
                <a:latin typeface="幼圆" panose="02010509060101010101" pitchFamily="49" charset="-122"/>
                <a:ea typeface="幼圆" panose="02010509060101010101" pitchFamily="49" charset="-122"/>
              </a:rPr>
              <a:t>一颗</a:t>
            </a:r>
            <a:r>
              <a:rPr kumimoji="1" lang="zh-CN" altLang="en-US">
                <a:solidFill>
                  <a:srgbClr val="FF0000"/>
                </a:solidFill>
                <a:latin typeface="幼圆" panose="02010509060101010101" pitchFamily="49" charset="-122"/>
                <a:ea typeface="幼圆" panose="02010509060101010101" pitchFamily="49" charset="-122"/>
              </a:rPr>
              <a:t>树</a:t>
            </a:r>
            <a:r>
              <a:rPr kumimoji="1" lang="zh-CN" altLang="en-US">
                <a:latin typeface="幼圆" panose="02010509060101010101" pitchFamily="49" charset="-122"/>
                <a:ea typeface="幼圆" panose="02010509060101010101" pitchFamily="49" charset="-122"/>
              </a:rPr>
              <a:t>转换</a:t>
            </a:r>
            <a:r>
              <a:rPr kumimoji="1" lang="zh-CN" altLang="en-US" dirty="0">
                <a:latin typeface="幼圆" panose="02010509060101010101" pitchFamily="49" charset="-122"/>
                <a:ea typeface="幼圆" panose="02010509060101010101" pitchFamily="49" charset="-122"/>
              </a:rPr>
              <a:t>为二叉树</a:t>
            </a:r>
            <a:endParaRPr lang="zh-CN" altLang="en-US" dirty="0">
              <a:latin typeface="幼圆" panose="02010509060101010101" pitchFamily="49" charset="-122"/>
              <a:ea typeface="幼圆" panose="02010509060101010101" pitchFamily="49" charset="-122"/>
            </a:endParaRPr>
          </a:p>
        </p:txBody>
      </p:sp>
      <p:sp>
        <p:nvSpPr>
          <p:cNvPr id="5" name="TextBox 4"/>
          <p:cNvSpPr txBox="1"/>
          <p:nvPr/>
        </p:nvSpPr>
        <p:spPr>
          <a:xfrm>
            <a:off x="1357290" y="428604"/>
            <a:ext cx="635798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7.8 </a:t>
            </a:r>
            <a:r>
              <a:rPr lang="zh-CN" altLang="zh-CN"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树</a:t>
            </a:r>
            <a:r>
              <a:rPr lang="en-US" altLang="zh-CN"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a:t>
            </a:r>
            <a:r>
              <a:rPr lang="zh-CN" altLang="zh-CN"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森林</a:t>
            </a:r>
            <a:r>
              <a:rPr lang="zh-CN" altLang="en-US"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与</a:t>
            </a:r>
            <a:r>
              <a:rPr lang="zh-CN" altLang="zh-CN"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二叉树的转换</a:t>
            </a:r>
            <a:r>
              <a:rPr lang="zh-CN" altLang="en-US"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及还原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79948"/>
                                        </p:tgtEl>
                                        <p:attrNameLst>
                                          <p:attrName>style.visibility</p:attrName>
                                        </p:attrNameLst>
                                      </p:cBhvr>
                                      <p:to>
                                        <p:strVal val="visible"/>
                                      </p:to>
                                    </p:set>
                                    <p:animEffect transition="in" filter="wipe(up)">
                                      <p:cBhvr>
                                        <p:cTn id="7" dur="500"/>
                                        <p:tgtEl>
                                          <p:spTgt spid="3799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379949"/>
                                        </p:tgtEl>
                                      </p:cBhvr>
                                    </p:animEffect>
                                    <p:set>
                                      <p:cBhvr>
                                        <p:cTn id="12" dur="1" fill="hold">
                                          <p:stCondLst>
                                            <p:cond delay="499"/>
                                          </p:stCondLst>
                                        </p:cTn>
                                        <p:tgtEl>
                                          <p:spTgt spid="37994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79951"/>
                                        </p:tgtEl>
                                        <p:attrNameLst>
                                          <p:attrName>style.visibility</p:attrName>
                                        </p:attrNameLst>
                                      </p:cBhvr>
                                      <p:to>
                                        <p:strVal val="visible"/>
                                      </p:to>
                                    </p:set>
                                    <p:animEffect transition="in" filter="wipe(left)">
                                      <p:cBhvr>
                                        <p:cTn id="17" dur="500"/>
                                        <p:tgtEl>
                                          <p:spTgt spid="3799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79955"/>
                                        </p:tgtEl>
                                        <p:attrNameLst>
                                          <p:attrName>style.visibility</p:attrName>
                                        </p:attrNameLst>
                                      </p:cBhvr>
                                      <p:to>
                                        <p:strVal val="visible"/>
                                      </p:to>
                                    </p:set>
                                    <p:animEffect transition="in" filter="wipe(left)">
                                      <p:cBhvr>
                                        <p:cTn id="22" dur="500"/>
                                        <p:tgtEl>
                                          <p:spTgt spid="3799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4" name="Oval 4"/>
          <p:cNvSpPr>
            <a:spLocks noChangeArrowheads="1"/>
          </p:cNvSpPr>
          <p:nvPr/>
        </p:nvSpPr>
        <p:spPr bwMode="auto">
          <a:xfrm>
            <a:off x="2889273" y="188913"/>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A</a:t>
            </a:r>
          </a:p>
        </p:txBody>
      </p:sp>
      <p:sp>
        <p:nvSpPr>
          <p:cNvPr id="378885" name="Oval 5"/>
          <p:cNvSpPr>
            <a:spLocks noChangeArrowheads="1"/>
          </p:cNvSpPr>
          <p:nvPr/>
        </p:nvSpPr>
        <p:spPr bwMode="auto">
          <a:xfrm>
            <a:off x="2097110" y="908050"/>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B</a:t>
            </a:r>
          </a:p>
        </p:txBody>
      </p:sp>
      <p:sp>
        <p:nvSpPr>
          <p:cNvPr id="378886" name="Oval 6"/>
          <p:cNvSpPr>
            <a:spLocks noChangeArrowheads="1"/>
          </p:cNvSpPr>
          <p:nvPr/>
        </p:nvSpPr>
        <p:spPr bwMode="auto">
          <a:xfrm>
            <a:off x="2889273" y="908050"/>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C</a:t>
            </a:r>
          </a:p>
        </p:txBody>
      </p:sp>
      <p:sp>
        <p:nvSpPr>
          <p:cNvPr id="378887" name="Oval 7"/>
          <p:cNvSpPr>
            <a:spLocks noChangeArrowheads="1"/>
          </p:cNvSpPr>
          <p:nvPr/>
        </p:nvSpPr>
        <p:spPr bwMode="auto">
          <a:xfrm>
            <a:off x="3676673" y="908050"/>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D</a:t>
            </a:r>
          </a:p>
        </p:txBody>
      </p:sp>
      <p:sp>
        <p:nvSpPr>
          <p:cNvPr id="378888" name="Oval 8"/>
          <p:cNvSpPr>
            <a:spLocks noChangeArrowheads="1"/>
          </p:cNvSpPr>
          <p:nvPr/>
        </p:nvSpPr>
        <p:spPr bwMode="auto">
          <a:xfrm>
            <a:off x="4905398" y="188913"/>
            <a:ext cx="431800" cy="431800"/>
          </a:xfrm>
          <a:prstGeom prst="ellipse">
            <a:avLst/>
          </a:prstGeom>
          <a:ln>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E</a:t>
            </a:r>
          </a:p>
        </p:txBody>
      </p:sp>
      <p:sp>
        <p:nvSpPr>
          <p:cNvPr id="378889" name="Oval 9"/>
          <p:cNvSpPr>
            <a:spLocks noChangeArrowheads="1"/>
          </p:cNvSpPr>
          <p:nvPr/>
        </p:nvSpPr>
        <p:spPr bwMode="auto">
          <a:xfrm>
            <a:off x="4905398" y="908050"/>
            <a:ext cx="431800" cy="431800"/>
          </a:xfrm>
          <a:prstGeom prst="ellipse">
            <a:avLst/>
          </a:prstGeom>
          <a:ln>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F</a:t>
            </a:r>
          </a:p>
        </p:txBody>
      </p:sp>
      <p:sp>
        <p:nvSpPr>
          <p:cNvPr id="378890" name="Oval 10"/>
          <p:cNvSpPr>
            <a:spLocks noChangeArrowheads="1"/>
          </p:cNvSpPr>
          <p:nvPr/>
        </p:nvSpPr>
        <p:spPr bwMode="auto">
          <a:xfrm>
            <a:off x="6850085" y="188913"/>
            <a:ext cx="431800"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G</a:t>
            </a:r>
          </a:p>
        </p:txBody>
      </p:sp>
      <p:sp>
        <p:nvSpPr>
          <p:cNvPr id="378892" name="Oval 12"/>
          <p:cNvSpPr>
            <a:spLocks noChangeArrowheads="1"/>
          </p:cNvSpPr>
          <p:nvPr/>
        </p:nvSpPr>
        <p:spPr bwMode="auto">
          <a:xfrm>
            <a:off x="6345260" y="908050"/>
            <a:ext cx="431800"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H</a:t>
            </a:r>
          </a:p>
        </p:txBody>
      </p:sp>
      <p:sp>
        <p:nvSpPr>
          <p:cNvPr id="378893" name="Oval 13"/>
          <p:cNvSpPr>
            <a:spLocks noChangeArrowheads="1"/>
          </p:cNvSpPr>
          <p:nvPr/>
        </p:nvSpPr>
        <p:spPr bwMode="auto">
          <a:xfrm>
            <a:off x="7426348" y="908050"/>
            <a:ext cx="431800"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I</a:t>
            </a:r>
          </a:p>
        </p:txBody>
      </p:sp>
      <p:sp>
        <p:nvSpPr>
          <p:cNvPr id="378894" name="Freeform 14"/>
          <p:cNvSpPr/>
          <p:nvPr/>
        </p:nvSpPr>
        <p:spPr bwMode="auto">
          <a:xfrm>
            <a:off x="2427310" y="477838"/>
            <a:ext cx="488950" cy="463550"/>
          </a:xfrm>
          <a:custGeom>
            <a:avLst/>
            <a:gdLst/>
            <a:ahLst/>
            <a:cxnLst>
              <a:cxn ang="0">
                <a:pos x="308" y="0"/>
              </a:cxn>
              <a:cxn ang="0">
                <a:pos x="0" y="292"/>
              </a:cxn>
            </a:cxnLst>
            <a:rect l="0" t="0" r="r" b="b"/>
            <a:pathLst>
              <a:path w="308" h="292">
                <a:moveTo>
                  <a:pt x="308" y="0"/>
                </a:moveTo>
                <a:lnTo>
                  <a:pt x="0" y="292"/>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897" name="Line 17"/>
          <p:cNvSpPr>
            <a:spLocks noChangeShapeType="1"/>
          </p:cNvSpPr>
          <p:nvPr/>
        </p:nvSpPr>
        <p:spPr bwMode="auto">
          <a:xfrm>
            <a:off x="5121298" y="620713"/>
            <a:ext cx="0" cy="287337"/>
          </a:xfrm>
          <a:prstGeom prst="line">
            <a:avLst/>
          </a:prstGeom>
          <a:noFill/>
          <a:ln w="28575">
            <a:solidFill>
              <a:srgbClr val="FF0000"/>
            </a:solidFill>
            <a:roun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898" name="Freeform 18"/>
          <p:cNvSpPr/>
          <p:nvPr/>
        </p:nvSpPr>
        <p:spPr bwMode="auto">
          <a:xfrm>
            <a:off x="6618310" y="549275"/>
            <a:ext cx="304800" cy="373063"/>
          </a:xfrm>
          <a:custGeom>
            <a:avLst/>
            <a:gdLst/>
            <a:ahLst/>
            <a:cxnLst>
              <a:cxn ang="0">
                <a:pos x="192" y="0"/>
              </a:cxn>
              <a:cxn ang="0">
                <a:pos x="0" y="235"/>
              </a:cxn>
            </a:cxnLst>
            <a:rect l="0" t="0" r="r" b="b"/>
            <a:pathLst>
              <a:path w="192" h="235">
                <a:moveTo>
                  <a:pt x="192" y="0"/>
                </a:moveTo>
                <a:lnTo>
                  <a:pt x="0" y="235"/>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nvGrpSpPr>
          <p:cNvPr id="378940" name="Group 60"/>
          <p:cNvGrpSpPr/>
          <p:nvPr/>
        </p:nvGrpSpPr>
        <p:grpSpPr bwMode="auto">
          <a:xfrm>
            <a:off x="3105173" y="477838"/>
            <a:ext cx="4483100" cy="438150"/>
            <a:chOff x="1383" y="301"/>
            <a:chExt cx="2824" cy="276"/>
          </a:xfrm>
        </p:grpSpPr>
        <p:sp>
          <p:nvSpPr>
            <p:cNvPr id="378895" name="Line 15"/>
            <p:cNvSpPr>
              <a:spLocks noChangeShapeType="1"/>
            </p:cNvSpPr>
            <p:nvPr/>
          </p:nvSpPr>
          <p:spPr bwMode="auto">
            <a:xfrm>
              <a:off x="1383" y="391"/>
              <a:ext cx="0" cy="181"/>
            </a:xfrm>
            <a:prstGeom prst="line">
              <a:avLst/>
            </a:prstGeom>
            <a:noFill/>
            <a:ln w="28575">
              <a:solidFill>
                <a:schemeClr val="tx1"/>
              </a:solidFill>
              <a:roun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896" name="Freeform 16"/>
            <p:cNvSpPr/>
            <p:nvPr/>
          </p:nvSpPr>
          <p:spPr bwMode="auto">
            <a:xfrm>
              <a:off x="1512" y="301"/>
              <a:ext cx="320" cy="276"/>
            </a:xfrm>
            <a:custGeom>
              <a:avLst/>
              <a:gdLst/>
              <a:ahLst/>
              <a:cxnLst>
                <a:cxn ang="0">
                  <a:pos x="0" y="0"/>
                </a:cxn>
                <a:cxn ang="0">
                  <a:pos x="320" y="276"/>
                </a:cxn>
              </a:cxnLst>
              <a:rect l="0" t="0" r="r" b="b"/>
              <a:pathLst>
                <a:path w="320" h="276">
                  <a:moveTo>
                    <a:pt x="0" y="0"/>
                  </a:moveTo>
                  <a:lnTo>
                    <a:pt x="320" y="276"/>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899" name="Line 19"/>
            <p:cNvSpPr>
              <a:spLocks noChangeShapeType="1"/>
            </p:cNvSpPr>
            <p:nvPr/>
          </p:nvSpPr>
          <p:spPr bwMode="auto">
            <a:xfrm>
              <a:off x="3981" y="350"/>
              <a:ext cx="226" cy="226"/>
            </a:xfrm>
            <a:prstGeom prst="line">
              <a:avLst/>
            </a:prstGeom>
            <a:noFill/>
            <a:ln w="28575">
              <a:solidFill>
                <a:schemeClr val="tx1"/>
              </a:solidFill>
              <a:roun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grpSp>
        <p:nvGrpSpPr>
          <p:cNvPr id="378939" name="Group 59"/>
          <p:cNvGrpSpPr/>
          <p:nvPr/>
        </p:nvGrpSpPr>
        <p:grpSpPr bwMode="auto">
          <a:xfrm>
            <a:off x="2528910" y="1123950"/>
            <a:ext cx="4897438" cy="0"/>
            <a:chOff x="2528910" y="1123950"/>
            <a:chExt cx="4897438" cy="0"/>
          </a:xfrm>
        </p:grpSpPr>
        <p:sp>
          <p:nvSpPr>
            <p:cNvPr id="378900" name="Line 20"/>
            <p:cNvSpPr>
              <a:spLocks noChangeShapeType="1"/>
            </p:cNvSpPr>
            <p:nvPr/>
          </p:nvSpPr>
          <p:spPr bwMode="auto">
            <a:xfrm>
              <a:off x="1020" y="708"/>
              <a:ext cx="726" cy="0"/>
            </a:xfrm>
            <a:prstGeom prst="line">
              <a:avLst/>
            </a:prstGeom>
            <a:noFill/>
            <a:ln w="28575">
              <a:solidFill>
                <a:srgbClr val="FF00FF"/>
              </a:solidFill>
              <a:prstDash val="sysDot"/>
              <a:roun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901" name="Line 21"/>
            <p:cNvSpPr>
              <a:spLocks noChangeShapeType="1"/>
            </p:cNvSpPr>
            <p:nvPr/>
          </p:nvSpPr>
          <p:spPr bwMode="auto">
            <a:xfrm>
              <a:off x="3696" y="708"/>
              <a:ext cx="409" cy="0"/>
            </a:xfrm>
            <a:prstGeom prst="line">
              <a:avLst/>
            </a:prstGeom>
            <a:noFill/>
            <a:ln w="28575">
              <a:solidFill>
                <a:srgbClr val="FF00FF"/>
              </a:solidFill>
              <a:prstDash val="sysDot"/>
              <a:roun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grpSp>
        <p:nvGrpSpPr>
          <p:cNvPr id="378941" name="Group 61"/>
          <p:cNvGrpSpPr/>
          <p:nvPr/>
        </p:nvGrpSpPr>
        <p:grpSpPr bwMode="auto">
          <a:xfrm>
            <a:off x="2097110" y="1597025"/>
            <a:ext cx="5472113" cy="2119313"/>
            <a:chOff x="748" y="1006"/>
            <a:chExt cx="3447" cy="1335"/>
          </a:xfrm>
        </p:grpSpPr>
        <p:sp>
          <p:nvSpPr>
            <p:cNvPr id="378902" name="AutoShape 22"/>
            <p:cNvSpPr>
              <a:spLocks noChangeArrowheads="1"/>
            </p:cNvSpPr>
            <p:nvPr/>
          </p:nvSpPr>
          <p:spPr bwMode="auto">
            <a:xfrm>
              <a:off x="2562" y="1006"/>
              <a:ext cx="195" cy="189"/>
            </a:xfrm>
            <a:prstGeom prst="downArrow">
              <a:avLst>
                <a:gd name="adj1" fmla="val 50000"/>
                <a:gd name="adj2" fmla="val 25000"/>
              </a:avLst>
            </a:prstGeom>
            <a:ln>
              <a:tailEnd type="none" w="med" len="lg"/>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378903" name="Oval 23"/>
            <p:cNvSpPr>
              <a:spLocks noChangeArrowheads="1"/>
            </p:cNvSpPr>
            <p:nvPr/>
          </p:nvSpPr>
          <p:spPr bwMode="auto">
            <a:xfrm>
              <a:off x="1247" y="1071"/>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A</a:t>
              </a:r>
            </a:p>
          </p:txBody>
        </p:sp>
        <p:sp>
          <p:nvSpPr>
            <p:cNvPr id="378904" name="Oval 24"/>
            <p:cNvSpPr>
              <a:spLocks noChangeArrowheads="1"/>
            </p:cNvSpPr>
            <p:nvPr/>
          </p:nvSpPr>
          <p:spPr bwMode="auto">
            <a:xfrm>
              <a:off x="748" y="1524"/>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B</a:t>
              </a:r>
            </a:p>
          </p:txBody>
        </p:sp>
        <p:sp>
          <p:nvSpPr>
            <p:cNvPr id="378905" name="Oval 25"/>
            <p:cNvSpPr>
              <a:spLocks noChangeArrowheads="1"/>
            </p:cNvSpPr>
            <p:nvPr/>
          </p:nvSpPr>
          <p:spPr bwMode="auto">
            <a:xfrm>
              <a:off x="1156" y="1797"/>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C</a:t>
              </a:r>
            </a:p>
          </p:txBody>
        </p:sp>
        <p:sp>
          <p:nvSpPr>
            <p:cNvPr id="378906" name="Oval 26"/>
            <p:cNvSpPr>
              <a:spLocks noChangeArrowheads="1"/>
            </p:cNvSpPr>
            <p:nvPr/>
          </p:nvSpPr>
          <p:spPr bwMode="auto">
            <a:xfrm>
              <a:off x="1565" y="2069"/>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D</a:t>
              </a:r>
            </a:p>
          </p:txBody>
        </p:sp>
        <p:sp>
          <p:nvSpPr>
            <p:cNvPr id="378907" name="Oval 27"/>
            <p:cNvSpPr>
              <a:spLocks noChangeArrowheads="1"/>
            </p:cNvSpPr>
            <p:nvPr/>
          </p:nvSpPr>
          <p:spPr bwMode="auto">
            <a:xfrm>
              <a:off x="2517" y="1298"/>
              <a:ext cx="272" cy="272"/>
            </a:xfrm>
            <a:prstGeom prst="ellipse">
              <a:avLst/>
            </a:prstGeom>
            <a:ln>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E</a:t>
              </a:r>
            </a:p>
          </p:txBody>
        </p:sp>
        <p:sp>
          <p:nvSpPr>
            <p:cNvPr id="378908" name="Oval 28"/>
            <p:cNvSpPr>
              <a:spLocks noChangeArrowheads="1"/>
            </p:cNvSpPr>
            <p:nvPr/>
          </p:nvSpPr>
          <p:spPr bwMode="auto">
            <a:xfrm>
              <a:off x="2290" y="1751"/>
              <a:ext cx="272" cy="272"/>
            </a:xfrm>
            <a:prstGeom prst="ellipse">
              <a:avLst/>
            </a:prstGeom>
            <a:ln>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F</a:t>
              </a:r>
            </a:p>
          </p:txBody>
        </p:sp>
        <p:sp>
          <p:nvSpPr>
            <p:cNvPr id="378912" name="Freeform 32"/>
            <p:cNvSpPr/>
            <p:nvPr/>
          </p:nvSpPr>
          <p:spPr bwMode="auto">
            <a:xfrm>
              <a:off x="956" y="1253"/>
              <a:ext cx="308" cy="292"/>
            </a:xfrm>
            <a:custGeom>
              <a:avLst/>
              <a:gdLst/>
              <a:ahLst/>
              <a:cxnLst>
                <a:cxn ang="0">
                  <a:pos x="308" y="0"/>
                </a:cxn>
                <a:cxn ang="0">
                  <a:pos x="0" y="292"/>
                </a:cxn>
              </a:cxnLst>
              <a:rect l="0" t="0" r="r" b="b"/>
              <a:pathLst>
                <a:path w="308" h="292">
                  <a:moveTo>
                    <a:pt x="308" y="0"/>
                  </a:moveTo>
                  <a:lnTo>
                    <a:pt x="0" y="292"/>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914" name="Freeform 34"/>
            <p:cNvSpPr/>
            <p:nvPr/>
          </p:nvSpPr>
          <p:spPr bwMode="auto">
            <a:xfrm>
              <a:off x="1000" y="1729"/>
              <a:ext cx="176" cy="144"/>
            </a:xfrm>
            <a:custGeom>
              <a:avLst/>
              <a:gdLst/>
              <a:ahLst/>
              <a:cxnLst>
                <a:cxn ang="0">
                  <a:pos x="0" y="0"/>
                </a:cxn>
                <a:cxn ang="0">
                  <a:pos x="176" y="144"/>
                </a:cxn>
              </a:cxnLst>
              <a:rect l="0" t="0" r="r" b="b"/>
              <a:pathLst>
                <a:path w="176" h="144">
                  <a:moveTo>
                    <a:pt x="0" y="0"/>
                  </a:moveTo>
                  <a:lnTo>
                    <a:pt x="176" y="144"/>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915" name="Freeform 35"/>
            <p:cNvSpPr/>
            <p:nvPr/>
          </p:nvSpPr>
          <p:spPr bwMode="auto">
            <a:xfrm>
              <a:off x="2472" y="1560"/>
              <a:ext cx="120" cy="200"/>
            </a:xfrm>
            <a:custGeom>
              <a:avLst/>
              <a:gdLst/>
              <a:ahLst/>
              <a:cxnLst>
                <a:cxn ang="0">
                  <a:pos x="120" y="0"/>
                </a:cxn>
                <a:cxn ang="0">
                  <a:pos x="0" y="200"/>
                </a:cxn>
              </a:cxnLst>
              <a:rect l="0" t="0" r="r" b="b"/>
              <a:pathLst>
                <a:path w="120" h="200">
                  <a:moveTo>
                    <a:pt x="120" y="0"/>
                  </a:moveTo>
                  <a:lnTo>
                    <a:pt x="0" y="200"/>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920" name="Line 40"/>
            <p:cNvSpPr>
              <a:spLocks noChangeShapeType="1"/>
            </p:cNvSpPr>
            <p:nvPr/>
          </p:nvSpPr>
          <p:spPr bwMode="auto">
            <a:xfrm>
              <a:off x="1403" y="2002"/>
              <a:ext cx="182" cy="137"/>
            </a:xfrm>
            <a:prstGeom prst="line">
              <a:avLst/>
            </a:prstGeom>
            <a:noFill/>
            <a:ln w="28575">
              <a:solidFill>
                <a:schemeClr val="tx1"/>
              </a:solidFill>
              <a:roun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931" name="Oval 51"/>
            <p:cNvSpPr>
              <a:spLocks noChangeArrowheads="1"/>
            </p:cNvSpPr>
            <p:nvPr/>
          </p:nvSpPr>
          <p:spPr bwMode="auto">
            <a:xfrm>
              <a:off x="3469" y="1484"/>
              <a:ext cx="272" cy="272"/>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H</a:t>
              </a:r>
            </a:p>
          </p:txBody>
        </p:sp>
        <p:sp>
          <p:nvSpPr>
            <p:cNvPr id="378932" name="Oval 52"/>
            <p:cNvSpPr>
              <a:spLocks noChangeArrowheads="1"/>
            </p:cNvSpPr>
            <p:nvPr/>
          </p:nvSpPr>
          <p:spPr bwMode="auto">
            <a:xfrm>
              <a:off x="3923" y="1757"/>
              <a:ext cx="272" cy="272"/>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I</a:t>
              </a:r>
            </a:p>
          </p:txBody>
        </p:sp>
        <p:sp>
          <p:nvSpPr>
            <p:cNvPr id="378933" name="Freeform 53"/>
            <p:cNvSpPr/>
            <p:nvPr/>
          </p:nvSpPr>
          <p:spPr bwMode="auto">
            <a:xfrm>
              <a:off x="3690" y="1284"/>
              <a:ext cx="210" cy="234"/>
            </a:xfrm>
            <a:custGeom>
              <a:avLst/>
              <a:gdLst/>
              <a:ahLst/>
              <a:cxnLst>
                <a:cxn ang="0">
                  <a:pos x="210" y="0"/>
                </a:cxn>
                <a:cxn ang="0">
                  <a:pos x="0" y="234"/>
                </a:cxn>
              </a:cxnLst>
              <a:rect l="0" t="0" r="r" b="b"/>
              <a:pathLst>
                <a:path w="210" h="234">
                  <a:moveTo>
                    <a:pt x="210" y="0"/>
                  </a:moveTo>
                  <a:lnTo>
                    <a:pt x="0" y="234"/>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934" name="Freeform 54"/>
            <p:cNvSpPr/>
            <p:nvPr/>
          </p:nvSpPr>
          <p:spPr bwMode="auto">
            <a:xfrm>
              <a:off x="3732" y="1674"/>
              <a:ext cx="198" cy="168"/>
            </a:xfrm>
            <a:custGeom>
              <a:avLst/>
              <a:gdLst/>
              <a:ahLst/>
              <a:cxnLst>
                <a:cxn ang="0">
                  <a:pos x="0" y="0"/>
                </a:cxn>
                <a:cxn ang="0">
                  <a:pos x="198" y="168"/>
                </a:cxn>
              </a:cxnLst>
              <a:rect l="0" t="0" r="r" b="b"/>
              <a:pathLst>
                <a:path w="198" h="168">
                  <a:moveTo>
                    <a:pt x="0" y="0"/>
                  </a:moveTo>
                  <a:lnTo>
                    <a:pt x="198" y="168"/>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935" name="Oval 55"/>
            <p:cNvSpPr>
              <a:spLocks noChangeArrowheads="1"/>
            </p:cNvSpPr>
            <p:nvPr/>
          </p:nvSpPr>
          <p:spPr bwMode="auto">
            <a:xfrm>
              <a:off x="3878" y="1072"/>
              <a:ext cx="272" cy="272"/>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G</a:t>
              </a:r>
            </a:p>
          </p:txBody>
        </p:sp>
      </p:grpSp>
      <p:grpSp>
        <p:nvGrpSpPr>
          <p:cNvPr id="378948" name="Group 68"/>
          <p:cNvGrpSpPr/>
          <p:nvPr/>
        </p:nvGrpSpPr>
        <p:grpSpPr bwMode="auto">
          <a:xfrm>
            <a:off x="4400576" y="2636838"/>
            <a:ext cx="3298826" cy="3960812"/>
            <a:chOff x="2199" y="1661"/>
            <a:chExt cx="2078" cy="2495"/>
          </a:xfrm>
        </p:grpSpPr>
        <p:sp>
          <p:nvSpPr>
            <p:cNvPr id="378909" name="Oval 29"/>
            <p:cNvSpPr>
              <a:spLocks noChangeArrowheads="1"/>
            </p:cNvSpPr>
            <p:nvPr/>
          </p:nvSpPr>
          <p:spPr bwMode="auto">
            <a:xfrm>
              <a:off x="3651" y="3158"/>
              <a:ext cx="272" cy="272"/>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G</a:t>
              </a:r>
            </a:p>
          </p:txBody>
        </p:sp>
        <p:sp>
          <p:nvSpPr>
            <p:cNvPr id="378910" name="Oval 30"/>
            <p:cNvSpPr>
              <a:spLocks noChangeArrowheads="1"/>
            </p:cNvSpPr>
            <p:nvPr/>
          </p:nvSpPr>
          <p:spPr bwMode="auto">
            <a:xfrm>
              <a:off x="3333" y="3566"/>
              <a:ext cx="272" cy="272"/>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H</a:t>
              </a:r>
            </a:p>
          </p:txBody>
        </p:sp>
        <p:sp>
          <p:nvSpPr>
            <p:cNvPr id="378911" name="Oval 31"/>
            <p:cNvSpPr>
              <a:spLocks noChangeArrowheads="1"/>
            </p:cNvSpPr>
            <p:nvPr/>
          </p:nvSpPr>
          <p:spPr bwMode="auto">
            <a:xfrm>
              <a:off x="3742" y="3884"/>
              <a:ext cx="272" cy="272"/>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I</a:t>
              </a:r>
            </a:p>
          </p:txBody>
        </p:sp>
        <p:sp>
          <p:nvSpPr>
            <p:cNvPr id="378916" name="Freeform 36"/>
            <p:cNvSpPr/>
            <p:nvPr/>
          </p:nvSpPr>
          <p:spPr bwMode="auto">
            <a:xfrm>
              <a:off x="3528" y="3378"/>
              <a:ext cx="150" cy="210"/>
            </a:xfrm>
            <a:custGeom>
              <a:avLst/>
              <a:gdLst/>
              <a:ahLst/>
              <a:cxnLst>
                <a:cxn ang="0">
                  <a:pos x="150" y="0"/>
                </a:cxn>
                <a:cxn ang="0">
                  <a:pos x="0" y="210"/>
                </a:cxn>
              </a:cxnLst>
              <a:rect l="0" t="0" r="r" b="b"/>
              <a:pathLst>
                <a:path w="150" h="210">
                  <a:moveTo>
                    <a:pt x="150" y="0"/>
                  </a:moveTo>
                  <a:lnTo>
                    <a:pt x="0" y="210"/>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917" name="Freeform 37"/>
            <p:cNvSpPr/>
            <p:nvPr/>
          </p:nvSpPr>
          <p:spPr bwMode="auto">
            <a:xfrm>
              <a:off x="3600" y="3762"/>
              <a:ext cx="192" cy="150"/>
            </a:xfrm>
            <a:custGeom>
              <a:avLst/>
              <a:gdLst/>
              <a:ahLst/>
              <a:cxnLst>
                <a:cxn ang="0">
                  <a:pos x="0" y="0"/>
                </a:cxn>
                <a:cxn ang="0">
                  <a:pos x="192" y="150"/>
                </a:cxn>
              </a:cxnLst>
              <a:rect l="0" t="0" r="r" b="b"/>
              <a:pathLst>
                <a:path w="192" h="150">
                  <a:moveTo>
                    <a:pt x="0" y="0"/>
                  </a:moveTo>
                  <a:lnTo>
                    <a:pt x="192" y="150"/>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921" name="Oval 41"/>
            <p:cNvSpPr>
              <a:spLocks noChangeArrowheads="1"/>
            </p:cNvSpPr>
            <p:nvPr/>
          </p:nvSpPr>
          <p:spPr bwMode="auto">
            <a:xfrm>
              <a:off x="2699" y="2296"/>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A</a:t>
              </a:r>
            </a:p>
          </p:txBody>
        </p:sp>
        <p:sp>
          <p:nvSpPr>
            <p:cNvPr id="378922" name="Oval 42"/>
            <p:cNvSpPr>
              <a:spLocks noChangeArrowheads="1"/>
            </p:cNvSpPr>
            <p:nvPr/>
          </p:nvSpPr>
          <p:spPr bwMode="auto">
            <a:xfrm>
              <a:off x="2199" y="2749"/>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B</a:t>
              </a:r>
            </a:p>
          </p:txBody>
        </p:sp>
        <p:sp>
          <p:nvSpPr>
            <p:cNvPr id="378923" name="Oval 43"/>
            <p:cNvSpPr>
              <a:spLocks noChangeArrowheads="1"/>
            </p:cNvSpPr>
            <p:nvPr/>
          </p:nvSpPr>
          <p:spPr bwMode="auto">
            <a:xfrm>
              <a:off x="2471" y="3204"/>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C</a:t>
              </a:r>
            </a:p>
          </p:txBody>
        </p:sp>
        <p:sp>
          <p:nvSpPr>
            <p:cNvPr id="378924" name="Oval 44"/>
            <p:cNvSpPr>
              <a:spLocks noChangeArrowheads="1"/>
            </p:cNvSpPr>
            <p:nvPr/>
          </p:nvSpPr>
          <p:spPr bwMode="auto">
            <a:xfrm>
              <a:off x="2789" y="3566"/>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D</a:t>
              </a:r>
            </a:p>
          </p:txBody>
        </p:sp>
        <p:sp>
          <p:nvSpPr>
            <p:cNvPr id="378925" name="Freeform 45"/>
            <p:cNvSpPr/>
            <p:nvPr/>
          </p:nvSpPr>
          <p:spPr bwMode="auto">
            <a:xfrm>
              <a:off x="2436" y="2502"/>
              <a:ext cx="288" cy="288"/>
            </a:xfrm>
            <a:custGeom>
              <a:avLst/>
              <a:gdLst/>
              <a:ahLst/>
              <a:cxnLst>
                <a:cxn ang="0">
                  <a:pos x="288" y="0"/>
                </a:cxn>
                <a:cxn ang="0">
                  <a:pos x="0" y="288"/>
                </a:cxn>
              </a:cxnLst>
              <a:rect l="0" t="0" r="r" b="b"/>
              <a:pathLst>
                <a:path w="288" h="288">
                  <a:moveTo>
                    <a:pt x="288" y="0"/>
                  </a:moveTo>
                  <a:lnTo>
                    <a:pt x="0" y="288"/>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926" name="Freeform 46"/>
            <p:cNvSpPr/>
            <p:nvPr/>
          </p:nvSpPr>
          <p:spPr bwMode="auto">
            <a:xfrm>
              <a:off x="2412" y="2994"/>
              <a:ext cx="156" cy="210"/>
            </a:xfrm>
            <a:custGeom>
              <a:avLst/>
              <a:gdLst/>
              <a:ahLst/>
              <a:cxnLst>
                <a:cxn ang="0">
                  <a:pos x="0" y="0"/>
                </a:cxn>
                <a:cxn ang="0">
                  <a:pos x="156" y="210"/>
                </a:cxn>
              </a:cxnLst>
              <a:rect l="0" t="0" r="r" b="b"/>
              <a:pathLst>
                <a:path w="156" h="210">
                  <a:moveTo>
                    <a:pt x="0" y="0"/>
                  </a:moveTo>
                  <a:lnTo>
                    <a:pt x="156" y="210"/>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927" name="Freeform 47"/>
            <p:cNvSpPr/>
            <p:nvPr/>
          </p:nvSpPr>
          <p:spPr bwMode="auto">
            <a:xfrm>
              <a:off x="2706" y="3426"/>
              <a:ext cx="126" cy="168"/>
            </a:xfrm>
            <a:custGeom>
              <a:avLst/>
              <a:gdLst/>
              <a:ahLst/>
              <a:cxnLst>
                <a:cxn ang="0">
                  <a:pos x="0" y="0"/>
                </a:cxn>
                <a:cxn ang="0">
                  <a:pos x="126" y="168"/>
                </a:cxn>
              </a:cxnLst>
              <a:rect l="0" t="0" r="r" b="b"/>
              <a:pathLst>
                <a:path w="126" h="168">
                  <a:moveTo>
                    <a:pt x="0" y="0"/>
                  </a:moveTo>
                  <a:lnTo>
                    <a:pt x="126" y="168"/>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928" name="Oval 48"/>
            <p:cNvSpPr>
              <a:spLocks noChangeArrowheads="1"/>
            </p:cNvSpPr>
            <p:nvPr/>
          </p:nvSpPr>
          <p:spPr bwMode="auto">
            <a:xfrm>
              <a:off x="3197" y="2750"/>
              <a:ext cx="272" cy="272"/>
            </a:xfrm>
            <a:prstGeom prst="ellipse">
              <a:avLst/>
            </a:prstGeom>
            <a:ln>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E</a:t>
              </a:r>
            </a:p>
          </p:txBody>
        </p:sp>
        <p:sp>
          <p:nvSpPr>
            <p:cNvPr id="378929" name="Oval 49"/>
            <p:cNvSpPr>
              <a:spLocks noChangeArrowheads="1"/>
            </p:cNvSpPr>
            <p:nvPr/>
          </p:nvSpPr>
          <p:spPr bwMode="auto">
            <a:xfrm>
              <a:off x="2970" y="3203"/>
              <a:ext cx="272" cy="272"/>
            </a:xfrm>
            <a:prstGeom prst="ellipse">
              <a:avLst/>
            </a:prstGeom>
            <a:ln>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F</a:t>
              </a:r>
            </a:p>
          </p:txBody>
        </p:sp>
        <p:sp>
          <p:nvSpPr>
            <p:cNvPr id="378930" name="Freeform 50"/>
            <p:cNvSpPr/>
            <p:nvPr/>
          </p:nvSpPr>
          <p:spPr bwMode="auto">
            <a:xfrm>
              <a:off x="3152" y="3012"/>
              <a:ext cx="120" cy="200"/>
            </a:xfrm>
            <a:custGeom>
              <a:avLst/>
              <a:gdLst/>
              <a:ahLst/>
              <a:cxnLst>
                <a:cxn ang="0">
                  <a:pos x="120" y="0"/>
                </a:cxn>
                <a:cxn ang="0">
                  <a:pos x="0" y="200"/>
                </a:cxn>
              </a:cxnLst>
              <a:rect l="0" t="0" r="r" b="b"/>
              <a:pathLst>
                <a:path w="120" h="200">
                  <a:moveTo>
                    <a:pt x="120" y="0"/>
                  </a:moveTo>
                  <a:lnTo>
                    <a:pt x="0" y="200"/>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936" name="Freeform 56"/>
            <p:cNvSpPr/>
            <p:nvPr/>
          </p:nvSpPr>
          <p:spPr bwMode="auto">
            <a:xfrm>
              <a:off x="2958" y="2496"/>
              <a:ext cx="300" cy="270"/>
            </a:xfrm>
            <a:custGeom>
              <a:avLst/>
              <a:gdLst/>
              <a:ahLst/>
              <a:cxnLst>
                <a:cxn ang="0">
                  <a:pos x="0" y="0"/>
                </a:cxn>
                <a:cxn ang="0">
                  <a:pos x="300" y="270"/>
                </a:cxn>
              </a:cxnLst>
              <a:rect l="0" t="0" r="r" b="b"/>
              <a:pathLst>
                <a:path w="300" h="270">
                  <a:moveTo>
                    <a:pt x="0" y="0"/>
                  </a:moveTo>
                  <a:lnTo>
                    <a:pt x="300" y="270"/>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937" name="Freeform 57"/>
            <p:cNvSpPr/>
            <p:nvPr/>
          </p:nvSpPr>
          <p:spPr bwMode="auto">
            <a:xfrm>
              <a:off x="3444" y="2958"/>
              <a:ext cx="252" cy="245"/>
            </a:xfrm>
            <a:custGeom>
              <a:avLst/>
              <a:gdLst/>
              <a:ahLst/>
              <a:cxnLst>
                <a:cxn ang="0">
                  <a:pos x="0" y="0"/>
                </a:cxn>
                <a:cxn ang="0">
                  <a:pos x="252" y="245"/>
                </a:cxn>
              </a:cxnLst>
              <a:rect l="0" t="0" r="r" b="b"/>
              <a:pathLst>
                <a:path w="252" h="245">
                  <a:moveTo>
                    <a:pt x="0" y="0"/>
                  </a:moveTo>
                  <a:lnTo>
                    <a:pt x="252" y="245"/>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938" name="AutoShape 58"/>
            <p:cNvSpPr>
              <a:spLocks noChangeArrowheads="1"/>
            </p:cNvSpPr>
            <p:nvPr/>
          </p:nvSpPr>
          <p:spPr bwMode="auto">
            <a:xfrm>
              <a:off x="2622" y="2061"/>
              <a:ext cx="144" cy="189"/>
            </a:xfrm>
            <a:prstGeom prst="downArrow">
              <a:avLst>
                <a:gd name="adj1" fmla="val 50000"/>
                <a:gd name="adj2" fmla="val 25000"/>
              </a:avLst>
            </a:prstGeom>
            <a:ln>
              <a:tailEnd type="none" w="med" len="lg"/>
            </a:ln>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378943" name="Oval 63"/>
            <p:cNvSpPr>
              <a:spLocks noChangeArrowheads="1"/>
            </p:cNvSpPr>
            <p:nvPr/>
          </p:nvSpPr>
          <p:spPr bwMode="auto">
            <a:xfrm rot="2049258">
              <a:off x="2957" y="2660"/>
              <a:ext cx="537" cy="862"/>
            </a:xfrm>
            <a:prstGeom prst="ellipse">
              <a:avLst/>
            </a:prstGeom>
            <a:solidFill>
              <a:srgbClr val="FFFFFF">
                <a:alpha val="0"/>
              </a:srgbClr>
            </a:solidFill>
            <a:ln w="28575" algn="ctr">
              <a:solidFill>
                <a:schemeClr val="tx1"/>
              </a:solidFill>
              <a:prstDash val="sysDot"/>
              <a:round/>
              <a:tailEnd type="none" w="med"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378944" name="Oval 64"/>
            <p:cNvSpPr>
              <a:spLocks noChangeArrowheads="1"/>
            </p:cNvSpPr>
            <p:nvPr/>
          </p:nvSpPr>
          <p:spPr bwMode="auto">
            <a:xfrm rot="2049258">
              <a:off x="3284" y="3197"/>
              <a:ext cx="993" cy="944"/>
            </a:xfrm>
            <a:prstGeom prst="ellipse">
              <a:avLst/>
            </a:prstGeom>
            <a:solidFill>
              <a:srgbClr val="FFFFFF">
                <a:alpha val="0"/>
              </a:srgbClr>
            </a:solidFill>
            <a:ln w="28575" algn="ctr">
              <a:solidFill>
                <a:schemeClr val="tx1"/>
              </a:solidFill>
              <a:prstDash val="sysDot"/>
              <a:round/>
              <a:tailEnd type="none" w="med"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378945" name="Line 65"/>
            <p:cNvSpPr>
              <a:spLocks noChangeShapeType="1"/>
            </p:cNvSpPr>
            <p:nvPr/>
          </p:nvSpPr>
          <p:spPr bwMode="auto">
            <a:xfrm>
              <a:off x="3379" y="2478"/>
              <a:ext cx="0" cy="272"/>
            </a:xfrm>
            <a:prstGeom prst="line">
              <a:avLst/>
            </a:prstGeom>
            <a:noFill/>
            <a:ln w="57150">
              <a:solidFill>
                <a:srgbClr val="FF00FF"/>
              </a:solidFill>
              <a:round/>
              <a:tailEnd type="triangl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946" name="Freeform 66"/>
            <p:cNvSpPr/>
            <p:nvPr/>
          </p:nvSpPr>
          <p:spPr bwMode="auto">
            <a:xfrm>
              <a:off x="2789" y="1661"/>
              <a:ext cx="595" cy="827"/>
            </a:xfrm>
            <a:custGeom>
              <a:avLst/>
              <a:gdLst/>
              <a:ahLst/>
              <a:cxnLst>
                <a:cxn ang="0">
                  <a:pos x="595" y="827"/>
                </a:cxn>
                <a:cxn ang="0">
                  <a:pos x="0" y="0"/>
                </a:cxn>
              </a:cxnLst>
              <a:rect l="0" t="0" r="r" b="b"/>
              <a:pathLst>
                <a:path w="595" h="827">
                  <a:moveTo>
                    <a:pt x="595" y="827"/>
                  </a:moveTo>
                  <a:lnTo>
                    <a:pt x="0" y="0"/>
                  </a:lnTo>
                </a:path>
              </a:pathLst>
            </a:custGeom>
            <a:noFill/>
            <a:ln w="57150" cap="flat" cmpd="sng">
              <a:solidFill>
                <a:srgbClr val="FF00FF"/>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947" name="Line 67"/>
            <p:cNvSpPr>
              <a:spLocks noChangeShapeType="1"/>
            </p:cNvSpPr>
            <p:nvPr/>
          </p:nvSpPr>
          <p:spPr bwMode="auto">
            <a:xfrm>
              <a:off x="4014" y="2091"/>
              <a:ext cx="0" cy="1088"/>
            </a:xfrm>
            <a:prstGeom prst="line">
              <a:avLst/>
            </a:prstGeom>
            <a:noFill/>
            <a:ln w="57150">
              <a:solidFill>
                <a:srgbClr val="FF00FF"/>
              </a:solidFill>
              <a:round/>
              <a:tailEnd type="triangl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sp>
        <p:nvSpPr>
          <p:cNvPr id="378949" name="Text Box 69"/>
          <p:cNvSpPr txBox="1">
            <a:spLocks noChangeArrowheads="1"/>
          </p:cNvSpPr>
          <p:nvPr/>
        </p:nvSpPr>
        <p:spPr bwMode="auto">
          <a:xfrm>
            <a:off x="642912" y="765175"/>
            <a:ext cx="553998" cy="4392613"/>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vert="eaVert">
            <a:spAutoFit/>
          </a:bodyPr>
          <a:lstStyle/>
          <a:p>
            <a:pPr marL="457200" indent="-457200">
              <a:spcBef>
                <a:spcPct val="50000"/>
              </a:spcBef>
              <a:buBlip>
                <a:blip r:embed="rId2"/>
              </a:buBlip>
            </a:pPr>
            <a:r>
              <a:rPr lang="zh-CN" altLang="en-US" dirty="0">
                <a:solidFill>
                  <a:srgbClr val="FF0000"/>
                </a:solidFill>
                <a:latin typeface="幼圆" panose="02010509060101010101" pitchFamily="49" charset="-122"/>
                <a:ea typeface="幼圆" panose="02010509060101010101" pitchFamily="49" charset="-122"/>
                <a:cs typeface="Times New Roman" panose="02020603050405020304" pitchFamily="18" charset="0"/>
              </a:rPr>
              <a:t>多颗</a:t>
            </a:r>
            <a:r>
              <a:rPr kumimoji="1" lang="zh-CN" altLang="en-US" dirty="0">
                <a:solidFill>
                  <a:srgbClr val="FF0000"/>
                </a:solidFill>
                <a:latin typeface="幼圆" panose="02010509060101010101" pitchFamily="49" charset="-122"/>
                <a:ea typeface="幼圆" panose="02010509060101010101" pitchFamily="49" charset="-122"/>
                <a:cs typeface="Times New Roman" panose="02020603050405020304" pitchFamily="18" charset="0"/>
              </a:rPr>
              <a:t>树</a:t>
            </a:r>
            <a:r>
              <a:rPr kumimoji="1" lang="zh-CN" altLang="en-US" dirty="0">
                <a:latin typeface="幼圆" panose="02010509060101010101" pitchFamily="49" charset="-122"/>
                <a:ea typeface="幼圆" panose="02010509060101010101" pitchFamily="49" charset="-122"/>
                <a:cs typeface="Times New Roman" panose="02020603050405020304" pitchFamily="18" charset="0"/>
              </a:rPr>
              <a:t>转换为</a:t>
            </a:r>
            <a:r>
              <a:rPr lang="zh-CN" altLang="en-US" dirty="0">
                <a:latin typeface="幼圆" panose="02010509060101010101" pitchFamily="49" charset="-122"/>
                <a:ea typeface="幼圆" panose="02010509060101010101" pitchFamily="49" charset="-122"/>
                <a:cs typeface="Times New Roman" panose="02020603050405020304" pitchFamily="18" charset="0"/>
              </a:rPr>
              <a:t>一颗</a:t>
            </a:r>
            <a:r>
              <a:rPr kumimoji="1" lang="zh-CN" altLang="en-US" dirty="0">
                <a:latin typeface="幼圆" panose="02010509060101010101" pitchFamily="49" charset="-122"/>
                <a:ea typeface="幼圆" panose="02010509060101010101" pitchFamily="49" charset="-122"/>
                <a:cs typeface="Times New Roman" panose="02020603050405020304" pitchFamily="18" charset="0"/>
              </a:rPr>
              <a:t>二叉树</a:t>
            </a:r>
          </a:p>
        </p:txBody>
      </p:sp>
      <p:grpSp>
        <p:nvGrpSpPr>
          <p:cNvPr id="378950" name="Group 70"/>
          <p:cNvGrpSpPr/>
          <p:nvPr/>
        </p:nvGrpSpPr>
        <p:grpSpPr bwMode="auto">
          <a:xfrm>
            <a:off x="2457473" y="5445125"/>
            <a:ext cx="2447925" cy="1047750"/>
            <a:chOff x="2245" y="2931"/>
            <a:chExt cx="1542" cy="660"/>
          </a:xfrm>
        </p:grpSpPr>
        <p:sp>
          <p:nvSpPr>
            <p:cNvPr id="378951" name="Text Box 71"/>
            <p:cNvSpPr txBox="1">
              <a:spLocks noChangeArrowheads="1"/>
            </p:cNvSpPr>
            <p:nvPr/>
          </p:nvSpPr>
          <p:spPr bwMode="auto">
            <a:xfrm>
              <a:off x="2245" y="3339"/>
              <a:ext cx="1542" cy="252"/>
            </a:xfrm>
            <a:prstGeom prst="rect">
              <a:avLst/>
            </a:prstGeom>
            <a:noFill/>
            <a:ln w="28575" algn="ctr">
              <a:noFill/>
              <a:miter lim="800000"/>
              <a:tailEnd type="none" w="med" len="lg"/>
            </a:ln>
            <a:effectLst/>
          </p:spPr>
          <p:txBody>
            <a:bodyPr>
              <a:spAutoFit/>
            </a:bodyPr>
            <a:lstStyle/>
            <a:p>
              <a:pPr>
                <a:spcBef>
                  <a:spcPct val="50000"/>
                </a:spcBef>
              </a:pPr>
              <a:r>
                <a:rPr lang="zh-CN" altLang="en-US" sz="2000" dirty="0">
                  <a:latin typeface="Consolas" panose="020B0609020204030204" pitchFamily="49" charset="0"/>
                  <a:ea typeface="微软雅黑" panose="020B0503020204020204" pitchFamily="34" charset="-122"/>
                  <a:cs typeface="Consolas" panose="020B0609020204030204" pitchFamily="49" charset="0"/>
                </a:rPr>
                <a:t>对应的二叉树</a:t>
              </a:r>
            </a:p>
          </p:txBody>
        </p:sp>
        <p:sp>
          <p:nvSpPr>
            <p:cNvPr id="378952" name="Line 72"/>
            <p:cNvSpPr>
              <a:spLocks noChangeShapeType="1"/>
            </p:cNvSpPr>
            <p:nvPr/>
          </p:nvSpPr>
          <p:spPr bwMode="auto">
            <a:xfrm flipV="1">
              <a:off x="3152" y="2931"/>
              <a:ext cx="363" cy="363"/>
            </a:xfrm>
            <a:prstGeom prst="line">
              <a:avLst/>
            </a:prstGeom>
            <a:noFill/>
            <a:ln w="57150">
              <a:solidFill>
                <a:srgbClr val="FF00FF"/>
              </a:solidFill>
              <a:round/>
              <a:tailEnd type="triangl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grpSp>
        <p:nvGrpSpPr>
          <p:cNvPr id="69" name="组合 68"/>
          <p:cNvGrpSpPr/>
          <p:nvPr/>
        </p:nvGrpSpPr>
        <p:grpSpPr>
          <a:xfrm>
            <a:off x="2528910" y="1123950"/>
            <a:ext cx="4955562" cy="20622"/>
            <a:chOff x="2528910" y="1123950"/>
            <a:chExt cx="4955562" cy="20622"/>
          </a:xfrm>
        </p:grpSpPr>
        <p:cxnSp>
          <p:nvCxnSpPr>
            <p:cNvPr id="67" name="直接连接符 66"/>
            <p:cNvCxnSpPr>
              <a:stCxn id="378885" idx="6"/>
              <a:endCxn id="378887" idx="2"/>
            </p:cNvCxnSpPr>
            <p:nvPr/>
          </p:nvCxnSpPr>
          <p:spPr>
            <a:xfrm>
              <a:off x="2528910" y="1123950"/>
              <a:ext cx="1147763" cy="1588"/>
            </a:xfrm>
            <a:prstGeom prst="line">
              <a:avLst/>
            </a:prstGeom>
            <a:ln w="28575">
              <a:solidFill>
                <a:srgbClr val="663300"/>
              </a:solidFill>
              <a:prstDash val="dashDot"/>
              <a:tailEnd type="none"/>
            </a:ln>
          </p:spPr>
          <p:style>
            <a:lnRef idx="1">
              <a:schemeClr val="dk1"/>
            </a:lnRef>
            <a:fillRef idx="0">
              <a:schemeClr val="dk1"/>
            </a:fillRef>
            <a:effectRef idx="0">
              <a:schemeClr val="dk1"/>
            </a:effectRef>
            <a:fontRef idx="minor">
              <a:schemeClr val="tx1"/>
            </a:fontRef>
          </p:style>
        </p:cxnSp>
        <p:cxnSp>
          <p:nvCxnSpPr>
            <p:cNvPr id="68" name="直接连接符 67"/>
            <p:cNvCxnSpPr/>
            <p:nvPr/>
          </p:nvCxnSpPr>
          <p:spPr>
            <a:xfrm>
              <a:off x="6764472" y="1142984"/>
              <a:ext cx="720000" cy="1588"/>
            </a:xfrm>
            <a:prstGeom prst="line">
              <a:avLst/>
            </a:prstGeom>
            <a:ln w="28575">
              <a:solidFill>
                <a:srgbClr val="663300"/>
              </a:solidFill>
              <a:prstDash val="dashDot"/>
              <a:tailEnd type="none"/>
            </a:ln>
          </p:spPr>
          <p:style>
            <a:lnRef idx="1">
              <a:schemeClr val="dk1"/>
            </a:lnRef>
            <a:fillRef idx="0">
              <a:schemeClr val="dk1"/>
            </a:fillRef>
            <a:effectRef idx="0">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1" fill="hold" nodeType="clickEffect">
                                  <p:stCondLst>
                                    <p:cond delay="0"/>
                                  </p:stCondLst>
                                  <p:childTnLst>
                                    <p:animEffect transition="out" filter="wipe(up)">
                                      <p:cBhvr>
                                        <p:cTn id="10" dur="500"/>
                                        <p:tgtEl>
                                          <p:spTgt spid="378940"/>
                                        </p:tgtEl>
                                      </p:cBhvr>
                                    </p:animEffect>
                                    <p:set>
                                      <p:cBhvr>
                                        <p:cTn id="11" dur="1" fill="hold">
                                          <p:stCondLst>
                                            <p:cond delay="499"/>
                                          </p:stCondLst>
                                        </p:cTn>
                                        <p:tgtEl>
                                          <p:spTgt spid="378940"/>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78941"/>
                                        </p:tgtEl>
                                        <p:attrNameLst>
                                          <p:attrName>style.visibility</p:attrName>
                                        </p:attrNameLst>
                                      </p:cBhvr>
                                      <p:to>
                                        <p:strVal val="visible"/>
                                      </p:to>
                                    </p:set>
                                    <p:animEffect transition="in" filter="wipe(up)">
                                      <p:cBhvr>
                                        <p:cTn id="16" dur="500"/>
                                        <p:tgtEl>
                                          <p:spTgt spid="37894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378948"/>
                                        </p:tgtEl>
                                        <p:attrNameLst>
                                          <p:attrName>style.visibility</p:attrName>
                                        </p:attrNameLst>
                                      </p:cBhvr>
                                      <p:to>
                                        <p:strVal val="visible"/>
                                      </p:to>
                                    </p:set>
                                    <p:animEffect transition="in" filter="wipe(up)">
                                      <p:cBhvr>
                                        <p:cTn id="21" dur="500"/>
                                        <p:tgtEl>
                                          <p:spTgt spid="37894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78950"/>
                                        </p:tgtEl>
                                        <p:attrNameLst>
                                          <p:attrName>style.visibility</p:attrName>
                                        </p:attrNameLst>
                                      </p:cBhvr>
                                      <p:to>
                                        <p:strVal val="visible"/>
                                      </p:to>
                                    </p:set>
                                    <p:animEffect transition="in" filter="wipe(left)">
                                      <p:cBhvr>
                                        <p:cTn id="26" dur="500"/>
                                        <p:tgtEl>
                                          <p:spTgt spid="378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4" name="Oval 4"/>
          <p:cNvSpPr>
            <a:spLocks noChangeArrowheads="1"/>
          </p:cNvSpPr>
          <p:nvPr/>
        </p:nvSpPr>
        <p:spPr bwMode="auto">
          <a:xfrm>
            <a:off x="2435205" y="1173456"/>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A</a:t>
            </a:r>
          </a:p>
        </p:txBody>
      </p:sp>
      <p:sp>
        <p:nvSpPr>
          <p:cNvPr id="378885" name="Oval 5"/>
          <p:cNvSpPr>
            <a:spLocks noChangeArrowheads="1"/>
          </p:cNvSpPr>
          <p:nvPr/>
        </p:nvSpPr>
        <p:spPr bwMode="auto">
          <a:xfrm>
            <a:off x="1643042" y="1892593"/>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B</a:t>
            </a:r>
          </a:p>
        </p:txBody>
      </p:sp>
      <p:sp>
        <p:nvSpPr>
          <p:cNvPr id="378886" name="Oval 6"/>
          <p:cNvSpPr>
            <a:spLocks noChangeArrowheads="1"/>
          </p:cNvSpPr>
          <p:nvPr/>
        </p:nvSpPr>
        <p:spPr bwMode="auto">
          <a:xfrm>
            <a:off x="2435205" y="1892593"/>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C</a:t>
            </a:r>
          </a:p>
        </p:txBody>
      </p:sp>
      <p:sp>
        <p:nvSpPr>
          <p:cNvPr id="378887" name="Oval 7"/>
          <p:cNvSpPr>
            <a:spLocks noChangeArrowheads="1"/>
          </p:cNvSpPr>
          <p:nvPr/>
        </p:nvSpPr>
        <p:spPr bwMode="auto">
          <a:xfrm>
            <a:off x="3222605" y="1892593"/>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D</a:t>
            </a:r>
          </a:p>
        </p:txBody>
      </p:sp>
      <p:sp>
        <p:nvSpPr>
          <p:cNvPr id="378888" name="Oval 8"/>
          <p:cNvSpPr>
            <a:spLocks noChangeArrowheads="1"/>
          </p:cNvSpPr>
          <p:nvPr/>
        </p:nvSpPr>
        <p:spPr bwMode="auto">
          <a:xfrm>
            <a:off x="4451330" y="1173456"/>
            <a:ext cx="431800" cy="431800"/>
          </a:xfrm>
          <a:prstGeom prst="ellipse">
            <a:avLst/>
          </a:prstGeom>
          <a:ln>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E</a:t>
            </a:r>
          </a:p>
        </p:txBody>
      </p:sp>
      <p:sp>
        <p:nvSpPr>
          <p:cNvPr id="378889" name="Oval 9"/>
          <p:cNvSpPr>
            <a:spLocks noChangeArrowheads="1"/>
          </p:cNvSpPr>
          <p:nvPr/>
        </p:nvSpPr>
        <p:spPr bwMode="auto">
          <a:xfrm>
            <a:off x="4451330" y="1892593"/>
            <a:ext cx="431800" cy="431800"/>
          </a:xfrm>
          <a:prstGeom prst="ellipse">
            <a:avLst/>
          </a:prstGeom>
          <a:ln>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F</a:t>
            </a:r>
          </a:p>
        </p:txBody>
      </p:sp>
      <p:sp>
        <p:nvSpPr>
          <p:cNvPr id="378890" name="Oval 10"/>
          <p:cNvSpPr>
            <a:spLocks noChangeArrowheads="1"/>
          </p:cNvSpPr>
          <p:nvPr/>
        </p:nvSpPr>
        <p:spPr bwMode="auto">
          <a:xfrm>
            <a:off x="6396017" y="1173456"/>
            <a:ext cx="431800"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G</a:t>
            </a:r>
          </a:p>
        </p:txBody>
      </p:sp>
      <p:sp>
        <p:nvSpPr>
          <p:cNvPr id="378892" name="Oval 12"/>
          <p:cNvSpPr>
            <a:spLocks noChangeArrowheads="1"/>
          </p:cNvSpPr>
          <p:nvPr/>
        </p:nvSpPr>
        <p:spPr bwMode="auto">
          <a:xfrm>
            <a:off x="5891192" y="1892593"/>
            <a:ext cx="431800"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H</a:t>
            </a:r>
          </a:p>
        </p:txBody>
      </p:sp>
      <p:sp>
        <p:nvSpPr>
          <p:cNvPr id="378893" name="Oval 13"/>
          <p:cNvSpPr>
            <a:spLocks noChangeArrowheads="1"/>
          </p:cNvSpPr>
          <p:nvPr/>
        </p:nvSpPr>
        <p:spPr bwMode="auto">
          <a:xfrm>
            <a:off x="6972280" y="1892593"/>
            <a:ext cx="431800"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I</a:t>
            </a:r>
          </a:p>
        </p:txBody>
      </p:sp>
      <p:sp>
        <p:nvSpPr>
          <p:cNvPr id="378894" name="Freeform 14"/>
          <p:cNvSpPr/>
          <p:nvPr/>
        </p:nvSpPr>
        <p:spPr bwMode="auto">
          <a:xfrm>
            <a:off x="1973242" y="1462381"/>
            <a:ext cx="488950" cy="463550"/>
          </a:xfrm>
          <a:custGeom>
            <a:avLst/>
            <a:gdLst/>
            <a:ahLst/>
            <a:cxnLst>
              <a:cxn ang="0">
                <a:pos x="308" y="0"/>
              </a:cxn>
              <a:cxn ang="0">
                <a:pos x="0" y="292"/>
              </a:cxn>
            </a:cxnLst>
            <a:rect l="0" t="0" r="r" b="b"/>
            <a:pathLst>
              <a:path w="308" h="292">
                <a:moveTo>
                  <a:pt x="308" y="0"/>
                </a:moveTo>
                <a:lnTo>
                  <a:pt x="0" y="292"/>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897" name="Line 17"/>
          <p:cNvSpPr>
            <a:spLocks noChangeShapeType="1"/>
          </p:cNvSpPr>
          <p:nvPr/>
        </p:nvSpPr>
        <p:spPr bwMode="auto">
          <a:xfrm>
            <a:off x="4667230" y="1605256"/>
            <a:ext cx="0" cy="287337"/>
          </a:xfrm>
          <a:prstGeom prst="line">
            <a:avLst/>
          </a:prstGeom>
          <a:noFill/>
          <a:ln w="28575">
            <a:solidFill>
              <a:srgbClr val="FF0000"/>
            </a:solidFill>
            <a:roun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898" name="Freeform 18"/>
          <p:cNvSpPr/>
          <p:nvPr/>
        </p:nvSpPr>
        <p:spPr bwMode="auto">
          <a:xfrm>
            <a:off x="6164242" y="1533818"/>
            <a:ext cx="304800" cy="373063"/>
          </a:xfrm>
          <a:custGeom>
            <a:avLst/>
            <a:gdLst/>
            <a:ahLst/>
            <a:cxnLst>
              <a:cxn ang="0">
                <a:pos x="192" y="0"/>
              </a:cxn>
              <a:cxn ang="0">
                <a:pos x="0" y="235"/>
              </a:cxn>
            </a:cxnLst>
            <a:rect l="0" t="0" r="r" b="b"/>
            <a:pathLst>
              <a:path w="192" h="235">
                <a:moveTo>
                  <a:pt x="192" y="0"/>
                </a:moveTo>
                <a:lnTo>
                  <a:pt x="0" y="235"/>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nvGrpSpPr>
          <p:cNvPr id="2" name="Group 60"/>
          <p:cNvGrpSpPr/>
          <p:nvPr/>
        </p:nvGrpSpPr>
        <p:grpSpPr bwMode="auto">
          <a:xfrm>
            <a:off x="2651105" y="1462381"/>
            <a:ext cx="4483100" cy="438150"/>
            <a:chOff x="1383" y="301"/>
            <a:chExt cx="2824" cy="276"/>
          </a:xfrm>
        </p:grpSpPr>
        <p:sp>
          <p:nvSpPr>
            <p:cNvPr id="378895" name="Line 15"/>
            <p:cNvSpPr>
              <a:spLocks noChangeShapeType="1"/>
            </p:cNvSpPr>
            <p:nvPr/>
          </p:nvSpPr>
          <p:spPr bwMode="auto">
            <a:xfrm>
              <a:off x="1383" y="391"/>
              <a:ext cx="0" cy="181"/>
            </a:xfrm>
            <a:prstGeom prst="line">
              <a:avLst/>
            </a:prstGeom>
            <a:noFill/>
            <a:ln w="28575">
              <a:solidFill>
                <a:schemeClr val="tx1"/>
              </a:solidFill>
              <a:roun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896" name="Freeform 16"/>
            <p:cNvSpPr/>
            <p:nvPr/>
          </p:nvSpPr>
          <p:spPr bwMode="auto">
            <a:xfrm>
              <a:off x="1512" y="301"/>
              <a:ext cx="320" cy="276"/>
            </a:xfrm>
            <a:custGeom>
              <a:avLst/>
              <a:gdLst/>
              <a:ahLst/>
              <a:cxnLst>
                <a:cxn ang="0">
                  <a:pos x="0" y="0"/>
                </a:cxn>
                <a:cxn ang="0">
                  <a:pos x="320" y="276"/>
                </a:cxn>
              </a:cxnLst>
              <a:rect l="0" t="0" r="r" b="b"/>
              <a:pathLst>
                <a:path w="320" h="276">
                  <a:moveTo>
                    <a:pt x="0" y="0"/>
                  </a:moveTo>
                  <a:lnTo>
                    <a:pt x="320" y="276"/>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899" name="Line 19"/>
            <p:cNvSpPr>
              <a:spLocks noChangeShapeType="1"/>
            </p:cNvSpPr>
            <p:nvPr/>
          </p:nvSpPr>
          <p:spPr bwMode="auto">
            <a:xfrm>
              <a:off x="3981" y="350"/>
              <a:ext cx="226" cy="226"/>
            </a:xfrm>
            <a:prstGeom prst="line">
              <a:avLst/>
            </a:prstGeom>
            <a:noFill/>
            <a:ln w="28575">
              <a:solidFill>
                <a:schemeClr val="tx1"/>
              </a:solidFill>
              <a:roun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grpSp>
        <p:nvGrpSpPr>
          <p:cNvPr id="3" name="Group 59"/>
          <p:cNvGrpSpPr/>
          <p:nvPr/>
        </p:nvGrpSpPr>
        <p:grpSpPr bwMode="auto">
          <a:xfrm>
            <a:off x="2074842" y="2108493"/>
            <a:ext cx="4897438" cy="0"/>
            <a:chOff x="2074842" y="2108493"/>
            <a:chExt cx="4897438" cy="0"/>
          </a:xfrm>
        </p:grpSpPr>
        <p:sp>
          <p:nvSpPr>
            <p:cNvPr id="378900" name="Line 20"/>
            <p:cNvSpPr>
              <a:spLocks noChangeShapeType="1"/>
            </p:cNvSpPr>
            <p:nvPr/>
          </p:nvSpPr>
          <p:spPr bwMode="auto">
            <a:xfrm>
              <a:off x="1020" y="708"/>
              <a:ext cx="726" cy="0"/>
            </a:xfrm>
            <a:prstGeom prst="line">
              <a:avLst/>
            </a:prstGeom>
            <a:noFill/>
            <a:ln w="28575">
              <a:solidFill>
                <a:srgbClr val="FF00FF"/>
              </a:solidFill>
              <a:prstDash val="sysDot"/>
              <a:roun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901" name="Line 21"/>
            <p:cNvSpPr>
              <a:spLocks noChangeShapeType="1"/>
            </p:cNvSpPr>
            <p:nvPr/>
          </p:nvSpPr>
          <p:spPr bwMode="auto">
            <a:xfrm>
              <a:off x="3696" y="708"/>
              <a:ext cx="409" cy="0"/>
            </a:xfrm>
            <a:prstGeom prst="line">
              <a:avLst/>
            </a:prstGeom>
            <a:noFill/>
            <a:ln w="28575">
              <a:solidFill>
                <a:srgbClr val="FF00FF"/>
              </a:solidFill>
              <a:prstDash val="sysDot"/>
              <a:roun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sp>
        <p:nvSpPr>
          <p:cNvPr id="69" name="TextBox 68"/>
          <p:cNvSpPr txBox="1"/>
          <p:nvPr/>
        </p:nvSpPr>
        <p:spPr>
          <a:xfrm>
            <a:off x="285720" y="642918"/>
            <a:ext cx="1357322" cy="430887"/>
          </a:xfrm>
          <a:prstGeom prst="rect">
            <a:avLst/>
          </a:prstGeom>
          <a:noFill/>
        </p:spPr>
        <p:txBody>
          <a:bodyPr wrap="square" rtlCol="0">
            <a:spAutoFit/>
          </a:bodyPr>
          <a:lstStyle/>
          <a:p>
            <a:pPr algn="l"/>
            <a:r>
              <a:rPr lang="zh-CN" altLang="en-US" sz="2200">
                <a:latin typeface="楷体" panose="02010609060101010101" pitchFamily="49" charset="-122"/>
                <a:ea typeface="楷体" panose="02010609060101010101" pitchFamily="49" charset="-122"/>
              </a:rPr>
              <a:t>或者</a:t>
            </a:r>
          </a:p>
        </p:txBody>
      </p:sp>
      <p:grpSp>
        <p:nvGrpSpPr>
          <p:cNvPr id="80" name="组合 79"/>
          <p:cNvGrpSpPr/>
          <p:nvPr/>
        </p:nvGrpSpPr>
        <p:grpSpPr>
          <a:xfrm>
            <a:off x="2803770" y="260629"/>
            <a:ext cx="3655483" cy="984001"/>
            <a:chOff x="2803770" y="71414"/>
            <a:chExt cx="3655483" cy="984001"/>
          </a:xfrm>
        </p:grpSpPr>
        <p:sp>
          <p:nvSpPr>
            <p:cNvPr id="73" name="Oval 4"/>
            <p:cNvSpPr>
              <a:spLocks noChangeArrowheads="1"/>
            </p:cNvSpPr>
            <p:nvPr/>
          </p:nvSpPr>
          <p:spPr bwMode="auto">
            <a:xfrm>
              <a:off x="4357686" y="71414"/>
              <a:ext cx="431800" cy="431800"/>
            </a:xfrm>
            <a:prstGeom prst="ellipse">
              <a:avLst/>
            </a:prstGeom>
            <a:ln>
              <a:tailEnd type="none" w="med" len="lg"/>
            </a:ln>
          </p:spPr>
          <p:style>
            <a:lnRef idx="1">
              <a:schemeClr val="accent2"/>
            </a:lnRef>
            <a:fillRef idx="3">
              <a:schemeClr val="accent2"/>
            </a:fillRef>
            <a:effectRef idx="2">
              <a:schemeClr val="accent2"/>
            </a:effectRef>
            <a:fontRef idx="minor">
              <a:schemeClr val="lt1"/>
            </a:fontRef>
          </p:style>
          <p:txBody>
            <a:bodyPr wrap="none" anchor="ctr"/>
            <a:lstStyle/>
            <a:p>
              <a:endParaRPr lang="en-US" altLang="zh-CN" sz="2000" i="1">
                <a:solidFill>
                  <a:srgbClr val="3333FF"/>
                </a:solidFill>
                <a:latin typeface="Consolas" panose="020B0609020204030204" pitchFamily="49" charset="0"/>
                <a:cs typeface="Consolas" panose="020B0609020204030204" pitchFamily="49" charset="0"/>
              </a:endParaRPr>
            </a:p>
          </p:txBody>
        </p:sp>
        <p:cxnSp>
          <p:nvCxnSpPr>
            <p:cNvPr id="75" name="直接连接符 74"/>
            <p:cNvCxnSpPr>
              <a:stCxn id="73" idx="2"/>
              <a:endCxn id="378884" idx="7"/>
            </p:cNvCxnSpPr>
            <p:nvPr/>
          </p:nvCxnSpPr>
          <p:spPr>
            <a:xfrm rot="10800000" flipV="1">
              <a:off x="2803770" y="287313"/>
              <a:ext cx="1553917" cy="768101"/>
            </a:xfrm>
            <a:prstGeom prst="line">
              <a:avLst/>
            </a:prstGeom>
            <a:ln w="28575">
              <a:solidFill>
                <a:srgbClr val="FF0000"/>
              </a:solidFill>
              <a:tailEnd type="none"/>
            </a:ln>
          </p:spPr>
          <p:style>
            <a:lnRef idx="1">
              <a:schemeClr val="dk1"/>
            </a:lnRef>
            <a:fillRef idx="0">
              <a:schemeClr val="dk1"/>
            </a:fillRef>
            <a:effectRef idx="0">
              <a:schemeClr val="dk1"/>
            </a:effectRef>
            <a:fontRef idx="minor">
              <a:schemeClr val="tx1"/>
            </a:fontRef>
          </p:style>
        </p:cxnSp>
        <p:cxnSp>
          <p:nvCxnSpPr>
            <p:cNvPr id="77" name="直接箭头连接符 76"/>
            <p:cNvCxnSpPr>
              <a:stCxn id="73" idx="4"/>
              <a:endCxn id="378888" idx="0"/>
            </p:cNvCxnSpPr>
            <p:nvPr/>
          </p:nvCxnSpPr>
          <p:spPr>
            <a:xfrm rot="16200000" flipH="1">
              <a:off x="4375926" y="700874"/>
              <a:ext cx="488965" cy="93644"/>
            </a:xfrm>
            <a:prstGeom prst="straightConnector1">
              <a:avLst/>
            </a:prstGeom>
            <a:ln w="28575">
              <a:solidFill>
                <a:schemeClr val="tx2">
                  <a:lumMod val="75000"/>
                </a:schemeClr>
              </a:solidFill>
              <a:tailEnd type="none"/>
            </a:ln>
          </p:spPr>
          <p:style>
            <a:lnRef idx="1">
              <a:schemeClr val="dk1"/>
            </a:lnRef>
            <a:fillRef idx="0">
              <a:schemeClr val="dk1"/>
            </a:fillRef>
            <a:effectRef idx="0">
              <a:schemeClr val="dk1"/>
            </a:effectRef>
            <a:fontRef idx="minor">
              <a:schemeClr val="tx1"/>
            </a:fontRef>
          </p:style>
        </p:cxnSp>
        <p:cxnSp>
          <p:nvCxnSpPr>
            <p:cNvPr id="79" name="直接箭头连接符 78"/>
            <p:cNvCxnSpPr>
              <a:stCxn id="73" idx="6"/>
              <a:endCxn id="378890" idx="1"/>
            </p:cNvCxnSpPr>
            <p:nvPr/>
          </p:nvCxnSpPr>
          <p:spPr>
            <a:xfrm>
              <a:off x="4789486" y="287314"/>
              <a:ext cx="1669767" cy="768101"/>
            </a:xfrm>
            <a:prstGeom prst="straightConnector1">
              <a:avLst/>
            </a:prstGeom>
            <a:ln w="28575">
              <a:solidFill>
                <a:schemeClr val="tx2">
                  <a:lumMod val="75000"/>
                </a:schemeClr>
              </a:solidFill>
              <a:tailEnd type="none"/>
            </a:ln>
          </p:spPr>
          <p:style>
            <a:lnRef idx="1">
              <a:schemeClr val="dk1"/>
            </a:lnRef>
            <a:fillRef idx="0">
              <a:schemeClr val="dk1"/>
            </a:fillRef>
            <a:effectRef idx="0">
              <a:schemeClr val="dk1"/>
            </a:effectRef>
            <a:fontRef idx="minor">
              <a:schemeClr val="tx1"/>
            </a:fontRef>
          </p:style>
        </p:cxnSp>
      </p:grpSp>
      <p:grpSp>
        <p:nvGrpSpPr>
          <p:cNvPr id="82" name="组合 81"/>
          <p:cNvGrpSpPr/>
          <p:nvPr/>
        </p:nvGrpSpPr>
        <p:grpSpPr>
          <a:xfrm>
            <a:off x="1785918" y="2753021"/>
            <a:ext cx="6286544" cy="1185928"/>
            <a:chOff x="1785918" y="2753021"/>
            <a:chExt cx="6286544" cy="1185928"/>
          </a:xfrm>
        </p:grpSpPr>
        <p:sp>
          <p:nvSpPr>
            <p:cNvPr id="72" name="下箭头 71"/>
            <p:cNvSpPr/>
            <p:nvPr/>
          </p:nvSpPr>
          <p:spPr>
            <a:xfrm>
              <a:off x="4500562" y="2753021"/>
              <a:ext cx="285752" cy="500066"/>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81" name="TextBox 80"/>
            <p:cNvSpPr txBox="1"/>
            <p:nvPr/>
          </p:nvSpPr>
          <p:spPr>
            <a:xfrm>
              <a:off x="1785918" y="3538839"/>
              <a:ext cx="6286544" cy="400110"/>
            </a:xfrm>
            <a:prstGeom prst="rect">
              <a:avLst/>
            </a:prstGeom>
            <a:noFill/>
          </p:spPr>
          <p:txBody>
            <a:bodyPr wrap="square" rtlCol="0">
              <a:spAutoFit/>
            </a:bodyPr>
            <a:lstStyle/>
            <a:p>
              <a:r>
                <a:rPr lang="zh-CN" altLang="en-US" sz="2000">
                  <a:latin typeface="微软雅黑" panose="020B0503020204020204" pitchFamily="34" charset="-122"/>
                  <a:ea typeface="微软雅黑" panose="020B0503020204020204" pitchFamily="34" charset="-122"/>
                  <a:cs typeface="Times New Roman" panose="02020603050405020304" pitchFamily="18" charset="0"/>
                </a:rPr>
                <a:t>按一颗树的方法转换，再删除增加的结点</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ChangeArrowheads="1"/>
          </p:cNvSpPr>
          <p:nvPr/>
        </p:nvSpPr>
        <p:spPr bwMode="auto">
          <a:xfrm>
            <a:off x="2873350" y="3690938"/>
            <a:ext cx="9144000" cy="0"/>
          </a:xfrm>
          <a:prstGeom prst="rect">
            <a:avLst/>
          </a:prstGeom>
          <a:noFill/>
          <a:ln w="9525">
            <a:noFill/>
            <a:miter lim="800000"/>
          </a:ln>
          <a:effectLst/>
        </p:spPr>
        <p:txBody>
          <a:bodyPr>
            <a:spAutoFit/>
          </a:bodyPr>
          <a:lstStyle/>
          <a:p>
            <a:endParaRPr lang="zh-CN" altLang="en-US"/>
          </a:p>
        </p:txBody>
      </p:sp>
      <p:sp>
        <p:nvSpPr>
          <p:cNvPr id="303107" name="Oval 3"/>
          <p:cNvSpPr>
            <a:spLocks noChangeArrowheads="1"/>
          </p:cNvSpPr>
          <p:nvPr/>
        </p:nvSpPr>
        <p:spPr bwMode="auto">
          <a:xfrm>
            <a:off x="3016225" y="1917700"/>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A</a:t>
            </a:r>
          </a:p>
        </p:txBody>
      </p:sp>
      <p:sp>
        <p:nvSpPr>
          <p:cNvPr id="303108" name="Oval 4"/>
          <p:cNvSpPr>
            <a:spLocks noChangeArrowheads="1"/>
          </p:cNvSpPr>
          <p:nvPr/>
        </p:nvSpPr>
        <p:spPr bwMode="auto">
          <a:xfrm>
            <a:off x="2343125" y="2508250"/>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B</a:t>
            </a:r>
          </a:p>
        </p:txBody>
      </p:sp>
      <p:sp>
        <p:nvSpPr>
          <p:cNvPr id="303110" name="Freeform 6"/>
          <p:cNvSpPr/>
          <p:nvPr/>
        </p:nvSpPr>
        <p:spPr bwMode="auto">
          <a:xfrm>
            <a:off x="2690788" y="2252663"/>
            <a:ext cx="349250" cy="315912"/>
          </a:xfrm>
          <a:custGeom>
            <a:avLst/>
            <a:gdLst/>
            <a:ahLst/>
            <a:cxnLst>
              <a:cxn ang="0">
                <a:pos x="220" y="0"/>
              </a:cxn>
              <a:cxn ang="0">
                <a:pos x="0" y="199"/>
              </a:cxn>
            </a:cxnLst>
            <a:rect l="0" t="0" r="r" b="b"/>
            <a:pathLst>
              <a:path w="220" h="199">
                <a:moveTo>
                  <a:pt x="220" y="0"/>
                </a:moveTo>
                <a:lnTo>
                  <a:pt x="0" y="199"/>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03113" name="Oval 9"/>
          <p:cNvSpPr>
            <a:spLocks noChangeArrowheads="1"/>
          </p:cNvSpPr>
          <p:nvPr/>
        </p:nvSpPr>
        <p:spPr bwMode="auto">
          <a:xfrm>
            <a:off x="1158850" y="3921125"/>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E</a:t>
            </a:r>
          </a:p>
        </p:txBody>
      </p:sp>
      <p:sp>
        <p:nvSpPr>
          <p:cNvPr id="303114" name="Oval 10"/>
          <p:cNvSpPr>
            <a:spLocks noChangeArrowheads="1"/>
          </p:cNvSpPr>
          <p:nvPr/>
        </p:nvSpPr>
        <p:spPr bwMode="auto">
          <a:xfrm>
            <a:off x="2024038" y="3921125"/>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F</a:t>
            </a:r>
          </a:p>
        </p:txBody>
      </p:sp>
      <p:sp>
        <p:nvSpPr>
          <p:cNvPr id="303115" name="Oval 11"/>
          <p:cNvSpPr>
            <a:spLocks noChangeArrowheads="1"/>
          </p:cNvSpPr>
          <p:nvPr/>
        </p:nvSpPr>
        <p:spPr bwMode="auto">
          <a:xfrm>
            <a:off x="1590650" y="3271838"/>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C</a:t>
            </a:r>
          </a:p>
        </p:txBody>
      </p:sp>
      <p:sp>
        <p:nvSpPr>
          <p:cNvPr id="303116" name="Freeform 12"/>
          <p:cNvSpPr/>
          <p:nvPr/>
        </p:nvSpPr>
        <p:spPr bwMode="auto">
          <a:xfrm>
            <a:off x="1881163" y="2841625"/>
            <a:ext cx="488950" cy="463550"/>
          </a:xfrm>
          <a:custGeom>
            <a:avLst/>
            <a:gdLst/>
            <a:ahLst/>
            <a:cxnLst>
              <a:cxn ang="0">
                <a:pos x="308" y="0"/>
              </a:cxn>
              <a:cxn ang="0">
                <a:pos x="0" y="292"/>
              </a:cxn>
            </a:cxnLst>
            <a:rect l="0" t="0" r="r" b="b"/>
            <a:pathLst>
              <a:path w="308" h="292">
                <a:moveTo>
                  <a:pt x="308" y="0"/>
                </a:moveTo>
                <a:lnTo>
                  <a:pt x="0" y="292"/>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03121" name="Line 17"/>
          <p:cNvSpPr>
            <a:spLocks noChangeShapeType="1"/>
          </p:cNvSpPr>
          <p:nvPr/>
        </p:nvSpPr>
        <p:spPr bwMode="auto">
          <a:xfrm flipH="1">
            <a:off x="1455713" y="3651250"/>
            <a:ext cx="217487" cy="288925"/>
          </a:xfrm>
          <a:prstGeom prst="line">
            <a:avLst/>
          </a:prstGeom>
          <a:noFill/>
          <a:ln w="28575">
            <a:solidFill>
              <a:srgbClr val="FF0000"/>
            </a:solidFill>
            <a:roun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03123" name="Oval 19"/>
          <p:cNvSpPr>
            <a:spLocks noChangeArrowheads="1"/>
          </p:cNvSpPr>
          <p:nvPr/>
        </p:nvSpPr>
        <p:spPr bwMode="auto">
          <a:xfrm>
            <a:off x="2670150" y="3921125"/>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G</a:t>
            </a:r>
          </a:p>
        </p:txBody>
      </p:sp>
      <p:sp>
        <p:nvSpPr>
          <p:cNvPr id="303124" name="Oval 20"/>
          <p:cNvSpPr>
            <a:spLocks noChangeArrowheads="1"/>
          </p:cNvSpPr>
          <p:nvPr/>
        </p:nvSpPr>
        <p:spPr bwMode="auto">
          <a:xfrm>
            <a:off x="3535338" y="3921125"/>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H</a:t>
            </a:r>
          </a:p>
        </p:txBody>
      </p:sp>
      <p:sp>
        <p:nvSpPr>
          <p:cNvPr id="303125" name="Oval 21"/>
          <p:cNvSpPr>
            <a:spLocks noChangeArrowheads="1"/>
          </p:cNvSpPr>
          <p:nvPr/>
        </p:nvSpPr>
        <p:spPr bwMode="auto">
          <a:xfrm>
            <a:off x="3101950" y="3271838"/>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D</a:t>
            </a:r>
          </a:p>
        </p:txBody>
      </p:sp>
      <p:sp>
        <p:nvSpPr>
          <p:cNvPr id="303126" name="Line 22"/>
          <p:cNvSpPr>
            <a:spLocks noChangeShapeType="1"/>
          </p:cNvSpPr>
          <p:nvPr/>
        </p:nvSpPr>
        <p:spPr bwMode="auto">
          <a:xfrm flipH="1">
            <a:off x="2967013" y="3651250"/>
            <a:ext cx="217487" cy="288925"/>
          </a:xfrm>
          <a:prstGeom prst="line">
            <a:avLst/>
          </a:prstGeom>
          <a:noFill/>
          <a:ln w="28575">
            <a:solidFill>
              <a:srgbClr val="FF0000"/>
            </a:solidFill>
            <a:roun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nvGrpSpPr>
          <p:cNvPr id="303151" name="Group 47"/>
          <p:cNvGrpSpPr/>
          <p:nvPr/>
        </p:nvGrpSpPr>
        <p:grpSpPr bwMode="auto">
          <a:xfrm>
            <a:off x="1958950" y="2822575"/>
            <a:ext cx="1739900" cy="1119188"/>
            <a:chOff x="753" y="1097"/>
            <a:chExt cx="1096" cy="705"/>
          </a:xfrm>
        </p:grpSpPr>
        <p:sp>
          <p:nvSpPr>
            <p:cNvPr id="303118" name="Freeform 14"/>
            <p:cNvSpPr/>
            <p:nvPr/>
          </p:nvSpPr>
          <p:spPr bwMode="auto">
            <a:xfrm>
              <a:off x="1254" y="1097"/>
              <a:ext cx="326" cy="288"/>
            </a:xfrm>
            <a:custGeom>
              <a:avLst/>
              <a:gdLst/>
              <a:ahLst/>
              <a:cxnLst>
                <a:cxn ang="0">
                  <a:pos x="0" y="0"/>
                </a:cxn>
                <a:cxn ang="0">
                  <a:pos x="326" y="288"/>
                </a:cxn>
              </a:cxnLst>
              <a:rect l="0" t="0" r="r" b="b"/>
              <a:pathLst>
                <a:path w="326" h="288">
                  <a:moveTo>
                    <a:pt x="0" y="0"/>
                  </a:moveTo>
                  <a:lnTo>
                    <a:pt x="326" y="288"/>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03122" name="Freeform 18"/>
            <p:cNvSpPr/>
            <p:nvPr/>
          </p:nvSpPr>
          <p:spPr bwMode="auto">
            <a:xfrm>
              <a:off x="753" y="1616"/>
              <a:ext cx="144" cy="186"/>
            </a:xfrm>
            <a:custGeom>
              <a:avLst/>
              <a:gdLst/>
              <a:ahLst/>
              <a:cxnLst>
                <a:cxn ang="0">
                  <a:pos x="0" y="0"/>
                </a:cxn>
                <a:cxn ang="0">
                  <a:pos x="144" y="186"/>
                </a:cxn>
              </a:cxnLst>
              <a:rect l="0" t="0" r="r" b="b"/>
              <a:pathLst>
                <a:path w="144" h="186">
                  <a:moveTo>
                    <a:pt x="0" y="0"/>
                  </a:moveTo>
                  <a:lnTo>
                    <a:pt x="144" y="186"/>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03127" name="Freeform 23"/>
            <p:cNvSpPr/>
            <p:nvPr/>
          </p:nvSpPr>
          <p:spPr bwMode="auto">
            <a:xfrm>
              <a:off x="1705" y="1616"/>
              <a:ext cx="144" cy="186"/>
            </a:xfrm>
            <a:custGeom>
              <a:avLst/>
              <a:gdLst/>
              <a:ahLst/>
              <a:cxnLst>
                <a:cxn ang="0">
                  <a:pos x="0" y="0"/>
                </a:cxn>
                <a:cxn ang="0">
                  <a:pos x="144" y="186"/>
                </a:cxn>
              </a:cxnLst>
              <a:rect l="0" t="0" r="r" b="b"/>
              <a:pathLst>
                <a:path w="144" h="186">
                  <a:moveTo>
                    <a:pt x="0" y="0"/>
                  </a:moveTo>
                  <a:lnTo>
                    <a:pt x="144" y="186"/>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grpSp>
        <p:nvGrpSpPr>
          <p:cNvPr id="303150" name="Group 46"/>
          <p:cNvGrpSpPr/>
          <p:nvPr/>
        </p:nvGrpSpPr>
        <p:grpSpPr bwMode="auto">
          <a:xfrm>
            <a:off x="2311375" y="2278063"/>
            <a:ext cx="1547813" cy="1655762"/>
            <a:chOff x="975" y="754"/>
            <a:chExt cx="975" cy="1043"/>
          </a:xfrm>
        </p:grpSpPr>
        <p:sp>
          <p:nvSpPr>
            <p:cNvPr id="303128" name="Freeform 24"/>
            <p:cNvSpPr/>
            <p:nvPr/>
          </p:nvSpPr>
          <p:spPr bwMode="auto">
            <a:xfrm>
              <a:off x="1565" y="799"/>
              <a:ext cx="127" cy="579"/>
            </a:xfrm>
            <a:custGeom>
              <a:avLst/>
              <a:gdLst/>
              <a:ahLst/>
              <a:cxnLst>
                <a:cxn ang="0">
                  <a:pos x="0" y="0"/>
                </a:cxn>
                <a:cxn ang="0">
                  <a:pos x="78" y="180"/>
                </a:cxn>
                <a:cxn ang="0">
                  <a:pos x="127" y="311"/>
                </a:cxn>
                <a:cxn ang="0">
                  <a:pos x="126" y="420"/>
                </a:cxn>
                <a:cxn ang="0">
                  <a:pos x="89" y="579"/>
                </a:cxn>
              </a:cxnLst>
              <a:rect l="0" t="0" r="r" b="b"/>
              <a:pathLst>
                <a:path w="127" h="579">
                  <a:moveTo>
                    <a:pt x="0" y="0"/>
                  </a:moveTo>
                  <a:lnTo>
                    <a:pt x="78" y="180"/>
                  </a:lnTo>
                  <a:lnTo>
                    <a:pt x="127" y="311"/>
                  </a:lnTo>
                  <a:lnTo>
                    <a:pt x="126" y="420"/>
                  </a:lnTo>
                  <a:lnTo>
                    <a:pt x="89" y="579"/>
                  </a:lnTo>
                </a:path>
              </a:pathLst>
            </a:custGeom>
            <a:noFill/>
            <a:ln w="28575" cap="flat" cmpd="sng">
              <a:solidFill>
                <a:srgbClr val="663300"/>
              </a:solidFill>
              <a:prstDash val="sysDot"/>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03129" name="Freeform 25"/>
            <p:cNvSpPr/>
            <p:nvPr/>
          </p:nvSpPr>
          <p:spPr bwMode="auto">
            <a:xfrm>
              <a:off x="975" y="1162"/>
              <a:ext cx="189" cy="635"/>
            </a:xfrm>
            <a:custGeom>
              <a:avLst/>
              <a:gdLst/>
              <a:ahLst/>
              <a:cxnLst>
                <a:cxn ang="0">
                  <a:pos x="136" y="0"/>
                </a:cxn>
                <a:cxn ang="0">
                  <a:pos x="189" y="200"/>
                </a:cxn>
                <a:cxn ang="0">
                  <a:pos x="171" y="350"/>
                </a:cxn>
                <a:cxn ang="0">
                  <a:pos x="129" y="506"/>
                </a:cxn>
                <a:cxn ang="0">
                  <a:pos x="0" y="635"/>
                </a:cxn>
              </a:cxnLst>
              <a:rect l="0" t="0" r="r" b="b"/>
              <a:pathLst>
                <a:path w="189" h="635">
                  <a:moveTo>
                    <a:pt x="136" y="0"/>
                  </a:moveTo>
                  <a:lnTo>
                    <a:pt x="189" y="200"/>
                  </a:lnTo>
                  <a:lnTo>
                    <a:pt x="171" y="350"/>
                  </a:lnTo>
                  <a:lnTo>
                    <a:pt x="129" y="506"/>
                  </a:lnTo>
                  <a:lnTo>
                    <a:pt x="0" y="635"/>
                  </a:lnTo>
                </a:path>
              </a:pathLst>
            </a:custGeom>
            <a:noFill/>
            <a:ln w="28575" cap="flat" cmpd="sng">
              <a:solidFill>
                <a:srgbClr val="663300"/>
              </a:solidFill>
              <a:prstDash val="sysDot"/>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03130" name="Freeform 26"/>
            <p:cNvSpPr/>
            <p:nvPr/>
          </p:nvSpPr>
          <p:spPr bwMode="auto">
            <a:xfrm>
              <a:off x="1655" y="754"/>
              <a:ext cx="295" cy="1043"/>
            </a:xfrm>
            <a:custGeom>
              <a:avLst/>
              <a:gdLst/>
              <a:ahLst/>
              <a:cxnLst>
                <a:cxn ang="0">
                  <a:pos x="0" y="0"/>
                </a:cxn>
                <a:cxn ang="0">
                  <a:pos x="205" y="308"/>
                </a:cxn>
                <a:cxn ang="0">
                  <a:pos x="289" y="530"/>
                </a:cxn>
                <a:cxn ang="0">
                  <a:pos x="295" y="794"/>
                </a:cxn>
                <a:cxn ang="0">
                  <a:pos x="272" y="1043"/>
                </a:cxn>
              </a:cxnLst>
              <a:rect l="0" t="0" r="r" b="b"/>
              <a:pathLst>
                <a:path w="295" h="1043">
                  <a:moveTo>
                    <a:pt x="0" y="0"/>
                  </a:moveTo>
                  <a:lnTo>
                    <a:pt x="205" y="308"/>
                  </a:lnTo>
                  <a:lnTo>
                    <a:pt x="289" y="530"/>
                  </a:lnTo>
                  <a:lnTo>
                    <a:pt x="295" y="794"/>
                  </a:lnTo>
                  <a:lnTo>
                    <a:pt x="272" y="1043"/>
                  </a:lnTo>
                </a:path>
              </a:pathLst>
            </a:custGeom>
            <a:noFill/>
            <a:ln w="28575" cap="flat" cmpd="sng">
              <a:solidFill>
                <a:srgbClr val="663300"/>
              </a:solidFill>
              <a:prstDash val="sysDot"/>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sp>
        <p:nvSpPr>
          <p:cNvPr id="303131" name="AutoShape 27"/>
          <p:cNvSpPr>
            <a:spLocks noChangeArrowheads="1"/>
          </p:cNvSpPr>
          <p:nvPr/>
        </p:nvSpPr>
        <p:spPr bwMode="auto">
          <a:xfrm>
            <a:off x="4614838" y="2997200"/>
            <a:ext cx="647700" cy="360000"/>
          </a:xfrm>
          <a:prstGeom prst="rightArrow">
            <a:avLst>
              <a:gd name="adj1" fmla="val 50000"/>
              <a:gd name="adj2" fmla="val 37363"/>
            </a:avLst>
          </a:prstGeom>
          <a:ln>
            <a:tailEnd type="none" w="med" len="lg"/>
          </a:ln>
        </p:spPr>
        <p:style>
          <a:lnRef idx="1">
            <a:schemeClr val="accent4"/>
          </a:lnRef>
          <a:fillRef idx="3">
            <a:schemeClr val="accent4"/>
          </a:fillRef>
          <a:effectRef idx="2">
            <a:schemeClr val="accent4"/>
          </a:effectRef>
          <a:fontRef idx="minor">
            <a:schemeClr val="lt1"/>
          </a:fontRef>
        </p:style>
        <p:txBody>
          <a:bodyPr wrap="none" anchor="ctr"/>
          <a:lstStyle/>
          <a:p>
            <a:endParaRPr lang="zh-CN" altLang="en-US">
              <a:latin typeface="Consolas" panose="020B0609020204030204" pitchFamily="49" charset="0"/>
              <a:cs typeface="Consolas" panose="020B0609020204030204" pitchFamily="49" charset="0"/>
            </a:endParaRPr>
          </a:p>
        </p:txBody>
      </p:sp>
      <p:grpSp>
        <p:nvGrpSpPr>
          <p:cNvPr id="303156" name="Group 52"/>
          <p:cNvGrpSpPr/>
          <p:nvPr/>
        </p:nvGrpSpPr>
        <p:grpSpPr bwMode="auto">
          <a:xfrm>
            <a:off x="5556225" y="1917700"/>
            <a:ext cx="2947988" cy="2506663"/>
            <a:chOff x="3210" y="1208"/>
            <a:chExt cx="1857" cy="1579"/>
          </a:xfrm>
        </p:grpSpPr>
        <p:sp>
          <p:nvSpPr>
            <p:cNvPr id="303146" name="Freeform 42"/>
            <p:cNvSpPr/>
            <p:nvPr/>
          </p:nvSpPr>
          <p:spPr bwMode="auto">
            <a:xfrm>
              <a:off x="4385" y="1392"/>
              <a:ext cx="456" cy="252"/>
            </a:xfrm>
            <a:custGeom>
              <a:avLst/>
              <a:gdLst/>
              <a:ahLst/>
              <a:cxnLst>
                <a:cxn ang="0">
                  <a:pos x="0" y="0"/>
                </a:cxn>
                <a:cxn ang="0">
                  <a:pos x="30" y="0"/>
                </a:cxn>
                <a:cxn ang="0">
                  <a:pos x="456" y="252"/>
                </a:cxn>
              </a:cxnLst>
              <a:rect l="0" t="0" r="r" b="b"/>
              <a:pathLst>
                <a:path w="456" h="252">
                  <a:moveTo>
                    <a:pt x="0" y="0"/>
                  </a:moveTo>
                  <a:lnTo>
                    <a:pt x="30" y="0"/>
                  </a:lnTo>
                  <a:lnTo>
                    <a:pt x="456" y="252"/>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03132" name="Oval 28"/>
            <p:cNvSpPr>
              <a:spLocks noChangeArrowheads="1"/>
            </p:cNvSpPr>
            <p:nvPr/>
          </p:nvSpPr>
          <p:spPr bwMode="auto">
            <a:xfrm>
              <a:off x="4138" y="1208"/>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A</a:t>
              </a:r>
            </a:p>
          </p:txBody>
        </p:sp>
        <p:sp>
          <p:nvSpPr>
            <p:cNvPr id="303133" name="Oval 29"/>
            <p:cNvSpPr>
              <a:spLocks noChangeArrowheads="1"/>
            </p:cNvSpPr>
            <p:nvPr/>
          </p:nvSpPr>
          <p:spPr bwMode="auto">
            <a:xfrm>
              <a:off x="3685" y="1625"/>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B</a:t>
              </a:r>
            </a:p>
          </p:txBody>
        </p:sp>
        <p:sp>
          <p:nvSpPr>
            <p:cNvPr id="303134" name="Freeform 30"/>
            <p:cNvSpPr/>
            <p:nvPr/>
          </p:nvSpPr>
          <p:spPr bwMode="auto">
            <a:xfrm>
              <a:off x="3903" y="1410"/>
              <a:ext cx="254" cy="241"/>
            </a:xfrm>
            <a:custGeom>
              <a:avLst/>
              <a:gdLst/>
              <a:ahLst/>
              <a:cxnLst>
                <a:cxn ang="0">
                  <a:pos x="254" y="0"/>
                </a:cxn>
                <a:cxn ang="0">
                  <a:pos x="0" y="241"/>
                </a:cxn>
              </a:cxnLst>
              <a:rect l="0" t="0" r="r" b="b"/>
              <a:pathLst>
                <a:path w="254" h="241">
                  <a:moveTo>
                    <a:pt x="254" y="0"/>
                  </a:moveTo>
                  <a:lnTo>
                    <a:pt x="0" y="241"/>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03135" name="Oval 31"/>
            <p:cNvSpPr>
              <a:spLocks noChangeArrowheads="1"/>
            </p:cNvSpPr>
            <p:nvPr/>
          </p:nvSpPr>
          <p:spPr bwMode="auto">
            <a:xfrm>
              <a:off x="3210" y="2515"/>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E</a:t>
              </a:r>
            </a:p>
          </p:txBody>
        </p:sp>
        <p:sp>
          <p:nvSpPr>
            <p:cNvPr id="303136" name="Oval 32"/>
            <p:cNvSpPr>
              <a:spLocks noChangeArrowheads="1"/>
            </p:cNvSpPr>
            <p:nvPr/>
          </p:nvSpPr>
          <p:spPr bwMode="auto">
            <a:xfrm>
              <a:off x="3913" y="2115"/>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F</a:t>
              </a:r>
            </a:p>
          </p:txBody>
        </p:sp>
        <p:sp>
          <p:nvSpPr>
            <p:cNvPr id="303137" name="Oval 33"/>
            <p:cNvSpPr>
              <a:spLocks noChangeArrowheads="1"/>
            </p:cNvSpPr>
            <p:nvPr/>
          </p:nvSpPr>
          <p:spPr bwMode="auto">
            <a:xfrm>
              <a:off x="3434" y="2106"/>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C</a:t>
              </a:r>
            </a:p>
          </p:txBody>
        </p:sp>
        <p:sp>
          <p:nvSpPr>
            <p:cNvPr id="303138" name="Freeform 34"/>
            <p:cNvSpPr/>
            <p:nvPr/>
          </p:nvSpPr>
          <p:spPr bwMode="auto">
            <a:xfrm>
              <a:off x="3605" y="1866"/>
              <a:ext cx="138" cy="252"/>
            </a:xfrm>
            <a:custGeom>
              <a:avLst/>
              <a:gdLst/>
              <a:ahLst/>
              <a:cxnLst>
                <a:cxn ang="0">
                  <a:pos x="138" y="0"/>
                </a:cxn>
                <a:cxn ang="0">
                  <a:pos x="0" y="252"/>
                </a:cxn>
              </a:cxnLst>
              <a:rect l="0" t="0" r="r" b="b"/>
              <a:pathLst>
                <a:path w="138" h="252">
                  <a:moveTo>
                    <a:pt x="138" y="0"/>
                  </a:moveTo>
                  <a:lnTo>
                    <a:pt x="0" y="252"/>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03139" name="Freeform 35"/>
            <p:cNvSpPr/>
            <p:nvPr/>
          </p:nvSpPr>
          <p:spPr bwMode="auto">
            <a:xfrm>
              <a:off x="4481" y="1884"/>
              <a:ext cx="1" cy="240"/>
            </a:xfrm>
            <a:custGeom>
              <a:avLst/>
              <a:gdLst/>
              <a:ahLst/>
              <a:cxnLst>
                <a:cxn ang="0">
                  <a:pos x="0" y="0"/>
                </a:cxn>
                <a:cxn ang="0">
                  <a:pos x="0" y="240"/>
                </a:cxn>
              </a:cxnLst>
              <a:rect l="0" t="0" r="r" b="b"/>
              <a:pathLst>
                <a:path w="1" h="240">
                  <a:moveTo>
                    <a:pt x="0" y="0"/>
                  </a:moveTo>
                  <a:lnTo>
                    <a:pt x="0" y="240"/>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03140" name="Freeform 36"/>
            <p:cNvSpPr/>
            <p:nvPr/>
          </p:nvSpPr>
          <p:spPr bwMode="auto">
            <a:xfrm>
              <a:off x="3377" y="2346"/>
              <a:ext cx="114" cy="174"/>
            </a:xfrm>
            <a:custGeom>
              <a:avLst/>
              <a:gdLst/>
              <a:ahLst/>
              <a:cxnLst>
                <a:cxn ang="0">
                  <a:pos x="114" y="0"/>
                </a:cxn>
                <a:cxn ang="0">
                  <a:pos x="0" y="174"/>
                </a:cxn>
              </a:cxnLst>
              <a:rect l="0" t="0" r="r" b="b"/>
              <a:pathLst>
                <a:path w="114" h="174">
                  <a:moveTo>
                    <a:pt x="114" y="0"/>
                  </a:moveTo>
                  <a:lnTo>
                    <a:pt x="0" y="174"/>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03141" name="Freeform 37"/>
            <p:cNvSpPr/>
            <p:nvPr/>
          </p:nvSpPr>
          <p:spPr bwMode="auto">
            <a:xfrm>
              <a:off x="4331" y="1464"/>
              <a:ext cx="108" cy="156"/>
            </a:xfrm>
            <a:custGeom>
              <a:avLst/>
              <a:gdLst/>
              <a:ahLst/>
              <a:cxnLst>
                <a:cxn ang="0">
                  <a:pos x="0" y="0"/>
                </a:cxn>
                <a:cxn ang="0">
                  <a:pos x="108" y="156"/>
                </a:cxn>
              </a:cxnLst>
              <a:rect l="0" t="0" r="r" b="b"/>
              <a:pathLst>
                <a:path w="108" h="156">
                  <a:moveTo>
                    <a:pt x="0" y="0"/>
                  </a:moveTo>
                  <a:lnTo>
                    <a:pt x="108" y="156"/>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03142" name="Oval 38"/>
            <p:cNvSpPr>
              <a:spLocks noChangeArrowheads="1"/>
            </p:cNvSpPr>
            <p:nvPr/>
          </p:nvSpPr>
          <p:spPr bwMode="auto">
            <a:xfrm>
              <a:off x="4341" y="2115"/>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G</a:t>
              </a:r>
            </a:p>
          </p:txBody>
        </p:sp>
        <p:sp>
          <p:nvSpPr>
            <p:cNvPr id="303143" name="Oval 39"/>
            <p:cNvSpPr>
              <a:spLocks noChangeArrowheads="1"/>
            </p:cNvSpPr>
            <p:nvPr/>
          </p:nvSpPr>
          <p:spPr bwMode="auto">
            <a:xfrm>
              <a:off x="4795" y="1616"/>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H</a:t>
              </a:r>
            </a:p>
          </p:txBody>
        </p:sp>
        <p:sp>
          <p:nvSpPr>
            <p:cNvPr id="303144" name="Oval 40"/>
            <p:cNvSpPr>
              <a:spLocks noChangeArrowheads="1"/>
            </p:cNvSpPr>
            <p:nvPr/>
          </p:nvSpPr>
          <p:spPr bwMode="auto">
            <a:xfrm>
              <a:off x="4341" y="1616"/>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D</a:t>
              </a:r>
            </a:p>
          </p:txBody>
        </p:sp>
        <p:sp>
          <p:nvSpPr>
            <p:cNvPr id="303145" name="Freeform 41"/>
            <p:cNvSpPr/>
            <p:nvPr/>
          </p:nvSpPr>
          <p:spPr bwMode="auto">
            <a:xfrm>
              <a:off x="3911" y="1866"/>
              <a:ext cx="138" cy="251"/>
            </a:xfrm>
            <a:custGeom>
              <a:avLst/>
              <a:gdLst/>
              <a:ahLst/>
              <a:cxnLst>
                <a:cxn ang="0">
                  <a:pos x="0" y="0"/>
                </a:cxn>
                <a:cxn ang="0">
                  <a:pos x="138" y="251"/>
                </a:cxn>
              </a:cxnLst>
              <a:rect l="0" t="0" r="r" b="b"/>
              <a:pathLst>
                <a:path w="138" h="251">
                  <a:moveTo>
                    <a:pt x="0" y="0"/>
                  </a:moveTo>
                  <a:lnTo>
                    <a:pt x="138" y="251"/>
                  </a:lnTo>
                </a:path>
              </a:pathLst>
            </a:custGeom>
            <a:noFill/>
            <a:ln w="28575" cap="flat" cmpd="sng">
              <a:solidFill>
                <a:schemeClr val="tx2"/>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grpSp>
        <p:nvGrpSpPr>
          <p:cNvPr id="303153" name="Group 49"/>
          <p:cNvGrpSpPr/>
          <p:nvPr/>
        </p:nvGrpSpPr>
        <p:grpSpPr bwMode="auto">
          <a:xfrm>
            <a:off x="3808388" y="4629150"/>
            <a:ext cx="2447925" cy="1047750"/>
            <a:chOff x="2245" y="2931"/>
            <a:chExt cx="1542" cy="660"/>
          </a:xfrm>
        </p:grpSpPr>
        <p:sp>
          <p:nvSpPr>
            <p:cNvPr id="303154" name="Text Box 50"/>
            <p:cNvSpPr txBox="1">
              <a:spLocks noChangeArrowheads="1"/>
            </p:cNvSpPr>
            <p:nvPr/>
          </p:nvSpPr>
          <p:spPr bwMode="auto">
            <a:xfrm>
              <a:off x="2245" y="3339"/>
              <a:ext cx="1542" cy="252"/>
            </a:xfrm>
            <a:prstGeom prst="rect">
              <a:avLst/>
            </a:prstGeom>
            <a:noFill/>
            <a:ln w="28575" algn="ctr">
              <a:noFill/>
              <a:miter lim="800000"/>
              <a:tailEnd type="none" w="med" len="lg"/>
            </a:ln>
            <a:effectLst/>
          </p:spPr>
          <p:txBody>
            <a:bodyPr>
              <a:spAutoFit/>
            </a:bodyPr>
            <a:lstStyle/>
            <a:p>
              <a:pPr>
                <a:spcBef>
                  <a:spcPct val="50000"/>
                </a:spcBef>
              </a:pPr>
              <a:r>
                <a:rPr lang="zh-CN" altLang="en-US" sz="2000" dirty="0">
                  <a:latin typeface="微软雅黑" panose="020B0503020204020204" pitchFamily="34" charset="-122"/>
                  <a:ea typeface="微软雅黑" panose="020B0503020204020204" pitchFamily="34" charset="-122"/>
                </a:rPr>
                <a:t>还原的树</a:t>
              </a:r>
            </a:p>
          </p:txBody>
        </p:sp>
        <p:sp>
          <p:nvSpPr>
            <p:cNvPr id="303155" name="Line 51"/>
            <p:cNvSpPr>
              <a:spLocks noChangeShapeType="1"/>
            </p:cNvSpPr>
            <p:nvPr/>
          </p:nvSpPr>
          <p:spPr bwMode="auto">
            <a:xfrm flipV="1">
              <a:off x="3152" y="2931"/>
              <a:ext cx="363" cy="363"/>
            </a:xfrm>
            <a:prstGeom prst="line">
              <a:avLst/>
            </a:prstGeom>
            <a:noFill/>
            <a:ln w="57150">
              <a:solidFill>
                <a:srgbClr val="FF00FF"/>
              </a:solidFill>
              <a:round/>
              <a:tailEnd type="triangle" w="med" len="lg"/>
            </a:ln>
            <a:effectLst/>
          </p:spPr>
          <p:txBody>
            <a:bodyPr wrap="none"/>
            <a:lstStyle/>
            <a:p>
              <a:endParaRPr lang="zh-CN" altLang="en-US"/>
            </a:p>
          </p:txBody>
        </p:sp>
      </p:grpSp>
      <p:sp>
        <p:nvSpPr>
          <p:cNvPr id="44" name="TextBox 43"/>
          <p:cNvSpPr txBox="1"/>
          <p:nvPr/>
        </p:nvSpPr>
        <p:spPr>
          <a:xfrm>
            <a:off x="357160" y="1285860"/>
            <a:ext cx="553998" cy="4286280"/>
          </a:xfrm>
          <a:prstGeom prst="rect">
            <a:avLst/>
          </a:prstGeom>
        </p:spPr>
        <p:style>
          <a:lnRef idx="1">
            <a:schemeClr val="accent5"/>
          </a:lnRef>
          <a:fillRef idx="2">
            <a:schemeClr val="accent5"/>
          </a:fillRef>
          <a:effectRef idx="1">
            <a:schemeClr val="accent5"/>
          </a:effectRef>
          <a:fontRef idx="minor">
            <a:schemeClr val="dk1"/>
          </a:fontRef>
        </p:style>
        <p:txBody>
          <a:bodyPr vert="eaVert" wrap="square" rtlCol="0">
            <a:spAutoFit/>
          </a:bodyPr>
          <a:lstStyle/>
          <a:p>
            <a:pPr marL="457200" indent="-457200">
              <a:buBlip>
                <a:blip r:embed="rId2"/>
              </a:buBlip>
            </a:pPr>
            <a:r>
              <a:rPr kumimoji="1" lang="zh-CN" altLang="en-US" dirty="0">
                <a:latin typeface="幼圆" panose="02010509060101010101" pitchFamily="49" charset="-122"/>
                <a:ea typeface="幼圆" panose="02010509060101010101" pitchFamily="49" charset="-122"/>
              </a:rPr>
              <a:t>将一棵二叉树还原为</a:t>
            </a:r>
            <a:r>
              <a:rPr kumimoji="1" lang="zh-CN" altLang="en-US" dirty="0">
                <a:solidFill>
                  <a:srgbClr val="FF0000"/>
                </a:solidFill>
                <a:latin typeface="幼圆" panose="02010509060101010101" pitchFamily="49" charset="-122"/>
                <a:ea typeface="幼圆" panose="02010509060101010101" pitchFamily="49" charset="-122"/>
              </a:rPr>
              <a:t>一棵树</a:t>
            </a:r>
            <a:endParaRPr lang="zh-CN" altLang="en-US" dirty="0">
              <a:solidFill>
                <a:srgbClr val="FF0000"/>
              </a:solidFill>
              <a:latin typeface="幼圆" panose="02010509060101010101" pitchFamily="49" charset="-122"/>
              <a:ea typeface="幼圆" panose="02010509060101010101" pitchFamily="49" charset="-122"/>
            </a:endParaRPr>
          </a:p>
        </p:txBody>
      </p:sp>
      <p:sp>
        <p:nvSpPr>
          <p:cNvPr id="45" name="Text Box 2"/>
          <p:cNvSpPr txBox="1">
            <a:spLocks noChangeArrowheads="1"/>
          </p:cNvSpPr>
          <p:nvPr/>
        </p:nvSpPr>
        <p:spPr bwMode="auto">
          <a:xfrm>
            <a:off x="571472" y="428604"/>
            <a:ext cx="4286280" cy="457200"/>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just">
              <a:spcBef>
                <a:spcPct val="50000"/>
              </a:spcBef>
            </a:pPr>
            <a:r>
              <a:rPr kumimoji="1"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2</a:t>
            </a:r>
            <a:r>
              <a:rPr kumimoji="1"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、二叉树还原为森林、树</a:t>
            </a:r>
            <a:endParaRPr kumimoji="1" lang="zh-CN" altLang="en-US" b="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31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303151"/>
                                        </p:tgtEl>
                                      </p:cBhvr>
                                    </p:animEffect>
                                    <p:set>
                                      <p:cBhvr>
                                        <p:cTn id="11" dur="1" fill="hold">
                                          <p:stCondLst>
                                            <p:cond delay="499"/>
                                          </p:stCondLst>
                                        </p:cTn>
                                        <p:tgtEl>
                                          <p:spTgt spid="303151"/>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03131"/>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0315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03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31" grpId="0"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81" name="Oval 5"/>
          <p:cNvSpPr>
            <a:spLocks noChangeArrowheads="1"/>
          </p:cNvSpPr>
          <p:nvPr/>
        </p:nvSpPr>
        <p:spPr bwMode="auto">
          <a:xfrm>
            <a:off x="3771931" y="3429000"/>
            <a:ext cx="431800" cy="431800"/>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G</a:t>
            </a:r>
          </a:p>
        </p:txBody>
      </p:sp>
      <p:sp>
        <p:nvSpPr>
          <p:cNvPr id="382982" name="Oval 6"/>
          <p:cNvSpPr>
            <a:spLocks noChangeArrowheads="1"/>
          </p:cNvSpPr>
          <p:nvPr/>
        </p:nvSpPr>
        <p:spPr bwMode="auto">
          <a:xfrm>
            <a:off x="3267106" y="4076700"/>
            <a:ext cx="431800" cy="431800"/>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H</a:t>
            </a:r>
          </a:p>
        </p:txBody>
      </p:sp>
      <p:sp>
        <p:nvSpPr>
          <p:cNvPr id="382983" name="Oval 7"/>
          <p:cNvSpPr>
            <a:spLocks noChangeArrowheads="1"/>
          </p:cNvSpPr>
          <p:nvPr/>
        </p:nvSpPr>
        <p:spPr bwMode="auto">
          <a:xfrm>
            <a:off x="3916393" y="4581525"/>
            <a:ext cx="431800" cy="431800"/>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I</a:t>
            </a:r>
          </a:p>
        </p:txBody>
      </p:sp>
      <p:sp>
        <p:nvSpPr>
          <p:cNvPr id="382984" name="Freeform 8"/>
          <p:cNvSpPr/>
          <p:nvPr/>
        </p:nvSpPr>
        <p:spPr bwMode="auto">
          <a:xfrm>
            <a:off x="3576668" y="3778250"/>
            <a:ext cx="238125" cy="333375"/>
          </a:xfrm>
          <a:custGeom>
            <a:avLst/>
            <a:gdLst/>
            <a:ahLst/>
            <a:cxnLst>
              <a:cxn ang="0">
                <a:pos x="150" y="0"/>
              </a:cxn>
              <a:cxn ang="0">
                <a:pos x="0" y="210"/>
              </a:cxn>
            </a:cxnLst>
            <a:rect l="0" t="0" r="r" b="b"/>
            <a:pathLst>
              <a:path w="150" h="210">
                <a:moveTo>
                  <a:pt x="150" y="0"/>
                </a:moveTo>
                <a:lnTo>
                  <a:pt x="0" y="210"/>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82985" name="Freeform 9"/>
          <p:cNvSpPr/>
          <p:nvPr/>
        </p:nvSpPr>
        <p:spPr bwMode="auto">
          <a:xfrm>
            <a:off x="3690968" y="4387850"/>
            <a:ext cx="304800" cy="238125"/>
          </a:xfrm>
          <a:custGeom>
            <a:avLst/>
            <a:gdLst/>
            <a:ahLst/>
            <a:cxnLst>
              <a:cxn ang="0">
                <a:pos x="0" y="0"/>
              </a:cxn>
              <a:cxn ang="0">
                <a:pos x="192" y="150"/>
              </a:cxn>
            </a:cxnLst>
            <a:rect l="0" t="0" r="r" b="b"/>
            <a:pathLst>
              <a:path w="192" h="150">
                <a:moveTo>
                  <a:pt x="0" y="0"/>
                </a:moveTo>
                <a:lnTo>
                  <a:pt x="192" y="150"/>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82986" name="Oval 10"/>
          <p:cNvSpPr>
            <a:spLocks noChangeArrowheads="1"/>
          </p:cNvSpPr>
          <p:nvPr/>
        </p:nvSpPr>
        <p:spPr bwMode="auto">
          <a:xfrm>
            <a:off x="2260631" y="2060575"/>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A</a:t>
            </a:r>
          </a:p>
        </p:txBody>
      </p:sp>
      <p:sp>
        <p:nvSpPr>
          <p:cNvPr id="382987" name="Oval 11"/>
          <p:cNvSpPr>
            <a:spLocks noChangeArrowheads="1"/>
          </p:cNvSpPr>
          <p:nvPr/>
        </p:nvSpPr>
        <p:spPr bwMode="auto">
          <a:xfrm>
            <a:off x="1466881" y="2779713"/>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B</a:t>
            </a:r>
          </a:p>
        </p:txBody>
      </p:sp>
      <p:sp>
        <p:nvSpPr>
          <p:cNvPr id="382988" name="Oval 12"/>
          <p:cNvSpPr>
            <a:spLocks noChangeArrowheads="1"/>
          </p:cNvSpPr>
          <p:nvPr/>
        </p:nvSpPr>
        <p:spPr bwMode="auto">
          <a:xfrm>
            <a:off x="1898681" y="3502025"/>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C</a:t>
            </a:r>
          </a:p>
        </p:txBody>
      </p:sp>
      <p:sp>
        <p:nvSpPr>
          <p:cNvPr id="382989" name="Oval 13"/>
          <p:cNvSpPr>
            <a:spLocks noChangeArrowheads="1"/>
          </p:cNvSpPr>
          <p:nvPr/>
        </p:nvSpPr>
        <p:spPr bwMode="auto">
          <a:xfrm>
            <a:off x="2403506" y="4076700"/>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D</a:t>
            </a:r>
          </a:p>
        </p:txBody>
      </p:sp>
      <p:sp>
        <p:nvSpPr>
          <p:cNvPr id="382990" name="Freeform 14"/>
          <p:cNvSpPr/>
          <p:nvPr/>
        </p:nvSpPr>
        <p:spPr bwMode="auto">
          <a:xfrm>
            <a:off x="1843118" y="2387600"/>
            <a:ext cx="457200" cy="457200"/>
          </a:xfrm>
          <a:custGeom>
            <a:avLst/>
            <a:gdLst/>
            <a:ahLst/>
            <a:cxnLst>
              <a:cxn ang="0">
                <a:pos x="288" y="0"/>
              </a:cxn>
              <a:cxn ang="0">
                <a:pos x="0" y="288"/>
              </a:cxn>
            </a:cxnLst>
            <a:rect l="0" t="0" r="r" b="b"/>
            <a:pathLst>
              <a:path w="288" h="288">
                <a:moveTo>
                  <a:pt x="288" y="0"/>
                </a:moveTo>
                <a:lnTo>
                  <a:pt x="0" y="288"/>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82991" name="Freeform 15"/>
          <p:cNvSpPr/>
          <p:nvPr/>
        </p:nvSpPr>
        <p:spPr bwMode="auto">
          <a:xfrm>
            <a:off x="1805018" y="3168650"/>
            <a:ext cx="247650" cy="333375"/>
          </a:xfrm>
          <a:custGeom>
            <a:avLst/>
            <a:gdLst/>
            <a:ahLst/>
            <a:cxnLst>
              <a:cxn ang="0">
                <a:pos x="0" y="0"/>
              </a:cxn>
              <a:cxn ang="0">
                <a:pos x="156" y="210"/>
              </a:cxn>
            </a:cxnLst>
            <a:rect l="0" t="0" r="r" b="b"/>
            <a:pathLst>
              <a:path w="156" h="210">
                <a:moveTo>
                  <a:pt x="0" y="0"/>
                </a:moveTo>
                <a:lnTo>
                  <a:pt x="156" y="210"/>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82992" name="Freeform 16"/>
          <p:cNvSpPr/>
          <p:nvPr/>
        </p:nvSpPr>
        <p:spPr bwMode="auto">
          <a:xfrm>
            <a:off x="2271743" y="3854450"/>
            <a:ext cx="200025" cy="266700"/>
          </a:xfrm>
          <a:custGeom>
            <a:avLst/>
            <a:gdLst/>
            <a:ahLst/>
            <a:cxnLst>
              <a:cxn ang="0">
                <a:pos x="0" y="0"/>
              </a:cxn>
              <a:cxn ang="0">
                <a:pos x="126" y="168"/>
              </a:cxn>
            </a:cxnLst>
            <a:rect l="0" t="0" r="r" b="b"/>
            <a:pathLst>
              <a:path w="126" h="168">
                <a:moveTo>
                  <a:pt x="0" y="0"/>
                </a:moveTo>
                <a:lnTo>
                  <a:pt x="126" y="168"/>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82993" name="Oval 17"/>
          <p:cNvSpPr>
            <a:spLocks noChangeArrowheads="1"/>
          </p:cNvSpPr>
          <p:nvPr/>
        </p:nvSpPr>
        <p:spPr bwMode="auto">
          <a:xfrm>
            <a:off x="3051206" y="2781300"/>
            <a:ext cx="431800" cy="431800"/>
          </a:xfrm>
          <a:prstGeom prst="ellipse">
            <a:avLst/>
          </a:prstGeom>
          <a:ln>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E</a:t>
            </a:r>
          </a:p>
        </p:txBody>
      </p:sp>
      <p:sp>
        <p:nvSpPr>
          <p:cNvPr id="382994" name="Oval 18"/>
          <p:cNvSpPr>
            <a:spLocks noChangeArrowheads="1"/>
          </p:cNvSpPr>
          <p:nvPr/>
        </p:nvSpPr>
        <p:spPr bwMode="auto">
          <a:xfrm>
            <a:off x="2690843" y="3500438"/>
            <a:ext cx="431800" cy="431800"/>
          </a:xfrm>
          <a:prstGeom prst="ellipse">
            <a:avLst/>
          </a:prstGeom>
          <a:ln>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F</a:t>
            </a:r>
          </a:p>
        </p:txBody>
      </p:sp>
      <p:sp>
        <p:nvSpPr>
          <p:cNvPr id="382995" name="Freeform 19"/>
          <p:cNvSpPr/>
          <p:nvPr/>
        </p:nvSpPr>
        <p:spPr bwMode="auto">
          <a:xfrm>
            <a:off x="2979768" y="3197225"/>
            <a:ext cx="190500" cy="317500"/>
          </a:xfrm>
          <a:custGeom>
            <a:avLst/>
            <a:gdLst/>
            <a:ahLst/>
            <a:cxnLst>
              <a:cxn ang="0">
                <a:pos x="120" y="0"/>
              </a:cxn>
              <a:cxn ang="0">
                <a:pos x="0" y="200"/>
              </a:cxn>
            </a:cxnLst>
            <a:rect l="0" t="0" r="r" b="b"/>
            <a:pathLst>
              <a:path w="120" h="200">
                <a:moveTo>
                  <a:pt x="120" y="0"/>
                </a:moveTo>
                <a:lnTo>
                  <a:pt x="0" y="200"/>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82996" name="Freeform 20"/>
          <p:cNvSpPr/>
          <p:nvPr/>
        </p:nvSpPr>
        <p:spPr bwMode="auto">
          <a:xfrm>
            <a:off x="2671793" y="2378075"/>
            <a:ext cx="476250" cy="428625"/>
          </a:xfrm>
          <a:custGeom>
            <a:avLst/>
            <a:gdLst/>
            <a:ahLst/>
            <a:cxnLst>
              <a:cxn ang="0">
                <a:pos x="0" y="0"/>
              </a:cxn>
              <a:cxn ang="0">
                <a:pos x="300" y="270"/>
              </a:cxn>
            </a:cxnLst>
            <a:rect l="0" t="0" r="r" b="b"/>
            <a:pathLst>
              <a:path w="300" h="270">
                <a:moveTo>
                  <a:pt x="0" y="0"/>
                </a:moveTo>
                <a:lnTo>
                  <a:pt x="300" y="270"/>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82997" name="Freeform 21"/>
          <p:cNvSpPr/>
          <p:nvPr/>
        </p:nvSpPr>
        <p:spPr bwMode="auto">
          <a:xfrm>
            <a:off x="3443318" y="3111500"/>
            <a:ext cx="400050" cy="388938"/>
          </a:xfrm>
          <a:custGeom>
            <a:avLst/>
            <a:gdLst/>
            <a:ahLst/>
            <a:cxnLst>
              <a:cxn ang="0">
                <a:pos x="0" y="0"/>
              </a:cxn>
              <a:cxn ang="0">
                <a:pos x="252" y="245"/>
              </a:cxn>
            </a:cxnLst>
            <a:rect l="0" t="0" r="r" b="b"/>
            <a:pathLst>
              <a:path w="252" h="245">
                <a:moveTo>
                  <a:pt x="0" y="0"/>
                </a:moveTo>
                <a:lnTo>
                  <a:pt x="252" y="245"/>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nvGrpSpPr>
          <p:cNvPr id="383025" name="Group 49"/>
          <p:cNvGrpSpPr/>
          <p:nvPr/>
        </p:nvGrpSpPr>
        <p:grpSpPr bwMode="auto">
          <a:xfrm>
            <a:off x="2630474" y="2689225"/>
            <a:ext cx="2165350" cy="2300288"/>
            <a:chOff x="1166" y="1694"/>
            <a:chExt cx="1364" cy="1449"/>
          </a:xfrm>
        </p:grpSpPr>
        <p:sp>
          <p:nvSpPr>
            <p:cNvPr id="382999" name="Oval 23"/>
            <p:cNvSpPr>
              <a:spLocks noChangeArrowheads="1"/>
            </p:cNvSpPr>
            <p:nvPr/>
          </p:nvSpPr>
          <p:spPr bwMode="auto">
            <a:xfrm rot="2049258">
              <a:off x="1166" y="1694"/>
              <a:ext cx="537" cy="862"/>
            </a:xfrm>
            <a:prstGeom prst="ellipse">
              <a:avLst/>
            </a:prstGeom>
            <a:solidFill>
              <a:srgbClr val="FFFFFF">
                <a:alpha val="0"/>
              </a:srgbClr>
            </a:solidFill>
            <a:ln w="28575" algn="ctr">
              <a:solidFill>
                <a:schemeClr val="tx1"/>
              </a:solidFill>
              <a:prstDash val="sysDot"/>
              <a:round/>
              <a:tailEnd type="none" w="med"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383000" name="Oval 24"/>
            <p:cNvSpPr>
              <a:spLocks noChangeArrowheads="1"/>
            </p:cNvSpPr>
            <p:nvPr/>
          </p:nvSpPr>
          <p:spPr bwMode="auto">
            <a:xfrm rot="2049258">
              <a:off x="1537" y="2199"/>
              <a:ext cx="993" cy="944"/>
            </a:xfrm>
            <a:prstGeom prst="ellipse">
              <a:avLst/>
            </a:prstGeom>
            <a:solidFill>
              <a:srgbClr val="FFFFFF">
                <a:alpha val="0"/>
              </a:srgbClr>
            </a:solidFill>
            <a:ln w="28575" algn="ctr">
              <a:solidFill>
                <a:schemeClr val="tx1"/>
              </a:solidFill>
              <a:prstDash val="sysDot"/>
              <a:round/>
              <a:tailEnd type="none" w="med"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grpSp>
      <p:grpSp>
        <p:nvGrpSpPr>
          <p:cNvPr id="383029" name="Group 53"/>
          <p:cNvGrpSpPr/>
          <p:nvPr/>
        </p:nvGrpSpPr>
        <p:grpSpPr bwMode="auto">
          <a:xfrm>
            <a:off x="5715031" y="836613"/>
            <a:ext cx="1728787" cy="2016125"/>
            <a:chOff x="3061" y="527"/>
            <a:chExt cx="1089" cy="1270"/>
          </a:xfrm>
        </p:grpSpPr>
        <p:sp>
          <p:nvSpPr>
            <p:cNvPr id="383006" name="Oval 30"/>
            <p:cNvSpPr>
              <a:spLocks noChangeArrowheads="1"/>
            </p:cNvSpPr>
            <p:nvPr/>
          </p:nvSpPr>
          <p:spPr bwMode="auto">
            <a:xfrm>
              <a:off x="3560" y="527"/>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A</a:t>
              </a:r>
            </a:p>
          </p:txBody>
        </p:sp>
        <p:sp>
          <p:nvSpPr>
            <p:cNvPr id="383007" name="Oval 31"/>
            <p:cNvSpPr>
              <a:spLocks noChangeArrowheads="1"/>
            </p:cNvSpPr>
            <p:nvPr/>
          </p:nvSpPr>
          <p:spPr bwMode="auto">
            <a:xfrm>
              <a:off x="3061" y="980"/>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B</a:t>
              </a:r>
            </a:p>
          </p:txBody>
        </p:sp>
        <p:sp>
          <p:nvSpPr>
            <p:cNvPr id="383008" name="Oval 32"/>
            <p:cNvSpPr>
              <a:spLocks noChangeArrowheads="1"/>
            </p:cNvSpPr>
            <p:nvPr/>
          </p:nvSpPr>
          <p:spPr bwMode="auto">
            <a:xfrm>
              <a:off x="3469" y="1253"/>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C</a:t>
              </a:r>
            </a:p>
          </p:txBody>
        </p:sp>
        <p:sp>
          <p:nvSpPr>
            <p:cNvPr id="383009" name="Oval 33"/>
            <p:cNvSpPr>
              <a:spLocks noChangeArrowheads="1"/>
            </p:cNvSpPr>
            <p:nvPr/>
          </p:nvSpPr>
          <p:spPr bwMode="auto">
            <a:xfrm>
              <a:off x="3878" y="1525"/>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D</a:t>
              </a:r>
            </a:p>
          </p:txBody>
        </p:sp>
        <p:sp>
          <p:nvSpPr>
            <p:cNvPr id="383012" name="Freeform 36"/>
            <p:cNvSpPr/>
            <p:nvPr/>
          </p:nvSpPr>
          <p:spPr bwMode="auto">
            <a:xfrm>
              <a:off x="3269" y="709"/>
              <a:ext cx="308" cy="292"/>
            </a:xfrm>
            <a:custGeom>
              <a:avLst/>
              <a:gdLst/>
              <a:ahLst/>
              <a:cxnLst>
                <a:cxn ang="0">
                  <a:pos x="308" y="0"/>
                </a:cxn>
                <a:cxn ang="0">
                  <a:pos x="0" y="292"/>
                </a:cxn>
              </a:cxnLst>
              <a:rect l="0" t="0" r="r" b="b"/>
              <a:pathLst>
                <a:path w="308" h="292">
                  <a:moveTo>
                    <a:pt x="308" y="0"/>
                  </a:moveTo>
                  <a:lnTo>
                    <a:pt x="0" y="292"/>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83013" name="Freeform 37"/>
            <p:cNvSpPr/>
            <p:nvPr/>
          </p:nvSpPr>
          <p:spPr bwMode="auto">
            <a:xfrm>
              <a:off x="3313" y="1185"/>
              <a:ext cx="176" cy="144"/>
            </a:xfrm>
            <a:custGeom>
              <a:avLst/>
              <a:gdLst/>
              <a:ahLst/>
              <a:cxnLst>
                <a:cxn ang="0">
                  <a:pos x="0" y="0"/>
                </a:cxn>
                <a:cxn ang="0">
                  <a:pos x="176" y="144"/>
                </a:cxn>
              </a:cxnLst>
              <a:rect l="0" t="0" r="r" b="b"/>
              <a:pathLst>
                <a:path w="176" h="144">
                  <a:moveTo>
                    <a:pt x="0" y="0"/>
                  </a:moveTo>
                  <a:lnTo>
                    <a:pt x="176" y="144"/>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83015" name="Line 39"/>
            <p:cNvSpPr>
              <a:spLocks noChangeShapeType="1"/>
            </p:cNvSpPr>
            <p:nvPr/>
          </p:nvSpPr>
          <p:spPr bwMode="auto">
            <a:xfrm>
              <a:off x="3716" y="1458"/>
              <a:ext cx="182" cy="137"/>
            </a:xfrm>
            <a:prstGeom prst="line">
              <a:avLst/>
            </a:prstGeom>
            <a:noFill/>
            <a:ln w="28575">
              <a:solidFill>
                <a:schemeClr val="tx1"/>
              </a:solidFill>
              <a:roun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sp>
        <p:nvSpPr>
          <p:cNvPr id="383022" name="AutoShape 46"/>
          <p:cNvSpPr>
            <a:spLocks noChangeArrowheads="1"/>
          </p:cNvSpPr>
          <p:nvPr/>
        </p:nvSpPr>
        <p:spPr bwMode="auto">
          <a:xfrm>
            <a:off x="5211793" y="2636838"/>
            <a:ext cx="649288" cy="360000"/>
          </a:xfrm>
          <a:prstGeom prst="rightArrow">
            <a:avLst>
              <a:gd name="adj1" fmla="val 50000"/>
              <a:gd name="adj2" fmla="val 32256"/>
            </a:avLst>
          </a:prstGeom>
          <a:ln>
            <a:tailEnd type="none" w="med" len="lg"/>
          </a:ln>
        </p:spPr>
        <p:style>
          <a:lnRef idx="0">
            <a:schemeClr val="accent6"/>
          </a:lnRef>
          <a:fillRef idx="3">
            <a:schemeClr val="accent6"/>
          </a:fillRef>
          <a:effectRef idx="3">
            <a:schemeClr val="accent6"/>
          </a:effectRef>
          <a:fontRef idx="minor">
            <a:schemeClr val="lt1"/>
          </a:fontRef>
        </p:style>
        <p:txBody>
          <a:bodyPr wrap="none" anchor="ctr"/>
          <a:lstStyle/>
          <a:p>
            <a:endParaRPr lang="zh-CN" altLang="en-US">
              <a:latin typeface="Consolas" panose="020B0609020204030204" pitchFamily="49" charset="0"/>
              <a:cs typeface="Consolas" panose="020B0609020204030204" pitchFamily="49" charset="0"/>
            </a:endParaRPr>
          </a:p>
        </p:txBody>
      </p:sp>
      <p:grpSp>
        <p:nvGrpSpPr>
          <p:cNvPr id="383031" name="Group 55"/>
          <p:cNvGrpSpPr/>
          <p:nvPr/>
        </p:nvGrpSpPr>
        <p:grpSpPr bwMode="auto">
          <a:xfrm>
            <a:off x="4851431" y="4437063"/>
            <a:ext cx="2447925" cy="1584325"/>
            <a:chOff x="2517" y="2795"/>
            <a:chExt cx="1542" cy="998"/>
          </a:xfrm>
        </p:grpSpPr>
        <p:sp>
          <p:nvSpPr>
            <p:cNvPr id="383016" name="Oval 40"/>
            <p:cNvSpPr>
              <a:spLocks noChangeArrowheads="1"/>
            </p:cNvSpPr>
            <p:nvPr/>
          </p:nvSpPr>
          <p:spPr bwMode="auto">
            <a:xfrm>
              <a:off x="3333" y="3248"/>
              <a:ext cx="272" cy="272"/>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H</a:t>
              </a:r>
            </a:p>
          </p:txBody>
        </p:sp>
        <p:sp>
          <p:nvSpPr>
            <p:cNvPr id="383017" name="Oval 41"/>
            <p:cNvSpPr>
              <a:spLocks noChangeArrowheads="1"/>
            </p:cNvSpPr>
            <p:nvPr/>
          </p:nvSpPr>
          <p:spPr bwMode="auto">
            <a:xfrm>
              <a:off x="3787" y="3521"/>
              <a:ext cx="272" cy="272"/>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I</a:t>
              </a:r>
            </a:p>
          </p:txBody>
        </p:sp>
        <p:sp>
          <p:nvSpPr>
            <p:cNvPr id="383018" name="Freeform 42"/>
            <p:cNvSpPr/>
            <p:nvPr/>
          </p:nvSpPr>
          <p:spPr bwMode="auto">
            <a:xfrm>
              <a:off x="3554" y="3048"/>
              <a:ext cx="210" cy="234"/>
            </a:xfrm>
            <a:custGeom>
              <a:avLst/>
              <a:gdLst/>
              <a:ahLst/>
              <a:cxnLst>
                <a:cxn ang="0">
                  <a:pos x="210" y="0"/>
                </a:cxn>
                <a:cxn ang="0">
                  <a:pos x="0" y="234"/>
                </a:cxn>
              </a:cxnLst>
              <a:rect l="0" t="0" r="r" b="b"/>
              <a:pathLst>
                <a:path w="210" h="234">
                  <a:moveTo>
                    <a:pt x="210" y="0"/>
                  </a:moveTo>
                  <a:lnTo>
                    <a:pt x="0" y="234"/>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83019" name="Freeform 43"/>
            <p:cNvSpPr/>
            <p:nvPr/>
          </p:nvSpPr>
          <p:spPr bwMode="auto">
            <a:xfrm>
              <a:off x="3596" y="3438"/>
              <a:ext cx="198" cy="168"/>
            </a:xfrm>
            <a:custGeom>
              <a:avLst/>
              <a:gdLst/>
              <a:ahLst/>
              <a:cxnLst>
                <a:cxn ang="0">
                  <a:pos x="0" y="0"/>
                </a:cxn>
                <a:cxn ang="0">
                  <a:pos x="198" y="168"/>
                </a:cxn>
              </a:cxnLst>
              <a:rect l="0" t="0" r="r" b="b"/>
              <a:pathLst>
                <a:path w="198" h="168">
                  <a:moveTo>
                    <a:pt x="0" y="0"/>
                  </a:moveTo>
                  <a:lnTo>
                    <a:pt x="198" y="168"/>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83020" name="Oval 44"/>
            <p:cNvSpPr>
              <a:spLocks noChangeArrowheads="1"/>
            </p:cNvSpPr>
            <p:nvPr/>
          </p:nvSpPr>
          <p:spPr bwMode="auto">
            <a:xfrm>
              <a:off x="3742" y="2836"/>
              <a:ext cx="272" cy="272"/>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G</a:t>
              </a:r>
            </a:p>
          </p:txBody>
        </p:sp>
        <p:sp>
          <p:nvSpPr>
            <p:cNvPr id="383023" name="Line 47"/>
            <p:cNvSpPr>
              <a:spLocks noChangeShapeType="1"/>
            </p:cNvSpPr>
            <p:nvPr/>
          </p:nvSpPr>
          <p:spPr bwMode="auto">
            <a:xfrm>
              <a:off x="2517" y="2795"/>
              <a:ext cx="771" cy="363"/>
            </a:xfrm>
            <a:prstGeom prst="line">
              <a:avLst/>
            </a:prstGeom>
            <a:noFill/>
            <a:ln w="28575">
              <a:solidFill>
                <a:srgbClr val="FF00FF"/>
              </a:solidFill>
              <a:round/>
              <a:tailEnd type="triangl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grpSp>
        <p:nvGrpSpPr>
          <p:cNvPr id="383030" name="Group 54"/>
          <p:cNvGrpSpPr/>
          <p:nvPr/>
        </p:nvGrpSpPr>
        <p:grpSpPr bwMode="auto">
          <a:xfrm>
            <a:off x="3698906" y="3141663"/>
            <a:ext cx="3529012" cy="1150937"/>
            <a:chOff x="1791" y="1979"/>
            <a:chExt cx="2223" cy="725"/>
          </a:xfrm>
        </p:grpSpPr>
        <p:sp>
          <p:nvSpPr>
            <p:cNvPr id="383010" name="Oval 34"/>
            <p:cNvSpPr>
              <a:spLocks noChangeArrowheads="1"/>
            </p:cNvSpPr>
            <p:nvPr/>
          </p:nvSpPr>
          <p:spPr bwMode="auto">
            <a:xfrm>
              <a:off x="3742" y="1979"/>
              <a:ext cx="272" cy="272"/>
            </a:xfrm>
            <a:prstGeom prst="ellipse">
              <a:avLst/>
            </a:prstGeom>
            <a:ln>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E</a:t>
              </a:r>
            </a:p>
          </p:txBody>
        </p:sp>
        <p:sp>
          <p:nvSpPr>
            <p:cNvPr id="383011" name="Oval 35"/>
            <p:cNvSpPr>
              <a:spLocks noChangeArrowheads="1"/>
            </p:cNvSpPr>
            <p:nvPr/>
          </p:nvSpPr>
          <p:spPr bwMode="auto">
            <a:xfrm>
              <a:off x="3515" y="2432"/>
              <a:ext cx="272" cy="272"/>
            </a:xfrm>
            <a:prstGeom prst="ellipse">
              <a:avLst/>
            </a:prstGeom>
            <a:ln>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F</a:t>
              </a:r>
            </a:p>
          </p:txBody>
        </p:sp>
        <p:sp>
          <p:nvSpPr>
            <p:cNvPr id="383014" name="Freeform 38"/>
            <p:cNvSpPr/>
            <p:nvPr/>
          </p:nvSpPr>
          <p:spPr bwMode="auto">
            <a:xfrm>
              <a:off x="3697" y="2241"/>
              <a:ext cx="120" cy="200"/>
            </a:xfrm>
            <a:custGeom>
              <a:avLst/>
              <a:gdLst/>
              <a:ahLst/>
              <a:cxnLst>
                <a:cxn ang="0">
                  <a:pos x="120" y="0"/>
                </a:cxn>
                <a:cxn ang="0">
                  <a:pos x="0" y="200"/>
                </a:cxn>
              </a:cxnLst>
              <a:rect l="0" t="0" r="r" b="b"/>
              <a:pathLst>
                <a:path w="120" h="200">
                  <a:moveTo>
                    <a:pt x="120" y="0"/>
                  </a:moveTo>
                  <a:lnTo>
                    <a:pt x="0" y="200"/>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83024" name="Line 48"/>
            <p:cNvSpPr>
              <a:spLocks noChangeShapeType="1"/>
            </p:cNvSpPr>
            <p:nvPr/>
          </p:nvSpPr>
          <p:spPr bwMode="auto">
            <a:xfrm>
              <a:off x="1791" y="1979"/>
              <a:ext cx="1815" cy="317"/>
            </a:xfrm>
            <a:prstGeom prst="line">
              <a:avLst/>
            </a:prstGeom>
            <a:noFill/>
            <a:ln w="28575">
              <a:solidFill>
                <a:srgbClr val="FF00FF"/>
              </a:solidFill>
              <a:round/>
              <a:tailEnd type="triangl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grpSp>
        <p:nvGrpSpPr>
          <p:cNvPr id="383032" name="Group 56"/>
          <p:cNvGrpSpPr/>
          <p:nvPr/>
        </p:nvGrpSpPr>
        <p:grpSpPr bwMode="auto">
          <a:xfrm>
            <a:off x="7804181" y="1917700"/>
            <a:ext cx="1125537" cy="3154374"/>
            <a:chOff x="4377" y="1208"/>
            <a:chExt cx="709" cy="1542"/>
          </a:xfrm>
        </p:grpSpPr>
        <p:sp>
          <p:nvSpPr>
            <p:cNvPr id="383027" name="Text Box 51"/>
            <p:cNvSpPr txBox="1">
              <a:spLocks noChangeArrowheads="1"/>
            </p:cNvSpPr>
            <p:nvPr/>
          </p:nvSpPr>
          <p:spPr bwMode="auto">
            <a:xfrm>
              <a:off x="4776" y="1208"/>
              <a:ext cx="310" cy="1542"/>
            </a:xfrm>
            <a:prstGeom prst="rect">
              <a:avLst/>
            </a:prstGeom>
            <a:noFill/>
            <a:ln w="28575" algn="ctr">
              <a:noFill/>
              <a:miter lim="800000"/>
              <a:tailEnd type="none" w="med" len="lg"/>
            </a:ln>
            <a:effectLst/>
          </p:spPr>
          <p:txBody>
            <a:bodyPr vert="eaVert">
              <a:spAutoFit/>
            </a:bodyPr>
            <a:lstStyle/>
            <a:p>
              <a:pPr>
                <a:spcBef>
                  <a:spcPct val="50000"/>
                </a:spcBef>
              </a:pPr>
              <a:r>
                <a:rPr lang="zh-CN" altLang="en-US" sz="2000" dirty="0">
                  <a:latin typeface="Consolas" panose="020B0609020204030204" pitchFamily="49" charset="0"/>
                  <a:ea typeface="微软雅黑" panose="020B0503020204020204" pitchFamily="34" charset="-122"/>
                  <a:cs typeface="Consolas" panose="020B0609020204030204" pitchFamily="49" charset="0"/>
                </a:rPr>
                <a:t>转换为</a:t>
              </a:r>
              <a:r>
                <a:rPr lang="en-US" altLang="zh-CN" sz="2000" dirty="0">
                  <a:latin typeface="Consolas" panose="020B0609020204030204" pitchFamily="49" charset="0"/>
                  <a:ea typeface="微软雅黑" panose="020B0503020204020204" pitchFamily="34" charset="-122"/>
                  <a:cs typeface="Consolas" panose="020B0609020204030204" pitchFamily="49" charset="0"/>
                </a:rPr>
                <a:t>3</a:t>
              </a:r>
              <a:r>
                <a:rPr lang="zh-CN" altLang="en-US" sz="2000" dirty="0">
                  <a:latin typeface="Consolas" panose="020B0609020204030204" pitchFamily="49" charset="0"/>
                  <a:ea typeface="微软雅黑" panose="020B0503020204020204" pitchFamily="34" charset="-122"/>
                  <a:cs typeface="Consolas" panose="020B0609020204030204" pitchFamily="49" charset="0"/>
                </a:rPr>
                <a:t>棵二</a:t>
              </a:r>
              <a:r>
                <a:rPr kumimoji="1" lang="zh-CN" altLang="en-US" sz="2000" dirty="0">
                  <a:latin typeface="Consolas" panose="020B0609020204030204" pitchFamily="49" charset="0"/>
                  <a:ea typeface="微软雅黑" panose="020B0503020204020204" pitchFamily="34" charset="-122"/>
                  <a:cs typeface="Consolas" panose="020B0609020204030204" pitchFamily="49" charset="0"/>
                </a:rPr>
                <a:t>叉</a:t>
              </a:r>
              <a:r>
                <a:rPr lang="zh-CN" altLang="en-US" sz="2000" dirty="0">
                  <a:latin typeface="Consolas" panose="020B0609020204030204" pitchFamily="49" charset="0"/>
                  <a:ea typeface="微软雅黑" panose="020B0503020204020204" pitchFamily="34" charset="-122"/>
                  <a:cs typeface="Consolas" panose="020B0609020204030204" pitchFamily="49" charset="0"/>
                </a:rPr>
                <a:t>树</a:t>
              </a:r>
            </a:p>
          </p:txBody>
        </p:sp>
        <p:sp>
          <p:nvSpPr>
            <p:cNvPr id="383028" name="Line 52"/>
            <p:cNvSpPr>
              <a:spLocks noChangeShapeType="1"/>
            </p:cNvSpPr>
            <p:nvPr/>
          </p:nvSpPr>
          <p:spPr bwMode="auto">
            <a:xfrm flipH="1">
              <a:off x="4377" y="1933"/>
              <a:ext cx="363" cy="0"/>
            </a:xfrm>
            <a:prstGeom prst="line">
              <a:avLst/>
            </a:prstGeom>
            <a:noFill/>
            <a:ln w="57150">
              <a:solidFill>
                <a:srgbClr val="FF00FF"/>
              </a:solidFill>
              <a:round/>
              <a:tailEnd type="triangl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sp>
        <p:nvSpPr>
          <p:cNvPr id="47" name="TextBox 46"/>
          <p:cNvSpPr txBox="1"/>
          <p:nvPr/>
        </p:nvSpPr>
        <p:spPr>
          <a:xfrm>
            <a:off x="357162" y="1285860"/>
            <a:ext cx="553998" cy="4286280"/>
          </a:xfrm>
          <a:prstGeom prst="rect">
            <a:avLst/>
          </a:prstGeom>
        </p:spPr>
        <p:style>
          <a:lnRef idx="1">
            <a:schemeClr val="accent5"/>
          </a:lnRef>
          <a:fillRef idx="2">
            <a:schemeClr val="accent5"/>
          </a:fillRef>
          <a:effectRef idx="1">
            <a:schemeClr val="accent5"/>
          </a:effectRef>
          <a:fontRef idx="minor">
            <a:schemeClr val="dk1"/>
          </a:fontRef>
        </p:style>
        <p:txBody>
          <a:bodyPr vert="eaVert" wrap="square" rtlCol="0">
            <a:spAutoFit/>
          </a:bodyPr>
          <a:lstStyle/>
          <a:p>
            <a:pPr marL="457200" indent="-457200">
              <a:buBlip>
                <a:blip r:embed="rId2"/>
              </a:buBlip>
            </a:pPr>
            <a:r>
              <a:rPr kumimoji="1" lang="zh-CN" altLang="en-US" dirty="0">
                <a:latin typeface="幼圆" panose="02010509060101010101" pitchFamily="49" charset="-122"/>
                <a:ea typeface="幼圆" panose="02010509060101010101" pitchFamily="49" charset="-122"/>
              </a:rPr>
              <a:t>将一棵二叉树还原为</a:t>
            </a:r>
            <a:r>
              <a:rPr kumimoji="1" lang="zh-CN" altLang="en-US" dirty="0">
                <a:solidFill>
                  <a:srgbClr val="FF0000"/>
                </a:solidFill>
                <a:latin typeface="幼圆" panose="02010509060101010101" pitchFamily="49" charset="-122"/>
                <a:ea typeface="幼圆" panose="02010509060101010101" pitchFamily="49" charset="-122"/>
              </a:rPr>
              <a:t>多棵树</a:t>
            </a:r>
            <a:endParaRPr lang="zh-CN" altLang="en-US" dirty="0">
              <a:solidFill>
                <a:srgbClr val="FF0000"/>
              </a:solidFill>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3025"/>
                                        </p:tgtEl>
                                        <p:attrNameLst>
                                          <p:attrName>style.visibility</p:attrName>
                                        </p:attrNameLst>
                                      </p:cBhvr>
                                      <p:to>
                                        <p:strVal val="visible"/>
                                      </p:to>
                                    </p:set>
                                    <p:animEffect transition="in" filter="wipe(up)">
                                      <p:cBhvr>
                                        <p:cTn id="7" dur="500"/>
                                        <p:tgtEl>
                                          <p:spTgt spid="3830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3022"/>
                                        </p:tgtEl>
                                        <p:attrNameLst>
                                          <p:attrName>style.visibility</p:attrName>
                                        </p:attrNameLst>
                                      </p:cBhvr>
                                      <p:to>
                                        <p:strVal val="visible"/>
                                      </p:to>
                                    </p:set>
                                    <p:animEffect transition="in" filter="wipe(left)">
                                      <p:cBhvr>
                                        <p:cTn id="12" dur="500"/>
                                        <p:tgtEl>
                                          <p:spTgt spid="3830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83029"/>
                                        </p:tgtEl>
                                        <p:attrNameLst>
                                          <p:attrName>style.visibility</p:attrName>
                                        </p:attrNameLst>
                                      </p:cBhvr>
                                      <p:to>
                                        <p:strVal val="visible"/>
                                      </p:to>
                                    </p:set>
                                    <p:animEffect transition="in" filter="wipe(up)">
                                      <p:cBhvr>
                                        <p:cTn id="17" dur="500"/>
                                        <p:tgtEl>
                                          <p:spTgt spid="3830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83030"/>
                                        </p:tgtEl>
                                        <p:attrNameLst>
                                          <p:attrName>style.visibility</p:attrName>
                                        </p:attrNameLst>
                                      </p:cBhvr>
                                      <p:to>
                                        <p:strVal val="visible"/>
                                      </p:to>
                                    </p:set>
                                    <p:animEffect transition="in" filter="wipe(left)">
                                      <p:cBhvr>
                                        <p:cTn id="22" dur="500"/>
                                        <p:tgtEl>
                                          <p:spTgt spid="3830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83031"/>
                                        </p:tgtEl>
                                        <p:attrNameLst>
                                          <p:attrName>style.visibility</p:attrName>
                                        </p:attrNameLst>
                                      </p:cBhvr>
                                      <p:to>
                                        <p:strVal val="visible"/>
                                      </p:to>
                                    </p:set>
                                    <p:animEffect transition="in" filter="wipe(left)">
                                      <p:cBhvr>
                                        <p:cTn id="27" dur="500"/>
                                        <p:tgtEl>
                                          <p:spTgt spid="3830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383032"/>
                                        </p:tgtEl>
                                        <p:attrNameLst>
                                          <p:attrName>style.visibility</p:attrName>
                                        </p:attrNameLst>
                                      </p:cBhvr>
                                      <p:to>
                                        <p:strVal val="visible"/>
                                      </p:to>
                                    </p:set>
                                    <p:animEffect transition="in" filter="wipe(right)">
                                      <p:cBhvr>
                                        <p:cTn id="32" dur="500"/>
                                        <p:tgtEl>
                                          <p:spTgt spid="383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3022"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5" name="Oval 5"/>
          <p:cNvSpPr>
            <a:spLocks noChangeArrowheads="1"/>
          </p:cNvSpPr>
          <p:nvPr/>
        </p:nvSpPr>
        <p:spPr bwMode="auto">
          <a:xfrm>
            <a:off x="1763713" y="836613"/>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A</a:t>
            </a:r>
          </a:p>
        </p:txBody>
      </p:sp>
      <p:sp>
        <p:nvSpPr>
          <p:cNvPr id="384006" name="Oval 6"/>
          <p:cNvSpPr>
            <a:spLocks noChangeArrowheads="1"/>
          </p:cNvSpPr>
          <p:nvPr/>
        </p:nvSpPr>
        <p:spPr bwMode="auto">
          <a:xfrm>
            <a:off x="971550" y="1555750"/>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B</a:t>
            </a:r>
          </a:p>
        </p:txBody>
      </p:sp>
      <p:sp>
        <p:nvSpPr>
          <p:cNvPr id="384007" name="Oval 7"/>
          <p:cNvSpPr>
            <a:spLocks noChangeArrowheads="1"/>
          </p:cNvSpPr>
          <p:nvPr/>
        </p:nvSpPr>
        <p:spPr bwMode="auto">
          <a:xfrm>
            <a:off x="1619250" y="1989138"/>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C</a:t>
            </a:r>
          </a:p>
        </p:txBody>
      </p:sp>
      <p:sp>
        <p:nvSpPr>
          <p:cNvPr id="384008" name="Oval 8"/>
          <p:cNvSpPr>
            <a:spLocks noChangeArrowheads="1"/>
          </p:cNvSpPr>
          <p:nvPr/>
        </p:nvSpPr>
        <p:spPr bwMode="auto">
          <a:xfrm>
            <a:off x="2268538" y="2420938"/>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D</a:t>
            </a:r>
          </a:p>
        </p:txBody>
      </p:sp>
      <p:sp>
        <p:nvSpPr>
          <p:cNvPr id="384009" name="Oval 9"/>
          <p:cNvSpPr>
            <a:spLocks noChangeArrowheads="1"/>
          </p:cNvSpPr>
          <p:nvPr/>
        </p:nvSpPr>
        <p:spPr bwMode="auto">
          <a:xfrm>
            <a:off x="2052638" y="3141663"/>
            <a:ext cx="431800" cy="431800"/>
          </a:xfrm>
          <a:prstGeom prst="ellipse">
            <a:avLst/>
          </a:prstGeom>
          <a:ln>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E</a:t>
            </a:r>
          </a:p>
        </p:txBody>
      </p:sp>
      <p:sp>
        <p:nvSpPr>
          <p:cNvPr id="384010" name="Oval 10"/>
          <p:cNvSpPr>
            <a:spLocks noChangeArrowheads="1"/>
          </p:cNvSpPr>
          <p:nvPr/>
        </p:nvSpPr>
        <p:spPr bwMode="auto">
          <a:xfrm>
            <a:off x="1692275" y="3860800"/>
            <a:ext cx="431800" cy="431800"/>
          </a:xfrm>
          <a:prstGeom prst="ellipse">
            <a:avLst/>
          </a:prstGeom>
          <a:ln>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F</a:t>
            </a:r>
          </a:p>
        </p:txBody>
      </p:sp>
      <p:sp>
        <p:nvSpPr>
          <p:cNvPr id="384011" name="Freeform 11"/>
          <p:cNvSpPr/>
          <p:nvPr/>
        </p:nvSpPr>
        <p:spPr bwMode="auto">
          <a:xfrm>
            <a:off x="1301750" y="1125538"/>
            <a:ext cx="488950" cy="463550"/>
          </a:xfrm>
          <a:custGeom>
            <a:avLst/>
            <a:gdLst/>
            <a:ahLst/>
            <a:cxnLst>
              <a:cxn ang="0">
                <a:pos x="308" y="0"/>
              </a:cxn>
              <a:cxn ang="0">
                <a:pos x="0" y="292"/>
              </a:cxn>
            </a:cxnLst>
            <a:rect l="0" t="0" r="r" b="b"/>
            <a:pathLst>
              <a:path w="308" h="292">
                <a:moveTo>
                  <a:pt x="308" y="0"/>
                </a:moveTo>
                <a:lnTo>
                  <a:pt x="0" y="292"/>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84013" name="Freeform 13"/>
          <p:cNvSpPr/>
          <p:nvPr/>
        </p:nvSpPr>
        <p:spPr bwMode="auto">
          <a:xfrm>
            <a:off x="1981200" y="3557588"/>
            <a:ext cx="190500" cy="317500"/>
          </a:xfrm>
          <a:custGeom>
            <a:avLst/>
            <a:gdLst/>
            <a:ahLst/>
            <a:cxnLst>
              <a:cxn ang="0">
                <a:pos x="120" y="0"/>
              </a:cxn>
              <a:cxn ang="0">
                <a:pos x="0" y="200"/>
              </a:cxn>
            </a:cxnLst>
            <a:rect l="0" t="0" r="r" b="b"/>
            <a:pathLst>
              <a:path w="120" h="200">
                <a:moveTo>
                  <a:pt x="120" y="0"/>
                </a:moveTo>
                <a:lnTo>
                  <a:pt x="0" y="200"/>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84015" name="Oval 15"/>
          <p:cNvSpPr>
            <a:spLocks noChangeArrowheads="1"/>
          </p:cNvSpPr>
          <p:nvPr/>
        </p:nvSpPr>
        <p:spPr bwMode="auto">
          <a:xfrm>
            <a:off x="1403350" y="5156200"/>
            <a:ext cx="431800" cy="431800"/>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H</a:t>
            </a:r>
          </a:p>
        </p:txBody>
      </p:sp>
      <p:sp>
        <p:nvSpPr>
          <p:cNvPr id="384016" name="Oval 16"/>
          <p:cNvSpPr>
            <a:spLocks noChangeArrowheads="1"/>
          </p:cNvSpPr>
          <p:nvPr/>
        </p:nvSpPr>
        <p:spPr bwMode="auto">
          <a:xfrm>
            <a:off x="2124075" y="5589588"/>
            <a:ext cx="431800" cy="431800"/>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I</a:t>
            </a:r>
          </a:p>
        </p:txBody>
      </p:sp>
      <p:sp>
        <p:nvSpPr>
          <p:cNvPr id="384017" name="Freeform 17"/>
          <p:cNvSpPr/>
          <p:nvPr/>
        </p:nvSpPr>
        <p:spPr bwMode="auto">
          <a:xfrm>
            <a:off x="1754188" y="4838700"/>
            <a:ext cx="333375" cy="371475"/>
          </a:xfrm>
          <a:custGeom>
            <a:avLst/>
            <a:gdLst/>
            <a:ahLst/>
            <a:cxnLst>
              <a:cxn ang="0">
                <a:pos x="210" y="0"/>
              </a:cxn>
              <a:cxn ang="0">
                <a:pos x="0" y="234"/>
              </a:cxn>
            </a:cxnLst>
            <a:rect l="0" t="0" r="r" b="b"/>
            <a:pathLst>
              <a:path w="210" h="234">
                <a:moveTo>
                  <a:pt x="210" y="0"/>
                </a:moveTo>
                <a:lnTo>
                  <a:pt x="0" y="234"/>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nvGrpSpPr>
          <p:cNvPr id="384049" name="Group 49"/>
          <p:cNvGrpSpPr/>
          <p:nvPr/>
        </p:nvGrpSpPr>
        <p:grpSpPr bwMode="auto">
          <a:xfrm>
            <a:off x="1371600" y="1881188"/>
            <a:ext cx="928688" cy="3843337"/>
            <a:chOff x="864" y="1185"/>
            <a:chExt cx="585" cy="2421"/>
          </a:xfrm>
        </p:grpSpPr>
        <p:sp>
          <p:nvSpPr>
            <p:cNvPr id="384012" name="Freeform 12"/>
            <p:cNvSpPr/>
            <p:nvPr/>
          </p:nvSpPr>
          <p:spPr bwMode="auto">
            <a:xfrm>
              <a:off x="864" y="1185"/>
              <a:ext cx="176" cy="144"/>
            </a:xfrm>
            <a:custGeom>
              <a:avLst/>
              <a:gdLst/>
              <a:ahLst/>
              <a:cxnLst>
                <a:cxn ang="0">
                  <a:pos x="0" y="0"/>
                </a:cxn>
                <a:cxn ang="0">
                  <a:pos x="176" y="144"/>
                </a:cxn>
              </a:cxnLst>
              <a:rect l="0" t="0" r="r" b="b"/>
              <a:pathLst>
                <a:path w="176" h="144">
                  <a:moveTo>
                    <a:pt x="0" y="0"/>
                  </a:moveTo>
                  <a:lnTo>
                    <a:pt x="176" y="144"/>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84014" name="Line 14"/>
            <p:cNvSpPr>
              <a:spLocks noChangeShapeType="1"/>
            </p:cNvSpPr>
            <p:nvPr/>
          </p:nvSpPr>
          <p:spPr bwMode="auto">
            <a:xfrm>
              <a:off x="1267" y="1458"/>
              <a:ext cx="182" cy="137"/>
            </a:xfrm>
            <a:prstGeom prst="line">
              <a:avLst/>
            </a:prstGeom>
            <a:noFill/>
            <a:ln w="28575">
              <a:solidFill>
                <a:schemeClr val="tx1"/>
              </a:solidFill>
              <a:roun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84018" name="Freeform 18"/>
            <p:cNvSpPr/>
            <p:nvPr/>
          </p:nvSpPr>
          <p:spPr bwMode="auto">
            <a:xfrm>
              <a:off x="1147" y="3438"/>
              <a:ext cx="198" cy="168"/>
            </a:xfrm>
            <a:custGeom>
              <a:avLst/>
              <a:gdLst/>
              <a:ahLst/>
              <a:cxnLst>
                <a:cxn ang="0">
                  <a:pos x="0" y="0"/>
                </a:cxn>
                <a:cxn ang="0">
                  <a:pos x="198" y="168"/>
                </a:cxn>
              </a:cxnLst>
              <a:rect l="0" t="0" r="r" b="b"/>
              <a:pathLst>
                <a:path w="198" h="168">
                  <a:moveTo>
                    <a:pt x="0" y="0"/>
                  </a:moveTo>
                  <a:lnTo>
                    <a:pt x="198" y="168"/>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sp>
        <p:nvSpPr>
          <p:cNvPr id="384019" name="Oval 19"/>
          <p:cNvSpPr>
            <a:spLocks noChangeArrowheads="1"/>
          </p:cNvSpPr>
          <p:nvPr/>
        </p:nvSpPr>
        <p:spPr bwMode="auto">
          <a:xfrm>
            <a:off x="2052638" y="4502150"/>
            <a:ext cx="431800" cy="431800"/>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G</a:t>
            </a:r>
          </a:p>
        </p:txBody>
      </p:sp>
      <p:grpSp>
        <p:nvGrpSpPr>
          <p:cNvPr id="384047" name="Group 47"/>
          <p:cNvGrpSpPr/>
          <p:nvPr/>
        </p:nvGrpSpPr>
        <p:grpSpPr bwMode="auto">
          <a:xfrm>
            <a:off x="1909763" y="1231900"/>
            <a:ext cx="574675" cy="4357688"/>
            <a:chOff x="1203" y="776"/>
            <a:chExt cx="362" cy="2745"/>
          </a:xfrm>
        </p:grpSpPr>
        <p:sp>
          <p:nvSpPr>
            <p:cNvPr id="384023" name="Freeform 23"/>
            <p:cNvSpPr/>
            <p:nvPr/>
          </p:nvSpPr>
          <p:spPr bwMode="auto">
            <a:xfrm>
              <a:off x="1203" y="816"/>
              <a:ext cx="29" cy="437"/>
            </a:xfrm>
            <a:custGeom>
              <a:avLst/>
              <a:gdLst/>
              <a:ahLst/>
              <a:cxnLst>
                <a:cxn ang="0">
                  <a:pos x="29" y="0"/>
                </a:cxn>
                <a:cxn ang="0">
                  <a:pos x="0" y="437"/>
                </a:cxn>
              </a:cxnLst>
              <a:rect l="0" t="0" r="r" b="b"/>
              <a:pathLst>
                <a:path w="29" h="437">
                  <a:moveTo>
                    <a:pt x="29" y="0"/>
                  </a:moveTo>
                  <a:lnTo>
                    <a:pt x="0" y="437"/>
                  </a:lnTo>
                </a:path>
              </a:pathLst>
            </a:custGeom>
            <a:noFill/>
            <a:ln w="28575" cap="flat" cmpd="sng">
              <a:solidFill>
                <a:srgbClr val="663300"/>
              </a:solidFill>
              <a:prstDash val="sysDot"/>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84024" name="Freeform 24"/>
            <p:cNvSpPr/>
            <p:nvPr/>
          </p:nvSpPr>
          <p:spPr bwMode="auto">
            <a:xfrm>
              <a:off x="1344" y="776"/>
              <a:ext cx="221" cy="749"/>
            </a:xfrm>
            <a:custGeom>
              <a:avLst/>
              <a:gdLst/>
              <a:ahLst/>
              <a:cxnLst>
                <a:cxn ang="0">
                  <a:pos x="0" y="0"/>
                </a:cxn>
                <a:cxn ang="0">
                  <a:pos x="221" y="749"/>
                </a:cxn>
              </a:cxnLst>
              <a:rect l="0" t="0" r="r" b="b"/>
              <a:pathLst>
                <a:path w="221" h="749">
                  <a:moveTo>
                    <a:pt x="0" y="0"/>
                  </a:moveTo>
                  <a:lnTo>
                    <a:pt x="221" y="749"/>
                  </a:lnTo>
                </a:path>
              </a:pathLst>
            </a:custGeom>
            <a:noFill/>
            <a:ln w="28575" cap="flat" cmpd="sng">
              <a:solidFill>
                <a:srgbClr val="663300"/>
              </a:solidFill>
              <a:prstDash val="sysDot"/>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84025" name="Line 25"/>
            <p:cNvSpPr>
              <a:spLocks noChangeShapeType="1"/>
            </p:cNvSpPr>
            <p:nvPr/>
          </p:nvSpPr>
          <p:spPr bwMode="auto">
            <a:xfrm>
              <a:off x="1474" y="3113"/>
              <a:ext cx="0" cy="408"/>
            </a:xfrm>
            <a:prstGeom prst="line">
              <a:avLst/>
            </a:prstGeom>
            <a:noFill/>
            <a:ln w="28575">
              <a:solidFill>
                <a:srgbClr val="663300"/>
              </a:solidFill>
              <a:prstDash val="sysDot"/>
              <a:roun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grpSp>
        <p:nvGrpSpPr>
          <p:cNvPr id="384050" name="Group 50"/>
          <p:cNvGrpSpPr/>
          <p:nvPr/>
        </p:nvGrpSpPr>
        <p:grpSpPr bwMode="auto">
          <a:xfrm>
            <a:off x="3492500" y="1125538"/>
            <a:ext cx="2951163" cy="4462462"/>
            <a:chOff x="2200" y="709"/>
            <a:chExt cx="1859" cy="2811"/>
          </a:xfrm>
        </p:grpSpPr>
        <p:sp>
          <p:nvSpPr>
            <p:cNvPr id="384026" name="Oval 26"/>
            <p:cNvSpPr>
              <a:spLocks noChangeArrowheads="1"/>
            </p:cNvSpPr>
            <p:nvPr/>
          </p:nvSpPr>
          <p:spPr bwMode="auto">
            <a:xfrm>
              <a:off x="3291" y="709"/>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A</a:t>
              </a:r>
            </a:p>
          </p:txBody>
        </p:sp>
        <p:sp>
          <p:nvSpPr>
            <p:cNvPr id="384027" name="Oval 27"/>
            <p:cNvSpPr>
              <a:spLocks noChangeArrowheads="1"/>
            </p:cNvSpPr>
            <p:nvPr/>
          </p:nvSpPr>
          <p:spPr bwMode="auto">
            <a:xfrm>
              <a:off x="2792" y="1162"/>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B</a:t>
              </a:r>
            </a:p>
          </p:txBody>
        </p:sp>
        <p:sp>
          <p:nvSpPr>
            <p:cNvPr id="384028" name="Oval 28"/>
            <p:cNvSpPr>
              <a:spLocks noChangeArrowheads="1"/>
            </p:cNvSpPr>
            <p:nvPr/>
          </p:nvSpPr>
          <p:spPr bwMode="auto">
            <a:xfrm>
              <a:off x="3291" y="1162"/>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C</a:t>
              </a:r>
            </a:p>
          </p:txBody>
        </p:sp>
        <p:sp>
          <p:nvSpPr>
            <p:cNvPr id="384029" name="Oval 29"/>
            <p:cNvSpPr>
              <a:spLocks noChangeArrowheads="1"/>
            </p:cNvSpPr>
            <p:nvPr/>
          </p:nvSpPr>
          <p:spPr bwMode="auto">
            <a:xfrm>
              <a:off x="3787" y="1162"/>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D</a:t>
              </a:r>
            </a:p>
          </p:txBody>
        </p:sp>
        <p:sp>
          <p:nvSpPr>
            <p:cNvPr id="384030" name="Oval 30"/>
            <p:cNvSpPr>
              <a:spLocks noChangeArrowheads="1"/>
            </p:cNvSpPr>
            <p:nvPr/>
          </p:nvSpPr>
          <p:spPr bwMode="auto">
            <a:xfrm>
              <a:off x="3291" y="1797"/>
              <a:ext cx="272" cy="272"/>
            </a:xfrm>
            <a:prstGeom prst="ellipse">
              <a:avLst/>
            </a:prstGeom>
            <a:ln>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E</a:t>
              </a:r>
            </a:p>
          </p:txBody>
        </p:sp>
        <p:sp>
          <p:nvSpPr>
            <p:cNvPr id="384031" name="Oval 31"/>
            <p:cNvSpPr>
              <a:spLocks noChangeArrowheads="1"/>
            </p:cNvSpPr>
            <p:nvPr/>
          </p:nvSpPr>
          <p:spPr bwMode="auto">
            <a:xfrm>
              <a:off x="3291" y="2250"/>
              <a:ext cx="272" cy="272"/>
            </a:xfrm>
            <a:prstGeom prst="ellipse">
              <a:avLst/>
            </a:prstGeom>
            <a:ln>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F</a:t>
              </a:r>
            </a:p>
          </p:txBody>
        </p:sp>
        <p:sp>
          <p:nvSpPr>
            <p:cNvPr id="384032" name="Oval 32"/>
            <p:cNvSpPr>
              <a:spLocks noChangeArrowheads="1"/>
            </p:cNvSpPr>
            <p:nvPr/>
          </p:nvSpPr>
          <p:spPr bwMode="auto">
            <a:xfrm>
              <a:off x="3200" y="2795"/>
              <a:ext cx="272" cy="272"/>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G</a:t>
              </a:r>
            </a:p>
          </p:txBody>
        </p:sp>
        <p:sp>
          <p:nvSpPr>
            <p:cNvPr id="384033" name="Oval 33"/>
            <p:cNvSpPr>
              <a:spLocks noChangeArrowheads="1"/>
            </p:cNvSpPr>
            <p:nvPr/>
          </p:nvSpPr>
          <p:spPr bwMode="auto">
            <a:xfrm>
              <a:off x="2882" y="3248"/>
              <a:ext cx="272" cy="272"/>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H</a:t>
              </a:r>
            </a:p>
          </p:txBody>
        </p:sp>
        <p:sp>
          <p:nvSpPr>
            <p:cNvPr id="384034" name="Oval 34"/>
            <p:cNvSpPr>
              <a:spLocks noChangeArrowheads="1"/>
            </p:cNvSpPr>
            <p:nvPr/>
          </p:nvSpPr>
          <p:spPr bwMode="auto">
            <a:xfrm>
              <a:off x="3563" y="3248"/>
              <a:ext cx="272" cy="272"/>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I</a:t>
              </a:r>
            </a:p>
          </p:txBody>
        </p:sp>
        <p:sp>
          <p:nvSpPr>
            <p:cNvPr id="384035" name="Freeform 35"/>
            <p:cNvSpPr/>
            <p:nvPr/>
          </p:nvSpPr>
          <p:spPr bwMode="auto">
            <a:xfrm>
              <a:off x="3000" y="891"/>
              <a:ext cx="308" cy="292"/>
            </a:xfrm>
            <a:custGeom>
              <a:avLst/>
              <a:gdLst/>
              <a:ahLst/>
              <a:cxnLst>
                <a:cxn ang="0">
                  <a:pos x="308" y="0"/>
                </a:cxn>
                <a:cxn ang="0">
                  <a:pos x="0" y="292"/>
                </a:cxn>
              </a:cxnLst>
              <a:rect l="0" t="0" r="r" b="b"/>
              <a:pathLst>
                <a:path w="308" h="292">
                  <a:moveTo>
                    <a:pt x="308" y="0"/>
                  </a:moveTo>
                  <a:lnTo>
                    <a:pt x="0" y="292"/>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84036" name="Line 36"/>
            <p:cNvSpPr>
              <a:spLocks noChangeShapeType="1"/>
            </p:cNvSpPr>
            <p:nvPr/>
          </p:nvSpPr>
          <p:spPr bwMode="auto">
            <a:xfrm>
              <a:off x="3427" y="2069"/>
              <a:ext cx="0" cy="181"/>
            </a:xfrm>
            <a:prstGeom prst="line">
              <a:avLst/>
            </a:prstGeom>
            <a:noFill/>
            <a:ln w="28575">
              <a:solidFill>
                <a:srgbClr val="FF0000"/>
              </a:solidFill>
              <a:roun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84037" name="Freeform 37"/>
            <p:cNvSpPr/>
            <p:nvPr/>
          </p:nvSpPr>
          <p:spPr bwMode="auto">
            <a:xfrm>
              <a:off x="3054" y="3022"/>
              <a:ext cx="192" cy="235"/>
            </a:xfrm>
            <a:custGeom>
              <a:avLst/>
              <a:gdLst/>
              <a:ahLst/>
              <a:cxnLst>
                <a:cxn ang="0">
                  <a:pos x="192" y="0"/>
                </a:cxn>
                <a:cxn ang="0">
                  <a:pos x="0" y="235"/>
                </a:cxn>
              </a:cxnLst>
              <a:rect l="0" t="0" r="r" b="b"/>
              <a:pathLst>
                <a:path w="192" h="235">
                  <a:moveTo>
                    <a:pt x="192" y="0"/>
                  </a:moveTo>
                  <a:lnTo>
                    <a:pt x="0" y="235"/>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84041" name="Freeform 41"/>
            <p:cNvSpPr/>
            <p:nvPr/>
          </p:nvSpPr>
          <p:spPr bwMode="auto">
            <a:xfrm>
              <a:off x="3440" y="3032"/>
              <a:ext cx="240" cy="240"/>
            </a:xfrm>
            <a:custGeom>
              <a:avLst/>
              <a:gdLst/>
              <a:ahLst/>
              <a:cxnLst>
                <a:cxn ang="0">
                  <a:pos x="0" y="0"/>
                </a:cxn>
                <a:cxn ang="0">
                  <a:pos x="240" y="240"/>
                </a:cxn>
              </a:cxnLst>
              <a:rect l="0" t="0" r="r" b="b"/>
              <a:pathLst>
                <a:path w="240" h="240">
                  <a:moveTo>
                    <a:pt x="0" y="0"/>
                  </a:moveTo>
                  <a:lnTo>
                    <a:pt x="240" y="240"/>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84045" name="Line 45"/>
            <p:cNvSpPr>
              <a:spLocks noChangeShapeType="1"/>
            </p:cNvSpPr>
            <p:nvPr/>
          </p:nvSpPr>
          <p:spPr bwMode="auto">
            <a:xfrm>
              <a:off x="3424" y="981"/>
              <a:ext cx="0" cy="181"/>
            </a:xfrm>
            <a:prstGeom prst="line">
              <a:avLst/>
            </a:prstGeom>
            <a:noFill/>
            <a:ln w="28575">
              <a:solidFill>
                <a:schemeClr val="tx1"/>
              </a:solidFill>
              <a:roun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84046" name="Line 46"/>
            <p:cNvSpPr>
              <a:spLocks noChangeShapeType="1"/>
            </p:cNvSpPr>
            <p:nvPr/>
          </p:nvSpPr>
          <p:spPr bwMode="auto">
            <a:xfrm>
              <a:off x="3560" y="890"/>
              <a:ext cx="318" cy="272"/>
            </a:xfrm>
            <a:prstGeom prst="line">
              <a:avLst/>
            </a:prstGeom>
            <a:noFill/>
            <a:ln w="28575">
              <a:solidFill>
                <a:schemeClr val="tx1"/>
              </a:solidFill>
              <a:roun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84048" name="AutoShape 48"/>
            <p:cNvSpPr>
              <a:spLocks noChangeArrowheads="1"/>
            </p:cNvSpPr>
            <p:nvPr/>
          </p:nvSpPr>
          <p:spPr bwMode="auto">
            <a:xfrm>
              <a:off x="2200" y="1933"/>
              <a:ext cx="453" cy="227"/>
            </a:xfrm>
            <a:prstGeom prst="rightArrow">
              <a:avLst>
                <a:gd name="adj1" fmla="val 50000"/>
                <a:gd name="adj2" fmla="val 31198"/>
              </a:avLst>
            </a:prstGeom>
            <a:ln>
              <a:tailEnd type="none" w="med" len="lg"/>
            </a:ln>
          </p:spPr>
          <p:style>
            <a:lnRef idx="0">
              <a:schemeClr val="accent6"/>
            </a:lnRef>
            <a:fillRef idx="3">
              <a:schemeClr val="accent6"/>
            </a:fillRef>
            <a:effectRef idx="3">
              <a:schemeClr val="accent6"/>
            </a:effectRef>
            <a:fontRef idx="minor">
              <a:schemeClr val="lt1"/>
            </a:fontRef>
          </p:style>
          <p:txBody>
            <a:bodyPr wrap="none" anchor="ctr"/>
            <a:lstStyle/>
            <a:p>
              <a:endParaRPr lang="zh-CN" altLang="en-US">
                <a:latin typeface="Consolas" panose="020B0609020204030204" pitchFamily="49" charset="0"/>
                <a:cs typeface="Consolas" panose="020B0609020204030204" pitchFamily="49" charset="0"/>
              </a:endParaRPr>
            </a:p>
          </p:txBody>
        </p:sp>
      </p:grpSp>
      <p:grpSp>
        <p:nvGrpSpPr>
          <p:cNvPr id="384051" name="Group 51"/>
          <p:cNvGrpSpPr/>
          <p:nvPr/>
        </p:nvGrpSpPr>
        <p:grpSpPr bwMode="auto">
          <a:xfrm>
            <a:off x="6948488" y="1917700"/>
            <a:ext cx="1125537" cy="2447925"/>
            <a:chOff x="4377" y="1208"/>
            <a:chExt cx="709" cy="1542"/>
          </a:xfrm>
        </p:grpSpPr>
        <p:sp>
          <p:nvSpPr>
            <p:cNvPr id="384052" name="Text Box 52"/>
            <p:cNvSpPr txBox="1">
              <a:spLocks noChangeArrowheads="1"/>
            </p:cNvSpPr>
            <p:nvPr/>
          </p:nvSpPr>
          <p:spPr bwMode="auto">
            <a:xfrm>
              <a:off x="4776" y="1208"/>
              <a:ext cx="310" cy="1542"/>
            </a:xfrm>
            <a:prstGeom prst="rect">
              <a:avLst/>
            </a:prstGeom>
            <a:noFill/>
            <a:ln w="28575" algn="ctr">
              <a:noFill/>
              <a:miter lim="800000"/>
              <a:tailEnd type="none" w="med" len="lg"/>
            </a:ln>
            <a:effectLst/>
          </p:spPr>
          <p:txBody>
            <a:bodyPr vert="eaVert">
              <a:spAutoFit/>
            </a:bodyPr>
            <a:lstStyle/>
            <a:p>
              <a:pPr>
                <a:spcBef>
                  <a:spcPct val="50000"/>
                </a:spcBef>
              </a:pPr>
              <a:r>
                <a:rPr lang="zh-CN" altLang="en-US" sz="2000" dirty="0">
                  <a:latin typeface="楷体" panose="02010609060101010101" pitchFamily="49" charset="-122"/>
                  <a:ea typeface="楷体" panose="02010609060101010101" pitchFamily="49" charset="-122"/>
                  <a:cs typeface="Consolas" panose="020B0609020204030204" pitchFamily="49" charset="0"/>
                </a:rPr>
                <a:t>还原为</a:t>
              </a:r>
              <a:r>
                <a:rPr lang="en-US" altLang="zh-CN" sz="2000" dirty="0">
                  <a:latin typeface="楷体" panose="02010609060101010101" pitchFamily="49" charset="-122"/>
                  <a:ea typeface="楷体" panose="02010609060101010101" pitchFamily="49" charset="-122"/>
                  <a:cs typeface="Consolas" panose="020B0609020204030204" pitchFamily="49" charset="0"/>
                </a:rPr>
                <a:t>3</a:t>
              </a:r>
              <a:r>
                <a:rPr lang="zh-CN" altLang="en-US" sz="2000" dirty="0">
                  <a:latin typeface="楷体" panose="02010609060101010101" pitchFamily="49" charset="-122"/>
                  <a:ea typeface="楷体" panose="02010609060101010101" pitchFamily="49" charset="-122"/>
                  <a:cs typeface="Consolas" panose="020B0609020204030204" pitchFamily="49" charset="0"/>
                </a:rPr>
                <a:t>棵树</a:t>
              </a:r>
            </a:p>
          </p:txBody>
        </p:sp>
        <p:sp>
          <p:nvSpPr>
            <p:cNvPr id="384053" name="Line 53"/>
            <p:cNvSpPr>
              <a:spLocks noChangeShapeType="1"/>
            </p:cNvSpPr>
            <p:nvPr/>
          </p:nvSpPr>
          <p:spPr bwMode="auto">
            <a:xfrm flipH="1">
              <a:off x="4377" y="1933"/>
              <a:ext cx="363" cy="0"/>
            </a:xfrm>
            <a:prstGeom prst="line">
              <a:avLst/>
            </a:prstGeom>
            <a:noFill/>
            <a:ln w="57150">
              <a:solidFill>
                <a:srgbClr val="FF00FF"/>
              </a:solidFill>
              <a:round/>
              <a:tailEnd type="triangl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4047"/>
                                        </p:tgtEl>
                                        <p:attrNameLst>
                                          <p:attrName>style.visibility</p:attrName>
                                        </p:attrNameLst>
                                      </p:cBhvr>
                                      <p:to>
                                        <p:strVal val="visible"/>
                                      </p:to>
                                    </p:set>
                                    <p:animEffect transition="in" filter="wipe(up)">
                                      <p:cBhvr>
                                        <p:cTn id="7" dur="500"/>
                                        <p:tgtEl>
                                          <p:spTgt spid="3840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1" fill="hold" nodeType="clickEffect">
                                  <p:stCondLst>
                                    <p:cond delay="0"/>
                                  </p:stCondLst>
                                  <p:childTnLst>
                                    <p:animEffect transition="out" filter="wipe(up)">
                                      <p:cBhvr>
                                        <p:cTn id="11" dur="500"/>
                                        <p:tgtEl>
                                          <p:spTgt spid="384049"/>
                                        </p:tgtEl>
                                      </p:cBhvr>
                                    </p:animEffect>
                                    <p:set>
                                      <p:cBhvr>
                                        <p:cTn id="12" dur="1" fill="hold">
                                          <p:stCondLst>
                                            <p:cond delay="499"/>
                                          </p:stCondLst>
                                        </p:cTn>
                                        <p:tgtEl>
                                          <p:spTgt spid="38404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84050"/>
                                        </p:tgtEl>
                                        <p:attrNameLst>
                                          <p:attrName>style.visibility</p:attrName>
                                        </p:attrNameLst>
                                      </p:cBhvr>
                                      <p:to>
                                        <p:strVal val="visible"/>
                                      </p:to>
                                    </p:set>
                                    <p:animEffect transition="in" filter="wipe(up)">
                                      <p:cBhvr>
                                        <p:cTn id="17" dur="500"/>
                                        <p:tgtEl>
                                          <p:spTgt spid="38405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384051"/>
                                        </p:tgtEl>
                                        <p:attrNameLst>
                                          <p:attrName>style.visibility</p:attrName>
                                        </p:attrNameLst>
                                      </p:cBhvr>
                                      <p:to>
                                        <p:strVal val="visible"/>
                                      </p:to>
                                    </p:set>
                                    <p:animEffect transition="in" filter="wipe(right)">
                                      <p:cBhvr>
                                        <p:cTn id="22" dur="500"/>
                                        <p:tgtEl>
                                          <p:spTgt spid="384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1500174"/>
            <a:ext cx="328614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anose="020B0609020204030204" pitchFamily="49" charset="0"/>
                <a:ea typeface="微软雅黑" panose="020B0503020204020204" pitchFamily="34" charset="-122"/>
                <a:cs typeface="Consolas" panose="020B0609020204030204" pitchFamily="49" charset="0"/>
              </a:rPr>
              <a:t>7.9.1 </a:t>
            </a:r>
            <a:r>
              <a:rPr lang="zh-CN" altLang="zh-CN">
                <a:latin typeface="Consolas" panose="020B0609020204030204" pitchFamily="49" charset="0"/>
                <a:ea typeface="微软雅黑" panose="020B0503020204020204" pitchFamily="34" charset="-122"/>
                <a:cs typeface="Consolas" panose="020B0609020204030204" pitchFamily="49" charset="0"/>
              </a:rPr>
              <a:t>并查集</a:t>
            </a:r>
            <a:r>
              <a:rPr lang="zh-CN" altLang="en-US">
                <a:latin typeface="Consolas" panose="020B0609020204030204" pitchFamily="49" charset="0"/>
                <a:ea typeface="微软雅黑" panose="020B0503020204020204" pitchFamily="34" charset="-122"/>
                <a:cs typeface="Consolas" panose="020B0609020204030204" pitchFamily="49" charset="0"/>
              </a:rPr>
              <a:t>的定义</a:t>
            </a:r>
            <a:endParaRPr lang="zh-CN" altLang="zh-CN">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7" name="TextBox 6"/>
          <p:cNvSpPr txBox="1"/>
          <p:nvPr/>
        </p:nvSpPr>
        <p:spPr>
          <a:xfrm>
            <a:off x="928662" y="2357430"/>
            <a:ext cx="7286676" cy="177994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给定</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个结点的集合，结点编号为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，再给定一个等价关系，由等价关系产生所有结点的一个划分，每个结点属于一个等价类，所有等价类是不相交的。</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需要求一个结点所属的等价类，以及合并两个等价类。</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 name="TextBox 13"/>
          <p:cNvSpPr txBox="1"/>
          <p:nvPr/>
        </p:nvSpPr>
        <p:spPr>
          <a:xfrm>
            <a:off x="3000364" y="500042"/>
            <a:ext cx="271464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7.9* </a:t>
            </a:r>
            <a:r>
              <a:rPr lang="zh-CN" altLang="zh-CN"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并查集</a:t>
            </a:r>
            <a:endParaRPr lang="zh-CN" altLang="en-US"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8" name="灯片编号占位符 7"/>
          <p:cNvSpPr>
            <a:spLocks noGrp="1"/>
          </p:cNvSpPr>
          <p:nvPr>
            <p:ph type="sldNum" sz="quarter" idx="12"/>
          </p:nvPr>
        </p:nvSpPr>
        <p:spPr/>
        <p:txBody>
          <a:bodyPr/>
          <a:lstStyle/>
          <a:p>
            <a:fld id="{67864EE2-EAB3-4814-A7EB-820BD7610F1E}" type="slidenum">
              <a:rPr lang="en-US" altLang="zh-CN" smtClean="0"/>
              <a:t>68</a:t>
            </a:fld>
            <a:r>
              <a:rPr lang="en-US" altLang="zh-CN"/>
              <a:t>/76</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
          <p:cNvGrpSpPr/>
          <p:nvPr/>
        </p:nvGrpSpPr>
        <p:grpSpPr>
          <a:xfrm>
            <a:off x="785786" y="2571744"/>
            <a:ext cx="7572428" cy="1938269"/>
            <a:chOff x="928662" y="3500438"/>
            <a:chExt cx="7572428" cy="1938269"/>
          </a:xfrm>
        </p:grpSpPr>
        <p:sp>
          <p:nvSpPr>
            <p:cNvPr id="8" name="TextBox 7"/>
            <p:cNvSpPr txBox="1"/>
            <p:nvPr/>
          </p:nvSpPr>
          <p:spPr>
            <a:xfrm>
              <a:off x="928662" y="4143380"/>
              <a:ext cx="7572428" cy="129532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08000" tIns="108000" bIns="108000" rtlCol="0">
              <a:spAutoFit/>
            </a:bodyPr>
            <a:lstStyle/>
            <a:p>
              <a:pPr algn="l">
                <a:lnSpc>
                  <a:spcPts val="28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Init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：初始化。</a:t>
              </a:r>
            </a:p>
            <a:p>
              <a:pPr algn="l">
                <a:lnSpc>
                  <a:spcPts val="28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Find</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：查找</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结点所属的等价类。</a:t>
              </a:r>
            </a:p>
            <a:p>
              <a:pPr algn="l">
                <a:lnSpc>
                  <a:spcPts val="28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Union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y</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：将</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y</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所属的两个等价类合并。</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下箭头 8"/>
            <p:cNvSpPr/>
            <p:nvPr/>
          </p:nvSpPr>
          <p:spPr>
            <a:xfrm>
              <a:off x="3286116" y="3500438"/>
              <a:ext cx="214314" cy="571504"/>
            </a:xfrm>
            <a:prstGeom prst="downArrow">
              <a:avLst/>
            </a:prstGeom>
            <a:ln>
              <a:tailEnd type="arrow"/>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TextBox 9"/>
            <p:cNvSpPr txBox="1"/>
            <p:nvPr/>
          </p:nvSpPr>
          <p:spPr>
            <a:xfrm>
              <a:off x="3500430" y="3571876"/>
              <a:ext cx="321471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仿宋" panose="02010609060101010101" pitchFamily="49" charset="-122"/>
                  <a:ea typeface="仿宋" panose="02010609060101010101" pitchFamily="49" charset="-122"/>
                </a:rPr>
                <a:t>求解该问题的基本运算</a:t>
              </a:r>
              <a:endParaRPr lang="zh-CN" altLang="en-US" sz="2000">
                <a:solidFill>
                  <a:srgbClr val="0000FF"/>
                </a:solidFill>
                <a:latin typeface="仿宋" panose="02010609060101010101" pitchFamily="49" charset="-122"/>
                <a:ea typeface="仿宋" panose="02010609060101010101" pitchFamily="49" charset="-122"/>
                <a:cs typeface="Consolas" panose="020B0609020204030204" pitchFamily="49" charset="0"/>
              </a:endParaRPr>
            </a:p>
          </p:txBody>
        </p:sp>
      </p:grpSp>
      <p:sp>
        <p:nvSpPr>
          <p:cNvPr id="11" name="TextBox 10"/>
          <p:cNvSpPr txBox="1"/>
          <p:nvPr/>
        </p:nvSpPr>
        <p:spPr>
          <a:xfrm>
            <a:off x="2357422" y="4714884"/>
            <a:ext cx="3143272"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华文中宋" panose="02010600040101010101" pitchFamily="2" charset="-122"/>
                <a:ea typeface="华文中宋" panose="02010600040101010101" pitchFamily="2" charset="-122"/>
              </a:rPr>
              <a:t>上述数据结构称为</a:t>
            </a:r>
            <a:r>
              <a:rPr lang="zh-CN" altLang="zh-CN" sz="2000">
                <a:solidFill>
                  <a:srgbClr val="FF0000"/>
                </a:solidFill>
                <a:latin typeface="华文中宋" panose="02010600040101010101" pitchFamily="2" charset="-122"/>
                <a:ea typeface="华文中宋" panose="02010600040101010101" pitchFamily="2" charset="-122"/>
              </a:rPr>
              <a:t>并查集</a:t>
            </a:r>
            <a:endParaRPr lang="zh-CN" altLang="en-US" sz="2000">
              <a:solidFill>
                <a:srgbClr val="FF0000"/>
              </a:solidFill>
              <a:latin typeface="华文中宋" panose="02010600040101010101" pitchFamily="2" charset="-122"/>
              <a:ea typeface="华文中宋" panose="02010600040101010101" pitchFamily="2" charset="-122"/>
              <a:cs typeface="Consolas" panose="020B0609020204030204" pitchFamily="49" charset="0"/>
            </a:endParaRPr>
          </a:p>
        </p:txBody>
      </p:sp>
      <p:sp>
        <p:nvSpPr>
          <p:cNvPr id="12" name="TextBox 11"/>
          <p:cNvSpPr txBox="1"/>
          <p:nvPr/>
        </p:nvSpPr>
        <p:spPr>
          <a:xfrm>
            <a:off x="642910" y="714356"/>
            <a:ext cx="7072362" cy="173134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给定</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个结点的集合，结点编号为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，再给定一个等价关系，由等价关系产生所有结点的一个划分，每个结点属于一个等价类，所有等价类是不相交的。</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需要求一个结点所属的等价类，以及合并两个等价类。</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 name="灯片编号占位符 13"/>
          <p:cNvSpPr>
            <a:spLocks noGrp="1"/>
          </p:cNvSpPr>
          <p:nvPr>
            <p:ph type="sldNum" sz="quarter" idx="12"/>
          </p:nvPr>
        </p:nvSpPr>
        <p:spPr/>
        <p:txBody>
          <a:bodyPr/>
          <a:lstStyle/>
          <a:p>
            <a:fld id="{67864EE2-EAB3-4814-A7EB-820BD7610F1E}" type="slidenum">
              <a:rPr lang="en-US" altLang="zh-CN" smtClean="0"/>
              <a:t>69</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642918"/>
            <a:ext cx="8572560" cy="3089083"/>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08000" rtlCol="0">
            <a:spAutoFit/>
          </a:bodyPr>
          <a:lstStyle/>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struct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QNode</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队列元素类</a:t>
            </a: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9900"/>
                </a:solidFill>
                <a:latin typeface="Consolas" panose="020B0609020204030204" pitchFamily="49" charset="0"/>
                <a:ea typeface="仿宋" panose="02010609060101010101" pitchFamily="49" charset="-122"/>
                <a:cs typeface="Consolas" panose="020B0609020204030204" pitchFamily="49" charset="0"/>
              </a:rPr>
              <a:t>int lev;</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结点的层次</a:t>
            </a: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9900"/>
                </a:solidFill>
                <a:latin typeface="Consolas" panose="020B0609020204030204" pitchFamily="49" charset="0"/>
                <a:ea typeface="仿宋" panose="02010609060101010101" pitchFamily="49" charset="-122"/>
                <a:cs typeface="Consolas" panose="020B0609020204030204" pitchFamily="49" charset="0"/>
              </a:rPr>
              <a:t>BTNode* node</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结点指针</a:t>
            </a:r>
          </a:p>
          <a:p>
            <a:pPr algn="l">
              <a:spcBef>
                <a:spcPts val="180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QNode(int l,BTNode* p)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构造函数</a:t>
            </a: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lev=l;</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node=p;</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灯片编号占位符 3"/>
          <p:cNvSpPr>
            <a:spLocks noGrp="1"/>
          </p:cNvSpPr>
          <p:nvPr>
            <p:ph type="sldNum" sz="quarter" idx="12"/>
          </p:nvPr>
        </p:nvSpPr>
        <p:spPr/>
        <p:txBody>
          <a:bodyPr/>
          <a:lstStyle/>
          <a:p>
            <a:fld id="{67864EE2-EAB3-4814-A7EB-820BD7610F1E}" type="slidenum">
              <a:rPr lang="en-US" altLang="zh-CN" smtClean="0"/>
              <a:t>7</a:t>
            </a:fld>
            <a:r>
              <a:rPr lang="en-US" altLang="zh-CN"/>
              <a:t>/76</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1" name="Text Box 5"/>
          <p:cNvSpPr txBox="1">
            <a:spLocks noChangeArrowheads="1"/>
          </p:cNvSpPr>
          <p:nvPr/>
        </p:nvSpPr>
        <p:spPr bwMode="auto">
          <a:xfrm>
            <a:off x="642910" y="1462477"/>
            <a:ext cx="7429552" cy="280856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algn="l">
              <a:lnSpc>
                <a:spcPts val="2800"/>
              </a:lnSpc>
              <a:spcBef>
                <a:spcPts val="60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2000">
                <a:solidFill>
                  <a:srgbClr val="FF0000"/>
                </a:solidFill>
                <a:latin typeface="Consolas" panose="020B0609020204030204" pitchFamily="49" charset="0"/>
                <a:ea typeface="仿宋" panose="02010609060101010101" pitchFamily="49" charset="-122"/>
                <a:cs typeface="Consolas" panose="020B0609020204030204" pitchFamily="49" charset="0"/>
              </a:rPr>
              <a:t>问题描述</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：如果已经得到完整的家谱，判断两个人是否亲戚应该是可行的，但如果两个人的最近公共祖先与他们相隔好几代，使得家谱十分庞大，那么检验亲戚关系就十分复杂。在这种情况下，就需要应用并查集。</a:t>
            </a:r>
          </a:p>
          <a:p>
            <a:pPr algn="l">
              <a:lnSpc>
                <a:spcPts val="2800"/>
              </a:lnSpc>
              <a:spcBef>
                <a:spcPts val="60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   为了将问题简化，将得到一些亲戚关系的信息，如</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Marry</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Tom</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是亲戚，</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Tom</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Ben</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是亲戚，等等。从这些信息中，可以推出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Marry</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Ben</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是亲戚。</a:t>
            </a:r>
          </a:p>
        </p:txBody>
      </p:sp>
      <p:grpSp>
        <p:nvGrpSpPr>
          <p:cNvPr id="2" name="组合 4"/>
          <p:cNvGrpSpPr/>
          <p:nvPr/>
        </p:nvGrpSpPr>
        <p:grpSpPr>
          <a:xfrm>
            <a:off x="785786" y="571480"/>
            <a:ext cx="1648906" cy="525815"/>
            <a:chOff x="814328" y="3219334"/>
            <a:chExt cx="1356392" cy="432536"/>
          </a:xfrm>
        </p:grpSpPr>
        <p:grpSp>
          <p:nvGrpSpPr>
            <p:cNvPr id="3" name="组合 66"/>
            <p:cNvGrpSpPr/>
            <p:nvPr/>
          </p:nvGrpSpPr>
          <p:grpSpPr>
            <a:xfrm>
              <a:off x="814328" y="3219334"/>
              <a:ext cx="1356392" cy="432536"/>
              <a:chOff x="4304043" y="1286668"/>
              <a:chExt cx="3837944" cy="2757793"/>
            </a:xfrm>
            <a:effectLst>
              <a:outerShdw blurRad="381000" dist="254000" dir="8100000" algn="tr" rotWithShape="0">
                <a:prstClr val="black">
                  <a:alpha val="40000"/>
                </a:prstClr>
              </a:outerShdw>
            </a:effectLst>
          </p:grpSpPr>
          <p:sp>
            <p:nvSpPr>
              <p:cNvPr id="10" name="圆角矩形 9"/>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2" name="圆角矩形 11"/>
              <p:cNvSpPr/>
              <p:nvPr/>
            </p:nvSpPr>
            <p:spPr>
              <a:xfrm>
                <a:off x="4351927" y="1373342"/>
                <a:ext cx="374217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sp>
          <p:nvSpPr>
            <p:cNvPr id="9" name="TextBox 44"/>
            <p:cNvSpPr txBox="1"/>
            <p:nvPr/>
          </p:nvSpPr>
          <p:spPr>
            <a:xfrm>
              <a:off x="1074184" y="3356592"/>
              <a:ext cx="940240" cy="202542"/>
            </a:xfrm>
            <a:prstGeom prst="rect">
              <a:avLst/>
            </a:prstGeom>
            <a:noFill/>
          </p:spPr>
          <p:txBody>
            <a:bodyPr wrap="square" lIns="0" tIns="0" rIns="0" bIns="0" rtlCol="0">
              <a:spAutoFit/>
            </a:bodyP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r>
                <a:rPr lang="zh-CN" altLang="en-US" sz="2000">
                  <a:solidFill>
                    <a:srgbClr val="FF0000"/>
                  </a:solidFill>
                  <a:latin typeface="微软雅黑" panose="020B0503020204020204" pitchFamily="34" charset="-122"/>
                  <a:ea typeface="微软雅黑" panose="020B0503020204020204" pitchFamily="34" charset="-122"/>
                </a:rPr>
                <a:t>经典示例</a:t>
              </a:r>
              <a:endParaRPr lang="zh-CN" altLang="en-US" sz="2000" dirty="0">
                <a:solidFill>
                  <a:srgbClr val="FF0000"/>
                </a:solidFill>
                <a:latin typeface="微软雅黑" panose="020B0503020204020204" pitchFamily="34" charset="-122"/>
                <a:ea typeface="微软雅黑" panose="020B0503020204020204" pitchFamily="34" charset="-122"/>
              </a:endParaRPr>
            </a:p>
          </p:txBody>
        </p:sp>
      </p:grpSp>
      <p:sp>
        <p:nvSpPr>
          <p:cNvPr id="13" name="灯片编号占位符 12"/>
          <p:cNvSpPr>
            <a:spLocks noGrp="1"/>
          </p:cNvSpPr>
          <p:nvPr>
            <p:ph type="sldNum" sz="quarter" idx="12"/>
          </p:nvPr>
        </p:nvSpPr>
        <p:spPr/>
        <p:txBody>
          <a:bodyPr/>
          <a:lstStyle/>
          <a:p>
            <a:fld id="{67864EE2-EAB3-4814-A7EB-820BD7610F1E}" type="slidenum">
              <a:rPr lang="en-US" altLang="zh-CN" smtClean="0"/>
              <a:t>70</a:t>
            </a:fld>
            <a:r>
              <a:rPr lang="en-US" altLang="zh-CN"/>
              <a:t>/76</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ext Box 4"/>
          <p:cNvSpPr txBox="1">
            <a:spLocks noChangeArrowheads="1"/>
          </p:cNvSpPr>
          <p:nvPr/>
        </p:nvSpPr>
        <p:spPr bwMode="auto">
          <a:xfrm>
            <a:off x="357158" y="836613"/>
            <a:ext cx="8215370" cy="332152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a:spAutoFit/>
          </a:bodyPr>
          <a:lstStyle/>
          <a:p>
            <a:pPr algn="l">
              <a:lnSpc>
                <a:spcPts val="2800"/>
              </a:lnSpc>
              <a:spcBef>
                <a:spcPts val="60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2000">
                <a:solidFill>
                  <a:srgbClr val="FF0000"/>
                </a:solidFill>
                <a:latin typeface="Consolas" panose="020B0609020204030204" pitchFamily="49" charset="0"/>
                <a:ea typeface="仿宋" panose="02010609060101010101" pitchFamily="49" charset="-122"/>
                <a:cs typeface="Consolas" panose="020B0609020204030204" pitchFamily="49" charset="0"/>
              </a:rPr>
              <a:t>输入</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：第一部分以</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开始。</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为问题涉及的人的个数（</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a:solidFill>
                  <a:srgbClr val="0000FF"/>
                </a:solidFill>
                <a:latin typeface="+mn-ea"/>
                <a:ea typeface="+mn-ea"/>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mn-ea"/>
                <a:ea typeface="+mn-ea"/>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20000</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）。这些人的编号为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mn-ea"/>
                <a:ea typeface="+mn-ea"/>
                <a:cs typeface="Consolas" panose="020B0609020204030204" pitchFamily="49" charset="0"/>
              </a:rPr>
              <a: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N</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a:p>
            <a:pPr algn="l">
              <a:lnSpc>
                <a:spcPts val="2800"/>
              </a:lnSpc>
              <a:spcBef>
                <a:spcPts val="60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   下面有</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行（</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a:solidFill>
                  <a:srgbClr val="0000FF"/>
                </a:solidFill>
                <a:latin typeface="+mj-ea"/>
                <a:ea typeface="+mj-ea"/>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en-US" altLang="zh-CN" sz="2000">
                <a:solidFill>
                  <a:srgbClr val="0000FF"/>
                </a:solidFill>
                <a:latin typeface="+mj-ea"/>
                <a:ea typeface="+mj-ea"/>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1000000</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），每行有两个数</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，表示已知</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是亲戚。</a:t>
            </a:r>
          </a:p>
          <a:p>
            <a:pPr algn="l">
              <a:lnSpc>
                <a:spcPts val="2800"/>
              </a:lnSpc>
              <a:spcBef>
                <a:spcPts val="60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   第二部分以</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Q</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开始。以下</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Q</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行有</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Q</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个询问（</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a:solidFill>
                  <a:srgbClr val="0000FF"/>
                </a:solidFill>
                <a:latin typeface="+mn-ea"/>
                <a:ea typeface="+mn-ea"/>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Q</a:t>
            </a:r>
            <a:r>
              <a:rPr lang="en-US" altLang="zh-CN" sz="2000">
                <a:solidFill>
                  <a:srgbClr val="0000FF"/>
                </a:solidFill>
                <a:latin typeface="+mn-ea"/>
                <a:ea typeface="+mn-ea"/>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1000 000</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），每行为</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c</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，表示询问</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c</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是否为亲戚。</a:t>
            </a:r>
          </a:p>
          <a:p>
            <a:pPr algn="l">
              <a:lnSpc>
                <a:spcPts val="2800"/>
              </a:lnSpc>
              <a:spcBef>
                <a:spcPts val="60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2000">
                <a:solidFill>
                  <a:srgbClr val="FF0000"/>
                </a:solidFill>
                <a:latin typeface="Consolas" panose="020B0609020204030204" pitchFamily="49" charset="0"/>
                <a:ea typeface="仿宋" panose="02010609060101010101" pitchFamily="49" charset="-122"/>
                <a:cs typeface="Consolas" panose="020B0609020204030204" pitchFamily="49" charset="0"/>
              </a:rPr>
              <a:t>输出</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：对于每个询问</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c</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，输出一行：若</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c</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为亲戚，则输出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"Yes"</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，否则输出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"No"</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p>
        </p:txBody>
      </p:sp>
      <p:sp>
        <p:nvSpPr>
          <p:cNvPr id="3" name="AutoShape 6"/>
          <p:cNvSpPr>
            <a:spLocks noChangeArrowheads="1"/>
          </p:cNvSpPr>
          <p:nvPr/>
        </p:nvSpPr>
        <p:spPr bwMode="auto">
          <a:xfrm>
            <a:off x="3929058" y="4143380"/>
            <a:ext cx="1643074" cy="857256"/>
          </a:xfrm>
          <a:prstGeom prst="wedgeEllipseCallout">
            <a:avLst>
              <a:gd name="adj1" fmla="val -37604"/>
              <a:gd name="adj2" fmla="val -63712"/>
            </a:avLst>
          </a:prstGeom>
          <a:ln>
            <a:tailEnd type="none" w="med" len="lg"/>
          </a:ln>
        </p:spPr>
        <p:style>
          <a:lnRef idx="1">
            <a:schemeClr val="accent1"/>
          </a:lnRef>
          <a:fillRef idx="2">
            <a:schemeClr val="accent1"/>
          </a:fillRef>
          <a:effectRef idx="1">
            <a:schemeClr val="accent1"/>
          </a:effectRef>
          <a:fontRef idx="minor">
            <a:schemeClr val="dk1"/>
          </a:fontRef>
        </p:style>
        <p:txBody>
          <a:bodyPr/>
          <a:lstStyle/>
          <a:p>
            <a:pPr>
              <a:lnSpc>
                <a:spcPct val="100000"/>
              </a:lnSpc>
            </a:pPr>
            <a:r>
              <a:rPr lang="zh-CN" altLang="en-US" sz="1800">
                <a:solidFill>
                  <a:srgbClr val="CC00FF"/>
                </a:solidFill>
                <a:latin typeface="楷体" panose="02010609060101010101" pitchFamily="49" charset="-122"/>
                <a:ea typeface="楷体" panose="02010609060101010101" pitchFamily="49" charset="-122"/>
              </a:rPr>
              <a:t>解决分类问题</a:t>
            </a:r>
          </a:p>
        </p:txBody>
      </p:sp>
      <p:sp>
        <p:nvSpPr>
          <p:cNvPr id="6" name="灯片编号占位符 5"/>
          <p:cNvSpPr>
            <a:spLocks noGrp="1"/>
          </p:cNvSpPr>
          <p:nvPr>
            <p:ph type="sldNum" sz="quarter" idx="12"/>
          </p:nvPr>
        </p:nvSpPr>
        <p:spPr/>
        <p:txBody>
          <a:bodyPr/>
          <a:lstStyle/>
          <a:p>
            <a:fld id="{67864EE2-EAB3-4814-A7EB-820BD7610F1E}" type="slidenum">
              <a:rPr lang="en-US" altLang="zh-CN" smtClean="0"/>
              <a:t>71</a:t>
            </a:fld>
            <a:r>
              <a:rPr lang="en-US" altLang="zh-CN"/>
              <a:t>/76</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4" name="Text Box 4" descr="羊皮纸"/>
          <p:cNvSpPr txBox="1">
            <a:spLocks noChangeArrowheads="1"/>
          </p:cNvSpPr>
          <p:nvPr/>
        </p:nvSpPr>
        <p:spPr bwMode="auto">
          <a:xfrm>
            <a:off x="761995" y="571480"/>
            <a:ext cx="3024187" cy="4572983"/>
          </a:xfrm>
          <a:prstGeom prst="rect">
            <a:avLst/>
          </a:prstGeom>
          <a:blipFill dpi="0" rotWithShape="1">
            <a:blip r:embed="rId2" cstate="print"/>
            <a:srcRect/>
            <a:tile tx="0" ty="0" sx="100000" sy="100000" flip="none" algn="tl"/>
          </a:blipFill>
          <a:ln w="9525">
            <a:noFill/>
            <a:miter lim="800000"/>
          </a:ln>
          <a:effectLst>
            <a:outerShdw dist="35921" dir="2700000" algn="ctr" rotWithShape="0">
              <a:schemeClr val="bg2"/>
            </a:outerShdw>
          </a:effectLst>
        </p:spPr>
        <p:txBody>
          <a:bodyPr>
            <a:spAutoFit/>
          </a:bodyPr>
          <a:lstStyle/>
          <a:p>
            <a:pPr algn="l">
              <a:lnSpc>
                <a:spcPts val="2700"/>
              </a:lnSpc>
              <a:spcBef>
                <a:spcPts val="0"/>
              </a:spcBef>
              <a:defRPr/>
            </a:pPr>
            <a:r>
              <a:rPr lang="zh-CN" altLang="en-US" sz="2000">
                <a:solidFill>
                  <a:srgbClr val="FF0000"/>
                </a:solidFill>
                <a:latin typeface="Consolas" panose="020B0609020204030204" pitchFamily="49" charset="0"/>
                <a:ea typeface="微软雅黑" panose="020B0503020204020204" pitchFamily="34" charset="-122"/>
                <a:cs typeface="Consolas" panose="020B0609020204030204" pitchFamily="49" charset="0"/>
              </a:rPr>
              <a:t>输入样例：</a:t>
            </a:r>
          </a:p>
          <a:p>
            <a:pPr algn="l">
              <a:lnSpc>
                <a:spcPts val="2700"/>
              </a:lnSpc>
              <a:spcBef>
                <a:spcPts val="0"/>
              </a:spcBef>
              <a:defRPr/>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10 7	//N=10</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M=7</a:t>
            </a:r>
          </a:p>
          <a:p>
            <a:pPr algn="l">
              <a:lnSpc>
                <a:spcPts val="2700"/>
              </a:lnSpc>
              <a:spcBef>
                <a:spcPts val="0"/>
              </a:spcBef>
              <a:defRPr/>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2 4</a:t>
            </a:r>
          </a:p>
          <a:p>
            <a:pPr algn="l">
              <a:lnSpc>
                <a:spcPts val="2700"/>
              </a:lnSpc>
              <a:spcBef>
                <a:spcPts val="0"/>
              </a:spcBef>
              <a:defRPr/>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5 7</a:t>
            </a:r>
          </a:p>
          <a:p>
            <a:pPr algn="l">
              <a:lnSpc>
                <a:spcPts val="2700"/>
              </a:lnSpc>
              <a:spcBef>
                <a:spcPts val="0"/>
              </a:spcBef>
              <a:defRPr/>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1 3</a:t>
            </a:r>
          </a:p>
          <a:p>
            <a:pPr algn="l">
              <a:lnSpc>
                <a:spcPts val="2700"/>
              </a:lnSpc>
              <a:spcBef>
                <a:spcPts val="0"/>
              </a:spcBef>
              <a:defRPr/>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8 9</a:t>
            </a:r>
          </a:p>
          <a:p>
            <a:pPr algn="l">
              <a:lnSpc>
                <a:spcPts val="2700"/>
              </a:lnSpc>
              <a:spcBef>
                <a:spcPts val="0"/>
              </a:spcBef>
              <a:defRPr/>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1 2</a:t>
            </a:r>
          </a:p>
          <a:p>
            <a:pPr algn="l">
              <a:lnSpc>
                <a:spcPts val="2700"/>
              </a:lnSpc>
              <a:spcBef>
                <a:spcPts val="0"/>
              </a:spcBef>
              <a:defRPr/>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5 6</a:t>
            </a:r>
          </a:p>
          <a:p>
            <a:pPr algn="l">
              <a:lnSpc>
                <a:spcPts val="2700"/>
              </a:lnSpc>
              <a:spcBef>
                <a:spcPts val="0"/>
              </a:spcBef>
              <a:defRPr/>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2 3</a:t>
            </a:r>
          </a:p>
          <a:p>
            <a:pPr algn="l">
              <a:lnSpc>
                <a:spcPts val="2700"/>
              </a:lnSpc>
              <a:spcBef>
                <a:spcPts val="0"/>
              </a:spcBef>
              <a:defRPr/>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3	//Q=3</a:t>
            </a:r>
          </a:p>
          <a:p>
            <a:pPr algn="l">
              <a:lnSpc>
                <a:spcPts val="2700"/>
              </a:lnSpc>
              <a:spcBef>
                <a:spcPts val="0"/>
              </a:spcBef>
              <a:defRPr/>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3 4</a:t>
            </a:r>
          </a:p>
          <a:p>
            <a:pPr algn="l">
              <a:lnSpc>
                <a:spcPts val="2700"/>
              </a:lnSpc>
              <a:spcBef>
                <a:spcPts val="0"/>
              </a:spcBef>
              <a:defRPr/>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7 10</a:t>
            </a:r>
          </a:p>
          <a:p>
            <a:pPr algn="l">
              <a:lnSpc>
                <a:spcPts val="2700"/>
              </a:lnSpc>
              <a:spcBef>
                <a:spcPts val="0"/>
              </a:spcBef>
              <a:defRPr/>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8 9 </a:t>
            </a:r>
          </a:p>
        </p:txBody>
      </p:sp>
      <p:sp>
        <p:nvSpPr>
          <p:cNvPr id="203779" name="Text Box 5"/>
          <p:cNvSpPr txBox="1">
            <a:spLocks noChangeArrowheads="1"/>
          </p:cNvSpPr>
          <p:nvPr/>
        </p:nvSpPr>
        <p:spPr bwMode="auto">
          <a:xfrm>
            <a:off x="4000496" y="1928802"/>
            <a:ext cx="4500594" cy="1211998"/>
          </a:xfrm>
          <a:prstGeom prst="rect">
            <a:avLst/>
          </a:prstGeom>
          <a:noFill/>
          <a:ln w="9525" algn="ctr">
            <a:noFill/>
            <a:miter lim="800000"/>
            <a:tailEnd type="none" w="med" len="lg"/>
          </a:ln>
        </p:spPr>
        <p:txBody>
          <a:bodyPr wrap="square">
            <a:spAutoFit/>
          </a:bodyPr>
          <a:lstStyle/>
          <a:p>
            <a:pPr algn="l">
              <a:lnSpc>
                <a:spcPts val="2800"/>
              </a:lnSpc>
              <a:spcBef>
                <a:spcPts val="60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类似于离散数学中的等价类问题：</a:t>
            </a:r>
          </a:p>
          <a:p>
            <a:pPr algn="l">
              <a:lnSpc>
                <a:spcPts val="2800"/>
              </a:lnSpc>
              <a:spcBef>
                <a:spcPts val="60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给定一个集合</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和一个等价关系</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，产生具有等价关系的等价类。</a:t>
            </a:r>
          </a:p>
        </p:txBody>
      </p:sp>
      <p:sp>
        <p:nvSpPr>
          <p:cNvPr id="6" name="灯片编号占位符 5"/>
          <p:cNvSpPr>
            <a:spLocks noGrp="1"/>
          </p:cNvSpPr>
          <p:nvPr>
            <p:ph type="sldNum" sz="quarter" idx="12"/>
          </p:nvPr>
        </p:nvSpPr>
        <p:spPr/>
        <p:txBody>
          <a:bodyPr/>
          <a:lstStyle/>
          <a:p>
            <a:fld id="{67864EE2-EAB3-4814-A7EB-820BD7610F1E}" type="slidenum">
              <a:rPr lang="en-US" altLang="zh-CN" smtClean="0"/>
              <a:t>72</a:t>
            </a:fld>
            <a:r>
              <a:rPr lang="en-US" altLang="zh-CN"/>
              <a:t>/76</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ext Box 4"/>
          <p:cNvSpPr txBox="1">
            <a:spLocks noChangeArrowheads="1"/>
          </p:cNvSpPr>
          <p:nvPr/>
        </p:nvSpPr>
        <p:spPr bwMode="auto">
          <a:xfrm>
            <a:off x="2214546" y="285728"/>
            <a:ext cx="3317869" cy="40011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00000"/>
              </a:lnSpc>
              <a:spcBef>
                <a:spcPct val="50000"/>
              </a:spcBef>
            </a:pPr>
            <a:r>
              <a:rPr lang="zh-CN" altLang="en-US" sz="2000">
                <a:solidFill>
                  <a:srgbClr val="FF0000"/>
                </a:solidFill>
                <a:latin typeface="Consolas" panose="020B0609020204030204" pitchFamily="49" charset="0"/>
                <a:ea typeface="仿宋" panose="02010609060101010101" pitchFamily="49" charset="-122"/>
                <a:cs typeface="Consolas" panose="020B0609020204030204" pitchFamily="49" charset="0"/>
              </a:rPr>
              <a:t>采用集合的思路求解</a:t>
            </a:r>
          </a:p>
        </p:txBody>
      </p:sp>
      <p:sp>
        <p:nvSpPr>
          <p:cNvPr id="4" name="矩形 3"/>
          <p:cNvSpPr/>
          <p:nvPr/>
        </p:nvSpPr>
        <p:spPr>
          <a:xfrm>
            <a:off x="714348" y="857232"/>
            <a:ext cx="1500198"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a:solidFill>
                  <a:srgbClr val="FF0000"/>
                </a:solidFill>
                <a:latin typeface="Consolas" panose="020B0609020204030204" pitchFamily="49" charset="0"/>
                <a:ea typeface="仿宋" panose="02010609060101010101" pitchFamily="49" charset="-122"/>
                <a:cs typeface="Consolas" panose="020B0609020204030204" pitchFamily="49" charset="0"/>
              </a:rPr>
              <a:t>输入关系</a:t>
            </a:r>
          </a:p>
        </p:txBody>
      </p:sp>
      <p:sp>
        <p:nvSpPr>
          <p:cNvPr id="5" name="矩形 4"/>
          <p:cNvSpPr/>
          <p:nvPr/>
        </p:nvSpPr>
        <p:spPr>
          <a:xfrm>
            <a:off x="2357422" y="857232"/>
            <a:ext cx="6215106"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a:solidFill>
                  <a:srgbClr val="FF0000"/>
                </a:solidFill>
                <a:latin typeface="Consolas" panose="020B0609020204030204" pitchFamily="49" charset="0"/>
                <a:ea typeface="仿宋" panose="02010609060101010101" pitchFamily="49" charset="-122"/>
                <a:cs typeface="Consolas" panose="020B0609020204030204" pitchFamily="49" charset="0"/>
              </a:rPr>
              <a:t>分离集合</a:t>
            </a:r>
          </a:p>
        </p:txBody>
      </p:sp>
      <p:sp>
        <p:nvSpPr>
          <p:cNvPr id="6" name="矩形 5"/>
          <p:cNvSpPr/>
          <p:nvPr/>
        </p:nvSpPr>
        <p:spPr>
          <a:xfrm>
            <a:off x="714348" y="1357298"/>
            <a:ext cx="1500198"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初始状态</a:t>
            </a:r>
          </a:p>
        </p:txBody>
      </p:sp>
      <p:sp>
        <p:nvSpPr>
          <p:cNvPr id="7" name="矩形 6"/>
          <p:cNvSpPr/>
          <p:nvPr/>
        </p:nvSpPr>
        <p:spPr>
          <a:xfrm>
            <a:off x="2357422" y="1357298"/>
            <a:ext cx="6215106"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{6}</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{7}</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{8}</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{9}</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{10}</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矩形 7"/>
          <p:cNvSpPr/>
          <p:nvPr/>
        </p:nvSpPr>
        <p:spPr>
          <a:xfrm>
            <a:off x="714348" y="1928802"/>
            <a:ext cx="1500198"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9" name="矩形 8"/>
          <p:cNvSpPr/>
          <p:nvPr/>
        </p:nvSpPr>
        <p:spPr>
          <a:xfrm>
            <a:off x="2357422" y="1928802"/>
            <a:ext cx="6215106"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{6}</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{7}</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{8}</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{9}</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{10}</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矩形 9"/>
          <p:cNvSpPr/>
          <p:nvPr/>
        </p:nvSpPr>
        <p:spPr>
          <a:xfrm>
            <a:off x="714348" y="2500306"/>
            <a:ext cx="1500198"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7</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11" name="矩形 10"/>
          <p:cNvSpPr/>
          <p:nvPr/>
        </p:nvSpPr>
        <p:spPr>
          <a:xfrm>
            <a:off x="2357422" y="2500306"/>
            <a:ext cx="6215106"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7}</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{6}</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{8}</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{9}</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{10}</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矩形 11"/>
          <p:cNvSpPr/>
          <p:nvPr/>
        </p:nvSpPr>
        <p:spPr>
          <a:xfrm>
            <a:off x="714348" y="3071810"/>
            <a:ext cx="1500198"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13" name="矩形 12"/>
          <p:cNvSpPr/>
          <p:nvPr/>
        </p:nvSpPr>
        <p:spPr>
          <a:xfrm>
            <a:off x="2357422" y="3071810"/>
            <a:ext cx="6215106"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7}</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{6}</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{8}</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{9}</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{10}</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 name="矩形 13"/>
          <p:cNvSpPr/>
          <p:nvPr/>
        </p:nvSpPr>
        <p:spPr>
          <a:xfrm>
            <a:off x="714348" y="3643314"/>
            <a:ext cx="1500198"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8</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9</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15" name="矩形 14"/>
          <p:cNvSpPr/>
          <p:nvPr/>
        </p:nvSpPr>
        <p:spPr>
          <a:xfrm>
            <a:off x="2357422" y="3643314"/>
            <a:ext cx="6215106"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7}</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{6}</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{8</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9}</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{10}</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 name="矩形 15"/>
          <p:cNvSpPr/>
          <p:nvPr/>
        </p:nvSpPr>
        <p:spPr>
          <a:xfrm>
            <a:off x="714348" y="4214818"/>
            <a:ext cx="1500198"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17" name="矩形 16"/>
          <p:cNvSpPr/>
          <p:nvPr/>
        </p:nvSpPr>
        <p:spPr>
          <a:xfrm>
            <a:off x="2357422" y="4214818"/>
            <a:ext cx="6215106"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7}</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{6}</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{8</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9}</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{10}</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 name="矩形 17"/>
          <p:cNvSpPr/>
          <p:nvPr/>
        </p:nvSpPr>
        <p:spPr>
          <a:xfrm>
            <a:off x="714348" y="4826228"/>
            <a:ext cx="1500198"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6</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19" name="矩形 18"/>
          <p:cNvSpPr/>
          <p:nvPr/>
        </p:nvSpPr>
        <p:spPr>
          <a:xfrm>
            <a:off x="2357422" y="4826228"/>
            <a:ext cx="6215106"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6</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7}</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{8</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9}</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{10}</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 name="矩形 19"/>
          <p:cNvSpPr/>
          <p:nvPr/>
        </p:nvSpPr>
        <p:spPr>
          <a:xfrm>
            <a:off x="714348" y="5429264"/>
            <a:ext cx="1500198"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21" name="矩形 20"/>
          <p:cNvSpPr/>
          <p:nvPr/>
        </p:nvSpPr>
        <p:spPr>
          <a:xfrm>
            <a:off x="2357422" y="5429264"/>
            <a:ext cx="6215106"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6</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7}</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{8</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9}</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{10}</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 name="灯片编号占位符 22"/>
          <p:cNvSpPr>
            <a:spLocks noGrp="1"/>
          </p:cNvSpPr>
          <p:nvPr>
            <p:ph type="sldNum" sz="quarter" idx="12"/>
          </p:nvPr>
        </p:nvSpPr>
        <p:spPr/>
        <p:txBody>
          <a:bodyPr/>
          <a:lstStyle/>
          <a:p>
            <a:fld id="{67864EE2-EAB3-4814-A7EB-820BD7610F1E}" type="slidenum">
              <a:rPr lang="en-US" altLang="zh-CN" smtClean="0"/>
              <a:t>73</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ntr" presetSubtype="0" fill="hold" grpId="0" nodeType="clickEffect">
                                  <p:stCondLst>
                                    <p:cond delay="0"/>
                                  </p:stCondLst>
                                  <p:iterate type="lt">
                                    <p:tmPct val="50000"/>
                                  </p:iterate>
                                  <p:childTnLst>
                                    <p:set>
                                      <p:cBhvr>
                                        <p:cTn id="10" dur="1" fill="hold">
                                          <p:stCondLst>
                                            <p:cond delay="0"/>
                                          </p:stCondLst>
                                        </p:cTn>
                                        <p:tgtEl>
                                          <p:spTgt spid="9"/>
                                        </p:tgtEl>
                                        <p:attrNameLst>
                                          <p:attrName>style.visibility</p:attrName>
                                        </p:attrNameLst>
                                      </p:cBhvr>
                                      <p:to>
                                        <p:strVal val="visible"/>
                                      </p:to>
                                    </p:set>
                                    <p:anim calcmode="discrete" valueType="clr">
                                      <p:cBhvr override="childStyle">
                                        <p:cTn id="11" dur="80"/>
                                        <p:tgtEl>
                                          <p:spTgt spid="9"/>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9"/>
                                        </p:tgtEl>
                                        <p:attrNameLst>
                                          <p:attrName>fillcolor</p:attrName>
                                        </p:attrNameLst>
                                      </p:cBhvr>
                                      <p:tavLst>
                                        <p:tav tm="0">
                                          <p:val>
                                            <p:clrVal>
                                              <a:schemeClr val="accent2"/>
                                            </p:clrVal>
                                          </p:val>
                                        </p:tav>
                                        <p:tav tm="50000">
                                          <p:val>
                                            <p:clrVal>
                                              <a:schemeClr val="hlink"/>
                                            </p:clrVal>
                                          </p:val>
                                        </p:tav>
                                      </p:tavLst>
                                    </p:anim>
                                    <p:set>
                                      <p:cBhvr>
                                        <p:cTn id="13" dur="80"/>
                                        <p:tgtEl>
                                          <p:spTgt spid="9"/>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7" presetClass="entr" presetSubtype="0" fill="hold" grpId="0" nodeType="clickEffect">
                                  <p:stCondLst>
                                    <p:cond delay="0"/>
                                  </p:stCondLst>
                                  <p:iterate type="lt">
                                    <p:tmPct val="50000"/>
                                  </p:iterate>
                                  <p:childTnLst>
                                    <p:set>
                                      <p:cBhvr>
                                        <p:cTn id="21" dur="1" fill="hold">
                                          <p:stCondLst>
                                            <p:cond delay="0"/>
                                          </p:stCondLst>
                                        </p:cTn>
                                        <p:tgtEl>
                                          <p:spTgt spid="11"/>
                                        </p:tgtEl>
                                        <p:attrNameLst>
                                          <p:attrName>style.visibility</p:attrName>
                                        </p:attrNameLst>
                                      </p:cBhvr>
                                      <p:to>
                                        <p:strVal val="visible"/>
                                      </p:to>
                                    </p:set>
                                    <p:anim calcmode="discrete" valueType="clr">
                                      <p:cBhvr override="childStyle">
                                        <p:cTn id="22" dur="80"/>
                                        <p:tgtEl>
                                          <p:spTgt spid="11"/>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11"/>
                                        </p:tgtEl>
                                        <p:attrNameLst>
                                          <p:attrName>fillcolor</p:attrName>
                                        </p:attrNameLst>
                                      </p:cBhvr>
                                      <p:tavLst>
                                        <p:tav tm="0">
                                          <p:val>
                                            <p:clrVal>
                                              <a:schemeClr val="accent2"/>
                                            </p:clrVal>
                                          </p:val>
                                        </p:tav>
                                        <p:tav tm="50000">
                                          <p:val>
                                            <p:clrVal>
                                              <a:schemeClr val="hlink"/>
                                            </p:clrVal>
                                          </p:val>
                                        </p:tav>
                                      </p:tavLst>
                                    </p:anim>
                                    <p:set>
                                      <p:cBhvr>
                                        <p:cTn id="24" dur="80"/>
                                        <p:tgtEl>
                                          <p:spTgt spid="11"/>
                                        </p:tgtEl>
                                        <p:attrNameLst>
                                          <p:attrName>fill.type</p:attrName>
                                        </p:attrNameLst>
                                      </p:cBhvr>
                                      <p:to>
                                        <p:strVal val="solid"/>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7" presetClass="entr" presetSubtype="0" fill="hold" grpId="0" nodeType="clickEffect">
                                  <p:stCondLst>
                                    <p:cond delay="0"/>
                                  </p:stCondLst>
                                  <p:iterate type="lt">
                                    <p:tmPct val="50000"/>
                                  </p:iterate>
                                  <p:childTnLst>
                                    <p:set>
                                      <p:cBhvr>
                                        <p:cTn id="32" dur="1" fill="hold">
                                          <p:stCondLst>
                                            <p:cond delay="0"/>
                                          </p:stCondLst>
                                        </p:cTn>
                                        <p:tgtEl>
                                          <p:spTgt spid="13"/>
                                        </p:tgtEl>
                                        <p:attrNameLst>
                                          <p:attrName>style.visibility</p:attrName>
                                        </p:attrNameLst>
                                      </p:cBhvr>
                                      <p:to>
                                        <p:strVal val="visible"/>
                                      </p:to>
                                    </p:set>
                                    <p:anim calcmode="discrete" valueType="clr">
                                      <p:cBhvr override="childStyle">
                                        <p:cTn id="33" dur="80"/>
                                        <p:tgtEl>
                                          <p:spTgt spid="13"/>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13"/>
                                        </p:tgtEl>
                                        <p:attrNameLst>
                                          <p:attrName>fillcolor</p:attrName>
                                        </p:attrNameLst>
                                      </p:cBhvr>
                                      <p:tavLst>
                                        <p:tav tm="0">
                                          <p:val>
                                            <p:clrVal>
                                              <a:schemeClr val="accent2"/>
                                            </p:clrVal>
                                          </p:val>
                                        </p:tav>
                                        <p:tav tm="50000">
                                          <p:val>
                                            <p:clrVal>
                                              <a:schemeClr val="hlink"/>
                                            </p:clrVal>
                                          </p:val>
                                        </p:tav>
                                      </p:tavLst>
                                    </p:anim>
                                    <p:set>
                                      <p:cBhvr>
                                        <p:cTn id="35" dur="80"/>
                                        <p:tgtEl>
                                          <p:spTgt spid="13"/>
                                        </p:tgtEl>
                                        <p:attrNameLst>
                                          <p:attrName>fill.type</p:attrName>
                                        </p:attrNameLst>
                                      </p:cBhvr>
                                      <p:to>
                                        <p:strVal val="solid"/>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7" presetClass="entr" presetSubtype="0" fill="hold" grpId="0" nodeType="clickEffect">
                                  <p:stCondLst>
                                    <p:cond delay="0"/>
                                  </p:stCondLst>
                                  <p:iterate type="lt">
                                    <p:tmPct val="50000"/>
                                  </p:iterate>
                                  <p:childTnLst>
                                    <p:set>
                                      <p:cBhvr>
                                        <p:cTn id="43" dur="1" fill="hold">
                                          <p:stCondLst>
                                            <p:cond delay="0"/>
                                          </p:stCondLst>
                                        </p:cTn>
                                        <p:tgtEl>
                                          <p:spTgt spid="15"/>
                                        </p:tgtEl>
                                        <p:attrNameLst>
                                          <p:attrName>style.visibility</p:attrName>
                                        </p:attrNameLst>
                                      </p:cBhvr>
                                      <p:to>
                                        <p:strVal val="visible"/>
                                      </p:to>
                                    </p:set>
                                    <p:anim calcmode="discrete" valueType="clr">
                                      <p:cBhvr override="childStyle">
                                        <p:cTn id="44" dur="80"/>
                                        <p:tgtEl>
                                          <p:spTgt spid="15"/>
                                        </p:tgtEl>
                                        <p:attrNameLst>
                                          <p:attrName>style.color</p:attrName>
                                        </p:attrNameLst>
                                      </p:cBhvr>
                                      <p:tavLst>
                                        <p:tav tm="0">
                                          <p:val>
                                            <p:clrVal>
                                              <a:schemeClr val="accent2"/>
                                            </p:clrVal>
                                          </p:val>
                                        </p:tav>
                                        <p:tav tm="50000">
                                          <p:val>
                                            <p:clrVal>
                                              <a:schemeClr val="hlink"/>
                                            </p:clrVal>
                                          </p:val>
                                        </p:tav>
                                      </p:tavLst>
                                    </p:anim>
                                    <p:anim calcmode="discrete" valueType="clr">
                                      <p:cBhvr>
                                        <p:cTn id="45" dur="80"/>
                                        <p:tgtEl>
                                          <p:spTgt spid="15"/>
                                        </p:tgtEl>
                                        <p:attrNameLst>
                                          <p:attrName>fillcolor</p:attrName>
                                        </p:attrNameLst>
                                      </p:cBhvr>
                                      <p:tavLst>
                                        <p:tav tm="0">
                                          <p:val>
                                            <p:clrVal>
                                              <a:schemeClr val="accent2"/>
                                            </p:clrVal>
                                          </p:val>
                                        </p:tav>
                                        <p:tav tm="50000">
                                          <p:val>
                                            <p:clrVal>
                                              <a:schemeClr val="hlink"/>
                                            </p:clrVal>
                                          </p:val>
                                        </p:tav>
                                      </p:tavLst>
                                    </p:anim>
                                    <p:set>
                                      <p:cBhvr>
                                        <p:cTn id="46" dur="80"/>
                                        <p:tgtEl>
                                          <p:spTgt spid="15"/>
                                        </p:tgtEl>
                                        <p:attrNameLst>
                                          <p:attrName>fill.type</p:attrName>
                                        </p:attrNameLst>
                                      </p:cBhvr>
                                      <p:to>
                                        <p:strVal val="solid"/>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7" presetClass="entr" presetSubtype="0" fill="hold" grpId="0" nodeType="clickEffect">
                                  <p:stCondLst>
                                    <p:cond delay="0"/>
                                  </p:stCondLst>
                                  <p:iterate type="lt">
                                    <p:tmPct val="50000"/>
                                  </p:iterate>
                                  <p:childTnLst>
                                    <p:set>
                                      <p:cBhvr>
                                        <p:cTn id="54" dur="1" fill="hold">
                                          <p:stCondLst>
                                            <p:cond delay="0"/>
                                          </p:stCondLst>
                                        </p:cTn>
                                        <p:tgtEl>
                                          <p:spTgt spid="17"/>
                                        </p:tgtEl>
                                        <p:attrNameLst>
                                          <p:attrName>style.visibility</p:attrName>
                                        </p:attrNameLst>
                                      </p:cBhvr>
                                      <p:to>
                                        <p:strVal val="visible"/>
                                      </p:to>
                                    </p:set>
                                    <p:anim calcmode="discrete" valueType="clr">
                                      <p:cBhvr override="childStyle">
                                        <p:cTn id="55" dur="80"/>
                                        <p:tgtEl>
                                          <p:spTgt spid="17"/>
                                        </p:tgtEl>
                                        <p:attrNameLst>
                                          <p:attrName>style.color</p:attrName>
                                        </p:attrNameLst>
                                      </p:cBhvr>
                                      <p:tavLst>
                                        <p:tav tm="0">
                                          <p:val>
                                            <p:clrVal>
                                              <a:schemeClr val="accent2"/>
                                            </p:clrVal>
                                          </p:val>
                                        </p:tav>
                                        <p:tav tm="50000">
                                          <p:val>
                                            <p:clrVal>
                                              <a:schemeClr val="hlink"/>
                                            </p:clrVal>
                                          </p:val>
                                        </p:tav>
                                      </p:tavLst>
                                    </p:anim>
                                    <p:anim calcmode="discrete" valueType="clr">
                                      <p:cBhvr>
                                        <p:cTn id="56" dur="80"/>
                                        <p:tgtEl>
                                          <p:spTgt spid="17"/>
                                        </p:tgtEl>
                                        <p:attrNameLst>
                                          <p:attrName>fillcolor</p:attrName>
                                        </p:attrNameLst>
                                      </p:cBhvr>
                                      <p:tavLst>
                                        <p:tav tm="0">
                                          <p:val>
                                            <p:clrVal>
                                              <a:schemeClr val="accent2"/>
                                            </p:clrVal>
                                          </p:val>
                                        </p:tav>
                                        <p:tav tm="50000">
                                          <p:val>
                                            <p:clrVal>
                                              <a:schemeClr val="hlink"/>
                                            </p:clrVal>
                                          </p:val>
                                        </p:tav>
                                      </p:tavLst>
                                    </p:anim>
                                    <p:set>
                                      <p:cBhvr>
                                        <p:cTn id="57" dur="80"/>
                                        <p:tgtEl>
                                          <p:spTgt spid="17"/>
                                        </p:tgtEl>
                                        <p:attrNameLst>
                                          <p:attrName>fill.type</p:attrName>
                                        </p:attrNameLst>
                                      </p:cBhvr>
                                      <p:to>
                                        <p:strVal val="solid"/>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7" presetClass="entr" presetSubtype="0" fill="hold" grpId="0" nodeType="clickEffect">
                                  <p:stCondLst>
                                    <p:cond delay="0"/>
                                  </p:stCondLst>
                                  <p:iterate type="lt">
                                    <p:tmPct val="50000"/>
                                  </p:iterate>
                                  <p:childTnLst>
                                    <p:set>
                                      <p:cBhvr>
                                        <p:cTn id="65" dur="1" fill="hold">
                                          <p:stCondLst>
                                            <p:cond delay="0"/>
                                          </p:stCondLst>
                                        </p:cTn>
                                        <p:tgtEl>
                                          <p:spTgt spid="19"/>
                                        </p:tgtEl>
                                        <p:attrNameLst>
                                          <p:attrName>style.visibility</p:attrName>
                                        </p:attrNameLst>
                                      </p:cBhvr>
                                      <p:to>
                                        <p:strVal val="visible"/>
                                      </p:to>
                                    </p:set>
                                    <p:anim calcmode="discrete" valueType="clr">
                                      <p:cBhvr override="childStyle">
                                        <p:cTn id="66" dur="80"/>
                                        <p:tgtEl>
                                          <p:spTgt spid="19"/>
                                        </p:tgtEl>
                                        <p:attrNameLst>
                                          <p:attrName>style.color</p:attrName>
                                        </p:attrNameLst>
                                      </p:cBhvr>
                                      <p:tavLst>
                                        <p:tav tm="0">
                                          <p:val>
                                            <p:clrVal>
                                              <a:schemeClr val="accent2"/>
                                            </p:clrVal>
                                          </p:val>
                                        </p:tav>
                                        <p:tav tm="50000">
                                          <p:val>
                                            <p:clrVal>
                                              <a:schemeClr val="hlink"/>
                                            </p:clrVal>
                                          </p:val>
                                        </p:tav>
                                      </p:tavLst>
                                    </p:anim>
                                    <p:anim calcmode="discrete" valueType="clr">
                                      <p:cBhvr>
                                        <p:cTn id="67" dur="80"/>
                                        <p:tgtEl>
                                          <p:spTgt spid="19"/>
                                        </p:tgtEl>
                                        <p:attrNameLst>
                                          <p:attrName>fillcolor</p:attrName>
                                        </p:attrNameLst>
                                      </p:cBhvr>
                                      <p:tavLst>
                                        <p:tav tm="0">
                                          <p:val>
                                            <p:clrVal>
                                              <a:schemeClr val="accent2"/>
                                            </p:clrVal>
                                          </p:val>
                                        </p:tav>
                                        <p:tav tm="50000">
                                          <p:val>
                                            <p:clrVal>
                                              <a:schemeClr val="hlink"/>
                                            </p:clrVal>
                                          </p:val>
                                        </p:tav>
                                      </p:tavLst>
                                    </p:anim>
                                    <p:set>
                                      <p:cBhvr>
                                        <p:cTn id="68" dur="80"/>
                                        <p:tgtEl>
                                          <p:spTgt spid="19"/>
                                        </p:tgtEl>
                                        <p:attrNameLst>
                                          <p:attrName>fill.type</p:attrName>
                                        </p:attrNameLst>
                                      </p:cBhvr>
                                      <p:to>
                                        <p:strVal val="solid"/>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7" presetClass="entr" presetSubtype="0" fill="hold" grpId="0" nodeType="clickEffect">
                                  <p:stCondLst>
                                    <p:cond delay="0"/>
                                  </p:stCondLst>
                                  <p:iterate type="lt">
                                    <p:tmPct val="50000"/>
                                  </p:iterate>
                                  <p:childTnLst>
                                    <p:set>
                                      <p:cBhvr>
                                        <p:cTn id="76" dur="1" fill="hold">
                                          <p:stCondLst>
                                            <p:cond delay="0"/>
                                          </p:stCondLst>
                                        </p:cTn>
                                        <p:tgtEl>
                                          <p:spTgt spid="21"/>
                                        </p:tgtEl>
                                        <p:attrNameLst>
                                          <p:attrName>style.visibility</p:attrName>
                                        </p:attrNameLst>
                                      </p:cBhvr>
                                      <p:to>
                                        <p:strVal val="visible"/>
                                      </p:to>
                                    </p:set>
                                    <p:anim calcmode="discrete" valueType="clr">
                                      <p:cBhvr override="childStyle">
                                        <p:cTn id="77" dur="80"/>
                                        <p:tgtEl>
                                          <p:spTgt spid="21"/>
                                        </p:tgtEl>
                                        <p:attrNameLst>
                                          <p:attrName>style.color</p:attrName>
                                        </p:attrNameLst>
                                      </p:cBhvr>
                                      <p:tavLst>
                                        <p:tav tm="0">
                                          <p:val>
                                            <p:clrVal>
                                              <a:schemeClr val="accent2"/>
                                            </p:clrVal>
                                          </p:val>
                                        </p:tav>
                                        <p:tav tm="50000">
                                          <p:val>
                                            <p:clrVal>
                                              <a:schemeClr val="hlink"/>
                                            </p:clrVal>
                                          </p:val>
                                        </p:tav>
                                      </p:tavLst>
                                    </p:anim>
                                    <p:anim calcmode="discrete" valueType="clr">
                                      <p:cBhvr>
                                        <p:cTn id="78" dur="80"/>
                                        <p:tgtEl>
                                          <p:spTgt spid="21"/>
                                        </p:tgtEl>
                                        <p:attrNameLst>
                                          <p:attrName>fillcolor</p:attrName>
                                        </p:attrNameLst>
                                      </p:cBhvr>
                                      <p:tavLst>
                                        <p:tav tm="0">
                                          <p:val>
                                            <p:clrVal>
                                              <a:schemeClr val="accent2"/>
                                            </p:clrVal>
                                          </p:val>
                                        </p:tav>
                                        <p:tav tm="50000">
                                          <p:val>
                                            <p:clrVal>
                                              <a:schemeClr val="hlink"/>
                                            </p:clrVal>
                                          </p:val>
                                        </p:tav>
                                      </p:tavLst>
                                    </p:anim>
                                    <p:set>
                                      <p:cBhvr>
                                        <p:cTn id="79" dur="80"/>
                                        <p:tgtEl>
                                          <p:spTgt spid="2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1928794" y="714356"/>
            <a:ext cx="5357850"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6</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7}</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{8</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9}</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{10}</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2" name="TextBox 21"/>
          <p:cNvSpPr txBox="1"/>
          <p:nvPr/>
        </p:nvSpPr>
        <p:spPr>
          <a:xfrm>
            <a:off x="1357290" y="2143116"/>
            <a:ext cx="5072098" cy="338554"/>
          </a:xfrm>
          <a:prstGeom prst="rect">
            <a:avLst/>
          </a:prstGeom>
          <a:noFill/>
        </p:spPr>
        <p:txBody>
          <a:bodyPr wrap="square" rtlCol="0">
            <a:spAutoFit/>
          </a:bodyPr>
          <a:lstStyle/>
          <a:p>
            <a:pPr algn="l">
              <a:defRPr/>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3 4  </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  3</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4</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在同一个集合中  </a:t>
            </a:r>
            <a:r>
              <a:rPr lang="en-US" altLang="zh-CN" sz="2000">
                <a:solidFill>
                  <a:srgbClr val="FF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Yes</a:t>
            </a:r>
            <a:endParaRPr lang="en-US" altLang="zh-CN" sz="2000">
              <a:solidFill>
                <a:srgbClr val="FF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4" name="TextBox 23"/>
          <p:cNvSpPr txBox="1"/>
          <p:nvPr/>
        </p:nvSpPr>
        <p:spPr>
          <a:xfrm>
            <a:off x="785786" y="1643050"/>
            <a:ext cx="928694" cy="338554"/>
          </a:xfrm>
          <a:prstGeom prst="rect">
            <a:avLst/>
          </a:prstGeom>
          <a:noFill/>
        </p:spPr>
        <p:txBody>
          <a:bodyPr wrap="square" rtlCol="0">
            <a:spAutoFit/>
          </a:bodyPr>
          <a:lstStyle/>
          <a:p>
            <a:pPr algn="l"/>
            <a:r>
              <a:rPr lang="zh-CN" altLang="en-US" sz="2000">
                <a:solidFill>
                  <a:srgbClr val="FF0000"/>
                </a:solidFill>
                <a:latin typeface="微软雅黑" panose="020B0503020204020204" pitchFamily="34" charset="-122"/>
                <a:ea typeface="微软雅黑" panose="020B0503020204020204" pitchFamily="34" charset="-122"/>
                <a:cs typeface="Consolas" panose="020B0609020204030204" pitchFamily="49" charset="0"/>
              </a:rPr>
              <a:t>求解：</a:t>
            </a:r>
          </a:p>
        </p:txBody>
      </p:sp>
      <p:sp>
        <p:nvSpPr>
          <p:cNvPr id="25" name="TextBox 24"/>
          <p:cNvSpPr txBox="1"/>
          <p:nvPr/>
        </p:nvSpPr>
        <p:spPr>
          <a:xfrm>
            <a:off x="1357290" y="2643182"/>
            <a:ext cx="5429288" cy="338554"/>
          </a:xfrm>
          <a:prstGeom prst="rect">
            <a:avLst/>
          </a:prstGeom>
          <a:noFill/>
        </p:spPr>
        <p:txBody>
          <a:bodyPr wrap="square" rtlCol="0">
            <a:spAutoFit/>
          </a:bodyPr>
          <a:lstStyle/>
          <a:p>
            <a:pPr algn="l">
              <a:defRPr/>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7 10  </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  7</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10</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不在同一个集合中  </a:t>
            </a:r>
            <a:r>
              <a:rPr lang="en-US" altLang="zh-CN" sz="2000">
                <a:solidFill>
                  <a:srgbClr val="FF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o</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6" name="TextBox 25"/>
          <p:cNvSpPr txBox="1"/>
          <p:nvPr/>
        </p:nvSpPr>
        <p:spPr>
          <a:xfrm>
            <a:off x="1357290" y="3214686"/>
            <a:ext cx="5143536" cy="338554"/>
          </a:xfrm>
          <a:prstGeom prst="rect">
            <a:avLst/>
          </a:prstGeom>
          <a:noFill/>
        </p:spPr>
        <p:txBody>
          <a:bodyPr wrap="square" rtlCol="0">
            <a:spAutoFit/>
          </a:bodyPr>
          <a:lstStyle/>
          <a:p>
            <a:pPr algn="l">
              <a:defRPr/>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8 9  </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  8</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9</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在同一个集合中  </a:t>
            </a:r>
            <a:r>
              <a:rPr lang="en-US" altLang="zh-CN" sz="2000">
                <a:solidFill>
                  <a:srgbClr val="FF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Yes</a:t>
            </a:r>
            <a:endParaRPr lang="en-US" altLang="zh-CN" sz="2000">
              <a:solidFill>
                <a:srgbClr val="FF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 name="TextBox 26"/>
          <p:cNvSpPr txBox="1"/>
          <p:nvPr/>
        </p:nvSpPr>
        <p:spPr>
          <a:xfrm>
            <a:off x="642910" y="795319"/>
            <a:ext cx="1357322" cy="338554"/>
          </a:xfrm>
          <a:prstGeom prst="rect">
            <a:avLst/>
          </a:prstGeom>
          <a:noFill/>
        </p:spPr>
        <p:txBody>
          <a:bodyPr wrap="square" rtlCol="0">
            <a:spAutoFit/>
          </a:bodyPr>
          <a:lstStyle/>
          <a:p>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结果集合：</a:t>
            </a:r>
          </a:p>
        </p:txBody>
      </p:sp>
      <p:sp>
        <p:nvSpPr>
          <p:cNvPr id="10" name="灯片编号占位符 9"/>
          <p:cNvSpPr>
            <a:spLocks noGrp="1"/>
          </p:cNvSpPr>
          <p:nvPr>
            <p:ph type="sldNum" sz="quarter" idx="12"/>
          </p:nvPr>
        </p:nvSpPr>
        <p:spPr/>
        <p:txBody>
          <a:bodyPr/>
          <a:lstStyle/>
          <a:p>
            <a:fld id="{67864EE2-EAB3-4814-A7EB-820BD7610F1E}" type="slidenum">
              <a:rPr lang="en-US" altLang="zh-CN" smtClean="0"/>
              <a:t>74</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25" grpId="0"/>
      <p:bldP spid="2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4"/>
          <p:cNvSpPr txBox="1">
            <a:spLocks noChangeArrowheads="1"/>
          </p:cNvSpPr>
          <p:nvPr/>
        </p:nvSpPr>
        <p:spPr bwMode="auto">
          <a:xfrm>
            <a:off x="857224" y="2394936"/>
            <a:ext cx="7429552" cy="2041585"/>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marL="457200" indent="-457200" algn="l">
              <a:lnSpc>
                <a:spcPts val="2800"/>
              </a:lnSpc>
              <a:spcBef>
                <a:spcPts val="120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并查集的数据结构记录了一组分离的动态集合</a:t>
            </a:r>
            <a:r>
              <a:rPr lang="en-US" sz="2000" i="1">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sz="2000" i="1">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sz="2000" i="1">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mj-ea"/>
                <a:ea typeface="+mj-ea"/>
                <a:cs typeface="Consolas" panose="020B0609020204030204" pitchFamily="49" charset="0"/>
              </a:rPr>
              <a: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sz="2000" i="1">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800"/>
              </a:lnSpc>
              <a:spcBef>
                <a:spcPts val="120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每个动态集合</a:t>
            </a:r>
            <a:r>
              <a:rPr lang="en-US" sz="2000" i="1">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a:solidFill>
                  <a:srgbClr val="0000FF"/>
                </a:solidFill>
                <a:latin typeface="+mn-ea"/>
                <a:ea typeface="+mn-ea"/>
                <a:cs typeface="Consolas" panose="020B0609020204030204" pitchFamily="49" charset="0"/>
              </a:rPr>
              <a:t>≤</a:t>
            </a:r>
            <a:r>
              <a:rPr lang="en-US"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2000">
                <a:solidFill>
                  <a:srgbClr val="0000FF"/>
                </a:solidFill>
                <a:latin typeface="+mn-ea"/>
                <a:ea typeface="+mn-ea"/>
                <a:cs typeface="Consolas" panose="020B0609020204030204" pitchFamily="49" charset="0"/>
              </a:rPr>
              <a:t>≤</a:t>
            </a:r>
            <a:r>
              <a:rPr lang="en-US" sz="20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）通过一个“代表”加以标识，该代表即为所代表的集合中的某个元素。对于集合</a:t>
            </a:r>
            <a:r>
              <a:rPr lang="en-US" sz="2000" i="1">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，选取其中哪个元素作为代表是任意的。</a:t>
            </a:r>
          </a:p>
        </p:txBody>
      </p:sp>
      <p:pic>
        <p:nvPicPr>
          <p:cNvPr id="50178" name="Picture 2"/>
          <p:cNvPicPr>
            <a:picLocks noChangeAspect="1" noChangeArrowheads="1"/>
          </p:cNvPicPr>
          <p:nvPr/>
        </p:nvPicPr>
        <p:blipFill>
          <a:blip r:embed="rId3" cstate="print"/>
          <a:srcRect/>
          <a:stretch>
            <a:fillRect/>
          </a:stretch>
        </p:blipFill>
        <p:spPr bwMode="auto">
          <a:xfrm>
            <a:off x="714348" y="642918"/>
            <a:ext cx="1000132" cy="1368602"/>
          </a:xfrm>
          <a:prstGeom prst="rect">
            <a:avLst/>
          </a:prstGeom>
          <a:noFill/>
          <a:ln w="9525">
            <a:noFill/>
            <a:miter lim="800000"/>
            <a:headEnd/>
            <a:tailEnd/>
          </a:ln>
          <a:effectLst/>
        </p:spPr>
      </p:pic>
      <p:sp>
        <p:nvSpPr>
          <p:cNvPr id="7" name="矩形 6"/>
          <p:cNvSpPr/>
          <p:nvPr/>
        </p:nvSpPr>
        <p:spPr>
          <a:xfrm>
            <a:off x="1928794" y="1428736"/>
            <a:ext cx="5643602"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a:solidFill>
                  <a:srgbClr val="0000FF"/>
                </a:solidFill>
                <a:latin typeface="Consolas" panose="020B0609020204030204" pitchFamily="49" charset="0"/>
                <a:ea typeface="微软雅黑" panose="020B0503020204020204" pitchFamily="34" charset="-122"/>
                <a:cs typeface="Consolas" panose="020B0609020204030204" pitchFamily="49" charset="0"/>
              </a:rPr>
              <a:t>{ {1</a:t>
            </a:r>
            <a:r>
              <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rPr>
              <a:t>，</a:t>
            </a:r>
            <a:r>
              <a:rPr lang="en-US" altLang="zh-CN" sz="2000">
                <a:solidFill>
                  <a:srgbClr val="0000FF"/>
                </a:solidFill>
                <a:latin typeface="Consolas" panose="020B0609020204030204" pitchFamily="49" charset="0"/>
                <a:ea typeface="微软雅黑" panose="020B0503020204020204" pitchFamily="34" charset="-122"/>
                <a:cs typeface="Consolas" panose="020B0609020204030204" pitchFamily="49" charset="0"/>
              </a:rPr>
              <a:t>2</a:t>
            </a:r>
            <a:r>
              <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rPr>
              <a:t>，</a:t>
            </a:r>
            <a:r>
              <a:rPr lang="en-US" altLang="zh-CN" sz="2000">
                <a:solidFill>
                  <a:srgbClr val="0000FF"/>
                </a:solidFill>
                <a:latin typeface="Consolas" panose="020B0609020204030204" pitchFamily="49" charset="0"/>
                <a:ea typeface="微软雅黑" panose="020B0503020204020204" pitchFamily="34" charset="-122"/>
                <a:cs typeface="Consolas" panose="020B0609020204030204" pitchFamily="49" charset="0"/>
              </a:rPr>
              <a:t>3</a:t>
            </a:r>
            <a:r>
              <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rPr>
              <a:t>，</a:t>
            </a:r>
            <a:r>
              <a:rPr lang="en-US" altLang="zh-CN" sz="2000">
                <a:solidFill>
                  <a:srgbClr val="0000FF"/>
                </a:solidFill>
                <a:latin typeface="Consolas" panose="020B0609020204030204" pitchFamily="49" charset="0"/>
                <a:ea typeface="微软雅黑" panose="020B0503020204020204" pitchFamily="34" charset="-122"/>
                <a:cs typeface="Consolas" panose="020B0609020204030204" pitchFamily="49" charset="0"/>
              </a:rPr>
              <a:t>4}</a:t>
            </a:r>
            <a:r>
              <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rPr>
              <a:t>，</a:t>
            </a:r>
            <a:r>
              <a:rPr lang="en-US" altLang="zh-CN" sz="2000">
                <a:solidFill>
                  <a:srgbClr val="0000FF"/>
                </a:solidFill>
                <a:latin typeface="Consolas" panose="020B0609020204030204" pitchFamily="49" charset="0"/>
                <a:ea typeface="微软雅黑" panose="020B0503020204020204" pitchFamily="34" charset="-122"/>
                <a:cs typeface="Consolas" panose="020B0609020204030204" pitchFamily="49" charset="0"/>
              </a:rPr>
              <a:t>{5</a:t>
            </a:r>
            <a:r>
              <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rPr>
              <a:t>，</a:t>
            </a:r>
            <a:r>
              <a:rPr lang="en-US" altLang="zh-CN" sz="2000">
                <a:solidFill>
                  <a:srgbClr val="0000FF"/>
                </a:solidFill>
                <a:latin typeface="Consolas" panose="020B0609020204030204" pitchFamily="49" charset="0"/>
                <a:ea typeface="微软雅黑" panose="020B0503020204020204" pitchFamily="34" charset="-122"/>
                <a:cs typeface="Consolas" panose="020B0609020204030204" pitchFamily="49" charset="0"/>
              </a:rPr>
              <a:t>6</a:t>
            </a:r>
            <a:r>
              <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rPr>
              <a:t>，</a:t>
            </a:r>
            <a:r>
              <a:rPr lang="en-US" altLang="zh-CN" sz="2000">
                <a:solidFill>
                  <a:srgbClr val="0000FF"/>
                </a:solidFill>
                <a:latin typeface="Consolas" panose="020B0609020204030204" pitchFamily="49" charset="0"/>
                <a:ea typeface="微软雅黑" panose="020B0503020204020204" pitchFamily="34" charset="-122"/>
                <a:cs typeface="Consolas" panose="020B0609020204030204" pitchFamily="49" charset="0"/>
              </a:rPr>
              <a:t>7}</a:t>
            </a:r>
            <a:r>
              <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rPr>
              <a:t>，</a:t>
            </a:r>
            <a:r>
              <a:rPr lang="en-US" altLang="zh-CN" sz="2000">
                <a:solidFill>
                  <a:srgbClr val="0000FF"/>
                </a:solidFill>
                <a:latin typeface="Consolas" panose="020B0609020204030204" pitchFamily="49" charset="0"/>
                <a:ea typeface="微软雅黑" panose="020B0503020204020204" pitchFamily="34" charset="-122"/>
                <a:cs typeface="Consolas" panose="020B0609020204030204" pitchFamily="49" charset="0"/>
              </a:rPr>
              <a:t>{8</a:t>
            </a:r>
            <a:r>
              <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rPr>
              <a:t>，</a:t>
            </a:r>
            <a:r>
              <a:rPr lang="en-US" altLang="zh-CN" sz="2000">
                <a:solidFill>
                  <a:srgbClr val="0000FF"/>
                </a:solidFill>
                <a:latin typeface="Consolas" panose="020B0609020204030204" pitchFamily="49" charset="0"/>
                <a:ea typeface="微软雅黑" panose="020B0503020204020204" pitchFamily="34" charset="-122"/>
                <a:cs typeface="Consolas" panose="020B0609020204030204" pitchFamily="49" charset="0"/>
              </a:rPr>
              <a:t>9}</a:t>
            </a:r>
            <a:r>
              <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rPr>
              <a:t>，</a:t>
            </a:r>
            <a:r>
              <a:rPr lang="en-US" altLang="zh-CN" sz="2000">
                <a:solidFill>
                  <a:srgbClr val="0000FF"/>
                </a:solidFill>
                <a:latin typeface="Consolas" panose="020B0609020204030204" pitchFamily="49" charset="0"/>
                <a:ea typeface="微软雅黑" panose="020B0503020204020204" pitchFamily="34" charset="-122"/>
                <a:cs typeface="Consolas" panose="020B0609020204030204" pitchFamily="49" charset="0"/>
              </a:rPr>
              <a:t>{10} }</a:t>
            </a:r>
            <a:endPar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8" name="灯片编号占位符 7"/>
          <p:cNvSpPr>
            <a:spLocks noGrp="1"/>
          </p:cNvSpPr>
          <p:nvPr>
            <p:ph type="sldNum" sz="quarter" idx="12"/>
          </p:nvPr>
        </p:nvSpPr>
        <p:spPr/>
        <p:txBody>
          <a:bodyPr/>
          <a:lstStyle/>
          <a:p>
            <a:fld id="{67864EE2-EAB3-4814-A7EB-820BD7610F1E}" type="slidenum">
              <a:rPr lang="en-US" altLang="zh-CN" smtClean="0"/>
              <a:t>75</a:t>
            </a:fld>
            <a:r>
              <a:rPr lang="en-US" altLang="zh-CN"/>
              <a:t>/76</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6" y="1510010"/>
            <a:ext cx="8001056" cy="775982"/>
          </a:xfrm>
          <a:prstGeom prst="rect">
            <a:avLst/>
          </a:prstGeom>
          <a:noFill/>
        </p:spPr>
        <p:txBody>
          <a:bodyPr wrap="square" rtlCol="0">
            <a:spAutoFit/>
          </a:bodyPr>
          <a:lstStyle/>
          <a:p>
            <a:pPr algn="l">
              <a:lnSpc>
                <a:spcPts val="2800"/>
              </a:lnSpc>
              <a:spcBef>
                <a:spcPts val="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    对于给定的编号为</a:t>
            </a:r>
            <a:r>
              <a:rPr 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的</a:t>
            </a:r>
            <a:r>
              <a:rPr lang="en-US"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个元素，</a:t>
            </a:r>
            <a:r>
              <a:rPr lang="en-US" sz="2000" i="1">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表示其中的一个元素，设并查集为</a:t>
            </a:r>
            <a:r>
              <a:rPr lang="en-US" sz="2000" i="1">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，并查集的实现需要支持如下运算： </a:t>
            </a:r>
          </a:p>
        </p:txBody>
      </p:sp>
      <p:sp>
        <p:nvSpPr>
          <p:cNvPr id="8" name="Text Box 2"/>
          <p:cNvSpPr txBox="1">
            <a:spLocks noChangeArrowheads="1"/>
          </p:cNvSpPr>
          <p:nvPr/>
        </p:nvSpPr>
        <p:spPr bwMode="auto">
          <a:xfrm>
            <a:off x="857224" y="2500306"/>
            <a:ext cx="7572428" cy="252643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marL="457200" indent="-457200" algn="l">
              <a:lnSpc>
                <a:spcPts val="2800"/>
              </a:lnSpc>
              <a:spcBef>
                <a:spcPts val="600"/>
              </a:spcBef>
              <a:buBlip>
                <a:blip r:embed="rId2"/>
              </a:buBlip>
            </a:pPr>
            <a:r>
              <a:rPr lang="en-US" sz="2000">
                <a:solidFill>
                  <a:srgbClr val="FF0000"/>
                </a:solidFill>
                <a:latin typeface="Consolas" panose="020B0609020204030204" pitchFamily="49" charset="0"/>
                <a:ea typeface="仿宋" panose="02010609060101010101" pitchFamily="49" charset="-122"/>
                <a:cs typeface="Consolas" panose="020B0609020204030204" pitchFamily="49" charset="0"/>
              </a:rPr>
              <a:t>Init(S</a:t>
            </a:r>
            <a:r>
              <a:rPr lang="zh-CN" altLang="en-US" sz="200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sz="2000" i="1">
                <a:solidFill>
                  <a:srgbClr val="FF0000"/>
                </a:solidFill>
                <a:latin typeface="Consolas" panose="020B0609020204030204" pitchFamily="49" charset="0"/>
                <a:ea typeface="仿宋" panose="02010609060101010101" pitchFamily="49" charset="-122"/>
                <a:cs typeface="Consolas" panose="020B0609020204030204" pitchFamily="49" charset="0"/>
              </a:rPr>
              <a:t>n</a:t>
            </a:r>
            <a:r>
              <a:rPr lang="en-US" sz="200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：初始化并查集</a:t>
            </a:r>
            <a:r>
              <a:rPr lang="en-US" sz="2000" i="1">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，即</a:t>
            </a:r>
            <a:r>
              <a:rPr lang="en-US" sz="2000" i="1">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sz="2000" i="1">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sz="2000" i="1">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mn-ea"/>
                <a:ea typeface="+mn-ea"/>
                <a:cs typeface="Consolas" panose="020B0609020204030204" pitchFamily="49" charset="0"/>
              </a:rPr>
              <a: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sz="2000" i="1">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，每个动态集合</a:t>
            </a:r>
            <a:r>
              <a:rPr lang="en-US" sz="2000" i="1">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a:solidFill>
                  <a:srgbClr val="0000FF"/>
                </a:solidFill>
                <a:latin typeface="+mj-ea"/>
                <a:ea typeface="+mj-ea"/>
                <a:cs typeface="Consolas" panose="020B0609020204030204" pitchFamily="49" charset="0"/>
              </a:rPr>
              <a:t>≤</a:t>
            </a:r>
            <a:r>
              <a:rPr lang="en-US"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2000">
                <a:solidFill>
                  <a:srgbClr val="0000FF"/>
                </a:solidFill>
                <a:latin typeface="+mj-ea"/>
                <a:ea typeface="+mj-ea"/>
                <a:cs typeface="Consolas" panose="020B0609020204030204" pitchFamily="49" charset="0"/>
              </a:rPr>
              <a:t>≤</a:t>
            </a:r>
            <a:r>
              <a:rPr lang="en-US"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）仅仅包含一个编号为</a:t>
            </a:r>
            <a:r>
              <a:rPr lang="en-US"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的元素，该元素作为集合</a:t>
            </a:r>
            <a:r>
              <a:rPr lang="en-US" sz="2000" i="1">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的“代表”。</a:t>
            </a:r>
            <a:endPar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800"/>
              </a:lnSpc>
              <a:spcBef>
                <a:spcPts val="600"/>
              </a:spcBef>
              <a:buBlip>
                <a:blip r:embed="rId2"/>
              </a:buBlip>
            </a:pPr>
            <a:r>
              <a:rPr lang="en-US" sz="2000">
                <a:solidFill>
                  <a:srgbClr val="FF0000"/>
                </a:solidFill>
                <a:latin typeface="Consolas" panose="020B0609020204030204" pitchFamily="49" charset="0"/>
                <a:ea typeface="仿宋" panose="02010609060101010101" pitchFamily="49" charset="-122"/>
                <a:cs typeface="Consolas" panose="020B0609020204030204" pitchFamily="49" charset="0"/>
              </a:rPr>
              <a:t>FIND(S</a:t>
            </a:r>
            <a:r>
              <a:rPr lang="zh-CN" altLang="en-US" sz="200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sz="2000" i="1">
                <a:solidFill>
                  <a:srgbClr val="FF0000"/>
                </a:solidFill>
                <a:latin typeface="Consolas" panose="020B0609020204030204" pitchFamily="49" charset="0"/>
                <a:ea typeface="仿宋" panose="02010609060101010101" pitchFamily="49" charset="-122"/>
                <a:cs typeface="Consolas" panose="020B0609020204030204" pitchFamily="49" charset="0"/>
              </a:rPr>
              <a:t>x</a:t>
            </a:r>
            <a:r>
              <a:rPr lang="en-US" sz="200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：返回并查集</a:t>
            </a:r>
            <a:r>
              <a:rPr lang="en-US" sz="2000" i="1">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中</a:t>
            </a:r>
            <a:r>
              <a:rPr lang="en-US" sz="2000" i="1">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元素所在集合的代表。 </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800"/>
              </a:lnSpc>
              <a:spcBef>
                <a:spcPts val="600"/>
              </a:spcBef>
              <a:buBlip>
                <a:blip r:embed="rId2"/>
              </a:buBlip>
            </a:pPr>
            <a:r>
              <a:rPr lang="en-US" sz="2000">
                <a:solidFill>
                  <a:srgbClr val="FF0000"/>
                </a:solidFill>
                <a:latin typeface="Consolas" panose="020B0609020204030204" pitchFamily="49" charset="0"/>
                <a:ea typeface="仿宋" panose="02010609060101010101" pitchFamily="49" charset="-122"/>
                <a:cs typeface="Consolas" panose="020B0609020204030204" pitchFamily="49" charset="0"/>
              </a:rPr>
              <a:t>UNION(S</a:t>
            </a:r>
            <a:r>
              <a:rPr lang="zh-CN" altLang="en-US" sz="200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sz="2000" i="1">
                <a:solidFill>
                  <a:srgbClr val="FF0000"/>
                </a:solidFill>
                <a:latin typeface="Consolas" panose="020B0609020204030204" pitchFamily="49" charset="0"/>
                <a:ea typeface="仿宋" panose="02010609060101010101" pitchFamily="49" charset="-122"/>
                <a:cs typeface="Consolas" panose="020B0609020204030204" pitchFamily="49" charset="0"/>
              </a:rPr>
              <a:t>x</a:t>
            </a:r>
            <a:r>
              <a:rPr lang="zh-CN" altLang="en-US" sz="200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sz="2000" i="1">
                <a:solidFill>
                  <a:srgbClr val="FF0000"/>
                </a:solidFill>
                <a:latin typeface="Consolas" panose="020B0609020204030204" pitchFamily="49" charset="0"/>
                <a:ea typeface="仿宋" panose="02010609060101010101" pitchFamily="49" charset="-122"/>
                <a:cs typeface="Consolas" panose="020B0609020204030204" pitchFamily="49" charset="0"/>
              </a:rPr>
              <a:t>y</a:t>
            </a:r>
            <a:r>
              <a:rPr lang="en-US" sz="200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：在并查集</a:t>
            </a:r>
            <a:r>
              <a:rPr lang="en-US" sz="2000" i="1">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中将</a:t>
            </a:r>
            <a:r>
              <a:rPr lang="en-US" sz="2000" i="1">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sz="2000" i="1">
                <a:solidFill>
                  <a:srgbClr val="0000FF"/>
                </a:solidFill>
                <a:latin typeface="Consolas" panose="020B0609020204030204" pitchFamily="49" charset="0"/>
                <a:ea typeface="仿宋" panose="02010609060101010101" pitchFamily="49" charset="-122"/>
                <a:cs typeface="Consolas" panose="020B0609020204030204" pitchFamily="49" charset="0"/>
              </a:rPr>
              <a:t>y</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两个元素所在的动态集合（例如</a:t>
            </a:r>
            <a:r>
              <a:rPr lang="en-US" sz="2000" i="1">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sz="2000" i="1">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y</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）合并为一个新的集合</a:t>
            </a:r>
            <a:r>
              <a:rPr lang="en-US" sz="2000" i="1">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sz="2000" i="1">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y</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 name="矩形 16"/>
          <p:cNvSpPr/>
          <p:nvPr/>
        </p:nvSpPr>
        <p:spPr>
          <a:xfrm>
            <a:off x="1357290" y="714356"/>
            <a:ext cx="6000792"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6</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7}</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{8</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9}</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{10} }</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灯片编号占位符 8"/>
          <p:cNvSpPr>
            <a:spLocks noGrp="1"/>
          </p:cNvSpPr>
          <p:nvPr>
            <p:ph type="sldNum" sz="quarter" idx="12"/>
          </p:nvPr>
        </p:nvSpPr>
        <p:spPr/>
        <p:txBody>
          <a:bodyPr/>
          <a:lstStyle/>
          <a:p>
            <a:fld id="{67864EE2-EAB3-4814-A7EB-820BD7610F1E}" type="slidenum">
              <a:rPr lang="en-US" altLang="zh-CN" smtClean="0"/>
              <a:t>76</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Text Box 5"/>
          <p:cNvSpPr txBox="1">
            <a:spLocks noChangeArrowheads="1"/>
          </p:cNvSpPr>
          <p:nvPr/>
        </p:nvSpPr>
        <p:spPr bwMode="auto">
          <a:xfrm>
            <a:off x="785786" y="785794"/>
            <a:ext cx="7786742" cy="2041585"/>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marL="457200" indent="-457200" algn="l">
              <a:lnSpc>
                <a:spcPts val="2800"/>
              </a:lnSpc>
              <a:spcBef>
                <a:spcPts val="120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用</a:t>
            </a:r>
            <a:r>
              <a:rPr lang="zh-CN" altLang="en-US" sz="2000">
                <a:solidFill>
                  <a:srgbClr val="FF0000"/>
                </a:solidFill>
                <a:latin typeface="Consolas" panose="020B0609020204030204" pitchFamily="49" charset="0"/>
                <a:ea typeface="仿宋" panose="02010609060101010101" pitchFamily="49" charset="-122"/>
                <a:cs typeface="Consolas" panose="020B0609020204030204" pitchFamily="49" charset="0"/>
              </a:rPr>
              <a:t>有根树</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来表示集合，树中的每个结点包含集合的一个成员，每棵树表示一个集合。</a:t>
            </a:r>
          </a:p>
          <a:p>
            <a:pPr marL="457200" indent="-457200" algn="l">
              <a:lnSpc>
                <a:spcPts val="2800"/>
              </a:lnSpc>
              <a:spcBef>
                <a:spcPts val="120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多个集合形成一个</a:t>
            </a:r>
            <a:r>
              <a:rPr lang="zh-CN" altLang="en-US" sz="2000">
                <a:solidFill>
                  <a:srgbClr val="FF0000"/>
                </a:solidFill>
                <a:latin typeface="Consolas" panose="020B0609020204030204" pitchFamily="49" charset="0"/>
                <a:ea typeface="仿宋" panose="02010609060101010101" pitchFamily="49" charset="-122"/>
                <a:cs typeface="Consolas" panose="020B0609020204030204" pitchFamily="49" charset="0"/>
              </a:rPr>
              <a:t>森林</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，以每棵树的树根作为集合的代表，并且根结点的父结点指向其自身，树上的其他结点都用一个父指针表示它的附属关系。       </a:t>
            </a:r>
          </a:p>
        </p:txBody>
      </p:sp>
      <p:sp>
        <p:nvSpPr>
          <p:cNvPr id="13" name="TextBox 12"/>
          <p:cNvSpPr txBox="1"/>
          <p:nvPr/>
        </p:nvSpPr>
        <p:spPr>
          <a:xfrm>
            <a:off x="3214678" y="5186770"/>
            <a:ext cx="2143140" cy="313932"/>
          </a:xfrm>
          <a:prstGeom prst="rect">
            <a:avLst/>
          </a:prstGeom>
          <a:noFill/>
        </p:spPr>
        <p:txBody>
          <a:bodyPr wrap="square" rtlCol="0">
            <a:spAutoFit/>
          </a:bodyPr>
          <a:lstStyle/>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集合</a:t>
            </a:r>
          </a:p>
        </p:txBody>
      </p:sp>
      <p:grpSp>
        <p:nvGrpSpPr>
          <p:cNvPr id="2" name="组合 17"/>
          <p:cNvGrpSpPr/>
          <p:nvPr/>
        </p:nvGrpSpPr>
        <p:grpSpPr>
          <a:xfrm>
            <a:off x="3286116" y="3115069"/>
            <a:ext cx="1714512" cy="1785950"/>
            <a:chOff x="3286116" y="2500306"/>
            <a:chExt cx="2000264" cy="2361391"/>
          </a:xfrm>
        </p:grpSpPr>
        <p:sp>
          <p:nvSpPr>
            <p:cNvPr id="9" name="椭圆 8"/>
            <p:cNvSpPr/>
            <p:nvPr/>
          </p:nvSpPr>
          <p:spPr>
            <a:xfrm>
              <a:off x="4143372" y="2718557"/>
              <a:ext cx="428628" cy="500066"/>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800">
                  <a:solidFill>
                    <a:schemeClr val="bg1"/>
                  </a:solidFill>
                  <a:latin typeface="Consolas" panose="020B0609020204030204" pitchFamily="49" charset="0"/>
                  <a:ea typeface="仿宋" panose="02010609060101010101" pitchFamily="49" charset="-122"/>
                  <a:cs typeface="Consolas" panose="020B0609020204030204" pitchFamily="49" charset="0"/>
                </a:rPr>
                <a:t>4</a:t>
              </a:r>
              <a:endParaRPr lang="zh-CN" altLang="en-US" sz="1800">
                <a:solidFill>
                  <a:schemeClr val="bg1"/>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椭圆 9"/>
            <p:cNvSpPr/>
            <p:nvPr/>
          </p:nvSpPr>
          <p:spPr>
            <a:xfrm>
              <a:off x="3500430" y="3504375"/>
              <a:ext cx="428628" cy="50006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3</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 name="椭圆 10"/>
            <p:cNvSpPr/>
            <p:nvPr/>
          </p:nvSpPr>
          <p:spPr>
            <a:xfrm>
              <a:off x="4857752" y="3504375"/>
              <a:ext cx="428628" cy="50006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椭圆 11"/>
            <p:cNvSpPr/>
            <p:nvPr/>
          </p:nvSpPr>
          <p:spPr>
            <a:xfrm>
              <a:off x="3286116" y="4361631"/>
              <a:ext cx="428628" cy="50006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14" name="直接箭头连接符 13"/>
            <p:cNvCxnSpPr>
              <a:stCxn id="10" idx="7"/>
              <a:endCxn id="9" idx="3"/>
            </p:cNvCxnSpPr>
            <p:nvPr/>
          </p:nvCxnSpPr>
          <p:spPr>
            <a:xfrm rot="5400000" flipH="1" flipV="1">
              <a:off x="3820106" y="3191571"/>
              <a:ext cx="432218" cy="339856"/>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1" idx="1"/>
              <a:endCxn id="9" idx="5"/>
            </p:cNvCxnSpPr>
            <p:nvPr/>
          </p:nvCxnSpPr>
          <p:spPr>
            <a:xfrm rot="16200000" flipV="1">
              <a:off x="4498767" y="3155852"/>
              <a:ext cx="432218" cy="411294"/>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2" idx="0"/>
              <a:endCxn id="10" idx="4"/>
            </p:cNvCxnSpPr>
            <p:nvPr/>
          </p:nvCxnSpPr>
          <p:spPr>
            <a:xfrm rot="5400000" flipH="1" flipV="1">
              <a:off x="3428992" y="4075879"/>
              <a:ext cx="357190" cy="214314"/>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sp>
          <p:nvSpPr>
            <p:cNvPr id="17" name="任意多边形 16"/>
            <p:cNvSpPr/>
            <p:nvPr/>
          </p:nvSpPr>
          <p:spPr>
            <a:xfrm>
              <a:off x="4298585" y="2500306"/>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18" name="灯片编号占位符 17"/>
          <p:cNvSpPr>
            <a:spLocks noGrp="1"/>
          </p:cNvSpPr>
          <p:nvPr>
            <p:ph type="sldNum" sz="quarter" idx="12"/>
          </p:nvPr>
        </p:nvSpPr>
        <p:spPr/>
        <p:txBody>
          <a:bodyPr/>
          <a:lstStyle/>
          <a:p>
            <a:fld id="{67864EE2-EAB3-4814-A7EB-820BD7610F1E}" type="slidenum">
              <a:rPr lang="en-US" altLang="zh-CN" smtClean="0"/>
              <a:t>77</a:t>
            </a:fld>
            <a:r>
              <a:rPr lang="en-US" altLang="zh-CN"/>
              <a:t>/76</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5"/>
          <p:cNvSpPr>
            <a:spLocks noChangeArrowheads="1"/>
          </p:cNvSpPr>
          <p:nvPr/>
        </p:nvSpPr>
        <p:spPr bwMode="auto">
          <a:xfrm>
            <a:off x="0" y="2728913"/>
            <a:ext cx="9144000" cy="0"/>
          </a:xfrm>
          <a:prstGeom prst="rect">
            <a:avLst/>
          </a:prstGeom>
          <a:noFill/>
          <a:ln w="9525">
            <a:noFill/>
            <a:miter lim="800000"/>
          </a:ln>
        </p:spPr>
        <p:txBody>
          <a:bodyPr wrap="none" anchor="ctr">
            <a:spAutoFit/>
          </a:bodyPr>
          <a:lstStyle/>
          <a:p>
            <a:endParaRPr lang="zh-CN" altLang="en-US"/>
          </a:p>
        </p:txBody>
      </p:sp>
      <p:sp>
        <p:nvSpPr>
          <p:cNvPr id="20484" name="Text Box 6"/>
          <p:cNvSpPr txBox="1">
            <a:spLocks noChangeArrowheads="1"/>
          </p:cNvSpPr>
          <p:nvPr/>
        </p:nvSpPr>
        <p:spPr bwMode="auto">
          <a:xfrm>
            <a:off x="428596" y="428604"/>
            <a:ext cx="8353425" cy="1571071"/>
          </a:xfrm>
          <a:prstGeom prst="rect">
            <a:avLst/>
          </a:prstGeom>
          <a:noFill/>
          <a:ln w="9525">
            <a:noFill/>
            <a:miter lim="800000"/>
          </a:ln>
        </p:spPr>
        <p:txBody>
          <a:bodyPr>
            <a:spAutoFit/>
          </a:bodyPr>
          <a:lstStyle/>
          <a:p>
            <a:pPr algn="l">
              <a:lnSpc>
                <a:spcPts val="2800"/>
              </a:lnSpc>
              <a:spcBef>
                <a:spcPts val="60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　　在并查集中，每个分离集合对应的一棵树，称为分离集合树。整个并查集也就是一棵分离集合森林。</a:t>
            </a:r>
          </a:p>
          <a:p>
            <a:pPr algn="l">
              <a:lnSpc>
                <a:spcPts val="2800"/>
              </a:lnSpc>
              <a:spcBef>
                <a:spcPts val="60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个集合</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6</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7}</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{8</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9}</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{10}</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，分别以</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7</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9</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10</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表示对应集合的编号。 </a:t>
            </a:r>
            <a:endParaRPr lang="zh-CN" altLang="en-US" sz="20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37"/>
          <p:cNvGrpSpPr/>
          <p:nvPr/>
        </p:nvGrpSpPr>
        <p:grpSpPr>
          <a:xfrm>
            <a:off x="285720" y="2500307"/>
            <a:ext cx="2083609" cy="2482964"/>
            <a:chOff x="357158" y="2500306"/>
            <a:chExt cx="2500330" cy="2996261"/>
          </a:xfrm>
        </p:grpSpPr>
        <p:sp>
          <p:nvSpPr>
            <p:cNvPr id="5" name="椭圆 4"/>
            <p:cNvSpPr/>
            <p:nvPr/>
          </p:nvSpPr>
          <p:spPr>
            <a:xfrm>
              <a:off x="1214414" y="2718557"/>
              <a:ext cx="428628" cy="500066"/>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4</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6" name="椭圆 5"/>
            <p:cNvSpPr/>
            <p:nvPr/>
          </p:nvSpPr>
          <p:spPr>
            <a:xfrm>
              <a:off x="571472" y="3504375"/>
              <a:ext cx="428628" cy="50006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3</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7" name="椭圆 6"/>
            <p:cNvSpPr/>
            <p:nvPr/>
          </p:nvSpPr>
          <p:spPr>
            <a:xfrm>
              <a:off x="1928794" y="3504375"/>
              <a:ext cx="428628" cy="50006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2</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8" name="椭圆 7"/>
            <p:cNvSpPr/>
            <p:nvPr/>
          </p:nvSpPr>
          <p:spPr>
            <a:xfrm>
              <a:off x="357158" y="4361631"/>
              <a:ext cx="428628" cy="50006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1</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9" name="TextBox 8"/>
            <p:cNvSpPr txBox="1"/>
            <p:nvPr/>
          </p:nvSpPr>
          <p:spPr>
            <a:xfrm>
              <a:off x="357158" y="5147449"/>
              <a:ext cx="2500330" cy="349118"/>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ea typeface="仿宋" panose="02010609060101010101" pitchFamily="49" charset="-122"/>
                  <a:cs typeface="Consolas" panose="020B0609020204030204" pitchFamily="49" charset="0"/>
                </a:rPr>
                <a:t>{1</a:t>
              </a:r>
              <a:r>
                <a:rPr lang="zh-CN" altLang="en-US" sz="160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a:solidFill>
                    <a:srgbClr val="FF00FF"/>
                  </a:solidFill>
                  <a:latin typeface="Consolas" panose="020B0609020204030204" pitchFamily="49" charset="0"/>
                  <a:ea typeface="仿宋" panose="02010609060101010101" pitchFamily="49" charset="-122"/>
                  <a:cs typeface="Consolas" panose="020B0609020204030204" pitchFamily="49" charset="0"/>
                </a:rPr>
                <a:t>2</a:t>
              </a:r>
              <a:r>
                <a:rPr lang="zh-CN" altLang="en-US" sz="160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a:solidFill>
                    <a:srgbClr val="FF00FF"/>
                  </a:solidFill>
                  <a:latin typeface="Consolas" panose="020B0609020204030204" pitchFamily="49" charset="0"/>
                  <a:ea typeface="仿宋" panose="02010609060101010101" pitchFamily="49" charset="-122"/>
                  <a:cs typeface="Consolas" panose="020B0609020204030204" pitchFamily="49" charset="0"/>
                </a:rPr>
                <a:t>3</a:t>
              </a:r>
              <a:r>
                <a:rPr lang="zh-CN" altLang="en-US" sz="160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a:solidFill>
                    <a:srgbClr val="FF00FF"/>
                  </a:solidFill>
                  <a:latin typeface="Consolas" panose="020B0609020204030204" pitchFamily="49" charset="0"/>
                  <a:ea typeface="仿宋" panose="02010609060101010101" pitchFamily="49" charset="-122"/>
                  <a:cs typeface="Consolas" panose="020B0609020204030204" pitchFamily="49" charset="0"/>
                </a:rPr>
                <a:t>4}</a:t>
              </a:r>
              <a:r>
                <a:rPr lang="zh-CN" altLang="en-US" sz="1600">
                  <a:solidFill>
                    <a:srgbClr val="FF00FF"/>
                  </a:solidFill>
                  <a:latin typeface="Consolas" panose="020B0609020204030204" pitchFamily="49" charset="0"/>
                  <a:ea typeface="仿宋" panose="02010609060101010101" pitchFamily="49" charset="-122"/>
                  <a:cs typeface="Consolas" panose="020B0609020204030204" pitchFamily="49" charset="0"/>
                </a:rPr>
                <a:t>集合</a:t>
              </a:r>
            </a:p>
          </p:txBody>
        </p:sp>
        <p:cxnSp>
          <p:nvCxnSpPr>
            <p:cNvPr id="11" name="直接箭头连接符 10"/>
            <p:cNvCxnSpPr>
              <a:stCxn id="6" idx="7"/>
              <a:endCxn id="5" idx="3"/>
            </p:cNvCxnSpPr>
            <p:nvPr/>
          </p:nvCxnSpPr>
          <p:spPr>
            <a:xfrm rot="5400000" flipH="1" flipV="1">
              <a:off x="891148" y="3191571"/>
              <a:ext cx="432218" cy="339856"/>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1"/>
              <a:endCxn id="5" idx="5"/>
            </p:cNvCxnSpPr>
            <p:nvPr/>
          </p:nvCxnSpPr>
          <p:spPr>
            <a:xfrm rot="16200000" flipV="1">
              <a:off x="1569809" y="3155852"/>
              <a:ext cx="432218" cy="411294"/>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8" idx="0"/>
              <a:endCxn id="6" idx="4"/>
            </p:cNvCxnSpPr>
            <p:nvPr/>
          </p:nvCxnSpPr>
          <p:spPr>
            <a:xfrm rot="5400000" flipH="1" flipV="1">
              <a:off x="500034" y="4075879"/>
              <a:ext cx="357190" cy="214314"/>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sp>
          <p:nvSpPr>
            <p:cNvPr id="16" name="任意多边形 15"/>
            <p:cNvSpPr/>
            <p:nvPr/>
          </p:nvSpPr>
          <p:spPr>
            <a:xfrm>
              <a:off x="1369627" y="2500306"/>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grpSp>
      <p:grpSp>
        <p:nvGrpSpPr>
          <p:cNvPr id="3" name="组合 38"/>
          <p:cNvGrpSpPr/>
          <p:nvPr/>
        </p:nvGrpSpPr>
        <p:grpSpPr>
          <a:xfrm>
            <a:off x="3143240" y="3000373"/>
            <a:ext cx="1666886" cy="2071828"/>
            <a:chOff x="3214678" y="3000372"/>
            <a:chExt cx="2000264" cy="2500132"/>
          </a:xfrm>
        </p:grpSpPr>
        <p:sp>
          <p:nvSpPr>
            <p:cNvPr id="17" name="椭圆 16"/>
            <p:cNvSpPr/>
            <p:nvPr/>
          </p:nvSpPr>
          <p:spPr>
            <a:xfrm>
              <a:off x="3857620" y="3218623"/>
              <a:ext cx="428628" cy="500066"/>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7</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18" name="椭圆 17"/>
            <p:cNvSpPr/>
            <p:nvPr/>
          </p:nvSpPr>
          <p:spPr>
            <a:xfrm>
              <a:off x="3214678" y="4004441"/>
              <a:ext cx="428628" cy="50006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5</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19" name="椭圆 18"/>
            <p:cNvSpPr/>
            <p:nvPr/>
          </p:nvSpPr>
          <p:spPr>
            <a:xfrm>
              <a:off x="4572000" y="4004441"/>
              <a:ext cx="428628" cy="50006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6</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21" name="TextBox 20"/>
            <p:cNvSpPr txBox="1"/>
            <p:nvPr/>
          </p:nvSpPr>
          <p:spPr>
            <a:xfrm>
              <a:off x="3214678" y="5151386"/>
              <a:ext cx="2000264" cy="349118"/>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ea typeface="仿宋" panose="02010609060101010101" pitchFamily="49" charset="-122"/>
                  <a:cs typeface="Consolas" panose="020B0609020204030204" pitchFamily="49" charset="0"/>
                </a:rPr>
                <a:t>{5</a:t>
              </a:r>
              <a:r>
                <a:rPr lang="zh-CN" altLang="en-US" sz="160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a:solidFill>
                    <a:srgbClr val="FF00FF"/>
                  </a:solidFill>
                  <a:latin typeface="Consolas" panose="020B0609020204030204" pitchFamily="49" charset="0"/>
                  <a:ea typeface="仿宋" panose="02010609060101010101" pitchFamily="49" charset="-122"/>
                  <a:cs typeface="Consolas" panose="020B0609020204030204" pitchFamily="49" charset="0"/>
                </a:rPr>
                <a:t>6</a:t>
              </a:r>
              <a:r>
                <a:rPr lang="zh-CN" altLang="en-US" sz="160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a:solidFill>
                    <a:srgbClr val="FF00FF"/>
                  </a:solidFill>
                  <a:latin typeface="Consolas" panose="020B0609020204030204" pitchFamily="49" charset="0"/>
                  <a:ea typeface="仿宋" panose="02010609060101010101" pitchFamily="49" charset="-122"/>
                  <a:cs typeface="Consolas" panose="020B0609020204030204" pitchFamily="49" charset="0"/>
                </a:rPr>
                <a:t>7}</a:t>
              </a:r>
              <a:r>
                <a:rPr lang="zh-CN" altLang="en-US" sz="1600">
                  <a:solidFill>
                    <a:srgbClr val="FF00FF"/>
                  </a:solidFill>
                  <a:latin typeface="Consolas" panose="020B0609020204030204" pitchFamily="49" charset="0"/>
                  <a:ea typeface="仿宋" panose="02010609060101010101" pitchFamily="49" charset="-122"/>
                  <a:cs typeface="Consolas" panose="020B0609020204030204" pitchFamily="49" charset="0"/>
                </a:rPr>
                <a:t>集合</a:t>
              </a:r>
            </a:p>
          </p:txBody>
        </p:sp>
        <p:cxnSp>
          <p:nvCxnSpPr>
            <p:cNvPr id="22" name="直接箭头连接符 21"/>
            <p:cNvCxnSpPr>
              <a:stCxn id="18" idx="7"/>
              <a:endCxn id="17" idx="3"/>
            </p:cNvCxnSpPr>
            <p:nvPr/>
          </p:nvCxnSpPr>
          <p:spPr>
            <a:xfrm rot="5400000" flipH="1" flipV="1">
              <a:off x="3534354" y="3691637"/>
              <a:ext cx="432218" cy="339856"/>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9" idx="1"/>
              <a:endCxn id="17" idx="5"/>
            </p:cNvCxnSpPr>
            <p:nvPr/>
          </p:nvCxnSpPr>
          <p:spPr>
            <a:xfrm rot="16200000" flipV="1">
              <a:off x="4213015" y="3655918"/>
              <a:ext cx="432218" cy="411294"/>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sp>
          <p:nvSpPr>
            <p:cNvPr id="25" name="任意多边形 24"/>
            <p:cNvSpPr/>
            <p:nvPr/>
          </p:nvSpPr>
          <p:spPr>
            <a:xfrm>
              <a:off x="4012833" y="3000372"/>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grpSp>
      <p:grpSp>
        <p:nvGrpSpPr>
          <p:cNvPr id="4" name="组合 39"/>
          <p:cNvGrpSpPr/>
          <p:nvPr/>
        </p:nvGrpSpPr>
        <p:grpSpPr>
          <a:xfrm>
            <a:off x="5572132" y="2994177"/>
            <a:ext cx="1369229" cy="2071828"/>
            <a:chOff x="5643570" y="2994176"/>
            <a:chExt cx="1643074" cy="2500132"/>
          </a:xfrm>
        </p:grpSpPr>
        <p:sp>
          <p:nvSpPr>
            <p:cNvPr id="26" name="椭圆 25"/>
            <p:cNvSpPr/>
            <p:nvPr/>
          </p:nvSpPr>
          <p:spPr>
            <a:xfrm>
              <a:off x="6286512" y="3212427"/>
              <a:ext cx="428628" cy="500066"/>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9</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27" name="椭圆 26"/>
            <p:cNvSpPr/>
            <p:nvPr/>
          </p:nvSpPr>
          <p:spPr>
            <a:xfrm>
              <a:off x="5643570" y="3998245"/>
              <a:ext cx="428628" cy="50006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8</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29" name="TextBox 28"/>
            <p:cNvSpPr txBox="1"/>
            <p:nvPr/>
          </p:nvSpPr>
          <p:spPr>
            <a:xfrm>
              <a:off x="5643570" y="5145190"/>
              <a:ext cx="1643074" cy="349118"/>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ea typeface="仿宋" panose="02010609060101010101" pitchFamily="49" charset="-122"/>
                  <a:cs typeface="Consolas" panose="020B0609020204030204" pitchFamily="49" charset="0"/>
                </a:rPr>
                <a:t>{8</a:t>
              </a:r>
              <a:r>
                <a:rPr lang="zh-CN" altLang="en-US" sz="160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a:solidFill>
                    <a:srgbClr val="FF00FF"/>
                  </a:solidFill>
                  <a:latin typeface="Consolas" panose="020B0609020204030204" pitchFamily="49" charset="0"/>
                  <a:ea typeface="仿宋" panose="02010609060101010101" pitchFamily="49" charset="-122"/>
                  <a:cs typeface="Consolas" panose="020B0609020204030204" pitchFamily="49" charset="0"/>
                </a:rPr>
                <a:t>9}</a:t>
              </a:r>
              <a:r>
                <a:rPr lang="zh-CN" altLang="en-US" sz="1600">
                  <a:solidFill>
                    <a:srgbClr val="FF00FF"/>
                  </a:solidFill>
                  <a:latin typeface="Consolas" panose="020B0609020204030204" pitchFamily="49" charset="0"/>
                  <a:ea typeface="仿宋" panose="02010609060101010101" pitchFamily="49" charset="-122"/>
                  <a:cs typeface="Consolas" panose="020B0609020204030204" pitchFamily="49" charset="0"/>
                </a:rPr>
                <a:t>集合</a:t>
              </a:r>
            </a:p>
          </p:txBody>
        </p:sp>
        <p:cxnSp>
          <p:nvCxnSpPr>
            <p:cNvPr id="30" name="直接箭头连接符 29"/>
            <p:cNvCxnSpPr>
              <a:stCxn id="27" idx="7"/>
              <a:endCxn id="26" idx="3"/>
            </p:cNvCxnSpPr>
            <p:nvPr/>
          </p:nvCxnSpPr>
          <p:spPr>
            <a:xfrm rot="5400000" flipH="1" flipV="1">
              <a:off x="5963246" y="3685441"/>
              <a:ext cx="432218" cy="339856"/>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sp>
          <p:nvSpPr>
            <p:cNvPr id="32" name="任意多边形 31"/>
            <p:cNvSpPr/>
            <p:nvPr/>
          </p:nvSpPr>
          <p:spPr>
            <a:xfrm>
              <a:off x="6441725" y="2994176"/>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grpSp>
      <p:grpSp>
        <p:nvGrpSpPr>
          <p:cNvPr id="10" name="组合 40"/>
          <p:cNvGrpSpPr/>
          <p:nvPr/>
        </p:nvGrpSpPr>
        <p:grpSpPr>
          <a:xfrm>
            <a:off x="7500958" y="3395881"/>
            <a:ext cx="1071570" cy="1604755"/>
            <a:chOff x="7643834" y="3567939"/>
            <a:chExt cx="1285884" cy="1936502"/>
          </a:xfrm>
        </p:grpSpPr>
        <p:sp>
          <p:nvSpPr>
            <p:cNvPr id="33" name="椭圆 32"/>
            <p:cNvSpPr/>
            <p:nvPr/>
          </p:nvSpPr>
          <p:spPr>
            <a:xfrm>
              <a:off x="7952232" y="3786190"/>
              <a:ext cx="428628" cy="500066"/>
            </a:xfrm>
            <a:prstGeom prst="ellipse">
              <a:avLst/>
            </a:prstGeom>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10</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35" name="TextBox 34"/>
            <p:cNvSpPr txBox="1"/>
            <p:nvPr/>
          </p:nvSpPr>
          <p:spPr>
            <a:xfrm>
              <a:off x="7643834" y="5155323"/>
              <a:ext cx="1285884" cy="349118"/>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ea typeface="仿宋" panose="02010609060101010101" pitchFamily="49" charset="-122"/>
                  <a:cs typeface="Consolas" panose="020B0609020204030204" pitchFamily="49" charset="0"/>
                </a:rPr>
                <a:t>{10}</a:t>
              </a:r>
              <a:r>
                <a:rPr lang="zh-CN" altLang="en-US" sz="1600">
                  <a:solidFill>
                    <a:srgbClr val="FF00FF"/>
                  </a:solidFill>
                  <a:latin typeface="Consolas" panose="020B0609020204030204" pitchFamily="49" charset="0"/>
                  <a:ea typeface="仿宋" panose="02010609060101010101" pitchFamily="49" charset="-122"/>
                  <a:cs typeface="Consolas" panose="020B0609020204030204" pitchFamily="49" charset="0"/>
                </a:rPr>
                <a:t>集合</a:t>
              </a:r>
            </a:p>
          </p:txBody>
        </p:sp>
        <p:sp>
          <p:nvSpPr>
            <p:cNvPr id="37" name="任意多边形 36"/>
            <p:cNvSpPr/>
            <p:nvPr/>
          </p:nvSpPr>
          <p:spPr>
            <a:xfrm>
              <a:off x="8107445" y="3567939"/>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grpSp>
      <p:sp>
        <p:nvSpPr>
          <p:cNvPr id="36" name="灯片编号占位符 35"/>
          <p:cNvSpPr>
            <a:spLocks noGrp="1"/>
          </p:cNvSpPr>
          <p:nvPr>
            <p:ph type="sldNum" sz="quarter" idx="12"/>
          </p:nvPr>
        </p:nvSpPr>
        <p:spPr/>
        <p:txBody>
          <a:bodyPr/>
          <a:lstStyle/>
          <a:p>
            <a:fld id="{67864EE2-EAB3-4814-A7EB-820BD7610F1E}" type="slidenum">
              <a:rPr lang="en-US" altLang="zh-CN" smtClean="0"/>
              <a:t>78</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71670" y="571457"/>
            <a:ext cx="1428760"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几个问题</a:t>
            </a:r>
          </a:p>
        </p:txBody>
      </p:sp>
      <p:sp>
        <p:nvSpPr>
          <p:cNvPr id="4" name="TextBox 3"/>
          <p:cNvSpPr txBox="1"/>
          <p:nvPr/>
        </p:nvSpPr>
        <p:spPr>
          <a:xfrm>
            <a:off x="1785918" y="1733124"/>
            <a:ext cx="1214446" cy="3385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457200" indent="-457200" algn="l"/>
            <a:r>
              <a:rPr lang="zh-CN" altLang="en-US"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查找</a:t>
            </a:r>
            <a:r>
              <a:rPr lang="en-US" altLang="zh-CN" sz="2000" i="1"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x</a:t>
            </a:r>
            <a:endParaRPr lang="zh-CN" altLang="en-US"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endParaRPr>
          </a:p>
        </p:txBody>
      </p:sp>
      <p:grpSp>
        <p:nvGrpSpPr>
          <p:cNvPr id="2" name="组合 4"/>
          <p:cNvGrpSpPr/>
          <p:nvPr/>
        </p:nvGrpSpPr>
        <p:grpSpPr>
          <a:xfrm>
            <a:off x="2643174" y="1967203"/>
            <a:ext cx="2143140" cy="2266431"/>
            <a:chOff x="79344" y="2500306"/>
            <a:chExt cx="2778144" cy="3072763"/>
          </a:xfrm>
        </p:grpSpPr>
        <p:sp>
          <p:nvSpPr>
            <p:cNvPr id="6" name="椭圆 5"/>
            <p:cNvSpPr/>
            <p:nvPr/>
          </p:nvSpPr>
          <p:spPr>
            <a:xfrm>
              <a:off x="1214414" y="2718557"/>
              <a:ext cx="428628" cy="500066"/>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4</a:t>
              </a: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椭圆 6"/>
            <p:cNvSpPr/>
            <p:nvPr/>
          </p:nvSpPr>
          <p:spPr>
            <a:xfrm>
              <a:off x="571472" y="3504375"/>
              <a:ext cx="428628" cy="50006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椭圆 7"/>
            <p:cNvSpPr/>
            <p:nvPr/>
          </p:nvSpPr>
          <p:spPr>
            <a:xfrm>
              <a:off x="1928794" y="3504375"/>
              <a:ext cx="428628" cy="50006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椭圆 8"/>
            <p:cNvSpPr/>
            <p:nvPr/>
          </p:nvSpPr>
          <p:spPr>
            <a:xfrm>
              <a:off x="357158" y="4361631"/>
              <a:ext cx="428628" cy="50006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TextBox 9"/>
            <p:cNvSpPr txBox="1"/>
            <p:nvPr/>
          </p:nvSpPr>
          <p:spPr>
            <a:xfrm>
              <a:off x="79344" y="5147449"/>
              <a:ext cx="2778144" cy="425620"/>
            </a:xfrm>
            <a:prstGeom prst="rect">
              <a:avLst/>
            </a:prstGeom>
            <a:noFill/>
          </p:spPr>
          <p:txBody>
            <a:bodyPr wrap="square" rtlCol="0">
              <a:spAutoFit/>
            </a:bodyPr>
            <a:lstStyle/>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集合</a:t>
              </a:r>
            </a:p>
          </p:txBody>
        </p:sp>
        <p:cxnSp>
          <p:nvCxnSpPr>
            <p:cNvPr id="11" name="直接箭头连接符 10"/>
            <p:cNvCxnSpPr>
              <a:stCxn id="7" idx="7"/>
              <a:endCxn id="6" idx="3"/>
            </p:cNvCxnSpPr>
            <p:nvPr/>
          </p:nvCxnSpPr>
          <p:spPr>
            <a:xfrm rot="5400000" flipH="1" flipV="1">
              <a:off x="891148" y="3191571"/>
              <a:ext cx="432218" cy="339856"/>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8" idx="1"/>
              <a:endCxn id="6" idx="5"/>
            </p:cNvCxnSpPr>
            <p:nvPr/>
          </p:nvCxnSpPr>
          <p:spPr>
            <a:xfrm rot="16200000" flipV="1">
              <a:off x="1569809" y="3155852"/>
              <a:ext cx="432218" cy="41129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9" idx="0"/>
              <a:endCxn id="7" idx="4"/>
            </p:cNvCxnSpPr>
            <p:nvPr/>
          </p:nvCxnSpPr>
          <p:spPr>
            <a:xfrm rot="5400000" flipH="1" flipV="1">
              <a:off x="500034" y="4075879"/>
              <a:ext cx="357190" cy="21431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4" name="任意多边形 13"/>
            <p:cNvSpPr/>
            <p:nvPr/>
          </p:nvSpPr>
          <p:spPr>
            <a:xfrm>
              <a:off x="1369627" y="2500306"/>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15" name="TextBox 14"/>
          <p:cNvSpPr txBox="1"/>
          <p:nvPr/>
        </p:nvSpPr>
        <p:spPr>
          <a:xfrm>
            <a:off x="1571604" y="4572008"/>
            <a:ext cx="4000528" cy="400110"/>
          </a:xfrm>
          <a:prstGeom prst="rect">
            <a:avLst/>
          </a:prstGeom>
          <a:noFill/>
        </p:spPr>
        <p:txBody>
          <a:bodyPr wrap="square" rtlCol="0">
            <a:spAutoFit/>
          </a:bodyPr>
          <a:lstStyle/>
          <a:p>
            <a:pPr algn="l">
              <a:lnSpc>
                <a:spcPct val="100000"/>
              </a:lnSpc>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用数组存放：</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对应</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结点</a:t>
            </a:r>
          </a:p>
        </p:txBody>
      </p:sp>
      <p:grpSp>
        <p:nvGrpSpPr>
          <p:cNvPr id="5" name="组合 20"/>
          <p:cNvGrpSpPr/>
          <p:nvPr/>
        </p:nvGrpSpPr>
        <p:grpSpPr>
          <a:xfrm>
            <a:off x="527980" y="1500174"/>
            <a:ext cx="1257938" cy="1285884"/>
            <a:chOff x="1003205" y="2000240"/>
            <a:chExt cx="1257938" cy="1285884"/>
          </a:xfrm>
        </p:grpSpPr>
        <p:pic>
          <p:nvPicPr>
            <p:cNvPr id="19" name="Picture 29" descr="1"/>
            <p:cNvPicPr>
              <a:picLocks noChangeAspect="1" noChangeArrowheads="1"/>
            </p:cNvPicPr>
            <p:nvPr/>
          </p:nvPicPr>
          <p:blipFill>
            <a:blip r:embed="rId2" cstate="print">
              <a:lum bright="-6000" contrast="24000"/>
            </a:blip>
            <a:srcRect l="42606" t="64474" r="19473"/>
            <a:stretch>
              <a:fillRect/>
            </a:stretch>
          </p:blipFill>
          <p:spPr bwMode="auto">
            <a:xfrm>
              <a:off x="1003205" y="2000240"/>
              <a:ext cx="1257938" cy="1285884"/>
            </a:xfrm>
            <a:prstGeom prst="rect">
              <a:avLst/>
            </a:prstGeom>
            <a:noFill/>
            <a:ln w="9525">
              <a:noFill/>
              <a:miter lim="800000"/>
              <a:headEnd/>
              <a:tailEnd/>
            </a:ln>
          </p:spPr>
        </p:pic>
        <p:sp>
          <p:nvSpPr>
            <p:cNvPr id="20" name="Text Box 31"/>
            <p:cNvSpPr txBox="1">
              <a:spLocks noChangeArrowheads="1"/>
            </p:cNvSpPr>
            <p:nvPr/>
          </p:nvSpPr>
          <p:spPr bwMode="white">
            <a:xfrm>
              <a:off x="1643042" y="2285992"/>
              <a:ext cx="381000" cy="338554"/>
            </a:xfrm>
            <a:prstGeom prst="rect">
              <a:avLst/>
            </a:prstGeom>
            <a:noFill/>
            <a:ln w="9525">
              <a:noFill/>
              <a:miter lim="800000"/>
            </a:ln>
          </p:spPr>
          <p:txBody>
            <a:bodyPr>
              <a:spAutoFit/>
            </a:bodyPr>
            <a:lstStyle/>
            <a:p>
              <a:pPr algn="ctr">
                <a:spcBef>
                  <a:spcPct val="50000"/>
                </a:spcBef>
              </a:pPr>
              <a:r>
                <a:rPr lang="en-US" altLang="zh-CN" sz="2000">
                  <a:solidFill>
                    <a:srgbClr val="FF0000"/>
                  </a:solidFill>
                  <a:latin typeface="微软雅黑" panose="020B0503020204020204" pitchFamily="34" charset="-122"/>
                  <a:ea typeface="微软雅黑" panose="020B0503020204020204" pitchFamily="34" charset="-122"/>
                  <a:cs typeface="Arial" panose="020B0604020202020204" pitchFamily="34" charset="0"/>
                </a:rPr>
                <a:t>1</a:t>
              </a:r>
              <a:endParaRPr lang="en-US" altLang="zh-CN" sz="20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16" name="组合 20"/>
          <p:cNvGrpSpPr/>
          <p:nvPr/>
        </p:nvGrpSpPr>
        <p:grpSpPr>
          <a:xfrm>
            <a:off x="714348" y="214291"/>
            <a:ext cx="1143008" cy="1214445"/>
            <a:chOff x="1589596" y="810715"/>
            <a:chExt cx="2340698" cy="2345431"/>
          </a:xfrm>
        </p:grpSpPr>
        <p:grpSp>
          <p:nvGrpSpPr>
            <p:cNvPr id="17" name="组合 79"/>
            <p:cNvGrpSpPr/>
            <p:nvPr/>
          </p:nvGrpSpPr>
          <p:grpSpPr bwMode="auto">
            <a:xfrm>
              <a:off x="1589596" y="810715"/>
              <a:ext cx="2340698" cy="2345431"/>
              <a:chOff x="6379729" y="2488774"/>
              <a:chExt cx="2513016" cy="2513016"/>
            </a:xfrm>
          </p:grpSpPr>
          <p:sp>
            <p:nvSpPr>
              <p:cNvPr id="25"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26"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24" name="椭圆 80"/>
            <p:cNvSpPr/>
            <p:nvPr/>
          </p:nvSpPr>
          <p:spPr bwMode="auto">
            <a:xfrm>
              <a:off x="1932719" y="1141999"/>
              <a:ext cx="1691508" cy="1694936"/>
            </a:xfrm>
            <a:prstGeom prst="ellipse">
              <a:avLst/>
            </a:prstGeom>
            <a:solidFill>
              <a:srgbClr val="1848C0"/>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sz="5400" kern="0" dirty="0">
                  <a:solidFill>
                    <a:srgbClr val="FFFFFF"/>
                  </a:solidFill>
                </a:rPr>
                <a:t>?</a:t>
              </a:r>
              <a:endParaRPr kumimoji="0" lang="en-US" sz="5400" b="1"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28" name="灯片编号占位符 27"/>
          <p:cNvSpPr>
            <a:spLocks noGrp="1"/>
          </p:cNvSpPr>
          <p:nvPr>
            <p:ph type="sldNum" sz="quarter" idx="12"/>
          </p:nvPr>
        </p:nvSpPr>
        <p:spPr/>
        <p:txBody>
          <a:bodyPr/>
          <a:lstStyle/>
          <a:p>
            <a:fld id="{67864EE2-EAB3-4814-A7EB-820BD7610F1E}" type="slidenum">
              <a:rPr lang="en-US" altLang="zh-CN" smtClean="0"/>
              <a:t>79</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44" y="190285"/>
            <a:ext cx="8858312" cy="5774264"/>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0" rtlCol="0">
            <a:spAutoFit/>
          </a:bodyPr>
          <a:lstStyle/>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KCount1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(BTree&amp; bt,int k)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解法</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1</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：求二叉树第</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k</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层结点个数</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cnt=0;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累计第</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k</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层结点个数</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queue&lt;QNode&gt; qu;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定义一个队列</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qu</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qu.push(QNode(1,bt.r));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根结点</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层次为</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1)</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进队</a:t>
            </a:r>
          </a:p>
          <a:p>
            <a:pPr algn="l">
              <a:lnSpc>
                <a:spcPct val="15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(!qu.empty())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队不空循环</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QNode p=qu.front(); qu.pop();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出队一个结点</a:t>
            </a:r>
          </a:p>
          <a:p>
            <a:pPr algn="l">
              <a:lnSpc>
                <a:spcPct val="15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p.lev&gt;k</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当前结点的层次大于</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k</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，返回</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cnt</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cnt;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5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p.lev==k</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cnt++;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当前结点是第</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k</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层的结点</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,cnt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增</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1</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ct val="15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else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当前结点的层次小于</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k</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if (p.node-&gt;lchild!=NULL)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有左孩子时将其进队</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qu.push(QNode(</a:t>
            </a:r>
            <a:r>
              <a:rPr lang="en-US"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p.lev+1,p.node-&gt;lchild</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(p.node-&gt;rchild!=NULL)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有右孩子时将其进队</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qu.push(QNode(</a:t>
            </a:r>
            <a:r>
              <a:rPr lang="en-US"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p.lev+1,p.node-&gt;rchild</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cnt;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灯片编号占位符 3"/>
          <p:cNvSpPr>
            <a:spLocks noGrp="1"/>
          </p:cNvSpPr>
          <p:nvPr>
            <p:ph type="sldNum" sz="quarter" idx="12"/>
          </p:nvPr>
        </p:nvSpPr>
        <p:spPr/>
        <p:txBody>
          <a:bodyPr/>
          <a:lstStyle/>
          <a:p>
            <a:fld id="{67864EE2-EAB3-4814-A7EB-820BD7610F1E}" type="slidenum">
              <a:rPr lang="en-US" altLang="zh-CN" smtClean="0"/>
              <a:t>8</a:t>
            </a:fld>
            <a:r>
              <a:rPr lang="en-US" altLang="zh-CN"/>
              <a:t>/76</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71604" y="739121"/>
            <a:ext cx="3143272"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457200" indent="-457200" algn="l">
              <a:lnSpc>
                <a:spcPct val="100000"/>
              </a:lnSpc>
            </a:pPr>
            <a:r>
              <a:rPr lang="zh-CN" altLang="en-US"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查找</a:t>
            </a:r>
            <a:r>
              <a:rPr lang="en-US" altLang="zh-CN" sz="2000" i="1"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x</a:t>
            </a:r>
            <a:r>
              <a:rPr lang="zh-CN" altLang="en-US"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所在的子集</a:t>
            </a:r>
          </a:p>
        </p:txBody>
      </p:sp>
      <p:grpSp>
        <p:nvGrpSpPr>
          <p:cNvPr id="2" name="组合 31"/>
          <p:cNvGrpSpPr/>
          <p:nvPr/>
        </p:nvGrpSpPr>
        <p:grpSpPr>
          <a:xfrm>
            <a:off x="1285852" y="1549520"/>
            <a:ext cx="2214578" cy="2216378"/>
            <a:chOff x="1285852" y="1549520"/>
            <a:chExt cx="2214578" cy="2216378"/>
          </a:xfrm>
        </p:grpSpPr>
        <p:sp>
          <p:nvSpPr>
            <p:cNvPr id="5" name="椭圆 4"/>
            <p:cNvSpPr/>
            <p:nvPr/>
          </p:nvSpPr>
          <p:spPr>
            <a:xfrm>
              <a:off x="2185971" y="1706372"/>
              <a:ext cx="342902" cy="359387"/>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600">
                  <a:solidFill>
                    <a:schemeClr val="bg1"/>
                  </a:solidFill>
                  <a:latin typeface="Consolas" panose="020B0609020204030204" pitchFamily="49" charset="0"/>
                  <a:cs typeface="Consolas" panose="020B0609020204030204" pitchFamily="49" charset="0"/>
                </a:rPr>
                <a:t>4</a:t>
              </a:r>
              <a:endParaRPr lang="zh-CN" altLang="en-US" sz="1600">
                <a:solidFill>
                  <a:schemeClr val="bg1"/>
                </a:solidFill>
                <a:latin typeface="Consolas" panose="020B0609020204030204" pitchFamily="49" charset="0"/>
                <a:cs typeface="Consolas" panose="020B0609020204030204" pitchFamily="49" charset="0"/>
              </a:endParaRPr>
            </a:p>
          </p:txBody>
        </p:sp>
        <p:sp>
          <p:nvSpPr>
            <p:cNvPr id="6" name="椭圆 5"/>
            <p:cNvSpPr/>
            <p:nvPr/>
          </p:nvSpPr>
          <p:spPr>
            <a:xfrm>
              <a:off x="1671617" y="2271123"/>
              <a:ext cx="342902" cy="35938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a:solidFill>
                    <a:srgbClr val="0000FF"/>
                  </a:solidFill>
                  <a:latin typeface="Consolas" panose="020B0609020204030204" pitchFamily="49" charset="0"/>
                  <a:cs typeface="Consolas" panose="020B0609020204030204" pitchFamily="49" charset="0"/>
                </a:rPr>
                <a:t>3</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2757475" y="2271123"/>
              <a:ext cx="342902" cy="35938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a:solidFill>
                    <a:srgbClr val="0000FF"/>
                  </a:solidFill>
                  <a:latin typeface="Consolas" panose="020B0609020204030204" pitchFamily="49" charset="0"/>
                  <a:cs typeface="Consolas" panose="020B0609020204030204" pitchFamily="49" charset="0"/>
                </a:rPr>
                <a:t>2</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1500166" y="2887215"/>
              <a:ext cx="342902" cy="35938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a:solidFill>
                    <a:srgbClr val="0000FF"/>
                  </a:solidFill>
                  <a:latin typeface="Consolas" panose="020B0609020204030204" pitchFamily="49" charset="0"/>
                  <a:cs typeface="Consolas" panose="020B0609020204030204" pitchFamily="49" charset="0"/>
                </a:rPr>
                <a:t>1</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9" name="TextBox 8"/>
            <p:cNvSpPr txBox="1"/>
            <p:nvPr/>
          </p:nvSpPr>
          <p:spPr>
            <a:xfrm>
              <a:off x="1285852" y="3451966"/>
              <a:ext cx="2214578" cy="313932"/>
            </a:xfrm>
            <a:prstGeom prst="rect">
              <a:avLst/>
            </a:prstGeom>
            <a:noFill/>
          </p:spPr>
          <p:txBody>
            <a:bodyPr wrap="square" rtlCol="0">
              <a:spAutoFit/>
            </a:bodyPr>
            <a:lstStyle/>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集合</a:t>
              </a:r>
            </a:p>
          </p:txBody>
        </p:sp>
        <p:cxnSp>
          <p:nvCxnSpPr>
            <p:cNvPr id="10" name="直接箭头连接符 9"/>
            <p:cNvCxnSpPr>
              <a:stCxn id="6" idx="7"/>
              <a:endCxn id="5" idx="3"/>
            </p:cNvCxnSpPr>
            <p:nvPr/>
          </p:nvCxnSpPr>
          <p:spPr>
            <a:xfrm rot="5400000" flipH="1" flipV="1">
              <a:off x="1944932" y="2032499"/>
              <a:ext cx="310626" cy="271885"/>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1" name="直接箭头连接符 10"/>
            <p:cNvCxnSpPr>
              <a:stCxn id="7" idx="1"/>
              <a:endCxn id="5" idx="5"/>
            </p:cNvCxnSpPr>
            <p:nvPr/>
          </p:nvCxnSpPr>
          <p:spPr>
            <a:xfrm rot="16200000" flipV="1">
              <a:off x="2487861" y="2003924"/>
              <a:ext cx="310626" cy="329035"/>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8" idx="0"/>
              <a:endCxn id="6" idx="4"/>
            </p:cNvCxnSpPr>
            <p:nvPr/>
          </p:nvCxnSpPr>
          <p:spPr>
            <a:xfrm rot="5400000" flipH="1" flipV="1">
              <a:off x="1628990" y="2673137"/>
              <a:ext cx="256705" cy="171451"/>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3" name="任意多边形 12"/>
            <p:cNvSpPr/>
            <p:nvPr/>
          </p:nvSpPr>
          <p:spPr>
            <a:xfrm>
              <a:off x="2310141" y="1549520"/>
              <a:ext cx="372066" cy="283259"/>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grpSp>
      <p:sp>
        <p:nvSpPr>
          <p:cNvPr id="14" name="TextBox 13"/>
          <p:cNvSpPr txBox="1"/>
          <p:nvPr/>
        </p:nvSpPr>
        <p:spPr>
          <a:xfrm>
            <a:off x="714348" y="4000504"/>
            <a:ext cx="3643338" cy="400110"/>
          </a:xfrm>
          <a:prstGeom prst="rect">
            <a:avLst/>
          </a:prstGeom>
          <a:noFill/>
        </p:spPr>
        <p:txBody>
          <a:bodyPr wrap="square" rtlCol="0">
            <a:spAutoFit/>
          </a:bodyPr>
          <a:lstStyle/>
          <a:p>
            <a:pPr algn="l">
              <a:lnSpc>
                <a:spcPct val="100000"/>
              </a:lnSpc>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查找</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所在的子集合：</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次比较</a:t>
            </a:r>
          </a:p>
        </p:txBody>
      </p:sp>
      <p:sp>
        <p:nvSpPr>
          <p:cNvPr id="25" name="TextBox 24"/>
          <p:cNvSpPr txBox="1"/>
          <p:nvPr/>
        </p:nvSpPr>
        <p:spPr>
          <a:xfrm>
            <a:off x="4786314" y="4071942"/>
            <a:ext cx="3857652" cy="338554"/>
          </a:xfrm>
          <a:prstGeom prst="rect">
            <a:avLst/>
          </a:prstGeom>
          <a:noFill/>
        </p:spPr>
        <p:txBody>
          <a:bodyPr wrap="square" rtlCol="0">
            <a:spAutoFit/>
          </a:bodyPr>
          <a:lstStyle/>
          <a:p>
            <a:pPr algn="l"/>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查找</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所在的子集合：</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次比较</a:t>
            </a:r>
          </a:p>
        </p:txBody>
      </p:sp>
      <p:grpSp>
        <p:nvGrpSpPr>
          <p:cNvPr id="4" name="组合 33"/>
          <p:cNvGrpSpPr/>
          <p:nvPr/>
        </p:nvGrpSpPr>
        <p:grpSpPr>
          <a:xfrm>
            <a:off x="5000628" y="1024873"/>
            <a:ext cx="2189365" cy="2893467"/>
            <a:chOff x="5000628" y="1024873"/>
            <a:chExt cx="2189365" cy="2893467"/>
          </a:xfrm>
        </p:grpSpPr>
        <p:sp>
          <p:nvSpPr>
            <p:cNvPr id="16" name="椭圆 15"/>
            <p:cNvSpPr/>
            <p:nvPr/>
          </p:nvSpPr>
          <p:spPr>
            <a:xfrm>
              <a:off x="5933524" y="1196194"/>
              <a:ext cx="327774" cy="392538"/>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600">
                  <a:solidFill>
                    <a:schemeClr val="bg1"/>
                  </a:solidFill>
                  <a:latin typeface="Consolas" panose="020B0609020204030204" pitchFamily="49" charset="0"/>
                  <a:cs typeface="Consolas" panose="020B0609020204030204" pitchFamily="49" charset="0"/>
                </a:rPr>
                <a:t>4</a:t>
              </a:r>
              <a:endParaRPr lang="zh-CN" altLang="en-US" sz="1600">
                <a:solidFill>
                  <a:schemeClr val="bg1"/>
                </a:solidFill>
                <a:latin typeface="Consolas" panose="020B0609020204030204" pitchFamily="49" charset="0"/>
                <a:cs typeface="Consolas" panose="020B0609020204030204" pitchFamily="49" charset="0"/>
              </a:endParaRPr>
            </a:p>
          </p:txBody>
        </p:sp>
        <p:sp>
          <p:nvSpPr>
            <p:cNvPr id="17" name="椭圆 16"/>
            <p:cNvSpPr/>
            <p:nvPr/>
          </p:nvSpPr>
          <p:spPr>
            <a:xfrm>
              <a:off x="5933524" y="1813039"/>
              <a:ext cx="327774" cy="39253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a:solidFill>
                    <a:srgbClr val="0000FF"/>
                  </a:solidFill>
                  <a:latin typeface="Consolas" panose="020B0609020204030204" pitchFamily="49" charset="0"/>
                  <a:cs typeface="Consolas" panose="020B0609020204030204" pitchFamily="49" charset="0"/>
                </a:rPr>
                <a:t>3</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18" name="椭圆 17"/>
            <p:cNvSpPr/>
            <p:nvPr/>
          </p:nvSpPr>
          <p:spPr>
            <a:xfrm>
              <a:off x="5933524" y="2426794"/>
              <a:ext cx="327774" cy="39253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a:solidFill>
                    <a:srgbClr val="0000FF"/>
                  </a:solidFill>
                  <a:latin typeface="Consolas" panose="020B0609020204030204" pitchFamily="49" charset="0"/>
                  <a:cs typeface="Consolas" panose="020B0609020204030204" pitchFamily="49" charset="0"/>
                </a:rPr>
                <a:t>2</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19" name="椭圆 18"/>
            <p:cNvSpPr/>
            <p:nvPr/>
          </p:nvSpPr>
          <p:spPr>
            <a:xfrm>
              <a:off x="5933524" y="3099716"/>
              <a:ext cx="327774" cy="39253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a:solidFill>
                    <a:srgbClr val="0000FF"/>
                  </a:solidFill>
                  <a:latin typeface="Consolas" panose="020B0609020204030204" pitchFamily="49" charset="0"/>
                  <a:cs typeface="Consolas" panose="020B0609020204030204" pitchFamily="49" charset="0"/>
                </a:rPr>
                <a:t>1</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20" name="TextBox 19"/>
            <p:cNvSpPr txBox="1"/>
            <p:nvPr/>
          </p:nvSpPr>
          <p:spPr>
            <a:xfrm>
              <a:off x="5000628" y="3604408"/>
              <a:ext cx="2189365" cy="313932"/>
            </a:xfrm>
            <a:prstGeom prst="rect">
              <a:avLst/>
            </a:prstGeom>
            <a:noFill/>
          </p:spPr>
          <p:txBody>
            <a:bodyPr wrap="square" rtlCol="0">
              <a:spAutoFit/>
            </a:bodyPr>
            <a:lstStyle/>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集合</a:t>
              </a:r>
            </a:p>
          </p:txBody>
        </p:sp>
        <p:sp>
          <p:nvSpPr>
            <p:cNvPr id="24" name="任意多边形 23"/>
            <p:cNvSpPr/>
            <p:nvPr/>
          </p:nvSpPr>
          <p:spPr>
            <a:xfrm>
              <a:off x="6052217" y="1024873"/>
              <a:ext cx="355652" cy="309387"/>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cxnSp>
          <p:nvCxnSpPr>
            <p:cNvPr id="29" name="直接箭头连接符 28"/>
            <p:cNvCxnSpPr>
              <a:stCxn id="17" idx="0"/>
              <a:endCxn id="16" idx="4"/>
            </p:cNvCxnSpPr>
            <p:nvPr/>
          </p:nvCxnSpPr>
          <p:spPr>
            <a:xfrm rot="5400000" flipH="1" flipV="1">
              <a:off x="5985258" y="1700902"/>
              <a:ext cx="224307" cy="121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1" name="直接箭头连接符 30"/>
            <p:cNvCxnSpPr>
              <a:stCxn id="18" idx="0"/>
              <a:endCxn id="17" idx="4"/>
            </p:cNvCxnSpPr>
            <p:nvPr/>
          </p:nvCxnSpPr>
          <p:spPr>
            <a:xfrm rot="5400000" flipH="1" flipV="1">
              <a:off x="5986803" y="2316202"/>
              <a:ext cx="221217" cy="121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3" name="直接箭头连接符 32"/>
            <p:cNvCxnSpPr>
              <a:stCxn id="19" idx="0"/>
              <a:endCxn id="18" idx="4"/>
            </p:cNvCxnSpPr>
            <p:nvPr/>
          </p:nvCxnSpPr>
          <p:spPr>
            <a:xfrm rot="5400000" flipH="1" flipV="1">
              <a:off x="5957219" y="2959540"/>
              <a:ext cx="280384" cy="121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grpSp>
        <p:nvGrpSpPr>
          <p:cNvPr id="15" name="组合 36"/>
          <p:cNvGrpSpPr/>
          <p:nvPr/>
        </p:nvGrpSpPr>
        <p:grpSpPr>
          <a:xfrm>
            <a:off x="3214678" y="4714884"/>
            <a:ext cx="2357454" cy="981496"/>
            <a:chOff x="3286116" y="4857760"/>
            <a:chExt cx="2357454" cy="981496"/>
          </a:xfrm>
        </p:grpSpPr>
        <p:sp>
          <p:nvSpPr>
            <p:cNvPr id="35" name="TextBox 34"/>
            <p:cNvSpPr txBox="1"/>
            <p:nvPr/>
          </p:nvSpPr>
          <p:spPr>
            <a:xfrm>
              <a:off x="3286116" y="5500702"/>
              <a:ext cx="2357454" cy="338554"/>
            </a:xfrm>
            <a:prstGeom prst="rect">
              <a:avLst/>
            </a:prstGeom>
            <a:noFill/>
          </p:spPr>
          <p:txBody>
            <a:bodyPr wrap="square" rtlCol="0">
              <a:spAutoFit/>
            </a:bodyPr>
            <a:lstStyle/>
            <a:p>
              <a:pPr algn="l"/>
              <a:r>
                <a:rPr lang="zh-CN" altLang="en-US" sz="2000">
                  <a:solidFill>
                    <a:srgbClr val="0000FF"/>
                  </a:solidFill>
                  <a:latin typeface="华文中宋" panose="02010600040101010101" pitchFamily="2" charset="-122"/>
                  <a:ea typeface="华文中宋" panose="02010600040101010101" pitchFamily="2" charset="-122"/>
                </a:rPr>
                <a:t>子树高度越小越好</a:t>
              </a:r>
            </a:p>
          </p:txBody>
        </p:sp>
        <p:sp>
          <p:nvSpPr>
            <p:cNvPr id="36" name="下箭头 35"/>
            <p:cNvSpPr/>
            <p:nvPr/>
          </p:nvSpPr>
          <p:spPr>
            <a:xfrm>
              <a:off x="4143372" y="4857760"/>
              <a:ext cx="285752" cy="571504"/>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grpSp>
        <p:nvGrpSpPr>
          <p:cNvPr id="21" name="组合 20"/>
          <p:cNvGrpSpPr/>
          <p:nvPr/>
        </p:nvGrpSpPr>
        <p:grpSpPr>
          <a:xfrm>
            <a:off x="357158" y="524807"/>
            <a:ext cx="1257938" cy="1285884"/>
            <a:chOff x="1003205" y="2000240"/>
            <a:chExt cx="1257938" cy="1285884"/>
          </a:xfrm>
        </p:grpSpPr>
        <p:pic>
          <p:nvPicPr>
            <p:cNvPr id="39" name="Picture 29" descr="1"/>
            <p:cNvPicPr>
              <a:picLocks noChangeAspect="1" noChangeArrowheads="1"/>
            </p:cNvPicPr>
            <p:nvPr/>
          </p:nvPicPr>
          <p:blipFill>
            <a:blip r:embed="rId2" cstate="print">
              <a:lum bright="-6000" contrast="24000"/>
            </a:blip>
            <a:srcRect l="42606" t="64474" r="19473"/>
            <a:stretch>
              <a:fillRect/>
            </a:stretch>
          </p:blipFill>
          <p:spPr bwMode="auto">
            <a:xfrm>
              <a:off x="1003205" y="2000240"/>
              <a:ext cx="1257938" cy="1285884"/>
            </a:xfrm>
            <a:prstGeom prst="rect">
              <a:avLst/>
            </a:prstGeom>
            <a:noFill/>
            <a:ln w="9525">
              <a:noFill/>
              <a:miter lim="800000"/>
              <a:headEnd/>
              <a:tailEnd/>
            </a:ln>
          </p:spPr>
        </p:pic>
        <p:sp>
          <p:nvSpPr>
            <p:cNvPr id="40" name="Text Box 31"/>
            <p:cNvSpPr txBox="1">
              <a:spLocks noChangeArrowheads="1"/>
            </p:cNvSpPr>
            <p:nvPr/>
          </p:nvSpPr>
          <p:spPr bwMode="white">
            <a:xfrm>
              <a:off x="1643042" y="2181517"/>
              <a:ext cx="381000" cy="338554"/>
            </a:xfrm>
            <a:prstGeom prst="rect">
              <a:avLst/>
            </a:prstGeom>
            <a:noFill/>
            <a:ln w="9525">
              <a:noFill/>
              <a:miter lim="800000"/>
            </a:ln>
          </p:spPr>
          <p:txBody>
            <a:bodyPr>
              <a:spAutoFit/>
            </a:bodyPr>
            <a:lstStyle/>
            <a:p>
              <a:pPr algn="ctr">
                <a:spcBef>
                  <a:spcPct val="50000"/>
                </a:spcBef>
              </a:pPr>
              <a:r>
                <a:rPr lang="en-US" altLang="zh-CN" sz="2000" b="1">
                  <a:solidFill>
                    <a:srgbClr val="FF0000"/>
                  </a:solidFill>
                  <a:latin typeface="微软雅黑" panose="020B0503020204020204" pitchFamily="34" charset="-122"/>
                  <a:ea typeface="微软雅黑" panose="020B0503020204020204" pitchFamily="34" charset="-122"/>
                  <a:cs typeface="Arial" panose="020B0604020202020204" pitchFamily="34" charset="0"/>
                </a:rPr>
                <a:t>2</a:t>
              </a:r>
              <a:endParaRPr lang="en-US" altLang="zh-CN" sz="20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32" name="灯片编号占位符 31"/>
          <p:cNvSpPr>
            <a:spLocks noGrp="1"/>
          </p:cNvSpPr>
          <p:nvPr>
            <p:ph type="sldNum" sz="quarter" idx="12"/>
          </p:nvPr>
        </p:nvSpPr>
        <p:spPr/>
        <p:txBody>
          <a:bodyPr/>
          <a:lstStyle/>
          <a:p>
            <a:fld id="{67864EE2-EAB3-4814-A7EB-820BD7610F1E}" type="slidenum">
              <a:rPr lang="en-US" altLang="zh-CN" smtClean="0"/>
              <a:t>80</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71"/>
          <p:cNvSpPr/>
          <p:nvPr/>
        </p:nvSpPr>
        <p:spPr>
          <a:xfrm>
            <a:off x="2571736" y="4157667"/>
            <a:ext cx="792961" cy="1485911"/>
          </a:xfrm>
          <a:prstGeom prst="rect">
            <a:avLst/>
          </a:prstGeom>
          <a:ln w="19050"/>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3" name="矩形 2"/>
          <p:cNvSpPr/>
          <p:nvPr/>
        </p:nvSpPr>
        <p:spPr>
          <a:xfrm>
            <a:off x="500034" y="1495412"/>
            <a:ext cx="1517442" cy="361952"/>
          </a:xfrm>
          <a:prstGeom prst="rect">
            <a:avLst/>
          </a:prstGeom>
          <a:solidFill>
            <a:schemeClr val="bg1"/>
          </a:solidFill>
          <a:ln>
            <a:solidFill>
              <a:schemeClr val="bg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0000"/>
              </a:lnSpc>
              <a:spcBef>
                <a:spcPts val="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初始状态</a:t>
            </a:r>
          </a:p>
        </p:txBody>
      </p:sp>
      <p:sp>
        <p:nvSpPr>
          <p:cNvPr id="4" name="矩形 3"/>
          <p:cNvSpPr/>
          <p:nvPr/>
        </p:nvSpPr>
        <p:spPr>
          <a:xfrm>
            <a:off x="2143108" y="1495412"/>
            <a:ext cx="6286544" cy="360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{6}</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{7}</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{8}</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{9}</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{10}</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6"/>
          <p:cNvGrpSpPr/>
          <p:nvPr/>
        </p:nvGrpSpPr>
        <p:grpSpPr>
          <a:xfrm>
            <a:off x="285720" y="2356605"/>
            <a:ext cx="573774" cy="574653"/>
            <a:chOff x="428596" y="1500174"/>
            <a:chExt cx="620296" cy="718317"/>
          </a:xfrm>
        </p:grpSpPr>
        <p:sp>
          <p:nvSpPr>
            <p:cNvPr id="5" name="椭圆 4"/>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1</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6" name="任意多边形 5"/>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grpSp>
      <p:grpSp>
        <p:nvGrpSpPr>
          <p:cNvPr id="7" name="组合 7"/>
          <p:cNvGrpSpPr/>
          <p:nvPr/>
        </p:nvGrpSpPr>
        <p:grpSpPr>
          <a:xfrm>
            <a:off x="1165622" y="2356605"/>
            <a:ext cx="573774" cy="574653"/>
            <a:chOff x="428596" y="1500174"/>
            <a:chExt cx="620296" cy="718317"/>
          </a:xfrm>
        </p:grpSpPr>
        <p:sp>
          <p:nvSpPr>
            <p:cNvPr id="9" name="椭圆 8"/>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2</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10" name="任意多边形 9"/>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grpSp>
      <p:grpSp>
        <p:nvGrpSpPr>
          <p:cNvPr id="8" name="组合 10"/>
          <p:cNvGrpSpPr/>
          <p:nvPr/>
        </p:nvGrpSpPr>
        <p:grpSpPr>
          <a:xfrm>
            <a:off x="2094316" y="2352668"/>
            <a:ext cx="573774" cy="574653"/>
            <a:chOff x="428596" y="1500174"/>
            <a:chExt cx="620296" cy="718317"/>
          </a:xfrm>
        </p:grpSpPr>
        <p:sp>
          <p:nvSpPr>
            <p:cNvPr id="12" name="椭圆 11"/>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3</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13" name="任意多边形 12"/>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grpSp>
      <p:grpSp>
        <p:nvGrpSpPr>
          <p:cNvPr id="11" name="组合 13"/>
          <p:cNvGrpSpPr/>
          <p:nvPr/>
        </p:nvGrpSpPr>
        <p:grpSpPr>
          <a:xfrm>
            <a:off x="2928926" y="2360542"/>
            <a:ext cx="573774" cy="574653"/>
            <a:chOff x="428596" y="1500174"/>
            <a:chExt cx="620296" cy="718317"/>
          </a:xfrm>
        </p:grpSpPr>
        <p:sp>
          <p:nvSpPr>
            <p:cNvPr id="15" name="椭圆 14"/>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4</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16" name="任意多边形 15"/>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grpSp>
      <p:grpSp>
        <p:nvGrpSpPr>
          <p:cNvPr id="14" name="组合 16"/>
          <p:cNvGrpSpPr/>
          <p:nvPr/>
        </p:nvGrpSpPr>
        <p:grpSpPr>
          <a:xfrm>
            <a:off x="3714744" y="2360542"/>
            <a:ext cx="573774" cy="574653"/>
            <a:chOff x="428596" y="1500174"/>
            <a:chExt cx="620296" cy="718317"/>
          </a:xfrm>
        </p:grpSpPr>
        <p:sp>
          <p:nvSpPr>
            <p:cNvPr id="18" name="椭圆 17"/>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5</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19" name="任意多边形 18"/>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grpSp>
      <p:grpSp>
        <p:nvGrpSpPr>
          <p:cNvPr id="17" name="组合 19"/>
          <p:cNvGrpSpPr/>
          <p:nvPr/>
        </p:nvGrpSpPr>
        <p:grpSpPr>
          <a:xfrm>
            <a:off x="4549354" y="2356605"/>
            <a:ext cx="573774" cy="574653"/>
            <a:chOff x="428596" y="1500174"/>
            <a:chExt cx="620296" cy="718317"/>
          </a:xfrm>
        </p:grpSpPr>
        <p:sp>
          <p:nvSpPr>
            <p:cNvPr id="21" name="椭圆 20"/>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6</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22" name="任意多边形 21"/>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grpSp>
      <p:grpSp>
        <p:nvGrpSpPr>
          <p:cNvPr id="20" name="组合 22"/>
          <p:cNvGrpSpPr/>
          <p:nvPr/>
        </p:nvGrpSpPr>
        <p:grpSpPr>
          <a:xfrm>
            <a:off x="5383964" y="2360542"/>
            <a:ext cx="573774" cy="574653"/>
            <a:chOff x="428596" y="1500174"/>
            <a:chExt cx="620296" cy="718317"/>
          </a:xfrm>
        </p:grpSpPr>
        <p:sp>
          <p:nvSpPr>
            <p:cNvPr id="24" name="椭圆 23"/>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7</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25" name="任意多边形 24"/>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grpSp>
      <p:grpSp>
        <p:nvGrpSpPr>
          <p:cNvPr id="23" name="组合 25"/>
          <p:cNvGrpSpPr/>
          <p:nvPr/>
        </p:nvGrpSpPr>
        <p:grpSpPr>
          <a:xfrm>
            <a:off x="6169782" y="2360542"/>
            <a:ext cx="573774" cy="574653"/>
            <a:chOff x="428596" y="1500174"/>
            <a:chExt cx="620296" cy="718317"/>
          </a:xfrm>
        </p:grpSpPr>
        <p:sp>
          <p:nvSpPr>
            <p:cNvPr id="27" name="椭圆 26"/>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8</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28" name="任意多边形 27"/>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grpSp>
      <p:grpSp>
        <p:nvGrpSpPr>
          <p:cNvPr id="26" name="组合 28"/>
          <p:cNvGrpSpPr/>
          <p:nvPr/>
        </p:nvGrpSpPr>
        <p:grpSpPr>
          <a:xfrm>
            <a:off x="7004392" y="2356605"/>
            <a:ext cx="573774" cy="574653"/>
            <a:chOff x="428596" y="1500174"/>
            <a:chExt cx="620296" cy="718317"/>
          </a:xfrm>
        </p:grpSpPr>
        <p:sp>
          <p:nvSpPr>
            <p:cNvPr id="30" name="椭圆 29"/>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9</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31" name="任意多边形 30"/>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grpSp>
      <p:grpSp>
        <p:nvGrpSpPr>
          <p:cNvPr id="29" name="组合 31"/>
          <p:cNvGrpSpPr/>
          <p:nvPr/>
        </p:nvGrpSpPr>
        <p:grpSpPr>
          <a:xfrm>
            <a:off x="7861648" y="2356605"/>
            <a:ext cx="573774" cy="574653"/>
            <a:chOff x="428596" y="1500174"/>
            <a:chExt cx="620296" cy="718317"/>
          </a:xfrm>
        </p:grpSpPr>
        <p:sp>
          <p:nvSpPr>
            <p:cNvPr id="33" name="椭圆 32"/>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10</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34" name="任意多边形 33"/>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grpSp>
      <p:grpSp>
        <p:nvGrpSpPr>
          <p:cNvPr id="32" name="组合 68"/>
          <p:cNvGrpSpPr/>
          <p:nvPr/>
        </p:nvGrpSpPr>
        <p:grpSpPr>
          <a:xfrm>
            <a:off x="285720" y="3567113"/>
            <a:ext cx="7929618" cy="2000264"/>
            <a:chOff x="285720" y="2500306"/>
            <a:chExt cx="8572560" cy="2500330"/>
          </a:xfrm>
        </p:grpSpPr>
        <p:sp>
          <p:nvSpPr>
            <p:cNvPr id="35" name="矩形 34"/>
            <p:cNvSpPr/>
            <p:nvPr/>
          </p:nvSpPr>
          <p:spPr>
            <a:xfrm>
              <a:off x="500034" y="2500306"/>
              <a:ext cx="1407522" cy="450000"/>
            </a:xfrm>
            <a:prstGeom prst="rect">
              <a:avLst/>
            </a:prstGeom>
            <a:solidFill>
              <a:schemeClr val="bg1"/>
            </a:solidFill>
            <a:ln w="19050">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0000"/>
                </a:lnSpc>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36" name="矩形 35"/>
            <p:cNvSpPr/>
            <p:nvPr/>
          </p:nvSpPr>
          <p:spPr>
            <a:xfrm>
              <a:off x="2143108" y="2500306"/>
              <a:ext cx="6715172" cy="450000"/>
            </a:xfrm>
            <a:prstGeom prst="rect">
              <a:avLst/>
            </a:prstGeom>
            <a:ln w="19050"/>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{6}</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{7}</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{8}</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{9}</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{10}</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37" name="组合 36"/>
            <p:cNvGrpSpPr/>
            <p:nvPr/>
          </p:nvGrpSpPr>
          <p:grpSpPr>
            <a:xfrm>
              <a:off x="285720" y="3432937"/>
              <a:ext cx="620296" cy="718317"/>
              <a:chOff x="428596" y="1500174"/>
              <a:chExt cx="620296" cy="718317"/>
            </a:xfrm>
          </p:grpSpPr>
          <p:sp>
            <p:nvSpPr>
              <p:cNvPr id="38" name="椭圆 37"/>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1</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39" name="任意多边形 38"/>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grpSp>
        <p:sp>
          <p:nvSpPr>
            <p:cNvPr id="41" name="椭圆 40"/>
            <p:cNvSpPr/>
            <p:nvPr/>
          </p:nvSpPr>
          <p:spPr>
            <a:xfrm>
              <a:off x="2928926" y="4500570"/>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2</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grpSp>
          <p:nvGrpSpPr>
            <p:cNvPr id="40" name="组合 42"/>
            <p:cNvGrpSpPr/>
            <p:nvPr/>
          </p:nvGrpSpPr>
          <p:grpSpPr>
            <a:xfrm>
              <a:off x="2094316" y="3429000"/>
              <a:ext cx="620296" cy="718317"/>
              <a:chOff x="428596" y="1500174"/>
              <a:chExt cx="620296" cy="718317"/>
            </a:xfrm>
          </p:grpSpPr>
          <p:sp>
            <p:nvSpPr>
              <p:cNvPr id="44" name="椭圆 43"/>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3</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45" name="任意多边形 44"/>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grpSp>
        <p:grpSp>
          <p:nvGrpSpPr>
            <p:cNvPr id="42" name="组合 45"/>
            <p:cNvGrpSpPr/>
            <p:nvPr/>
          </p:nvGrpSpPr>
          <p:grpSpPr>
            <a:xfrm>
              <a:off x="2928926" y="3436874"/>
              <a:ext cx="620296" cy="718317"/>
              <a:chOff x="428596" y="1500174"/>
              <a:chExt cx="620296" cy="718317"/>
            </a:xfrm>
          </p:grpSpPr>
          <p:sp>
            <p:nvSpPr>
              <p:cNvPr id="47" name="椭圆 46"/>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4</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48" name="任意多边形 47"/>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grpSp>
        <p:grpSp>
          <p:nvGrpSpPr>
            <p:cNvPr id="43" name="组合 48"/>
            <p:cNvGrpSpPr/>
            <p:nvPr/>
          </p:nvGrpSpPr>
          <p:grpSpPr>
            <a:xfrm>
              <a:off x="3808828" y="3436874"/>
              <a:ext cx="620296" cy="718317"/>
              <a:chOff x="428596" y="1500174"/>
              <a:chExt cx="620296" cy="718317"/>
            </a:xfrm>
          </p:grpSpPr>
          <p:sp>
            <p:nvSpPr>
              <p:cNvPr id="50" name="椭圆 49"/>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5</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51" name="任意多边形 50"/>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grpSp>
        <p:grpSp>
          <p:nvGrpSpPr>
            <p:cNvPr id="46" name="组合 51"/>
            <p:cNvGrpSpPr/>
            <p:nvPr/>
          </p:nvGrpSpPr>
          <p:grpSpPr>
            <a:xfrm>
              <a:off x="4737522" y="3432937"/>
              <a:ext cx="620296" cy="718317"/>
              <a:chOff x="428596" y="1500174"/>
              <a:chExt cx="620296" cy="718317"/>
            </a:xfrm>
          </p:grpSpPr>
          <p:sp>
            <p:nvSpPr>
              <p:cNvPr id="53" name="椭圆 52"/>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6</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54" name="任意多边形 53"/>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grpSp>
        <p:grpSp>
          <p:nvGrpSpPr>
            <p:cNvPr id="49" name="组合 54"/>
            <p:cNvGrpSpPr/>
            <p:nvPr/>
          </p:nvGrpSpPr>
          <p:grpSpPr>
            <a:xfrm>
              <a:off x="5572132" y="3436874"/>
              <a:ext cx="620296" cy="718317"/>
              <a:chOff x="428596" y="1500174"/>
              <a:chExt cx="620296" cy="718317"/>
            </a:xfrm>
          </p:grpSpPr>
          <p:sp>
            <p:nvSpPr>
              <p:cNvPr id="56" name="椭圆 55"/>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7</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57" name="任意多边形 56"/>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grpSp>
        <p:grpSp>
          <p:nvGrpSpPr>
            <p:cNvPr id="52" name="组合 57"/>
            <p:cNvGrpSpPr/>
            <p:nvPr/>
          </p:nvGrpSpPr>
          <p:grpSpPr>
            <a:xfrm>
              <a:off x="6452034" y="3436874"/>
              <a:ext cx="620296" cy="718317"/>
              <a:chOff x="428596" y="1500174"/>
              <a:chExt cx="620296" cy="718317"/>
            </a:xfrm>
          </p:grpSpPr>
          <p:sp>
            <p:nvSpPr>
              <p:cNvPr id="59" name="椭圆 58"/>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8</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60" name="任意多边形 59"/>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grpSp>
        <p:grpSp>
          <p:nvGrpSpPr>
            <p:cNvPr id="55" name="组合 60"/>
            <p:cNvGrpSpPr/>
            <p:nvPr/>
          </p:nvGrpSpPr>
          <p:grpSpPr>
            <a:xfrm>
              <a:off x="7380728" y="3432937"/>
              <a:ext cx="620296" cy="718317"/>
              <a:chOff x="428596" y="1500174"/>
              <a:chExt cx="620296" cy="718317"/>
            </a:xfrm>
          </p:grpSpPr>
          <p:sp>
            <p:nvSpPr>
              <p:cNvPr id="62" name="椭圆 61"/>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9</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63" name="任意多边形 62"/>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grpSp>
        <p:grpSp>
          <p:nvGrpSpPr>
            <p:cNvPr id="58" name="组合 63"/>
            <p:cNvGrpSpPr/>
            <p:nvPr/>
          </p:nvGrpSpPr>
          <p:grpSpPr>
            <a:xfrm>
              <a:off x="8237984" y="3432937"/>
              <a:ext cx="620296" cy="718317"/>
              <a:chOff x="428596" y="1500174"/>
              <a:chExt cx="620296" cy="718317"/>
            </a:xfrm>
          </p:grpSpPr>
          <p:sp>
            <p:nvSpPr>
              <p:cNvPr id="65" name="椭圆 64"/>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10</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66" name="任意多边形 65"/>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grpSp>
        <p:cxnSp>
          <p:nvCxnSpPr>
            <p:cNvPr id="68" name="直接箭头连接符 67"/>
            <p:cNvCxnSpPr>
              <a:stCxn id="41" idx="0"/>
              <a:endCxn id="47" idx="4"/>
            </p:cNvCxnSpPr>
            <p:nvPr/>
          </p:nvCxnSpPr>
          <p:spPr>
            <a:xfrm rot="5400000" flipH="1" flipV="1">
              <a:off x="2970551" y="4327881"/>
              <a:ext cx="345379" cy="158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grpSp>
      <p:sp>
        <p:nvSpPr>
          <p:cNvPr id="70" name="TextBox 69"/>
          <p:cNvSpPr txBox="1"/>
          <p:nvPr/>
        </p:nvSpPr>
        <p:spPr>
          <a:xfrm>
            <a:off x="1571604" y="357166"/>
            <a:ext cx="2071702"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457200" indent="-457200" algn="l">
              <a:lnSpc>
                <a:spcPct val="100000"/>
              </a:lnSpc>
            </a:pPr>
            <a:r>
              <a:rPr lang="zh-CN" altLang="en-US" sz="2000" spc="50">
                <a:ln w="11430"/>
                <a:solidFill>
                  <a:srgbClr val="FF0000"/>
                </a:solidFill>
                <a:effectLst>
                  <a:outerShdw blurRad="76200" dist="50800" dir="5400000" algn="tl" rotWithShape="0">
                    <a:srgbClr val="000000">
                      <a:alpha val="65000"/>
                    </a:srgbClr>
                  </a:outerShdw>
                </a:effectLst>
                <a:latin typeface="楷体" panose="02010609060101010101" pitchFamily="49" charset="-122"/>
                <a:ea typeface="楷体" panose="02010609060101010101" pitchFamily="49" charset="-122"/>
              </a:rPr>
              <a:t>合并过程</a:t>
            </a:r>
          </a:p>
        </p:txBody>
      </p:sp>
      <p:sp>
        <p:nvSpPr>
          <p:cNvPr id="71" name="TextBox 70"/>
          <p:cNvSpPr txBox="1"/>
          <p:nvPr/>
        </p:nvSpPr>
        <p:spPr>
          <a:xfrm>
            <a:off x="571472" y="2066915"/>
            <a:ext cx="859042" cy="289310"/>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ea typeface="仿宋" panose="02010609060101010101" pitchFamily="49" charset="-122"/>
                <a:cs typeface="Consolas" panose="020B0609020204030204" pitchFamily="49" charset="0"/>
              </a:rPr>
              <a:t>parent</a:t>
            </a:r>
            <a:endParaRPr lang="zh-CN" altLang="en-US" sz="1600">
              <a:solidFill>
                <a:srgbClr val="FF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61" name="组合 20"/>
          <p:cNvGrpSpPr/>
          <p:nvPr/>
        </p:nvGrpSpPr>
        <p:grpSpPr>
          <a:xfrm>
            <a:off x="285720" y="142852"/>
            <a:ext cx="1257938" cy="1285884"/>
            <a:chOff x="1003205" y="2000240"/>
            <a:chExt cx="1257938" cy="1285884"/>
          </a:xfrm>
        </p:grpSpPr>
        <p:pic>
          <p:nvPicPr>
            <p:cNvPr id="74" name="Picture 29" descr="1"/>
            <p:cNvPicPr>
              <a:picLocks noChangeAspect="1" noChangeArrowheads="1"/>
            </p:cNvPicPr>
            <p:nvPr/>
          </p:nvPicPr>
          <p:blipFill>
            <a:blip r:embed="rId2" cstate="print">
              <a:lum bright="-6000" contrast="24000"/>
            </a:blip>
            <a:srcRect l="42606" t="64474" r="19473"/>
            <a:stretch>
              <a:fillRect/>
            </a:stretch>
          </p:blipFill>
          <p:spPr bwMode="auto">
            <a:xfrm>
              <a:off x="1003205" y="2000240"/>
              <a:ext cx="1257938" cy="1285884"/>
            </a:xfrm>
            <a:prstGeom prst="rect">
              <a:avLst/>
            </a:prstGeom>
            <a:noFill/>
            <a:ln w="9525">
              <a:noFill/>
              <a:miter lim="800000"/>
              <a:headEnd/>
              <a:tailEnd/>
            </a:ln>
          </p:spPr>
        </p:pic>
        <p:sp>
          <p:nvSpPr>
            <p:cNvPr id="75" name="Text Box 31"/>
            <p:cNvSpPr txBox="1">
              <a:spLocks noChangeArrowheads="1"/>
            </p:cNvSpPr>
            <p:nvPr/>
          </p:nvSpPr>
          <p:spPr bwMode="white">
            <a:xfrm>
              <a:off x="1643042" y="2304628"/>
              <a:ext cx="381000" cy="338554"/>
            </a:xfrm>
            <a:prstGeom prst="rect">
              <a:avLst/>
            </a:prstGeom>
            <a:noFill/>
            <a:ln w="9525">
              <a:noFill/>
              <a:miter lim="800000"/>
            </a:ln>
          </p:spPr>
          <p:txBody>
            <a:bodyPr>
              <a:spAutoFit/>
            </a:bodyPr>
            <a:lstStyle/>
            <a:p>
              <a:pPr algn="ctr">
                <a:spcBef>
                  <a:spcPct val="50000"/>
                </a:spcBef>
              </a:pPr>
              <a:r>
                <a:rPr lang="en-US" altLang="zh-CN" sz="2000">
                  <a:solidFill>
                    <a:srgbClr val="FF0000"/>
                  </a:solidFill>
                  <a:latin typeface="微软雅黑" panose="020B0503020204020204" pitchFamily="34" charset="-122"/>
                  <a:ea typeface="微软雅黑" panose="020B0503020204020204" pitchFamily="34" charset="-122"/>
                  <a:cs typeface="Arial" panose="020B0604020202020204" pitchFamily="34" charset="0"/>
                </a:rPr>
                <a:t>3</a:t>
              </a:r>
              <a:endParaRPr lang="en-US" altLang="zh-CN" sz="20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76" name="灯片编号占位符 75"/>
          <p:cNvSpPr>
            <a:spLocks noGrp="1"/>
          </p:cNvSpPr>
          <p:nvPr>
            <p:ph type="sldNum" sz="quarter" idx="12"/>
          </p:nvPr>
        </p:nvSpPr>
        <p:spPr/>
        <p:txBody>
          <a:bodyPr/>
          <a:lstStyle/>
          <a:p>
            <a:fld id="{67864EE2-EAB3-4814-A7EB-820BD7610F1E}" type="slidenum">
              <a:rPr lang="en-US" altLang="zh-CN" smtClean="0"/>
              <a:t>81</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矩形 68"/>
          <p:cNvSpPr/>
          <p:nvPr/>
        </p:nvSpPr>
        <p:spPr>
          <a:xfrm>
            <a:off x="4876802" y="3286124"/>
            <a:ext cx="771530" cy="1496229"/>
          </a:xfrm>
          <a:prstGeom prst="rect">
            <a:avLst/>
          </a:prstGeom>
          <a:ln w="19050"/>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600"/>
          </a:p>
        </p:txBody>
      </p:sp>
      <p:grpSp>
        <p:nvGrpSpPr>
          <p:cNvPr id="2" name="组合 67"/>
          <p:cNvGrpSpPr/>
          <p:nvPr/>
        </p:nvGrpSpPr>
        <p:grpSpPr>
          <a:xfrm>
            <a:off x="285720" y="2571744"/>
            <a:ext cx="7715304" cy="2071702"/>
            <a:chOff x="285720" y="2571744"/>
            <a:chExt cx="8572560" cy="2571768"/>
          </a:xfrm>
        </p:grpSpPr>
        <p:sp>
          <p:nvSpPr>
            <p:cNvPr id="3" name="矩形 2"/>
            <p:cNvSpPr/>
            <p:nvPr/>
          </p:nvSpPr>
          <p:spPr>
            <a:xfrm>
              <a:off x="714348" y="2571744"/>
              <a:ext cx="1500198" cy="446897"/>
            </a:xfrm>
            <a:prstGeom prst="rect">
              <a:avLst/>
            </a:prstGeom>
            <a:solidFill>
              <a:schemeClr val="bg1"/>
            </a:solidFill>
            <a:ln w="19050">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0000"/>
                </a:lnSpc>
              </a:pP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5</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7</a:t>
              </a:r>
              <a:r>
                <a:rPr lang="zh-CN" altLang="en-US" sz="1800">
                  <a:solidFill>
                    <a:srgbClr val="3333FF"/>
                  </a:solidFill>
                  <a:latin typeface="微软雅黑" panose="020B0503020204020204" pitchFamily="34" charset="-122"/>
                  <a:ea typeface="微软雅黑" panose="020B0503020204020204" pitchFamily="34" charset="-122"/>
                </a:rPr>
                <a:t>）</a:t>
              </a:r>
            </a:p>
          </p:txBody>
        </p:sp>
        <p:sp>
          <p:nvSpPr>
            <p:cNvPr id="4" name="矩形 3"/>
            <p:cNvSpPr/>
            <p:nvPr/>
          </p:nvSpPr>
          <p:spPr>
            <a:xfrm>
              <a:off x="2357422" y="2571744"/>
              <a:ext cx="6215106" cy="446897"/>
            </a:xfrm>
            <a:prstGeom prst="rect">
              <a:avLst/>
            </a:prstGeom>
            <a:ln w="19050"/>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0000"/>
                </a:lnSpc>
              </a:pPr>
              <a:r>
                <a:rPr lang="en-US" altLang="zh-CN" sz="1800">
                  <a:solidFill>
                    <a:srgbClr val="3333FF"/>
                  </a:solidFill>
                  <a:latin typeface="微软雅黑" panose="020B0503020204020204" pitchFamily="34" charset="-122"/>
                  <a:ea typeface="微软雅黑" panose="020B0503020204020204" pitchFamily="34" charset="-122"/>
                </a:rPr>
                <a:t>{1}</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{2</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4}</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{3}</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FF0000"/>
                  </a:solidFill>
                  <a:latin typeface="微软雅黑" panose="020B0503020204020204" pitchFamily="34" charset="-122"/>
                  <a:ea typeface="微软雅黑" panose="020B0503020204020204" pitchFamily="34" charset="-122"/>
                </a:rPr>
                <a:t>{5</a:t>
              </a:r>
              <a:r>
                <a:rPr lang="zh-CN" altLang="en-US" sz="1800">
                  <a:solidFill>
                    <a:srgbClr val="FF0000"/>
                  </a:solidFill>
                  <a:latin typeface="微软雅黑" panose="020B0503020204020204" pitchFamily="34" charset="-122"/>
                  <a:ea typeface="微软雅黑" panose="020B0503020204020204" pitchFamily="34" charset="-122"/>
                </a:rPr>
                <a:t>，</a:t>
              </a:r>
              <a:r>
                <a:rPr lang="en-US" altLang="zh-CN" sz="1800">
                  <a:solidFill>
                    <a:srgbClr val="FF0000"/>
                  </a:solidFill>
                  <a:latin typeface="微软雅黑" panose="020B0503020204020204" pitchFamily="34" charset="-122"/>
                  <a:ea typeface="微软雅黑" panose="020B0503020204020204" pitchFamily="34" charset="-122"/>
                </a:rPr>
                <a:t>7}</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{6}</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{8}</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{9}</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{10}</a:t>
              </a:r>
              <a:endParaRPr lang="zh-CN" altLang="en-US" sz="1800">
                <a:solidFill>
                  <a:srgbClr val="3333FF"/>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85720" y="3575813"/>
              <a:ext cx="620296" cy="718317"/>
              <a:chOff x="428596" y="1500174"/>
              <a:chExt cx="620296" cy="718317"/>
            </a:xfrm>
          </p:grpSpPr>
          <p:sp>
            <p:nvSpPr>
              <p:cNvPr id="6" name="椭圆 5"/>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1</a:t>
                </a:r>
                <a:endParaRPr lang="zh-CN" altLang="en-US" sz="1600">
                  <a:latin typeface="Consolas" panose="020B0609020204030204" pitchFamily="49" charset="0"/>
                  <a:cs typeface="Consolas" panose="020B0609020204030204" pitchFamily="49" charset="0"/>
                </a:endParaRPr>
              </a:p>
            </p:txBody>
          </p:sp>
          <p:sp>
            <p:nvSpPr>
              <p:cNvPr id="7" name="任意多边形 6"/>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sp>
          <p:nvSpPr>
            <p:cNvPr id="8" name="椭圆 7"/>
            <p:cNvSpPr/>
            <p:nvPr/>
          </p:nvSpPr>
          <p:spPr>
            <a:xfrm>
              <a:off x="2928926" y="4643446"/>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2</a:t>
              </a:r>
              <a:endParaRPr lang="zh-CN" altLang="en-US" sz="1600">
                <a:latin typeface="Consolas" panose="020B0609020204030204" pitchFamily="49" charset="0"/>
                <a:cs typeface="Consolas" panose="020B0609020204030204" pitchFamily="49" charset="0"/>
              </a:endParaRPr>
            </a:p>
          </p:txBody>
        </p:sp>
        <p:grpSp>
          <p:nvGrpSpPr>
            <p:cNvPr id="9" name="组合 8"/>
            <p:cNvGrpSpPr/>
            <p:nvPr/>
          </p:nvGrpSpPr>
          <p:grpSpPr>
            <a:xfrm>
              <a:off x="2094316" y="3571876"/>
              <a:ext cx="620296" cy="718317"/>
              <a:chOff x="428596" y="1500174"/>
              <a:chExt cx="620296" cy="718317"/>
            </a:xfrm>
          </p:grpSpPr>
          <p:sp>
            <p:nvSpPr>
              <p:cNvPr id="10" name="椭圆 9"/>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3</a:t>
                </a:r>
                <a:endParaRPr lang="zh-CN" altLang="en-US" sz="1600">
                  <a:latin typeface="Consolas" panose="020B0609020204030204" pitchFamily="49" charset="0"/>
                  <a:cs typeface="Consolas" panose="020B0609020204030204" pitchFamily="49" charset="0"/>
                </a:endParaRPr>
              </a:p>
            </p:txBody>
          </p:sp>
          <p:sp>
            <p:nvSpPr>
              <p:cNvPr id="11" name="任意多边形 10"/>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12" name="组合 11"/>
            <p:cNvGrpSpPr/>
            <p:nvPr/>
          </p:nvGrpSpPr>
          <p:grpSpPr>
            <a:xfrm>
              <a:off x="2928926" y="3579750"/>
              <a:ext cx="620296" cy="718317"/>
              <a:chOff x="428596" y="1500174"/>
              <a:chExt cx="620296" cy="718317"/>
            </a:xfrm>
          </p:grpSpPr>
          <p:sp>
            <p:nvSpPr>
              <p:cNvPr id="13" name="椭圆 12"/>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4</a:t>
                </a:r>
                <a:endParaRPr lang="zh-CN" altLang="en-US" sz="1600">
                  <a:latin typeface="Consolas" panose="020B0609020204030204" pitchFamily="49" charset="0"/>
                  <a:cs typeface="Consolas" panose="020B0609020204030204" pitchFamily="49" charset="0"/>
                </a:endParaRPr>
              </a:p>
            </p:txBody>
          </p:sp>
          <p:sp>
            <p:nvSpPr>
              <p:cNvPr id="14" name="任意多边形 13"/>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sp>
          <p:nvSpPr>
            <p:cNvPr id="16" name="椭圆 15"/>
            <p:cNvSpPr/>
            <p:nvPr/>
          </p:nvSpPr>
          <p:spPr>
            <a:xfrm>
              <a:off x="5572132" y="4643446"/>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5</a:t>
              </a:r>
              <a:endParaRPr lang="zh-CN" altLang="en-US" sz="1600">
                <a:latin typeface="Consolas" panose="020B0609020204030204" pitchFamily="49" charset="0"/>
                <a:cs typeface="Consolas" panose="020B0609020204030204" pitchFamily="49" charset="0"/>
              </a:endParaRPr>
            </a:p>
          </p:txBody>
        </p:sp>
        <p:grpSp>
          <p:nvGrpSpPr>
            <p:cNvPr id="15" name="组合 17"/>
            <p:cNvGrpSpPr/>
            <p:nvPr/>
          </p:nvGrpSpPr>
          <p:grpSpPr>
            <a:xfrm>
              <a:off x="4737522" y="3575813"/>
              <a:ext cx="620296" cy="718317"/>
              <a:chOff x="428596" y="1500174"/>
              <a:chExt cx="620296" cy="718317"/>
            </a:xfrm>
          </p:grpSpPr>
          <p:sp>
            <p:nvSpPr>
              <p:cNvPr id="19" name="椭圆 18"/>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6</a:t>
                </a:r>
                <a:endParaRPr lang="zh-CN" altLang="en-US" sz="1600">
                  <a:latin typeface="Consolas" panose="020B0609020204030204" pitchFamily="49" charset="0"/>
                  <a:cs typeface="Consolas" panose="020B0609020204030204" pitchFamily="49" charset="0"/>
                </a:endParaRPr>
              </a:p>
            </p:txBody>
          </p:sp>
          <p:sp>
            <p:nvSpPr>
              <p:cNvPr id="20" name="任意多边形 19"/>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17" name="组合 20"/>
            <p:cNvGrpSpPr/>
            <p:nvPr/>
          </p:nvGrpSpPr>
          <p:grpSpPr>
            <a:xfrm>
              <a:off x="5572132" y="3579750"/>
              <a:ext cx="620296" cy="718317"/>
              <a:chOff x="428596" y="1500174"/>
              <a:chExt cx="620296" cy="718317"/>
            </a:xfrm>
          </p:grpSpPr>
          <p:sp>
            <p:nvSpPr>
              <p:cNvPr id="22" name="椭圆 21"/>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7</a:t>
                </a:r>
                <a:endParaRPr lang="zh-CN" altLang="en-US" sz="1600">
                  <a:latin typeface="Consolas" panose="020B0609020204030204" pitchFamily="49" charset="0"/>
                  <a:cs typeface="Consolas" panose="020B0609020204030204" pitchFamily="49" charset="0"/>
                </a:endParaRPr>
              </a:p>
            </p:txBody>
          </p:sp>
          <p:sp>
            <p:nvSpPr>
              <p:cNvPr id="23" name="任意多边形 22"/>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18" name="组合 23"/>
            <p:cNvGrpSpPr/>
            <p:nvPr/>
          </p:nvGrpSpPr>
          <p:grpSpPr>
            <a:xfrm>
              <a:off x="6452034" y="3579750"/>
              <a:ext cx="620296" cy="718317"/>
              <a:chOff x="428596" y="1500174"/>
              <a:chExt cx="620296" cy="718317"/>
            </a:xfrm>
          </p:grpSpPr>
          <p:sp>
            <p:nvSpPr>
              <p:cNvPr id="25" name="椭圆 24"/>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8</a:t>
                </a:r>
                <a:endParaRPr lang="zh-CN" altLang="en-US" sz="1600">
                  <a:latin typeface="Consolas" panose="020B0609020204030204" pitchFamily="49" charset="0"/>
                  <a:cs typeface="Consolas" panose="020B0609020204030204" pitchFamily="49" charset="0"/>
                </a:endParaRPr>
              </a:p>
            </p:txBody>
          </p:sp>
          <p:sp>
            <p:nvSpPr>
              <p:cNvPr id="26" name="任意多边形 25"/>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21" name="组合 26"/>
            <p:cNvGrpSpPr/>
            <p:nvPr/>
          </p:nvGrpSpPr>
          <p:grpSpPr>
            <a:xfrm>
              <a:off x="7380728" y="3575813"/>
              <a:ext cx="620296" cy="718317"/>
              <a:chOff x="428596" y="1500174"/>
              <a:chExt cx="620296" cy="718317"/>
            </a:xfrm>
          </p:grpSpPr>
          <p:sp>
            <p:nvSpPr>
              <p:cNvPr id="28" name="椭圆 27"/>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9</a:t>
                </a:r>
                <a:endParaRPr lang="zh-CN" altLang="en-US" sz="1600">
                  <a:latin typeface="Consolas" panose="020B0609020204030204" pitchFamily="49" charset="0"/>
                  <a:cs typeface="Consolas" panose="020B0609020204030204" pitchFamily="49" charset="0"/>
                </a:endParaRPr>
              </a:p>
            </p:txBody>
          </p:sp>
          <p:sp>
            <p:nvSpPr>
              <p:cNvPr id="29" name="任意多边形 28"/>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24" name="组合 29"/>
            <p:cNvGrpSpPr/>
            <p:nvPr/>
          </p:nvGrpSpPr>
          <p:grpSpPr>
            <a:xfrm>
              <a:off x="8237984" y="3575813"/>
              <a:ext cx="620296" cy="718317"/>
              <a:chOff x="428596" y="1500174"/>
              <a:chExt cx="620296" cy="718317"/>
            </a:xfrm>
          </p:grpSpPr>
          <p:sp>
            <p:nvSpPr>
              <p:cNvPr id="31" name="椭圆 30"/>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10</a:t>
                </a:r>
                <a:endParaRPr lang="zh-CN" altLang="en-US" sz="1600">
                  <a:latin typeface="Consolas" panose="020B0609020204030204" pitchFamily="49" charset="0"/>
                  <a:cs typeface="Consolas" panose="020B0609020204030204" pitchFamily="49" charset="0"/>
                </a:endParaRPr>
              </a:p>
            </p:txBody>
          </p:sp>
          <p:sp>
            <p:nvSpPr>
              <p:cNvPr id="32" name="任意多边形 31"/>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cxnSp>
          <p:nvCxnSpPr>
            <p:cNvPr id="33" name="直接箭头连接符 32"/>
            <p:cNvCxnSpPr>
              <a:stCxn id="8" idx="0"/>
            </p:cNvCxnSpPr>
            <p:nvPr/>
          </p:nvCxnSpPr>
          <p:spPr>
            <a:xfrm rot="5400000" flipH="1" flipV="1">
              <a:off x="2970551" y="4470757"/>
              <a:ext cx="345379" cy="158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6" idx="0"/>
            </p:cNvCxnSpPr>
            <p:nvPr/>
          </p:nvCxnSpPr>
          <p:spPr>
            <a:xfrm rot="5400000" flipH="1" flipV="1">
              <a:off x="5613757" y="4470757"/>
              <a:ext cx="345379" cy="158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grpSp>
      <p:grpSp>
        <p:nvGrpSpPr>
          <p:cNvPr id="27" name="组合 35"/>
          <p:cNvGrpSpPr/>
          <p:nvPr/>
        </p:nvGrpSpPr>
        <p:grpSpPr>
          <a:xfrm>
            <a:off x="285720" y="642918"/>
            <a:ext cx="7715304" cy="1266040"/>
            <a:chOff x="285720" y="3429000"/>
            <a:chExt cx="8572560" cy="1571636"/>
          </a:xfrm>
        </p:grpSpPr>
        <p:grpSp>
          <p:nvGrpSpPr>
            <p:cNvPr id="30" name="组合 36"/>
            <p:cNvGrpSpPr/>
            <p:nvPr/>
          </p:nvGrpSpPr>
          <p:grpSpPr>
            <a:xfrm>
              <a:off x="285720" y="3432937"/>
              <a:ext cx="620296" cy="718317"/>
              <a:chOff x="428596" y="1500174"/>
              <a:chExt cx="620296" cy="718317"/>
            </a:xfrm>
          </p:grpSpPr>
          <p:sp>
            <p:nvSpPr>
              <p:cNvPr id="66" name="椭圆 65"/>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1</a:t>
                </a:r>
                <a:endParaRPr lang="zh-CN" altLang="en-US" sz="1600">
                  <a:latin typeface="Consolas" panose="020B0609020204030204" pitchFamily="49" charset="0"/>
                  <a:cs typeface="Consolas" panose="020B0609020204030204" pitchFamily="49" charset="0"/>
                </a:endParaRPr>
              </a:p>
            </p:txBody>
          </p:sp>
          <p:sp>
            <p:nvSpPr>
              <p:cNvPr id="67" name="任意多边形 66"/>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sp>
          <p:nvSpPr>
            <p:cNvPr id="40" name="椭圆 39"/>
            <p:cNvSpPr/>
            <p:nvPr/>
          </p:nvSpPr>
          <p:spPr>
            <a:xfrm>
              <a:off x="2928926" y="4500570"/>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2</a:t>
              </a:r>
              <a:endParaRPr lang="zh-CN" altLang="en-US" sz="1600">
                <a:latin typeface="Consolas" panose="020B0609020204030204" pitchFamily="49" charset="0"/>
                <a:cs typeface="Consolas" panose="020B0609020204030204" pitchFamily="49" charset="0"/>
              </a:endParaRPr>
            </a:p>
          </p:txBody>
        </p:sp>
        <p:grpSp>
          <p:nvGrpSpPr>
            <p:cNvPr id="34" name="组合 42"/>
            <p:cNvGrpSpPr/>
            <p:nvPr/>
          </p:nvGrpSpPr>
          <p:grpSpPr>
            <a:xfrm>
              <a:off x="2094316" y="3429000"/>
              <a:ext cx="620296" cy="718317"/>
              <a:chOff x="428596" y="1500174"/>
              <a:chExt cx="620296" cy="718317"/>
            </a:xfrm>
          </p:grpSpPr>
          <p:sp>
            <p:nvSpPr>
              <p:cNvPr id="64" name="椭圆 63"/>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3</a:t>
                </a:r>
                <a:endParaRPr lang="zh-CN" altLang="en-US" sz="1600">
                  <a:latin typeface="Consolas" panose="020B0609020204030204" pitchFamily="49" charset="0"/>
                  <a:cs typeface="Consolas" panose="020B0609020204030204" pitchFamily="49" charset="0"/>
                </a:endParaRPr>
              </a:p>
            </p:txBody>
          </p:sp>
          <p:sp>
            <p:nvSpPr>
              <p:cNvPr id="65" name="任意多边形 64"/>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36" name="组合 45"/>
            <p:cNvGrpSpPr/>
            <p:nvPr/>
          </p:nvGrpSpPr>
          <p:grpSpPr>
            <a:xfrm>
              <a:off x="2928926" y="3436874"/>
              <a:ext cx="620296" cy="718317"/>
              <a:chOff x="428596" y="1500174"/>
              <a:chExt cx="620296" cy="718317"/>
            </a:xfrm>
          </p:grpSpPr>
          <p:sp>
            <p:nvSpPr>
              <p:cNvPr id="62" name="椭圆 61"/>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4</a:t>
                </a:r>
                <a:endParaRPr lang="zh-CN" altLang="en-US" sz="1600">
                  <a:latin typeface="Consolas" panose="020B0609020204030204" pitchFamily="49" charset="0"/>
                  <a:cs typeface="Consolas" panose="020B0609020204030204" pitchFamily="49" charset="0"/>
                </a:endParaRPr>
              </a:p>
            </p:txBody>
          </p:sp>
          <p:sp>
            <p:nvSpPr>
              <p:cNvPr id="63" name="任意多边形 62"/>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37" name="组合 48"/>
            <p:cNvGrpSpPr/>
            <p:nvPr/>
          </p:nvGrpSpPr>
          <p:grpSpPr>
            <a:xfrm>
              <a:off x="3808828" y="3436874"/>
              <a:ext cx="620296" cy="718317"/>
              <a:chOff x="428596" y="1500174"/>
              <a:chExt cx="620296" cy="718317"/>
            </a:xfrm>
          </p:grpSpPr>
          <p:sp>
            <p:nvSpPr>
              <p:cNvPr id="60" name="椭圆 59"/>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5</a:t>
                </a:r>
                <a:endParaRPr lang="zh-CN" altLang="en-US" sz="1600">
                  <a:latin typeface="Consolas" panose="020B0609020204030204" pitchFamily="49" charset="0"/>
                  <a:cs typeface="Consolas" panose="020B0609020204030204" pitchFamily="49" charset="0"/>
                </a:endParaRPr>
              </a:p>
            </p:txBody>
          </p:sp>
          <p:sp>
            <p:nvSpPr>
              <p:cNvPr id="61" name="任意多边形 60"/>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38" name="组合 51"/>
            <p:cNvGrpSpPr/>
            <p:nvPr/>
          </p:nvGrpSpPr>
          <p:grpSpPr>
            <a:xfrm>
              <a:off x="4737522" y="3432937"/>
              <a:ext cx="620296" cy="718317"/>
              <a:chOff x="428596" y="1500174"/>
              <a:chExt cx="620296" cy="718317"/>
            </a:xfrm>
          </p:grpSpPr>
          <p:sp>
            <p:nvSpPr>
              <p:cNvPr id="58" name="椭圆 57"/>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6</a:t>
                </a:r>
                <a:endParaRPr lang="zh-CN" altLang="en-US" sz="1600">
                  <a:latin typeface="Consolas" panose="020B0609020204030204" pitchFamily="49" charset="0"/>
                  <a:cs typeface="Consolas" panose="020B0609020204030204" pitchFamily="49" charset="0"/>
                </a:endParaRPr>
              </a:p>
            </p:txBody>
          </p:sp>
          <p:sp>
            <p:nvSpPr>
              <p:cNvPr id="59" name="任意多边形 58"/>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39" name="组合 54"/>
            <p:cNvGrpSpPr/>
            <p:nvPr/>
          </p:nvGrpSpPr>
          <p:grpSpPr>
            <a:xfrm>
              <a:off x="5572132" y="3436874"/>
              <a:ext cx="620296" cy="718317"/>
              <a:chOff x="428596" y="1500174"/>
              <a:chExt cx="620296" cy="718317"/>
            </a:xfrm>
          </p:grpSpPr>
          <p:sp>
            <p:nvSpPr>
              <p:cNvPr id="56" name="椭圆 55"/>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7</a:t>
                </a:r>
                <a:endParaRPr lang="zh-CN" altLang="en-US" sz="1600">
                  <a:latin typeface="Consolas" panose="020B0609020204030204" pitchFamily="49" charset="0"/>
                  <a:cs typeface="Consolas" panose="020B0609020204030204" pitchFamily="49" charset="0"/>
                </a:endParaRPr>
              </a:p>
            </p:txBody>
          </p:sp>
          <p:sp>
            <p:nvSpPr>
              <p:cNvPr id="57" name="任意多边形 56"/>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41" name="组合 57"/>
            <p:cNvGrpSpPr/>
            <p:nvPr/>
          </p:nvGrpSpPr>
          <p:grpSpPr>
            <a:xfrm>
              <a:off x="6452034" y="3436874"/>
              <a:ext cx="620296" cy="718317"/>
              <a:chOff x="428596" y="1500174"/>
              <a:chExt cx="620296" cy="718317"/>
            </a:xfrm>
          </p:grpSpPr>
          <p:sp>
            <p:nvSpPr>
              <p:cNvPr id="54" name="椭圆 53"/>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8</a:t>
                </a:r>
                <a:endParaRPr lang="zh-CN" altLang="en-US" sz="1600">
                  <a:latin typeface="Consolas" panose="020B0609020204030204" pitchFamily="49" charset="0"/>
                  <a:cs typeface="Consolas" panose="020B0609020204030204" pitchFamily="49" charset="0"/>
                </a:endParaRPr>
              </a:p>
            </p:txBody>
          </p:sp>
          <p:sp>
            <p:nvSpPr>
              <p:cNvPr id="55" name="任意多边形 54"/>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42" name="组合 60"/>
            <p:cNvGrpSpPr/>
            <p:nvPr/>
          </p:nvGrpSpPr>
          <p:grpSpPr>
            <a:xfrm>
              <a:off x="7380728" y="3432937"/>
              <a:ext cx="620296" cy="718317"/>
              <a:chOff x="428596" y="1500174"/>
              <a:chExt cx="620296" cy="718317"/>
            </a:xfrm>
          </p:grpSpPr>
          <p:sp>
            <p:nvSpPr>
              <p:cNvPr id="52" name="椭圆 51"/>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9</a:t>
                </a:r>
                <a:endParaRPr lang="zh-CN" altLang="en-US" sz="1600">
                  <a:latin typeface="Consolas" panose="020B0609020204030204" pitchFamily="49" charset="0"/>
                  <a:cs typeface="Consolas" panose="020B0609020204030204" pitchFamily="49" charset="0"/>
                </a:endParaRPr>
              </a:p>
            </p:txBody>
          </p:sp>
          <p:sp>
            <p:nvSpPr>
              <p:cNvPr id="53" name="任意多边形 52"/>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43" name="组合 63"/>
            <p:cNvGrpSpPr/>
            <p:nvPr/>
          </p:nvGrpSpPr>
          <p:grpSpPr>
            <a:xfrm>
              <a:off x="8237984" y="3432937"/>
              <a:ext cx="620296" cy="718317"/>
              <a:chOff x="428596" y="1500174"/>
              <a:chExt cx="620296" cy="718317"/>
            </a:xfrm>
          </p:grpSpPr>
          <p:sp>
            <p:nvSpPr>
              <p:cNvPr id="50" name="椭圆 49"/>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10</a:t>
                </a:r>
                <a:endParaRPr lang="zh-CN" altLang="en-US" sz="1600">
                  <a:latin typeface="Consolas" panose="020B0609020204030204" pitchFamily="49" charset="0"/>
                  <a:cs typeface="Consolas" panose="020B0609020204030204" pitchFamily="49" charset="0"/>
                </a:endParaRPr>
              </a:p>
            </p:txBody>
          </p:sp>
          <p:sp>
            <p:nvSpPr>
              <p:cNvPr id="51" name="任意多边形 50"/>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cxnSp>
          <p:nvCxnSpPr>
            <p:cNvPr id="49" name="直接箭头连接符 48"/>
            <p:cNvCxnSpPr>
              <a:stCxn id="40" idx="0"/>
              <a:endCxn id="62" idx="4"/>
            </p:cNvCxnSpPr>
            <p:nvPr/>
          </p:nvCxnSpPr>
          <p:spPr>
            <a:xfrm rot="5400000" flipH="1" flipV="1">
              <a:off x="2970551" y="4327881"/>
              <a:ext cx="345379" cy="158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grpSp>
      <p:sp>
        <p:nvSpPr>
          <p:cNvPr id="70" name="灯片编号占位符 69"/>
          <p:cNvSpPr>
            <a:spLocks noGrp="1"/>
          </p:cNvSpPr>
          <p:nvPr>
            <p:ph type="sldNum" sz="quarter" idx="12"/>
          </p:nvPr>
        </p:nvSpPr>
        <p:spPr/>
        <p:txBody>
          <a:bodyPr/>
          <a:lstStyle/>
          <a:p>
            <a:fld id="{67864EE2-EAB3-4814-A7EB-820BD7610F1E}" type="slidenum">
              <a:rPr lang="en-US" altLang="zh-CN" smtClean="0"/>
              <a:t>82</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919138" y="3571876"/>
            <a:ext cx="787118" cy="1564116"/>
          </a:xfrm>
          <a:prstGeom prst="rect">
            <a:avLst/>
          </a:prstGeom>
          <a:ln w="19050"/>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600"/>
          </a:p>
        </p:txBody>
      </p:sp>
      <p:grpSp>
        <p:nvGrpSpPr>
          <p:cNvPr id="2" name="组合 62"/>
          <p:cNvGrpSpPr/>
          <p:nvPr/>
        </p:nvGrpSpPr>
        <p:grpSpPr>
          <a:xfrm>
            <a:off x="714348" y="2714620"/>
            <a:ext cx="7215238" cy="2286016"/>
            <a:chOff x="714348" y="2714620"/>
            <a:chExt cx="7858180" cy="2714644"/>
          </a:xfrm>
        </p:grpSpPr>
        <p:sp>
          <p:nvSpPr>
            <p:cNvPr id="3" name="矩形 2"/>
            <p:cNvSpPr/>
            <p:nvPr/>
          </p:nvSpPr>
          <p:spPr>
            <a:xfrm>
              <a:off x="714348" y="2714620"/>
              <a:ext cx="1500198" cy="428628"/>
            </a:xfrm>
            <a:prstGeom prst="rect">
              <a:avLst/>
            </a:prstGeom>
            <a:ln w="19050"/>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0000"/>
                </a:lnSpc>
              </a:pP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1</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3</a:t>
              </a:r>
              <a:r>
                <a:rPr lang="zh-CN" altLang="en-US" sz="1800">
                  <a:solidFill>
                    <a:srgbClr val="3333FF"/>
                  </a:solidFill>
                  <a:latin typeface="微软雅黑" panose="020B0503020204020204" pitchFamily="34" charset="-122"/>
                  <a:ea typeface="微软雅黑" panose="020B0503020204020204" pitchFamily="34" charset="-122"/>
                </a:rPr>
                <a:t>）</a:t>
              </a:r>
            </a:p>
          </p:txBody>
        </p:sp>
        <p:sp>
          <p:nvSpPr>
            <p:cNvPr id="4" name="矩形 3"/>
            <p:cNvSpPr/>
            <p:nvPr/>
          </p:nvSpPr>
          <p:spPr>
            <a:xfrm>
              <a:off x="2357422" y="2714620"/>
              <a:ext cx="6215106" cy="428628"/>
            </a:xfrm>
            <a:prstGeom prst="rect">
              <a:avLst/>
            </a:prstGeom>
            <a:ln w="19050"/>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0000"/>
                </a:lnSpc>
              </a:pPr>
              <a:r>
                <a:rPr lang="en-US" altLang="zh-CN" sz="1800">
                  <a:solidFill>
                    <a:srgbClr val="FF0000"/>
                  </a:solidFill>
                  <a:latin typeface="微软雅黑" panose="020B0503020204020204" pitchFamily="34" charset="-122"/>
                  <a:ea typeface="微软雅黑" panose="020B0503020204020204" pitchFamily="34" charset="-122"/>
                </a:rPr>
                <a:t>{1</a:t>
              </a:r>
              <a:r>
                <a:rPr lang="zh-CN" altLang="en-US" sz="1800">
                  <a:solidFill>
                    <a:srgbClr val="FF0000"/>
                  </a:solidFill>
                  <a:latin typeface="微软雅黑" panose="020B0503020204020204" pitchFamily="34" charset="-122"/>
                  <a:ea typeface="微软雅黑" panose="020B0503020204020204" pitchFamily="34" charset="-122"/>
                </a:rPr>
                <a:t>，</a:t>
              </a:r>
              <a:r>
                <a:rPr lang="en-US" altLang="zh-CN" sz="1800">
                  <a:solidFill>
                    <a:srgbClr val="FF0000"/>
                  </a:solidFill>
                  <a:latin typeface="微软雅黑" panose="020B0503020204020204" pitchFamily="34" charset="-122"/>
                  <a:ea typeface="微软雅黑" panose="020B0503020204020204" pitchFamily="34" charset="-122"/>
                </a:rPr>
                <a:t>3}</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{2</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4}</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{5</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7}</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{6}</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{8}</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{9}</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{10}</a:t>
              </a:r>
              <a:endParaRPr lang="zh-CN" altLang="en-US" sz="1800">
                <a:solidFill>
                  <a:srgbClr val="3333FF"/>
                </a:solidFill>
                <a:latin typeface="微软雅黑" panose="020B0503020204020204" pitchFamily="34" charset="-122"/>
                <a:ea typeface="微软雅黑" panose="020B0503020204020204" pitchFamily="34" charset="-122"/>
              </a:endParaRPr>
            </a:p>
          </p:txBody>
        </p:sp>
        <p:sp>
          <p:nvSpPr>
            <p:cNvPr id="6" name="椭圆 5"/>
            <p:cNvSpPr/>
            <p:nvPr/>
          </p:nvSpPr>
          <p:spPr>
            <a:xfrm>
              <a:off x="1073944" y="4929198"/>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1</a:t>
              </a:r>
              <a:endParaRPr lang="zh-CN" altLang="en-US" sz="1600">
                <a:latin typeface="Consolas" panose="020B0609020204030204" pitchFamily="49" charset="0"/>
                <a:cs typeface="Consolas" panose="020B0609020204030204" pitchFamily="49" charset="0"/>
              </a:endParaRPr>
            </a:p>
          </p:txBody>
        </p:sp>
        <p:sp>
          <p:nvSpPr>
            <p:cNvPr id="8" name="椭圆 7"/>
            <p:cNvSpPr/>
            <p:nvPr/>
          </p:nvSpPr>
          <p:spPr>
            <a:xfrm>
              <a:off x="1906148" y="4929198"/>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2</a:t>
              </a:r>
              <a:endParaRPr lang="zh-CN" altLang="en-US" sz="1600">
                <a:latin typeface="Consolas" panose="020B0609020204030204" pitchFamily="49" charset="0"/>
                <a:cs typeface="Consolas" panose="020B0609020204030204" pitchFamily="49" charset="0"/>
              </a:endParaRPr>
            </a:p>
          </p:txBody>
        </p:sp>
        <p:grpSp>
          <p:nvGrpSpPr>
            <p:cNvPr id="5" name="组合 8"/>
            <p:cNvGrpSpPr/>
            <p:nvPr/>
          </p:nvGrpSpPr>
          <p:grpSpPr>
            <a:xfrm>
              <a:off x="1071538" y="3857628"/>
              <a:ext cx="620296" cy="718317"/>
              <a:chOff x="428596" y="1500174"/>
              <a:chExt cx="620296" cy="718317"/>
            </a:xfrm>
          </p:grpSpPr>
          <p:sp>
            <p:nvSpPr>
              <p:cNvPr id="10" name="椭圆 9"/>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3</a:t>
                </a:r>
                <a:endParaRPr lang="zh-CN" altLang="en-US" sz="1600">
                  <a:latin typeface="Consolas" panose="020B0609020204030204" pitchFamily="49" charset="0"/>
                  <a:cs typeface="Consolas" panose="020B0609020204030204" pitchFamily="49" charset="0"/>
                </a:endParaRPr>
              </a:p>
            </p:txBody>
          </p:sp>
          <p:sp>
            <p:nvSpPr>
              <p:cNvPr id="11" name="任意多边形 10"/>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7" name="组合 11"/>
            <p:cNvGrpSpPr/>
            <p:nvPr/>
          </p:nvGrpSpPr>
          <p:grpSpPr>
            <a:xfrm>
              <a:off x="1906148" y="3865502"/>
              <a:ext cx="620296" cy="718317"/>
              <a:chOff x="428596" y="1500174"/>
              <a:chExt cx="620296" cy="718317"/>
            </a:xfrm>
          </p:grpSpPr>
          <p:sp>
            <p:nvSpPr>
              <p:cNvPr id="13" name="椭圆 12"/>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4</a:t>
                </a:r>
                <a:endParaRPr lang="zh-CN" altLang="en-US" sz="1600">
                  <a:latin typeface="Consolas" panose="020B0609020204030204" pitchFamily="49" charset="0"/>
                  <a:cs typeface="Consolas" panose="020B0609020204030204" pitchFamily="49" charset="0"/>
                </a:endParaRPr>
              </a:p>
            </p:txBody>
          </p:sp>
          <p:sp>
            <p:nvSpPr>
              <p:cNvPr id="14" name="任意多边形 13"/>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sp>
          <p:nvSpPr>
            <p:cNvPr id="15" name="椭圆 14"/>
            <p:cNvSpPr/>
            <p:nvPr/>
          </p:nvSpPr>
          <p:spPr>
            <a:xfrm>
              <a:off x="4549354" y="4929198"/>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5</a:t>
              </a:r>
              <a:endParaRPr lang="zh-CN" altLang="en-US" sz="1600">
                <a:latin typeface="Consolas" panose="020B0609020204030204" pitchFamily="49" charset="0"/>
                <a:cs typeface="Consolas" panose="020B0609020204030204" pitchFamily="49" charset="0"/>
              </a:endParaRPr>
            </a:p>
          </p:txBody>
        </p:sp>
        <p:grpSp>
          <p:nvGrpSpPr>
            <p:cNvPr id="9" name="组合 15"/>
            <p:cNvGrpSpPr/>
            <p:nvPr/>
          </p:nvGrpSpPr>
          <p:grpSpPr>
            <a:xfrm>
              <a:off x="3714744" y="3861565"/>
              <a:ext cx="620296" cy="718317"/>
              <a:chOff x="428596" y="1500174"/>
              <a:chExt cx="620296" cy="718317"/>
            </a:xfrm>
          </p:grpSpPr>
          <p:sp>
            <p:nvSpPr>
              <p:cNvPr id="17" name="椭圆 16"/>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6</a:t>
                </a:r>
                <a:endParaRPr lang="zh-CN" altLang="en-US" sz="1600">
                  <a:latin typeface="Consolas" panose="020B0609020204030204" pitchFamily="49" charset="0"/>
                  <a:cs typeface="Consolas" panose="020B0609020204030204" pitchFamily="49" charset="0"/>
                </a:endParaRPr>
              </a:p>
            </p:txBody>
          </p:sp>
          <p:sp>
            <p:nvSpPr>
              <p:cNvPr id="18" name="任意多边形 17"/>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12" name="组合 18"/>
            <p:cNvGrpSpPr/>
            <p:nvPr/>
          </p:nvGrpSpPr>
          <p:grpSpPr>
            <a:xfrm>
              <a:off x="4549354" y="3865502"/>
              <a:ext cx="620296" cy="718317"/>
              <a:chOff x="428596" y="1500174"/>
              <a:chExt cx="620296" cy="718317"/>
            </a:xfrm>
          </p:grpSpPr>
          <p:sp>
            <p:nvSpPr>
              <p:cNvPr id="20" name="椭圆 19"/>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7</a:t>
                </a:r>
                <a:endParaRPr lang="zh-CN" altLang="en-US" sz="1600">
                  <a:latin typeface="Consolas" panose="020B0609020204030204" pitchFamily="49" charset="0"/>
                  <a:cs typeface="Consolas" panose="020B0609020204030204" pitchFamily="49" charset="0"/>
                </a:endParaRPr>
              </a:p>
            </p:txBody>
          </p:sp>
          <p:sp>
            <p:nvSpPr>
              <p:cNvPr id="21" name="任意多边形 20"/>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16" name="组合 21"/>
            <p:cNvGrpSpPr/>
            <p:nvPr/>
          </p:nvGrpSpPr>
          <p:grpSpPr>
            <a:xfrm>
              <a:off x="5429256" y="3865502"/>
              <a:ext cx="620296" cy="718317"/>
              <a:chOff x="428596" y="1500174"/>
              <a:chExt cx="620296" cy="718317"/>
            </a:xfrm>
          </p:grpSpPr>
          <p:sp>
            <p:nvSpPr>
              <p:cNvPr id="23" name="椭圆 22"/>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8</a:t>
                </a:r>
                <a:endParaRPr lang="zh-CN" altLang="en-US" sz="1600">
                  <a:latin typeface="Consolas" panose="020B0609020204030204" pitchFamily="49" charset="0"/>
                  <a:cs typeface="Consolas" panose="020B0609020204030204" pitchFamily="49" charset="0"/>
                </a:endParaRPr>
              </a:p>
            </p:txBody>
          </p:sp>
          <p:sp>
            <p:nvSpPr>
              <p:cNvPr id="24" name="任意多边形 23"/>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19" name="组合 24"/>
            <p:cNvGrpSpPr/>
            <p:nvPr/>
          </p:nvGrpSpPr>
          <p:grpSpPr>
            <a:xfrm>
              <a:off x="6357950" y="3861565"/>
              <a:ext cx="620296" cy="718317"/>
              <a:chOff x="428596" y="1500174"/>
              <a:chExt cx="620296" cy="718317"/>
            </a:xfrm>
          </p:grpSpPr>
          <p:sp>
            <p:nvSpPr>
              <p:cNvPr id="26" name="椭圆 25"/>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9</a:t>
                </a:r>
                <a:endParaRPr lang="zh-CN" altLang="en-US" sz="1600">
                  <a:latin typeface="Consolas" panose="020B0609020204030204" pitchFamily="49" charset="0"/>
                  <a:cs typeface="Consolas" panose="020B0609020204030204" pitchFamily="49" charset="0"/>
                </a:endParaRPr>
              </a:p>
            </p:txBody>
          </p:sp>
          <p:sp>
            <p:nvSpPr>
              <p:cNvPr id="27" name="任意多边形 26"/>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22" name="组合 27"/>
            <p:cNvGrpSpPr/>
            <p:nvPr/>
          </p:nvGrpSpPr>
          <p:grpSpPr>
            <a:xfrm>
              <a:off x="7215206" y="3861565"/>
              <a:ext cx="620296" cy="718317"/>
              <a:chOff x="428596" y="1500174"/>
              <a:chExt cx="620296" cy="718317"/>
            </a:xfrm>
          </p:grpSpPr>
          <p:sp>
            <p:nvSpPr>
              <p:cNvPr id="29" name="椭圆 28"/>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10</a:t>
                </a:r>
                <a:endParaRPr lang="zh-CN" altLang="en-US" sz="1600">
                  <a:latin typeface="Consolas" panose="020B0609020204030204" pitchFamily="49" charset="0"/>
                  <a:cs typeface="Consolas" panose="020B0609020204030204" pitchFamily="49" charset="0"/>
                </a:endParaRPr>
              </a:p>
            </p:txBody>
          </p:sp>
          <p:sp>
            <p:nvSpPr>
              <p:cNvPr id="30" name="任意多边形 29"/>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cxnSp>
          <p:nvCxnSpPr>
            <p:cNvPr id="31" name="直接箭头连接符 30"/>
            <p:cNvCxnSpPr>
              <a:stCxn id="8" idx="0"/>
            </p:cNvCxnSpPr>
            <p:nvPr/>
          </p:nvCxnSpPr>
          <p:spPr>
            <a:xfrm rot="5400000" flipH="1" flipV="1">
              <a:off x="1947773" y="4756509"/>
              <a:ext cx="345379" cy="158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5" idx="0"/>
            </p:cNvCxnSpPr>
            <p:nvPr/>
          </p:nvCxnSpPr>
          <p:spPr>
            <a:xfrm rot="5400000" flipH="1" flipV="1">
              <a:off x="4590979" y="4756509"/>
              <a:ext cx="345379" cy="158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6" idx="0"/>
            </p:cNvCxnSpPr>
            <p:nvPr/>
          </p:nvCxnSpPr>
          <p:spPr>
            <a:xfrm rot="16200000" flipV="1">
              <a:off x="1110429" y="4751369"/>
              <a:ext cx="353253" cy="2406"/>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grpSp>
      <p:grpSp>
        <p:nvGrpSpPr>
          <p:cNvPr id="25" name="组合 34"/>
          <p:cNvGrpSpPr/>
          <p:nvPr/>
        </p:nvGrpSpPr>
        <p:grpSpPr>
          <a:xfrm>
            <a:off x="285721" y="646856"/>
            <a:ext cx="569545" cy="604899"/>
            <a:chOff x="428596" y="1500174"/>
            <a:chExt cx="620296" cy="718317"/>
          </a:xfrm>
        </p:grpSpPr>
        <p:sp>
          <p:nvSpPr>
            <p:cNvPr id="36" name="椭圆 35"/>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1</a:t>
              </a:r>
              <a:endParaRPr lang="zh-CN" altLang="en-US" sz="1600">
                <a:latin typeface="Consolas" panose="020B0609020204030204" pitchFamily="49" charset="0"/>
                <a:cs typeface="Consolas" panose="020B0609020204030204" pitchFamily="49" charset="0"/>
              </a:endParaRPr>
            </a:p>
          </p:txBody>
        </p:sp>
        <p:sp>
          <p:nvSpPr>
            <p:cNvPr id="37" name="任意多边形 36"/>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sp>
        <p:nvSpPr>
          <p:cNvPr id="38" name="椭圆 37"/>
          <p:cNvSpPr/>
          <p:nvPr/>
        </p:nvSpPr>
        <p:spPr>
          <a:xfrm>
            <a:off x="2928928" y="1714489"/>
            <a:ext cx="393558" cy="421108"/>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2</a:t>
            </a:r>
            <a:endParaRPr lang="zh-CN" altLang="en-US" sz="1600">
              <a:latin typeface="Consolas" panose="020B0609020204030204" pitchFamily="49" charset="0"/>
              <a:cs typeface="Consolas" panose="020B0609020204030204" pitchFamily="49" charset="0"/>
            </a:endParaRPr>
          </a:p>
        </p:txBody>
      </p:sp>
      <p:grpSp>
        <p:nvGrpSpPr>
          <p:cNvPr id="28" name="组合 38"/>
          <p:cNvGrpSpPr/>
          <p:nvPr/>
        </p:nvGrpSpPr>
        <p:grpSpPr>
          <a:xfrm>
            <a:off x="2094317" y="642919"/>
            <a:ext cx="569545" cy="604899"/>
            <a:chOff x="428596" y="1500174"/>
            <a:chExt cx="620296" cy="718317"/>
          </a:xfrm>
        </p:grpSpPr>
        <p:sp>
          <p:nvSpPr>
            <p:cNvPr id="40" name="椭圆 39"/>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3</a:t>
              </a:r>
              <a:endParaRPr lang="zh-CN" altLang="en-US" sz="1600">
                <a:latin typeface="Consolas" panose="020B0609020204030204" pitchFamily="49" charset="0"/>
                <a:cs typeface="Consolas" panose="020B0609020204030204" pitchFamily="49" charset="0"/>
              </a:endParaRPr>
            </a:p>
          </p:txBody>
        </p:sp>
        <p:sp>
          <p:nvSpPr>
            <p:cNvPr id="41" name="任意多边形 40"/>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33" name="组合 41"/>
          <p:cNvGrpSpPr/>
          <p:nvPr/>
        </p:nvGrpSpPr>
        <p:grpSpPr>
          <a:xfrm>
            <a:off x="2928927" y="650793"/>
            <a:ext cx="569545" cy="604899"/>
            <a:chOff x="428596" y="1500174"/>
            <a:chExt cx="620296" cy="718317"/>
          </a:xfrm>
        </p:grpSpPr>
        <p:sp>
          <p:nvSpPr>
            <p:cNvPr id="43" name="椭圆 42"/>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4</a:t>
              </a:r>
              <a:endParaRPr lang="zh-CN" altLang="en-US" sz="1600">
                <a:latin typeface="Consolas" panose="020B0609020204030204" pitchFamily="49" charset="0"/>
                <a:cs typeface="Consolas" panose="020B0609020204030204" pitchFamily="49" charset="0"/>
              </a:endParaRPr>
            </a:p>
          </p:txBody>
        </p:sp>
        <p:sp>
          <p:nvSpPr>
            <p:cNvPr id="44" name="任意多边形 43"/>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sp>
        <p:nvSpPr>
          <p:cNvPr id="45" name="椭圆 44"/>
          <p:cNvSpPr/>
          <p:nvPr/>
        </p:nvSpPr>
        <p:spPr>
          <a:xfrm>
            <a:off x="5572134" y="1714489"/>
            <a:ext cx="393558" cy="421108"/>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5</a:t>
            </a:r>
            <a:endParaRPr lang="zh-CN" altLang="en-US" sz="1600">
              <a:latin typeface="Consolas" panose="020B0609020204030204" pitchFamily="49" charset="0"/>
              <a:cs typeface="Consolas" panose="020B0609020204030204" pitchFamily="49" charset="0"/>
            </a:endParaRPr>
          </a:p>
        </p:txBody>
      </p:sp>
      <p:grpSp>
        <p:nvGrpSpPr>
          <p:cNvPr id="35" name="组合 45"/>
          <p:cNvGrpSpPr/>
          <p:nvPr/>
        </p:nvGrpSpPr>
        <p:grpSpPr>
          <a:xfrm>
            <a:off x="4737523" y="646856"/>
            <a:ext cx="569545" cy="604899"/>
            <a:chOff x="428596" y="1500174"/>
            <a:chExt cx="620296" cy="718317"/>
          </a:xfrm>
        </p:grpSpPr>
        <p:sp>
          <p:nvSpPr>
            <p:cNvPr id="47" name="椭圆 46"/>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6</a:t>
              </a:r>
              <a:endParaRPr lang="zh-CN" altLang="en-US" sz="1600">
                <a:latin typeface="Consolas" panose="020B0609020204030204" pitchFamily="49" charset="0"/>
                <a:cs typeface="Consolas" panose="020B0609020204030204" pitchFamily="49" charset="0"/>
              </a:endParaRPr>
            </a:p>
          </p:txBody>
        </p:sp>
        <p:sp>
          <p:nvSpPr>
            <p:cNvPr id="48" name="任意多边形 47"/>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39" name="组合 48"/>
          <p:cNvGrpSpPr/>
          <p:nvPr/>
        </p:nvGrpSpPr>
        <p:grpSpPr>
          <a:xfrm>
            <a:off x="5572133" y="650793"/>
            <a:ext cx="569545" cy="604899"/>
            <a:chOff x="428596" y="1500174"/>
            <a:chExt cx="620296" cy="718317"/>
          </a:xfrm>
        </p:grpSpPr>
        <p:sp>
          <p:nvSpPr>
            <p:cNvPr id="50" name="椭圆 49"/>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7</a:t>
              </a:r>
              <a:endParaRPr lang="zh-CN" altLang="en-US" sz="1600">
                <a:latin typeface="Consolas" panose="020B0609020204030204" pitchFamily="49" charset="0"/>
                <a:cs typeface="Consolas" panose="020B0609020204030204" pitchFamily="49" charset="0"/>
              </a:endParaRPr>
            </a:p>
          </p:txBody>
        </p:sp>
        <p:sp>
          <p:nvSpPr>
            <p:cNvPr id="51" name="任意多边形 50"/>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42" name="组合 51"/>
          <p:cNvGrpSpPr/>
          <p:nvPr/>
        </p:nvGrpSpPr>
        <p:grpSpPr>
          <a:xfrm>
            <a:off x="6452035" y="650793"/>
            <a:ext cx="569545" cy="604899"/>
            <a:chOff x="428596" y="1500174"/>
            <a:chExt cx="620296" cy="718317"/>
          </a:xfrm>
        </p:grpSpPr>
        <p:sp>
          <p:nvSpPr>
            <p:cNvPr id="53" name="椭圆 52"/>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8</a:t>
              </a:r>
              <a:endParaRPr lang="zh-CN" altLang="en-US" sz="1600">
                <a:latin typeface="Consolas" panose="020B0609020204030204" pitchFamily="49" charset="0"/>
                <a:cs typeface="Consolas" panose="020B0609020204030204" pitchFamily="49" charset="0"/>
              </a:endParaRPr>
            </a:p>
          </p:txBody>
        </p:sp>
        <p:sp>
          <p:nvSpPr>
            <p:cNvPr id="54" name="任意多边形 53"/>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46" name="组合 54"/>
          <p:cNvGrpSpPr/>
          <p:nvPr/>
        </p:nvGrpSpPr>
        <p:grpSpPr>
          <a:xfrm>
            <a:off x="7380729" y="646856"/>
            <a:ext cx="569545" cy="604899"/>
            <a:chOff x="428596" y="1500174"/>
            <a:chExt cx="620296" cy="718317"/>
          </a:xfrm>
        </p:grpSpPr>
        <p:sp>
          <p:nvSpPr>
            <p:cNvPr id="56" name="椭圆 55"/>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9</a:t>
              </a:r>
              <a:endParaRPr lang="zh-CN" altLang="en-US" sz="1600">
                <a:latin typeface="Consolas" panose="020B0609020204030204" pitchFamily="49" charset="0"/>
                <a:cs typeface="Consolas" panose="020B0609020204030204" pitchFamily="49" charset="0"/>
              </a:endParaRPr>
            </a:p>
          </p:txBody>
        </p:sp>
        <p:sp>
          <p:nvSpPr>
            <p:cNvPr id="57" name="任意多边形 56"/>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49" name="组合 57"/>
          <p:cNvGrpSpPr/>
          <p:nvPr/>
        </p:nvGrpSpPr>
        <p:grpSpPr>
          <a:xfrm>
            <a:off x="8237985" y="646856"/>
            <a:ext cx="569545" cy="604899"/>
            <a:chOff x="428596" y="1500174"/>
            <a:chExt cx="620296" cy="718317"/>
          </a:xfrm>
        </p:grpSpPr>
        <p:sp>
          <p:nvSpPr>
            <p:cNvPr id="59" name="椭圆 58"/>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10</a:t>
              </a:r>
              <a:endParaRPr lang="zh-CN" altLang="en-US" sz="1600">
                <a:latin typeface="Consolas" panose="020B0609020204030204" pitchFamily="49" charset="0"/>
                <a:cs typeface="Consolas" panose="020B0609020204030204" pitchFamily="49" charset="0"/>
              </a:endParaRPr>
            </a:p>
          </p:txBody>
        </p:sp>
        <p:sp>
          <p:nvSpPr>
            <p:cNvPr id="60" name="任意多边形 59"/>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cxnSp>
        <p:nvCxnSpPr>
          <p:cNvPr id="61" name="直接箭头连接符 60"/>
          <p:cNvCxnSpPr>
            <a:stCxn id="38" idx="0"/>
          </p:cNvCxnSpPr>
          <p:nvPr/>
        </p:nvCxnSpPr>
        <p:spPr>
          <a:xfrm rot="5400000" flipH="1" flipV="1">
            <a:off x="2962580" y="1533034"/>
            <a:ext cx="344583" cy="1832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45" idx="0"/>
          </p:cNvCxnSpPr>
          <p:nvPr/>
        </p:nvCxnSpPr>
        <p:spPr>
          <a:xfrm rot="5400000" flipH="1" flipV="1">
            <a:off x="5605786" y="1533034"/>
            <a:ext cx="344583" cy="1832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sp>
        <p:nvSpPr>
          <p:cNvPr id="65" name="灯片编号占位符 64"/>
          <p:cNvSpPr>
            <a:spLocks noGrp="1"/>
          </p:cNvSpPr>
          <p:nvPr>
            <p:ph type="sldNum" sz="quarter" idx="12"/>
          </p:nvPr>
        </p:nvSpPr>
        <p:spPr/>
        <p:txBody>
          <a:bodyPr/>
          <a:lstStyle/>
          <a:p>
            <a:fld id="{67864EE2-EAB3-4814-A7EB-820BD7610F1E}" type="slidenum">
              <a:rPr lang="en-US" altLang="zh-CN" smtClean="0"/>
              <a:t>83</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p:cNvSpPr/>
          <p:nvPr/>
        </p:nvSpPr>
        <p:spPr>
          <a:xfrm>
            <a:off x="6081723" y="3357562"/>
            <a:ext cx="787117" cy="1538979"/>
          </a:xfrm>
          <a:prstGeom prst="rect">
            <a:avLst/>
          </a:prstGeom>
          <a:ln w="19050"/>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600"/>
          </a:p>
        </p:txBody>
      </p:sp>
      <p:grpSp>
        <p:nvGrpSpPr>
          <p:cNvPr id="2" name="组合 60"/>
          <p:cNvGrpSpPr/>
          <p:nvPr/>
        </p:nvGrpSpPr>
        <p:grpSpPr>
          <a:xfrm>
            <a:off x="1000100" y="2747277"/>
            <a:ext cx="7215238" cy="2071702"/>
            <a:chOff x="714348" y="2571744"/>
            <a:chExt cx="7858180" cy="2500330"/>
          </a:xfrm>
        </p:grpSpPr>
        <p:sp>
          <p:nvSpPr>
            <p:cNvPr id="3" name="矩形 2"/>
            <p:cNvSpPr/>
            <p:nvPr/>
          </p:nvSpPr>
          <p:spPr>
            <a:xfrm>
              <a:off x="714348" y="2571744"/>
              <a:ext cx="1500198" cy="428628"/>
            </a:xfrm>
            <a:prstGeom prst="rect">
              <a:avLst/>
            </a:prstGeom>
            <a:solidFill>
              <a:schemeClr val="bg1"/>
            </a:solidFill>
            <a:ln w="19050">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8</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9</a:t>
              </a:r>
              <a:r>
                <a:rPr lang="zh-CN" altLang="en-US" sz="1800">
                  <a:solidFill>
                    <a:srgbClr val="3333FF"/>
                  </a:solidFill>
                  <a:latin typeface="微软雅黑" panose="020B0503020204020204" pitchFamily="34" charset="-122"/>
                  <a:ea typeface="微软雅黑" panose="020B0503020204020204" pitchFamily="34" charset="-122"/>
                </a:rPr>
                <a:t>）</a:t>
              </a:r>
            </a:p>
          </p:txBody>
        </p:sp>
        <p:sp>
          <p:nvSpPr>
            <p:cNvPr id="4" name="矩形 3"/>
            <p:cNvSpPr/>
            <p:nvPr/>
          </p:nvSpPr>
          <p:spPr>
            <a:xfrm>
              <a:off x="2357422" y="2571744"/>
              <a:ext cx="6215106" cy="428628"/>
            </a:xfrm>
            <a:prstGeom prst="rect">
              <a:avLst/>
            </a:prstGeom>
            <a:ln w="19050"/>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a:solidFill>
                    <a:srgbClr val="3333FF"/>
                  </a:solidFill>
                  <a:latin typeface="微软雅黑" panose="020B0503020204020204" pitchFamily="34" charset="-122"/>
                  <a:ea typeface="微软雅黑" panose="020B0503020204020204" pitchFamily="34" charset="-122"/>
                </a:rPr>
                <a:t>{1</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3}</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{2</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4}</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{5</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7}</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{6}</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FF0000"/>
                  </a:solidFill>
                  <a:latin typeface="微软雅黑" panose="020B0503020204020204" pitchFamily="34" charset="-122"/>
                  <a:ea typeface="微软雅黑" panose="020B0503020204020204" pitchFamily="34" charset="-122"/>
                </a:rPr>
                <a:t>{8</a:t>
              </a:r>
              <a:r>
                <a:rPr lang="zh-CN" altLang="en-US" sz="1800">
                  <a:solidFill>
                    <a:srgbClr val="FF0000"/>
                  </a:solidFill>
                  <a:latin typeface="微软雅黑" panose="020B0503020204020204" pitchFamily="34" charset="-122"/>
                  <a:ea typeface="微软雅黑" panose="020B0503020204020204" pitchFamily="34" charset="-122"/>
                </a:rPr>
                <a:t>，</a:t>
              </a:r>
              <a:r>
                <a:rPr lang="en-US" altLang="zh-CN" sz="1800">
                  <a:solidFill>
                    <a:srgbClr val="FF0000"/>
                  </a:solidFill>
                  <a:latin typeface="微软雅黑" panose="020B0503020204020204" pitchFamily="34" charset="-122"/>
                  <a:ea typeface="微软雅黑" panose="020B0503020204020204" pitchFamily="34" charset="-122"/>
                </a:rPr>
                <a:t>9}</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{10}</a:t>
              </a:r>
              <a:endParaRPr lang="zh-CN" altLang="en-US" sz="1800">
                <a:solidFill>
                  <a:srgbClr val="3333FF"/>
                </a:solidFill>
                <a:latin typeface="微软雅黑" panose="020B0503020204020204" pitchFamily="34" charset="-122"/>
                <a:ea typeface="微软雅黑" panose="020B0503020204020204" pitchFamily="34" charset="-122"/>
              </a:endParaRPr>
            </a:p>
          </p:txBody>
        </p:sp>
        <p:sp>
          <p:nvSpPr>
            <p:cNvPr id="5" name="椭圆 4"/>
            <p:cNvSpPr/>
            <p:nvPr/>
          </p:nvSpPr>
          <p:spPr>
            <a:xfrm>
              <a:off x="1145382" y="4572008"/>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1</a:t>
              </a:r>
              <a:endParaRPr lang="zh-CN" altLang="en-US" sz="1600">
                <a:latin typeface="Consolas" panose="020B0609020204030204" pitchFamily="49" charset="0"/>
                <a:cs typeface="Consolas" panose="020B0609020204030204" pitchFamily="49" charset="0"/>
              </a:endParaRPr>
            </a:p>
          </p:txBody>
        </p:sp>
        <p:sp>
          <p:nvSpPr>
            <p:cNvPr id="6" name="椭圆 5"/>
            <p:cNvSpPr/>
            <p:nvPr/>
          </p:nvSpPr>
          <p:spPr>
            <a:xfrm>
              <a:off x="1977586" y="4572008"/>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2</a:t>
              </a:r>
              <a:endParaRPr lang="zh-CN" altLang="en-US" sz="1600">
                <a:latin typeface="Consolas" panose="020B0609020204030204" pitchFamily="49" charset="0"/>
                <a:cs typeface="Consolas" panose="020B0609020204030204" pitchFamily="49" charset="0"/>
              </a:endParaRPr>
            </a:p>
          </p:txBody>
        </p:sp>
        <p:grpSp>
          <p:nvGrpSpPr>
            <p:cNvPr id="7" name="组合 6"/>
            <p:cNvGrpSpPr/>
            <p:nvPr/>
          </p:nvGrpSpPr>
          <p:grpSpPr>
            <a:xfrm>
              <a:off x="1142976" y="3500438"/>
              <a:ext cx="620296" cy="718317"/>
              <a:chOff x="428596" y="1500174"/>
              <a:chExt cx="620296" cy="718317"/>
            </a:xfrm>
          </p:grpSpPr>
          <p:sp>
            <p:nvSpPr>
              <p:cNvPr id="8" name="椭圆 7"/>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3</a:t>
                </a:r>
                <a:endParaRPr lang="zh-CN" altLang="en-US" sz="1600">
                  <a:latin typeface="Consolas" panose="020B0609020204030204" pitchFamily="49" charset="0"/>
                  <a:cs typeface="Consolas" panose="020B0609020204030204" pitchFamily="49" charset="0"/>
                </a:endParaRPr>
              </a:p>
            </p:txBody>
          </p:sp>
          <p:sp>
            <p:nvSpPr>
              <p:cNvPr id="9" name="任意多边形 8"/>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10" name="组合 9"/>
            <p:cNvGrpSpPr/>
            <p:nvPr/>
          </p:nvGrpSpPr>
          <p:grpSpPr>
            <a:xfrm>
              <a:off x="1977586" y="3508312"/>
              <a:ext cx="620296" cy="718317"/>
              <a:chOff x="428596" y="1500174"/>
              <a:chExt cx="620296" cy="718317"/>
            </a:xfrm>
          </p:grpSpPr>
          <p:sp>
            <p:nvSpPr>
              <p:cNvPr id="11" name="椭圆 10"/>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4</a:t>
                </a:r>
                <a:endParaRPr lang="zh-CN" altLang="en-US" sz="1600">
                  <a:latin typeface="Consolas" panose="020B0609020204030204" pitchFamily="49" charset="0"/>
                  <a:cs typeface="Consolas" panose="020B0609020204030204" pitchFamily="49" charset="0"/>
                </a:endParaRPr>
              </a:p>
            </p:txBody>
          </p:sp>
          <p:sp>
            <p:nvSpPr>
              <p:cNvPr id="12" name="任意多边形 11"/>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sp>
          <p:nvSpPr>
            <p:cNvPr id="13" name="椭圆 12"/>
            <p:cNvSpPr/>
            <p:nvPr/>
          </p:nvSpPr>
          <p:spPr>
            <a:xfrm>
              <a:off x="4620792" y="4572008"/>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5</a:t>
              </a:r>
              <a:endParaRPr lang="zh-CN" altLang="en-US" sz="1600">
                <a:latin typeface="Consolas" panose="020B0609020204030204" pitchFamily="49" charset="0"/>
                <a:cs typeface="Consolas" panose="020B0609020204030204" pitchFamily="49" charset="0"/>
              </a:endParaRPr>
            </a:p>
          </p:txBody>
        </p:sp>
        <p:grpSp>
          <p:nvGrpSpPr>
            <p:cNvPr id="14" name="组合 13"/>
            <p:cNvGrpSpPr/>
            <p:nvPr/>
          </p:nvGrpSpPr>
          <p:grpSpPr>
            <a:xfrm>
              <a:off x="3786182" y="3504375"/>
              <a:ext cx="620296" cy="718317"/>
              <a:chOff x="428596" y="1500174"/>
              <a:chExt cx="620296" cy="718317"/>
            </a:xfrm>
          </p:grpSpPr>
          <p:sp>
            <p:nvSpPr>
              <p:cNvPr id="15" name="椭圆 14"/>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6</a:t>
                </a:r>
                <a:endParaRPr lang="zh-CN" altLang="en-US" sz="1600">
                  <a:latin typeface="Consolas" panose="020B0609020204030204" pitchFamily="49" charset="0"/>
                  <a:cs typeface="Consolas" panose="020B0609020204030204" pitchFamily="49" charset="0"/>
                </a:endParaRPr>
              </a:p>
            </p:txBody>
          </p:sp>
          <p:sp>
            <p:nvSpPr>
              <p:cNvPr id="16" name="任意多边形 15"/>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17" name="组合 16"/>
            <p:cNvGrpSpPr/>
            <p:nvPr/>
          </p:nvGrpSpPr>
          <p:grpSpPr>
            <a:xfrm>
              <a:off x="4620792" y="3508312"/>
              <a:ext cx="620296" cy="718317"/>
              <a:chOff x="428596" y="1500174"/>
              <a:chExt cx="620296" cy="718317"/>
            </a:xfrm>
          </p:grpSpPr>
          <p:sp>
            <p:nvSpPr>
              <p:cNvPr id="18" name="椭圆 17"/>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7</a:t>
                </a:r>
                <a:endParaRPr lang="zh-CN" altLang="en-US" sz="1600">
                  <a:latin typeface="Consolas" panose="020B0609020204030204" pitchFamily="49" charset="0"/>
                  <a:cs typeface="Consolas" panose="020B0609020204030204" pitchFamily="49" charset="0"/>
                </a:endParaRPr>
              </a:p>
            </p:txBody>
          </p:sp>
          <p:sp>
            <p:nvSpPr>
              <p:cNvPr id="19" name="任意多边形 18"/>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sp>
          <p:nvSpPr>
            <p:cNvPr id="21" name="椭圆 20"/>
            <p:cNvSpPr/>
            <p:nvPr/>
          </p:nvSpPr>
          <p:spPr>
            <a:xfrm>
              <a:off x="6429388" y="4572008"/>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8</a:t>
              </a:r>
              <a:endParaRPr lang="zh-CN" altLang="en-US" sz="1600">
                <a:latin typeface="Consolas" panose="020B0609020204030204" pitchFamily="49" charset="0"/>
                <a:cs typeface="Consolas" panose="020B0609020204030204" pitchFamily="49" charset="0"/>
              </a:endParaRPr>
            </a:p>
          </p:txBody>
        </p:sp>
        <p:grpSp>
          <p:nvGrpSpPr>
            <p:cNvPr id="20" name="组合 22"/>
            <p:cNvGrpSpPr/>
            <p:nvPr/>
          </p:nvGrpSpPr>
          <p:grpSpPr>
            <a:xfrm>
              <a:off x="6429388" y="3504375"/>
              <a:ext cx="620296" cy="718317"/>
              <a:chOff x="428596" y="1500174"/>
              <a:chExt cx="620296" cy="718317"/>
            </a:xfrm>
          </p:grpSpPr>
          <p:sp>
            <p:nvSpPr>
              <p:cNvPr id="24" name="椭圆 23"/>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9</a:t>
                </a:r>
                <a:endParaRPr lang="zh-CN" altLang="en-US" sz="1600">
                  <a:latin typeface="Consolas" panose="020B0609020204030204" pitchFamily="49" charset="0"/>
                  <a:cs typeface="Consolas" panose="020B0609020204030204" pitchFamily="49" charset="0"/>
                </a:endParaRPr>
              </a:p>
            </p:txBody>
          </p:sp>
          <p:sp>
            <p:nvSpPr>
              <p:cNvPr id="25" name="任意多边形 24"/>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22" name="组合 25"/>
            <p:cNvGrpSpPr/>
            <p:nvPr/>
          </p:nvGrpSpPr>
          <p:grpSpPr>
            <a:xfrm>
              <a:off x="7286644" y="3504375"/>
              <a:ext cx="620296" cy="718317"/>
              <a:chOff x="428596" y="1500174"/>
              <a:chExt cx="620296" cy="718317"/>
            </a:xfrm>
          </p:grpSpPr>
          <p:sp>
            <p:nvSpPr>
              <p:cNvPr id="27" name="椭圆 26"/>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10</a:t>
                </a:r>
                <a:endParaRPr lang="zh-CN" altLang="en-US" sz="1600">
                  <a:latin typeface="Consolas" panose="020B0609020204030204" pitchFamily="49" charset="0"/>
                  <a:cs typeface="Consolas" panose="020B0609020204030204" pitchFamily="49" charset="0"/>
                </a:endParaRPr>
              </a:p>
            </p:txBody>
          </p:sp>
          <p:sp>
            <p:nvSpPr>
              <p:cNvPr id="28" name="任意多边形 27"/>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cxnSp>
          <p:nvCxnSpPr>
            <p:cNvPr id="29" name="直接箭头连接符 28"/>
            <p:cNvCxnSpPr>
              <a:stCxn id="6" idx="0"/>
            </p:cNvCxnSpPr>
            <p:nvPr/>
          </p:nvCxnSpPr>
          <p:spPr>
            <a:xfrm rot="5400000" flipH="1" flipV="1">
              <a:off x="2019211" y="4399319"/>
              <a:ext cx="345379" cy="158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3" idx="0"/>
            </p:cNvCxnSpPr>
            <p:nvPr/>
          </p:nvCxnSpPr>
          <p:spPr>
            <a:xfrm rot="5400000" flipH="1" flipV="1">
              <a:off x="4662417" y="4399319"/>
              <a:ext cx="345379" cy="158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5" idx="0"/>
            </p:cNvCxnSpPr>
            <p:nvPr/>
          </p:nvCxnSpPr>
          <p:spPr>
            <a:xfrm rot="16200000" flipV="1">
              <a:off x="1181867" y="4394179"/>
              <a:ext cx="353253" cy="2406"/>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1" idx="0"/>
            </p:cNvCxnSpPr>
            <p:nvPr/>
          </p:nvCxnSpPr>
          <p:spPr>
            <a:xfrm rot="5400000" flipH="1" flipV="1">
              <a:off x="6469044" y="4397350"/>
              <a:ext cx="349316" cy="158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grpSp>
      <p:sp>
        <p:nvSpPr>
          <p:cNvPr id="34" name="椭圆 33"/>
          <p:cNvSpPr/>
          <p:nvPr/>
        </p:nvSpPr>
        <p:spPr>
          <a:xfrm>
            <a:off x="1359696" y="1675707"/>
            <a:ext cx="393559" cy="414340"/>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1</a:t>
            </a:r>
            <a:endParaRPr lang="zh-CN" altLang="en-US" sz="1600">
              <a:latin typeface="Consolas" panose="020B0609020204030204" pitchFamily="49" charset="0"/>
              <a:cs typeface="Consolas" panose="020B0609020204030204" pitchFamily="49" charset="0"/>
            </a:endParaRPr>
          </a:p>
        </p:txBody>
      </p:sp>
      <p:sp>
        <p:nvSpPr>
          <p:cNvPr id="35" name="椭圆 34"/>
          <p:cNvSpPr/>
          <p:nvPr/>
        </p:nvSpPr>
        <p:spPr>
          <a:xfrm>
            <a:off x="2191900" y="1675707"/>
            <a:ext cx="393559" cy="414340"/>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2</a:t>
            </a:r>
            <a:endParaRPr lang="zh-CN" altLang="en-US" sz="1600">
              <a:latin typeface="Consolas" panose="020B0609020204030204" pitchFamily="49" charset="0"/>
              <a:cs typeface="Consolas" panose="020B0609020204030204" pitchFamily="49" charset="0"/>
            </a:endParaRPr>
          </a:p>
        </p:txBody>
      </p:sp>
      <p:grpSp>
        <p:nvGrpSpPr>
          <p:cNvPr id="23" name="组合 35"/>
          <p:cNvGrpSpPr/>
          <p:nvPr/>
        </p:nvGrpSpPr>
        <p:grpSpPr>
          <a:xfrm>
            <a:off x="1357290" y="604137"/>
            <a:ext cx="569545" cy="595177"/>
            <a:chOff x="428596" y="1500174"/>
            <a:chExt cx="620296" cy="718317"/>
          </a:xfrm>
        </p:grpSpPr>
        <p:sp>
          <p:nvSpPr>
            <p:cNvPr id="37" name="椭圆 36"/>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3</a:t>
              </a:r>
              <a:endParaRPr lang="zh-CN" altLang="en-US" sz="1600">
                <a:latin typeface="Consolas" panose="020B0609020204030204" pitchFamily="49" charset="0"/>
                <a:cs typeface="Consolas" panose="020B0609020204030204" pitchFamily="49" charset="0"/>
              </a:endParaRPr>
            </a:p>
          </p:txBody>
        </p:sp>
        <p:sp>
          <p:nvSpPr>
            <p:cNvPr id="38" name="任意多边形 37"/>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26" name="组合 38"/>
          <p:cNvGrpSpPr/>
          <p:nvPr/>
        </p:nvGrpSpPr>
        <p:grpSpPr>
          <a:xfrm>
            <a:off x="2191900" y="612011"/>
            <a:ext cx="569545" cy="595177"/>
            <a:chOff x="428596" y="1500174"/>
            <a:chExt cx="620296" cy="718317"/>
          </a:xfrm>
        </p:grpSpPr>
        <p:sp>
          <p:nvSpPr>
            <p:cNvPr id="40" name="椭圆 39"/>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4</a:t>
              </a:r>
              <a:endParaRPr lang="zh-CN" altLang="en-US" sz="1600">
                <a:latin typeface="Consolas" panose="020B0609020204030204" pitchFamily="49" charset="0"/>
                <a:cs typeface="Consolas" panose="020B0609020204030204" pitchFamily="49" charset="0"/>
              </a:endParaRPr>
            </a:p>
          </p:txBody>
        </p:sp>
        <p:sp>
          <p:nvSpPr>
            <p:cNvPr id="41" name="任意多边形 40"/>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sp>
        <p:nvSpPr>
          <p:cNvPr id="42" name="椭圆 41"/>
          <p:cNvSpPr/>
          <p:nvPr/>
        </p:nvSpPr>
        <p:spPr>
          <a:xfrm>
            <a:off x="4835106" y="1675707"/>
            <a:ext cx="393559" cy="414340"/>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5</a:t>
            </a:r>
            <a:endParaRPr lang="zh-CN" altLang="en-US" sz="1600">
              <a:latin typeface="Consolas" panose="020B0609020204030204" pitchFamily="49" charset="0"/>
              <a:cs typeface="Consolas" panose="020B0609020204030204" pitchFamily="49" charset="0"/>
            </a:endParaRPr>
          </a:p>
        </p:txBody>
      </p:sp>
      <p:grpSp>
        <p:nvGrpSpPr>
          <p:cNvPr id="32" name="组合 42"/>
          <p:cNvGrpSpPr/>
          <p:nvPr/>
        </p:nvGrpSpPr>
        <p:grpSpPr>
          <a:xfrm>
            <a:off x="4000496" y="608074"/>
            <a:ext cx="569545" cy="595177"/>
            <a:chOff x="428596" y="1500174"/>
            <a:chExt cx="620296" cy="718317"/>
          </a:xfrm>
        </p:grpSpPr>
        <p:sp>
          <p:nvSpPr>
            <p:cNvPr id="44" name="椭圆 43"/>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6</a:t>
              </a:r>
              <a:endParaRPr lang="zh-CN" altLang="en-US" sz="1600">
                <a:latin typeface="Consolas" panose="020B0609020204030204" pitchFamily="49" charset="0"/>
                <a:cs typeface="Consolas" panose="020B0609020204030204" pitchFamily="49" charset="0"/>
              </a:endParaRPr>
            </a:p>
          </p:txBody>
        </p:sp>
        <p:sp>
          <p:nvSpPr>
            <p:cNvPr id="45" name="任意多边形 44"/>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36" name="组合 45"/>
          <p:cNvGrpSpPr/>
          <p:nvPr/>
        </p:nvGrpSpPr>
        <p:grpSpPr>
          <a:xfrm>
            <a:off x="4835106" y="612011"/>
            <a:ext cx="569545" cy="595177"/>
            <a:chOff x="428596" y="1500174"/>
            <a:chExt cx="620296" cy="718317"/>
          </a:xfrm>
        </p:grpSpPr>
        <p:sp>
          <p:nvSpPr>
            <p:cNvPr id="47" name="椭圆 46"/>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7</a:t>
              </a:r>
              <a:endParaRPr lang="zh-CN" altLang="en-US" sz="1600">
                <a:latin typeface="Consolas" panose="020B0609020204030204" pitchFamily="49" charset="0"/>
                <a:cs typeface="Consolas" panose="020B0609020204030204" pitchFamily="49" charset="0"/>
              </a:endParaRPr>
            </a:p>
          </p:txBody>
        </p:sp>
        <p:sp>
          <p:nvSpPr>
            <p:cNvPr id="48" name="任意多边形 47"/>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39" name="组合 48"/>
          <p:cNvGrpSpPr/>
          <p:nvPr/>
        </p:nvGrpSpPr>
        <p:grpSpPr>
          <a:xfrm>
            <a:off x="5715008" y="612011"/>
            <a:ext cx="569545" cy="595177"/>
            <a:chOff x="428596" y="1500174"/>
            <a:chExt cx="620296" cy="718317"/>
          </a:xfrm>
        </p:grpSpPr>
        <p:sp>
          <p:nvSpPr>
            <p:cNvPr id="50" name="椭圆 49"/>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8</a:t>
              </a:r>
              <a:endParaRPr lang="zh-CN" altLang="en-US" sz="1600">
                <a:latin typeface="Consolas" panose="020B0609020204030204" pitchFamily="49" charset="0"/>
                <a:cs typeface="Consolas" panose="020B0609020204030204" pitchFamily="49" charset="0"/>
              </a:endParaRPr>
            </a:p>
          </p:txBody>
        </p:sp>
        <p:sp>
          <p:nvSpPr>
            <p:cNvPr id="51" name="任意多边形 50"/>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43" name="组合 51"/>
          <p:cNvGrpSpPr/>
          <p:nvPr/>
        </p:nvGrpSpPr>
        <p:grpSpPr>
          <a:xfrm>
            <a:off x="6643702" y="608074"/>
            <a:ext cx="569545" cy="595177"/>
            <a:chOff x="428596" y="1500174"/>
            <a:chExt cx="620296" cy="718317"/>
          </a:xfrm>
        </p:grpSpPr>
        <p:sp>
          <p:nvSpPr>
            <p:cNvPr id="53" name="椭圆 52"/>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9</a:t>
              </a:r>
              <a:endParaRPr lang="zh-CN" altLang="en-US" sz="1600">
                <a:latin typeface="Consolas" panose="020B0609020204030204" pitchFamily="49" charset="0"/>
                <a:cs typeface="Consolas" panose="020B0609020204030204" pitchFamily="49" charset="0"/>
              </a:endParaRPr>
            </a:p>
          </p:txBody>
        </p:sp>
        <p:sp>
          <p:nvSpPr>
            <p:cNvPr id="54" name="任意多边形 53"/>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46" name="组合 54"/>
          <p:cNvGrpSpPr/>
          <p:nvPr/>
        </p:nvGrpSpPr>
        <p:grpSpPr>
          <a:xfrm>
            <a:off x="7500958" y="608074"/>
            <a:ext cx="569545" cy="595177"/>
            <a:chOff x="428596" y="1500174"/>
            <a:chExt cx="620296" cy="718317"/>
          </a:xfrm>
        </p:grpSpPr>
        <p:sp>
          <p:nvSpPr>
            <p:cNvPr id="56" name="椭圆 55"/>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10</a:t>
              </a:r>
              <a:endParaRPr lang="zh-CN" altLang="en-US" sz="1600">
                <a:latin typeface="Consolas" panose="020B0609020204030204" pitchFamily="49" charset="0"/>
                <a:cs typeface="Consolas" panose="020B0609020204030204" pitchFamily="49" charset="0"/>
              </a:endParaRPr>
            </a:p>
          </p:txBody>
        </p:sp>
        <p:sp>
          <p:nvSpPr>
            <p:cNvPr id="57" name="任意多边形 56"/>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cxnSp>
        <p:nvCxnSpPr>
          <p:cNvPr id="58" name="直接箭头连接符 57"/>
          <p:cNvCxnSpPr>
            <a:stCxn id="35" idx="0"/>
          </p:cNvCxnSpPr>
          <p:nvPr/>
        </p:nvCxnSpPr>
        <p:spPr>
          <a:xfrm rot="5400000" flipH="1" flipV="1">
            <a:off x="2225553" y="1494252"/>
            <a:ext cx="344583" cy="1832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42" idx="0"/>
          </p:cNvCxnSpPr>
          <p:nvPr/>
        </p:nvCxnSpPr>
        <p:spPr>
          <a:xfrm rot="5400000" flipH="1" flipV="1">
            <a:off x="4868759" y="1494252"/>
            <a:ext cx="344583" cy="1832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34" idx="0"/>
          </p:cNvCxnSpPr>
          <p:nvPr/>
        </p:nvCxnSpPr>
        <p:spPr>
          <a:xfrm rot="5400000" flipH="1" flipV="1">
            <a:off x="1387415" y="1491518"/>
            <a:ext cx="353251" cy="1512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sp>
        <p:nvSpPr>
          <p:cNvPr id="63" name="灯片编号占位符 62"/>
          <p:cNvSpPr>
            <a:spLocks noGrp="1"/>
          </p:cNvSpPr>
          <p:nvPr>
            <p:ph type="sldNum" sz="quarter" idx="12"/>
          </p:nvPr>
        </p:nvSpPr>
        <p:spPr/>
        <p:txBody>
          <a:bodyPr/>
          <a:lstStyle/>
          <a:p>
            <a:fld id="{67864EE2-EAB3-4814-A7EB-820BD7610F1E}" type="slidenum">
              <a:rPr lang="en-US" altLang="zh-CN" smtClean="0"/>
              <a:t>84</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椭圆 75"/>
          <p:cNvSpPr/>
          <p:nvPr/>
        </p:nvSpPr>
        <p:spPr>
          <a:xfrm>
            <a:off x="1000100" y="2895524"/>
            <a:ext cx="1145605" cy="2676616"/>
          </a:xfrm>
          <a:prstGeom prst="ellipse">
            <a:avLst/>
          </a:prstGeom>
          <a:ln w="19050"/>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600"/>
          </a:p>
        </p:txBody>
      </p:sp>
      <p:grpSp>
        <p:nvGrpSpPr>
          <p:cNvPr id="2" name="组合 46"/>
          <p:cNvGrpSpPr/>
          <p:nvPr/>
        </p:nvGrpSpPr>
        <p:grpSpPr>
          <a:xfrm>
            <a:off x="2428860" y="4200495"/>
            <a:ext cx="1244873" cy="1788515"/>
            <a:chOff x="1928794" y="3155059"/>
            <a:chExt cx="1397306" cy="2434478"/>
          </a:xfrm>
        </p:grpSpPr>
        <p:sp>
          <p:nvSpPr>
            <p:cNvPr id="33" name="椭圆 32"/>
            <p:cNvSpPr/>
            <p:nvPr/>
          </p:nvSpPr>
          <p:spPr>
            <a:xfrm>
              <a:off x="2897472" y="5089471"/>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1</a:t>
              </a:r>
              <a:endParaRPr lang="zh-CN" altLang="en-US" sz="1600">
                <a:latin typeface="Consolas" panose="020B0609020204030204" pitchFamily="49" charset="0"/>
                <a:cs typeface="Consolas" panose="020B0609020204030204" pitchFamily="49" charset="0"/>
              </a:endParaRPr>
            </a:p>
          </p:txBody>
        </p:sp>
        <p:sp>
          <p:nvSpPr>
            <p:cNvPr id="34" name="椭圆 33"/>
            <p:cNvSpPr/>
            <p:nvPr/>
          </p:nvSpPr>
          <p:spPr>
            <a:xfrm>
              <a:off x="1928794" y="421875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2</a:t>
              </a:r>
              <a:endParaRPr lang="zh-CN" altLang="en-US" sz="1600">
                <a:latin typeface="Consolas" panose="020B0609020204030204" pitchFamily="49" charset="0"/>
                <a:cs typeface="Consolas" panose="020B0609020204030204" pitchFamily="49" charset="0"/>
              </a:endParaRPr>
            </a:p>
          </p:txBody>
        </p:sp>
        <p:sp>
          <p:nvSpPr>
            <p:cNvPr id="35" name="椭圆 34"/>
            <p:cNvSpPr/>
            <p:nvPr/>
          </p:nvSpPr>
          <p:spPr>
            <a:xfrm>
              <a:off x="2895066" y="4236152"/>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3</a:t>
              </a:r>
              <a:endParaRPr lang="zh-CN" altLang="en-US" sz="1600">
                <a:latin typeface="Consolas" panose="020B0609020204030204" pitchFamily="49" charset="0"/>
                <a:cs typeface="Consolas" panose="020B0609020204030204" pitchFamily="49" charset="0"/>
              </a:endParaRPr>
            </a:p>
          </p:txBody>
        </p:sp>
        <p:grpSp>
          <p:nvGrpSpPr>
            <p:cNvPr id="7" name="组合 35"/>
            <p:cNvGrpSpPr/>
            <p:nvPr/>
          </p:nvGrpSpPr>
          <p:grpSpPr>
            <a:xfrm>
              <a:off x="2362234" y="3155059"/>
              <a:ext cx="620296" cy="718317"/>
              <a:chOff x="428596" y="1500174"/>
              <a:chExt cx="620296" cy="718317"/>
            </a:xfrm>
          </p:grpSpPr>
          <p:sp>
            <p:nvSpPr>
              <p:cNvPr id="37" name="椭圆 36"/>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4</a:t>
                </a:r>
                <a:endParaRPr lang="zh-CN" altLang="en-US" sz="1600">
                  <a:latin typeface="Consolas" panose="020B0609020204030204" pitchFamily="49" charset="0"/>
                  <a:cs typeface="Consolas" panose="020B0609020204030204" pitchFamily="49" charset="0"/>
                </a:endParaRPr>
              </a:p>
            </p:txBody>
          </p:sp>
          <p:sp>
            <p:nvSpPr>
              <p:cNvPr id="38" name="任意多边形 37"/>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cxnSp>
          <p:nvCxnSpPr>
            <p:cNvPr id="39" name="直接箭头连接符 38"/>
            <p:cNvCxnSpPr>
              <a:stCxn id="34" idx="0"/>
              <a:endCxn id="37" idx="3"/>
            </p:cNvCxnSpPr>
            <p:nvPr/>
          </p:nvCxnSpPr>
          <p:spPr>
            <a:xfrm rot="5400000" flipH="1" flipV="1">
              <a:off x="2074750" y="3868501"/>
              <a:ext cx="418612" cy="281897"/>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33" idx="0"/>
            </p:cNvCxnSpPr>
            <p:nvPr/>
          </p:nvCxnSpPr>
          <p:spPr>
            <a:xfrm rot="16200000" flipV="1">
              <a:off x="2933957" y="4911642"/>
              <a:ext cx="353253" cy="2406"/>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35" idx="1"/>
              <a:endCxn id="37" idx="5"/>
            </p:cNvCxnSpPr>
            <p:nvPr/>
          </p:nvCxnSpPr>
          <p:spPr>
            <a:xfrm rot="16200000" flipV="1">
              <a:off x="2588343" y="3939891"/>
              <a:ext cx="509242" cy="229746"/>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grpSp>
      <p:cxnSp>
        <p:nvCxnSpPr>
          <p:cNvPr id="49" name="直接箭头连接符 48"/>
          <p:cNvCxnSpPr/>
          <p:nvPr/>
        </p:nvCxnSpPr>
        <p:spPr>
          <a:xfrm>
            <a:off x="2285984" y="4277519"/>
            <a:ext cx="445514" cy="419861"/>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grpSp>
        <p:nvGrpSpPr>
          <p:cNvPr id="9" name="组合 78"/>
          <p:cNvGrpSpPr/>
          <p:nvPr/>
        </p:nvGrpSpPr>
        <p:grpSpPr>
          <a:xfrm>
            <a:off x="1214414" y="2357430"/>
            <a:ext cx="7000924" cy="3038427"/>
            <a:chOff x="642910" y="1986486"/>
            <a:chExt cx="7858180" cy="4135824"/>
          </a:xfrm>
        </p:grpSpPr>
        <p:sp>
          <p:nvSpPr>
            <p:cNvPr id="3" name="矩形 2"/>
            <p:cNvSpPr/>
            <p:nvPr/>
          </p:nvSpPr>
          <p:spPr>
            <a:xfrm>
              <a:off x="642910" y="1986486"/>
              <a:ext cx="1500198" cy="490022"/>
            </a:xfrm>
            <a:prstGeom prst="rect">
              <a:avLst/>
            </a:prstGeom>
            <a:solidFill>
              <a:schemeClr val="bg1"/>
            </a:solidFill>
            <a:ln w="19050">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0000"/>
                </a:lnSpc>
              </a:pP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1</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2</a:t>
              </a:r>
              <a:r>
                <a:rPr lang="zh-CN" altLang="en-US" sz="1800">
                  <a:solidFill>
                    <a:srgbClr val="3333FF"/>
                  </a:solidFill>
                  <a:latin typeface="微软雅黑" panose="020B0503020204020204" pitchFamily="34" charset="-122"/>
                  <a:ea typeface="微软雅黑" panose="020B0503020204020204" pitchFamily="34" charset="-122"/>
                </a:rPr>
                <a:t>）</a:t>
              </a:r>
            </a:p>
          </p:txBody>
        </p:sp>
        <p:sp>
          <p:nvSpPr>
            <p:cNvPr id="4" name="矩形 3"/>
            <p:cNvSpPr/>
            <p:nvPr/>
          </p:nvSpPr>
          <p:spPr>
            <a:xfrm>
              <a:off x="2285984" y="1986487"/>
              <a:ext cx="6215106" cy="490022"/>
            </a:xfrm>
            <a:prstGeom prst="rect">
              <a:avLst/>
            </a:prstGeom>
            <a:ln w="19050"/>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0000"/>
                </a:lnSpc>
              </a:pPr>
              <a:r>
                <a:rPr lang="en-US" altLang="zh-CN" sz="1800">
                  <a:solidFill>
                    <a:srgbClr val="3333FF"/>
                  </a:solidFill>
                  <a:latin typeface="微软雅黑" panose="020B0503020204020204" pitchFamily="34" charset="-122"/>
                  <a:ea typeface="微软雅黑" panose="020B0503020204020204" pitchFamily="34" charset="-122"/>
                </a:rPr>
                <a:t>{</a:t>
              </a:r>
              <a:r>
                <a:rPr lang="en-US" altLang="zh-CN" sz="1800">
                  <a:solidFill>
                    <a:srgbClr val="FF0000"/>
                  </a:solidFill>
                  <a:latin typeface="微软雅黑" panose="020B0503020204020204" pitchFamily="34" charset="-122"/>
                  <a:ea typeface="微软雅黑" panose="020B0503020204020204" pitchFamily="34" charset="-122"/>
                </a:rPr>
                <a:t>1</a:t>
              </a:r>
              <a:r>
                <a:rPr lang="zh-CN" altLang="en-US" sz="1800">
                  <a:solidFill>
                    <a:srgbClr val="FF0000"/>
                  </a:solidFill>
                  <a:latin typeface="微软雅黑" panose="020B0503020204020204" pitchFamily="34" charset="-122"/>
                  <a:ea typeface="微软雅黑" panose="020B0503020204020204" pitchFamily="34" charset="-122"/>
                </a:rPr>
                <a:t>，</a:t>
              </a:r>
              <a:r>
                <a:rPr lang="en-US" altLang="zh-CN" sz="1800">
                  <a:solidFill>
                    <a:srgbClr val="FF0000"/>
                  </a:solidFill>
                  <a:latin typeface="微软雅黑" panose="020B0503020204020204" pitchFamily="34" charset="-122"/>
                  <a:ea typeface="微软雅黑" panose="020B0503020204020204" pitchFamily="34" charset="-122"/>
                </a:rPr>
                <a:t>2</a:t>
              </a:r>
              <a:r>
                <a:rPr lang="zh-CN" altLang="en-US" sz="1800">
                  <a:solidFill>
                    <a:srgbClr val="FF0000"/>
                  </a:solidFill>
                  <a:latin typeface="微软雅黑" panose="020B0503020204020204" pitchFamily="34" charset="-122"/>
                  <a:ea typeface="微软雅黑" panose="020B0503020204020204" pitchFamily="34" charset="-122"/>
                </a:rPr>
                <a:t>，</a:t>
              </a:r>
              <a:r>
                <a:rPr lang="en-US" altLang="zh-CN" sz="1800">
                  <a:solidFill>
                    <a:srgbClr val="FF0000"/>
                  </a:solidFill>
                  <a:latin typeface="微软雅黑" panose="020B0503020204020204" pitchFamily="34" charset="-122"/>
                  <a:ea typeface="微软雅黑" panose="020B0503020204020204" pitchFamily="34" charset="-122"/>
                </a:rPr>
                <a:t>3</a:t>
              </a:r>
              <a:r>
                <a:rPr lang="zh-CN" altLang="en-US" sz="1800">
                  <a:solidFill>
                    <a:srgbClr val="FF0000"/>
                  </a:solidFill>
                  <a:latin typeface="微软雅黑" panose="020B0503020204020204" pitchFamily="34" charset="-122"/>
                  <a:ea typeface="微软雅黑" panose="020B0503020204020204" pitchFamily="34" charset="-122"/>
                </a:rPr>
                <a:t>，</a:t>
              </a:r>
              <a:r>
                <a:rPr lang="en-US" altLang="zh-CN" sz="1800">
                  <a:solidFill>
                    <a:srgbClr val="FF0000"/>
                  </a:solidFill>
                  <a:latin typeface="微软雅黑" panose="020B0503020204020204" pitchFamily="34" charset="-122"/>
                  <a:ea typeface="微软雅黑" panose="020B0503020204020204" pitchFamily="34" charset="-122"/>
                </a:rPr>
                <a:t>4}</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{5</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7}</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{6}</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{8</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9}</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{10}</a:t>
              </a:r>
              <a:endParaRPr lang="zh-CN" altLang="en-US" sz="1800">
                <a:solidFill>
                  <a:srgbClr val="3333FF"/>
                </a:solidFill>
                <a:latin typeface="微软雅黑" panose="020B0503020204020204" pitchFamily="34" charset="-122"/>
                <a:ea typeface="微软雅黑" panose="020B0503020204020204" pitchFamily="34" charset="-122"/>
              </a:endParaRPr>
            </a:p>
          </p:txBody>
        </p:sp>
        <p:grpSp>
          <p:nvGrpSpPr>
            <p:cNvPr id="10" name="组合 77"/>
            <p:cNvGrpSpPr/>
            <p:nvPr/>
          </p:nvGrpSpPr>
          <p:grpSpPr>
            <a:xfrm>
              <a:off x="3643306" y="2844036"/>
              <a:ext cx="4120758" cy="1567699"/>
              <a:chOff x="3643306" y="2844036"/>
              <a:chExt cx="4120758" cy="1567699"/>
            </a:xfrm>
          </p:grpSpPr>
          <p:sp>
            <p:nvSpPr>
              <p:cNvPr id="13" name="椭圆 12"/>
              <p:cNvSpPr/>
              <p:nvPr/>
            </p:nvSpPr>
            <p:spPr>
              <a:xfrm>
                <a:off x="4477916" y="3911669"/>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5</a:t>
                </a:r>
                <a:endParaRPr lang="zh-CN" altLang="en-US" sz="1600">
                  <a:latin typeface="Consolas" panose="020B0609020204030204" pitchFamily="49" charset="0"/>
                  <a:cs typeface="Consolas" panose="020B0609020204030204" pitchFamily="49" charset="0"/>
                </a:endParaRPr>
              </a:p>
            </p:txBody>
          </p:sp>
          <p:grpSp>
            <p:nvGrpSpPr>
              <p:cNvPr id="14" name="组合 13"/>
              <p:cNvGrpSpPr/>
              <p:nvPr/>
            </p:nvGrpSpPr>
            <p:grpSpPr>
              <a:xfrm>
                <a:off x="3643306" y="2844036"/>
                <a:ext cx="620296" cy="718317"/>
                <a:chOff x="428596" y="1500174"/>
                <a:chExt cx="620296" cy="718317"/>
              </a:xfrm>
            </p:grpSpPr>
            <p:sp>
              <p:nvSpPr>
                <p:cNvPr id="15" name="椭圆 14"/>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6</a:t>
                  </a:r>
                  <a:endParaRPr lang="zh-CN" altLang="en-US" sz="1600">
                    <a:latin typeface="Consolas" panose="020B0609020204030204" pitchFamily="49" charset="0"/>
                    <a:cs typeface="Consolas" panose="020B0609020204030204" pitchFamily="49" charset="0"/>
                  </a:endParaRPr>
                </a:p>
              </p:txBody>
            </p:sp>
            <p:sp>
              <p:nvSpPr>
                <p:cNvPr id="16" name="任意多边形 15"/>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17" name="组合 16"/>
              <p:cNvGrpSpPr/>
              <p:nvPr/>
            </p:nvGrpSpPr>
            <p:grpSpPr>
              <a:xfrm>
                <a:off x="4477916" y="2847973"/>
                <a:ext cx="620296" cy="718317"/>
                <a:chOff x="428596" y="1500174"/>
                <a:chExt cx="620296" cy="718317"/>
              </a:xfrm>
            </p:grpSpPr>
            <p:sp>
              <p:nvSpPr>
                <p:cNvPr id="18" name="椭圆 17"/>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7</a:t>
                  </a:r>
                  <a:endParaRPr lang="zh-CN" altLang="en-US" sz="1600">
                    <a:latin typeface="Consolas" panose="020B0609020204030204" pitchFamily="49" charset="0"/>
                    <a:cs typeface="Consolas" panose="020B0609020204030204" pitchFamily="49" charset="0"/>
                  </a:endParaRPr>
                </a:p>
              </p:txBody>
            </p:sp>
            <p:sp>
              <p:nvSpPr>
                <p:cNvPr id="19" name="任意多边形 18"/>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sp>
            <p:nvSpPr>
              <p:cNvPr id="20" name="椭圆 19"/>
              <p:cNvSpPr/>
              <p:nvPr/>
            </p:nvSpPr>
            <p:spPr>
              <a:xfrm>
                <a:off x="6286512" y="3911669"/>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8</a:t>
                </a:r>
                <a:endParaRPr lang="zh-CN" altLang="en-US" sz="1600">
                  <a:latin typeface="Consolas" panose="020B0609020204030204" pitchFamily="49" charset="0"/>
                  <a:cs typeface="Consolas" panose="020B0609020204030204" pitchFamily="49" charset="0"/>
                </a:endParaRPr>
              </a:p>
            </p:txBody>
          </p:sp>
          <p:grpSp>
            <p:nvGrpSpPr>
              <p:cNvPr id="21" name="组合 20"/>
              <p:cNvGrpSpPr/>
              <p:nvPr/>
            </p:nvGrpSpPr>
            <p:grpSpPr>
              <a:xfrm>
                <a:off x="6286512" y="2844036"/>
                <a:ext cx="620296" cy="718317"/>
                <a:chOff x="428596" y="1500174"/>
                <a:chExt cx="620296" cy="718317"/>
              </a:xfrm>
            </p:grpSpPr>
            <p:sp>
              <p:nvSpPr>
                <p:cNvPr id="22" name="椭圆 21"/>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9</a:t>
                  </a:r>
                  <a:endParaRPr lang="zh-CN" altLang="en-US" sz="1600">
                    <a:latin typeface="Consolas" panose="020B0609020204030204" pitchFamily="49" charset="0"/>
                    <a:cs typeface="Consolas" panose="020B0609020204030204" pitchFamily="49" charset="0"/>
                  </a:endParaRPr>
                </a:p>
              </p:txBody>
            </p:sp>
            <p:sp>
              <p:nvSpPr>
                <p:cNvPr id="23" name="任意多边形 22"/>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24" name="组合 23"/>
              <p:cNvGrpSpPr/>
              <p:nvPr/>
            </p:nvGrpSpPr>
            <p:grpSpPr>
              <a:xfrm>
                <a:off x="7143768" y="2844036"/>
                <a:ext cx="620296" cy="718317"/>
                <a:chOff x="428596" y="1500174"/>
                <a:chExt cx="620296" cy="718317"/>
              </a:xfrm>
            </p:grpSpPr>
            <p:sp>
              <p:nvSpPr>
                <p:cNvPr id="25" name="椭圆 24"/>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10</a:t>
                  </a:r>
                  <a:endParaRPr lang="zh-CN" altLang="en-US" sz="1600">
                    <a:latin typeface="Consolas" panose="020B0609020204030204" pitchFamily="49" charset="0"/>
                    <a:cs typeface="Consolas" panose="020B0609020204030204" pitchFamily="49" charset="0"/>
                  </a:endParaRPr>
                </a:p>
              </p:txBody>
            </p:sp>
            <p:sp>
              <p:nvSpPr>
                <p:cNvPr id="26" name="任意多边形 25"/>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cxnSp>
            <p:nvCxnSpPr>
              <p:cNvPr id="28" name="直接箭头连接符 27"/>
              <p:cNvCxnSpPr>
                <a:stCxn id="13" idx="0"/>
              </p:cNvCxnSpPr>
              <p:nvPr/>
            </p:nvCxnSpPr>
            <p:spPr>
              <a:xfrm rot="5400000" flipH="1" flipV="1">
                <a:off x="4519541" y="3738980"/>
                <a:ext cx="345379" cy="158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0" idx="0"/>
              </p:cNvCxnSpPr>
              <p:nvPr/>
            </p:nvCxnSpPr>
            <p:spPr>
              <a:xfrm rot="5400000" flipH="1" flipV="1">
                <a:off x="6326168" y="3737011"/>
                <a:ext cx="349316" cy="158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grpSp>
        <p:grpSp>
          <p:nvGrpSpPr>
            <p:cNvPr id="31" name="组合 45"/>
            <p:cNvGrpSpPr/>
            <p:nvPr/>
          </p:nvGrpSpPr>
          <p:grpSpPr>
            <a:xfrm>
              <a:off x="785786" y="2847973"/>
              <a:ext cx="625108" cy="3274337"/>
              <a:chOff x="857224" y="2008114"/>
              <a:chExt cx="625108" cy="3274337"/>
            </a:xfrm>
          </p:grpSpPr>
          <p:sp>
            <p:nvSpPr>
              <p:cNvPr id="5" name="椭圆 4"/>
              <p:cNvSpPr/>
              <p:nvPr/>
            </p:nvSpPr>
            <p:spPr>
              <a:xfrm>
                <a:off x="859630" y="478238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1</a:t>
                </a:r>
                <a:endParaRPr lang="zh-CN" altLang="en-US" sz="1600">
                  <a:latin typeface="Consolas" panose="020B0609020204030204" pitchFamily="49" charset="0"/>
                  <a:cs typeface="Consolas" panose="020B0609020204030204" pitchFamily="49" charset="0"/>
                </a:endParaRPr>
              </a:p>
            </p:txBody>
          </p:sp>
          <p:sp>
            <p:nvSpPr>
              <p:cNvPr id="6" name="椭圆 5"/>
              <p:cNvSpPr/>
              <p:nvPr/>
            </p:nvSpPr>
            <p:spPr>
              <a:xfrm>
                <a:off x="862036" y="3071810"/>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2</a:t>
                </a:r>
                <a:endParaRPr lang="zh-CN" altLang="en-US" sz="1600">
                  <a:latin typeface="Consolas" panose="020B0609020204030204" pitchFamily="49" charset="0"/>
                  <a:cs typeface="Consolas" panose="020B0609020204030204" pitchFamily="49" charset="0"/>
                </a:endParaRPr>
              </a:p>
            </p:txBody>
          </p:sp>
          <p:sp>
            <p:nvSpPr>
              <p:cNvPr id="8" name="椭圆 7"/>
              <p:cNvSpPr/>
              <p:nvPr/>
            </p:nvSpPr>
            <p:spPr>
              <a:xfrm>
                <a:off x="857224" y="3929066"/>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3</a:t>
                </a:r>
                <a:endParaRPr lang="zh-CN" altLang="en-US" sz="1600">
                  <a:latin typeface="Consolas" panose="020B0609020204030204" pitchFamily="49" charset="0"/>
                  <a:cs typeface="Consolas" panose="020B0609020204030204" pitchFamily="49" charset="0"/>
                </a:endParaRPr>
              </a:p>
            </p:txBody>
          </p:sp>
          <p:grpSp>
            <p:nvGrpSpPr>
              <p:cNvPr id="36" name="组合 9"/>
              <p:cNvGrpSpPr/>
              <p:nvPr/>
            </p:nvGrpSpPr>
            <p:grpSpPr>
              <a:xfrm>
                <a:off x="862036" y="2008114"/>
                <a:ext cx="620296" cy="718317"/>
                <a:chOff x="428596" y="1500174"/>
                <a:chExt cx="620296" cy="718317"/>
              </a:xfrm>
            </p:grpSpPr>
            <p:sp>
              <p:nvSpPr>
                <p:cNvPr id="11" name="椭圆 10"/>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4</a:t>
                  </a:r>
                  <a:endParaRPr lang="zh-CN" altLang="en-US" sz="1600">
                    <a:latin typeface="Consolas" panose="020B0609020204030204" pitchFamily="49" charset="0"/>
                    <a:cs typeface="Consolas" panose="020B0609020204030204" pitchFamily="49" charset="0"/>
                  </a:endParaRPr>
                </a:p>
              </p:txBody>
            </p:sp>
            <p:sp>
              <p:nvSpPr>
                <p:cNvPr id="12" name="任意多边形 11"/>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cxnSp>
            <p:nvCxnSpPr>
              <p:cNvPr id="27" name="直接箭头连接符 26"/>
              <p:cNvCxnSpPr>
                <a:stCxn id="6" idx="0"/>
              </p:cNvCxnSpPr>
              <p:nvPr/>
            </p:nvCxnSpPr>
            <p:spPr>
              <a:xfrm rot="5400000" flipH="1" flipV="1">
                <a:off x="903661" y="2899121"/>
                <a:ext cx="345379" cy="158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5" idx="0"/>
              </p:cNvCxnSpPr>
              <p:nvPr/>
            </p:nvCxnSpPr>
            <p:spPr>
              <a:xfrm rot="16200000" flipV="1">
                <a:off x="896115" y="4604556"/>
                <a:ext cx="353253" cy="2406"/>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8" idx="0"/>
                <a:endCxn id="6" idx="4"/>
              </p:cNvCxnSpPr>
              <p:nvPr/>
            </p:nvCxnSpPr>
            <p:spPr>
              <a:xfrm rot="5400000" flipH="1" flipV="1">
                <a:off x="895349" y="3748065"/>
                <a:ext cx="357190" cy="4812"/>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grpSp>
      </p:grpSp>
      <p:sp>
        <p:nvSpPr>
          <p:cNvPr id="50" name="椭圆 49"/>
          <p:cNvSpPr/>
          <p:nvPr/>
        </p:nvSpPr>
        <p:spPr>
          <a:xfrm>
            <a:off x="1716886" y="1634313"/>
            <a:ext cx="381868" cy="367379"/>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1</a:t>
            </a:r>
            <a:endParaRPr lang="zh-CN" altLang="en-US" sz="1600">
              <a:latin typeface="Consolas" panose="020B0609020204030204" pitchFamily="49" charset="0"/>
              <a:cs typeface="Consolas" panose="020B0609020204030204" pitchFamily="49" charset="0"/>
            </a:endParaRPr>
          </a:p>
        </p:txBody>
      </p:sp>
      <p:sp>
        <p:nvSpPr>
          <p:cNvPr id="51" name="椭圆 50"/>
          <p:cNvSpPr/>
          <p:nvPr/>
        </p:nvSpPr>
        <p:spPr>
          <a:xfrm>
            <a:off x="2549090" y="1634313"/>
            <a:ext cx="381868" cy="367379"/>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2</a:t>
            </a:r>
            <a:endParaRPr lang="zh-CN" altLang="en-US" sz="1600">
              <a:latin typeface="Consolas" panose="020B0609020204030204" pitchFamily="49" charset="0"/>
              <a:cs typeface="Consolas" panose="020B0609020204030204" pitchFamily="49" charset="0"/>
            </a:endParaRPr>
          </a:p>
        </p:txBody>
      </p:sp>
      <p:grpSp>
        <p:nvGrpSpPr>
          <p:cNvPr id="41" name="组合 51"/>
          <p:cNvGrpSpPr/>
          <p:nvPr/>
        </p:nvGrpSpPr>
        <p:grpSpPr>
          <a:xfrm>
            <a:off x="1714481" y="562743"/>
            <a:ext cx="552628" cy="527719"/>
            <a:chOff x="428596" y="1500174"/>
            <a:chExt cx="620296" cy="718317"/>
          </a:xfrm>
        </p:grpSpPr>
        <p:sp>
          <p:nvSpPr>
            <p:cNvPr id="53" name="椭圆 52"/>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3</a:t>
              </a:r>
              <a:endParaRPr lang="zh-CN" altLang="en-US" sz="1600">
                <a:latin typeface="Consolas" panose="020B0609020204030204" pitchFamily="49" charset="0"/>
                <a:cs typeface="Consolas" panose="020B0609020204030204" pitchFamily="49" charset="0"/>
              </a:endParaRPr>
            </a:p>
          </p:txBody>
        </p:sp>
        <p:sp>
          <p:nvSpPr>
            <p:cNvPr id="54" name="任意多边形 53"/>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42" name="组合 54"/>
          <p:cNvGrpSpPr/>
          <p:nvPr/>
        </p:nvGrpSpPr>
        <p:grpSpPr>
          <a:xfrm>
            <a:off x="2549091" y="570617"/>
            <a:ext cx="552628" cy="527719"/>
            <a:chOff x="428596" y="1500174"/>
            <a:chExt cx="620296" cy="718317"/>
          </a:xfrm>
        </p:grpSpPr>
        <p:sp>
          <p:nvSpPr>
            <p:cNvPr id="56" name="椭圆 55"/>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4</a:t>
              </a:r>
              <a:endParaRPr lang="zh-CN" altLang="en-US" sz="1600">
                <a:latin typeface="Consolas" panose="020B0609020204030204" pitchFamily="49" charset="0"/>
                <a:cs typeface="Consolas" panose="020B0609020204030204" pitchFamily="49" charset="0"/>
              </a:endParaRPr>
            </a:p>
          </p:txBody>
        </p:sp>
        <p:sp>
          <p:nvSpPr>
            <p:cNvPr id="57" name="任意多边形 56"/>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sp>
        <p:nvSpPr>
          <p:cNvPr id="58" name="椭圆 57"/>
          <p:cNvSpPr/>
          <p:nvPr/>
        </p:nvSpPr>
        <p:spPr>
          <a:xfrm>
            <a:off x="5192296" y="1634313"/>
            <a:ext cx="381868" cy="367379"/>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5</a:t>
            </a:r>
            <a:endParaRPr lang="zh-CN" altLang="en-US" sz="1600">
              <a:latin typeface="Consolas" panose="020B0609020204030204" pitchFamily="49" charset="0"/>
              <a:cs typeface="Consolas" panose="020B0609020204030204" pitchFamily="49" charset="0"/>
            </a:endParaRPr>
          </a:p>
        </p:txBody>
      </p:sp>
      <p:grpSp>
        <p:nvGrpSpPr>
          <p:cNvPr id="43" name="组合 58"/>
          <p:cNvGrpSpPr/>
          <p:nvPr/>
        </p:nvGrpSpPr>
        <p:grpSpPr>
          <a:xfrm>
            <a:off x="4357687" y="566680"/>
            <a:ext cx="552628" cy="527719"/>
            <a:chOff x="428596" y="1500174"/>
            <a:chExt cx="620296" cy="718317"/>
          </a:xfrm>
        </p:grpSpPr>
        <p:sp>
          <p:nvSpPr>
            <p:cNvPr id="60" name="椭圆 59"/>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6</a:t>
              </a:r>
              <a:endParaRPr lang="zh-CN" altLang="en-US" sz="1600">
                <a:latin typeface="Consolas" panose="020B0609020204030204" pitchFamily="49" charset="0"/>
                <a:cs typeface="Consolas" panose="020B0609020204030204" pitchFamily="49" charset="0"/>
              </a:endParaRPr>
            </a:p>
          </p:txBody>
        </p:sp>
        <p:sp>
          <p:nvSpPr>
            <p:cNvPr id="61" name="任意多边形 60"/>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45" name="组合 61"/>
          <p:cNvGrpSpPr/>
          <p:nvPr/>
        </p:nvGrpSpPr>
        <p:grpSpPr>
          <a:xfrm>
            <a:off x="5192297" y="570617"/>
            <a:ext cx="552628" cy="527719"/>
            <a:chOff x="428596" y="1500174"/>
            <a:chExt cx="620296" cy="718317"/>
          </a:xfrm>
        </p:grpSpPr>
        <p:sp>
          <p:nvSpPr>
            <p:cNvPr id="63" name="椭圆 62"/>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7</a:t>
              </a:r>
              <a:endParaRPr lang="zh-CN" altLang="en-US" sz="1600">
                <a:latin typeface="Consolas" panose="020B0609020204030204" pitchFamily="49" charset="0"/>
                <a:cs typeface="Consolas" panose="020B0609020204030204" pitchFamily="49" charset="0"/>
              </a:endParaRPr>
            </a:p>
          </p:txBody>
        </p:sp>
        <p:sp>
          <p:nvSpPr>
            <p:cNvPr id="64" name="任意多边形 63"/>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sp>
        <p:nvSpPr>
          <p:cNvPr id="65" name="椭圆 64"/>
          <p:cNvSpPr/>
          <p:nvPr/>
        </p:nvSpPr>
        <p:spPr>
          <a:xfrm>
            <a:off x="7000892" y="1634313"/>
            <a:ext cx="381868" cy="367379"/>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8</a:t>
            </a:r>
            <a:endParaRPr lang="zh-CN" altLang="en-US" sz="1600">
              <a:latin typeface="Consolas" panose="020B0609020204030204" pitchFamily="49" charset="0"/>
              <a:cs typeface="Consolas" panose="020B0609020204030204" pitchFamily="49" charset="0"/>
            </a:endParaRPr>
          </a:p>
        </p:txBody>
      </p:sp>
      <p:grpSp>
        <p:nvGrpSpPr>
          <p:cNvPr id="46" name="组合 65"/>
          <p:cNvGrpSpPr/>
          <p:nvPr/>
        </p:nvGrpSpPr>
        <p:grpSpPr>
          <a:xfrm>
            <a:off x="7000893" y="566680"/>
            <a:ext cx="552628" cy="527719"/>
            <a:chOff x="428596" y="1500174"/>
            <a:chExt cx="620296" cy="718317"/>
          </a:xfrm>
        </p:grpSpPr>
        <p:sp>
          <p:nvSpPr>
            <p:cNvPr id="67" name="椭圆 66"/>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9</a:t>
              </a:r>
              <a:endParaRPr lang="zh-CN" altLang="en-US" sz="1600">
                <a:latin typeface="Consolas" panose="020B0609020204030204" pitchFamily="49" charset="0"/>
                <a:cs typeface="Consolas" panose="020B0609020204030204" pitchFamily="49" charset="0"/>
              </a:endParaRPr>
            </a:p>
          </p:txBody>
        </p:sp>
        <p:sp>
          <p:nvSpPr>
            <p:cNvPr id="68" name="任意多边形 67"/>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47" name="组合 68"/>
          <p:cNvGrpSpPr/>
          <p:nvPr/>
        </p:nvGrpSpPr>
        <p:grpSpPr>
          <a:xfrm>
            <a:off x="7858149" y="566680"/>
            <a:ext cx="552628" cy="527719"/>
            <a:chOff x="428596" y="1500174"/>
            <a:chExt cx="620296" cy="718317"/>
          </a:xfrm>
        </p:grpSpPr>
        <p:sp>
          <p:nvSpPr>
            <p:cNvPr id="70" name="椭圆 69"/>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10</a:t>
              </a:r>
              <a:endParaRPr lang="zh-CN" altLang="en-US" sz="1600">
                <a:latin typeface="Consolas" panose="020B0609020204030204" pitchFamily="49" charset="0"/>
                <a:cs typeface="Consolas" panose="020B0609020204030204" pitchFamily="49" charset="0"/>
              </a:endParaRPr>
            </a:p>
          </p:txBody>
        </p:sp>
        <p:sp>
          <p:nvSpPr>
            <p:cNvPr id="71" name="任意多边形 70"/>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cxnSp>
        <p:nvCxnSpPr>
          <p:cNvPr id="72" name="直接箭头连接符 71"/>
          <p:cNvCxnSpPr>
            <a:stCxn id="51" idx="0"/>
          </p:cNvCxnSpPr>
          <p:nvPr/>
        </p:nvCxnSpPr>
        <p:spPr>
          <a:xfrm rot="5400000" flipH="1" flipV="1">
            <a:off x="2579819" y="1449934"/>
            <a:ext cx="344584" cy="24175"/>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58" idx="0"/>
          </p:cNvCxnSpPr>
          <p:nvPr/>
        </p:nvCxnSpPr>
        <p:spPr>
          <a:xfrm rot="5400000" flipH="1" flipV="1">
            <a:off x="5223025" y="1449934"/>
            <a:ext cx="344584" cy="24175"/>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50" idx="0"/>
          </p:cNvCxnSpPr>
          <p:nvPr/>
        </p:nvCxnSpPr>
        <p:spPr>
          <a:xfrm rot="5400000" flipH="1" flipV="1">
            <a:off x="1741681" y="1447200"/>
            <a:ext cx="353252" cy="20975"/>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65" idx="0"/>
          </p:cNvCxnSpPr>
          <p:nvPr/>
        </p:nvCxnSpPr>
        <p:spPr>
          <a:xfrm rot="5400000" flipH="1" flipV="1">
            <a:off x="7029652" y="1447967"/>
            <a:ext cx="348521" cy="24173"/>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rot="2733480">
            <a:off x="2308737" y="4088232"/>
            <a:ext cx="616801" cy="289310"/>
          </a:xfrm>
          <a:prstGeom prst="rect">
            <a:avLst/>
          </a:prstGeom>
          <a:solidFill>
            <a:schemeClr val="bg1"/>
          </a:solidFill>
          <a:ln w="19050">
            <a:solidFill>
              <a:schemeClr val="bg1"/>
            </a:solidFill>
          </a:ln>
        </p:spPr>
        <p:txBody>
          <a:bodyPr wrap="square" rtlCol="0">
            <a:spAutoFit/>
          </a:bodyPr>
          <a:lstStyle/>
          <a:p>
            <a:r>
              <a:rPr lang="zh-CN" altLang="en-US" sz="1600">
                <a:solidFill>
                  <a:srgbClr val="0000FF"/>
                </a:solidFill>
                <a:latin typeface="仿宋" panose="02010609060101010101" pitchFamily="49" charset="-122"/>
                <a:ea typeface="仿宋" panose="02010609060101010101" pitchFamily="49" charset="-122"/>
              </a:rPr>
              <a:t>改为</a:t>
            </a:r>
          </a:p>
        </p:txBody>
      </p:sp>
      <p:sp>
        <p:nvSpPr>
          <p:cNvPr id="78" name="灯片编号占位符 77"/>
          <p:cNvSpPr>
            <a:spLocks noGrp="1"/>
          </p:cNvSpPr>
          <p:nvPr>
            <p:ph type="sldNum" sz="quarter" idx="12"/>
          </p:nvPr>
        </p:nvSpPr>
        <p:spPr/>
        <p:txBody>
          <a:bodyPr/>
          <a:lstStyle/>
          <a:p>
            <a:fld id="{67864EE2-EAB3-4814-A7EB-820BD7610F1E}" type="slidenum">
              <a:rPr lang="en-US" altLang="zh-CN" smtClean="0"/>
              <a:t>85</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9"/>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81"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ext Box 4"/>
          <p:cNvSpPr txBox="1">
            <a:spLocks noChangeArrowheads="1"/>
          </p:cNvSpPr>
          <p:nvPr/>
        </p:nvSpPr>
        <p:spPr bwMode="auto">
          <a:xfrm>
            <a:off x="571472" y="1928802"/>
            <a:ext cx="8135937" cy="275302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tIns="144000" bIns="144000">
            <a:spAutoFit/>
          </a:bodyPr>
          <a:lstStyle/>
          <a:p>
            <a:pPr marL="457200" indent="-457200" algn="l">
              <a:lnSpc>
                <a:spcPts val="2800"/>
              </a:lnSpc>
              <a:spcBef>
                <a:spcPts val="120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在一棵高度较低的树中查找根结点的编号（即该集合的代表）所花的时间较少，</a:t>
            </a:r>
            <a:r>
              <a:rPr lang="zh-CN" altLang="en-US" sz="2000">
                <a:solidFill>
                  <a:srgbClr val="FF0000"/>
                </a:solidFill>
                <a:latin typeface="Consolas" panose="020B0609020204030204" pitchFamily="49" charset="0"/>
                <a:ea typeface="仿宋" panose="02010609060101010101" pitchFamily="49" charset="-122"/>
                <a:cs typeface="Consolas" panose="020B0609020204030204" pitchFamily="49" charset="0"/>
              </a:rPr>
              <a:t>如何保证构造的分离集合树较低</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呢？</a:t>
            </a:r>
          </a:p>
          <a:p>
            <a:pPr marL="457200" indent="-457200" algn="l">
              <a:lnSpc>
                <a:spcPts val="2800"/>
              </a:lnSpc>
              <a:spcBef>
                <a:spcPts val="120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两棵分离集合树</a:t>
            </a:r>
            <a:r>
              <a:rPr lang="en-US" sz="200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sz="20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高度相同时：任意一个根作为另外一个根的孩子 </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 合并树的高度增加</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r>
              <a:rPr lang="en-US" altLang="zh-CN" sz="2000" i="1">
                <a:solidFill>
                  <a:srgbClr val="FF0000"/>
                </a:solidFill>
                <a:latin typeface="Consolas" panose="020B0609020204030204" pitchFamily="49" charset="0"/>
                <a:ea typeface="仿宋" panose="02010609060101010101" pitchFamily="49" charset="-122"/>
                <a:cs typeface="Consolas" panose="020B0609020204030204" pitchFamily="49" charset="0"/>
              </a:rPr>
              <a:t>h</a:t>
            </a:r>
            <a:r>
              <a:rPr lang="en-US" altLang="zh-CN" sz="2000" i="1" baseline="-25000">
                <a:solidFill>
                  <a:srgbClr val="FF0000"/>
                </a:solidFill>
                <a:latin typeface="Consolas" panose="020B0609020204030204" pitchFamily="49" charset="0"/>
                <a:ea typeface="仿宋" panose="02010609060101010101" pitchFamily="49" charset="-122"/>
                <a:cs typeface="Consolas" panose="020B0609020204030204" pitchFamily="49" charset="0"/>
              </a:rPr>
              <a:t>C</a:t>
            </a:r>
            <a:r>
              <a:rPr lang="en-US"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=MAX{</a:t>
            </a:r>
            <a:r>
              <a:rPr lang="en-US" altLang="zh-CN" sz="2000" i="1">
                <a:solidFill>
                  <a:srgbClr val="FF0000"/>
                </a:solidFill>
                <a:latin typeface="Consolas" panose="020B0609020204030204" pitchFamily="49" charset="0"/>
                <a:ea typeface="仿宋" panose="02010609060101010101" pitchFamily="49" charset="-122"/>
                <a:cs typeface="Consolas" panose="020B0609020204030204" pitchFamily="49" charset="0"/>
              </a:rPr>
              <a:t>h</a:t>
            </a:r>
            <a:r>
              <a:rPr lang="en-US" altLang="zh-CN" sz="2000" i="1" baseline="-25000">
                <a:solidFill>
                  <a:srgbClr val="FF0000"/>
                </a:solidFill>
                <a:latin typeface="Consolas" panose="020B0609020204030204" pitchFamily="49" charset="0"/>
                <a:ea typeface="仿宋" panose="02010609060101010101" pitchFamily="49" charset="-122"/>
                <a:cs typeface="Consolas" panose="020B0609020204030204" pitchFamily="49" charset="0"/>
              </a:rPr>
              <a:t>A</a:t>
            </a:r>
            <a:r>
              <a:rPr lang="zh-CN" altLang="en-US" sz="200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FF0000"/>
                </a:solidFill>
                <a:latin typeface="Consolas" panose="020B0609020204030204" pitchFamily="49" charset="0"/>
                <a:ea typeface="仿宋" panose="02010609060101010101" pitchFamily="49" charset="-122"/>
                <a:cs typeface="Consolas" panose="020B0609020204030204" pitchFamily="49" charset="0"/>
              </a:rPr>
              <a:t>h</a:t>
            </a:r>
            <a:r>
              <a:rPr lang="en-US" altLang="zh-CN" sz="2000" i="1" baseline="-25000">
                <a:solidFill>
                  <a:srgbClr val="FF0000"/>
                </a:solidFill>
                <a:latin typeface="Consolas" panose="020B0609020204030204" pitchFamily="49" charset="0"/>
                <a:ea typeface="仿宋" panose="02010609060101010101" pitchFamily="49" charset="-122"/>
                <a:cs typeface="Consolas" panose="020B0609020204030204" pitchFamily="49" charset="0"/>
              </a:rPr>
              <a:t>B</a:t>
            </a:r>
            <a:r>
              <a:rPr lang="en-US"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800"/>
              </a:lnSpc>
              <a:spcBef>
                <a:spcPts val="120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两棵分离集合树</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高度不相同时：将较低的根作为较高的根的孩子 </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 合并树的高度不增加，</a:t>
            </a:r>
            <a:r>
              <a:rPr lang="en-US" altLang="zh-CN" sz="2000" i="1">
                <a:solidFill>
                  <a:srgbClr val="FF0000"/>
                </a:solidFill>
                <a:latin typeface="Consolas" panose="020B0609020204030204" pitchFamily="49" charset="0"/>
                <a:ea typeface="仿宋" panose="02010609060101010101" pitchFamily="49" charset="-122"/>
                <a:cs typeface="Consolas" panose="020B0609020204030204" pitchFamily="49" charset="0"/>
              </a:rPr>
              <a:t>h</a:t>
            </a:r>
            <a:r>
              <a:rPr lang="en-US" altLang="zh-CN" sz="2000" i="1" baseline="-25000">
                <a:solidFill>
                  <a:srgbClr val="FF0000"/>
                </a:solidFill>
                <a:latin typeface="Consolas" panose="020B0609020204030204" pitchFamily="49" charset="0"/>
                <a:ea typeface="仿宋" panose="02010609060101010101" pitchFamily="49" charset="-122"/>
                <a:cs typeface="Consolas" panose="020B0609020204030204" pitchFamily="49" charset="0"/>
              </a:rPr>
              <a:t>C</a:t>
            </a:r>
            <a:r>
              <a:rPr lang="en-US"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=MAX{</a:t>
            </a:r>
            <a:r>
              <a:rPr lang="en-US" altLang="zh-CN" sz="2000" i="1">
                <a:solidFill>
                  <a:srgbClr val="FF0000"/>
                </a:solidFill>
                <a:latin typeface="Consolas" panose="020B0609020204030204" pitchFamily="49" charset="0"/>
                <a:ea typeface="仿宋" panose="02010609060101010101" pitchFamily="49" charset="-122"/>
                <a:cs typeface="Consolas" panose="020B0609020204030204" pitchFamily="49" charset="0"/>
              </a:rPr>
              <a:t>h</a:t>
            </a:r>
            <a:r>
              <a:rPr lang="en-US" altLang="zh-CN" sz="2000" i="1" baseline="-25000">
                <a:solidFill>
                  <a:srgbClr val="FF0000"/>
                </a:solidFill>
                <a:latin typeface="Consolas" panose="020B0609020204030204" pitchFamily="49" charset="0"/>
                <a:ea typeface="仿宋" panose="02010609060101010101" pitchFamily="49" charset="-122"/>
                <a:cs typeface="Consolas" panose="020B0609020204030204" pitchFamily="49" charset="0"/>
              </a:rPr>
              <a:t>A</a:t>
            </a:r>
            <a:r>
              <a:rPr lang="zh-CN" altLang="en-US" sz="200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FF0000"/>
                </a:solidFill>
                <a:latin typeface="Consolas" panose="020B0609020204030204" pitchFamily="49" charset="0"/>
                <a:ea typeface="仿宋" panose="02010609060101010101" pitchFamily="49" charset="-122"/>
                <a:cs typeface="Consolas" panose="020B0609020204030204" pitchFamily="49" charset="0"/>
              </a:rPr>
              <a:t>h</a:t>
            </a:r>
            <a:r>
              <a:rPr lang="en-US" altLang="zh-CN" sz="2000" i="1" baseline="-25000">
                <a:solidFill>
                  <a:srgbClr val="FF0000"/>
                </a:solidFill>
                <a:latin typeface="Consolas" panose="020B0609020204030204" pitchFamily="49" charset="0"/>
                <a:ea typeface="仿宋" panose="02010609060101010101" pitchFamily="49" charset="-122"/>
                <a:cs typeface="Consolas" panose="020B0609020204030204" pitchFamily="49" charset="0"/>
              </a:rPr>
              <a:t>B</a:t>
            </a:r>
            <a:r>
              <a:rPr lang="en-US"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pic>
        <p:nvPicPr>
          <p:cNvPr id="51202" name="Picture 2"/>
          <p:cNvPicPr>
            <a:picLocks noChangeAspect="1" noChangeArrowheads="1"/>
          </p:cNvPicPr>
          <p:nvPr/>
        </p:nvPicPr>
        <p:blipFill>
          <a:blip r:embed="rId3" cstate="print"/>
          <a:srcRect/>
          <a:stretch>
            <a:fillRect/>
          </a:stretch>
        </p:blipFill>
        <p:spPr bwMode="auto">
          <a:xfrm>
            <a:off x="785786" y="500042"/>
            <a:ext cx="1540273" cy="1214446"/>
          </a:xfrm>
          <a:prstGeom prst="rect">
            <a:avLst/>
          </a:prstGeom>
          <a:noFill/>
          <a:ln w="9525">
            <a:noFill/>
            <a:miter lim="800000"/>
            <a:headEnd/>
            <a:tailEnd/>
          </a:ln>
          <a:effectLst/>
        </p:spPr>
      </p:pic>
      <p:sp>
        <p:nvSpPr>
          <p:cNvPr id="6" name="灯片编号占位符 5"/>
          <p:cNvSpPr>
            <a:spLocks noGrp="1"/>
          </p:cNvSpPr>
          <p:nvPr>
            <p:ph type="sldNum" sz="quarter" idx="12"/>
          </p:nvPr>
        </p:nvSpPr>
        <p:spPr/>
        <p:txBody>
          <a:bodyPr/>
          <a:lstStyle/>
          <a:p>
            <a:fld id="{67864EE2-EAB3-4814-A7EB-820BD7610F1E}" type="slidenum">
              <a:rPr lang="en-US" altLang="zh-CN" smtClean="0"/>
              <a:t>86</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787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787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14480" y="599998"/>
            <a:ext cx="2357454"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457200" indent="-457200" algn="l">
              <a:lnSpc>
                <a:spcPct val="100000"/>
              </a:lnSpc>
            </a:pPr>
            <a:r>
              <a:rPr lang="zh-CN" altLang="en-US" sz="2000" spc="50">
                <a:ln w="11430"/>
                <a:solidFill>
                  <a:srgbClr val="FF0000"/>
                </a:solidFill>
                <a:effectLst>
                  <a:outerShdw blurRad="76200" dist="50800" dir="5400000" algn="tl" rotWithShape="0">
                    <a:srgbClr val="000000">
                      <a:alpha val="65000"/>
                    </a:srgbClr>
                  </a:outerShdw>
                </a:effectLst>
                <a:latin typeface="楷体" panose="02010609060101010101" pitchFamily="49" charset="-122"/>
                <a:ea typeface="楷体" panose="02010609060101010101" pitchFamily="49" charset="-122"/>
              </a:rPr>
              <a:t>查找中的路径压缩</a:t>
            </a:r>
          </a:p>
        </p:txBody>
      </p:sp>
      <p:grpSp>
        <p:nvGrpSpPr>
          <p:cNvPr id="2" name="组合 20"/>
          <p:cNvGrpSpPr/>
          <p:nvPr/>
        </p:nvGrpSpPr>
        <p:grpSpPr>
          <a:xfrm>
            <a:off x="385104" y="428604"/>
            <a:ext cx="1257938" cy="1285884"/>
            <a:chOff x="1003205" y="2000240"/>
            <a:chExt cx="1257938" cy="1285884"/>
          </a:xfrm>
        </p:grpSpPr>
        <p:pic>
          <p:nvPicPr>
            <p:cNvPr id="5" name="Picture 29" descr="1"/>
            <p:cNvPicPr>
              <a:picLocks noChangeAspect="1" noChangeArrowheads="1"/>
            </p:cNvPicPr>
            <p:nvPr/>
          </p:nvPicPr>
          <p:blipFill>
            <a:blip r:embed="rId2" cstate="print">
              <a:lum bright="-6000" contrast="24000"/>
            </a:blip>
            <a:srcRect l="42606" t="64474" r="19473"/>
            <a:stretch>
              <a:fillRect/>
            </a:stretch>
          </p:blipFill>
          <p:spPr bwMode="auto">
            <a:xfrm>
              <a:off x="1003205" y="2000240"/>
              <a:ext cx="1257938" cy="1285884"/>
            </a:xfrm>
            <a:prstGeom prst="rect">
              <a:avLst/>
            </a:prstGeom>
            <a:noFill/>
            <a:ln w="9525">
              <a:noFill/>
              <a:miter lim="800000"/>
              <a:headEnd/>
              <a:tailEnd/>
            </a:ln>
          </p:spPr>
        </p:pic>
        <p:sp>
          <p:nvSpPr>
            <p:cNvPr id="6" name="Text Box 31"/>
            <p:cNvSpPr txBox="1">
              <a:spLocks noChangeArrowheads="1"/>
            </p:cNvSpPr>
            <p:nvPr/>
          </p:nvSpPr>
          <p:spPr bwMode="white">
            <a:xfrm>
              <a:off x="1643042" y="2304628"/>
              <a:ext cx="381000" cy="338554"/>
            </a:xfrm>
            <a:prstGeom prst="rect">
              <a:avLst/>
            </a:prstGeom>
            <a:noFill/>
            <a:ln w="9525">
              <a:noFill/>
              <a:miter lim="800000"/>
            </a:ln>
          </p:spPr>
          <p:txBody>
            <a:bodyPr>
              <a:spAutoFit/>
            </a:bodyPr>
            <a:lstStyle/>
            <a:p>
              <a:pPr algn="ctr">
                <a:spcBef>
                  <a:spcPct val="50000"/>
                </a:spcBef>
              </a:pPr>
              <a:r>
                <a:rPr lang="en-US" altLang="zh-CN" sz="2000">
                  <a:solidFill>
                    <a:srgbClr val="FF0000"/>
                  </a:solidFill>
                  <a:latin typeface="微软雅黑" panose="020B0503020204020204" pitchFamily="34" charset="-122"/>
                  <a:ea typeface="微软雅黑" panose="020B0503020204020204" pitchFamily="34" charset="-122"/>
                  <a:cs typeface="Arial" panose="020B0604020202020204" pitchFamily="34" charset="0"/>
                </a:rPr>
                <a:t>4</a:t>
              </a:r>
              <a:endParaRPr lang="en-US" altLang="zh-CN" sz="20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54294" name="Rectangle 2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4" name="组合 28"/>
          <p:cNvGrpSpPr/>
          <p:nvPr/>
        </p:nvGrpSpPr>
        <p:grpSpPr>
          <a:xfrm>
            <a:off x="2214546" y="1637468"/>
            <a:ext cx="4456742" cy="2148722"/>
            <a:chOff x="2214546" y="1500174"/>
            <a:chExt cx="4456742" cy="2148722"/>
          </a:xfrm>
        </p:grpSpPr>
        <p:sp>
          <p:nvSpPr>
            <p:cNvPr id="54292" name="Oval 20"/>
            <p:cNvSpPr>
              <a:spLocks noChangeArrowheads="1"/>
            </p:cNvSpPr>
            <p:nvPr/>
          </p:nvSpPr>
          <p:spPr bwMode="auto">
            <a:xfrm>
              <a:off x="3296514" y="1675507"/>
              <a:ext cx="334703" cy="382870"/>
            </a:xfrm>
            <a:prstGeom prst="ellipse">
              <a:avLst/>
            </a:prstGeom>
            <a:ln w="19050">
              <a:tailEnd type="none" w="sm" len="sm"/>
            </a:ln>
          </p:spPr>
          <p:style>
            <a:lnRef idx="1">
              <a:schemeClr val="accent2"/>
            </a:lnRef>
            <a:fillRef idx="2">
              <a:schemeClr val="accent2"/>
            </a:fillRef>
            <a:effectRef idx="1">
              <a:schemeClr val="accent2"/>
            </a:effectRef>
            <a:fontRef idx="minor">
              <a:schemeClr val="dk1"/>
            </a:fontRef>
          </p:style>
          <p:txBody>
            <a:bodyPr vert="horz" wrap="square" lIns="0" tIns="36529" rIns="0" bIns="36529" numCol="1" anchor="t" anchorCtr="0" compatLnSpc="1"/>
            <a:lstStyle/>
            <a:p>
              <a:pPr marL="0" marR="0" lvl="0" algn="ctr" defTabSz="914400" rtl="0" eaLnBrk="1" fontAlgn="base" latinLnBrk="0" hangingPunct="1">
                <a:lnSpc>
                  <a:spcPts val="16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p>
          </p:txBody>
        </p:sp>
        <p:sp>
          <p:nvSpPr>
            <p:cNvPr id="54291" name="AutoShape 19"/>
            <p:cNvSpPr>
              <a:spLocks noChangeArrowheads="1"/>
            </p:cNvSpPr>
            <p:nvPr/>
          </p:nvSpPr>
          <p:spPr bwMode="auto">
            <a:xfrm>
              <a:off x="3291144" y="2068217"/>
              <a:ext cx="346337" cy="482165"/>
            </a:xfrm>
            <a:prstGeom prst="triangle">
              <a:avLst>
                <a:gd name="adj" fmla="val 50000"/>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lstStyle/>
            <a:p>
              <a:pPr>
                <a:lnSpc>
                  <a:spcPts val="16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4290" name="Oval 18"/>
            <p:cNvSpPr>
              <a:spLocks noChangeArrowheads="1"/>
            </p:cNvSpPr>
            <p:nvPr/>
          </p:nvSpPr>
          <p:spPr bwMode="auto">
            <a:xfrm>
              <a:off x="2723760" y="2244445"/>
              <a:ext cx="334703" cy="382870"/>
            </a:xfrm>
            <a:prstGeom prst="ellipse">
              <a:avLst/>
            </a:prstGeom>
            <a:ln w="19050">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529" rIns="0" bIns="36529" numCol="1" anchor="t" anchorCtr="0" compatLnSpc="1"/>
            <a:lstStyle/>
            <a:p>
              <a:pPr marL="0" marR="0" lvl="0" algn="ctr" defTabSz="914400" rtl="0" eaLnBrk="1" fontAlgn="base" latinLnBrk="0" hangingPunct="1">
                <a:lnSpc>
                  <a:spcPts val="16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p>
          </p:txBody>
        </p:sp>
        <p:sp>
          <p:nvSpPr>
            <p:cNvPr id="54289" name="AutoShape 17"/>
            <p:cNvSpPr>
              <a:spLocks noChangeArrowheads="1"/>
            </p:cNvSpPr>
            <p:nvPr/>
          </p:nvSpPr>
          <p:spPr bwMode="auto">
            <a:xfrm>
              <a:off x="2718390" y="2637154"/>
              <a:ext cx="346337" cy="482165"/>
            </a:xfrm>
            <a:prstGeom prst="triangle">
              <a:avLst>
                <a:gd name="adj" fmla="val 50000"/>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lstStyle/>
            <a:p>
              <a:pPr>
                <a:lnSpc>
                  <a:spcPts val="16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4288" name="Oval 16"/>
            <p:cNvSpPr>
              <a:spLocks noChangeArrowheads="1"/>
            </p:cNvSpPr>
            <p:nvPr/>
          </p:nvSpPr>
          <p:spPr bwMode="auto">
            <a:xfrm>
              <a:off x="2219915" y="2774021"/>
              <a:ext cx="334703" cy="382870"/>
            </a:xfrm>
            <a:prstGeom prst="ellipse">
              <a:avLst/>
            </a:prstGeom>
            <a:ln w="19050">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529" rIns="0" bIns="36529" numCol="1" anchor="t" anchorCtr="0" compatLnSpc="1"/>
            <a:lstStyle/>
            <a:p>
              <a:pPr marL="0" marR="0" lvl="0" algn="ctr" defTabSz="914400" rtl="0" eaLnBrk="1" fontAlgn="base" latinLnBrk="0" hangingPunct="1">
                <a:lnSpc>
                  <a:spcPts val="1600"/>
                </a:lnSpc>
                <a:spcBef>
                  <a:spcPct val="0"/>
                </a:spcBef>
                <a:spcAft>
                  <a:spcPct val="0"/>
                </a:spcAft>
                <a:buClrTx/>
                <a:buSzTx/>
                <a:buFontTx/>
                <a:buNone/>
              </a:pPr>
              <a:r>
                <a:rPr kumimoji="0" lang="en-US" altLang="zh-CN" sz="16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x</a:t>
              </a:r>
              <a:endPar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4287" name="AutoShape 15"/>
            <p:cNvSpPr>
              <a:spLocks noChangeArrowheads="1"/>
            </p:cNvSpPr>
            <p:nvPr/>
          </p:nvSpPr>
          <p:spPr bwMode="auto">
            <a:xfrm>
              <a:off x="2214546" y="3166731"/>
              <a:ext cx="346337" cy="482165"/>
            </a:xfrm>
            <a:prstGeom prst="triangle">
              <a:avLst>
                <a:gd name="adj" fmla="val 50000"/>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lstStyle/>
            <a:p>
              <a:pPr>
                <a:lnSpc>
                  <a:spcPts val="16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4286" name="AutoShape 14"/>
            <p:cNvSpPr>
              <a:spLocks noChangeShapeType="1"/>
            </p:cNvSpPr>
            <p:nvPr/>
          </p:nvSpPr>
          <p:spPr bwMode="auto">
            <a:xfrm flipH="1">
              <a:off x="3009242" y="2002915"/>
              <a:ext cx="335598" cy="297887"/>
            </a:xfrm>
            <a:prstGeom prst="straightConnector1">
              <a:avLst/>
            </a:prstGeom>
            <a:noFill/>
            <a:ln w="19050">
              <a:solidFill>
                <a:srgbClr val="000000"/>
              </a:solidFill>
              <a:round/>
              <a:headEnd type="arrow" w="med" len="med"/>
              <a:tailEnd type="none" w="sm" len="sm"/>
            </a:ln>
          </p:spPr>
          <p:txBody>
            <a:bodyPr vert="horz" wrap="square" lIns="91440" tIns="45720" rIns="91440" bIns="45720" numCol="1" anchor="t" anchorCtr="0" compatLnSpc="1"/>
            <a:lstStyle/>
            <a:p>
              <a:pPr>
                <a:lnSpc>
                  <a:spcPts val="16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4285" name="AutoShape 13"/>
            <p:cNvSpPr>
              <a:spLocks noChangeShapeType="1"/>
            </p:cNvSpPr>
            <p:nvPr/>
          </p:nvSpPr>
          <p:spPr bwMode="auto">
            <a:xfrm flipH="1">
              <a:off x="2506292" y="2570957"/>
              <a:ext cx="266689" cy="259421"/>
            </a:xfrm>
            <a:prstGeom prst="straightConnector1">
              <a:avLst/>
            </a:prstGeom>
            <a:noFill/>
            <a:ln w="19050">
              <a:solidFill>
                <a:srgbClr val="000000"/>
              </a:solidFill>
              <a:round/>
              <a:headEnd type="arrow" w="med" len="med"/>
              <a:tailEnd type="none" w="sm" len="sm"/>
            </a:ln>
          </p:spPr>
          <p:txBody>
            <a:bodyPr vert="horz" wrap="square" lIns="91440" tIns="45720" rIns="91440" bIns="45720" numCol="1" anchor="t" anchorCtr="0" compatLnSpc="1"/>
            <a:lstStyle/>
            <a:p>
              <a:pPr>
                <a:lnSpc>
                  <a:spcPts val="16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4284" name="Oval 12"/>
            <p:cNvSpPr>
              <a:spLocks noChangeArrowheads="1"/>
            </p:cNvSpPr>
            <p:nvPr/>
          </p:nvSpPr>
          <p:spPr bwMode="auto">
            <a:xfrm>
              <a:off x="6129857" y="1683558"/>
              <a:ext cx="334703" cy="382870"/>
            </a:xfrm>
            <a:prstGeom prst="ellipse">
              <a:avLst/>
            </a:prstGeom>
            <a:ln w="19050">
              <a:tailEnd type="none" w="sm" len="sm"/>
            </a:ln>
          </p:spPr>
          <p:style>
            <a:lnRef idx="1">
              <a:schemeClr val="accent2"/>
            </a:lnRef>
            <a:fillRef idx="2">
              <a:schemeClr val="accent2"/>
            </a:fillRef>
            <a:effectRef idx="1">
              <a:schemeClr val="accent2"/>
            </a:effectRef>
            <a:fontRef idx="minor">
              <a:schemeClr val="dk1"/>
            </a:fontRef>
          </p:style>
          <p:txBody>
            <a:bodyPr vert="horz" wrap="square" lIns="0" tIns="36529" rIns="0" bIns="36529" numCol="1" anchor="t" anchorCtr="0" compatLnSpc="1"/>
            <a:lstStyle/>
            <a:p>
              <a:pPr marL="0" marR="0" lvl="0" algn="ctr" defTabSz="914400" rtl="0" eaLnBrk="1" fontAlgn="base" latinLnBrk="0" hangingPunct="1">
                <a:lnSpc>
                  <a:spcPts val="16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p>
          </p:txBody>
        </p:sp>
        <p:sp>
          <p:nvSpPr>
            <p:cNvPr id="54283" name="AutoShape 11"/>
            <p:cNvSpPr>
              <a:spLocks noChangeArrowheads="1"/>
            </p:cNvSpPr>
            <p:nvPr/>
          </p:nvSpPr>
          <p:spPr bwMode="auto">
            <a:xfrm>
              <a:off x="6124487" y="2076268"/>
              <a:ext cx="346337" cy="482165"/>
            </a:xfrm>
            <a:prstGeom prst="triangle">
              <a:avLst>
                <a:gd name="adj" fmla="val 50000"/>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lstStyle/>
            <a:p>
              <a:pPr>
                <a:lnSpc>
                  <a:spcPts val="16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4282" name="Oval 10"/>
            <p:cNvSpPr>
              <a:spLocks noChangeArrowheads="1"/>
            </p:cNvSpPr>
            <p:nvPr/>
          </p:nvSpPr>
          <p:spPr bwMode="auto">
            <a:xfrm>
              <a:off x="5557103" y="2252496"/>
              <a:ext cx="334703" cy="382870"/>
            </a:xfrm>
            <a:prstGeom prst="ellipse">
              <a:avLst/>
            </a:prstGeom>
            <a:ln w="19050">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529" rIns="0" bIns="36529" numCol="1" anchor="t" anchorCtr="0" compatLnSpc="1"/>
            <a:lstStyle/>
            <a:p>
              <a:pPr marL="0" marR="0" lvl="0" algn="ctr" defTabSz="914400" rtl="0" eaLnBrk="1" fontAlgn="base" latinLnBrk="0" hangingPunct="1">
                <a:lnSpc>
                  <a:spcPts val="16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p>
          </p:txBody>
        </p:sp>
        <p:sp>
          <p:nvSpPr>
            <p:cNvPr id="54281" name="AutoShape 9"/>
            <p:cNvSpPr>
              <a:spLocks noChangeArrowheads="1"/>
            </p:cNvSpPr>
            <p:nvPr/>
          </p:nvSpPr>
          <p:spPr bwMode="auto">
            <a:xfrm>
              <a:off x="5551733" y="2645205"/>
              <a:ext cx="346337" cy="482165"/>
            </a:xfrm>
            <a:prstGeom prst="triangle">
              <a:avLst>
                <a:gd name="adj" fmla="val 50000"/>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lstStyle/>
            <a:p>
              <a:pPr>
                <a:lnSpc>
                  <a:spcPts val="16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4280" name="Oval 8"/>
            <p:cNvSpPr>
              <a:spLocks noChangeArrowheads="1"/>
            </p:cNvSpPr>
            <p:nvPr/>
          </p:nvSpPr>
          <p:spPr bwMode="auto">
            <a:xfrm>
              <a:off x="5023725" y="2260547"/>
              <a:ext cx="334703" cy="382870"/>
            </a:xfrm>
            <a:prstGeom prst="ellipse">
              <a:avLst/>
            </a:prstGeom>
            <a:ln w="19050">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529" rIns="0" bIns="36529" numCol="1" anchor="t" anchorCtr="0" compatLnSpc="1"/>
            <a:lstStyle/>
            <a:p>
              <a:pPr marL="0" marR="0" lvl="0" algn="ctr" defTabSz="914400" rtl="0" eaLnBrk="1" fontAlgn="base" latinLnBrk="0" hangingPunct="1">
                <a:lnSpc>
                  <a:spcPts val="1600"/>
                </a:lnSpc>
                <a:spcBef>
                  <a:spcPct val="0"/>
                </a:spcBef>
                <a:spcAft>
                  <a:spcPct val="0"/>
                </a:spcAft>
                <a:buClrTx/>
                <a:buSzTx/>
                <a:buFontTx/>
                <a:buNone/>
              </a:pPr>
              <a:r>
                <a:rPr kumimoji="0" lang="en-US" altLang="zh-CN" sz="16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x</a:t>
              </a:r>
              <a:endPar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4279" name="AutoShape 7"/>
            <p:cNvSpPr>
              <a:spLocks noChangeArrowheads="1"/>
            </p:cNvSpPr>
            <p:nvPr/>
          </p:nvSpPr>
          <p:spPr bwMode="auto">
            <a:xfrm>
              <a:off x="5018356" y="2653256"/>
              <a:ext cx="346337" cy="482165"/>
            </a:xfrm>
            <a:prstGeom prst="triangle">
              <a:avLst>
                <a:gd name="adj" fmla="val 50000"/>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lstStyle/>
            <a:p>
              <a:pPr>
                <a:lnSpc>
                  <a:spcPts val="16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4278" name="AutoShape 6"/>
            <p:cNvSpPr>
              <a:spLocks noChangeShapeType="1"/>
            </p:cNvSpPr>
            <p:nvPr/>
          </p:nvSpPr>
          <p:spPr bwMode="auto">
            <a:xfrm flipH="1">
              <a:off x="5842585" y="2010071"/>
              <a:ext cx="336493" cy="298782"/>
            </a:xfrm>
            <a:prstGeom prst="straightConnector1">
              <a:avLst/>
            </a:prstGeom>
            <a:noFill/>
            <a:ln w="19050">
              <a:solidFill>
                <a:srgbClr val="000000"/>
              </a:solidFill>
              <a:round/>
              <a:headEnd type="arrow" w="med" len="med"/>
              <a:tailEnd type="none" w="med" len="med"/>
            </a:ln>
          </p:spPr>
          <p:txBody>
            <a:bodyPr vert="horz" wrap="square" lIns="91440" tIns="45720" rIns="91440" bIns="45720" numCol="1" anchor="t" anchorCtr="0" compatLnSpc="1"/>
            <a:lstStyle/>
            <a:p>
              <a:pPr>
                <a:lnSpc>
                  <a:spcPts val="16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4277" name="AutoShape 5"/>
            <p:cNvSpPr>
              <a:spLocks noChangeShapeType="1"/>
            </p:cNvSpPr>
            <p:nvPr/>
          </p:nvSpPr>
          <p:spPr bwMode="auto">
            <a:xfrm flipH="1">
              <a:off x="5309207" y="1874993"/>
              <a:ext cx="820649" cy="441910"/>
            </a:xfrm>
            <a:prstGeom prst="straightConnector1">
              <a:avLst/>
            </a:prstGeom>
            <a:noFill/>
            <a:ln w="19050">
              <a:solidFill>
                <a:srgbClr val="000000"/>
              </a:solidFill>
              <a:round/>
              <a:headEnd type="arrow" w="med" len="med"/>
              <a:tailEnd type="none" w="med" len="med"/>
            </a:ln>
          </p:spPr>
          <p:txBody>
            <a:bodyPr vert="horz" wrap="square" lIns="91440" tIns="45720" rIns="91440" bIns="45720" numCol="1" anchor="t" anchorCtr="0" compatLnSpc="1"/>
            <a:lstStyle/>
            <a:p>
              <a:pPr>
                <a:lnSpc>
                  <a:spcPts val="16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4276" name="AutoShape 4"/>
            <p:cNvSpPr>
              <a:spLocks noChangeArrowheads="1"/>
            </p:cNvSpPr>
            <p:nvPr/>
          </p:nvSpPr>
          <p:spPr bwMode="auto">
            <a:xfrm>
              <a:off x="4025880" y="2473451"/>
              <a:ext cx="461783" cy="356928"/>
            </a:xfrm>
            <a:prstGeom prst="rightArrow">
              <a:avLst>
                <a:gd name="adj1" fmla="val 50000"/>
                <a:gd name="adj2" fmla="val 32331"/>
              </a:avLst>
            </a:prstGeom>
            <a:ln w="19050">
              <a:tailEnd type="none"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lstStyle/>
            <a:p>
              <a:pPr>
                <a:lnSpc>
                  <a:spcPts val="16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4275" name="Freeform 3"/>
            <p:cNvSpPr/>
            <p:nvPr/>
          </p:nvSpPr>
          <p:spPr bwMode="auto">
            <a:xfrm>
              <a:off x="3458496" y="1500174"/>
              <a:ext cx="382134" cy="533155"/>
            </a:xfrm>
            <a:custGeom>
              <a:avLst/>
              <a:gdLst/>
              <a:ahLst/>
              <a:cxnLst>
                <a:cxn ang="0">
                  <a:pos x="160" y="539"/>
                </a:cxn>
                <a:cxn ang="0">
                  <a:pos x="387" y="548"/>
                </a:cxn>
                <a:cxn ang="0">
                  <a:pos x="398" y="251"/>
                </a:cxn>
                <a:cxn ang="0">
                  <a:pos x="279" y="36"/>
                </a:cxn>
                <a:cxn ang="0">
                  <a:pos x="161" y="36"/>
                </a:cxn>
                <a:cxn ang="0">
                  <a:pos x="0" y="174"/>
                </a:cxn>
              </a:cxnLst>
              <a:rect l="0" t="0" r="r" b="b"/>
              <a:pathLst>
                <a:path w="427" h="596">
                  <a:moveTo>
                    <a:pt x="160" y="539"/>
                  </a:moveTo>
                  <a:cubicBezTo>
                    <a:pt x="253" y="567"/>
                    <a:pt x="347" y="596"/>
                    <a:pt x="387" y="548"/>
                  </a:cubicBezTo>
                  <a:cubicBezTo>
                    <a:pt x="427" y="500"/>
                    <a:pt x="416" y="336"/>
                    <a:pt x="398" y="251"/>
                  </a:cubicBezTo>
                  <a:cubicBezTo>
                    <a:pt x="380" y="166"/>
                    <a:pt x="318" y="72"/>
                    <a:pt x="279" y="36"/>
                  </a:cubicBezTo>
                  <a:cubicBezTo>
                    <a:pt x="240" y="0"/>
                    <a:pt x="207" y="13"/>
                    <a:pt x="161" y="36"/>
                  </a:cubicBezTo>
                  <a:cubicBezTo>
                    <a:pt x="115" y="59"/>
                    <a:pt x="34" y="145"/>
                    <a:pt x="0" y="174"/>
                  </a:cubicBezTo>
                </a:path>
              </a:pathLst>
            </a:custGeom>
            <a:noFill/>
            <a:ln w="19050">
              <a:solidFill>
                <a:srgbClr val="000000"/>
              </a:solidFill>
              <a:round/>
              <a:tailEnd type="arrow" w="sm" len="sm"/>
            </a:ln>
          </p:spPr>
          <p:txBody>
            <a:bodyPr vert="horz" wrap="square" lIns="91440" tIns="45720" rIns="91440" bIns="45720" numCol="1" anchor="t" anchorCtr="0" compatLnSpc="1"/>
            <a:lstStyle/>
            <a:p>
              <a:pPr>
                <a:lnSpc>
                  <a:spcPts val="16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4274" name="Freeform 2"/>
            <p:cNvSpPr/>
            <p:nvPr/>
          </p:nvSpPr>
          <p:spPr bwMode="auto">
            <a:xfrm>
              <a:off x="6289154" y="1508225"/>
              <a:ext cx="382134" cy="533155"/>
            </a:xfrm>
            <a:custGeom>
              <a:avLst/>
              <a:gdLst/>
              <a:ahLst/>
              <a:cxnLst>
                <a:cxn ang="0">
                  <a:pos x="160" y="539"/>
                </a:cxn>
                <a:cxn ang="0">
                  <a:pos x="387" y="548"/>
                </a:cxn>
                <a:cxn ang="0">
                  <a:pos x="398" y="251"/>
                </a:cxn>
                <a:cxn ang="0">
                  <a:pos x="279" y="36"/>
                </a:cxn>
                <a:cxn ang="0">
                  <a:pos x="161" y="36"/>
                </a:cxn>
                <a:cxn ang="0">
                  <a:pos x="0" y="174"/>
                </a:cxn>
              </a:cxnLst>
              <a:rect l="0" t="0" r="r" b="b"/>
              <a:pathLst>
                <a:path w="427" h="596">
                  <a:moveTo>
                    <a:pt x="160" y="539"/>
                  </a:moveTo>
                  <a:cubicBezTo>
                    <a:pt x="253" y="567"/>
                    <a:pt x="347" y="596"/>
                    <a:pt x="387" y="548"/>
                  </a:cubicBezTo>
                  <a:cubicBezTo>
                    <a:pt x="427" y="500"/>
                    <a:pt x="416" y="336"/>
                    <a:pt x="398" y="251"/>
                  </a:cubicBezTo>
                  <a:cubicBezTo>
                    <a:pt x="380" y="166"/>
                    <a:pt x="318" y="72"/>
                    <a:pt x="279" y="36"/>
                  </a:cubicBezTo>
                  <a:cubicBezTo>
                    <a:pt x="240" y="0"/>
                    <a:pt x="207" y="13"/>
                    <a:pt x="161" y="36"/>
                  </a:cubicBezTo>
                  <a:cubicBezTo>
                    <a:pt x="115" y="59"/>
                    <a:pt x="34" y="145"/>
                    <a:pt x="0" y="174"/>
                  </a:cubicBezTo>
                </a:path>
              </a:pathLst>
            </a:custGeom>
            <a:noFill/>
            <a:ln w="19050">
              <a:solidFill>
                <a:srgbClr val="000000"/>
              </a:solidFill>
              <a:round/>
              <a:tailEnd type="arrow" w="sm" len="sm"/>
            </a:ln>
          </p:spPr>
          <p:txBody>
            <a:bodyPr vert="horz" wrap="square" lIns="91440" tIns="45720" rIns="91440" bIns="45720" numCol="1" anchor="t" anchorCtr="0" compatLnSpc="1"/>
            <a:lstStyle/>
            <a:p>
              <a:pPr>
                <a:lnSpc>
                  <a:spcPts val="16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29" name="灯片编号占位符 28"/>
          <p:cNvSpPr>
            <a:spLocks noGrp="1"/>
          </p:cNvSpPr>
          <p:nvPr>
            <p:ph type="sldNum" sz="quarter" idx="12"/>
          </p:nvPr>
        </p:nvSpPr>
        <p:spPr/>
        <p:txBody>
          <a:bodyPr/>
          <a:lstStyle/>
          <a:p>
            <a:fld id="{67864EE2-EAB3-4814-A7EB-820BD7610F1E}" type="slidenum">
              <a:rPr lang="en-US" altLang="zh-CN" smtClean="0"/>
              <a:t>87</a:t>
            </a:fld>
            <a:r>
              <a:rPr lang="en-US" altLang="zh-CN"/>
              <a:t>/76</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72" y="2773467"/>
            <a:ext cx="7215238" cy="872510"/>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parent[MAXN];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并查集存储结构</a:t>
            </a: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rnk[MAXN];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存储结点的秩</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近似于高度</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428596" y="2130525"/>
            <a:ext cx="7358114" cy="400110"/>
          </a:xfrm>
          <a:prstGeom prst="rect">
            <a:avLst/>
          </a:prstGeom>
          <a:noFill/>
        </p:spPr>
        <p:txBody>
          <a:bodyPr wrap="square" rtlCol="0">
            <a:spAutoFit/>
          </a:bodyPr>
          <a:lstStyle/>
          <a:p>
            <a:pPr algn="l">
              <a:lnSpc>
                <a:spcPct val="100000"/>
              </a:lnSpc>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并查集的基本存储结构（实际上是森林的双亲存储结构）如下：</a:t>
            </a:r>
          </a:p>
        </p:txBody>
      </p:sp>
      <p:sp>
        <p:nvSpPr>
          <p:cNvPr id="7" name="TextBox 6"/>
          <p:cNvSpPr txBox="1"/>
          <p:nvPr/>
        </p:nvSpPr>
        <p:spPr>
          <a:xfrm>
            <a:off x="428596" y="928670"/>
            <a:ext cx="328614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anose="020B0609020204030204" pitchFamily="49" charset="0"/>
                <a:ea typeface="微软雅黑" panose="020B0503020204020204" pitchFamily="34" charset="-122"/>
                <a:cs typeface="Consolas" panose="020B0609020204030204" pitchFamily="49" charset="0"/>
              </a:rPr>
              <a:t>7.9.2 </a:t>
            </a:r>
            <a:r>
              <a:rPr lang="zh-CN" altLang="zh-CN">
                <a:latin typeface="Consolas" panose="020B0609020204030204" pitchFamily="49" charset="0"/>
                <a:ea typeface="微软雅黑" panose="020B0503020204020204" pitchFamily="34" charset="-122"/>
                <a:cs typeface="Consolas" panose="020B0609020204030204" pitchFamily="49" charset="0"/>
              </a:rPr>
              <a:t>并查集</a:t>
            </a:r>
            <a:r>
              <a:rPr lang="zh-CN" altLang="en-US">
                <a:latin typeface="Consolas" panose="020B0609020204030204" pitchFamily="49" charset="0"/>
                <a:ea typeface="微软雅黑" panose="020B0503020204020204" pitchFamily="34" charset="-122"/>
                <a:cs typeface="Consolas" panose="020B0609020204030204" pitchFamily="49" charset="0"/>
              </a:rPr>
              <a:t>的实现</a:t>
            </a:r>
            <a:endParaRPr lang="zh-CN" altLang="zh-CN">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9" name="灯片编号占位符 8"/>
          <p:cNvSpPr>
            <a:spLocks noGrp="1"/>
          </p:cNvSpPr>
          <p:nvPr>
            <p:ph type="sldNum" sz="quarter" idx="12"/>
          </p:nvPr>
        </p:nvSpPr>
        <p:spPr/>
        <p:txBody>
          <a:bodyPr/>
          <a:lstStyle/>
          <a:p>
            <a:fld id="{67864EE2-EAB3-4814-A7EB-820BD7610F1E}" type="slidenum">
              <a:rPr lang="en-US" altLang="zh-CN" smtClean="0"/>
              <a:t>88</a:t>
            </a:fld>
            <a:r>
              <a:rPr lang="en-US" altLang="zh-CN"/>
              <a:t>/76</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14348" y="1500174"/>
            <a:ext cx="6715172" cy="1983584"/>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Init()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并查集初始化</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(int i=1;i&lt;=n;i++)</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parent[i]=i;</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rnk[i]=0;</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785786" y="785794"/>
            <a:ext cx="357190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并查集的基本</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运算算法</a:t>
            </a:r>
          </a:p>
        </p:txBody>
      </p:sp>
      <p:sp>
        <p:nvSpPr>
          <p:cNvPr id="7" name="TextBox 6"/>
          <p:cNvSpPr txBox="1"/>
          <p:nvPr/>
        </p:nvSpPr>
        <p:spPr>
          <a:xfrm>
            <a:off x="1071538" y="3857628"/>
            <a:ext cx="3786214"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时间复杂度为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9" name="灯片编号占位符 8"/>
          <p:cNvSpPr>
            <a:spLocks noGrp="1"/>
          </p:cNvSpPr>
          <p:nvPr>
            <p:ph type="sldNum" sz="quarter" idx="12"/>
          </p:nvPr>
        </p:nvSpPr>
        <p:spPr/>
        <p:txBody>
          <a:bodyPr/>
          <a:lstStyle/>
          <a:p>
            <a:fld id="{67864EE2-EAB3-4814-A7EB-820BD7610F1E}" type="slidenum">
              <a:rPr lang="en-US" altLang="zh-CN" smtClean="0"/>
              <a:t>89</a:t>
            </a:fld>
            <a:r>
              <a:rPr lang="en-US" altLang="zh-CN"/>
              <a:t>/76</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642918"/>
            <a:ext cx="928694" cy="422405"/>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bodyPr>
          <a:lstStyle/>
          <a:p>
            <a:pPr>
              <a:lnSpc>
                <a:spcPct val="100000"/>
              </a:lnSpc>
              <a:spcBef>
                <a:spcPts val="0"/>
              </a:spcBef>
            </a:pPr>
            <a:r>
              <a:rPr lang="zh-CN" altLang="zh-CN" sz="1800">
                <a:solidFill>
                  <a:srgbClr val="FF0000"/>
                </a:solidFill>
                <a:latin typeface="Consolas" panose="020B0609020204030204" pitchFamily="49" charset="0"/>
                <a:ea typeface="微软雅黑" panose="020B0503020204020204" pitchFamily="34" charset="-122"/>
                <a:cs typeface="Consolas" panose="020B0609020204030204" pitchFamily="49" charset="0"/>
              </a:rPr>
              <a:t>解法</a:t>
            </a:r>
            <a:r>
              <a:rPr lang="en-US" altLang="zh-CN" sz="1800">
                <a:solidFill>
                  <a:srgbClr val="FF0000"/>
                </a:solidFill>
                <a:latin typeface="Consolas" panose="020B0609020204030204" pitchFamily="49" charset="0"/>
                <a:ea typeface="微软雅黑" panose="020B0503020204020204" pitchFamily="34" charset="-122"/>
                <a:cs typeface="Consolas" panose="020B0609020204030204" pitchFamily="49" charset="0"/>
              </a:rPr>
              <a:t>2</a:t>
            </a:r>
            <a:endParaRPr lang="zh-CN" altLang="en-US" sz="180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6" name="Line 34"/>
          <p:cNvSpPr>
            <a:spLocks noChangeShapeType="1"/>
          </p:cNvSpPr>
          <p:nvPr/>
        </p:nvSpPr>
        <p:spPr bwMode="auto">
          <a:xfrm>
            <a:off x="3921910" y="2468071"/>
            <a:ext cx="201626" cy="255318"/>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Freeform 45"/>
          <p:cNvSpPr/>
          <p:nvPr/>
        </p:nvSpPr>
        <p:spPr bwMode="auto">
          <a:xfrm>
            <a:off x="3911784" y="2952109"/>
            <a:ext cx="208179" cy="328087"/>
          </a:xfrm>
          <a:custGeom>
            <a:avLst/>
            <a:gdLst/>
            <a:ahLst/>
            <a:cxnLst>
              <a:cxn ang="0">
                <a:pos x="233" y="0"/>
              </a:cxn>
              <a:cxn ang="0">
                <a:pos x="0" y="383"/>
              </a:cxn>
            </a:cxnLst>
            <a:rect l="0" t="0" r="r" b="b"/>
            <a:pathLst>
              <a:path w="233" h="383">
                <a:moveTo>
                  <a:pt x="233" y="0"/>
                </a:moveTo>
                <a:lnTo>
                  <a:pt x="0" y="383"/>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Line 44"/>
          <p:cNvSpPr>
            <a:spLocks noChangeShapeType="1"/>
          </p:cNvSpPr>
          <p:nvPr/>
        </p:nvSpPr>
        <p:spPr bwMode="auto">
          <a:xfrm>
            <a:off x="3076388" y="3509772"/>
            <a:ext cx="308248" cy="334084"/>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Freeform 43"/>
          <p:cNvSpPr/>
          <p:nvPr/>
        </p:nvSpPr>
        <p:spPr bwMode="auto">
          <a:xfrm>
            <a:off x="4287042" y="2921271"/>
            <a:ext cx="234983" cy="365779"/>
          </a:xfrm>
          <a:custGeom>
            <a:avLst/>
            <a:gdLst/>
            <a:ahLst/>
            <a:cxnLst>
              <a:cxn ang="0">
                <a:pos x="0" y="0"/>
              </a:cxn>
              <a:cxn ang="0">
                <a:pos x="263" y="427"/>
              </a:cxn>
            </a:cxnLst>
            <a:rect l="0" t="0" r="r" b="b"/>
            <a:pathLst>
              <a:path w="263" h="427">
                <a:moveTo>
                  <a:pt x="0" y="0"/>
                </a:moveTo>
                <a:lnTo>
                  <a:pt x="263" y="427"/>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Line 42"/>
          <p:cNvSpPr>
            <a:spLocks noChangeShapeType="1"/>
          </p:cNvSpPr>
          <p:nvPr/>
        </p:nvSpPr>
        <p:spPr bwMode="auto">
          <a:xfrm flipH="1">
            <a:off x="3004017" y="2887006"/>
            <a:ext cx="285911" cy="406897"/>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 name="Line 41"/>
          <p:cNvSpPr>
            <a:spLocks noChangeShapeType="1"/>
          </p:cNvSpPr>
          <p:nvPr/>
        </p:nvSpPr>
        <p:spPr bwMode="auto">
          <a:xfrm flipH="1">
            <a:off x="3339962" y="2337052"/>
            <a:ext cx="477114" cy="409467"/>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Oval 40"/>
          <p:cNvSpPr>
            <a:spLocks noChangeArrowheads="1"/>
          </p:cNvSpPr>
          <p:nvPr/>
        </p:nvSpPr>
        <p:spPr bwMode="auto">
          <a:xfrm>
            <a:off x="3662505" y="2214554"/>
            <a:ext cx="324000" cy="324000"/>
          </a:xfrm>
          <a:prstGeom prst="ellipse">
            <a:avLst/>
          </a:prstGeom>
        </p:spPr>
        <p:style>
          <a:lnRef idx="1">
            <a:schemeClr val="accent2"/>
          </a:lnRef>
          <a:fillRef idx="3">
            <a:schemeClr val="accent2"/>
          </a:fillRef>
          <a:effectRef idx="2">
            <a:schemeClr val="accent2"/>
          </a:effectRef>
          <a:fontRef idx="minor">
            <a:schemeClr val="lt1"/>
          </a:fontRef>
        </p:style>
        <p:txBody>
          <a:bodyPr vert="horz" wrap="square" lIns="0" tIns="0" rIns="0" bIns="0" numCol="1" anchor="t" anchorCtr="0" compatLnSpc="1"/>
          <a:lstStyle/>
          <a:p>
            <a:pPr marL="0" marR="0" lvl="0" indent="0" defTabSz="914400" rtl="0" eaLnBrk="1" fontAlgn="base" latinLnBrk="0" hangingPunct="1">
              <a:lnSpc>
                <a:spcPts val="1900"/>
              </a:lnSpc>
              <a:spcBef>
                <a:spcPct val="0"/>
              </a:spcBef>
              <a:spcAft>
                <a:spcPct val="0"/>
              </a:spcAft>
              <a:buClrTx/>
              <a:buSzTx/>
              <a:buFontTx/>
              <a:buNone/>
            </a:pPr>
            <a:r>
              <a:rPr kumimoji="0" lang="en-US" altLang="zh-CN" sz="1800" b="0" u="none" strike="noStrike" cap="none" normalizeH="0" baseline="0">
                <a:ln>
                  <a:noFill/>
                </a:ln>
                <a:solidFill>
                  <a:schemeClr val="bg1"/>
                </a:solidFill>
                <a:effectLst/>
                <a:latin typeface="Consolas" panose="020B0609020204030204" pitchFamily="49" charset="0"/>
                <a:ea typeface="仿宋" panose="02010609060101010101" pitchFamily="49" charset="-122"/>
                <a:cs typeface="Consolas" panose="020B0609020204030204" pitchFamily="49" charset="0"/>
              </a:rPr>
              <a:t>A</a:t>
            </a:r>
          </a:p>
        </p:txBody>
      </p:sp>
      <p:sp>
        <p:nvSpPr>
          <p:cNvPr id="13" name="Oval 39"/>
          <p:cNvSpPr>
            <a:spLocks noChangeArrowheads="1"/>
          </p:cNvSpPr>
          <p:nvPr/>
        </p:nvSpPr>
        <p:spPr bwMode="auto">
          <a:xfrm>
            <a:off x="3193433" y="2664282"/>
            <a:ext cx="324000" cy="324000"/>
          </a:xfrm>
          <a:prstGeom prst="ellipse">
            <a:avLst/>
          </a:prstGeom>
        </p:spPr>
        <p:style>
          <a:lnRef idx="1">
            <a:schemeClr val="accent2"/>
          </a:lnRef>
          <a:fillRef idx="3">
            <a:schemeClr val="accent2"/>
          </a:fillRef>
          <a:effectRef idx="2">
            <a:schemeClr val="accent2"/>
          </a:effectRef>
          <a:fontRef idx="minor">
            <a:schemeClr val="lt1"/>
          </a:fontRef>
        </p:style>
        <p:txBody>
          <a:bodyPr vert="horz" wrap="square" lIns="0" tIns="0" rIns="0" bIns="0" numCol="1" anchor="t" anchorCtr="0" compatLnSpc="1"/>
          <a:lstStyle/>
          <a:p>
            <a:pPr marL="0" marR="0" lvl="0" indent="0" defTabSz="914400" rtl="0" eaLnBrk="1" fontAlgn="base" latinLnBrk="0" hangingPunct="1">
              <a:lnSpc>
                <a:spcPts val="1900"/>
              </a:lnSpc>
              <a:spcBef>
                <a:spcPct val="0"/>
              </a:spcBef>
              <a:spcAft>
                <a:spcPct val="0"/>
              </a:spcAft>
              <a:buClrTx/>
              <a:buSzTx/>
              <a:buFontTx/>
              <a:buNone/>
            </a:pPr>
            <a:r>
              <a:rPr kumimoji="0" lang="en-US" altLang="zh-CN" sz="1800" b="0" u="none" strike="noStrike" cap="none" normalizeH="0" baseline="0">
                <a:ln>
                  <a:noFill/>
                </a:ln>
                <a:solidFill>
                  <a:schemeClr val="bg1"/>
                </a:solidFill>
                <a:effectLst/>
                <a:latin typeface="Consolas" panose="020B0609020204030204" pitchFamily="49" charset="0"/>
                <a:ea typeface="仿宋" panose="02010609060101010101" pitchFamily="49" charset="-122"/>
                <a:cs typeface="Consolas" panose="020B0609020204030204" pitchFamily="49" charset="0"/>
              </a:rPr>
              <a:t>B</a:t>
            </a:r>
          </a:p>
        </p:txBody>
      </p:sp>
      <p:sp>
        <p:nvSpPr>
          <p:cNvPr id="14" name="Oval 38"/>
          <p:cNvSpPr>
            <a:spLocks noChangeArrowheads="1"/>
          </p:cNvSpPr>
          <p:nvPr/>
        </p:nvSpPr>
        <p:spPr bwMode="auto">
          <a:xfrm>
            <a:off x="4064568" y="2702830"/>
            <a:ext cx="324000" cy="324000"/>
          </a:xfrm>
          <a:prstGeom prst="ellipse">
            <a:avLst/>
          </a:prstGeom>
        </p:spPr>
        <p:style>
          <a:lnRef idx="1">
            <a:schemeClr val="accent2"/>
          </a:lnRef>
          <a:fillRef idx="3">
            <a:schemeClr val="accent2"/>
          </a:fillRef>
          <a:effectRef idx="2">
            <a:schemeClr val="accent2"/>
          </a:effectRef>
          <a:fontRef idx="minor">
            <a:schemeClr val="lt1"/>
          </a:fontRef>
        </p:style>
        <p:txBody>
          <a:bodyPr vert="horz" wrap="square" lIns="0" tIns="0" rIns="0" bIns="0" numCol="1" anchor="t" anchorCtr="0" compatLnSpc="1"/>
          <a:lstStyle/>
          <a:p>
            <a:pPr marL="0" marR="0" lvl="0" indent="0" defTabSz="914400" rtl="0" eaLnBrk="1" fontAlgn="base" latinLnBrk="0" hangingPunct="1">
              <a:lnSpc>
                <a:spcPts val="1900"/>
              </a:lnSpc>
              <a:spcBef>
                <a:spcPct val="0"/>
              </a:spcBef>
              <a:spcAft>
                <a:spcPct val="0"/>
              </a:spcAft>
              <a:buClrTx/>
              <a:buSzTx/>
              <a:buFontTx/>
              <a:buNone/>
            </a:pPr>
            <a:r>
              <a:rPr kumimoji="0" lang="en-US" altLang="zh-CN" sz="1800" b="0" u="none" strike="noStrike" cap="none" normalizeH="0" baseline="0">
                <a:ln>
                  <a:noFill/>
                </a:ln>
                <a:solidFill>
                  <a:schemeClr val="bg1"/>
                </a:solidFill>
                <a:effectLst/>
                <a:latin typeface="Consolas" panose="020B0609020204030204" pitchFamily="49" charset="0"/>
                <a:ea typeface="仿宋" panose="02010609060101010101" pitchFamily="49" charset="-122"/>
                <a:cs typeface="Consolas" panose="020B0609020204030204" pitchFamily="49" charset="0"/>
              </a:rPr>
              <a:t>C</a:t>
            </a:r>
          </a:p>
        </p:txBody>
      </p:sp>
      <p:sp>
        <p:nvSpPr>
          <p:cNvPr id="15" name="Oval 37"/>
          <p:cNvSpPr>
            <a:spLocks noChangeArrowheads="1"/>
          </p:cNvSpPr>
          <p:nvPr/>
        </p:nvSpPr>
        <p:spPr bwMode="auto">
          <a:xfrm>
            <a:off x="3772402" y="3281052"/>
            <a:ext cx="324000" cy="324000"/>
          </a:xfrm>
          <a:prstGeom prst="ellipse">
            <a:avLst/>
          </a:prstGeom>
        </p:spPr>
        <p:style>
          <a:lnRef idx="1">
            <a:schemeClr val="accent2"/>
          </a:lnRef>
          <a:fillRef idx="3">
            <a:schemeClr val="accent2"/>
          </a:fillRef>
          <a:effectRef idx="2">
            <a:schemeClr val="accent2"/>
          </a:effectRef>
          <a:fontRef idx="minor">
            <a:schemeClr val="lt1"/>
          </a:fontRef>
        </p:style>
        <p:txBody>
          <a:bodyPr vert="horz" wrap="square" lIns="0" tIns="0" rIns="0" bIns="0" numCol="1" anchor="t" anchorCtr="0" compatLnSpc="1"/>
          <a:lstStyle/>
          <a:p>
            <a:pPr marL="0" marR="0" lvl="0" indent="0" defTabSz="914400" rtl="0" eaLnBrk="1" fontAlgn="base" latinLnBrk="0" hangingPunct="1">
              <a:lnSpc>
                <a:spcPts val="1900"/>
              </a:lnSpc>
              <a:spcBef>
                <a:spcPct val="0"/>
              </a:spcBef>
              <a:spcAft>
                <a:spcPct val="0"/>
              </a:spcAft>
              <a:buClrTx/>
              <a:buSzTx/>
              <a:buFontTx/>
              <a:buNone/>
            </a:pPr>
            <a:r>
              <a:rPr kumimoji="0" lang="en-US" altLang="zh-CN" sz="1800" b="0" u="none" strike="noStrike" cap="none" normalizeH="0" baseline="0">
                <a:ln>
                  <a:noFill/>
                </a:ln>
                <a:solidFill>
                  <a:schemeClr val="bg1"/>
                </a:solidFill>
                <a:effectLst/>
                <a:latin typeface="Consolas" panose="020B0609020204030204" pitchFamily="49" charset="0"/>
                <a:ea typeface="仿宋" panose="02010609060101010101" pitchFamily="49" charset="-122"/>
                <a:cs typeface="Consolas" panose="020B0609020204030204" pitchFamily="49" charset="0"/>
              </a:rPr>
              <a:t>E</a:t>
            </a:r>
          </a:p>
        </p:txBody>
      </p:sp>
      <p:sp>
        <p:nvSpPr>
          <p:cNvPr id="16" name="Oval 36"/>
          <p:cNvSpPr>
            <a:spLocks noChangeArrowheads="1"/>
          </p:cNvSpPr>
          <p:nvPr/>
        </p:nvSpPr>
        <p:spPr bwMode="auto">
          <a:xfrm>
            <a:off x="4433571" y="3281052"/>
            <a:ext cx="324000" cy="324000"/>
          </a:xfrm>
          <a:prstGeom prst="ellipse">
            <a:avLst/>
          </a:prstGeom>
        </p:spPr>
        <p:style>
          <a:lnRef idx="1">
            <a:schemeClr val="accent2"/>
          </a:lnRef>
          <a:fillRef idx="3">
            <a:schemeClr val="accent2"/>
          </a:fillRef>
          <a:effectRef idx="2">
            <a:schemeClr val="accent2"/>
          </a:effectRef>
          <a:fontRef idx="minor">
            <a:schemeClr val="lt1"/>
          </a:fontRef>
        </p:style>
        <p:txBody>
          <a:bodyPr vert="horz" wrap="square" lIns="0" tIns="0" rIns="0" bIns="0" numCol="1" anchor="t" anchorCtr="0" compatLnSpc="1"/>
          <a:lstStyle/>
          <a:p>
            <a:pPr marL="0" marR="0" lvl="0" indent="0" defTabSz="914400" rtl="0" eaLnBrk="1" fontAlgn="base" latinLnBrk="0" hangingPunct="1">
              <a:lnSpc>
                <a:spcPts val="1900"/>
              </a:lnSpc>
              <a:spcBef>
                <a:spcPct val="0"/>
              </a:spcBef>
              <a:spcAft>
                <a:spcPct val="0"/>
              </a:spcAft>
              <a:buClrTx/>
              <a:buSzTx/>
              <a:buFontTx/>
              <a:buNone/>
            </a:pPr>
            <a:r>
              <a:rPr kumimoji="0" lang="en-US" altLang="zh-CN" sz="1800" b="0" u="none" strike="noStrike" cap="none" normalizeH="0" baseline="0">
                <a:ln>
                  <a:noFill/>
                </a:ln>
                <a:solidFill>
                  <a:schemeClr val="bg1"/>
                </a:solidFill>
                <a:effectLst/>
                <a:latin typeface="Consolas" panose="020B0609020204030204" pitchFamily="49" charset="0"/>
                <a:ea typeface="仿宋" panose="02010609060101010101" pitchFamily="49" charset="-122"/>
                <a:cs typeface="Consolas" panose="020B0609020204030204" pitchFamily="49" charset="0"/>
              </a:rPr>
              <a:t>F</a:t>
            </a:r>
          </a:p>
        </p:txBody>
      </p:sp>
      <p:sp>
        <p:nvSpPr>
          <p:cNvPr id="17" name="Oval 35"/>
          <p:cNvSpPr>
            <a:spLocks noChangeArrowheads="1"/>
          </p:cNvSpPr>
          <p:nvPr/>
        </p:nvSpPr>
        <p:spPr bwMode="auto">
          <a:xfrm>
            <a:off x="2857488" y="3293901"/>
            <a:ext cx="324000" cy="324000"/>
          </a:xfrm>
          <a:prstGeom prst="ellipse">
            <a:avLst/>
          </a:prstGeom>
        </p:spPr>
        <p:style>
          <a:lnRef idx="1">
            <a:schemeClr val="accent2"/>
          </a:lnRef>
          <a:fillRef idx="3">
            <a:schemeClr val="accent2"/>
          </a:fillRef>
          <a:effectRef idx="2">
            <a:schemeClr val="accent2"/>
          </a:effectRef>
          <a:fontRef idx="minor">
            <a:schemeClr val="lt1"/>
          </a:fontRef>
        </p:style>
        <p:txBody>
          <a:bodyPr vert="horz" wrap="square" lIns="0" tIns="0" rIns="0" bIns="0" numCol="1" anchor="t" anchorCtr="0" compatLnSpc="1"/>
          <a:lstStyle/>
          <a:p>
            <a:pPr marL="0" marR="0" lvl="0" indent="0" defTabSz="914400" rtl="0" eaLnBrk="1" fontAlgn="base" latinLnBrk="0" hangingPunct="1">
              <a:lnSpc>
                <a:spcPts val="1900"/>
              </a:lnSpc>
              <a:spcBef>
                <a:spcPct val="0"/>
              </a:spcBef>
              <a:spcAft>
                <a:spcPct val="0"/>
              </a:spcAft>
              <a:buClrTx/>
              <a:buSzTx/>
              <a:buFontTx/>
              <a:buNone/>
            </a:pPr>
            <a:r>
              <a:rPr kumimoji="0" lang="en-US" altLang="zh-CN" sz="1800" b="0" u="none" strike="noStrike" cap="none" normalizeH="0" baseline="0">
                <a:ln>
                  <a:noFill/>
                </a:ln>
                <a:solidFill>
                  <a:schemeClr val="bg1"/>
                </a:solidFill>
                <a:effectLst/>
                <a:latin typeface="Consolas" panose="020B0609020204030204" pitchFamily="49" charset="0"/>
                <a:ea typeface="仿宋" panose="02010609060101010101" pitchFamily="49" charset="-122"/>
                <a:cs typeface="Consolas" panose="020B0609020204030204" pitchFamily="49" charset="0"/>
              </a:rPr>
              <a:t>D</a:t>
            </a:r>
          </a:p>
        </p:txBody>
      </p:sp>
      <p:sp>
        <p:nvSpPr>
          <p:cNvPr id="18" name="Oval 33"/>
          <p:cNvSpPr>
            <a:spLocks noChangeArrowheads="1"/>
          </p:cNvSpPr>
          <p:nvPr/>
        </p:nvSpPr>
        <p:spPr bwMode="auto">
          <a:xfrm>
            <a:off x="3275632" y="3815586"/>
            <a:ext cx="324000" cy="324000"/>
          </a:xfrm>
          <a:prstGeom prst="ellipse">
            <a:avLst/>
          </a:prstGeom>
        </p:spPr>
        <p:style>
          <a:lnRef idx="1">
            <a:schemeClr val="accent2"/>
          </a:lnRef>
          <a:fillRef idx="3">
            <a:schemeClr val="accent2"/>
          </a:fillRef>
          <a:effectRef idx="2">
            <a:schemeClr val="accent2"/>
          </a:effectRef>
          <a:fontRef idx="minor">
            <a:schemeClr val="lt1"/>
          </a:fontRef>
        </p:style>
        <p:txBody>
          <a:bodyPr vert="horz" wrap="square" lIns="0" tIns="0" rIns="0" bIns="0" numCol="1" anchor="t" anchorCtr="0" compatLnSpc="1"/>
          <a:lstStyle/>
          <a:p>
            <a:pPr marL="0" marR="0" lvl="0" indent="0" defTabSz="914400" rtl="0" eaLnBrk="1" fontAlgn="base" latinLnBrk="0" hangingPunct="1">
              <a:lnSpc>
                <a:spcPts val="1900"/>
              </a:lnSpc>
              <a:spcBef>
                <a:spcPct val="0"/>
              </a:spcBef>
              <a:spcAft>
                <a:spcPct val="0"/>
              </a:spcAft>
              <a:buClrTx/>
              <a:buSzTx/>
              <a:buFontTx/>
              <a:buNone/>
            </a:pPr>
            <a:r>
              <a:rPr kumimoji="0" lang="en-US" altLang="zh-CN" sz="1800" b="0" u="none" strike="noStrike" cap="none" normalizeH="0" baseline="0">
                <a:ln>
                  <a:noFill/>
                </a:ln>
                <a:solidFill>
                  <a:schemeClr val="bg1"/>
                </a:solidFill>
                <a:effectLst/>
                <a:latin typeface="Consolas" panose="020B0609020204030204" pitchFamily="49" charset="0"/>
                <a:ea typeface="仿宋" panose="02010609060101010101" pitchFamily="49" charset="-122"/>
                <a:cs typeface="Consolas" panose="020B0609020204030204" pitchFamily="49" charset="0"/>
              </a:rPr>
              <a:t>G</a:t>
            </a:r>
          </a:p>
        </p:txBody>
      </p:sp>
      <p:sp>
        <p:nvSpPr>
          <p:cNvPr id="19" name="TextBox 18"/>
          <p:cNvSpPr txBox="1"/>
          <p:nvPr/>
        </p:nvSpPr>
        <p:spPr>
          <a:xfrm>
            <a:off x="1928794" y="714356"/>
            <a:ext cx="4214842"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层次遍历中某</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层的最右结点</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last</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3" name="组合 22"/>
          <p:cNvGrpSpPr/>
          <p:nvPr/>
        </p:nvGrpSpPr>
        <p:grpSpPr>
          <a:xfrm>
            <a:off x="4000496" y="1748802"/>
            <a:ext cx="823504" cy="465752"/>
            <a:chOff x="4820066" y="1857364"/>
            <a:chExt cx="823504" cy="465752"/>
          </a:xfrm>
        </p:grpSpPr>
        <p:sp>
          <p:nvSpPr>
            <p:cNvPr id="20" name="TextBox 19"/>
            <p:cNvSpPr txBox="1"/>
            <p:nvPr/>
          </p:nvSpPr>
          <p:spPr>
            <a:xfrm>
              <a:off x="4857752" y="1857364"/>
              <a:ext cx="785818" cy="369332"/>
            </a:xfrm>
            <a:prstGeom prst="rect">
              <a:avLst/>
            </a:prstGeom>
            <a:noFill/>
          </p:spPr>
          <p:txBody>
            <a:bodyPr wrap="square" rtlCol="0">
              <a:spAutoFit/>
            </a:bodyPr>
            <a:lstStyle/>
            <a:p>
              <a:pPr algn="l">
                <a:lnSpc>
                  <a:spcPct val="100000"/>
                </a:lnSpc>
                <a:spcBef>
                  <a:spcPts val="0"/>
                </a:spcBef>
              </a:pPr>
              <a:r>
                <a:rPr lang="en-US" altLang="zh-CN" sz="1800">
                  <a:solidFill>
                    <a:srgbClr val="009900"/>
                  </a:solidFill>
                  <a:latin typeface="Consolas" panose="020B0609020204030204" pitchFamily="49" charset="0"/>
                  <a:ea typeface="仿宋" panose="02010609060101010101" pitchFamily="49" charset="-122"/>
                  <a:cs typeface="Consolas" panose="020B0609020204030204" pitchFamily="49" charset="0"/>
                </a:rPr>
                <a:t>last</a:t>
              </a:r>
              <a:endParaRPr lang="zh-CN" altLang="en-US" sz="1800">
                <a:solidFill>
                  <a:srgbClr val="009900"/>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22" name="直接箭头连接符 21"/>
            <p:cNvCxnSpPr/>
            <p:nvPr/>
          </p:nvCxnSpPr>
          <p:spPr>
            <a:xfrm rot="5400000">
              <a:off x="4856066" y="2107116"/>
              <a:ext cx="180000" cy="25200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31" name="Oval 40"/>
          <p:cNvSpPr>
            <a:spLocks noChangeArrowheads="1"/>
          </p:cNvSpPr>
          <p:nvPr/>
        </p:nvSpPr>
        <p:spPr bwMode="auto">
          <a:xfrm>
            <a:off x="3662505" y="2214554"/>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defTabSz="914400" rtl="0" eaLnBrk="1" fontAlgn="base" latinLnBrk="0" hangingPunct="1">
              <a:lnSpc>
                <a:spcPts val="1900"/>
              </a:lnSpc>
              <a:spcBef>
                <a:spcPct val="0"/>
              </a:spcBef>
              <a:spcAft>
                <a:spcPct val="0"/>
              </a:spcAft>
              <a:buClrTx/>
              <a:buSzTx/>
              <a:buFontTx/>
              <a:buNone/>
            </a:pPr>
            <a:r>
              <a:rPr kumimoji="0" lang="en-US" altLang="zh-CN" sz="18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p>
        </p:txBody>
      </p:sp>
      <p:sp>
        <p:nvSpPr>
          <p:cNvPr id="32" name="Oval 39"/>
          <p:cNvSpPr>
            <a:spLocks noChangeArrowheads="1"/>
          </p:cNvSpPr>
          <p:nvPr/>
        </p:nvSpPr>
        <p:spPr bwMode="auto">
          <a:xfrm>
            <a:off x="3193433" y="2664282"/>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defTabSz="914400" rtl="0" eaLnBrk="1" fontAlgn="base" latinLnBrk="0" hangingPunct="1">
              <a:lnSpc>
                <a:spcPts val="1900"/>
              </a:lnSpc>
              <a:spcBef>
                <a:spcPct val="0"/>
              </a:spcBef>
              <a:spcAft>
                <a:spcPct val="0"/>
              </a:spcAft>
              <a:buClrTx/>
              <a:buSzTx/>
              <a:buFontTx/>
              <a:buNone/>
            </a:pPr>
            <a:r>
              <a:rPr kumimoji="0" lang="en-US" altLang="zh-CN" sz="18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p>
        </p:txBody>
      </p:sp>
      <p:sp>
        <p:nvSpPr>
          <p:cNvPr id="33" name="Oval 38"/>
          <p:cNvSpPr>
            <a:spLocks noChangeArrowheads="1"/>
          </p:cNvSpPr>
          <p:nvPr/>
        </p:nvSpPr>
        <p:spPr bwMode="auto">
          <a:xfrm>
            <a:off x="4064568" y="2702830"/>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defTabSz="914400" rtl="0" eaLnBrk="1" fontAlgn="base" latinLnBrk="0" hangingPunct="1">
              <a:lnSpc>
                <a:spcPts val="1900"/>
              </a:lnSpc>
              <a:spcBef>
                <a:spcPct val="0"/>
              </a:spcBef>
              <a:spcAft>
                <a:spcPct val="0"/>
              </a:spcAft>
              <a:buClrTx/>
              <a:buSzTx/>
              <a:buFontTx/>
              <a:buNone/>
            </a:pPr>
            <a:r>
              <a:rPr kumimoji="0" lang="en-US" altLang="zh-CN" sz="18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p>
        </p:txBody>
      </p:sp>
      <p:sp>
        <p:nvSpPr>
          <p:cNvPr id="34" name="Oval 37"/>
          <p:cNvSpPr>
            <a:spLocks noChangeArrowheads="1"/>
          </p:cNvSpPr>
          <p:nvPr/>
        </p:nvSpPr>
        <p:spPr bwMode="auto">
          <a:xfrm>
            <a:off x="3772402" y="3281052"/>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defTabSz="914400" rtl="0" eaLnBrk="1" fontAlgn="base" latinLnBrk="0" hangingPunct="1">
              <a:lnSpc>
                <a:spcPts val="1900"/>
              </a:lnSpc>
              <a:spcBef>
                <a:spcPct val="0"/>
              </a:spcBef>
              <a:spcAft>
                <a:spcPct val="0"/>
              </a:spcAft>
              <a:buClrTx/>
              <a:buSzTx/>
              <a:buFontTx/>
              <a:buNone/>
            </a:pPr>
            <a:r>
              <a:rPr kumimoji="0" lang="en-US" altLang="zh-CN" sz="18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p>
        </p:txBody>
      </p:sp>
      <p:sp>
        <p:nvSpPr>
          <p:cNvPr id="35" name="Oval 36"/>
          <p:cNvSpPr>
            <a:spLocks noChangeArrowheads="1"/>
          </p:cNvSpPr>
          <p:nvPr/>
        </p:nvSpPr>
        <p:spPr bwMode="auto">
          <a:xfrm>
            <a:off x="4433571" y="3281052"/>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defTabSz="914400" rtl="0" eaLnBrk="1" fontAlgn="base" latinLnBrk="0" hangingPunct="1">
              <a:lnSpc>
                <a:spcPts val="1900"/>
              </a:lnSpc>
              <a:spcBef>
                <a:spcPct val="0"/>
              </a:spcBef>
              <a:spcAft>
                <a:spcPct val="0"/>
              </a:spcAft>
              <a:buClrTx/>
              <a:buSzTx/>
              <a:buFontTx/>
              <a:buNone/>
            </a:pPr>
            <a:r>
              <a:rPr kumimoji="0" lang="en-US" altLang="zh-CN" sz="18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p>
        </p:txBody>
      </p:sp>
      <p:sp>
        <p:nvSpPr>
          <p:cNvPr id="36" name="Oval 35"/>
          <p:cNvSpPr>
            <a:spLocks noChangeArrowheads="1"/>
          </p:cNvSpPr>
          <p:nvPr/>
        </p:nvSpPr>
        <p:spPr bwMode="auto">
          <a:xfrm>
            <a:off x="2857488" y="3293901"/>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defTabSz="914400" rtl="0" eaLnBrk="1" fontAlgn="base" latinLnBrk="0" hangingPunct="1">
              <a:lnSpc>
                <a:spcPts val="1900"/>
              </a:lnSpc>
              <a:spcBef>
                <a:spcPct val="0"/>
              </a:spcBef>
              <a:spcAft>
                <a:spcPct val="0"/>
              </a:spcAft>
              <a:buClrTx/>
              <a:buSzTx/>
              <a:buFontTx/>
              <a:buNone/>
            </a:pPr>
            <a:r>
              <a:rPr kumimoji="0" lang="en-US" altLang="zh-CN" sz="18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p>
        </p:txBody>
      </p:sp>
      <p:sp>
        <p:nvSpPr>
          <p:cNvPr id="37" name="Oval 33"/>
          <p:cNvSpPr>
            <a:spLocks noChangeArrowheads="1"/>
          </p:cNvSpPr>
          <p:nvPr/>
        </p:nvSpPr>
        <p:spPr bwMode="auto">
          <a:xfrm>
            <a:off x="3275632" y="3815586"/>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defTabSz="914400" rtl="0" eaLnBrk="1" fontAlgn="base" latinLnBrk="0" hangingPunct="1">
              <a:lnSpc>
                <a:spcPts val="1900"/>
              </a:lnSpc>
              <a:spcBef>
                <a:spcPct val="0"/>
              </a:spcBef>
              <a:spcAft>
                <a:spcPct val="0"/>
              </a:spcAft>
              <a:buClrTx/>
              <a:buSzTx/>
              <a:buFontTx/>
              <a:buNone/>
            </a:pPr>
            <a:r>
              <a:rPr kumimoji="0" lang="en-US" altLang="zh-CN" sz="18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p>
        </p:txBody>
      </p:sp>
      <p:sp>
        <p:nvSpPr>
          <p:cNvPr id="38" name="TextBox 37"/>
          <p:cNvSpPr txBox="1"/>
          <p:nvPr/>
        </p:nvSpPr>
        <p:spPr>
          <a:xfrm>
            <a:off x="2214546" y="4643446"/>
            <a:ext cx="4429156" cy="400110"/>
          </a:xfrm>
          <a:prstGeom prst="rect">
            <a:avLst/>
          </a:prstGeom>
          <a:noFill/>
        </p:spPr>
        <p:txBody>
          <a:bodyPr wrap="square" rtlCol="0">
            <a:spAutoFit/>
          </a:bodyPr>
          <a:lstStyle/>
          <a:p>
            <a:pPr algn="l">
              <a:lnSpc>
                <a:spcPct val="1000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last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的作用确定一层是否遍历完成！</a:t>
            </a:r>
          </a:p>
        </p:txBody>
      </p:sp>
      <p:sp>
        <p:nvSpPr>
          <p:cNvPr id="30" name="灯片编号占位符 29"/>
          <p:cNvSpPr>
            <a:spLocks noGrp="1"/>
          </p:cNvSpPr>
          <p:nvPr>
            <p:ph type="sldNum" sz="quarter" idx="12"/>
          </p:nvPr>
        </p:nvSpPr>
        <p:spPr/>
        <p:txBody>
          <a:bodyPr/>
          <a:lstStyle/>
          <a:p>
            <a:fld id="{67864EE2-EAB3-4814-A7EB-820BD7610F1E}" type="slidenum">
              <a:rPr lang="en-US" altLang="zh-CN" smtClean="0"/>
              <a:t>9</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31"/>
                                        </p:tgtEl>
                                      </p:cBhvr>
                                    </p:animEffect>
                                    <p:set>
                                      <p:cBhvr>
                                        <p:cTn id="7" dur="1" fill="hold">
                                          <p:stCondLst>
                                            <p:cond delay="499"/>
                                          </p:stCondLst>
                                        </p:cTn>
                                        <p:tgtEl>
                                          <p:spTgt spid="3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nodeType="clickEffect">
                                  <p:stCondLst>
                                    <p:cond delay="0"/>
                                  </p:stCondLst>
                                  <p:childTnLst>
                                    <p:animMotion origin="layout" path="M -0.00885 0.02685 C -0.00277 0.02801 0.01893 0.02453 0.02761 0.03379 C 0.03629 0.04305 0.03994 0.07222 0.04323 0.0824 " pathEditMode="relative" rAng="0" ptsTypes="aaa">
                                      <p:cBhvr>
                                        <p:cTn id="11" dur="2000" fill="hold"/>
                                        <p:tgtEl>
                                          <p:spTgt spid="23"/>
                                        </p:tgtEl>
                                        <p:attrNameLst>
                                          <p:attrName>ppt_x</p:attrName>
                                          <p:attrName>ppt_y</p:attrName>
                                        </p:attrNameLst>
                                      </p:cBhvr>
                                      <p:rCtr x="2600" y="2700"/>
                                    </p:animMotion>
                                  </p:childTnLst>
                                </p:cTn>
                              </p:par>
                            </p:childTnLst>
                          </p:cTn>
                        </p:par>
                      </p:childTnLst>
                    </p:cTn>
                  </p:par>
                  <p:par>
                    <p:cTn id="12" fill="hold">
                      <p:stCondLst>
                        <p:cond delay="indefinite"/>
                      </p:stCondLst>
                      <p:childTnLst>
                        <p:par>
                          <p:cTn id="13" fill="hold">
                            <p:stCondLst>
                              <p:cond delay="0"/>
                            </p:stCondLst>
                            <p:childTnLst>
                              <p:par>
                                <p:cTn id="14" presetID="22" presetClass="exit" presetSubtype="1" fill="hold" grpId="0" nodeType="clickEffect">
                                  <p:stCondLst>
                                    <p:cond delay="0"/>
                                  </p:stCondLst>
                                  <p:childTnLst>
                                    <p:animEffect transition="out" filter="wipe(up)">
                                      <p:cBhvr>
                                        <p:cTn id="15" dur="500"/>
                                        <p:tgtEl>
                                          <p:spTgt spid="32"/>
                                        </p:tgtEl>
                                      </p:cBhvr>
                                    </p:animEffect>
                                    <p:set>
                                      <p:cBhvr>
                                        <p:cTn id="16" dur="1" fill="hold">
                                          <p:stCondLst>
                                            <p:cond delay="499"/>
                                          </p:stCondLst>
                                        </p:cTn>
                                        <p:tgtEl>
                                          <p:spTgt spid="3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2" presetClass="exit" presetSubtype="1" fill="hold" grpId="0" nodeType="clickEffect">
                                  <p:stCondLst>
                                    <p:cond delay="0"/>
                                  </p:stCondLst>
                                  <p:childTnLst>
                                    <p:animEffect transition="out" filter="wipe(up)">
                                      <p:cBhvr>
                                        <p:cTn id="20" dur="500"/>
                                        <p:tgtEl>
                                          <p:spTgt spid="33"/>
                                        </p:tgtEl>
                                      </p:cBhvr>
                                    </p:animEffect>
                                    <p:set>
                                      <p:cBhvr>
                                        <p:cTn id="21" dur="1" fill="hold">
                                          <p:stCondLst>
                                            <p:cond delay="499"/>
                                          </p:stCondLst>
                                        </p:cTn>
                                        <p:tgtEl>
                                          <p:spTgt spid="3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0" presetClass="path" presetSubtype="0" accel="50000" decel="50000" fill="hold" nodeType="clickEffect">
                                  <p:stCondLst>
                                    <p:cond delay="0"/>
                                  </p:stCondLst>
                                  <p:childTnLst>
                                    <p:animMotion origin="layout" path="M 0.04202 0.10463 C 0.04445 0.10787 0.04914 0.11597 0.05521 0.12523 C 0.06129 0.13449 0.07414 0.15277 0.07813 0.15995 C 0.08212 0.16713 0.07917 0.16666 0.07952 0.16851 " pathEditMode="relative" rAng="0" ptsTypes="aaaa">
                                      <p:cBhvr>
                                        <p:cTn id="25" dur="2000" fill="hold"/>
                                        <p:tgtEl>
                                          <p:spTgt spid="23"/>
                                        </p:tgtEl>
                                        <p:attrNameLst>
                                          <p:attrName>ppt_x</p:attrName>
                                          <p:attrName>ppt_y</p:attrName>
                                        </p:attrNameLst>
                                      </p:cBhvr>
                                      <p:rCtr x="2000" y="3200"/>
                                    </p:animMotion>
                                  </p:childTnLst>
                                </p:cTn>
                              </p:par>
                            </p:childTnLst>
                          </p:cTn>
                        </p:par>
                      </p:childTnLst>
                    </p:cTn>
                  </p:par>
                  <p:par>
                    <p:cTn id="26" fill="hold">
                      <p:stCondLst>
                        <p:cond delay="indefinite"/>
                      </p:stCondLst>
                      <p:childTnLst>
                        <p:par>
                          <p:cTn id="27" fill="hold">
                            <p:stCondLst>
                              <p:cond delay="0"/>
                            </p:stCondLst>
                            <p:childTnLst>
                              <p:par>
                                <p:cTn id="28" presetID="22" presetClass="exit" presetSubtype="1" fill="hold" grpId="0" nodeType="clickEffect">
                                  <p:stCondLst>
                                    <p:cond delay="0"/>
                                  </p:stCondLst>
                                  <p:childTnLst>
                                    <p:animEffect transition="out" filter="wipe(up)">
                                      <p:cBhvr>
                                        <p:cTn id="29" dur="500"/>
                                        <p:tgtEl>
                                          <p:spTgt spid="36"/>
                                        </p:tgtEl>
                                      </p:cBhvr>
                                    </p:animEffect>
                                    <p:set>
                                      <p:cBhvr>
                                        <p:cTn id="30" dur="1" fill="hold">
                                          <p:stCondLst>
                                            <p:cond delay="499"/>
                                          </p:stCondLst>
                                        </p:cTn>
                                        <p:tgtEl>
                                          <p:spTgt spid="3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xit" presetSubtype="1" fill="hold" grpId="0" nodeType="clickEffect">
                                  <p:stCondLst>
                                    <p:cond delay="0"/>
                                  </p:stCondLst>
                                  <p:childTnLst>
                                    <p:animEffect transition="out" filter="wipe(up)">
                                      <p:cBhvr>
                                        <p:cTn id="34" dur="500"/>
                                        <p:tgtEl>
                                          <p:spTgt spid="34"/>
                                        </p:tgtEl>
                                      </p:cBhvr>
                                    </p:animEffect>
                                    <p:set>
                                      <p:cBhvr>
                                        <p:cTn id="35" dur="1" fill="hold">
                                          <p:stCondLst>
                                            <p:cond delay="499"/>
                                          </p:stCondLst>
                                        </p:cTn>
                                        <p:tgtEl>
                                          <p:spTgt spid="34"/>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2" presetClass="exit" presetSubtype="1" fill="hold" grpId="0" nodeType="clickEffect">
                                  <p:stCondLst>
                                    <p:cond delay="0"/>
                                  </p:stCondLst>
                                  <p:childTnLst>
                                    <p:animEffect transition="out" filter="wipe(up)">
                                      <p:cBhvr>
                                        <p:cTn id="39" dur="500"/>
                                        <p:tgtEl>
                                          <p:spTgt spid="35"/>
                                        </p:tgtEl>
                                      </p:cBhvr>
                                    </p:animEffect>
                                    <p:set>
                                      <p:cBhvr>
                                        <p:cTn id="40" dur="1" fill="hold">
                                          <p:stCondLst>
                                            <p:cond delay="499"/>
                                          </p:stCondLst>
                                        </p:cTn>
                                        <p:tgtEl>
                                          <p:spTgt spid="35"/>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nodeType="clickEffect">
                                  <p:stCondLst>
                                    <p:cond delay="0"/>
                                  </p:stCondLst>
                                  <p:childTnLst>
                                    <p:animMotion origin="layout" path="M 0.07952 0.16851 C 0.08212 0.18171 0.08473 0.1949 0.07848 0.21018 C 0.07223 0.22546 0.06216 0.25301 0.04202 0.26018 C 0.02188 0.26736 -0.02482 0.25463 -0.04236 0.25324 " pathEditMode="relative" rAng="0" ptsTypes="aaaa">
                                      <p:cBhvr>
                                        <p:cTn id="44" dur="2000" fill="hold"/>
                                        <p:tgtEl>
                                          <p:spTgt spid="23"/>
                                        </p:tgtEl>
                                        <p:attrNameLst>
                                          <p:attrName>ppt_x</p:attrName>
                                          <p:attrName>ppt_y</p:attrName>
                                        </p:attrNameLst>
                                      </p:cBhvr>
                                      <p:rCtr x="-5800" y="4900"/>
                                    </p:animMotion>
                                  </p:childTnLst>
                                </p:cTn>
                              </p:par>
                            </p:childTnLst>
                          </p:cTn>
                        </p:par>
                      </p:childTnLst>
                    </p:cTn>
                  </p:par>
                  <p:par>
                    <p:cTn id="45" fill="hold">
                      <p:stCondLst>
                        <p:cond delay="indefinite"/>
                      </p:stCondLst>
                      <p:childTnLst>
                        <p:par>
                          <p:cTn id="46" fill="hold">
                            <p:stCondLst>
                              <p:cond delay="0"/>
                            </p:stCondLst>
                            <p:childTnLst>
                              <p:par>
                                <p:cTn id="47" presetID="22" presetClass="exit" presetSubtype="1" fill="hold" grpId="0" nodeType="clickEffect">
                                  <p:stCondLst>
                                    <p:cond delay="0"/>
                                  </p:stCondLst>
                                  <p:childTnLst>
                                    <p:animEffect transition="out" filter="wipe(up)">
                                      <p:cBhvr>
                                        <p:cTn id="48" dur="500"/>
                                        <p:tgtEl>
                                          <p:spTgt spid="37"/>
                                        </p:tgtEl>
                                      </p:cBhvr>
                                    </p:animEffect>
                                    <p:set>
                                      <p:cBhvr>
                                        <p:cTn id="49" dur="1" fill="hold">
                                          <p:stCondLst>
                                            <p:cond delay="499"/>
                                          </p:stCondLst>
                                        </p:cTn>
                                        <p:tgtEl>
                                          <p:spTgt spid="37"/>
                                        </p:tgtEl>
                                        <p:attrNameLst>
                                          <p:attrName>style.visibility</p:attrName>
                                        </p:attrNameLst>
                                      </p:cBhvr>
                                      <p:to>
                                        <p:strVal val="hidden"/>
                                      </p:to>
                                    </p:se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animBg="1"/>
      <p:bldP spid="36" grpId="0" animBg="1"/>
      <p:bldP spid="37" grpId="0" animBg="1"/>
      <p:bldP spid="38"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71472" y="785794"/>
            <a:ext cx="8429684" cy="1952806"/>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Find</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x)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递归算法：并查集中查找</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x</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结点的根结点</a:t>
            </a: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(x!=parent[x])</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parent[x]=</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Find</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(parent[x]);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路径压缩</a:t>
            </a: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parent[x];</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6"/>
          <p:cNvGrpSpPr/>
          <p:nvPr/>
        </p:nvGrpSpPr>
        <p:grpSpPr>
          <a:xfrm>
            <a:off x="1472580" y="3214686"/>
            <a:ext cx="4456742" cy="2148722"/>
            <a:chOff x="2214546" y="1500174"/>
            <a:chExt cx="4456742" cy="2148722"/>
          </a:xfrm>
        </p:grpSpPr>
        <p:sp>
          <p:nvSpPr>
            <p:cNvPr id="8" name="Oval 20"/>
            <p:cNvSpPr>
              <a:spLocks noChangeArrowheads="1"/>
            </p:cNvSpPr>
            <p:nvPr/>
          </p:nvSpPr>
          <p:spPr bwMode="auto">
            <a:xfrm>
              <a:off x="3296514" y="1675507"/>
              <a:ext cx="334703" cy="382870"/>
            </a:xfrm>
            <a:prstGeom prst="ellipse">
              <a:avLst/>
            </a:prstGeom>
            <a:ln w="19050">
              <a:tailEnd type="none" w="sm" len="sm"/>
            </a:ln>
          </p:spPr>
          <p:style>
            <a:lnRef idx="1">
              <a:schemeClr val="accent2"/>
            </a:lnRef>
            <a:fillRef idx="2">
              <a:schemeClr val="accent2"/>
            </a:fillRef>
            <a:effectRef idx="1">
              <a:schemeClr val="accent2"/>
            </a:effectRef>
            <a:fontRef idx="minor">
              <a:schemeClr val="dk1"/>
            </a:fontRef>
          </p:style>
          <p:txBody>
            <a:bodyPr vert="horz" wrap="square" lIns="0" tIns="36529" rIns="0" bIns="36529" numCol="1" anchor="t" anchorCtr="0" compatLnSpc="1"/>
            <a:lstStyle/>
            <a:p>
              <a:pPr marL="0" marR="0" lvl="0" algn="ctr" defTabSz="914400" rtl="0" eaLnBrk="1" fontAlgn="base" latinLnBrk="0" hangingPunct="1">
                <a:lnSpc>
                  <a:spcPts val="16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p>
          </p:txBody>
        </p:sp>
        <p:sp>
          <p:nvSpPr>
            <p:cNvPr id="9" name="AutoShape 19"/>
            <p:cNvSpPr>
              <a:spLocks noChangeArrowheads="1"/>
            </p:cNvSpPr>
            <p:nvPr/>
          </p:nvSpPr>
          <p:spPr bwMode="auto">
            <a:xfrm>
              <a:off x="3291144" y="2068217"/>
              <a:ext cx="346337" cy="482165"/>
            </a:xfrm>
            <a:prstGeom prst="triangle">
              <a:avLst>
                <a:gd name="adj" fmla="val 50000"/>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lstStyle/>
            <a:p>
              <a:pPr>
                <a:lnSpc>
                  <a:spcPts val="16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Oval 18"/>
            <p:cNvSpPr>
              <a:spLocks noChangeArrowheads="1"/>
            </p:cNvSpPr>
            <p:nvPr/>
          </p:nvSpPr>
          <p:spPr bwMode="auto">
            <a:xfrm>
              <a:off x="2723760" y="2244445"/>
              <a:ext cx="334703" cy="382870"/>
            </a:xfrm>
            <a:prstGeom prst="ellipse">
              <a:avLst/>
            </a:prstGeom>
            <a:ln w="19050">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529" rIns="0" bIns="36529" numCol="1" anchor="t" anchorCtr="0" compatLnSpc="1"/>
            <a:lstStyle/>
            <a:p>
              <a:pPr marL="0" marR="0" lvl="0" algn="ctr" defTabSz="914400" rtl="0" eaLnBrk="1" fontAlgn="base" latinLnBrk="0" hangingPunct="1">
                <a:lnSpc>
                  <a:spcPts val="16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p>
          </p:txBody>
        </p:sp>
        <p:sp>
          <p:nvSpPr>
            <p:cNvPr id="11" name="AutoShape 17"/>
            <p:cNvSpPr>
              <a:spLocks noChangeArrowheads="1"/>
            </p:cNvSpPr>
            <p:nvPr/>
          </p:nvSpPr>
          <p:spPr bwMode="auto">
            <a:xfrm>
              <a:off x="2718390" y="2637154"/>
              <a:ext cx="346337" cy="482165"/>
            </a:xfrm>
            <a:prstGeom prst="triangle">
              <a:avLst>
                <a:gd name="adj" fmla="val 50000"/>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lstStyle/>
            <a:p>
              <a:pPr>
                <a:lnSpc>
                  <a:spcPts val="16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Oval 16"/>
            <p:cNvSpPr>
              <a:spLocks noChangeArrowheads="1"/>
            </p:cNvSpPr>
            <p:nvPr/>
          </p:nvSpPr>
          <p:spPr bwMode="auto">
            <a:xfrm>
              <a:off x="2219915" y="2774021"/>
              <a:ext cx="334703" cy="382870"/>
            </a:xfrm>
            <a:prstGeom prst="ellipse">
              <a:avLst/>
            </a:prstGeom>
            <a:ln w="19050">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529" rIns="0" bIns="36529" numCol="1" anchor="t" anchorCtr="0" compatLnSpc="1"/>
            <a:lstStyle/>
            <a:p>
              <a:pPr marL="0" marR="0" lvl="0" algn="ctr" defTabSz="914400" rtl="0" eaLnBrk="1" fontAlgn="base" latinLnBrk="0" hangingPunct="1">
                <a:lnSpc>
                  <a:spcPts val="1600"/>
                </a:lnSpc>
                <a:spcBef>
                  <a:spcPct val="0"/>
                </a:spcBef>
                <a:spcAft>
                  <a:spcPct val="0"/>
                </a:spcAft>
                <a:buClrTx/>
                <a:buSzTx/>
                <a:buFontTx/>
                <a:buNone/>
              </a:pPr>
              <a:r>
                <a:rPr kumimoji="0" lang="en-US" altLang="zh-CN" sz="1600" b="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x</a:t>
              </a:r>
              <a:endPar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3" name="AutoShape 15"/>
            <p:cNvSpPr>
              <a:spLocks noChangeArrowheads="1"/>
            </p:cNvSpPr>
            <p:nvPr/>
          </p:nvSpPr>
          <p:spPr bwMode="auto">
            <a:xfrm>
              <a:off x="2214546" y="3166731"/>
              <a:ext cx="346337" cy="482165"/>
            </a:xfrm>
            <a:prstGeom prst="triangle">
              <a:avLst>
                <a:gd name="adj" fmla="val 50000"/>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lstStyle/>
            <a:p>
              <a:pPr>
                <a:lnSpc>
                  <a:spcPts val="16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 name="AutoShape 14"/>
            <p:cNvSpPr>
              <a:spLocks noChangeShapeType="1"/>
            </p:cNvSpPr>
            <p:nvPr/>
          </p:nvSpPr>
          <p:spPr bwMode="auto">
            <a:xfrm flipH="1">
              <a:off x="3009242" y="2002915"/>
              <a:ext cx="335598" cy="297887"/>
            </a:xfrm>
            <a:prstGeom prst="straightConnector1">
              <a:avLst/>
            </a:prstGeom>
            <a:noFill/>
            <a:ln w="19050">
              <a:solidFill>
                <a:srgbClr val="000000"/>
              </a:solidFill>
              <a:round/>
              <a:headEnd type="arrow" w="med" len="med"/>
              <a:tailEnd type="none" w="sm" len="sm"/>
            </a:ln>
          </p:spPr>
          <p:txBody>
            <a:bodyPr vert="horz" wrap="square" lIns="91440" tIns="45720" rIns="91440" bIns="45720" numCol="1" anchor="t" anchorCtr="0" compatLnSpc="1"/>
            <a:lstStyle/>
            <a:p>
              <a:pPr>
                <a:lnSpc>
                  <a:spcPts val="16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5" name="AutoShape 13"/>
            <p:cNvSpPr>
              <a:spLocks noChangeShapeType="1"/>
            </p:cNvSpPr>
            <p:nvPr/>
          </p:nvSpPr>
          <p:spPr bwMode="auto">
            <a:xfrm flipH="1">
              <a:off x="2506292" y="2570957"/>
              <a:ext cx="266689" cy="259421"/>
            </a:xfrm>
            <a:prstGeom prst="straightConnector1">
              <a:avLst/>
            </a:prstGeom>
            <a:noFill/>
            <a:ln w="19050">
              <a:solidFill>
                <a:srgbClr val="000000"/>
              </a:solidFill>
              <a:round/>
              <a:headEnd type="arrow" w="med" len="med"/>
              <a:tailEnd type="none" w="sm" len="sm"/>
            </a:ln>
          </p:spPr>
          <p:txBody>
            <a:bodyPr vert="horz" wrap="square" lIns="91440" tIns="45720" rIns="91440" bIns="45720" numCol="1" anchor="t" anchorCtr="0" compatLnSpc="1"/>
            <a:lstStyle/>
            <a:p>
              <a:pPr>
                <a:lnSpc>
                  <a:spcPts val="16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 name="Oval 12"/>
            <p:cNvSpPr>
              <a:spLocks noChangeArrowheads="1"/>
            </p:cNvSpPr>
            <p:nvPr/>
          </p:nvSpPr>
          <p:spPr bwMode="auto">
            <a:xfrm>
              <a:off x="6129857" y="1683558"/>
              <a:ext cx="334703" cy="382870"/>
            </a:xfrm>
            <a:prstGeom prst="ellipse">
              <a:avLst/>
            </a:prstGeom>
            <a:ln w="19050">
              <a:tailEnd type="none" w="sm" len="sm"/>
            </a:ln>
          </p:spPr>
          <p:style>
            <a:lnRef idx="1">
              <a:schemeClr val="accent2"/>
            </a:lnRef>
            <a:fillRef idx="2">
              <a:schemeClr val="accent2"/>
            </a:fillRef>
            <a:effectRef idx="1">
              <a:schemeClr val="accent2"/>
            </a:effectRef>
            <a:fontRef idx="minor">
              <a:schemeClr val="dk1"/>
            </a:fontRef>
          </p:style>
          <p:txBody>
            <a:bodyPr vert="horz" wrap="square" lIns="0" tIns="36529" rIns="0" bIns="36529" numCol="1" anchor="t" anchorCtr="0" compatLnSpc="1"/>
            <a:lstStyle/>
            <a:p>
              <a:pPr marL="0" marR="0" lvl="0" algn="ctr" defTabSz="914400" rtl="0" eaLnBrk="1" fontAlgn="base" latinLnBrk="0" hangingPunct="1">
                <a:lnSpc>
                  <a:spcPts val="16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p>
          </p:txBody>
        </p:sp>
        <p:sp>
          <p:nvSpPr>
            <p:cNvPr id="17" name="AutoShape 11"/>
            <p:cNvSpPr>
              <a:spLocks noChangeArrowheads="1"/>
            </p:cNvSpPr>
            <p:nvPr/>
          </p:nvSpPr>
          <p:spPr bwMode="auto">
            <a:xfrm>
              <a:off x="6124487" y="2076268"/>
              <a:ext cx="346337" cy="482165"/>
            </a:xfrm>
            <a:prstGeom prst="triangle">
              <a:avLst>
                <a:gd name="adj" fmla="val 50000"/>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lstStyle/>
            <a:p>
              <a:pPr>
                <a:lnSpc>
                  <a:spcPts val="16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 name="Oval 10"/>
            <p:cNvSpPr>
              <a:spLocks noChangeArrowheads="1"/>
            </p:cNvSpPr>
            <p:nvPr/>
          </p:nvSpPr>
          <p:spPr bwMode="auto">
            <a:xfrm>
              <a:off x="5557103" y="2252496"/>
              <a:ext cx="334703" cy="382870"/>
            </a:xfrm>
            <a:prstGeom prst="ellipse">
              <a:avLst/>
            </a:prstGeom>
            <a:ln w="19050">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529" rIns="0" bIns="36529" numCol="1" anchor="t" anchorCtr="0" compatLnSpc="1"/>
            <a:lstStyle/>
            <a:p>
              <a:pPr marL="0" marR="0" lvl="0" algn="ctr" defTabSz="914400" rtl="0" eaLnBrk="1" fontAlgn="base" latinLnBrk="0" hangingPunct="1">
                <a:lnSpc>
                  <a:spcPts val="16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p>
          </p:txBody>
        </p:sp>
        <p:sp>
          <p:nvSpPr>
            <p:cNvPr id="19" name="AutoShape 9"/>
            <p:cNvSpPr>
              <a:spLocks noChangeArrowheads="1"/>
            </p:cNvSpPr>
            <p:nvPr/>
          </p:nvSpPr>
          <p:spPr bwMode="auto">
            <a:xfrm>
              <a:off x="5551733" y="2645205"/>
              <a:ext cx="346337" cy="482165"/>
            </a:xfrm>
            <a:prstGeom prst="triangle">
              <a:avLst>
                <a:gd name="adj" fmla="val 50000"/>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lstStyle/>
            <a:p>
              <a:pPr>
                <a:lnSpc>
                  <a:spcPts val="16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 name="Oval 8"/>
            <p:cNvSpPr>
              <a:spLocks noChangeArrowheads="1"/>
            </p:cNvSpPr>
            <p:nvPr/>
          </p:nvSpPr>
          <p:spPr bwMode="auto">
            <a:xfrm>
              <a:off x="5023725" y="2260547"/>
              <a:ext cx="334703" cy="382870"/>
            </a:xfrm>
            <a:prstGeom prst="ellipse">
              <a:avLst/>
            </a:prstGeom>
            <a:ln w="19050">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529" rIns="0" bIns="36529" numCol="1" anchor="t" anchorCtr="0" compatLnSpc="1"/>
            <a:lstStyle/>
            <a:p>
              <a:pPr marL="0" marR="0" lvl="0" algn="ctr" defTabSz="914400" rtl="0" eaLnBrk="1" fontAlgn="base" latinLnBrk="0" hangingPunct="1">
                <a:lnSpc>
                  <a:spcPts val="1600"/>
                </a:lnSpc>
                <a:spcBef>
                  <a:spcPct val="0"/>
                </a:spcBef>
                <a:spcAft>
                  <a:spcPct val="0"/>
                </a:spcAft>
                <a:buClrTx/>
                <a:buSzTx/>
                <a:buFontTx/>
                <a:buNone/>
              </a:pPr>
              <a:r>
                <a:rPr kumimoji="0" lang="en-US" altLang="zh-CN" sz="1600" b="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x</a:t>
              </a:r>
              <a:endPar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1" name="AutoShape 7"/>
            <p:cNvSpPr>
              <a:spLocks noChangeArrowheads="1"/>
            </p:cNvSpPr>
            <p:nvPr/>
          </p:nvSpPr>
          <p:spPr bwMode="auto">
            <a:xfrm>
              <a:off x="5018356" y="2653256"/>
              <a:ext cx="346337" cy="482165"/>
            </a:xfrm>
            <a:prstGeom prst="triangle">
              <a:avLst>
                <a:gd name="adj" fmla="val 50000"/>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lstStyle/>
            <a:p>
              <a:pPr>
                <a:lnSpc>
                  <a:spcPts val="16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2" name="AutoShape 6"/>
            <p:cNvSpPr>
              <a:spLocks noChangeShapeType="1"/>
            </p:cNvSpPr>
            <p:nvPr/>
          </p:nvSpPr>
          <p:spPr bwMode="auto">
            <a:xfrm flipH="1">
              <a:off x="5842585" y="2010071"/>
              <a:ext cx="336493" cy="298782"/>
            </a:xfrm>
            <a:prstGeom prst="straightConnector1">
              <a:avLst/>
            </a:prstGeom>
            <a:noFill/>
            <a:ln w="19050">
              <a:solidFill>
                <a:srgbClr val="000000"/>
              </a:solidFill>
              <a:round/>
              <a:headEnd type="arrow" w="med" len="med"/>
              <a:tailEnd type="none" w="med" len="med"/>
            </a:ln>
          </p:spPr>
          <p:txBody>
            <a:bodyPr vert="horz" wrap="square" lIns="91440" tIns="45720" rIns="91440" bIns="45720" numCol="1" anchor="t" anchorCtr="0" compatLnSpc="1"/>
            <a:lstStyle/>
            <a:p>
              <a:pPr>
                <a:lnSpc>
                  <a:spcPts val="16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 name="AutoShape 5"/>
            <p:cNvSpPr>
              <a:spLocks noChangeShapeType="1"/>
            </p:cNvSpPr>
            <p:nvPr/>
          </p:nvSpPr>
          <p:spPr bwMode="auto">
            <a:xfrm flipH="1">
              <a:off x="5309207" y="1874993"/>
              <a:ext cx="820649" cy="441910"/>
            </a:xfrm>
            <a:prstGeom prst="straightConnector1">
              <a:avLst/>
            </a:prstGeom>
            <a:noFill/>
            <a:ln w="19050">
              <a:solidFill>
                <a:srgbClr val="000000"/>
              </a:solidFill>
              <a:round/>
              <a:headEnd type="arrow" w="med" len="med"/>
              <a:tailEnd type="none" w="med" len="med"/>
            </a:ln>
          </p:spPr>
          <p:txBody>
            <a:bodyPr vert="horz" wrap="square" lIns="91440" tIns="45720" rIns="91440" bIns="45720" numCol="1" anchor="t" anchorCtr="0" compatLnSpc="1"/>
            <a:lstStyle/>
            <a:p>
              <a:pPr>
                <a:lnSpc>
                  <a:spcPts val="16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4" name="AutoShape 4"/>
            <p:cNvSpPr>
              <a:spLocks noChangeArrowheads="1"/>
            </p:cNvSpPr>
            <p:nvPr/>
          </p:nvSpPr>
          <p:spPr bwMode="auto">
            <a:xfrm>
              <a:off x="4025880" y="2473451"/>
              <a:ext cx="461783" cy="356928"/>
            </a:xfrm>
            <a:prstGeom prst="rightArrow">
              <a:avLst>
                <a:gd name="adj1" fmla="val 50000"/>
                <a:gd name="adj2" fmla="val 32331"/>
              </a:avLst>
            </a:prstGeom>
            <a:ln w="19050">
              <a:tailEnd type="none"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lstStyle/>
            <a:p>
              <a:pPr>
                <a:lnSpc>
                  <a:spcPts val="16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5" name="Freeform 3"/>
            <p:cNvSpPr/>
            <p:nvPr/>
          </p:nvSpPr>
          <p:spPr bwMode="auto">
            <a:xfrm>
              <a:off x="3458496" y="1500174"/>
              <a:ext cx="382134" cy="533155"/>
            </a:xfrm>
            <a:custGeom>
              <a:avLst/>
              <a:gdLst/>
              <a:ahLst/>
              <a:cxnLst>
                <a:cxn ang="0">
                  <a:pos x="160" y="539"/>
                </a:cxn>
                <a:cxn ang="0">
                  <a:pos x="387" y="548"/>
                </a:cxn>
                <a:cxn ang="0">
                  <a:pos x="398" y="251"/>
                </a:cxn>
                <a:cxn ang="0">
                  <a:pos x="279" y="36"/>
                </a:cxn>
                <a:cxn ang="0">
                  <a:pos x="161" y="36"/>
                </a:cxn>
                <a:cxn ang="0">
                  <a:pos x="0" y="174"/>
                </a:cxn>
              </a:cxnLst>
              <a:rect l="0" t="0" r="r" b="b"/>
              <a:pathLst>
                <a:path w="427" h="596">
                  <a:moveTo>
                    <a:pt x="160" y="539"/>
                  </a:moveTo>
                  <a:cubicBezTo>
                    <a:pt x="253" y="567"/>
                    <a:pt x="347" y="596"/>
                    <a:pt x="387" y="548"/>
                  </a:cubicBezTo>
                  <a:cubicBezTo>
                    <a:pt x="427" y="500"/>
                    <a:pt x="416" y="336"/>
                    <a:pt x="398" y="251"/>
                  </a:cubicBezTo>
                  <a:cubicBezTo>
                    <a:pt x="380" y="166"/>
                    <a:pt x="318" y="72"/>
                    <a:pt x="279" y="36"/>
                  </a:cubicBezTo>
                  <a:cubicBezTo>
                    <a:pt x="240" y="0"/>
                    <a:pt x="207" y="13"/>
                    <a:pt x="161" y="36"/>
                  </a:cubicBezTo>
                  <a:cubicBezTo>
                    <a:pt x="115" y="59"/>
                    <a:pt x="34" y="145"/>
                    <a:pt x="0" y="174"/>
                  </a:cubicBezTo>
                </a:path>
              </a:pathLst>
            </a:custGeom>
            <a:noFill/>
            <a:ln w="19050">
              <a:solidFill>
                <a:srgbClr val="000000"/>
              </a:solidFill>
              <a:round/>
              <a:tailEnd type="arrow" w="sm" len="sm"/>
            </a:ln>
          </p:spPr>
          <p:txBody>
            <a:bodyPr vert="horz" wrap="square" lIns="91440" tIns="45720" rIns="91440" bIns="45720" numCol="1" anchor="t" anchorCtr="0" compatLnSpc="1"/>
            <a:lstStyle/>
            <a:p>
              <a:pPr>
                <a:lnSpc>
                  <a:spcPts val="16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6" name="Freeform 2"/>
            <p:cNvSpPr/>
            <p:nvPr/>
          </p:nvSpPr>
          <p:spPr bwMode="auto">
            <a:xfrm>
              <a:off x="6289154" y="1508225"/>
              <a:ext cx="382134" cy="533155"/>
            </a:xfrm>
            <a:custGeom>
              <a:avLst/>
              <a:gdLst/>
              <a:ahLst/>
              <a:cxnLst>
                <a:cxn ang="0">
                  <a:pos x="160" y="539"/>
                </a:cxn>
                <a:cxn ang="0">
                  <a:pos x="387" y="548"/>
                </a:cxn>
                <a:cxn ang="0">
                  <a:pos x="398" y="251"/>
                </a:cxn>
                <a:cxn ang="0">
                  <a:pos x="279" y="36"/>
                </a:cxn>
                <a:cxn ang="0">
                  <a:pos x="161" y="36"/>
                </a:cxn>
                <a:cxn ang="0">
                  <a:pos x="0" y="174"/>
                </a:cxn>
              </a:cxnLst>
              <a:rect l="0" t="0" r="r" b="b"/>
              <a:pathLst>
                <a:path w="427" h="596">
                  <a:moveTo>
                    <a:pt x="160" y="539"/>
                  </a:moveTo>
                  <a:cubicBezTo>
                    <a:pt x="253" y="567"/>
                    <a:pt x="347" y="596"/>
                    <a:pt x="387" y="548"/>
                  </a:cubicBezTo>
                  <a:cubicBezTo>
                    <a:pt x="427" y="500"/>
                    <a:pt x="416" y="336"/>
                    <a:pt x="398" y="251"/>
                  </a:cubicBezTo>
                  <a:cubicBezTo>
                    <a:pt x="380" y="166"/>
                    <a:pt x="318" y="72"/>
                    <a:pt x="279" y="36"/>
                  </a:cubicBezTo>
                  <a:cubicBezTo>
                    <a:pt x="240" y="0"/>
                    <a:pt x="207" y="13"/>
                    <a:pt x="161" y="36"/>
                  </a:cubicBezTo>
                  <a:cubicBezTo>
                    <a:pt x="115" y="59"/>
                    <a:pt x="34" y="145"/>
                    <a:pt x="0" y="174"/>
                  </a:cubicBezTo>
                </a:path>
              </a:pathLst>
            </a:custGeom>
            <a:noFill/>
            <a:ln w="19050">
              <a:solidFill>
                <a:srgbClr val="000000"/>
              </a:solidFill>
              <a:round/>
              <a:tailEnd type="arrow" w="sm" len="sm"/>
            </a:ln>
          </p:spPr>
          <p:txBody>
            <a:bodyPr vert="horz" wrap="square" lIns="91440" tIns="45720" rIns="91440" bIns="45720" numCol="1" anchor="t" anchorCtr="0" compatLnSpc="1"/>
            <a:lstStyle/>
            <a:p>
              <a:pPr>
                <a:lnSpc>
                  <a:spcPts val="16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27" name="TextBox 26"/>
          <p:cNvSpPr txBox="1"/>
          <p:nvPr/>
        </p:nvSpPr>
        <p:spPr>
          <a:xfrm>
            <a:off x="1500166" y="5715016"/>
            <a:ext cx="2857520"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时间复杂度为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O(log</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29" name="灯片编号占位符 28"/>
          <p:cNvSpPr>
            <a:spLocks noGrp="1"/>
          </p:cNvSpPr>
          <p:nvPr>
            <p:ph type="sldNum" sz="quarter" idx="12"/>
          </p:nvPr>
        </p:nvSpPr>
        <p:spPr/>
        <p:txBody>
          <a:bodyPr/>
          <a:lstStyle/>
          <a:p>
            <a:fld id="{67864EE2-EAB3-4814-A7EB-820BD7610F1E}" type="slidenum">
              <a:rPr lang="en-US" altLang="zh-CN" smtClean="0"/>
              <a:t>90</a:t>
            </a:fld>
            <a:r>
              <a:rPr lang="en-US" altLang="zh-CN"/>
              <a:t>/76</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642910" y="357166"/>
            <a:ext cx="2428892" cy="40011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ct val="100000"/>
              </a:lnSpc>
              <a:spcBef>
                <a:spcPts val="0"/>
              </a:spcBef>
            </a:pPr>
            <a:r>
              <a:rPr lang="zh-CN" altLang="en-US" sz="2000">
                <a:ln w="11430"/>
                <a:solidFill>
                  <a:srgbClr val="FF0000"/>
                </a:solidFill>
                <a:effectLst>
                  <a:outerShdw blurRad="50800" dist="39000" dir="5460000" algn="tl">
                    <a:srgbClr val="000000">
                      <a:alpha val="38000"/>
                    </a:srgbClr>
                  </a:outerShdw>
                </a:effectLst>
                <a:latin typeface="Consolas" panose="020B0609020204030204" pitchFamily="49" charset="0"/>
                <a:ea typeface="仿宋" panose="02010609060101010101" pitchFamily="49" charset="-122"/>
                <a:cs typeface="Consolas" panose="020B0609020204030204" pitchFamily="49" charset="0"/>
              </a:rPr>
              <a:t>用迭代方式实现</a:t>
            </a:r>
          </a:p>
        </p:txBody>
      </p:sp>
      <p:sp>
        <p:nvSpPr>
          <p:cNvPr id="29" name="TextBox 28"/>
          <p:cNvSpPr txBox="1"/>
          <p:nvPr/>
        </p:nvSpPr>
        <p:spPr>
          <a:xfrm>
            <a:off x="210522" y="3178046"/>
            <a:ext cx="8719196" cy="3368578"/>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Find</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x)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非递归算法：并查集中查找</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x</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结点的根结点</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rx=x;</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(parent[rx]!=rx)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找到</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x</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的根</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rx</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rx=parent[rx];</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y=x;</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(y!=rx)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路径压缩</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int tmp=parent[y];</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parent[y]=rx;</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y=tmp;</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rx;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返回根</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 name="下箭头 29"/>
          <p:cNvSpPr/>
          <p:nvPr/>
        </p:nvSpPr>
        <p:spPr>
          <a:xfrm>
            <a:off x="3286116" y="2714620"/>
            <a:ext cx="214314" cy="428628"/>
          </a:xfrm>
          <a:prstGeom prst="downArrow">
            <a:avLst/>
          </a:prstGeom>
          <a:ln>
            <a:tailEnd type="arrow"/>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TextBox 7"/>
          <p:cNvSpPr txBox="1"/>
          <p:nvPr/>
        </p:nvSpPr>
        <p:spPr>
          <a:xfrm>
            <a:off x="214282" y="857232"/>
            <a:ext cx="8786874" cy="1952806"/>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Find</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x)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递归算法：并查集中查找</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x</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结点的根结点</a:t>
            </a: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(x!=parent[x])</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parent[x]=</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Find</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(parent[x]);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路径压缩</a:t>
            </a: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parent[x];</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灯片编号占位符 8"/>
          <p:cNvSpPr>
            <a:spLocks noGrp="1"/>
          </p:cNvSpPr>
          <p:nvPr>
            <p:ph type="sldNum" sz="quarter" idx="12"/>
          </p:nvPr>
        </p:nvSpPr>
        <p:spPr/>
        <p:txBody>
          <a:bodyPr/>
          <a:lstStyle/>
          <a:p>
            <a:fld id="{67864EE2-EAB3-4814-A7EB-820BD7610F1E}" type="slidenum">
              <a:rPr lang="en-US" altLang="zh-CN" smtClean="0"/>
              <a:t>91</a:t>
            </a:fld>
            <a:r>
              <a:rPr lang="en-US" altLang="zh-CN"/>
              <a:t>/76</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214290"/>
            <a:ext cx="8358246" cy="3625059"/>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Union</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x,int y)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并查集中</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x</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和</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y</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的两个集合的合并</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rx=</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Find</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(x);</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ry=</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Find</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(y);</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(rx==ry)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//x</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和</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y</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属于同一棵树的情况</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(rnk[rx]&lt;rnk[ry])</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parent[rx]=ry;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//rx</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结点作为</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ry</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的孩子</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else</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if (rnk[rx]==rnk[ry])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秩相同，合并后</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rx</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的秩增</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1</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rnk[rx]++;</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parent[ry]=rx;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//ry</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结点作为</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rx</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的孩子</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1428728" y="6000768"/>
            <a:ext cx="2857520"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时间复杂度为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O(log</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grpSp>
        <p:nvGrpSpPr>
          <p:cNvPr id="2" name="组合 25"/>
          <p:cNvGrpSpPr/>
          <p:nvPr/>
        </p:nvGrpSpPr>
        <p:grpSpPr>
          <a:xfrm>
            <a:off x="1357290" y="4143380"/>
            <a:ext cx="4357718" cy="1757374"/>
            <a:chOff x="1285852" y="4429132"/>
            <a:chExt cx="4357718" cy="1757374"/>
          </a:xfrm>
        </p:grpSpPr>
        <p:grpSp>
          <p:nvGrpSpPr>
            <p:cNvPr id="3" name="组合 23"/>
            <p:cNvGrpSpPr/>
            <p:nvPr/>
          </p:nvGrpSpPr>
          <p:grpSpPr>
            <a:xfrm>
              <a:off x="1285852" y="4572008"/>
              <a:ext cx="928694" cy="1285884"/>
              <a:chOff x="1285852" y="4572008"/>
              <a:chExt cx="928694" cy="1285884"/>
            </a:xfrm>
          </p:grpSpPr>
          <p:sp>
            <p:nvSpPr>
              <p:cNvPr id="7" name="Oval 20"/>
              <p:cNvSpPr>
                <a:spLocks noChangeArrowheads="1"/>
              </p:cNvSpPr>
              <p:nvPr/>
            </p:nvSpPr>
            <p:spPr bwMode="auto">
              <a:xfrm>
                <a:off x="1295377" y="5460734"/>
                <a:ext cx="334703" cy="382870"/>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529" rIns="0" bIns="36529" numCol="1" anchor="t" anchorCtr="0" compatLnSpc="1"/>
              <a:lstStyle/>
              <a:p>
                <a:pPr marL="0" marR="0" lvl="0" algn="ctr" defTabSz="914400" rtl="0" eaLnBrk="1" fontAlgn="base" latinLnBrk="0" hangingPunct="1">
                  <a:lnSpc>
                    <a:spcPts val="1600"/>
                  </a:lnSpc>
                  <a:spcBef>
                    <a:spcPct val="0"/>
                  </a:spcBef>
                  <a:spcAft>
                    <a:spcPct val="0"/>
                  </a:spcAft>
                  <a:buClrTx/>
                  <a:buSzTx/>
                  <a:buFontTx/>
                  <a:buNone/>
                </a:pPr>
                <a:r>
                  <a:rPr kumimoji="0"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x</a:t>
                </a:r>
                <a:endPar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8" name="Oval 20"/>
              <p:cNvSpPr>
                <a:spLocks noChangeArrowheads="1"/>
              </p:cNvSpPr>
              <p:nvPr/>
            </p:nvSpPr>
            <p:spPr bwMode="auto">
              <a:xfrm>
                <a:off x="1285852" y="4572008"/>
                <a:ext cx="334703" cy="382870"/>
              </a:xfrm>
              <a:prstGeom prst="ellipse">
                <a:avLst/>
              </a:prstGeom>
              <a:ln w="19050">
                <a:tailEnd type="none" w="sm" len="sm"/>
              </a:ln>
            </p:spPr>
            <p:style>
              <a:lnRef idx="1">
                <a:schemeClr val="accent2"/>
              </a:lnRef>
              <a:fillRef idx="2">
                <a:schemeClr val="accent2"/>
              </a:fillRef>
              <a:effectRef idx="1">
                <a:schemeClr val="accent2"/>
              </a:effectRef>
              <a:fontRef idx="minor">
                <a:schemeClr val="dk1"/>
              </a:fontRef>
            </p:style>
            <p:txBody>
              <a:bodyPr vert="horz" wrap="square" lIns="0" tIns="36529" rIns="0" bIns="36529" numCol="1" anchor="t" anchorCtr="0" compatLnSpc="1"/>
              <a:lstStyle/>
              <a:p>
                <a:pPr marL="0" marR="0" lvl="0" algn="ctr" defTabSz="914400" rtl="0" eaLnBrk="1" fontAlgn="base" latinLnBrk="0" hangingPunct="1">
                  <a:lnSpc>
                    <a:spcPts val="1600"/>
                  </a:lnSpc>
                  <a:spcBef>
                    <a:spcPct val="0"/>
                  </a:spcBef>
                  <a:spcAft>
                    <a:spcPct val="0"/>
                  </a:spcAft>
                  <a:buClrTx/>
                  <a:buSzTx/>
                  <a:buFontTx/>
                  <a:buNone/>
                </a:pPr>
                <a:r>
                  <a:rPr kumimoji="0"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rx</a:t>
                </a:r>
                <a:endPar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cxnSp>
            <p:nvCxnSpPr>
              <p:cNvPr id="10" name="直接箭头连接符 9"/>
              <p:cNvCxnSpPr>
                <a:stCxn id="7" idx="0"/>
                <a:endCxn id="8" idx="4"/>
              </p:cNvCxnSpPr>
              <p:nvPr/>
            </p:nvCxnSpPr>
            <p:spPr>
              <a:xfrm rot="16200000" flipV="1">
                <a:off x="1205039" y="5203043"/>
                <a:ext cx="505856" cy="9525"/>
              </a:xfrm>
              <a:prstGeom prst="straightConnector1">
                <a:avLst/>
              </a:prstGeom>
              <a:ln w="19050">
                <a:prstDash val="dash"/>
                <a:tailEnd type="arrow"/>
              </a:ln>
            </p:spPr>
            <p:style>
              <a:lnRef idx="2">
                <a:schemeClr val="dk1"/>
              </a:lnRef>
              <a:fillRef idx="0">
                <a:schemeClr val="dk1"/>
              </a:fillRef>
              <a:effectRef idx="1">
                <a:schemeClr val="dk1"/>
              </a:effectRef>
              <a:fontRef idx="minor">
                <a:schemeClr val="tx1"/>
              </a:fontRef>
            </p:style>
          </p:cxnSp>
          <p:sp>
            <p:nvSpPr>
              <p:cNvPr id="11" name="Oval 20"/>
              <p:cNvSpPr>
                <a:spLocks noChangeArrowheads="1"/>
              </p:cNvSpPr>
              <p:nvPr/>
            </p:nvSpPr>
            <p:spPr bwMode="auto">
              <a:xfrm>
                <a:off x="1879843" y="5475022"/>
                <a:ext cx="334703" cy="382870"/>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529" rIns="0" bIns="36529" numCol="1" anchor="t" anchorCtr="0" compatLnSpc="1"/>
              <a:lstStyle/>
              <a:p>
                <a:pPr marL="0" marR="0" lvl="0" algn="ctr" defTabSz="914400" rtl="0" eaLnBrk="1" fontAlgn="base" latinLnBrk="0" hangingPunct="1">
                  <a:lnSpc>
                    <a:spcPts val="1600"/>
                  </a:lnSpc>
                  <a:spcBef>
                    <a:spcPct val="0"/>
                  </a:spcBef>
                  <a:spcAft>
                    <a:spcPct val="0"/>
                  </a:spcAft>
                  <a:buClrTx/>
                  <a:buSzTx/>
                  <a:buFontTx/>
                  <a:buNone/>
                </a:pPr>
                <a:r>
                  <a:rPr kumimoji="0"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y</a:t>
                </a:r>
                <a:endPar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2" name="Oval 20"/>
              <p:cNvSpPr>
                <a:spLocks noChangeArrowheads="1"/>
              </p:cNvSpPr>
              <p:nvPr/>
            </p:nvSpPr>
            <p:spPr bwMode="auto">
              <a:xfrm>
                <a:off x="1870318" y="4586296"/>
                <a:ext cx="334703" cy="382870"/>
              </a:xfrm>
              <a:prstGeom prst="ellipse">
                <a:avLst/>
              </a:prstGeom>
              <a:ln w="19050">
                <a:tailEnd type="none" w="sm" len="sm"/>
              </a:ln>
            </p:spPr>
            <p:style>
              <a:lnRef idx="1">
                <a:schemeClr val="accent2"/>
              </a:lnRef>
              <a:fillRef idx="2">
                <a:schemeClr val="accent2"/>
              </a:fillRef>
              <a:effectRef idx="1">
                <a:schemeClr val="accent2"/>
              </a:effectRef>
              <a:fontRef idx="minor">
                <a:schemeClr val="dk1"/>
              </a:fontRef>
            </p:style>
            <p:txBody>
              <a:bodyPr vert="horz" wrap="square" lIns="0" tIns="36529" rIns="0" bIns="36529" numCol="1" anchor="t" anchorCtr="0" compatLnSpc="1"/>
              <a:lstStyle/>
              <a:p>
                <a:pPr marL="0" marR="0" lvl="0" algn="ctr" defTabSz="914400" rtl="0" eaLnBrk="1" fontAlgn="base" latinLnBrk="0" hangingPunct="1">
                  <a:lnSpc>
                    <a:spcPts val="1600"/>
                  </a:lnSpc>
                  <a:spcBef>
                    <a:spcPct val="0"/>
                  </a:spcBef>
                  <a:spcAft>
                    <a:spcPct val="0"/>
                  </a:spcAft>
                  <a:buClrTx/>
                  <a:buSzTx/>
                  <a:buFontTx/>
                  <a:buNone/>
                </a:pPr>
                <a:r>
                  <a:rPr kumimoji="0"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ry</a:t>
                </a:r>
                <a:endPar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cxnSp>
            <p:nvCxnSpPr>
              <p:cNvPr id="13" name="直接箭头连接符 12"/>
              <p:cNvCxnSpPr>
                <a:stCxn id="11" idx="0"/>
                <a:endCxn id="12" idx="4"/>
              </p:cNvCxnSpPr>
              <p:nvPr/>
            </p:nvCxnSpPr>
            <p:spPr>
              <a:xfrm rot="16200000" flipV="1">
                <a:off x="1789505" y="5217331"/>
                <a:ext cx="505856" cy="9525"/>
              </a:xfrm>
              <a:prstGeom prst="straightConnector1">
                <a:avLst/>
              </a:prstGeom>
              <a:ln w="19050">
                <a:prstDash val="dash"/>
                <a:tailEnd type="arrow"/>
              </a:ln>
            </p:spPr>
            <p:style>
              <a:lnRef idx="2">
                <a:schemeClr val="dk1"/>
              </a:lnRef>
              <a:fillRef idx="0">
                <a:schemeClr val="dk1"/>
              </a:fillRef>
              <a:effectRef idx="1">
                <a:schemeClr val="dk1"/>
              </a:effectRef>
              <a:fontRef idx="minor">
                <a:schemeClr val="tx1"/>
              </a:fontRef>
            </p:style>
          </p:cxnSp>
        </p:grpSp>
        <p:sp>
          <p:nvSpPr>
            <p:cNvPr id="14" name="右箭头 13"/>
            <p:cNvSpPr/>
            <p:nvPr/>
          </p:nvSpPr>
          <p:spPr>
            <a:xfrm>
              <a:off x="2643174" y="5072074"/>
              <a:ext cx="1571636" cy="214314"/>
            </a:xfrm>
            <a:prstGeom prst="rightArrow">
              <a:avLst/>
            </a:prstGeom>
            <a:ln>
              <a:tailEnd type="arrow"/>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5" name="TextBox 14"/>
            <p:cNvSpPr txBox="1"/>
            <p:nvPr/>
          </p:nvSpPr>
          <p:spPr>
            <a:xfrm>
              <a:off x="2500298" y="4662082"/>
              <a:ext cx="2000264" cy="338554"/>
            </a:xfrm>
            <a:prstGeom prst="rect">
              <a:avLst/>
            </a:prstGeom>
            <a:noFill/>
          </p:spPr>
          <p:txBody>
            <a:bodyPr wrap="square" rtlCol="0">
              <a:spAutoFit/>
            </a:bodyPr>
            <a:lstStyle/>
            <a:p>
              <a:pPr algn="l">
                <a:lnSpc>
                  <a:spcPct val="100000"/>
                </a:lnSpc>
                <a:spcBef>
                  <a:spcPts val="0"/>
                </a:spcBef>
              </a:pPr>
              <a:r>
                <a:rPr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rank[rx]&lt;rank[ry]</a:t>
              </a: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4" name="组合 24"/>
            <p:cNvGrpSpPr/>
            <p:nvPr/>
          </p:nvGrpSpPr>
          <p:grpSpPr>
            <a:xfrm>
              <a:off x="4714876" y="4429132"/>
              <a:ext cx="928694" cy="1757374"/>
              <a:chOff x="5429256" y="4586296"/>
              <a:chExt cx="928694" cy="1757374"/>
            </a:xfrm>
          </p:grpSpPr>
          <p:sp>
            <p:nvSpPr>
              <p:cNvPr id="16" name="Oval 20"/>
              <p:cNvSpPr>
                <a:spLocks noChangeArrowheads="1"/>
              </p:cNvSpPr>
              <p:nvPr/>
            </p:nvSpPr>
            <p:spPr bwMode="auto">
              <a:xfrm>
                <a:off x="5438781" y="5960800"/>
                <a:ext cx="334703" cy="382870"/>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529" rIns="0" bIns="36529" numCol="1" anchor="t" anchorCtr="0" compatLnSpc="1"/>
              <a:lstStyle/>
              <a:p>
                <a:pPr marL="0" marR="0" lvl="0" algn="ctr" defTabSz="914400" rtl="0" eaLnBrk="1" fontAlgn="base" latinLnBrk="0" hangingPunct="1">
                  <a:lnSpc>
                    <a:spcPts val="1600"/>
                  </a:lnSpc>
                  <a:spcBef>
                    <a:spcPct val="0"/>
                  </a:spcBef>
                  <a:spcAft>
                    <a:spcPct val="0"/>
                  </a:spcAft>
                  <a:buClrTx/>
                  <a:buSzTx/>
                  <a:buFontTx/>
                  <a:buNone/>
                </a:pPr>
                <a:r>
                  <a:rPr kumimoji="0"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x</a:t>
                </a:r>
                <a:endPar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7" name="Oval 20"/>
              <p:cNvSpPr>
                <a:spLocks noChangeArrowheads="1"/>
              </p:cNvSpPr>
              <p:nvPr/>
            </p:nvSpPr>
            <p:spPr bwMode="auto">
              <a:xfrm>
                <a:off x="5429256" y="5072074"/>
                <a:ext cx="334703" cy="382870"/>
              </a:xfrm>
              <a:prstGeom prst="ellipse">
                <a:avLst/>
              </a:prstGeom>
              <a:ln w="19050">
                <a:tailEnd type="none" w="sm" len="sm"/>
              </a:ln>
            </p:spPr>
            <p:style>
              <a:lnRef idx="1">
                <a:schemeClr val="accent2"/>
              </a:lnRef>
              <a:fillRef idx="2">
                <a:schemeClr val="accent2"/>
              </a:fillRef>
              <a:effectRef idx="1">
                <a:schemeClr val="accent2"/>
              </a:effectRef>
              <a:fontRef idx="minor">
                <a:schemeClr val="dk1"/>
              </a:fontRef>
            </p:style>
            <p:txBody>
              <a:bodyPr vert="horz" wrap="square" lIns="0" tIns="36529" rIns="0" bIns="36529" numCol="1" anchor="t" anchorCtr="0" compatLnSpc="1"/>
              <a:lstStyle/>
              <a:p>
                <a:pPr marL="0" marR="0" lvl="0" algn="ctr" defTabSz="914400" rtl="0" eaLnBrk="1" fontAlgn="base" latinLnBrk="0" hangingPunct="1">
                  <a:lnSpc>
                    <a:spcPts val="1600"/>
                  </a:lnSpc>
                  <a:spcBef>
                    <a:spcPct val="0"/>
                  </a:spcBef>
                  <a:spcAft>
                    <a:spcPct val="0"/>
                  </a:spcAft>
                  <a:buClrTx/>
                  <a:buSzTx/>
                  <a:buFontTx/>
                  <a:buNone/>
                </a:pPr>
                <a:r>
                  <a:rPr kumimoji="0"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rx</a:t>
                </a:r>
                <a:endPar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cxnSp>
            <p:nvCxnSpPr>
              <p:cNvPr id="18" name="直接箭头连接符 17"/>
              <p:cNvCxnSpPr>
                <a:stCxn id="16" idx="0"/>
                <a:endCxn id="17" idx="4"/>
              </p:cNvCxnSpPr>
              <p:nvPr/>
            </p:nvCxnSpPr>
            <p:spPr>
              <a:xfrm rot="16200000" flipV="1">
                <a:off x="5348443" y="5703109"/>
                <a:ext cx="505856" cy="9525"/>
              </a:xfrm>
              <a:prstGeom prst="straightConnector1">
                <a:avLst/>
              </a:prstGeom>
              <a:ln w="19050">
                <a:prstDash val="dash"/>
                <a:tailEnd type="arrow"/>
              </a:ln>
            </p:spPr>
            <p:style>
              <a:lnRef idx="2">
                <a:schemeClr val="dk1"/>
              </a:lnRef>
              <a:fillRef idx="0">
                <a:schemeClr val="dk1"/>
              </a:fillRef>
              <a:effectRef idx="1">
                <a:schemeClr val="dk1"/>
              </a:effectRef>
              <a:fontRef idx="minor">
                <a:schemeClr val="tx1"/>
              </a:fontRef>
            </p:style>
          </p:cxnSp>
          <p:sp>
            <p:nvSpPr>
              <p:cNvPr id="19" name="Oval 20"/>
              <p:cNvSpPr>
                <a:spLocks noChangeArrowheads="1"/>
              </p:cNvSpPr>
              <p:nvPr/>
            </p:nvSpPr>
            <p:spPr bwMode="auto">
              <a:xfrm>
                <a:off x="6023247" y="5475022"/>
                <a:ext cx="334703" cy="382870"/>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529" rIns="0" bIns="36529" numCol="1" anchor="t" anchorCtr="0" compatLnSpc="1"/>
              <a:lstStyle/>
              <a:p>
                <a:pPr marL="0" marR="0" lvl="0" algn="ctr" defTabSz="914400" rtl="0" eaLnBrk="1" fontAlgn="base" latinLnBrk="0" hangingPunct="1">
                  <a:lnSpc>
                    <a:spcPts val="1600"/>
                  </a:lnSpc>
                  <a:spcBef>
                    <a:spcPct val="0"/>
                  </a:spcBef>
                  <a:spcAft>
                    <a:spcPct val="0"/>
                  </a:spcAft>
                  <a:buClrTx/>
                  <a:buSzTx/>
                  <a:buFontTx/>
                  <a:buNone/>
                </a:pPr>
                <a:r>
                  <a:rPr kumimoji="0"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y</a:t>
                </a:r>
                <a:endPar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0" name="Oval 20"/>
              <p:cNvSpPr>
                <a:spLocks noChangeArrowheads="1"/>
              </p:cNvSpPr>
              <p:nvPr/>
            </p:nvSpPr>
            <p:spPr bwMode="auto">
              <a:xfrm>
                <a:off x="6013722" y="4586296"/>
                <a:ext cx="334703" cy="382870"/>
              </a:xfrm>
              <a:prstGeom prst="ellipse">
                <a:avLst/>
              </a:prstGeom>
              <a:ln w="19050">
                <a:tailEnd type="none" w="sm" len="sm"/>
              </a:ln>
            </p:spPr>
            <p:style>
              <a:lnRef idx="1">
                <a:schemeClr val="accent2"/>
              </a:lnRef>
              <a:fillRef idx="2">
                <a:schemeClr val="accent2"/>
              </a:fillRef>
              <a:effectRef idx="1">
                <a:schemeClr val="accent2"/>
              </a:effectRef>
              <a:fontRef idx="minor">
                <a:schemeClr val="dk1"/>
              </a:fontRef>
            </p:style>
            <p:txBody>
              <a:bodyPr vert="horz" wrap="square" lIns="0" tIns="36529" rIns="0" bIns="36529" numCol="1" anchor="t" anchorCtr="0" compatLnSpc="1"/>
              <a:lstStyle/>
              <a:p>
                <a:pPr marL="0" marR="0" lvl="0" algn="ctr" defTabSz="914400" rtl="0" eaLnBrk="1" fontAlgn="base" latinLnBrk="0" hangingPunct="1">
                  <a:lnSpc>
                    <a:spcPts val="1600"/>
                  </a:lnSpc>
                  <a:spcBef>
                    <a:spcPct val="0"/>
                  </a:spcBef>
                  <a:spcAft>
                    <a:spcPct val="0"/>
                  </a:spcAft>
                  <a:buClrTx/>
                  <a:buSzTx/>
                  <a:buFontTx/>
                  <a:buNone/>
                </a:pPr>
                <a:r>
                  <a:rPr kumimoji="0"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ry</a:t>
                </a:r>
                <a:endPar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cxnSp>
            <p:nvCxnSpPr>
              <p:cNvPr id="21" name="直接箭头连接符 20"/>
              <p:cNvCxnSpPr>
                <a:stCxn id="19" idx="0"/>
                <a:endCxn id="20" idx="4"/>
              </p:cNvCxnSpPr>
              <p:nvPr/>
            </p:nvCxnSpPr>
            <p:spPr>
              <a:xfrm rot="16200000" flipV="1">
                <a:off x="5932909" y="5217331"/>
                <a:ext cx="505856" cy="9525"/>
              </a:xfrm>
              <a:prstGeom prst="straightConnector1">
                <a:avLst/>
              </a:prstGeom>
              <a:ln w="19050">
                <a:prstDash val="dash"/>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a:stCxn id="17" idx="7"/>
                <a:endCxn id="20" idx="2"/>
              </p:cNvCxnSpPr>
              <p:nvPr/>
            </p:nvCxnSpPr>
            <p:spPr>
              <a:xfrm rot="5400000" flipH="1" flipV="1">
                <a:off x="5689126" y="4803549"/>
                <a:ext cx="350413" cy="298779"/>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grpSp>
      <p:sp>
        <p:nvSpPr>
          <p:cNvPr id="24" name="灯片编号占位符 23"/>
          <p:cNvSpPr>
            <a:spLocks noGrp="1"/>
          </p:cNvSpPr>
          <p:nvPr>
            <p:ph type="sldNum" sz="quarter" idx="12"/>
          </p:nvPr>
        </p:nvSpPr>
        <p:spPr/>
        <p:txBody>
          <a:bodyPr/>
          <a:lstStyle/>
          <a:p>
            <a:fld id="{67864EE2-EAB3-4814-A7EB-820BD7610F1E}" type="slidenum">
              <a:rPr lang="en-US" altLang="zh-CN" smtClean="0"/>
              <a:t>92</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85728"/>
            <a:ext cx="7715304" cy="614257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spcBef>
                <a:spcPts val="600"/>
              </a:spcBef>
            </a:pP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FF0000"/>
                </a:solidFill>
                <a:latin typeface="微软雅黑" panose="020B0503020204020204" pitchFamily="34" charset="-122"/>
                <a:ea typeface="微软雅黑" panose="020B0503020204020204" pitchFamily="34" charset="-122"/>
              </a:rPr>
              <a:t>实战</a:t>
            </a:r>
            <a:r>
              <a:rPr lang="en-US" altLang="zh-CN" sz="2000">
                <a:solidFill>
                  <a:srgbClr val="FF0000"/>
                </a:solidFill>
                <a:latin typeface="微软雅黑" panose="020B0503020204020204" pitchFamily="34" charset="-122"/>
                <a:ea typeface="微软雅黑" panose="020B0503020204020204" pitchFamily="34" charset="-122"/>
              </a:rPr>
              <a:t>7.5 </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HDU1232</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—畅通工程问题。</a:t>
            </a:r>
          </a:p>
          <a:p>
            <a:pPr algn="l">
              <a:lnSpc>
                <a:spcPts val="2800"/>
              </a:lnSpc>
              <a:spcBef>
                <a:spcPts val="60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问题描述：</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某省调查城镇交通状况，得到现有城镇道路统计表，表中列出了每条道路直接连通的城镇。省政府“畅通工程”的目标是使全省任何两个城镇间都可以实现交通（但不一定有直接的道路相连，只要互相间接通过道路可达即可）。问最少还需要建设多少条道路？ </a:t>
            </a:r>
          </a:p>
          <a:p>
            <a:pPr algn="l">
              <a:lnSpc>
                <a:spcPts val="2800"/>
              </a:lnSpc>
              <a:spcBef>
                <a:spcPts val="60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输入格式：</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测试输入包含若干测试用例。每个测试用例的第</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行给出两个正整数，分别是城镇数目</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&lt;1000</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）和道路数目</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，随后的</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行对应</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条道路，每行给出一对正整数，分别是该条道路直接连通的两个城镇的编号。为简单起见，城镇从</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到</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编号。注意两个城市之间可以有多条道路相通，也就是说：</a:t>
            </a:r>
          </a:p>
          <a:p>
            <a:pPr algn="l">
              <a:lnSpc>
                <a:spcPct val="100000"/>
              </a:lnSpc>
              <a:spcBef>
                <a:spcPts val="60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3 3</a:t>
            </a:r>
            <a:endPar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spcBef>
                <a:spcPts val="60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1 2</a:t>
            </a:r>
            <a:endPar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spcBef>
                <a:spcPts val="60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1 2</a:t>
            </a:r>
            <a:endPar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spcBef>
                <a:spcPts val="60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2 1</a:t>
            </a:r>
            <a:endPar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800"/>
              </a:lnSpc>
              <a:spcBef>
                <a:spcPts val="60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这种输入也是合法的。当</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时，输入结束，该用例不被处理。</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灯片编号占位符 4"/>
          <p:cNvSpPr>
            <a:spLocks noGrp="1"/>
          </p:cNvSpPr>
          <p:nvPr>
            <p:ph type="sldNum" sz="quarter" idx="12"/>
          </p:nvPr>
        </p:nvSpPr>
        <p:spPr/>
        <p:txBody>
          <a:bodyPr/>
          <a:lstStyle/>
          <a:p>
            <a:fld id="{67864EE2-EAB3-4814-A7EB-820BD7610F1E}" type="slidenum">
              <a:rPr lang="en-US" altLang="zh-CN" smtClean="0"/>
              <a:t>93</a:t>
            </a:fld>
            <a:r>
              <a:rPr lang="en-US" altLang="zh-CN"/>
              <a:t>/76</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00042"/>
            <a:ext cx="8429684" cy="569643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300"/>
              </a:lnSpc>
              <a:spcBef>
                <a:spcPts val="0"/>
              </a:spcBef>
            </a:pP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输出格式：</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对每个测试用例，在一行里输出最少还需要建设的道路数目。 </a:t>
            </a:r>
          </a:p>
          <a:p>
            <a:pPr algn="l">
              <a:lnSpc>
                <a:spcPts val="2300"/>
              </a:lnSpc>
              <a:spcBef>
                <a:spcPts val="0"/>
              </a:spcBef>
            </a:pP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输入样例：</a:t>
            </a:r>
          </a:p>
          <a:p>
            <a:pPr algn="l">
              <a:lnSpc>
                <a:spcPts val="23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4 2</a:t>
            </a:r>
            <a:endPar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1 3</a:t>
            </a:r>
            <a:endPar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4 3</a:t>
            </a:r>
            <a:endPar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3 3</a:t>
            </a:r>
            <a:endPar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1 2</a:t>
            </a:r>
            <a:endPar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1 3</a:t>
            </a:r>
            <a:endPar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2 3</a:t>
            </a:r>
            <a:endPar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5 2</a:t>
            </a:r>
            <a:endPar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1 2</a:t>
            </a:r>
            <a:endPar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3 5</a:t>
            </a:r>
            <a:endPar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999 0</a:t>
            </a:r>
            <a:endPar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输出样例：</a:t>
            </a:r>
          </a:p>
          <a:p>
            <a:pPr algn="l">
              <a:lnSpc>
                <a:spcPts val="23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998</a:t>
            </a:r>
            <a:endPar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灯片编号占位符 4"/>
          <p:cNvSpPr>
            <a:spLocks noGrp="1"/>
          </p:cNvSpPr>
          <p:nvPr>
            <p:ph type="sldNum" sz="quarter" idx="12"/>
          </p:nvPr>
        </p:nvSpPr>
        <p:spPr/>
        <p:txBody>
          <a:bodyPr/>
          <a:lstStyle/>
          <a:p>
            <a:fld id="{67864EE2-EAB3-4814-A7EB-820BD7610F1E}" type="slidenum">
              <a:rPr lang="en-US" altLang="zh-CN" smtClean="0"/>
              <a:t>94</a:t>
            </a:fld>
            <a:r>
              <a:rPr lang="en-US" altLang="zh-CN"/>
              <a:t>/76</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3"/>
          <p:cNvSpPr txBox="1"/>
          <p:nvPr/>
        </p:nvSpPr>
        <p:spPr>
          <a:xfrm>
            <a:off x="642910" y="1714488"/>
            <a:ext cx="7858180" cy="213477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44000" bIns="144000" rtlCol="0">
            <a:spAutoFit/>
          </a:bodyPr>
          <a:lstStyle>
            <a:defPPr>
              <a:defRPr lang="zh-CN"/>
            </a:defPPr>
            <a:lvl1pPr algn="ctr" rtl="0" fontAlgn="base">
              <a:lnSpc>
                <a:spcPct val="80000"/>
              </a:lnSpc>
              <a:spcBef>
                <a:spcPct val="50000"/>
              </a:spcBef>
              <a:spcAft>
                <a:spcPct val="0"/>
              </a:spcAft>
              <a:defRPr kumimoji="1" sz="2400" b="1" kern="1200">
                <a:solidFill>
                  <a:schemeClr val="dk1"/>
                </a:solidFill>
                <a:latin typeface="+mn-lt"/>
                <a:ea typeface="+mn-ea"/>
                <a:cs typeface="+mn-cs"/>
              </a:defRPr>
            </a:lvl1pPr>
            <a:lvl2pPr marL="457200" algn="ctr" rtl="0" fontAlgn="base">
              <a:lnSpc>
                <a:spcPct val="80000"/>
              </a:lnSpc>
              <a:spcBef>
                <a:spcPct val="50000"/>
              </a:spcBef>
              <a:spcAft>
                <a:spcPct val="0"/>
              </a:spcAft>
              <a:defRPr kumimoji="1" sz="2400" b="1" kern="1200">
                <a:solidFill>
                  <a:schemeClr val="dk1"/>
                </a:solidFill>
                <a:latin typeface="+mn-lt"/>
                <a:ea typeface="+mn-ea"/>
                <a:cs typeface="+mn-cs"/>
              </a:defRPr>
            </a:lvl2pPr>
            <a:lvl3pPr marL="914400" algn="ctr" rtl="0" fontAlgn="base">
              <a:lnSpc>
                <a:spcPct val="80000"/>
              </a:lnSpc>
              <a:spcBef>
                <a:spcPct val="50000"/>
              </a:spcBef>
              <a:spcAft>
                <a:spcPct val="0"/>
              </a:spcAft>
              <a:defRPr kumimoji="1" sz="2400" b="1" kern="1200">
                <a:solidFill>
                  <a:schemeClr val="dk1"/>
                </a:solidFill>
                <a:latin typeface="+mn-lt"/>
                <a:ea typeface="+mn-ea"/>
                <a:cs typeface="+mn-cs"/>
              </a:defRPr>
            </a:lvl3pPr>
            <a:lvl4pPr marL="1371600" algn="ctr" rtl="0" fontAlgn="base">
              <a:lnSpc>
                <a:spcPct val="80000"/>
              </a:lnSpc>
              <a:spcBef>
                <a:spcPct val="50000"/>
              </a:spcBef>
              <a:spcAft>
                <a:spcPct val="0"/>
              </a:spcAft>
              <a:defRPr kumimoji="1" sz="2400" b="1" kern="1200">
                <a:solidFill>
                  <a:schemeClr val="dk1"/>
                </a:solidFill>
                <a:latin typeface="+mn-lt"/>
                <a:ea typeface="+mn-ea"/>
                <a:cs typeface="+mn-cs"/>
              </a:defRPr>
            </a:lvl4pPr>
            <a:lvl5pPr marL="1828800" algn="ctr" rtl="0" fontAlgn="base">
              <a:lnSpc>
                <a:spcPct val="80000"/>
              </a:lnSpc>
              <a:spcBef>
                <a:spcPct val="50000"/>
              </a:spcBef>
              <a:spcAft>
                <a:spcPct val="0"/>
              </a:spcAft>
              <a:defRPr kumimoji="1" sz="2400" b="1" kern="1200">
                <a:solidFill>
                  <a:schemeClr val="dk1"/>
                </a:solidFill>
                <a:latin typeface="+mn-lt"/>
                <a:ea typeface="+mn-ea"/>
                <a:cs typeface="+mn-cs"/>
              </a:defRPr>
            </a:lvl5pPr>
            <a:lvl6pPr marL="2286000" algn="l" defTabSz="914400" rtl="0" eaLnBrk="1" latinLnBrk="0" hangingPunct="1">
              <a:defRPr kumimoji="1" sz="2400" b="1" kern="1200">
                <a:solidFill>
                  <a:schemeClr val="dk1"/>
                </a:solidFill>
                <a:latin typeface="+mn-lt"/>
                <a:ea typeface="+mn-ea"/>
                <a:cs typeface="+mn-cs"/>
              </a:defRPr>
            </a:lvl6pPr>
            <a:lvl7pPr marL="2743200" algn="l" defTabSz="914400" rtl="0" eaLnBrk="1" latinLnBrk="0" hangingPunct="1">
              <a:defRPr kumimoji="1" sz="2400" b="1" kern="1200">
                <a:solidFill>
                  <a:schemeClr val="dk1"/>
                </a:solidFill>
                <a:latin typeface="+mn-lt"/>
                <a:ea typeface="+mn-ea"/>
                <a:cs typeface="+mn-cs"/>
              </a:defRPr>
            </a:lvl7pPr>
            <a:lvl8pPr marL="3200400" algn="l" defTabSz="914400" rtl="0" eaLnBrk="1" latinLnBrk="0" hangingPunct="1">
              <a:defRPr kumimoji="1" sz="2400" b="1" kern="1200">
                <a:solidFill>
                  <a:schemeClr val="dk1"/>
                </a:solidFill>
                <a:latin typeface="+mn-lt"/>
                <a:ea typeface="+mn-ea"/>
                <a:cs typeface="+mn-cs"/>
              </a:defRPr>
            </a:lvl8pPr>
            <a:lvl9pPr marL="3657600" algn="l" defTabSz="914400" rtl="0" eaLnBrk="1" latinLnBrk="0" hangingPunct="1">
              <a:defRPr kumimoji="1" sz="2400" b="1" kern="1200">
                <a:solidFill>
                  <a:schemeClr val="dk1"/>
                </a:solidFill>
                <a:latin typeface="+mn-lt"/>
                <a:ea typeface="+mn-ea"/>
                <a:cs typeface="+mn-cs"/>
              </a:defRPr>
            </a:lvl9pPr>
          </a:lstStyle>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要使全省任何两个城镇间都实现交通，最少的道路是所有城镇之间都有一条路径，即全部城镇构成一棵树。</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采用并查集求解，由输入构造并查集，每棵子树中的所有城镇是有路径的，求出其中子树的个数</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ans</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，那么最少还需要建设的道路数就是</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ans-1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pic>
        <p:nvPicPr>
          <p:cNvPr id="11" name="Picture 2"/>
          <p:cNvPicPr>
            <a:picLocks noChangeAspect="1" noChangeArrowheads="1"/>
          </p:cNvPicPr>
          <p:nvPr/>
        </p:nvPicPr>
        <p:blipFill>
          <a:blip r:embed="rId3" cstate="print"/>
          <a:srcRect/>
          <a:stretch>
            <a:fillRect/>
          </a:stretch>
        </p:blipFill>
        <p:spPr bwMode="auto">
          <a:xfrm>
            <a:off x="785787" y="214290"/>
            <a:ext cx="1357322" cy="1255813"/>
          </a:xfrm>
          <a:prstGeom prst="rect">
            <a:avLst/>
          </a:prstGeom>
          <a:noFill/>
          <a:ln w="9525">
            <a:noFill/>
            <a:miter lim="800000"/>
            <a:headEnd/>
            <a:tailEnd/>
          </a:ln>
        </p:spPr>
      </p:pic>
      <p:grpSp>
        <p:nvGrpSpPr>
          <p:cNvPr id="2" name="组合 11"/>
          <p:cNvGrpSpPr/>
          <p:nvPr/>
        </p:nvGrpSpPr>
        <p:grpSpPr>
          <a:xfrm>
            <a:off x="2214546" y="3875725"/>
            <a:ext cx="3714776" cy="1900308"/>
            <a:chOff x="2000232" y="3929066"/>
            <a:chExt cx="3714776" cy="1900308"/>
          </a:xfrm>
        </p:grpSpPr>
        <p:sp>
          <p:nvSpPr>
            <p:cNvPr id="13" name="等腰三角形 12"/>
            <p:cNvSpPr/>
            <p:nvPr/>
          </p:nvSpPr>
          <p:spPr>
            <a:xfrm>
              <a:off x="2000232" y="3929066"/>
              <a:ext cx="1000132" cy="1143008"/>
            </a:xfrm>
            <a:prstGeom prst="triangle">
              <a:avLst/>
            </a:prstGeom>
          </p:spPr>
          <p:style>
            <a:lnRef idx="1">
              <a:schemeClr val="accent5"/>
            </a:lnRef>
            <a:fillRef idx="2">
              <a:schemeClr val="accent5"/>
            </a:fillRef>
            <a:effectRef idx="1">
              <a:schemeClr val="accent5"/>
            </a:effectRef>
            <a:fontRef idx="minor">
              <a:schemeClr val="dk1"/>
            </a:fontRef>
          </p:style>
          <p:txBody>
            <a:bodyPr rtlCol="0" anchor="ctr"/>
            <a:lstStyle>
              <a:defPPr>
                <a:defRPr lang="zh-CN"/>
              </a:defPPr>
              <a:lvl1pPr algn="ctr" rtl="0" fontAlgn="base">
                <a:lnSpc>
                  <a:spcPct val="80000"/>
                </a:lnSpc>
                <a:spcBef>
                  <a:spcPct val="50000"/>
                </a:spcBef>
                <a:spcAft>
                  <a:spcPct val="0"/>
                </a:spcAft>
                <a:defRPr kumimoji="1" sz="2400" b="1" kern="1200">
                  <a:solidFill>
                    <a:schemeClr val="dk1"/>
                  </a:solidFill>
                  <a:latin typeface="+mn-lt"/>
                  <a:ea typeface="+mn-ea"/>
                  <a:cs typeface="+mn-cs"/>
                </a:defRPr>
              </a:lvl1pPr>
              <a:lvl2pPr marL="457200" algn="ctr" rtl="0" fontAlgn="base">
                <a:lnSpc>
                  <a:spcPct val="80000"/>
                </a:lnSpc>
                <a:spcBef>
                  <a:spcPct val="50000"/>
                </a:spcBef>
                <a:spcAft>
                  <a:spcPct val="0"/>
                </a:spcAft>
                <a:defRPr kumimoji="1" sz="2400" b="1" kern="1200">
                  <a:solidFill>
                    <a:schemeClr val="dk1"/>
                  </a:solidFill>
                  <a:latin typeface="+mn-lt"/>
                  <a:ea typeface="+mn-ea"/>
                  <a:cs typeface="+mn-cs"/>
                </a:defRPr>
              </a:lvl2pPr>
              <a:lvl3pPr marL="914400" algn="ctr" rtl="0" fontAlgn="base">
                <a:lnSpc>
                  <a:spcPct val="80000"/>
                </a:lnSpc>
                <a:spcBef>
                  <a:spcPct val="50000"/>
                </a:spcBef>
                <a:spcAft>
                  <a:spcPct val="0"/>
                </a:spcAft>
                <a:defRPr kumimoji="1" sz="2400" b="1" kern="1200">
                  <a:solidFill>
                    <a:schemeClr val="dk1"/>
                  </a:solidFill>
                  <a:latin typeface="+mn-lt"/>
                  <a:ea typeface="+mn-ea"/>
                  <a:cs typeface="+mn-cs"/>
                </a:defRPr>
              </a:lvl3pPr>
              <a:lvl4pPr marL="1371600" algn="ctr" rtl="0" fontAlgn="base">
                <a:lnSpc>
                  <a:spcPct val="80000"/>
                </a:lnSpc>
                <a:spcBef>
                  <a:spcPct val="50000"/>
                </a:spcBef>
                <a:spcAft>
                  <a:spcPct val="0"/>
                </a:spcAft>
                <a:defRPr kumimoji="1" sz="2400" b="1" kern="1200">
                  <a:solidFill>
                    <a:schemeClr val="dk1"/>
                  </a:solidFill>
                  <a:latin typeface="+mn-lt"/>
                  <a:ea typeface="+mn-ea"/>
                  <a:cs typeface="+mn-cs"/>
                </a:defRPr>
              </a:lvl4pPr>
              <a:lvl5pPr marL="1828800" algn="ctr" rtl="0" fontAlgn="base">
                <a:lnSpc>
                  <a:spcPct val="80000"/>
                </a:lnSpc>
                <a:spcBef>
                  <a:spcPct val="50000"/>
                </a:spcBef>
                <a:spcAft>
                  <a:spcPct val="0"/>
                </a:spcAft>
                <a:defRPr kumimoji="1" sz="2400" b="1" kern="1200">
                  <a:solidFill>
                    <a:schemeClr val="dk1"/>
                  </a:solidFill>
                  <a:latin typeface="+mn-lt"/>
                  <a:ea typeface="+mn-ea"/>
                  <a:cs typeface="+mn-cs"/>
                </a:defRPr>
              </a:lvl5pPr>
              <a:lvl6pPr marL="2286000" algn="l" defTabSz="914400" rtl="0" eaLnBrk="1" latinLnBrk="0" hangingPunct="1">
                <a:defRPr kumimoji="1" sz="2400" b="1" kern="1200">
                  <a:solidFill>
                    <a:schemeClr val="dk1"/>
                  </a:solidFill>
                  <a:latin typeface="+mn-lt"/>
                  <a:ea typeface="+mn-ea"/>
                  <a:cs typeface="+mn-cs"/>
                </a:defRPr>
              </a:lvl6pPr>
              <a:lvl7pPr marL="2743200" algn="l" defTabSz="914400" rtl="0" eaLnBrk="1" latinLnBrk="0" hangingPunct="1">
                <a:defRPr kumimoji="1" sz="2400" b="1" kern="1200">
                  <a:solidFill>
                    <a:schemeClr val="dk1"/>
                  </a:solidFill>
                  <a:latin typeface="+mn-lt"/>
                  <a:ea typeface="+mn-ea"/>
                  <a:cs typeface="+mn-cs"/>
                </a:defRPr>
              </a:lvl7pPr>
              <a:lvl8pPr marL="3200400" algn="l" defTabSz="914400" rtl="0" eaLnBrk="1" latinLnBrk="0" hangingPunct="1">
                <a:defRPr kumimoji="1" sz="2400" b="1" kern="1200">
                  <a:solidFill>
                    <a:schemeClr val="dk1"/>
                  </a:solidFill>
                  <a:latin typeface="+mn-lt"/>
                  <a:ea typeface="+mn-ea"/>
                  <a:cs typeface="+mn-cs"/>
                </a:defRPr>
              </a:lvl8pPr>
              <a:lvl9pPr marL="3657600" algn="l" defTabSz="914400" rtl="0" eaLnBrk="1" latinLnBrk="0" hangingPunct="1">
                <a:defRPr kumimoji="1" sz="2400" b="1" kern="1200">
                  <a:solidFill>
                    <a:schemeClr val="dk1"/>
                  </a:solidFill>
                  <a:latin typeface="+mn-lt"/>
                  <a:ea typeface="+mn-ea"/>
                  <a:cs typeface="+mn-cs"/>
                </a:defRPr>
              </a:lvl9pPr>
            </a:lstStyle>
            <a:p>
              <a:pPr algn="ctr"/>
              <a:endParaRPr lang="zh-CN" altLang="en-US"/>
            </a:p>
          </p:txBody>
        </p:sp>
        <p:sp>
          <p:nvSpPr>
            <p:cNvPr id="14" name="等腰三角形 13"/>
            <p:cNvSpPr/>
            <p:nvPr/>
          </p:nvSpPr>
          <p:spPr>
            <a:xfrm>
              <a:off x="3571868" y="4143380"/>
              <a:ext cx="500066" cy="785818"/>
            </a:xfrm>
            <a:prstGeom prst="triangle">
              <a:avLst/>
            </a:prstGeom>
          </p:spPr>
          <p:style>
            <a:lnRef idx="1">
              <a:schemeClr val="accent5"/>
            </a:lnRef>
            <a:fillRef idx="2">
              <a:schemeClr val="accent5"/>
            </a:fillRef>
            <a:effectRef idx="1">
              <a:schemeClr val="accent5"/>
            </a:effectRef>
            <a:fontRef idx="minor">
              <a:schemeClr val="dk1"/>
            </a:fontRef>
          </p:style>
          <p:txBody>
            <a:bodyPr rtlCol="0" anchor="ctr"/>
            <a:lstStyle>
              <a:defPPr>
                <a:defRPr lang="zh-CN"/>
              </a:defPPr>
              <a:lvl1pPr algn="ctr" rtl="0" fontAlgn="base">
                <a:lnSpc>
                  <a:spcPct val="80000"/>
                </a:lnSpc>
                <a:spcBef>
                  <a:spcPct val="50000"/>
                </a:spcBef>
                <a:spcAft>
                  <a:spcPct val="0"/>
                </a:spcAft>
                <a:defRPr kumimoji="1" sz="2400" b="1" kern="1200">
                  <a:solidFill>
                    <a:schemeClr val="dk1"/>
                  </a:solidFill>
                  <a:latin typeface="+mn-lt"/>
                  <a:ea typeface="+mn-ea"/>
                  <a:cs typeface="+mn-cs"/>
                </a:defRPr>
              </a:lvl1pPr>
              <a:lvl2pPr marL="457200" algn="ctr" rtl="0" fontAlgn="base">
                <a:lnSpc>
                  <a:spcPct val="80000"/>
                </a:lnSpc>
                <a:spcBef>
                  <a:spcPct val="50000"/>
                </a:spcBef>
                <a:spcAft>
                  <a:spcPct val="0"/>
                </a:spcAft>
                <a:defRPr kumimoji="1" sz="2400" b="1" kern="1200">
                  <a:solidFill>
                    <a:schemeClr val="dk1"/>
                  </a:solidFill>
                  <a:latin typeface="+mn-lt"/>
                  <a:ea typeface="+mn-ea"/>
                  <a:cs typeface="+mn-cs"/>
                </a:defRPr>
              </a:lvl2pPr>
              <a:lvl3pPr marL="914400" algn="ctr" rtl="0" fontAlgn="base">
                <a:lnSpc>
                  <a:spcPct val="80000"/>
                </a:lnSpc>
                <a:spcBef>
                  <a:spcPct val="50000"/>
                </a:spcBef>
                <a:spcAft>
                  <a:spcPct val="0"/>
                </a:spcAft>
                <a:defRPr kumimoji="1" sz="2400" b="1" kern="1200">
                  <a:solidFill>
                    <a:schemeClr val="dk1"/>
                  </a:solidFill>
                  <a:latin typeface="+mn-lt"/>
                  <a:ea typeface="+mn-ea"/>
                  <a:cs typeface="+mn-cs"/>
                </a:defRPr>
              </a:lvl3pPr>
              <a:lvl4pPr marL="1371600" algn="ctr" rtl="0" fontAlgn="base">
                <a:lnSpc>
                  <a:spcPct val="80000"/>
                </a:lnSpc>
                <a:spcBef>
                  <a:spcPct val="50000"/>
                </a:spcBef>
                <a:spcAft>
                  <a:spcPct val="0"/>
                </a:spcAft>
                <a:defRPr kumimoji="1" sz="2400" b="1" kern="1200">
                  <a:solidFill>
                    <a:schemeClr val="dk1"/>
                  </a:solidFill>
                  <a:latin typeface="+mn-lt"/>
                  <a:ea typeface="+mn-ea"/>
                  <a:cs typeface="+mn-cs"/>
                </a:defRPr>
              </a:lvl4pPr>
              <a:lvl5pPr marL="1828800" algn="ctr" rtl="0" fontAlgn="base">
                <a:lnSpc>
                  <a:spcPct val="80000"/>
                </a:lnSpc>
                <a:spcBef>
                  <a:spcPct val="50000"/>
                </a:spcBef>
                <a:spcAft>
                  <a:spcPct val="0"/>
                </a:spcAft>
                <a:defRPr kumimoji="1" sz="2400" b="1" kern="1200">
                  <a:solidFill>
                    <a:schemeClr val="dk1"/>
                  </a:solidFill>
                  <a:latin typeface="+mn-lt"/>
                  <a:ea typeface="+mn-ea"/>
                  <a:cs typeface="+mn-cs"/>
                </a:defRPr>
              </a:lvl5pPr>
              <a:lvl6pPr marL="2286000" algn="l" defTabSz="914400" rtl="0" eaLnBrk="1" latinLnBrk="0" hangingPunct="1">
                <a:defRPr kumimoji="1" sz="2400" b="1" kern="1200">
                  <a:solidFill>
                    <a:schemeClr val="dk1"/>
                  </a:solidFill>
                  <a:latin typeface="+mn-lt"/>
                  <a:ea typeface="+mn-ea"/>
                  <a:cs typeface="+mn-cs"/>
                </a:defRPr>
              </a:lvl6pPr>
              <a:lvl7pPr marL="2743200" algn="l" defTabSz="914400" rtl="0" eaLnBrk="1" latinLnBrk="0" hangingPunct="1">
                <a:defRPr kumimoji="1" sz="2400" b="1" kern="1200">
                  <a:solidFill>
                    <a:schemeClr val="dk1"/>
                  </a:solidFill>
                  <a:latin typeface="+mn-lt"/>
                  <a:ea typeface="+mn-ea"/>
                  <a:cs typeface="+mn-cs"/>
                </a:defRPr>
              </a:lvl7pPr>
              <a:lvl8pPr marL="3200400" algn="l" defTabSz="914400" rtl="0" eaLnBrk="1" latinLnBrk="0" hangingPunct="1">
                <a:defRPr kumimoji="1" sz="2400" b="1" kern="1200">
                  <a:solidFill>
                    <a:schemeClr val="dk1"/>
                  </a:solidFill>
                  <a:latin typeface="+mn-lt"/>
                  <a:ea typeface="+mn-ea"/>
                  <a:cs typeface="+mn-cs"/>
                </a:defRPr>
              </a:lvl8pPr>
              <a:lvl9pPr marL="3657600" algn="l" defTabSz="914400" rtl="0" eaLnBrk="1" latinLnBrk="0" hangingPunct="1">
                <a:defRPr kumimoji="1" sz="2400" b="1" kern="1200">
                  <a:solidFill>
                    <a:schemeClr val="dk1"/>
                  </a:solidFill>
                  <a:latin typeface="+mn-lt"/>
                  <a:ea typeface="+mn-ea"/>
                  <a:cs typeface="+mn-cs"/>
                </a:defRPr>
              </a:lvl9pPr>
            </a:lstStyle>
            <a:p>
              <a:pPr algn="ctr"/>
              <a:endParaRPr lang="zh-CN" altLang="en-US"/>
            </a:p>
          </p:txBody>
        </p:sp>
        <p:sp>
          <p:nvSpPr>
            <p:cNvPr id="15" name="等腰三角形 14"/>
            <p:cNvSpPr/>
            <p:nvPr/>
          </p:nvSpPr>
          <p:spPr>
            <a:xfrm>
              <a:off x="4643438" y="4000504"/>
              <a:ext cx="714380" cy="1000132"/>
            </a:xfrm>
            <a:prstGeom prst="triangle">
              <a:avLst/>
            </a:prstGeom>
          </p:spPr>
          <p:style>
            <a:lnRef idx="1">
              <a:schemeClr val="accent5"/>
            </a:lnRef>
            <a:fillRef idx="2">
              <a:schemeClr val="accent5"/>
            </a:fillRef>
            <a:effectRef idx="1">
              <a:schemeClr val="accent5"/>
            </a:effectRef>
            <a:fontRef idx="minor">
              <a:schemeClr val="dk1"/>
            </a:fontRef>
          </p:style>
          <p:txBody>
            <a:bodyPr rtlCol="0" anchor="ctr"/>
            <a:lstStyle>
              <a:defPPr>
                <a:defRPr lang="zh-CN"/>
              </a:defPPr>
              <a:lvl1pPr algn="ctr" rtl="0" fontAlgn="base">
                <a:lnSpc>
                  <a:spcPct val="80000"/>
                </a:lnSpc>
                <a:spcBef>
                  <a:spcPct val="50000"/>
                </a:spcBef>
                <a:spcAft>
                  <a:spcPct val="0"/>
                </a:spcAft>
                <a:defRPr kumimoji="1" sz="2400" b="1" kern="1200">
                  <a:solidFill>
                    <a:schemeClr val="dk1"/>
                  </a:solidFill>
                  <a:latin typeface="+mn-lt"/>
                  <a:ea typeface="+mn-ea"/>
                  <a:cs typeface="+mn-cs"/>
                </a:defRPr>
              </a:lvl1pPr>
              <a:lvl2pPr marL="457200" algn="ctr" rtl="0" fontAlgn="base">
                <a:lnSpc>
                  <a:spcPct val="80000"/>
                </a:lnSpc>
                <a:spcBef>
                  <a:spcPct val="50000"/>
                </a:spcBef>
                <a:spcAft>
                  <a:spcPct val="0"/>
                </a:spcAft>
                <a:defRPr kumimoji="1" sz="2400" b="1" kern="1200">
                  <a:solidFill>
                    <a:schemeClr val="dk1"/>
                  </a:solidFill>
                  <a:latin typeface="+mn-lt"/>
                  <a:ea typeface="+mn-ea"/>
                  <a:cs typeface="+mn-cs"/>
                </a:defRPr>
              </a:lvl2pPr>
              <a:lvl3pPr marL="914400" algn="ctr" rtl="0" fontAlgn="base">
                <a:lnSpc>
                  <a:spcPct val="80000"/>
                </a:lnSpc>
                <a:spcBef>
                  <a:spcPct val="50000"/>
                </a:spcBef>
                <a:spcAft>
                  <a:spcPct val="0"/>
                </a:spcAft>
                <a:defRPr kumimoji="1" sz="2400" b="1" kern="1200">
                  <a:solidFill>
                    <a:schemeClr val="dk1"/>
                  </a:solidFill>
                  <a:latin typeface="+mn-lt"/>
                  <a:ea typeface="+mn-ea"/>
                  <a:cs typeface="+mn-cs"/>
                </a:defRPr>
              </a:lvl3pPr>
              <a:lvl4pPr marL="1371600" algn="ctr" rtl="0" fontAlgn="base">
                <a:lnSpc>
                  <a:spcPct val="80000"/>
                </a:lnSpc>
                <a:spcBef>
                  <a:spcPct val="50000"/>
                </a:spcBef>
                <a:spcAft>
                  <a:spcPct val="0"/>
                </a:spcAft>
                <a:defRPr kumimoji="1" sz="2400" b="1" kern="1200">
                  <a:solidFill>
                    <a:schemeClr val="dk1"/>
                  </a:solidFill>
                  <a:latin typeface="+mn-lt"/>
                  <a:ea typeface="+mn-ea"/>
                  <a:cs typeface="+mn-cs"/>
                </a:defRPr>
              </a:lvl4pPr>
              <a:lvl5pPr marL="1828800" algn="ctr" rtl="0" fontAlgn="base">
                <a:lnSpc>
                  <a:spcPct val="80000"/>
                </a:lnSpc>
                <a:spcBef>
                  <a:spcPct val="50000"/>
                </a:spcBef>
                <a:spcAft>
                  <a:spcPct val="0"/>
                </a:spcAft>
                <a:defRPr kumimoji="1" sz="2400" b="1" kern="1200">
                  <a:solidFill>
                    <a:schemeClr val="dk1"/>
                  </a:solidFill>
                  <a:latin typeface="+mn-lt"/>
                  <a:ea typeface="+mn-ea"/>
                  <a:cs typeface="+mn-cs"/>
                </a:defRPr>
              </a:lvl5pPr>
              <a:lvl6pPr marL="2286000" algn="l" defTabSz="914400" rtl="0" eaLnBrk="1" latinLnBrk="0" hangingPunct="1">
                <a:defRPr kumimoji="1" sz="2400" b="1" kern="1200">
                  <a:solidFill>
                    <a:schemeClr val="dk1"/>
                  </a:solidFill>
                  <a:latin typeface="+mn-lt"/>
                  <a:ea typeface="+mn-ea"/>
                  <a:cs typeface="+mn-cs"/>
                </a:defRPr>
              </a:lvl6pPr>
              <a:lvl7pPr marL="2743200" algn="l" defTabSz="914400" rtl="0" eaLnBrk="1" latinLnBrk="0" hangingPunct="1">
                <a:defRPr kumimoji="1" sz="2400" b="1" kern="1200">
                  <a:solidFill>
                    <a:schemeClr val="dk1"/>
                  </a:solidFill>
                  <a:latin typeface="+mn-lt"/>
                  <a:ea typeface="+mn-ea"/>
                  <a:cs typeface="+mn-cs"/>
                </a:defRPr>
              </a:lvl7pPr>
              <a:lvl8pPr marL="3200400" algn="l" defTabSz="914400" rtl="0" eaLnBrk="1" latinLnBrk="0" hangingPunct="1">
                <a:defRPr kumimoji="1" sz="2400" b="1" kern="1200">
                  <a:solidFill>
                    <a:schemeClr val="dk1"/>
                  </a:solidFill>
                  <a:latin typeface="+mn-lt"/>
                  <a:ea typeface="+mn-ea"/>
                  <a:cs typeface="+mn-cs"/>
                </a:defRPr>
              </a:lvl8pPr>
              <a:lvl9pPr marL="3657600" algn="l" defTabSz="914400" rtl="0" eaLnBrk="1" latinLnBrk="0" hangingPunct="1">
                <a:defRPr kumimoji="1" sz="2400" b="1" kern="1200">
                  <a:solidFill>
                    <a:schemeClr val="dk1"/>
                  </a:solidFill>
                  <a:latin typeface="+mn-lt"/>
                  <a:ea typeface="+mn-ea"/>
                  <a:cs typeface="+mn-cs"/>
                </a:defRPr>
              </a:lvl9pPr>
            </a:lstStyle>
            <a:p>
              <a:pPr algn="ctr"/>
              <a:endParaRPr lang="zh-CN" altLang="en-US"/>
            </a:p>
          </p:txBody>
        </p:sp>
        <p:sp>
          <p:nvSpPr>
            <p:cNvPr id="16" name="TextBox 9"/>
            <p:cNvSpPr txBox="1"/>
            <p:nvPr/>
          </p:nvSpPr>
          <p:spPr>
            <a:xfrm>
              <a:off x="2071670" y="5429264"/>
              <a:ext cx="3643338" cy="400110"/>
            </a:xfrm>
            <a:prstGeom prst="rect">
              <a:avLst/>
            </a:prstGeom>
            <a:noFill/>
          </p:spPr>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pPr algn="l">
                <a:lnSpc>
                  <a:spcPct val="100000"/>
                </a:lnSpc>
                <a:spcBef>
                  <a:spcPts val="0"/>
                </a:spcBef>
              </a:pPr>
              <a:r>
                <a:rPr lang="en-US" altLang="zh-CN" sz="2000">
                  <a:solidFill>
                    <a:srgbClr val="0000FF"/>
                  </a:solidFill>
                  <a:latin typeface="Consolas" panose="020B0609020204030204" pitchFamily="49" charset="0"/>
                  <a:ea typeface="华文中宋" panose="02010600040101010101" pitchFamily="2" charset="-122"/>
                  <a:cs typeface="Consolas" panose="020B0609020204030204" pitchFamily="49" charset="0"/>
                </a:rPr>
                <a:t>Ans=3 </a:t>
              </a:r>
              <a:r>
                <a:rPr lang="en-US" altLang="zh-CN" sz="2000">
                  <a:solidFill>
                    <a:srgbClr val="0000FF"/>
                  </a:solidFill>
                  <a:latin typeface="Consolas" panose="020B0609020204030204" pitchFamily="49" charset="0"/>
                  <a:ea typeface="华文中宋" panose="02010600040101010101" pitchFamily="2" charset="-122"/>
                  <a:cs typeface="Consolas" panose="020B0609020204030204" pitchFamily="49" charset="0"/>
                  <a:sym typeface="Wingdings" panose="05000000000000000000"/>
                </a:rPr>
                <a:t></a:t>
              </a:r>
              <a:r>
                <a:rPr lang="zh-CN" altLang="zh-CN" sz="2000">
                  <a:solidFill>
                    <a:srgbClr val="0000FF"/>
                  </a:solidFill>
                  <a:latin typeface="Consolas" panose="020B0609020204030204" pitchFamily="49" charset="0"/>
                  <a:ea typeface="华文中宋" panose="02010600040101010101" pitchFamily="2" charset="-122"/>
                  <a:cs typeface="Consolas" panose="020B0609020204030204" pitchFamily="49" charset="0"/>
                </a:rPr>
                <a:t>需要建设的道路数</a:t>
              </a:r>
              <a:r>
                <a:rPr lang="en-US" altLang="zh-CN" sz="2000">
                  <a:solidFill>
                    <a:srgbClr val="0000FF"/>
                  </a:solidFill>
                  <a:latin typeface="Consolas" panose="020B0609020204030204" pitchFamily="49" charset="0"/>
                  <a:ea typeface="华文中宋" panose="02010600040101010101" pitchFamily="2" charset="-122"/>
                  <a:cs typeface="Consolas" panose="020B0609020204030204" pitchFamily="49" charset="0"/>
                </a:rPr>
                <a:t>=2</a:t>
              </a:r>
              <a:endParaRPr lang="zh-CN" altLang="en-US" sz="2000">
                <a:solidFill>
                  <a:srgbClr val="0000FF"/>
                </a:solidFill>
                <a:latin typeface="Consolas" panose="020B0609020204030204" pitchFamily="49" charset="0"/>
                <a:ea typeface="华文中宋" panose="02010600040101010101" pitchFamily="2" charset="-122"/>
                <a:cs typeface="Consolas" panose="020B0609020204030204" pitchFamily="49" charset="0"/>
              </a:endParaRPr>
            </a:p>
          </p:txBody>
        </p:sp>
      </p:grpSp>
      <p:sp>
        <p:nvSpPr>
          <p:cNvPr id="12" name="灯片编号占位符 11"/>
          <p:cNvSpPr>
            <a:spLocks noGrp="1"/>
          </p:cNvSpPr>
          <p:nvPr>
            <p:ph type="sldNum" sz="quarter" idx="12"/>
          </p:nvPr>
        </p:nvSpPr>
        <p:spPr/>
        <p:txBody>
          <a:bodyPr/>
          <a:lstStyle/>
          <a:p>
            <a:fld id="{67864EE2-EAB3-4814-A7EB-820BD7610F1E}" type="slidenum">
              <a:rPr lang="en-US" altLang="zh-CN" smtClean="0"/>
              <a:t>95</a:t>
            </a:fld>
            <a:r>
              <a:rPr lang="en-US" altLang="zh-CN"/>
              <a:t>/76</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357166"/>
            <a:ext cx="8501122" cy="5407598"/>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#include&lt;iostream&gt;</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using namespace std;</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const int MAXN=1005; </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parent[MAXN];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        //</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并查集存储结构</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rnk[MAXN];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存储结点的秩</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n;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//n</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个城镇</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m;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//m</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条道路</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Init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并查集初始化</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(int i=1;i&lt;=n;i++)</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parent[i]=i;</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rnk[i]=0;</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p>
          <a:p>
            <a:pPr algn="l">
              <a:lnSpc>
                <a:spcPts val="2100"/>
              </a:lnSpc>
              <a:spcBef>
                <a:spcPts val="0"/>
              </a:spcBef>
            </a:pPr>
            <a:endPar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Find</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x)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并查集中查找</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x</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结点的根结点</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(x!=parent[x])</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parent[x]=</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Find</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(parent[x]);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路径压缩 </a:t>
            </a:r>
          </a:p>
          <a:p>
            <a:pPr algn="l">
              <a:lnSpc>
                <a:spcPts val="2100"/>
              </a:lnSpc>
              <a:spcBef>
                <a:spcPts val="0"/>
              </a:spcBef>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return parent[x];</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5" name="灯片编号占位符 4"/>
          <p:cNvSpPr>
            <a:spLocks noGrp="1"/>
          </p:cNvSpPr>
          <p:nvPr>
            <p:ph type="sldNum" sz="quarter" idx="12"/>
          </p:nvPr>
        </p:nvSpPr>
        <p:spPr/>
        <p:txBody>
          <a:bodyPr/>
          <a:lstStyle/>
          <a:p>
            <a:fld id="{67864EE2-EAB3-4814-A7EB-820BD7610F1E}" type="slidenum">
              <a:rPr lang="en-US" altLang="zh-CN" smtClean="0"/>
              <a:t>96</a:t>
            </a:fld>
            <a:r>
              <a:rPr lang="en-US" altLang="zh-CN"/>
              <a:t>/76</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642918"/>
            <a:ext cx="8143932" cy="4125196"/>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Union</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x,int y)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并查集中</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x</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和</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y</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的两个集合的合并</a:t>
            </a: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rx=</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Find</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(x);</a:t>
            </a: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ry=</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Find</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(y);</a:t>
            </a: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(rx==ry)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//x</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和</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y</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属于同一棵树的情况 </a:t>
            </a:r>
          </a:p>
          <a:p>
            <a:pPr algn="l">
              <a:lnSpc>
                <a:spcPts val="2300"/>
              </a:lnSpc>
              <a:spcBef>
                <a:spcPts val="0"/>
              </a:spcBef>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return;</a:t>
            </a: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(rnk[rx]&lt;rnk[ry])</a:t>
            </a: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parent[rx]=ry;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//rx</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结点作为</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ry</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的孩子</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p>
          <a:p>
            <a:pPr algn="l">
              <a:lnSpc>
                <a:spcPts val="2300"/>
              </a:lnSpc>
              <a:spcBef>
                <a:spcPts val="0"/>
              </a:spcBef>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else</a:t>
            </a: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if (rnk[rx]==rnk[ry])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秩相同，合并后</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rx</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的秩增</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1</a:t>
            </a: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rnk[rx]++;</a:t>
            </a: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parent[ry]=rx;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//ry</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结点作为</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rx</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的孩子  </a:t>
            </a:r>
          </a:p>
          <a:p>
            <a:pPr algn="l">
              <a:lnSpc>
                <a:spcPts val="2300"/>
              </a:lnSpc>
              <a:spcBef>
                <a:spcPts val="0"/>
              </a:spcBef>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5" name="灯片编号占位符 4"/>
          <p:cNvSpPr>
            <a:spLocks noGrp="1"/>
          </p:cNvSpPr>
          <p:nvPr>
            <p:ph type="sldNum" sz="quarter" idx="12"/>
          </p:nvPr>
        </p:nvSpPr>
        <p:spPr/>
        <p:txBody>
          <a:bodyPr/>
          <a:lstStyle/>
          <a:p>
            <a:fld id="{67864EE2-EAB3-4814-A7EB-820BD7610F1E}" type="slidenum">
              <a:rPr lang="en-US" altLang="zh-CN" smtClean="0"/>
              <a:t>97</a:t>
            </a:fld>
            <a:r>
              <a:rPr lang="en-US" altLang="zh-CN"/>
              <a:t>/76</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357166"/>
            <a:ext cx="8429684" cy="4868989"/>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main()</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while(~scanf("%d",&amp;n))</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if(n==0) break;</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scanf("%d",&amp;m);</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Init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初始化</a:t>
            </a:r>
          </a:p>
          <a:p>
            <a:pPr algn="l">
              <a:lnSpc>
                <a:spcPts val="2100"/>
              </a:lnSpc>
              <a:spcBef>
                <a:spcPts val="0"/>
              </a:spcBef>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for (int i=1;i&lt;=m;i++)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输入</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m</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条边</a:t>
            </a:r>
          </a:p>
          <a:p>
            <a:pPr algn="l">
              <a:lnSpc>
                <a:spcPts val="2100"/>
              </a:lnSpc>
              <a:spcBef>
                <a:spcPts val="0"/>
              </a:spcBef>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a,b;</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scanf("%d%d",&amp;a,&amp;b);</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Union</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(a,b);</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ans=0;</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(int i=1;i&lt;=n;i++)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求子树个数</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ans</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(parent[i]==i)</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ans++;</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printf("%d\n",ans-1);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结果为</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ans-1</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pic>
        <p:nvPicPr>
          <p:cNvPr id="15362" name="Picture 2" descr="https://timgsa.baidu.com/timg?image&amp;quality=80&amp;size=b9999_10000&amp;sec=1568294437043&amp;di=76e0343ef3e1149bc5c6fbc3179beb53&amp;imgtype=0&amp;src=http%3A%2F%2Fimg.wmxa.cn%2Fuploads%2Fallimg%2F171125%2F002R13Y1-1.gif"/>
          <p:cNvPicPr>
            <a:picLocks noChangeAspect="1" noChangeArrowheads="1" noCrop="1"/>
          </p:cNvPicPr>
          <p:nvPr/>
        </p:nvPicPr>
        <p:blipFill>
          <a:blip r:embed="rId2" cstate="print"/>
          <a:srcRect/>
          <a:stretch>
            <a:fillRect/>
          </a:stretch>
        </p:blipFill>
        <p:spPr bwMode="auto">
          <a:xfrm>
            <a:off x="6715140" y="4714884"/>
            <a:ext cx="1643073" cy="1643074"/>
          </a:xfrm>
          <a:prstGeom prst="rect">
            <a:avLst/>
          </a:prstGeom>
          <a:noFill/>
        </p:spPr>
      </p:pic>
      <p:sp>
        <p:nvSpPr>
          <p:cNvPr id="6" name="灯片编号占位符 5"/>
          <p:cNvSpPr>
            <a:spLocks noGrp="1"/>
          </p:cNvSpPr>
          <p:nvPr>
            <p:ph type="sldNum" sz="quarter" idx="12"/>
          </p:nvPr>
        </p:nvSpPr>
        <p:spPr/>
        <p:txBody>
          <a:bodyPr/>
          <a:lstStyle/>
          <a:p>
            <a:fld id="{67864EE2-EAB3-4814-A7EB-820BD7610F1E}" type="slidenum">
              <a:rPr lang="en-US" altLang="zh-CN" smtClean="0"/>
              <a:t>98</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2QwNjU5MjVlNjdjNDU2Zjg5OTZjZTk4MjhhZmIxMmE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19050"/>
      </a:spPr>
      <a:bodyPr vert="horz" wrap="square" lIns="91440" tIns="45720" rIns="91440" bIns="45720" numCol="1" anchor="t" anchorCtr="0" compatLnSpc="1"/>
      <a:lstStyle>
        <a:defPPr>
          <a:lnSpc>
            <a:spcPts val="2000"/>
          </a:lnSpc>
          <a:defRPr sz="1800" i="1">
            <a:solidFill>
              <a:srgbClr val="0000FF"/>
            </a:solidFill>
            <a:latin typeface="Consolas" panose="020B0609020204030204" pitchFamily="49" charset="0"/>
            <a:ea typeface="仿宋" panose="02010609060101010101" pitchFamily="49" charset="-122"/>
            <a:cs typeface="Consolas" panose="020B0609020204030204" pitchFamily="49" charset="0"/>
          </a:defRPr>
        </a:defPPr>
      </a:lstStyle>
      <a:style>
        <a:lnRef idx="2">
          <a:schemeClr val="dk1"/>
        </a:lnRef>
        <a:fillRef idx="0">
          <a:schemeClr val="dk1"/>
        </a:fillRef>
        <a:effectRef idx="1">
          <a:schemeClr val="dk1"/>
        </a:effectRef>
        <a:fontRef idx="minor">
          <a:schemeClr val="tx1"/>
        </a:fontRef>
      </a:style>
    </a:spDef>
    <a:lnDef>
      <a:spPr>
        <a:ln w="19050">
          <a:tailEnd type="none"/>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仿宋" panose="02010609060101010101" pitchFamily="49" charset="-122"/>
            <a:cs typeface="Consolas" panose="020B0609020204030204" pitchFamily="49"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762</TotalTime>
  <Words>9942</Words>
  <Application>Microsoft Office PowerPoint</Application>
  <PresentationFormat>全屏显示(4:3)</PresentationFormat>
  <Paragraphs>1408</Paragraphs>
  <Slides>98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98</vt:i4>
      </vt:variant>
    </vt:vector>
  </HeadingPairs>
  <TitlesOfParts>
    <vt:vector size="110" baseType="lpstr">
      <vt:lpstr>仿宋</vt:lpstr>
      <vt:lpstr>黑体</vt:lpstr>
      <vt:lpstr>华文中宋</vt:lpstr>
      <vt:lpstr>楷体</vt:lpstr>
      <vt:lpstr>宋体</vt:lpstr>
      <vt:lpstr>微软雅黑</vt:lpstr>
      <vt:lpstr>幼圆</vt:lpstr>
      <vt:lpstr>Arial</vt:lpstr>
      <vt:lpstr>Calibri</vt:lpstr>
      <vt:lpstr>Consolas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MI</cp:lastModifiedBy>
  <cp:revision>2945</cp:revision>
  <dcterms:created xsi:type="dcterms:W3CDTF">2004-03-31T23:50:00Z</dcterms:created>
  <dcterms:modified xsi:type="dcterms:W3CDTF">2024-04-30T01:23:21Z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2227D76C459D4927BD2674B9158DDAD1_12</vt:lpwstr>
  </property>
  <property fmtid="{D5CDD505-2E9C-101B-9397-08002B2CF9AE}" pid="3" name="KSOProductBuildVer">
    <vt:lpwstr>2052-12.1.0.16729</vt:lpwstr>
  </property>
</Properties>
</file>