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733" r:id="rId2"/>
    <p:sldId id="674" r:id="rId3"/>
    <p:sldId id="675" r:id="rId4"/>
    <p:sldId id="676" r:id="rId5"/>
    <p:sldId id="677" r:id="rId6"/>
    <p:sldId id="678" r:id="rId7"/>
    <p:sldId id="679" r:id="rId8"/>
    <p:sldId id="680" r:id="rId9"/>
    <p:sldId id="681" r:id="rId10"/>
    <p:sldId id="682" r:id="rId11"/>
    <p:sldId id="683" r:id="rId12"/>
    <p:sldId id="684" r:id="rId13"/>
    <p:sldId id="735" r:id="rId14"/>
    <p:sldId id="736" r:id="rId15"/>
    <p:sldId id="709" r:id="rId16"/>
    <p:sldId id="720" r:id="rId17"/>
    <p:sldId id="721" r:id="rId18"/>
    <p:sldId id="722" r:id="rId19"/>
    <p:sldId id="723" r:id="rId20"/>
    <p:sldId id="724" r:id="rId21"/>
    <p:sldId id="725" r:id="rId22"/>
    <p:sldId id="726" r:id="rId23"/>
    <p:sldId id="727" r:id="rId24"/>
    <p:sldId id="728" r:id="rId25"/>
    <p:sldId id="729" r:id="rId26"/>
    <p:sldId id="730" r:id="rId27"/>
    <p:sldId id="732" r:id="rId28"/>
    <p:sldId id="737" r:id="rId29"/>
    <p:sldId id="738" r:id="rId30"/>
    <p:sldId id="739" r:id="rId31"/>
    <p:sldId id="740" r:id="rId32"/>
    <p:sldId id="741" r:id="rId33"/>
    <p:sldId id="742" r:id="rId34"/>
    <p:sldId id="743" r:id="rId35"/>
    <p:sldId id="744" r:id="rId36"/>
    <p:sldId id="745" r:id="rId37"/>
    <p:sldId id="746" r:id="rId38"/>
    <p:sldId id="747" r:id="rId39"/>
    <p:sldId id="749" r:id="rId40"/>
    <p:sldId id="748" r:id="rId41"/>
    <p:sldId id="750" r:id="rId42"/>
    <p:sldId id="751" r:id="rId43"/>
    <p:sldId id="752" r:id="rId44"/>
    <p:sldId id="753" r:id="rId45"/>
    <p:sldId id="754" r:id="rId46"/>
    <p:sldId id="535" r:id="rId47"/>
    <p:sldId id="279" r:id="rId48"/>
  </p:sldIdLst>
  <p:sldSz cx="9144000" cy="6858000" type="screen4x3"/>
  <p:notesSz cx="6858000" cy="9144000"/>
  <p:custDataLst>
    <p:tags r:id="rId5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33CC"/>
    <a:srgbClr val="2B56F5"/>
    <a:srgbClr val="170A8E"/>
    <a:srgbClr val="3CB871"/>
    <a:srgbClr val="CC9900"/>
    <a:srgbClr val="1F4E79"/>
    <a:srgbClr val="3D74A7"/>
    <a:srgbClr val="5B9BD5"/>
    <a:srgbClr val="EAEFF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6279" autoAdjust="0"/>
  </p:normalViewPr>
  <p:slideViewPr>
    <p:cSldViewPr snapToGrid="0">
      <p:cViewPr varScale="1">
        <p:scale>
          <a:sx n="79" d="100"/>
          <a:sy n="79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32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1524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628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5721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2593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3191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3428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1671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1433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7911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5621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769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89870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6422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7031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295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96450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6361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25510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47027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8960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54978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9347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6907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92866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93828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40068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76015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6734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882822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36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61855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37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5431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38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71906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39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7666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40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72937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41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22599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42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36144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43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87279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44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58591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7FACFBAA-4F33-4BF6-B348-50D59E4A3B0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45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05434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84867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8169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3686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7311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3008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4926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904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833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5438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72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899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4689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728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0347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3296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130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013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100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2812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image" Target="../media/image1.jpe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Relationship Id="rId9" Type="http://schemas.openxmlformats.org/officeDocument/2006/relationships/oleObject" Target="../embeddings/oleObject1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png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png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淘宝网chenying0907出品 3"/>
          <p:cNvSpPr/>
          <p:nvPr>
            <p:custDataLst>
              <p:tags r:id="rId1"/>
            </p:custDataLst>
          </p:nvPr>
        </p:nvSpPr>
        <p:spPr>
          <a:xfrm>
            <a:off x="-1" y="2397913"/>
            <a:ext cx="217647" cy="3833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" name="PA_淘宝网chenying0907出品 4"/>
          <p:cNvSpPr/>
          <p:nvPr>
            <p:custDataLst>
              <p:tags r:id="rId2"/>
            </p:custDataLst>
          </p:nvPr>
        </p:nvSpPr>
        <p:spPr>
          <a:xfrm>
            <a:off x="5767033" y="2397913"/>
            <a:ext cx="233315" cy="3833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" name="PA_淘宝网chenying0907出品 7"/>
          <p:cNvSpPr/>
          <p:nvPr>
            <p:custDataLst>
              <p:tags r:id="rId3"/>
            </p:custDataLst>
          </p:nvPr>
        </p:nvSpPr>
        <p:spPr>
          <a:xfrm>
            <a:off x="6022146" y="4731873"/>
            <a:ext cx="289874" cy="1485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cxnSp>
        <p:nvCxnSpPr>
          <p:cNvPr id="10" name="PA_直接连接符 9"/>
          <p:cNvCxnSpPr/>
          <p:nvPr>
            <p:custDataLst>
              <p:tags r:id="rId4"/>
            </p:custDataLst>
          </p:nvPr>
        </p:nvCxnSpPr>
        <p:spPr>
          <a:xfrm>
            <a:off x="6000349" y="6231015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_淘宝网chenying0907出品 10"/>
          <p:cNvSpPr/>
          <p:nvPr>
            <p:custDataLst>
              <p:tags r:id="rId5"/>
            </p:custDataLst>
          </p:nvPr>
        </p:nvSpPr>
        <p:spPr>
          <a:xfrm>
            <a:off x="6326157" y="4785873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" name="PA_淘宝网chenying0907出品 11"/>
          <p:cNvSpPr/>
          <p:nvPr>
            <p:custDataLst>
              <p:tags r:id="rId6"/>
            </p:custDataLst>
          </p:nvPr>
        </p:nvSpPr>
        <p:spPr>
          <a:xfrm>
            <a:off x="6636177" y="4785873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3" name="PA_淘宝网chenying0907出品 12"/>
          <p:cNvSpPr/>
          <p:nvPr>
            <p:custDataLst>
              <p:tags r:id="rId7"/>
            </p:custDataLst>
          </p:nvPr>
        </p:nvSpPr>
        <p:spPr>
          <a:xfrm>
            <a:off x="6940740" y="4812873"/>
            <a:ext cx="289874" cy="1404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4" name="PA_淘宝网chenying0907出品 13"/>
          <p:cNvSpPr/>
          <p:nvPr>
            <p:custDataLst>
              <p:tags r:id="rId8"/>
            </p:custDataLst>
          </p:nvPr>
        </p:nvSpPr>
        <p:spPr>
          <a:xfrm>
            <a:off x="7259991" y="4839873"/>
            <a:ext cx="289874" cy="1377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5" name="PA_淘宝网chenying0907出品 14"/>
          <p:cNvSpPr/>
          <p:nvPr>
            <p:custDataLst>
              <p:tags r:id="rId9"/>
            </p:custDataLst>
          </p:nvPr>
        </p:nvSpPr>
        <p:spPr>
          <a:xfrm>
            <a:off x="7576938" y="4866873"/>
            <a:ext cx="289874" cy="135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6" name="PA_淘宝网chenying0907出品 15"/>
          <p:cNvSpPr/>
          <p:nvPr>
            <p:custDataLst>
              <p:tags r:id="rId10"/>
            </p:custDataLst>
          </p:nvPr>
        </p:nvSpPr>
        <p:spPr>
          <a:xfrm rot="20959521">
            <a:off x="7984332" y="4905240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7" name="PA_淘宝网chenying0907出品 16"/>
          <p:cNvSpPr/>
          <p:nvPr>
            <p:custDataLst>
              <p:tags r:id="rId11"/>
            </p:custDataLst>
          </p:nvPr>
        </p:nvSpPr>
        <p:spPr>
          <a:xfrm rot="19779136">
            <a:off x="8494752" y="4936437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cxnSp>
        <p:nvCxnSpPr>
          <p:cNvPr id="18" name="PA_直接连接符 17"/>
          <p:cNvCxnSpPr/>
          <p:nvPr>
            <p:custDataLst>
              <p:tags r:id="rId12"/>
            </p:custDataLst>
          </p:nvPr>
        </p:nvCxnSpPr>
        <p:spPr>
          <a:xfrm>
            <a:off x="208754" y="6231015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208752" y="2397913"/>
            <a:ext cx="555828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14"/>
            </p:custDataLst>
          </p:nvPr>
        </p:nvCxnSpPr>
        <p:spPr>
          <a:xfrm>
            <a:off x="208753" y="5680725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_淘宝网chenying0907出品 21"/>
          <p:cNvSpPr txBox="1"/>
          <p:nvPr>
            <p:custDataLst>
              <p:tags r:id="rId15"/>
            </p:custDataLst>
          </p:nvPr>
        </p:nvSpPr>
        <p:spPr>
          <a:xfrm>
            <a:off x="249386" y="2411930"/>
            <a:ext cx="551764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>
                <a:solidFill>
                  <a:srgbClr val="4472C4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第五章  </a:t>
            </a:r>
            <a:endParaRPr lang="en-US" altLang="zh-CN" sz="4500" b="1" dirty="0">
              <a:solidFill>
                <a:srgbClr val="4472C4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500" b="1" dirty="0">
                <a:solidFill>
                  <a:srgbClr val="4472C4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时序</a:t>
            </a:r>
            <a:r>
              <a:rPr lang="zh-CN" altLang="en-US" sz="4500" b="1" dirty="0" smtClean="0">
                <a:solidFill>
                  <a:srgbClr val="4472C4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逻辑电路</a:t>
            </a:r>
            <a:endParaRPr lang="en-US" altLang="zh-CN" sz="4500" b="1" dirty="0" smtClean="0">
              <a:solidFill>
                <a:srgbClr val="4472C4">
                  <a:lumMod val="50000"/>
                </a:srgb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b="1" dirty="0" smtClean="0">
                <a:solidFill>
                  <a:srgbClr val="4472C4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r>
              <a:rPr lang="en-US" altLang="zh-CN" sz="3200" b="1" dirty="0" smtClean="0">
                <a:solidFill>
                  <a:srgbClr val="4472C4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5.4 </a:t>
            </a:r>
            <a:r>
              <a:rPr lang="zh-CN" altLang="en-US" sz="3200" b="1" dirty="0" smtClean="0">
                <a:solidFill>
                  <a:srgbClr val="4472C4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时序逻辑电路的设计</a:t>
            </a:r>
            <a:endParaRPr lang="en-US" altLang="zh-CN" sz="3200" b="1" dirty="0" smtClean="0">
              <a:solidFill>
                <a:srgbClr val="4472C4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b="1" dirty="0" smtClean="0">
                <a:solidFill>
                  <a:srgbClr val="4472C4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5.5 </a:t>
            </a:r>
            <a:r>
              <a:rPr lang="zh-CN" altLang="en-US" sz="3200" b="1" dirty="0" smtClean="0">
                <a:solidFill>
                  <a:srgbClr val="4472C4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常用时序逻辑电路及应用</a:t>
            </a:r>
            <a:endParaRPr lang="zh-CN" altLang="en-US" sz="3200" b="1" dirty="0">
              <a:solidFill>
                <a:srgbClr val="4472C4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PA_淘宝网chenying0907出品 23"/>
          <p:cNvSpPr txBox="1"/>
          <p:nvPr>
            <p:custDataLst>
              <p:tags r:id="rId16"/>
            </p:custDataLst>
          </p:nvPr>
        </p:nvSpPr>
        <p:spPr>
          <a:xfrm>
            <a:off x="1150931" y="5800609"/>
            <a:ext cx="2210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武汉大学计算机学院</a:t>
            </a:r>
          </a:p>
        </p:txBody>
      </p:sp>
      <p:sp>
        <p:nvSpPr>
          <p:cNvPr id="26" name="PA_淘宝网chenying0907出品 25"/>
          <p:cNvSpPr txBox="1"/>
          <p:nvPr>
            <p:custDataLst>
              <p:tags r:id="rId17"/>
            </p:custDataLst>
          </p:nvPr>
        </p:nvSpPr>
        <p:spPr>
          <a:xfrm>
            <a:off x="1036047" y="424695"/>
            <a:ext cx="2085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prstClr val="black"/>
                </a:solidFill>
                <a:latin typeface="华文行楷" pitchFamily="2" charset="-122"/>
                <a:ea typeface="华文行楷" pitchFamily="2" charset="-122"/>
              </a:rPr>
              <a:t>     武汉大学</a:t>
            </a:r>
            <a:endParaRPr lang="en-US" altLang="zh-CN" sz="2000" b="1" dirty="0">
              <a:solidFill>
                <a:prstClr val="black"/>
              </a:solidFill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sz="2000" b="1" dirty="0">
                <a:solidFill>
                  <a:prstClr val="black"/>
                </a:solidFill>
                <a:latin typeface="华文行楷" pitchFamily="2" charset="-122"/>
                <a:ea typeface="华文行楷" pitchFamily="2" charset="-122"/>
              </a:rPr>
              <a:t>   Wuhan University</a:t>
            </a:r>
            <a:endParaRPr lang="zh-CN" altLang="en-US" sz="2000" b="1" dirty="0">
              <a:solidFill>
                <a:prstClr val="black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F9670B1-CE8E-482C-9228-D6509B7A7158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1379" cy="121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62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F280B68-94F3-4965-8DEE-96C34DE22EF1}"/>
              </a:ext>
            </a:extLst>
          </p:cNvPr>
          <p:cNvSpPr txBox="1"/>
          <p:nvPr/>
        </p:nvSpPr>
        <p:spPr>
          <a:xfrm>
            <a:off x="566585" y="909374"/>
            <a:ext cx="7751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2. </a:t>
            </a:r>
            <a:r>
              <a:rPr lang="zh-CN" altLang="en-US" sz="2800" b="1" dirty="0"/>
              <a:t>设计一个串行数据检测器，在连续输入四个或四个以上的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时输出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，否则输出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。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451B2F69-35E1-469E-BD43-4EB080B3449D}"/>
              </a:ext>
            </a:extLst>
          </p:cNvPr>
          <p:cNvSpPr txBox="1"/>
          <p:nvPr/>
        </p:nvSpPr>
        <p:spPr>
          <a:xfrm>
            <a:off x="458302" y="1863481"/>
            <a:ext cx="3763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</a:rPr>
              <a:t>）画出状态转移图</a:t>
            </a: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xmlns="" id="{507FFD2A-B379-4588-8B68-FD993A01AF34}"/>
              </a:ext>
            </a:extLst>
          </p:cNvPr>
          <p:cNvGrpSpPr/>
          <p:nvPr/>
        </p:nvGrpSpPr>
        <p:grpSpPr>
          <a:xfrm>
            <a:off x="6696594" y="5068332"/>
            <a:ext cx="839605" cy="779922"/>
            <a:chOff x="4589521" y="5791899"/>
            <a:chExt cx="649288" cy="649288"/>
          </a:xfrm>
        </p:grpSpPr>
        <p:sp>
          <p:nvSpPr>
            <p:cNvPr id="14" name="Oval 80">
              <a:extLst>
                <a:ext uri="{FF2B5EF4-FFF2-40B4-BE49-F238E27FC236}">
                  <a16:creationId xmlns:a16="http://schemas.microsoft.com/office/drawing/2014/main" xmlns="" id="{DAA5A7F4-6C56-41B8-A0B9-C2BA180E4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9521" y="5791899"/>
              <a:ext cx="649288" cy="649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800"/>
            </a:p>
          </p:txBody>
        </p:sp>
        <p:sp>
          <p:nvSpPr>
            <p:cNvPr id="18" name="Text Box 84">
              <a:extLst>
                <a:ext uri="{FF2B5EF4-FFF2-40B4-BE49-F238E27FC236}">
                  <a16:creationId xmlns:a16="http://schemas.microsoft.com/office/drawing/2014/main" xmlns="" id="{5CFEB4C3-8517-4F29-9D19-5AEA59F9A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546" y="5863337"/>
              <a:ext cx="482469" cy="435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S3</a:t>
              </a:r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xmlns="" id="{D9398FB8-00DE-4523-BF08-57E9BFD76AE6}"/>
              </a:ext>
            </a:extLst>
          </p:cNvPr>
          <p:cNvGrpSpPr/>
          <p:nvPr/>
        </p:nvGrpSpPr>
        <p:grpSpPr>
          <a:xfrm>
            <a:off x="4039453" y="4976952"/>
            <a:ext cx="820503" cy="779922"/>
            <a:chOff x="6318309" y="5791899"/>
            <a:chExt cx="649287" cy="649288"/>
          </a:xfrm>
        </p:grpSpPr>
        <p:sp>
          <p:nvSpPr>
            <p:cNvPr id="15" name="Oval 81">
              <a:extLst>
                <a:ext uri="{FF2B5EF4-FFF2-40B4-BE49-F238E27FC236}">
                  <a16:creationId xmlns:a16="http://schemas.microsoft.com/office/drawing/2014/main" xmlns="" id="{2EC5F0FB-1C35-490B-B76E-B695C034A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309" y="5791899"/>
              <a:ext cx="649287" cy="649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800"/>
            </a:p>
          </p:txBody>
        </p:sp>
        <p:sp>
          <p:nvSpPr>
            <p:cNvPr id="21" name="Text Box 85">
              <a:extLst>
                <a:ext uri="{FF2B5EF4-FFF2-40B4-BE49-F238E27FC236}">
                  <a16:creationId xmlns:a16="http://schemas.microsoft.com/office/drawing/2014/main" xmlns="" id="{72C18BD5-8AD8-4294-9741-7FF316BD5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6714" y="5920767"/>
              <a:ext cx="493701" cy="435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S2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306EA0C3-AB89-4FA6-BD86-0F435156803B}"/>
              </a:ext>
            </a:extLst>
          </p:cNvPr>
          <p:cNvGrpSpPr/>
          <p:nvPr/>
        </p:nvGrpSpPr>
        <p:grpSpPr>
          <a:xfrm>
            <a:off x="4793443" y="3130260"/>
            <a:ext cx="878682" cy="816152"/>
            <a:chOff x="7347701" y="4132051"/>
            <a:chExt cx="695327" cy="649288"/>
          </a:xfrm>
        </p:grpSpPr>
        <p:sp>
          <p:nvSpPr>
            <p:cNvPr id="17" name="Oval 83">
              <a:extLst>
                <a:ext uri="{FF2B5EF4-FFF2-40B4-BE49-F238E27FC236}">
                  <a16:creationId xmlns:a16="http://schemas.microsoft.com/office/drawing/2014/main" xmlns="" id="{F7DFAD93-7058-4B18-B686-789B95D41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7701" y="4132051"/>
              <a:ext cx="649288" cy="649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800"/>
            </a:p>
          </p:txBody>
        </p:sp>
        <p:sp>
          <p:nvSpPr>
            <p:cNvPr id="22" name="Text Box 86">
              <a:extLst>
                <a:ext uri="{FF2B5EF4-FFF2-40B4-BE49-F238E27FC236}">
                  <a16:creationId xmlns:a16="http://schemas.microsoft.com/office/drawing/2014/main" xmlns="" id="{B3B6CB1F-87A2-457C-A0BF-EBB5C5D9A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9139" y="4205076"/>
              <a:ext cx="62388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S1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365D723B-46B5-4022-B5C2-367B5457DA66}"/>
              </a:ext>
            </a:extLst>
          </p:cNvPr>
          <p:cNvGrpSpPr/>
          <p:nvPr/>
        </p:nvGrpSpPr>
        <p:grpSpPr>
          <a:xfrm>
            <a:off x="1415172" y="3435881"/>
            <a:ext cx="878682" cy="884072"/>
            <a:chOff x="5675522" y="4143164"/>
            <a:chExt cx="649287" cy="649288"/>
          </a:xfrm>
        </p:grpSpPr>
        <p:sp>
          <p:nvSpPr>
            <p:cNvPr id="16" name="Oval 82">
              <a:extLst>
                <a:ext uri="{FF2B5EF4-FFF2-40B4-BE49-F238E27FC236}">
                  <a16:creationId xmlns:a16="http://schemas.microsoft.com/office/drawing/2014/main" xmlns="" id="{9E20987E-88E4-48DE-8693-4075FD1FA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5522" y="4143164"/>
              <a:ext cx="649287" cy="649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23" name="Text Box 87">
              <a:extLst>
                <a:ext uri="{FF2B5EF4-FFF2-40B4-BE49-F238E27FC236}">
                  <a16:creationId xmlns:a16="http://schemas.microsoft.com/office/drawing/2014/main" xmlns="" id="{01990225-E352-4926-AA7D-E08509B8A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5299" y="4289878"/>
              <a:ext cx="461012" cy="357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S0</a:t>
              </a:r>
            </a:p>
          </p:txBody>
        </p:sp>
      </p:grpSp>
      <p:cxnSp>
        <p:nvCxnSpPr>
          <p:cNvPr id="30" name="AutoShape 94">
            <a:extLst>
              <a:ext uri="{FF2B5EF4-FFF2-40B4-BE49-F238E27FC236}">
                <a16:creationId xmlns:a16="http://schemas.microsoft.com/office/drawing/2014/main" xmlns="" id="{3D66813F-A8E7-4A6C-97B5-E666E6092660}"/>
              </a:ext>
            </a:extLst>
          </p:cNvPr>
          <p:cNvCxnSpPr>
            <a:cxnSpLocks noChangeShapeType="1"/>
            <a:stCxn id="16" idx="3"/>
            <a:endCxn id="16" idx="1"/>
          </p:cNvCxnSpPr>
          <p:nvPr/>
        </p:nvCxnSpPr>
        <p:spPr bwMode="auto">
          <a:xfrm rot="5400000" flipH="1">
            <a:off x="1231285" y="3877917"/>
            <a:ext cx="625134" cy="12700"/>
          </a:xfrm>
          <a:prstGeom prst="curvedConnector5">
            <a:avLst>
              <a:gd name="adj1" fmla="val -36568"/>
              <a:gd name="adj2" fmla="val 3031843"/>
              <a:gd name="adj3" fmla="val 136568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09D23CAF-C505-45D9-9BF4-1B0B748152BC}"/>
              </a:ext>
            </a:extLst>
          </p:cNvPr>
          <p:cNvSpPr txBox="1"/>
          <p:nvPr/>
        </p:nvSpPr>
        <p:spPr>
          <a:xfrm>
            <a:off x="766900" y="3313622"/>
            <a:ext cx="352726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输入</a:t>
            </a:r>
            <a:r>
              <a:rPr lang="en-US" altLang="zh-CN" sz="2000" b="1" dirty="0"/>
              <a:t>0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71C31AA2-7B7E-489A-B8E1-FD1492F7AFBB}"/>
              </a:ext>
            </a:extLst>
          </p:cNvPr>
          <p:cNvSpPr txBox="1"/>
          <p:nvPr/>
        </p:nvSpPr>
        <p:spPr>
          <a:xfrm>
            <a:off x="733749" y="4288238"/>
            <a:ext cx="562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33CC"/>
                </a:solidFill>
              </a:rPr>
              <a:t>0/0</a:t>
            </a:r>
            <a:endParaRPr lang="zh-CN" altLang="en-US" sz="2000" b="1" dirty="0">
              <a:solidFill>
                <a:srgbClr val="FF33CC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xmlns="" id="{4816D76C-8F02-4E6A-BFBE-6D893812ED3D}"/>
              </a:ext>
            </a:extLst>
          </p:cNvPr>
          <p:cNvSpPr txBox="1"/>
          <p:nvPr/>
        </p:nvSpPr>
        <p:spPr>
          <a:xfrm rot="21309273">
            <a:off x="2826146" y="3834967"/>
            <a:ext cx="87868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输入</a:t>
            </a:r>
            <a:r>
              <a:rPr lang="en-US" altLang="zh-CN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xmlns="" id="{F1F3715E-2EB7-40D2-AC01-E520BFE9652B}"/>
              </a:ext>
            </a:extLst>
          </p:cNvPr>
          <p:cNvSpPr txBox="1"/>
          <p:nvPr/>
        </p:nvSpPr>
        <p:spPr>
          <a:xfrm rot="21294142">
            <a:off x="3642601" y="3694454"/>
            <a:ext cx="562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33CC"/>
                </a:solidFill>
              </a:rPr>
              <a:t>1/0</a:t>
            </a:r>
            <a:endParaRPr lang="zh-CN" altLang="en-US" sz="2000" b="1" dirty="0">
              <a:solidFill>
                <a:srgbClr val="FF33CC"/>
              </a:solidFill>
            </a:endParaRPr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xmlns="" id="{1834CE2F-87BF-4FBC-9F8E-93926863CCAF}"/>
              </a:ext>
            </a:extLst>
          </p:cNvPr>
          <p:cNvGrpSpPr/>
          <p:nvPr/>
        </p:nvGrpSpPr>
        <p:grpSpPr>
          <a:xfrm>
            <a:off x="6658806" y="2920140"/>
            <a:ext cx="820502" cy="825195"/>
            <a:chOff x="4589521" y="5791899"/>
            <a:chExt cx="649288" cy="649288"/>
          </a:xfrm>
        </p:grpSpPr>
        <p:sp>
          <p:nvSpPr>
            <p:cNvPr id="126" name="Oval 80">
              <a:extLst>
                <a:ext uri="{FF2B5EF4-FFF2-40B4-BE49-F238E27FC236}">
                  <a16:creationId xmlns:a16="http://schemas.microsoft.com/office/drawing/2014/main" xmlns="" id="{4F401502-9AD1-4052-A80A-D00BAB93B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9521" y="5791899"/>
              <a:ext cx="649288" cy="649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800"/>
            </a:p>
          </p:txBody>
        </p:sp>
        <p:sp>
          <p:nvSpPr>
            <p:cNvPr id="127" name="Text Box 84">
              <a:extLst>
                <a:ext uri="{FF2B5EF4-FFF2-40B4-BE49-F238E27FC236}">
                  <a16:creationId xmlns:a16="http://schemas.microsoft.com/office/drawing/2014/main" xmlns="" id="{43968F6E-CAC7-4C24-B79E-ED3DE833C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546" y="5863337"/>
              <a:ext cx="493702" cy="411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S4</a:t>
              </a:r>
            </a:p>
          </p:txBody>
        </p:sp>
      </p:grp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xmlns="" id="{991EB922-629D-4B6B-A0FF-E5238118EEB7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2293854" y="3663039"/>
            <a:ext cx="2539159" cy="21487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xmlns="" id="{6BA7214A-0C5E-4F44-B141-94EF3F157948}"/>
              </a:ext>
            </a:extLst>
          </p:cNvPr>
          <p:cNvSpPr txBox="1"/>
          <p:nvPr/>
        </p:nvSpPr>
        <p:spPr>
          <a:xfrm>
            <a:off x="6667413" y="3980826"/>
            <a:ext cx="405045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输入</a:t>
            </a:r>
            <a:r>
              <a:rPr lang="en-US" altLang="zh-CN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xmlns="" id="{D17D3B31-B8C5-40EB-B672-E31495BEB2AC}"/>
              </a:ext>
            </a:extLst>
          </p:cNvPr>
          <p:cNvSpPr txBox="1"/>
          <p:nvPr/>
        </p:nvSpPr>
        <p:spPr>
          <a:xfrm>
            <a:off x="7083166" y="4304114"/>
            <a:ext cx="562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33CC"/>
                </a:solidFill>
              </a:rPr>
              <a:t>1/1</a:t>
            </a:r>
            <a:endParaRPr lang="zh-CN" altLang="en-US" sz="2000" b="1" dirty="0">
              <a:solidFill>
                <a:srgbClr val="FF33CC"/>
              </a:solidFill>
            </a:endParaRP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xmlns="" id="{273AA78C-240F-45F9-962D-16B678FC9B93}"/>
              </a:ext>
            </a:extLst>
          </p:cNvPr>
          <p:cNvCxnSpPr>
            <a:cxnSpLocks/>
          </p:cNvCxnSpPr>
          <p:nvPr/>
        </p:nvCxnSpPr>
        <p:spPr>
          <a:xfrm>
            <a:off x="4907171" y="5484054"/>
            <a:ext cx="1751635" cy="614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xmlns="" id="{30496596-083C-4142-BA0A-1531DE0A48E4}"/>
              </a:ext>
            </a:extLst>
          </p:cNvPr>
          <p:cNvCxnSpPr>
            <a:stCxn id="17" idx="4"/>
            <a:endCxn id="15" idx="0"/>
          </p:cNvCxnSpPr>
          <p:nvPr/>
        </p:nvCxnSpPr>
        <p:spPr>
          <a:xfrm flipH="1">
            <a:off x="4449705" y="3946412"/>
            <a:ext cx="753990" cy="103054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xmlns="" id="{548BDFCD-B58D-4506-854E-C150FE99AF8D}"/>
              </a:ext>
            </a:extLst>
          </p:cNvPr>
          <p:cNvSpPr txBox="1"/>
          <p:nvPr/>
        </p:nvSpPr>
        <p:spPr>
          <a:xfrm rot="18515940">
            <a:off x="4162543" y="4056455"/>
            <a:ext cx="89424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输入</a:t>
            </a:r>
            <a:r>
              <a:rPr lang="en-US" altLang="zh-CN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xmlns="" id="{6AA4C2E2-B2BD-4E9E-8A39-04E975795A27}"/>
              </a:ext>
            </a:extLst>
          </p:cNvPr>
          <p:cNvSpPr txBox="1"/>
          <p:nvPr/>
        </p:nvSpPr>
        <p:spPr>
          <a:xfrm rot="18567576">
            <a:off x="4681453" y="4397102"/>
            <a:ext cx="562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33CC"/>
                </a:solidFill>
              </a:rPr>
              <a:t>1/0</a:t>
            </a:r>
            <a:endParaRPr lang="zh-CN" altLang="en-US" sz="2000" b="1" dirty="0">
              <a:solidFill>
                <a:srgbClr val="FF33CC"/>
              </a:solidFill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xmlns="" id="{0F719727-1522-4F90-A86F-C109EE85CB0F}"/>
              </a:ext>
            </a:extLst>
          </p:cNvPr>
          <p:cNvSpPr txBox="1"/>
          <p:nvPr/>
        </p:nvSpPr>
        <p:spPr>
          <a:xfrm rot="1128919">
            <a:off x="3088162" y="5722065"/>
            <a:ext cx="87868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输入</a:t>
            </a:r>
            <a:r>
              <a:rPr lang="en-US" altLang="zh-CN" sz="2000" b="1" dirty="0"/>
              <a:t>0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xmlns="" id="{E8AD40E1-2DD1-4469-9CA7-91788A3EA7F0}"/>
              </a:ext>
            </a:extLst>
          </p:cNvPr>
          <p:cNvSpPr txBox="1"/>
          <p:nvPr/>
        </p:nvSpPr>
        <p:spPr>
          <a:xfrm rot="805228">
            <a:off x="3933466" y="5937803"/>
            <a:ext cx="562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33CC"/>
                </a:solidFill>
              </a:rPr>
              <a:t>0/0</a:t>
            </a:r>
            <a:endParaRPr lang="zh-CN" altLang="en-US" sz="2000" b="1" dirty="0">
              <a:solidFill>
                <a:srgbClr val="FF33CC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xmlns="" id="{F9611F63-66B6-4A9A-828A-A576A01734D1}"/>
              </a:ext>
            </a:extLst>
          </p:cNvPr>
          <p:cNvSpPr txBox="1"/>
          <p:nvPr/>
        </p:nvSpPr>
        <p:spPr>
          <a:xfrm>
            <a:off x="5455423" y="5023073"/>
            <a:ext cx="87868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输入</a:t>
            </a:r>
            <a:r>
              <a:rPr lang="en-US" altLang="zh-CN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xmlns="" id="{F31E9F60-2E9E-4ACA-9FB1-D2415A10B9FC}"/>
              </a:ext>
            </a:extLst>
          </p:cNvPr>
          <p:cNvSpPr txBox="1"/>
          <p:nvPr/>
        </p:nvSpPr>
        <p:spPr>
          <a:xfrm>
            <a:off x="5548105" y="5448144"/>
            <a:ext cx="562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33CC"/>
                </a:solidFill>
              </a:rPr>
              <a:t>1/0</a:t>
            </a:r>
            <a:endParaRPr lang="zh-CN" altLang="en-US" sz="2000" b="1" dirty="0">
              <a:solidFill>
                <a:srgbClr val="FF33CC"/>
              </a:solidFill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xmlns="" id="{E61BAE21-BEAE-4AB2-A348-01A11F4B3D5A}"/>
              </a:ext>
            </a:extLst>
          </p:cNvPr>
          <p:cNvCxnSpPr>
            <a:cxnSpLocks/>
          </p:cNvCxnSpPr>
          <p:nvPr/>
        </p:nvCxnSpPr>
        <p:spPr>
          <a:xfrm flipH="1">
            <a:off x="2247071" y="3386063"/>
            <a:ext cx="2593156" cy="31949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xmlns="" id="{2886628B-CBDD-4834-86B4-730FB31D4F37}"/>
              </a:ext>
            </a:extLst>
          </p:cNvPr>
          <p:cNvSpPr txBox="1"/>
          <p:nvPr/>
        </p:nvSpPr>
        <p:spPr>
          <a:xfrm rot="21176635">
            <a:off x="2793394" y="3149522"/>
            <a:ext cx="87868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输入</a:t>
            </a:r>
            <a:r>
              <a:rPr lang="en-US" altLang="zh-CN" sz="2000" b="1" dirty="0"/>
              <a:t>0</a:t>
            </a: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xmlns="" id="{978BCBAE-2D34-4874-8A59-B7C20FFB1485}"/>
              </a:ext>
            </a:extLst>
          </p:cNvPr>
          <p:cNvSpPr txBox="1"/>
          <p:nvPr/>
        </p:nvSpPr>
        <p:spPr>
          <a:xfrm rot="21176635">
            <a:off x="3688443" y="3120336"/>
            <a:ext cx="562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33CC"/>
                </a:solidFill>
              </a:rPr>
              <a:t>0/0</a:t>
            </a:r>
            <a:endParaRPr lang="zh-CN" altLang="en-US" sz="2000" b="1" dirty="0">
              <a:solidFill>
                <a:srgbClr val="FF33CC"/>
              </a:solidFill>
            </a:endParaRPr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xmlns="" id="{4A6BF3BE-B024-410A-8D1F-9AF2965B5796}"/>
              </a:ext>
            </a:extLst>
          </p:cNvPr>
          <p:cNvCxnSpPr>
            <a:cxnSpLocks/>
            <a:stCxn id="15" idx="2"/>
            <a:endCxn id="16" idx="5"/>
          </p:cNvCxnSpPr>
          <p:nvPr/>
        </p:nvCxnSpPr>
        <p:spPr>
          <a:xfrm flipH="1" flipV="1">
            <a:off x="2165174" y="4190484"/>
            <a:ext cx="1874279" cy="1176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xmlns="" id="{8438AA2E-27BA-438C-B5CF-909A4CB12AF8}"/>
              </a:ext>
            </a:extLst>
          </p:cNvPr>
          <p:cNvSpPr txBox="1"/>
          <p:nvPr/>
        </p:nvSpPr>
        <p:spPr>
          <a:xfrm rot="1948505">
            <a:off x="2417480" y="4698066"/>
            <a:ext cx="87868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输入</a:t>
            </a:r>
            <a:r>
              <a:rPr lang="en-US" altLang="zh-CN" sz="2000" b="1" dirty="0"/>
              <a:t>0</a:t>
            </a: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xmlns="" id="{65450DD7-78DD-44A6-90D1-F6E460E5191A}"/>
              </a:ext>
            </a:extLst>
          </p:cNvPr>
          <p:cNvSpPr txBox="1"/>
          <p:nvPr/>
        </p:nvSpPr>
        <p:spPr>
          <a:xfrm rot="1812639">
            <a:off x="3204760" y="4981407"/>
            <a:ext cx="562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33CC"/>
                </a:solidFill>
              </a:rPr>
              <a:t>0/0</a:t>
            </a:r>
            <a:endParaRPr lang="zh-CN" altLang="en-US" sz="2000" b="1" dirty="0">
              <a:solidFill>
                <a:srgbClr val="FF33CC"/>
              </a:solidFill>
            </a:endParaRPr>
          </a:p>
        </p:txBody>
      </p:sp>
      <p:sp>
        <p:nvSpPr>
          <p:cNvPr id="167" name="弧形 166">
            <a:extLst>
              <a:ext uri="{FF2B5EF4-FFF2-40B4-BE49-F238E27FC236}">
                <a16:creationId xmlns:a16="http://schemas.microsoft.com/office/drawing/2014/main" xmlns="" id="{01DE2D9E-E3BC-48A5-B0B5-A189C959BD6D}"/>
              </a:ext>
            </a:extLst>
          </p:cNvPr>
          <p:cNvSpPr/>
          <p:nvPr/>
        </p:nvSpPr>
        <p:spPr>
          <a:xfrm rot="901411" flipV="1">
            <a:off x="1662387" y="4281351"/>
            <a:ext cx="5322419" cy="1613514"/>
          </a:xfrm>
          <a:prstGeom prst="arc">
            <a:avLst>
              <a:gd name="adj1" fmla="val 10699483"/>
              <a:gd name="adj2" fmla="val 21588983"/>
            </a:avLst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xmlns="" id="{8913F230-4F23-4C36-B0CC-6D9098AACBA4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100643" y="3734792"/>
            <a:ext cx="15754" cy="133354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弧形 171">
            <a:extLst>
              <a:ext uri="{FF2B5EF4-FFF2-40B4-BE49-F238E27FC236}">
                <a16:creationId xmlns:a16="http://schemas.microsoft.com/office/drawing/2014/main" xmlns="" id="{5C763C2E-D0BA-424D-B0A3-BD96E8FDCFCE}"/>
              </a:ext>
            </a:extLst>
          </p:cNvPr>
          <p:cNvSpPr/>
          <p:nvPr/>
        </p:nvSpPr>
        <p:spPr>
          <a:xfrm rot="21254381">
            <a:off x="1717352" y="2532596"/>
            <a:ext cx="5285298" cy="1208179"/>
          </a:xfrm>
          <a:prstGeom prst="arc">
            <a:avLst>
              <a:gd name="adj1" fmla="val 10804901"/>
              <a:gd name="adj2" fmla="val 67086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xmlns="" id="{2B6CDC60-AF12-4AEE-87FF-BFE41102C0E4}"/>
              </a:ext>
            </a:extLst>
          </p:cNvPr>
          <p:cNvSpPr txBox="1"/>
          <p:nvPr/>
        </p:nvSpPr>
        <p:spPr>
          <a:xfrm rot="21245695">
            <a:off x="3929767" y="2553319"/>
            <a:ext cx="87868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输入</a:t>
            </a:r>
            <a:r>
              <a:rPr lang="en-US" altLang="zh-CN" sz="2000" b="1" dirty="0"/>
              <a:t>0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xmlns="" id="{0A7EFD08-5937-4B07-92D8-304C3F2E05FF}"/>
              </a:ext>
            </a:extLst>
          </p:cNvPr>
          <p:cNvSpPr txBox="1"/>
          <p:nvPr/>
        </p:nvSpPr>
        <p:spPr>
          <a:xfrm rot="21348047">
            <a:off x="4858423" y="2491695"/>
            <a:ext cx="562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33CC"/>
                </a:solidFill>
              </a:rPr>
              <a:t>0/0</a:t>
            </a:r>
            <a:endParaRPr lang="zh-CN" altLang="en-US" sz="2000" b="1" dirty="0">
              <a:solidFill>
                <a:srgbClr val="FF33CC"/>
              </a:solidFill>
            </a:endParaRPr>
          </a:p>
        </p:txBody>
      </p:sp>
      <p:sp>
        <p:nvSpPr>
          <p:cNvPr id="175" name="弧形 174">
            <a:extLst>
              <a:ext uri="{FF2B5EF4-FFF2-40B4-BE49-F238E27FC236}">
                <a16:creationId xmlns:a16="http://schemas.microsoft.com/office/drawing/2014/main" xmlns="" id="{1CDEF052-F530-4D1E-9F4E-3341B3E1F01D}"/>
              </a:ext>
            </a:extLst>
          </p:cNvPr>
          <p:cNvSpPr/>
          <p:nvPr/>
        </p:nvSpPr>
        <p:spPr>
          <a:xfrm>
            <a:off x="7334847" y="2833153"/>
            <a:ext cx="582475" cy="963911"/>
          </a:xfrm>
          <a:prstGeom prst="arc">
            <a:avLst>
              <a:gd name="adj1" fmla="val 13585289"/>
              <a:gd name="adj2" fmla="val 8033603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xmlns="" id="{BF4561CC-0A66-4533-B429-C3BD429D6908}"/>
              </a:ext>
            </a:extLst>
          </p:cNvPr>
          <p:cNvSpPr txBox="1"/>
          <p:nvPr/>
        </p:nvSpPr>
        <p:spPr>
          <a:xfrm>
            <a:off x="7945809" y="2689893"/>
            <a:ext cx="405045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输入</a:t>
            </a:r>
            <a:r>
              <a:rPr lang="en-US" altLang="zh-CN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xmlns="" id="{B9F23097-4131-4932-B8A0-6C87E65497DC}"/>
              </a:ext>
            </a:extLst>
          </p:cNvPr>
          <p:cNvSpPr txBox="1"/>
          <p:nvPr/>
        </p:nvSpPr>
        <p:spPr>
          <a:xfrm>
            <a:off x="7872813" y="3663039"/>
            <a:ext cx="562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33CC"/>
                </a:solidFill>
              </a:rPr>
              <a:t>1/1</a:t>
            </a:r>
            <a:endParaRPr lang="zh-CN" altLang="en-US" sz="2000" b="1" dirty="0">
              <a:solidFill>
                <a:srgbClr val="FF33CC"/>
              </a:solidFill>
            </a:endParaRPr>
          </a:p>
        </p:txBody>
      </p:sp>
      <p:sp>
        <p:nvSpPr>
          <p:cNvPr id="52" name="Rectangle 4">
            <a:extLst>
              <a:ext uri="{FF2B5EF4-FFF2-40B4-BE49-F238E27FC236}">
                <a16:creationId xmlns:a16="http://schemas.microsoft.com/office/drawing/2014/main" xmlns="" id="{E788C369-AFE5-4B64-AABA-56BCECB2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123" y="18737"/>
            <a:ext cx="661225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5.4.1  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逻辑抽象</a:t>
            </a:r>
            <a:endParaRPr lang="en-US" altLang="zh-CN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993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/>
      <p:bldP spid="59" grpId="0" animBg="1"/>
      <p:bldP spid="102" grpId="0"/>
      <p:bldP spid="136" grpId="0" animBg="1"/>
      <p:bldP spid="137" grpId="0"/>
      <p:bldP spid="141" grpId="0" animBg="1"/>
      <p:bldP spid="142" grpId="0"/>
      <p:bldP spid="144" grpId="0" animBg="1"/>
      <p:bldP spid="145" grpId="0"/>
      <p:bldP spid="146" grpId="0" animBg="1"/>
      <p:bldP spid="147" grpId="0"/>
      <p:bldP spid="154" grpId="0" animBg="1"/>
      <p:bldP spid="155" grpId="0"/>
      <p:bldP spid="165" grpId="0" animBg="1"/>
      <p:bldP spid="166" grpId="0"/>
      <p:bldP spid="167" grpId="0" animBg="1"/>
      <p:bldP spid="172" grpId="0" animBg="1"/>
      <p:bldP spid="173" grpId="0" animBg="1"/>
      <p:bldP spid="174" grpId="0"/>
      <p:bldP spid="175" grpId="0" animBg="1"/>
      <p:bldP spid="179" grpId="0" animBg="1"/>
      <p:bldP spid="1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F280B68-94F3-4965-8DEE-96C34DE22EF1}"/>
              </a:ext>
            </a:extLst>
          </p:cNvPr>
          <p:cNvSpPr txBox="1"/>
          <p:nvPr/>
        </p:nvSpPr>
        <p:spPr>
          <a:xfrm>
            <a:off x="435943" y="749234"/>
            <a:ext cx="7751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2. </a:t>
            </a:r>
            <a:r>
              <a:rPr lang="zh-CN" altLang="en-US" sz="2800" b="1" dirty="0"/>
              <a:t>设计一个串行数据检测器，在连续输入四个或四个以上的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时输出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，否则输出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。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451B2F69-35E1-469E-BD43-4EB080B3449D}"/>
              </a:ext>
            </a:extLst>
          </p:cNvPr>
          <p:cNvSpPr txBox="1"/>
          <p:nvPr/>
        </p:nvSpPr>
        <p:spPr>
          <a:xfrm>
            <a:off x="446271" y="2080049"/>
            <a:ext cx="3763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</a:rPr>
              <a:t>）画出状态转移图</a:t>
            </a: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xmlns="" id="{507FFD2A-B379-4588-8B68-FD993A01AF34}"/>
              </a:ext>
            </a:extLst>
          </p:cNvPr>
          <p:cNvGrpSpPr/>
          <p:nvPr/>
        </p:nvGrpSpPr>
        <p:grpSpPr>
          <a:xfrm>
            <a:off x="6684563" y="5284900"/>
            <a:ext cx="839605" cy="779922"/>
            <a:chOff x="4589521" y="5791899"/>
            <a:chExt cx="649288" cy="649288"/>
          </a:xfrm>
        </p:grpSpPr>
        <p:sp>
          <p:nvSpPr>
            <p:cNvPr id="14" name="Oval 80">
              <a:extLst>
                <a:ext uri="{FF2B5EF4-FFF2-40B4-BE49-F238E27FC236}">
                  <a16:creationId xmlns:a16="http://schemas.microsoft.com/office/drawing/2014/main" xmlns="" id="{DAA5A7F4-6C56-41B8-A0B9-C2BA180E4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9521" y="5791899"/>
              <a:ext cx="649288" cy="649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800"/>
            </a:p>
          </p:txBody>
        </p:sp>
        <p:sp>
          <p:nvSpPr>
            <p:cNvPr id="18" name="Text Box 84">
              <a:extLst>
                <a:ext uri="{FF2B5EF4-FFF2-40B4-BE49-F238E27FC236}">
                  <a16:creationId xmlns:a16="http://schemas.microsoft.com/office/drawing/2014/main" xmlns="" id="{5CFEB4C3-8517-4F29-9D19-5AEA59F9A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546" y="5863337"/>
              <a:ext cx="482469" cy="435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S3</a:t>
              </a:r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xmlns="" id="{D9398FB8-00DE-4523-BF08-57E9BFD76AE6}"/>
              </a:ext>
            </a:extLst>
          </p:cNvPr>
          <p:cNvGrpSpPr/>
          <p:nvPr/>
        </p:nvGrpSpPr>
        <p:grpSpPr>
          <a:xfrm>
            <a:off x="4027422" y="5193520"/>
            <a:ext cx="820503" cy="779922"/>
            <a:chOff x="6318309" y="5791899"/>
            <a:chExt cx="649287" cy="649288"/>
          </a:xfrm>
        </p:grpSpPr>
        <p:sp>
          <p:nvSpPr>
            <p:cNvPr id="15" name="Oval 81">
              <a:extLst>
                <a:ext uri="{FF2B5EF4-FFF2-40B4-BE49-F238E27FC236}">
                  <a16:creationId xmlns:a16="http://schemas.microsoft.com/office/drawing/2014/main" xmlns="" id="{2EC5F0FB-1C35-490B-B76E-B695C034A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8309" y="5791899"/>
              <a:ext cx="649287" cy="649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800"/>
            </a:p>
          </p:txBody>
        </p:sp>
        <p:sp>
          <p:nvSpPr>
            <p:cNvPr id="21" name="Text Box 85">
              <a:extLst>
                <a:ext uri="{FF2B5EF4-FFF2-40B4-BE49-F238E27FC236}">
                  <a16:creationId xmlns:a16="http://schemas.microsoft.com/office/drawing/2014/main" xmlns="" id="{72C18BD5-8AD8-4294-9741-7FF316BD5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6714" y="5920767"/>
              <a:ext cx="493701" cy="435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S2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306EA0C3-AB89-4FA6-BD86-0F435156803B}"/>
              </a:ext>
            </a:extLst>
          </p:cNvPr>
          <p:cNvGrpSpPr/>
          <p:nvPr/>
        </p:nvGrpSpPr>
        <p:grpSpPr>
          <a:xfrm>
            <a:off x="4781412" y="3346828"/>
            <a:ext cx="878682" cy="816152"/>
            <a:chOff x="7347701" y="4132051"/>
            <a:chExt cx="695327" cy="649288"/>
          </a:xfrm>
        </p:grpSpPr>
        <p:sp>
          <p:nvSpPr>
            <p:cNvPr id="17" name="Oval 83">
              <a:extLst>
                <a:ext uri="{FF2B5EF4-FFF2-40B4-BE49-F238E27FC236}">
                  <a16:creationId xmlns:a16="http://schemas.microsoft.com/office/drawing/2014/main" xmlns="" id="{F7DFAD93-7058-4B18-B686-789B95D41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7701" y="4132051"/>
              <a:ext cx="649288" cy="649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800"/>
            </a:p>
          </p:txBody>
        </p:sp>
        <p:sp>
          <p:nvSpPr>
            <p:cNvPr id="22" name="Text Box 86">
              <a:extLst>
                <a:ext uri="{FF2B5EF4-FFF2-40B4-BE49-F238E27FC236}">
                  <a16:creationId xmlns:a16="http://schemas.microsoft.com/office/drawing/2014/main" xmlns="" id="{B3B6CB1F-87A2-457C-A0BF-EBB5C5D9A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9139" y="4205076"/>
              <a:ext cx="62388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S1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365D723B-46B5-4022-B5C2-367B5457DA66}"/>
              </a:ext>
            </a:extLst>
          </p:cNvPr>
          <p:cNvGrpSpPr/>
          <p:nvPr/>
        </p:nvGrpSpPr>
        <p:grpSpPr>
          <a:xfrm>
            <a:off x="1403141" y="3652449"/>
            <a:ext cx="878682" cy="884072"/>
            <a:chOff x="5675522" y="4143164"/>
            <a:chExt cx="649287" cy="649288"/>
          </a:xfrm>
        </p:grpSpPr>
        <p:sp>
          <p:nvSpPr>
            <p:cNvPr id="16" name="Oval 82">
              <a:extLst>
                <a:ext uri="{FF2B5EF4-FFF2-40B4-BE49-F238E27FC236}">
                  <a16:creationId xmlns:a16="http://schemas.microsoft.com/office/drawing/2014/main" xmlns="" id="{9E20987E-88E4-48DE-8693-4075FD1FA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5522" y="4143164"/>
              <a:ext cx="649287" cy="649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/>
            </a:p>
          </p:txBody>
        </p:sp>
        <p:sp>
          <p:nvSpPr>
            <p:cNvPr id="23" name="Text Box 87">
              <a:extLst>
                <a:ext uri="{FF2B5EF4-FFF2-40B4-BE49-F238E27FC236}">
                  <a16:creationId xmlns:a16="http://schemas.microsoft.com/office/drawing/2014/main" xmlns="" id="{01990225-E352-4926-AA7D-E08509B8A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5299" y="4289878"/>
              <a:ext cx="461012" cy="357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S0</a:t>
              </a:r>
            </a:p>
          </p:txBody>
        </p:sp>
      </p:grpSp>
      <p:cxnSp>
        <p:nvCxnSpPr>
          <p:cNvPr id="30" name="AutoShape 94">
            <a:extLst>
              <a:ext uri="{FF2B5EF4-FFF2-40B4-BE49-F238E27FC236}">
                <a16:creationId xmlns:a16="http://schemas.microsoft.com/office/drawing/2014/main" xmlns="" id="{3D66813F-A8E7-4A6C-97B5-E666E6092660}"/>
              </a:ext>
            </a:extLst>
          </p:cNvPr>
          <p:cNvCxnSpPr>
            <a:cxnSpLocks noChangeShapeType="1"/>
            <a:stCxn id="16" idx="3"/>
            <a:endCxn id="16" idx="1"/>
          </p:cNvCxnSpPr>
          <p:nvPr/>
        </p:nvCxnSpPr>
        <p:spPr bwMode="auto">
          <a:xfrm rot="5400000" flipH="1">
            <a:off x="1219254" y="4094485"/>
            <a:ext cx="625134" cy="12700"/>
          </a:xfrm>
          <a:prstGeom prst="curvedConnector5">
            <a:avLst>
              <a:gd name="adj1" fmla="val -36568"/>
              <a:gd name="adj2" fmla="val 3031843"/>
              <a:gd name="adj3" fmla="val 136568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71C31AA2-7B7E-489A-B8E1-FD1492F7AFBB}"/>
              </a:ext>
            </a:extLst>
          </p:cNvPr>
          <p:cNvSpPr txBox="1"/>
          <p:nvPr/>
        </p:nvSpPr>
        <p:spPr>
          <a:xfrm>
            <a:off x="624309" y="3922124"/>
            <a:ext cx="562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33CC"/>
                </a:solidFill>
              </a:rPr>
              <a:t>0/0</a:t>
            </a:r>
            <a:endParaRPr lang="zh-CN" altLang="en-US" sz="2000" b="1" dirty="0">
              <a:solidFill>
                <a:srgbClr val="FF33CC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xmlns="" id="{F1F3715E-2EB7-40D2-AC01-E520BFE9652B}"/>
              </a:ext>
            </a:extLst>
          </p:cNvPr>
          <p:cNvSpPr txBox="1"/>
          <p:nvPr/>
        </p:nvSpPr>
        <p:spPr>
          <a:xfrm rot="21294142">
            <a:off x="3480563" y="3898624"/>
            <a:ext cx="562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33CC"/>
                </a:solidFill>
              </a:rPr>
              <a:t>1/0</a:t>
            </a:r>
            <a:endParaRPr lang="zh-CN" altLang="en-US" sz="2000" b="1" dirty="0">
              <a:solidFill>
                <a:srgbClr val="FF33CC"/>
              </a:solidFill>
            </a:endParaRPr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xmlns="" id="{1834CE2F-87BF-4FBC-9F8E-93926863CCAF}"/>
              </a:ext>
            </a:extLst>
          </p:cNvPr>
          <p:cNvGrpSpPr/>
          <p:nvPr/>
        </p:nvGrpSpPr>
        <p:grpSpPr>
          <a:xfrm>
            <a:off x="6646775" y="3136708"/>
            <a:ext cx="820502" cy="825195"/>
            <a:chOff x="4589521" y="5791899"/>
            <a:chExt cx="649288" cy="649288"/>
          </a:xfrm>
        </p:grpSpPr>
        <p:sp>
          <p:nvSpPr>
            <p:cNvPr id="126" name="Oval 80">
              <a:extLst>
                <a:ext uri="{FF2B5EF4-FFF2-40B4-BE49-F238E27FC236}">
                  <a16:creationId xmlns:a16="http://schemas.microsoft.com/office/drawing/2014/main" xmlns="" id="{4F401502-9AD1-4052-A80A-D00BAB93B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9521" y="5791899"/>
              <a:ext cx="649288" cy="649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800"/>
            </a:p>
          </p:txBody>
        </p:sp>
        <p:sp>
          <p:nvSpPr>
            <p:cNvPr id="127" name="Text Box 84">
              <a:extLst>
                <a:ext uri="{FF2B5EF4-FFF2-40B4-BE49-F238E27FC236}">
                  <a16:creationId xmlns:a16="http://schemas.microsoft.com/office/drawing/2014/main" xmlns="" id="{43968F6E-CAC7-4C24-B79E-ED3DE833C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546" y="5863337"/>
              <a:ext cx="493702" cy="411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/>
                <a:t>S4</a:t>
              </a:r>
            </a:p>
          </p:txBody>
        </p:sp>
      </p:grp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xmlns="" id="{991EB922-629D-4B6B-A0FF-E5238118EEB7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2281823" y="3879607"/>
            <a:ext cx="2539159" cy="214878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xmlns="" id="{D17D3B31-B8C5-40EB-B672-E31495BEB2AC}"/>
              </a:ext>
            </a:extLst>
          </p:cNvPr>
          <p:cNvSpPr txBox="1"/>
          <p:nvPr/>
        </p:nvSpPr>
        <p:spPr>
          <a:xfrm>
            <a:off x="7071135" y="4520682"/>
            <a:ext cx="562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33CC"/>
                </a:solidFill>
              </a:rPr>
              <a:t>1/1</a:t>
            </a:r>
            <a:endParaRPr lang="zh-CN" altLang="en-US" sz="2000" b="1" dirty="0">
              <a:solidFill>
                <a:srgbClr val="FF33CC"/>
              </a:solidFill>
            </a:endParaRP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xmlns="" id="{273AA78C-240F-45F9-962D-16B678FC9B93}"/>
              </a:ext>
            </a:extLst>
          </p:cNvPr>
          <p:cNvCxnSpPr>
            <a:cxnSpLocks/>
          </p:cNvCxnSpPr>
          <p:nvPr/>
        </p:nvCxnSpPr>
        <p:spPr>
          <a:xfrm>
            <a:off x="4895140" y="5700622"/>
            <a:ext cx="1751635" cy="6140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xmlns="" id="{30496596-083C-4142-BA0A-1531DE0A48E4}"/>
              </a:ext>
            </a:extLst>
          </p:cNvPr>
          <p:cNvCxnSpPr>
            <a:stCxn id="17" idx="4"/>
            <a:endCxn id="15" idx="0"/>
          </p:cNvCxnSpPr>
          <p:nvPr/>
        </p:nvCxnSpPr>
        <p:spPr>
          <a:xfrm flipH="1">
            <a:off x="4437674" y="4162980"/>
            <a:ext cx="753990" cy="103054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xmlns="" id="{6AA4C2E2-B2BD-4E9E-8A39-04E975795A27}"/>
              </a:ext>
            </a:extLst>
          </p:cNvPr>
          <p:cNvSpPr txBox="1"/>
          <p:nvPr/>
        </p:nvSpPr>
        <p:spPr>
          <a:xfrm rot="18567576">
            <a:off x="4669422" y="4613670"/>
            <a:ext cx="562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33CC"/>
                </a:solidFill>
              </a:rPr>
              <a:t>1/0</a:t>
            </a:r>
            <a:endParaRPr lang="zh-CN" altLang="en-US" sz="2000" b="1" dirty="0">
              <a:solidFill>
                <a:srgbClr val="FF33CC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xmlns="" id="{E8AD40E1-2DD1-4469-9CA7-91788A3EA7F0}"/>
              </a:ext>
            </a:extLst>
          </p:cNvPr>
          <p:cNvSpPr txBox="1"/>
          <p:nvPr/>
        </p:nvSpPr>
        <p:spPr>
          <a:xfrm rot="805228">
            <a:off x="3563417" y="5994521"/>
            <a:ext cx="562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33CC"/>
                </a:solidFill>
              </a:rPr>
              <a:t>0/0</a:t>
            </a:r>
            <a:endParaRPr lang="zh-CN" altLang="en-US" sz="2000" b="1" dirty="0">
              <a:solidFill>
                <a:srgbClr val="FF33CC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xmlns="" id="{F31E9F60-2E9E-4ACA-9FB1-D2415A10B9FC}"/>
              </a:ext>
            </a:extLst>
          </p:cNvPr>
          <p:cNvSpPr txBox="1"/>
          <p:nvPr/>
        </p:nvSpPr>
        <p:spPr>
          <a:xfrm>
            <a:off x="5536074" y="5664712"/>
            <a:ext cx="562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33CC"/>
                </a:solidFill>
              </a:rPr>
              <a:t>1/0</a:t>
            </a:r>
            <a:endParaRPr lang="zh-CN" altLang="en-US" sz="2000" b="1" dirty="0">
              <a:solidFill>
                <a:srgbClr val="FF33CC"/>
              </a:solidFill>
            </a:endParaRPr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xmlns="" id="{E61BAE21-BEAE-4AB2-A348-01A11F4B3D5A}"/>
              </a:ext>
            </a:extLst>
          </p:cNvPr>
          <p:cNvCxnSpPr>
            <a:cxnSpLocks/>
          </p:cNvCxnSpPr>
          <p:nvPr/>
        </p:nvCxnSpPr>
        <p:spPr>
          <a:xfrm flipH="1">
            <a:off x="2235040" y="3602631"/>
            <a:ext cx="2593156" cy="31949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xmlns="" id="{978BCBAE-2D34-4874-8A59-B7C20FFB1485}"/>
              </a:ext>
            </a:extLst>
          </p:cNvPr>
          <p:cNvSpPr txBox="1"/>
          <p:nvPr/>
        </p:nvSpPr>
        <p:spPr>
          <a:xfrm rot="21176635">
            <a:off x="3645022" y="3359915"/>
            <a:ext cx="562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33CC"/>
                </a:solidFill>
              </a:rPr>
              <a:t>0/0</a:t>
            </a:r>
            <a:endParaRPr lang="zh-CN" altLang="en-US" sz="2000" b="1" dirty="0">
              <a:solidFill>
                <a:srgbClr val="FF33CC"/>
              </a:solidFill>
            </a:endParaRPr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xmlns="" id="{4A6BF3BE-B024-410A-8D1F-9AF2965B5796}"/>
              </a:ext>
            </a:extLst>
          </p:cNvPr>
          <p:cNvCxnSpPr>
            <a:cxnSpLocks/>
            <a:stCxn id="15" idx="2"/>
            <a:endCxn id="16" idx="5"/>
          </p:cNvCxnSpPr>
          <p:nvPr/>
        </p:nvCxnSpPr>
        <p:spPr>
          <a:xfrm flipH="1" flipV="1">
            <a:off x="2153143" y="4407052"/>
            <a:ext cx="1874279" cy="1176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xmlns="" id="{65450DD7-78DD-44A6-90D1-F6E460E5191A}"/>
              </a:ext>
            </a:extLst>
          </p:cNvPr>
          <p:cNvSpPr txBox="1"/>
          <p:nvPr/>
        </p:nvSpPr>
        <p:spPr>
          <a:xfrm rot="1812639">
            <a:off x="2964582" y="4704860"/>
            <a:ext cx="562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33CC"/>
                </a:solidFill>
              </a:rPr>
              <a:t>0/0</a:t>
            </a:r>
            <a:endParaRPr lang="zh-CN" altLang="en-US" sz="2000" b="1" dirty="0">
              <a:solidFill>
                <a:srgbClr val="FF33CC"/>
              </a:solidFill>
            </a:endParaRPr>
          </a:p>
        </p:txBody>
      </p:sp>
      <p:sp>
        <p:nvSpPr>
          <p:cNvPr id="167" name="弧形 166">
            <a:extLst>
              <a:ext uri="{FF2B5EF4-FFF2-40B4-BE49-F238E27FC236}">
                <a16:creationId xmlns:a16="http://schemas.microsoft.com/office/drawing/2014/main" xmlns="" id="{01DE2D9E-E3BC-48A5-B0B5-A189C959BD6D}"/>
              </a:ext>
            </a:extLst>
          </p:cNvPr>
          <p:cNvSpPr/>
          <p:nvPr/>
        </p:nvSpPr>
        <p:spPr>
          <a:xfrm rot="901411" flipV="1">
            <a:off x="1650356" y="4497919"/>
            <a:ext cx="5322419" cy="1613514"/>
          </a:xfrm>
          <a:prstGeom prst="arc">
            <a:avLst>
              <a:gd name="adj1" fmla="val 10699483"/>
              <a:gd name="adj2" fmla="val 21588983"/>
            </a:avLst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xmlns="" id="{8913F230-4F23-4C36-B0CC-6D9098AACBA4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088612" y="3951360"/>
            <a:ext cx="15754" cy="133354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弧形 171">
            <a:extLst>
              <a:ext uri="{FF2B5EF4-FFF2-40B4-BE49-F238E27FC236}">
                <a16:creationId xmlns:a16="http://schemas.microsoft.com/office/drawing/2014/main" xmlns="" id="{5C763C2E-D0BA-424D-B0A3-BD96E8FDCFCE}"/>
              </a:ext>
            </a:extLst>
          </p:cNvPr>
          <p:cNvSpPr/>
          <p:nvPr/>
        </p:nvSpPr>
        <p:spPr>
          <a:xfrm rot="21254381">
            <a:off x="1705321" y="2749164"/>
            <a:ext cx="5285298" cy="1208179"/>
          </a:xfrm>
          <a:prstGeom prst="arc">
            <a:avLst>
              <a:gd name="adj1" fmla="val 10804901"/>
              <a:gd name="adj2" fmla="val 67086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xmlns="" id="{0A7EFD08-5937-4B07-92D8-304C3F2E05FF}"/>
              </a:ext>
            </a:extLst>
          </p:cNvPr>
          <p:cNvSpPr txBox="1"/>
          <p:nvPr/>
        </p:nvSpPr>
        <p:spPr>
          <a:xfrm rot="21348047">
            <a:off x="4252063" y="2664095"/>
            <a:ext cx="562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33CC"/>
                </a:solidFill>
              </a:rPr>
              <a:t>0/0</a:t>
            </a:r>
            <a:endParaRPr lang="zh-CN" altLang="en-US" sz="2000" b="1" dirty="0">
              <a:solidFill>
                <a:srgbClr val="FF33CC"/>
              </a:solidFill>
            </a:endParaRPr>
          </a:p>
        </p:txBody>
      </p:sp>
      <p:sp>
        <p:nvSpPr>
          <p:cNvPr id="175" name="弧形 174">
            <a:extLst>
              <a:ext uri="{FF2B5EF4-FFF2-40B4-BE49-F238E27FC236}">
                <a16:creationId xmlns:a16="http://schemas.microsoft.com/office/drawing/2014/main" xmlns="" id="{1CDEF052-F530-4D1E-9F4E-3341B3E1F01D}"/>
              </a:ext>
            </a:extLst>
          </p:cNvPr>
          <p:cNvSpPr/>
          <p:nvPr/>
        </p:nvSpPr>
        <p:spPr>
          <a:xfrm>
            <a:off x="7322816" y="3049721"/>
            <a:ext cx="582475" cy="963911"/>
          </a:xfrm>
          <a:prstGeom prst="arc">
            <a:avLst>
              <a:gd name="adj1" fmla="val 13585289"/>
              <a:gd name="adj2" fmla="val 8033603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xmlns="" id="{B9F23097-4131-4932-B8A0-6C87E65497DC}"/>
              </a:ext>
            </a:extLst>
          </p:cNvPr>
          <p:cNvSpPr txBox="1"/>
          <p:nvPr/>
        </p:nvSpPr>
        <p:spPr>
          <a:xfrm>
            <a:off x="7863165" y="3358524"/>
            <a:ext cx="562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33CC"/>
                </a:solidFill>
              </a:rPr>
              <a:t>1/1</a:t>
            </a:r>
            <a:endParaRPr lang="zh-CN" altLang="en-US" sz="2000" b="1" dirty="0">
              <a:solidFill>
                <a:srgbClr val="FF33CC"/>
              </a:solidFill>
            </a:endParaRP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xmlns="" id="{E788C369-AFE5-4B64-AABA-56BCECB2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123" y="18737"/>
            <a:ext cx="661225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5.4.1  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逻辑抽象</a:t>
            </a:r>
            <a:endParaRPr lang="en-US" altLang="zh-CN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29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451B2F69-35E1-469E-BD43-4EB080B3449D}"/>
              </a:ext>
            </a:extLst>
          </p:cNvPr>
          <p:cNvSpPr txBox="1"/>
          <p:nvPr/>
        </p:nvSpPr>
        <p:spPr>
          <a:xfrm>
            <a:off x="284481" y="911566"/>
            <a:ext cx="3763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</a:rPr>
              <a:t>3</a:t>
            </a:r>
            <a:r>
              <a:rPr lang="zh-CN" altLang="en-US" sz="2800" b="1" dirty="0">
                <a:solidFill>
                  <a:srgbClr val="C00000"/>
                </a:solidFill>
              </a:rPr>
              <a:t>）列出状态转移表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D20ED713-30C3-4347-B69E-8D9A219C4D74}"/>
              </a:ext>
            </a:extLst>
          </p:cNvPr>
          <p:cNvGrpSpPr/>
          <p:nvPr/>
        </p:nvGrpSpPr>
        <p:grpSpPr>
          <a:xfrm>
            <a:off x="1841938" y="1278227"/>
            <a:ext cx="5481449" cy="2747673"/>
            <a:chOff x="484131" y="2574385"/>
            <a:chExt cx="8102348" cy="3807197"/>
          </a:xfrm>
        </p:grpSpPr>
        <p:sp>
          <p:nvSpPr>
            <p:cNvPr id="167" name="弧形 166">
              <a:extLst>
                <a:ext uri="{FF2B5EF4-FFF2-40B4-BE49-F238E27FC236}">
                  <a16:creationId xmlns:a16="http://schemas.microsoft.com/office/drawing/2014/main" xmlns="" id="{01DE2D9E-E3BC-48A5-B0B5-A189C959BD6D}"/>
                </a:ext>
              </a:extLst>
            </p:cNvPr>
            <p:cNvSpPr/>
            <p:nvPr/>
          </p:nvSpPr>
          <p:spPr>
            <a:xfrm rot="901411" flipV="1">
              <a:off x="1650356" y="4497919"/>
              <a:ext cx="5322419" cy="1613514"/>
            </a:xfrm>
            <a:prstGeom prst="arc">
              <a:avLst>
                <a:gd name="adj1" fmla="val 10699483"/>
                <a:gd name="adj2" fmla="val 21588983"/>
              </a:avLst>
            </a:prstGeom>
            <a:ln w="412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xmlns="" id="{ED1E936B-C8F7-4EC4-AB1C-1E06D6296E23}"/>
                </a:ext>
              </a:extLst>
            </p:cNvPr>
            <p:cNvGrpSpPr/>
            <p:nvPr/>
          </p:nvGrpSpPr>
          <p:grpSpPr>
            <a:xfrm>
              <a:off x="484131" y="2574385"/>
              <a:ext cx="8102348" cy="3807197"/>
              <a:chOff x="484131" y="2574385"/>
              <a:chExt cx="8102348" cy="3807197"/>
            </a:xfrm>
          </p:grpSpPr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xmlns="" id="{507FFD2A-B379-4588-8B68-FD993A01AF34}"/>
                  </a:ext>
                </a:extLst>
              </p:cNvPr>
              <p:cNvGrpSpPr/>
              <p:nvPr/>
            </p:nvGrpSpPr>
            <p:grpSpPr>
              <a:xfrm>
                <a:off x="6650729" y="5284900"/>
                <a:ext cx="873438" cy="779922"/>
                <a:chOff x="4563357" y="5791899"/>
                <a:chExt cx="675452" cy="649288"/>
              </a:xfrm>
            </p:grpSpPr>
            <p:sp>
              <p:nvSpPr>
                <p:cNvPr id="14" name="Oval 80">
                  <a:extLst>
                    <a:ext uri="{FF2B5EF4-FFF2-40B4-BE49-F238E27FC236}">
                      <a16:creationId xmlns:a16="http://schemas.microsoft.com/office/drawing/2014/main" xmlns="" id="{DAA5A7F4-6C56-41B8-A0B9-C2BA180E4D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9521" y="5791899"/>
                  <a:ext cx="649288" cy="649288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 sz="2800"/>
                </a:p>
              </p:txBody>
            </p:sp>
            <p:sp>
              <p:nvSpPr>
                <p:cNvPr id="18" name="Text Box 84">
                  <a:extLst>
                    <a:ext uri="{FF2B5EF4-FFF2-40B4-BE49-F238E27FC236}">
                      <a16:creationId xmlns:a16="http://schemas.microsoft.com/office/drawing/2014/main" xmlns="" id="{5CFEB4C3-8517-4F29-9D19-5AEA59F9A8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63357" y="5836120"/>
                  <a:ext cx="482469" cy="4355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 dirty="0"/>
                    <a:t>S3</a:t>
                  </a:r>
                </a:p>
              </p:txBody>
            </p:sp>
          </p:grpSp>
          <p:grpSp>
            <p:nvGrpSpPr>
              <p:cNvPr id="123" name="组合 122">
                <a:extLst>
                  <a:ext uri="{FF2B5EF4-FFF2-40B4-BE49-F238E27FC236}">
                    <a16:creationId xmlns:a16="http://schemas.microsoft.com/office/drawing/2014/main" xmlns="" id="{D9398FB8-00DE-4523-BF08-57E9BFD76AE6}"/>
                  </a:ext>
                </a:extLst>
              </p:cNvPr>
              <p:cNvGrpSpPr/>
              <p:nvPr/>
            </p:nvGrpSpPr>
            <p:grpSpPr>
              <a:xfrm>
                <a:off x="4003595" y="5193520"/>
                <a:ext cx="844330" cy="779922"/>
                <a:chOff x="6299454" y="5791899"/>
                <a:chExt cx="668142" cy="649288"/>
              </a:xfrm>
            </p:grpSpPr>
            <p:sp>
              <p:nvSpPr>
                <p:cNvPr id="15" name="Oval 81">
                  <a:extLst>
                    <a:ext uri="{FF2B5EF4-FFF2-40B4-BE49-F238E27FC236}">
                      <a16:creationId xmlns:a16="http://schemas.microsoft.com/office/drawing/2014/main" xmlns="" id="{2EC5F0FB-1C35-490B-B76E-B695C034AF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8309" y="5791899"/>
                  <a:ext cx="649287" cy="649288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 sz="2800"/>
                </a:p>
              </p:txBody>
            </p:sp>
            <p:sp>
              <p:nvSpPr>
                <p:cNvPr id="21" name="Text Box 85">
                  <a:extLst>
                    <a:ext uri="{FF2B5EF4-FFF2-40B4-BE49-F238E27FC236}">
                      <a16:creationId xmlns:a16="http://schemas.microsoft.com/office/drawing/2014/main" xmlns="" id="{72C18BD5-8AD8-4294-9741-7FF316BD55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99454" y="5808851"/>
                  <a:ext cx="493702" cy="4355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 dirty="0"/>
                    <a:t>S2</a:t>
                  </a:r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xmlns="" id="{306EA0C3-AB89-4FA6-BD86-0F435156803B}"/>
                  </a:ext>
                </a:extLst>
              </p:cNvPr>
              <p:cNvGrpSpPr/>
              <p:nvPr/>
            </p:nvGrpSpPr>
            <p:grpSpPr>
              <a:xfrm>
                <a:off x="4759172" y="3346828"/>
                <a:ext cx="842748" cy="816152"/>
                <a:chOff x="7330098" y="4132051"/>
                <a:chExt cx="666891" cy="649288"/>
              </a:xfrm>
            </p:grpSpPr>
            <p:sp>
              <p:nvSpPr>
                <p:cNvPr id="17" name="Oval 83">
                  <a:extLst>
                    <a:ext uri="{FF2B5EF4-FFF2-40B4-BE49-F238E27FC236}">
                      <a16:creationId xmlns:a16="http://schemas.microsoft.com/office/drawing/2014/main" xmlns="" id="{F7DFAD93-7058-4B18-B686-789B95D416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47701" y="4132051"/>
                  <a:ext cx="649288" cy="649288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 sz="2800"/>
                </a:p>
              </p:txBody>
            </p:sp>
            <p:sp>
              <p:nvSpPr>
                <p:cNvPr id="22" name="Text Box 86">
                  <a:extLst>
                    <a:ext uri="{FF2B5EF4-FFF2-40B4-BE49-F238E27FC236}">
                      <a16:creationId xmlns:a16="http://schemas.microsoft.com/office/drawing/2014/main" xmlns="" id="{B3B6CB1F-87A2-457C-A0BF-EBB5C5D9A3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30098" y="4180121"/>
                  <a:ext cx="623889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 dirty="0"/>
                    <a:t>S1</a:t>
                  </a:r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xmlns="" id="{365D723B-46B5-4022-B5C2-367B5457DA66}"/>
                  </a:ext>
                </a:extLst>
              </p:cNvPr>
              <p:cNvGrpSpPr/>
              <p:nvPr/>
            </p:nvGrpSpPr>
            <p:grpSpPr>
              <a:xfrm>
                <a:off x="1403141" y="3652449"/>
                <a:ext cx="878682" cy="884072"/>
                <a:chOff x="5675522" y="4143164"/>
                <a:chExt cx="649287" cy="649288"/>
              </a:xfrm>
            </p:grpSpPr>
            <p:sp>
              <p:nvSpPr>
                <p:cNvPr id="16" name="Oval 82">
                  <a:extLst>
                    <a:ext uri="{FF2B5EF4-FFF2-40B4-BE49-F238E27FC236}">
                      <a16:creationId xmlns:a16="http://schemas.microsoft.com/office/drawing/2014/main" xmlns="" id="{9E20987E-88E4-48DE-8693-4075FD1FAC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75522" y="4143164"/>
                  <a:ext cx="649287" cy="649288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 sz="3200"/>
                </a:p>
              </p:txBody>
            </p:sp>
            <p:sp>
              <p:nvSpPr>
                <p:cNvPr id="23" name="Text Box 87">
                  <a:extLst>
                    <a:ext uri="{FF2B5EF4-FFF2-40B4-BE49-F238E27FC236}">
                      <a16:creationId xmlns:a16="http://schemas.microsoft.com/office/drawing/2014/main" xmlns="" id="{01990225-E352-4926-AA7D-E08509B8AA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92102" y="4214314"/>
                  <a:ext cx="461012" cy="3574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 dirty="0"/>
                    <a:t>S0</a:t>
                  </a:r>
                </a:p>
              </p:txBody>
            </p:sp>
          </p:grpSp>
          <p:cxnSp>
            <p:nvCxnSpPr>
              <p:cNvPr id="30" name="AutoShape 94">
                <a:extLst>
                  <a:ext uri="{FF2B5EF4-FFF2-40B4-BE49-F238E27FC236}">
                    <a16:creationId xmlns:a16="http://schemas.microsoft.com/office/drawing/2014/main" xmlns="" id="{3D66813F-A8E7-4A6C-97B5-E666E6092660}"/>
                  </a:ext>
                </a:extLst>
              </p:cNvPr>
              <p:cNvCxnSpPr>
                <a:cxnSpLocks noChangeShapeType="1"/>
                <a:stCxn id="16" idx="3"/>
                <a:endCxn id="16" idx="1"/>
              </p:cNvCxnSpPr>
              <p:nvPr/>
            </p:nvCxnSpPr>
            <p:spPr bwMode="auto">
              <a:xfrm rot="5400000" flipH="1">
                <a:off x="1219254" y="4094485"/>
                <a:ext cx="625134" cy="12700"/>
              </a:xfrm>
              <a:prstGeom prst="curvedConnector5">
                <a:avLst>
                  <a:gd name="adj1" fmla="val -36568"/>
                  <a:gd name="adj2" fmla="val 3031843"/>
                  <a:gd name="adj3" fmla="val 13656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xmlns="" id="{71C31AA2-7B7E-489A-B8E1-FD1492F7AFBB}"/>
                  </a:ext>
                </a:extLst>
              </p:cNvPr>
              <p:cNvSpPr txBox="1"/>
              <p:nvPr/>
            </p:nvSpPr>
            <p:spPr>
              <a:xfrm>
                <a:off x="484131" y="3750720"/>
                <a:ext cx="1008573" cy="49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33CC"/>
                    </a:solidFill>
                  </a:rPr>
                  <a:t>0/0</a:t>
                </a:r>
                <a:endParaRPr lang="zh-CN" altLang="en-US" sz="2000" b="1" dirty="0">
                  <a:solidFill>
                    <a:srgbClr val="FF33CC"/>
                  </a:solidFill>
                </a:endParaRPr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xmlns="" id="{F1F3715E-2EB7-40D2-AC01-E520BFE9652B}"/>
                  </a:ext>
                </a:extLst>
              </p:cNvPr>
              <p:cNvSpPr txBox="1"/>
              <p:nvPr/>
            </p:nvSpPr>
            <p:spPr>
              <a:xfrm rot="21294142">
                <a:off x="3290121" y="3889872"/>
                <a:ext cx="930544" cy="554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33CC"/>
                    </a:solidFill>
                  </a:rPr>
                  <a:t>1/0</a:t>
                </a:r>
                <a:endParaRPr lang="zh-CN" altLang="en-US" sz="2000" b="1" dirty="0">
                  <a:solidFill>
                    <a:srgbClr val="FF33CC"/>
                  </a:solidFill>
                </a:endParaRPr>
              </a:p>
            </p:txBody>
          </p:sp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xmlns="" id="{1834CE2F-87BF-4FBC-9F8E-93926863CCAF}"/>
                  </a:ext>
                </a:extLst>
              </p:cNvPr>
              <p:cNvGrpSpPr/>
              <p:nvPr/>
            </p:nvGrpSpPr>
            <p:grpSpPr>
              <a:xfrm>
                <a:off x="6646382" y="3137556"/>
                <a:ext cx="848657" cy="825195"/>
                <a:chOff x="4589211" y="5792566"/>
                <a:chExt cx="671568" cy="649288"/>
              </a:xfrm>
            </p:grpSpPr>
            <p:sp>
              <p:nvSpPr>
                <p:cNvPr id="126" name="Oval 80">
                  <a:extLst>
                    <a:ext uri="{FF2B5EF4-FFF2-40B4-BE49-F238E27FC236}">
                      <a16:creationId xmlns:a16="http://schemas.microsoft.com/office/drawing/2014/main" xmlns="" id="{4F401502-9AD1-4052-A80A-D00BAB93B0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1491" y="5792566"/>
                  <a:ext cx="649288" cy="649288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zh-CN" sz="2800"/>
                </a:p>
              </p:txBody>
            </p:sp>
            <p:sp>
              <p:nvSpPr>
                <p:cNvPr id="127" name="Text Box 84">
                  <a:extLst>
                    <a:ext uri="{FF2B5EF4-FFF2-40B4-BE49-F238E27FC236}">
                      <a16:creationId xmlns:a16="http://schemas.microsoft.com/office/drawing/2014/main" xmlns="" id="{43968F6E-CAC7-4C24-B79E-ED3DE833C2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89211" y="5841400"/>
                  <a:ext cx="493702" cy="4116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 dirty="0"/>
                    <a:t>S4</a:t>
                  </a:r>
                </a:p>
              </p:txBody>
            </p:sp>
          </p:grp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xmlns="" id="{991EB922-629D-4B6B-A0FF-E5238118EEB7}"/>
                  </a:ext>
                </a:extLst>
              </p:cNvPr>
              <p:cNvCxnSpPr>
                <a:cxnSpLocks/>
                <a:stCxn id="16" idx="6"/>
              </p:cNvCxnSpPr>
              <p:nvPr/>
            </p:nvCxnSpPr>
            <p:spPr>
              <a:xfrm flipV="1">
                <a:off x="2281823" y="3879607"/>
                <a:ext cx="2539159" cy="214878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xmlns="" id="{D17D3B31-B8C5-40EB-B672-E31495BEB2AC}"/>
                  </a:ext>
                </a:extLst>
              </p:cNvPr>
              <p:cNvSpPr txBox="1"/>
              <p:nvPr/>
            </p:nvSpPr>
            <p:spPr>
              <a:xfrm>
                <a:off x="6384592" y="4390369"/>
                <a:ext cx="834156" cy="554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33CC"/>
                    </a:solidFill>
                  </a:rPr>
                  <a:t>1/1</a:t>
                </a:r>
                <a:endParaRPr lang="zh-CN" altLang="en-US" sz="2000" b="1" dirty="0">
                  <a:solidFill>
                    <a:srgbClr val="FF33CC"/>
                  </a:solidFill>
                </a:endParaRPr>
              </a:p>
            </p:txBody>
          </p:sp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xmlns="" id="{273AA78C-240F-45F9-962D-16B678FC9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5140" y="5700622"/>
                <a:ext cx="1751635" cy="6140"/>
              </a:xfrm>
              <a:prstGeom prst="straightConnector1">
                <a:avLst/>
              </a:prstGeom>
              <a:ln w="476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xmlns="" id="{30496596-083C-4142-BA0A-1531DE0A48E4}"/>
                  </a:ext>
                </a:extLst>
              </p:cNvPr>
              <p:cNvCxnSpPr>
                <a:stCxn id="17" idx="4"/>
                <a:endCxn id="15" idx="0"/>
              </p:cNvCxnSpPr>
              <p:nvPr/>
            </p:nvCxnSpPr>
            <p:spPr>
              <a:xfrm flipH="1">
                <a:off x="4437674" y="4162980"/>
                <a:ext cx="753990" cy="1030540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xmlns="" id="{6AA4C2E2-B2BD-4E9E-8A39-04E975795A27}"/>
                  </a:ext>
                </a:extLst>
              </p:cNvPr>
              <p:cNvSpPr txBox="1"/>
              <p:nvPr/>
            </p:nvSpPr>
            <p:spPr>
              <a:xfrm rot="18567576">
                <a:off x="4615283" y="4382993"/>
                <a:ext cx="912015" cy="591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33CC"/>
                    </a:solidFill>
                  </a:rPr>
                  <a:t>1/0</a:t>
                </a:r>
                <a:endParaRPr lang="zh-CN" altLang="en-US" sz="2000" b="1" dirty="0">
                  <a:solidFill>
                    <a:srgbClr val="FF33CC"/>
                  </a:solidFill>
                </a:endParaRPr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xmlns="" id="{E8AD40E1-2DD1-4469-9CA7-91788A3EA7F0}"/>
                  </a:ext>
                </a:extLst>
              </p:cNvPr>
              <p:cNvSpPr txBox="1"/>
              <p:nvPr/>
            </p:nvSpPr>
            <p:spPr>
              <a:xfrm rot="805228">
                <a:off x="2989074" y="5883170"/>
                <a:ext cx="1144534" cy="49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33CC"/>
                    </a:solidFill>
                  </a:rPr>
                  <a:t>0/0</a:t>
                </a:r>
                <a:endParaRPr lang="zh-CN" altLang="en-US" sz="2000" b="1" dirty="0">
                  <a:solidFill>
                    <a:srgbClr val="FF33CC"/>
                  </a:solidFill>
                </a:endParaRPr>
              </a:p>
            </p:txBody>
          </p: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xmlns="" id="{F31E9F60-2E9E-4ACA-9FB1-D2415A10B9FC}"/>
                  </a:ext>
                </a:extLst>
              </p:cNvPr>
              <p:cNvSpPr txBox="1"/>
              <p:nvPr/>
            </p:nvSpPr>
            <p:spPr>
              <a:xfrm>
                <a:off x="5369733" y="5700621"/>
                <a:ext cx="1101021" cy="554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33CC"/>
                    </a:solidFill>
                  </a:rPr>
                  <a:t>1/0</a:t>
                </a:r>
                <a:endParaRPr lang="zh-CN" altLang="en-US" sz="2000" b="1" dirty="0">
                  <a:solidFill>
                    <a:srgbClr val="FF33CC"/>
                  </a:solidFill>
                </a:endParaRPr>
              </a:p>
            </p:txBody>
          </p:sp>
          <p:cxnSp>
            <p:nvCxnSpPr>
              <p:cNvPr id="153" name="直接箭头连接符 152">
                <a:extLst>
                  <a:ext uri="{FF2B5EF4-FFF2-40B4-BE49-F238E27FC236}">
                    <a16:creationId xmlns:a16="http://schemas.microsoft.com/office/drawing/2014/main" xmlns="" id="{E61BAE21-BEAE-4AB2-A348-01A11F4B3D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5040" y="3602631"/>
                <a:ext cx="2593156" cy="319493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xmlns="" id="{978BCBAE-2D34-4874-8A59-B7C20FFB1485}"/>
                  </a:ext>
                </a:extLst>
              </p:cNvPr>
              <p:cNvSpPr txBox="1"/>
              <p:nvPr/>
            </p:nvSpPr>
            <p:spPr>
              <a:xfrm rot="21176635">
                <a:off x="3499987" y="3219373"/>
                <a:ext cx="895629" cy="498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33CC"/>
                    </a:solidFill>
                  </a:rPr>
                  <a:t>0/0</a:t>
                </a:r>
                <a:endParaRPr lang="zh-CN" altLang="en-US" sz="2000" b="1" dirty="0">
                  <a:solidFill>
                    <a:srgbClr val="FF33CC"/>
                  </a:solidFill>
                </a:endParaRPr>
              </a:p>
            </p:txBody>
          </p:sp>
          <p:cxnSp>
            <p:nvCxnSpPr>
              <p:cNvPr id="157" name="直接箭头连接符 156">
                <a:extLst>
                  <a:ext uri="{FF2B5EF4-FFF2-40B4-BE49-F238E27FC236}">
                    <a16:creationId xmlns:a16="http://schemas.microsoft.com/office/drawing/2014/main" xmlns="" id="{4A6BF3BE-B024-410A-8D1F-9AF2965B5796}"/>
                  </a:ext>
                </a:extLst>
              </p:cNvPr>
              <p:cNvCxnSpPr>
                <a:cxnSpLocks/>
                <a:stCxn id="15" idx="2"/>
                <a:endCxn id="16" idx="5"/>
              </p:cNvCxnSpPr>
              <p:nvPr/>
            </p:nvCxnSpPr>
            <p:spPr>
              <a:xfrm flipH="1" flipV="1">
                <a:off x="2153143" y="4407052"/>
                <a:ext cx="1874279" cy="11764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xmlns="" id="{65450DD7-78DD-44A6-90D1-F6E460E5191A}"/>
                  </a:ext>
                </a:extLst>
              </p:cNvPr>
              <p:cNvSpPr txBox="1"/>
              <p:nvPr/>
            </p:nvSpPr>
            <p:spPr>
              <a:xfrm rot="1812639">
                <a:off x="2452366" y="4909285"/>
                <a:ext cx="1143068" cy="498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33CC"/>
                    </a:solidFill>
                  </a:rPr>
                  <a:t>0/0</a:t>
                </a:r>
                <a:endParaRPr lang="zh-CN" altLang="en-US" sz="2000" b="1" dirty="0">
                  <a:solidFill>
                    <a:srgbClr val="FF33CC"/>
                  </a:solidFill>
                </a:endParaRPr>
              </a:p>
            </p:txBody>
          </p:sp>
          <p:cxnSp>
            <p:nvCxnSpPr>
              <p:cNvPr id="169" name="直接箭头连接符 168">
                <a:extLst>
                  <a:ext uri="{FF2B5EF4-FFF2-40B4-BE49-F238E27FC236}">
                    <a16:creationId xmlns:a16="http://schemas.microsoft.com/office/drawing/2014/main" xmlns="" id="{8913F230-4F23-4C36-B0CC-6D9098AACBA4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 flipH="1" flipV="1">
                <a:off x="7088612" y="3951360"/>
                <a:ext cx="15754" cy="1333540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弧形 171">
                <a:extLst>
                  <a:ext uri="{FF2B5EF4-FFF2-40B4-BE49-F238E27FC236}">
                    <a16:creationId xmlns:a16="http://schemas.microsoft.com/office/drawing/2014/main" xmlns="" id="{5C763C2E-D0BA-424D-B0A3-BD96E8FDCFCE}"/>
                  </a:ext>
                </a:extLst>
              </p:cNvPr>
              <p:cNvSpPr/>
              <p:nvPr/>
            </p:nvSpPr>
            <p:spPr>
              <a:xfrm rot="21254381">
                <a:off x="1705321" y="2749164"/>
                <a:ext cx="5285298" cy="1208179"/>
              </a:xfrm>
              <a:prstGeom prst="arc">
                <a:avLst>
                  <a:gd name="adj1" fmla="val 10804901"/>
                  <a:gd name="adj2" fmla="val 67086"/>
                </a:avLst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xmlns="" id="{0A7EFD08-5937-4B07-92D8-304C3F2E05FF}"/>
                  </a:ext>
                </a:extLst>
              </p:cNvPr>
              <p:cNvSpPr txBox="1"/>
              <p:nvPr/>
            </p:nvSpPr>
            <p:spPr>
              <a:xfrm rot="21348047">
                <a:off x="4251562" y="2574385"/>
                <a:ext cx="935179" cy="554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33CC"/>
                    </a:solidFill>
                  </a:rPr>
                  <a:t>0/0</a:t>
                </a:r>
                <a:endParaRPr lang="zh-CN" altLang="en-US" sz="2000" b="1" dirty="0">
                  <a:solidFill>
                    <a:srgbClr val="FF33CC"/>
                  </a:solidFill>
                </a:endParaRPr>
              </a:p>
            </p:txBody>
          </p:sp>
          <p:sp>
            <p:nvSpPr>
              <p:cNvPr id="175" name="弧形 174">
                <a:extLst>
                  <a:ext uri="{FF2B5EF4-FFF2-40B4-BE49-F238E27FC236}">
                    <a16:creationId xmlns:a16="http://schemas.microsoft.com/office/drawing/2014/main" xmlns="" id="{1CDEF052-F530-4D1E-9F4E-3341B3E1F01D}"/>
                  </a:ext>
                </a:extLst>
              </p:cNvPr>
              <p:cNvSpPr/>
              <p:nvPr/>
            </p:nvSpPr>
            <p:spPr>
              <a:xfrm>
                <a:off x="7322816" y="3049721"/>
                <a:ext cx="582475" cy="963911"/>
              </a:xfrm>
              <a:prstGeom prst="arc">
                <a:avLst>
                  <a:gd name="adj1" fmla="val 13585289"/>
                  <a:gd name="adj2" fmla="val 8033603"/>
                </a:avLst>
              </a:prstGeom>
              <a:ln w="349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xmlns="" id="{B9F23097-4131-4932-B8A0-6C87E65497DC}"/>
                  </a:ext>
                </a:extLst>
              </p:cNvPr>
              <p:cNvSpPr txBox="1"/>
              <p:nvPr/>
            </p:nvSpPr>
            <p:spPr>
              <a:xfrm>
                <a:off x="7765977" y="3189415"/>
                <a:ext cx="820502" cy="498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33CC"/>
                    </a:solidFill>
                  </a:rPr>
                  <a:t>1/1</a:t>
                </a:r>
                <a:endParaRPr lang="zh-CN" altLang="en-US" sz="2000" b="1" dirty="0">
                  <a:solidFill>
                    <a:srgbClr val="FF33CC"/>
                  </a:solidFill>
                </a:endParaRPr>
              </a:p>
            </p:txBody>
          </p:sp>
        </p:grpSp>
      </p:grpSp>
      <p:pic>
        <p:nvPicPr>
          <p:cNvPr id="47" name="Picture 5" descr="B5-4-2">
            <a:extLst>
              <a:ext uri="{FF2B5EF4-FFF2-40B4-BE49-F238E27FC236}">
                <a16:creationId xmlns:a16="http://schemas.microsoft.com/office/drawing/2014/main" xmlns="" id="{C355D999-6682-473A-9934-773F819C6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581" y="4299629"/>
            <a:ext cx="8958837" cy="2107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4">
            <a:extLst>
              <a:ext uri="{FF2B5EF4-FFF2-40B4-BE49-F238E27FC236}">
                <a16:creationId xmlns:a16="http://schemas.microsoft.com/office/drawing/2014/main" xmlns="" id="{E788C369-AFE5-4B64-AABA-56BCECB2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123" y="18737"/>
            <a:ext cx="661225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5.4.1  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逻辑抽象</a:t>
            </a:r>
            <a:endParaRPr lang="en-US" altLang="zh-CN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397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E788C369-AFE5-4B64-AABA-56BCECB2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061" y="18736"/>
            <a:ext cx="661225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5.4.2  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状态化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简和分配</a:t>
            </a:r>
            <a:endParaRPr lang="en-US" altLang="zh-CN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F5246712-5702-46E3-B4E4-23684721B12D}"/>
              </a:ext>
            </a:extLst>
          </p:cNvPr>
          <p:cNvSpPr txBox="1"/>
          <p:nvPr/>
        </p:nvSpPr>
        <p:spPr>
          <a:xfrm>
            <a:off x="303304" y="861591"/>
            <a:ext cx="8491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合并等效状态</a:t>
            </a:r>
            <a:r>
              <a:rPr lang="zh-CN" altLang="en-US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消去多余状态</a:t>
            </a:r>
            <a:r>
              <a:rPr lang="zh-CN" altLang="en-US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的过程，利用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状态与状态间的等效关系</a:t>
            </a:r>
            <a:r>
              <a:rPr lang="zh-CN" altLang="en-US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来进行状态简化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B766666F-8805-4020-9444-FE02C6E521C1}"/>
              </a:ext>
            </a:extLst>
          </p:cNvPr>
          <p:cNvSpPr/>
          <p:nvPr/>
        </p:nvSpPr>
        <p:spPr>
          <a:xfrm>
            <a:off x="199150" y="2466489"/>
            <a:ext cx="5986612" cy="36066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状态等效</a:t>
            </a: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sz="2400" b="1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完全确定的状态表中，若</a:t>
            </a:r>
            <a:r>
              <a:rPr lang="zh-CN" altLang="en-US" sz="2400" b="1" dirty="0">
                <a:solidFill>
                  <a:srgbClr val="000066"/>
                </a:solidFill>
                <a:ea typeface="楷体_GB2312" pitchFamily="49" charset="-122"/>
              </a:rPr>
              <a:t>对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所有可能的输入序列</a:t>
            </a:r>
            <a:r>
              <a:rPr lang="zh-CN" altLang="en-US" sz="2400" b="1" dirty="0">
                <a:solidFill>
                  <a:srgbClr val="000066"/>
                </a:solidFill>
                <a:ea typeface="楷体_GB2312" pitchFamily="49" charset="-122"/>
              </a:rPr>
              <a:t>，分别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从某两个状态（假设为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S1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与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S2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）出发</a:t>
            </a:r>
            <a:r>
              <a:rPr lang="zh-CN" altLang="en-US" sz="2400" b="1" dirty="0">
                <a:solidFill>
                  <a:srgbClr val="000066"/>
                </a:solidFill>
                <a:ea typeface="楷体_GB2312" pitchFamily="49" charset="-122"/>
              </a:rPr>
              <a:t>，所得到的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输出序列都相同</a:t>
            </a:r>
            <a:r>
              <a:rPr lang="zh-CN" altLang="en-US" sz="2400" b="1" dirty="0">
                <a:solidFill>
                  <a:srgbClr val="000066"/>
                </a:solidFill>
                <a:ea typeface="楷体_GB2312" pitchFamily="49" charset="-122"/>
              </a:rPr>
              <a:t>，且</a:t>
            </a:r>
            <a:r>
              <a:rPr lang="zh-CN" altLang="en-US" sz="2400" b="1" dirty="0">
                <a:solidFill>
                  <a:srgbClr val="0000FF"/>
                </a:solidFill>
                <a:ea typeface="楷体_GB2312" pitchFamily="49" charset="-122"/>
              </a:rPr>
              <a:t>状态转移效果相同</a:t>
            </a:r>
            <a:r>
              <a:rPr lang="zh-CN" altLang="en-US" sz="2400" b="1" dirty="0">
                <a:solidFill>
                  <a:srgbClr val="000066"/>
                </a:solidFill>
                <a:ea typeface="楷体_GB2312" pitchFamily="49" charset="-122"/>
              </a:rPr>
              <a:t>，则说这两个状态（</a:t>
            </a:r>
            <a:r>
              <a:rPr lang="en-US" altLang="zh-CN" sz="2400" b="1" dirty="0">
                <a:solidFill>
                  <a:srgbClr val="000066"/>
                </a:solidFill>
                <a:ea typeface="楷体_GB2312" pitchFamily="49" charset="-122"/>
              </a:rPr>
              <a:t>S1</a:t>
            </a:r>
            <a:r>
              <a:rPr lang="zh-CN" altLang="en-US" sz="2400" b="1" dirty="0">
                <a:solidFill>
                  <a:srgbClr val="000066"/>
                </a:solidFill>
                <a:ea typeface="楷体_GB2312" pitchFamily="49" charset="-122"/>
              </a:rPr>
              <a:t>与</a:t>
            </a:r>
            <a:r>
              <a:rPr lang="en-US" altLang="zh-CN" sz="2400" b="1" dirty="0">
                <a:solidFill>
                  <a:srgbClr val="000066"/>
                </a:solidFill>
                <a:ea typeface="楷体_GB2312" pitchFamily="49" charset="-122"/>
              </a:rPr>
              <a:t>S2</a:t>
            </a:r>
            <a:r>
              <a:rPr lang="zh-CN" altLang="en-US" sz="2400" b="1" dirty="0">
                <a:solidFill>
                  <a:srgbClr val="000066"/>
                </a:solidFill>
                <a:ea typeface="楷体_GB2312" pitchFamily="49" charset="-122"/>
              </a:rPr>
              <a:t>）等效。</a:t>
            </a: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记做：</a:t>
            </a:r>
            <a:endParaRPr lang="en-US" altLang="zh-CN" sz="2400" b="1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S1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S2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此时</a:t>
            </a:r>
            <a:r>
              <a:rPr lang="en-US" altLang="zh-CN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S1</a:t>
            </a: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S2</a:t>
            </a: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可以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合并</a:t>
            </a: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为一个状态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pic>
        <p:nvPicPr>
          <p:cNvPr id="51" name="Picture 5" descr="5-4-5">
            <a:extLst>
              <a:ext uri="{FF2B5EF4-FFF2-40B4-BE49-F238E27FC236}">
                <a16:creationId xmlns="" xmlns:a16="http://schemas.microsoft.com/office/drawing/2014/main" id="{CB50E903-E871-4EBB-BA4A-09A3F6B7C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0182" y="3295782"/>
            <a:ext cx="2790573" cy="203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9540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xmlns="" id="{B766666F-8805-4020-9444-FE02C6E521C1}"/>
                  </a:ext>
                </a:extLst>
              </p:cNvPr>
              <p:cNvSpPr/>
              <p:nvPr/>
            </p:nvSpPr>
            <p:spPr>
              <a:xfrm>
                <a:off x="410052" y="1017808"/>
                <a:ext cx="8425012" cy="186512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等效的传递性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楷体_GB2312" pitchFamily="49" charset="-122"/>
                    <a:ea typeface="楷体_GB2312" pitchFamily="49" charset="-122"/>
                  </a:rPr>
                  <a:t>：</a:t>
                </a:r>
                <a:endParaRPr lang="en-US" altLang="zh-CN" sz="2400" b="1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楷体_GB2312" pitchFamily="49" charset="-122"/>
                    <a:ea typeface="楷体_GB2312" pitchFamily="49" charset="-122"/>
                  </a:rPr>
                  <a:t>    </a:t>
                </a:r>
                <a:r>
                  <a:rPr lang="zh-CN" altLang="en-US" sz="2400" b="1" dirty="0" smtClean="0">
                    <a:solidFill>
                      <a:srgbClr val="000066"/>
                    </a:solidFill>
                    <a:latin typeface="楷体_GB2312" pitchFamily="49" charset="-122"/>
                    <a:ea typeface="楷体_GB2312" pitchFamily="49" charset="-122"/>
                  </a:rPr>
                  <a:t>若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楷体_GB2312" pitchFamily="49" charset="-122"/>
                    <a:ea typeface="楷体_GB2312" pitchFamily="49" charset="-122"/>
                  </a:rPr>
                  <a:t>有状态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楷体_GB2312" pitchFamily="49" charset="-122"/>
                    <a:ea typeface="楷体_GB2312" pitchFamily="49" charset="-122"/>
                  </a:rPr>
                  <a:t>S1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楷体_GB2312" pitchFamily="49" charset="-122"/>
                    <a:ea typeface="楷体_GB2312" pitchFamily="49" charset="-122"/>
                  </a:rPr>
                  <a:t>和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楷体_GB2312" pitchFamily="49" charset="-122"/>
                    <a:ea typeface="楷体_GB2312" pitchFamily="49" charset="-122"/>
                  </a:rPr>
                  <a:t>S2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楷体_GB2312" pitchFamily="49" charset="-122"/>
                    <a:ea typeface="楷体_GB2312" pitchFamily="49" charset="-122"/>
                  </a:rPr>
                  <a:t>等效，状态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楷体_GB2312" pitchFamily="49" charset="-122"/>
                    <a:ea typeface="楷体_GB2312" pitchFamily="49" charset="-122"/>
                  </a:rPr>
                  <a:t>S2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楷体_GB2312" pitchFamily="49" charset="-122"/>
                    <a:ea typeface="楷体_GB2312" pitchFamily="49" charset="-122"/>
                  </a:rPr>
                  <a:t>和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楷体_GB2312" pitchFamily="49" charset="-122"/>
                    <a:ea typeface="楷体_GB2312" pitchFamily="49" charset="-122"/>
                  </a:rPr>
                  <a:t>S3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楷体_GB2312" pitchFamily="49" charset="-122"/>
                    <a:ea typeface="楷体_GB2312" pitchFamily="49" charset="-122"/>
                  </a:rPr>
                  <a:t>等效，则状态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楷体_GB2312" pitchFamily="49" charset="-122"/>
                    <a:ea typeface="楷体_GB2312" pitchFamily="49" charset="-122"/>
                  </a:rPr>
                  <a:t>S1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楷体_GB2312" pitchFamily="49" charset="-122"/>
                    <a:ea typeface="楷体_GB2312" pitchFamily="49" charset="-122"/>
                  </a:rPr>
                  <a:t>和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楷体_GB2312" pitchFamily="49" charset="-122"/>
                    <a:ea typeface="楷体_GB2312" pitchFamily="49" charset="-122"/>
                  </a:rPr>
                  <a:t>S3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楷体_GB2312" pitchFamily="49" charset="-122"/>
                    <a:ea typeface="楷体_GB2312" pitchFamily="49" charset="-122"/>
                  </a:rPr>
                  <a:t>也等效，记为：</a:t>
                </a:r>
                <a:endParaRPr lang="en-US" altLang="zh-CN" sz="2400" b="1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（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S1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，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S2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），（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S2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，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S3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400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S1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S3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）</a:t>
                </a:r>
                <a:endParaRPr lang="en-US" altLang="zh-CN" sz="24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B766666F-8805-4020-9444-FE02C6E52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52" y="1017808"/>
                <a:ext cx="8425012" cy="1865126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1012" t="-1623" b="-48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xmlns="" id="{43005514-4946-42B2-836D-1C6192793F40}"/>
                  </a:ext>
                </a:extLst>
              </p:cNvPr>
              <p:cNvSpPr/>
              <p:nvPr/>
            </p:nvSpPr>
            <p:spPr>
              <a:xfrm>
                <a:off x="410052" y="3138168"/>
                <a:ext cx="8425012" cy="186512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等效类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楷体_GB2312" pitchFamily="49" charset="-122"/>
                    <a:ea typeface="楷体_GB2312" pitchFamily="49" charset="-122"/>
                  </a:rPr>
                  <a:t>：</a:t>
                </a:r>
                <a:endParaRPr lang="en-US" altLang="zh-CN" sz="2400" b="1" dirty="0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楷体_GB2312" pitchFamily="49" charset="-122"/>
                    <a:ea typeface="楷体_GB2312" pitchFamily="49" charset="-122"/>
                  </a:rPr>
                  <a:t>    </a:t>
                </a:r>
                <a:r>
                  <a:rPr lang="zh-CN" altLang="en-US" sz="2400" b="1" dirty="0" smtClean="0">
                    <a:solidFill>
                      <a:srgbClr val="000066"/>
                    </a:solidFill>
                    <a:latin typeface="楷体_GB2312" pitchFamily="49" charset="-122"/>
                    <a:ea typeface="楷体_GB2312"/>
                  </a:rPr>
                  <a:t>所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楷体_GB2312" pitchFamily="49" charset="-122"/>
                    <a:ea typeface="楷体_GB2312"/>
                  </a:rPr>
                  <a:t>含状态都可以互相构成等效对的等效状态集合，即：</a:t>
                </a:r>
                <a:endParaRPr lang="en-US" altLang="zh-CN" sz="2400" b="1" dirty="0">
                  <a:solidFill>
                    <a:srgbClr val="000066"/>
                  </a:solidFill>
                  <a:latin typeface="楷体_GB2312" pitchFamily="49" charset="-122"/>
                  <a:ea typeface="楷体_GB231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楷体_GB2312" pitchFamily="49" charset="-122"/>
                    <a:ea typeface="楷体_GB2312"/>
                  </a:rPr>
                  <a:t>（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楷体_GB2312" pitchFamily="49" charset="-122"/>
                    <a:ea typeface="楷体_GB2312"/>
                  </a:rPr>
                  <a:t>S1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楷体_GB2312" pitchFamily="49" charset="-122"/>
                    <a:ea typeface="楷体_GB2312"/>
                  </a:rPr>
                  <a:t>，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楷体_GB2312" pitchFamily="49" charset="-122"/>
                    <a:ea typeface="楷体_GB2312"/>
                  </a:rPr>
                  <a:t>S2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楷体_GB2312" pitchFamily="49" charset="-122"/>
                    <a:ea typeface="楷体_GB2312"/>
                  </a:rPr>
                  <a:t>，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楷体_GB2312" pitchFamily="49" charset="-122"/>
                    <a:ea typeface="楷体_GB2312"/>
                  </a:rPr>
                  <a:t>S3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楷体_GB2312" pitchFamily="49" charset="-122"/>
                    <a:ea typeface="楷体_GB2312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400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ea typeface="楷体_GB2312"/>
                  </a:rPr>
                  <a:t>（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楷体_GB2312" pitchFamily="49" charset="-122"/>
                    <a:ea typeface="楷体_GB2312"/>
                  </a:rPr>
                  <a:t>S1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楷体_GB2312" pitchFamily="49" charset="-122"/>
                    <a:ea typeface="楷体_GB2312"/>
                  </a:rPr>
                  <a:t>，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楷体_GB2312" pitchFamily="49" charset="-122"/>
                    <a:ea typeface="楷体_GB2312"/>
                  </a:rPr>
                  <a:t>S2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楷体_GB2312" pitchFamily="49" charset="-122"/>
                    <a:ea typeface="楷体_GB2312"/>
                  </a:rPr>
                  <a:t>）（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楷体_GB2312" pitchFamily="49" charset="-122"/>
                    <a:ea typeface="楷体_GB2312"/>
                  </a:rPr>
                  <a:t>S2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楷体_GB2312" pitchFamily="49" charset="-122"/>
                    <a:ea typeface="楷体_GB2312"/>
                  </a:rPr>
                  <a:t>，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楷体_GB2312" pitchFamily="49" charset="-122"/>
                    <a:ea typeface="楷体_GB2312"/>
                  </a:rPr>
                  <a:t>S3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楷体_GB2312" pitchFamily="49" charset="-122"/>
                    <a:ea typeface="楷体_GB2312"/>
                  </a:rPr>
                  <a:t>） （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楷体_GB2312" pitchFamily="49" charset="-122"/>
                    <a:ea typeface="楷体_GB2312"/>
                  </a:rPr>
                  <a:t>S1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楷体_GB2312" pitchFamily="49" charset="-122"/>
                    <a:ea typeface="楷体_GB2312"/>
                  </a:rPr>
                  <a:t>，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楷体_GB2312" pitchFamily="49" charset="-122"/>
                    <a:ea typeface="楷体_GB2312"/>
                  </a:rPr>
                  <a:t>S3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楷体_GB2312" pitchFamily="49" charset="-122"/>
                    <a:ea typeface="楷体_GB2312"/>
                  </a:rPr>
                  <a:t>）</a:t>
                </a:r>
                <a:endParaRPr lang="en-US" altLang="zh-CN" sz="2400" b="1" dirty="0">
                  <a:solidFill>
                    <a:srgbClr val="FF0000"/>
                  </a:solidFill>
                  <a:latin typeface="楷体_GB2312" pitchFamily="49" charset="-122"/>
                  <a:ea typeface="楷体_GB231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楷体_GB2312" pitchFamily="49" charset="-122"/>
                    <a:ea typeface="楷体_GB2312"/>
                  </a:rPr>
                  <a:t>（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楷体_GB2312" pitchFamily="49" charset="-122"/>
                    <a:ea typeface="楷体_GB2312"/>
                  </a:rPr>
                  <a:t>S1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楷体_GB2312" pitchFamily="49" charset="-122"/>
                    <a:ea typeface="楷体_GB2312"/>
                  </a:rPr>
                  <a:t>，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楷体_GB2312" pitchFamily="49" charset="-122"/>
                    <a:ea typeface="楷体_GB2312"/>
                  </a:rPr>
                  <a:t>S2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楷体_GB2312" pitchFamily="49" charset="-122"/>
                    <a:ea typeface="楷体_GB2312"/>
                  </a:rPr>
                  <a:t>）（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楷体_GB2312" pitchFamily="49" charset="-122"/>
                    <a:ea typeface="楷体_GB2312"/>
                  </a:rPr>
                  <a:t>S2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楷体_GB2312" pitchFamily="49" charset="-122"/>
                    <a:ea typeface="楷体_GB2312"/>
                  </a:rPr>
                  <a:t>，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楷体_GB2312" pitchFamily="49" charset="-122"/>
                    <a:ea typeface="楷体_GB2312"/>
                  </a:rPr>
                  <a:t>S3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楷体_GB2312" pitchFamily="49" charset="-122"/>
                    <a:ea typeface="楷体_GB2312"/>
                  </a:rPr>
                  <a:t>） （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楷体_GB2312" pitchFamily="49" charset="-122"/>
                    <a:ea typeface="楷体_GB2312"/>
                  </a:rPr>
                  <a:t>S1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楷体_GB2312" pitchFamily="49" charset="-122"/>
                    <a:ea typeface="楷体_GB2312"/>
                  </a:rPr>
                  <a:t>，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楷体_GB2312" pitchFamily="49" charset="-122"/>
                    <a:ea typeface="楷体_GB2312"/>
                  </a:rPr>
                  <a:t>S3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楷体_GB2312" pitchFamily="49" charset="-122"/>
                    <a:ea typeface="楷体_GB2312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楷体_GB2312" pitchFamily="49" charset="-122"/>
                    <a:ea typeface="楷体_GB2312"/>
                  </a:rPr>
                  <a:t>（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楷体_GB2312" pitchFamily="49" charset="-122"/>
                    <a:ea typeface="楷体_GB2312"/>
                  </a:rPr>
                  <a:t>S1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楷体_GB2312" pitchFamily="49" charset="-122"/>
                    <a:ea typeface="楷体_GB2312"/>
                  </a:rPr>
                  <a:t>，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楷体_GB2312" pitchFamily="49" charset="-122"/>
                    <a:ea typeface="楷体_GB2312"/>
                  </a:rPr>
                  <a:t>S2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楷体_GB2312" pitchFamily="49" charset="-122"/>
                    <a:ea typeface="楷体_GB2312"/>
                  </a:rPr>
                  <a:t>，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楷体_GB2312" pitchFamily="49" charset="-122"/>
                    <a:ea typeface="楷体_GB2312"/>
                  </a:rPr>
                  <a:t>S3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楷体_GB2312" pitchFamily="49" charset="-122"/>
                    <a:ea typeface="楷体_GB2312"/>
                  </a:rPr>
                  <a:t>）</a:t>
                </a:r>
                <a:endParaRPr lang="en-US" altLang="zh-CN" sz="2400" b="1" dirty="0">
                  <a:solidFill>
                    <a:srgbClr val="FF0000"/>
                  </a:solidFill>
                  <a:latin typeface="楷体_GB2312" pitchFamily="49" charset="-122"/>
                  <a:ea typeface="楷体_GB2312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43005514-4946-42B2-836D-1C6192793F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52" y="3138168"/>
                <a:ext cx="8425012" cy="1865126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1012" t="-1623" b="-29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AA9A6F66-7B81-4047-90B7-B97E914F6EA3}"/>
              </a:ext>
            </a:extLst>
          </p:cNvPr>
          <p:cNvSpPr/>
          <p:nvPr/>
        </p:nvSpPr>
        <p:spPr>
          <a:xfrm>
            <a:off x="410052" y="5258529"/>
            <a:ext cx="8425012" cy="9787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最大等效类</a:t>
            </a: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sz="2400" b="1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个原始状态表中，不能被其它等效类所包含的等效类</a:t>
            </a:r>
            <a:endParaRPr lang="en-US" altLang="zh-CN" sz="2400" b="1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="" xmlns:a16="http://schemas.microsoft.com/office/drawing/2014/main" id="{26F8E83B-2B43-47D0-BEA9-23419F8B2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061" y="18736"/>
            <a:ext cx="661225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5.4.2  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状态化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简和分配</a:t>
            </a:r>
            <a:endParaRPr lang="en-US" altLang="zh-CN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709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E788C369-AFE5-4B64-AABA-56BCECB2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977" y="18736"/>
            <a:ext cx="661225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5.4.2  </a:t>
            </a:r>
            <a:r>
              <a:rPr lang="zh-CN" altLang="en-US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状态化简和分配</a:t>
            </a:r>
            <a:endParaRPr lang="en-US" altLang="zh-CN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C457537B-5A07-4762-AA20-191071DCC32A}"/>
              </a:ext>
            </a:extLst>
          </p:cNvPr>
          <p:cNvSpPr txBox="1"/>
          <p:nvPr/>
        </p:nvSpPr>
        <p:spPr>
          <a:xfrm>
            <a:off x="455528" y="1023433"/>
            <a:ext cx="75988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70A8E"/>
                </a:solidFill>
              </a:rPr>
              <a:t>状态分配就是给最小化状态表中的每个状态分配一个</a:t>
            </a:r>
            <a:r>
              <a:rPr lang="zh-CN" altLang="en-US" sz="2800" b="1" dirty="0">
                <a:solidFill>
                  <a:srgbClr val="FF0000"/>
                </a:solidFill>
              </a:rPr>
              <a:t>二进制代码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170A8E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70A8E"/>
                </a:solidFill>
              </a:rPr>
              <a:t>电路的状态是触发器状态的组合。如果电路有</a:t>
            </a:r>
            <a:r>
              <a:rPr lang="en-US" altLang="zh-CN" sz="2800" b="1" dirty="0">
                <a:solidFill>
                  <a:srgbClr val="170A8E"/>
                </a:solidFill>
              </a:rPr>
              <a:t>N</a:t>
            </a:r>
            <a:r>
              <a:rPr lang="zh-CN" altLang="en-US" sz="2800" b="1" dirty="0">
                <a:solidFill>
                  <a:srgbClr val="170A8E"/>
                </a:solidFill>
              </a:rPr>
              <a:t>个状态，</a:t>
            </a:r>
            <a:r>
              <a:rPr lang="en-US" altLang="zh-CN" sz="2800" b="1" dirty="0">
                <a:solidFill>
                  <a:srgbClr val="170A8E"/>
                </a:solidFill>
              </a:rPr>
              <a:t>2</a:t>
            </a:r>
            <a:r>
              <a:rPr lang="en-US" altLang="zh-CN" sz="2800" b="1" baseline="30000" dirty="0">
                <a:solidFill>
                  <a:srgbClr val="170A8E"/>
                </a:solidFill>
              </a:rPr>
              <a:t>n-1</a:t>
            </a:r>
            <a:r>
              <a:rPr lang="en-US" altLang="zh-CN" sz="2800" b="1" dirty="0">
                <a:solidFill>
                  <a:srgbClr val="170A8E"/>
                </a:solidFill>
              </a:rPr>
              <a:t>&lt;N&lt;=2</a:t>
            </a:r>
            <a:r>
              <a:rPr lang="en-US" altLang="zh-CN" sz="2800" b="1" baseline="30000" dirty="0">
                <a:solidFill>
                  <a:srgbClr val="170A8E"/>
                </a:solidFill>
              </a:rPr>
              <a:t>n</a:t>
            </a:r>
            <a:r>
              <a:rPr lang="zh-CN" altLang="en-US" sz="2800" b="1" dirty="0">
                <a:solidFill>
                  <a:srgbClr val="170A8E"/>
                </a:solidFill>
              </a:rPr>
              <a:t>，则可用</a:t>
            </a:r>
            <a:r>
              <a:rPr lang="en-US" altLang="zh-CN" sz="2800" b="1" dirty="0">
                <a:solidFill>
                  <a:srgbClr val="170A8E"/>
                </a:solidFill>
              </a:rPr>
              <a:t>n</a:t>
            </a:r>
            <a:r>
              <a:rPr lang="zh-CN" altLang="en-US" sz="2800" b="1" dirty="0">
                <a:solidFill>
                  <a:srgbClr val="170A8E"/>
                </a:solidFill>
              </a:rPr>
              <a:t>个触发器来实现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1266" y="4178240"/>
            <a:ext cx="78270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例如：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可给例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中的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个状态</a:t>
            </a:r>
            <a:r>
              <a:rPr lang="en-US" altLang="zh-CN" sz="2400" b="1" dirty="0" smtClean="0"/>
              <a:t>S0-S5</a:t>
            </a:r>
            <a:r>
              <a:rPr lang="zh-CN" altLang="en-US" sz="2400" b="1" dirty="0" smtClean="0"/>
              <a:t>分配二进制代码如下：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S0: 000        S1: 001        S2: 010        S3: 011         S4:100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6057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E788C369-AFE5-4B64-AABA-56BCECB2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966" y="18737"/>
            <a:ext cx="661225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5.4.3 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确定驱动方程组和输出方程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E4020E8-8E1D-4C19-B912-C7B39B141133}"/>
              </a:ext>
            </a:extLst>
          </p:cNvPr>
          <p:cNvSpPr txBox="1"/>
          <p:nvPr/>
        </p:nvSpPr>
        <p:spPr>
          <a:xfrm>
            <a:off x="398145" y="778019"/>
            <a:ext cx="807583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b="1" dirty="0"/>
              <a:t>在确定了触发器类型的条件下，再确定驱动方程组。</a:t>
            </a:r>
            <a:endParaRPr lang="en-US" altLang="zh-CN" sz="2800" b="1" dirty="0"/>
          </a:p>
          <a:p>
            <a:pPr algn="just">
              <a:spcAft>
                <a:spcPts val="1200"/>
              </a:spcAft>
            </a:pPr>
            <a:r>
              <a:rPr lang="zh-CN" altLang="en-US" sz="2800" b="1" dirty="0"/>
              <a:t>最常用的触发器是</a:t>
            </a:r>
            <a:r>
              <a:rPr lang="en-US" altLang="zh-CN" sz="2800" b="1" dirty="0"/>
              <a:t>D</a:t>
            </a:r>
            <a:r>
              <a:rPr lang="zh-CN" altLang="en-US" sz="2800" b="1" dirty="0"/>
              <a:t>触发器，其次是</a:t>
            </a:r>
            <a:r>
              <a:rPr lang="en-US" altLang="zh-CN" sz="2800" b="1" dirty="0"/>
              <a:t>J-K</a:t>
            </a:r>
            <a:r>
              <a:rPr lang="zh-CN" altLang="en-US" sz="2800" b="1" dirty="0"/>
              <a:t>触发器和</a:t>
            </a:r>
            <a:r>
              <a:rPr lang="en-US" altLang="zh-CN" sz="2800" b="1" dirty="0"/>
              <a:t>T</a:t>
            </a:r>
            <a:r>
              <a:rPr lang="zh-CN" altLang="en-US" sz="2800" b="1" dirty="0"/>
              <a:t>触发器。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D068704E-1C2C-4459-9DE7-CBBABADCDBF9}"/>
              </a:ext>
            </a:extLst>
          </p:cNvPr>
          <p:cNvSpPr txBox="1"/>
          <p:nvPr/>
        </p:nvSpPr>
        <p:spPr>
          <a:xfrm>
            <a:off x="398145" y="3054027"/>
            <a:ext cx="696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由状态转移表得到驱动方程组和输出方程的过程：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59958" y="3933680"/>
            <a:ext cx="8400861" cy="2266492"/>
            <a:chOff x="231201" y="3500543"/>
            <a:chExt cx="8400861" cy="2266492"/>
          </a:xfrm>
        </p:grpSpPr>
        <p:sp>
          <p:nvSpPr>
            <p:cNvPr id="2" name="矩形 1"/>
            <p:cNvSpPr/>
            <p:nvPr/>
          </p:nvSpPr>
          <p:spPr>
            <a:xfrm>
              <a:off x="231201" y="4447876"/>
              <a:ext cx="1114925" cy="874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状态转移图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(</a:t>
              </a:r>
              <a:r>
                <a:rPr lang="zh-CN" altLang="en-US" sz="2000" b="1" dirty="0" smtClean="0">
                  <a:solidFill>
                    <a:schemeClr val="tx1"/>
                  </a:solidFill>
                </a:rPr>
                <a:t>表</a:t>
              </a:r>
              <a:r>
                <a:rPr lang="en-US" altLang="zh-CN" sz="2000" b="1" dirty="0" smtClean="0">
                  <a:solidFill>
                    <a:schemeClr val="tx1"/>
                  </a:solidFill>
                </a:rPr>
                <a:t>) 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895569" y="4006718"/>
              <a:ext cx="2491946" cy="5051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各触发器次态卡诺图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895569" y="5261911"/>
              <a:ext cx="2491946" cy="5051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输出变量卡诺图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743043" y="4006718"/>
              <a:ext cx="1200557" cy="5051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次态方程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743043" y="5261911"/>
              <a:ext cx="1200557" cy="5051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chemeClr val="tx1"/>
                  </a:solidFill>
                </a:rPr>
                <a:t>输出方程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>
              <a:stCxn id="13" idx="3"/>
            </p:cNvCxnSpPr>
            <p:nvPr/>
          </p:nvCxnSpPr>
          <p:spPr>
            <a:xfrm>
              <a:off x="5943600" y="4259280"/>
              <a:ext cx="14879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2" idx="3"/>
              <a:endCxn id="11" idx="1"/>
            </p:cNvCxnSpPr>
            <p:nvPr/>
          </p:nvCxnSpPr>
          <p:spPr>
            <a:xfrm flipV="1">
              <a:off x="1346126" y="4259280"/>
              <a:ext cx="549443" cy="62564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2" idx="3"/>
              <a:endCxn id="12" idx="1"/>
            </p:cNvCxnSpPr>
            <p:nvPr/>
          </p:nvCxnSpPr>
          <p:spPr>
            <a:xfrm>
              <a:off x="1346126" y="4884922"/>
              <a:ext cx="549443" cy="6295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1" idx="3"/>
              <a:endCxn id="13" idx="1"/>
            </p:cNvCxnSpPr>
            <p:nvPr/>
          </p:nvCxnSpPr>
          <p:spPr>
            <a:xfrm>
              <a:off x="4387515" y="4259280"/>
              <a:ext cx="3555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4387515" y="5518585"/>
              <a:ext cx="3555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5943600" y="3500543"/>
              <a:ext cx="14117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0000FF"/>
                  </a:solidFill>
                </a:rPr>
                <a:t>对比触发器的特征方程</a:t>
              </a:r>
              <a:endParaRPr lang="zh-CN" alt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431505" y="4006718"/>
              <a:ext cx="1200557" cy="5051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驱动</a:t>
              </a:r>
              <a:r>
                <a:rPr lang="zh-CN" altLang="en-US" sz="2000" b="1" dirty="0" smtClean="0">
                  <a:solidFill>
                    <a:schemeClr val="tx1"/>
                  </a:solidFill>
                </a:rPr>
                <a:t>方程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7000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E4020E8-8E1D-4C19-B912-C7B39B141133}"/>
              </a:ext>
            </a:extLst>
          </p:cNvPr>
          <p:cNvSpPr txBox="1"/>
          <p:nvPr/>
        </p:nvSpPr>
        <p:spPr>
          <a:xfrm>
            <a:off x="378094" y="941838"/>
            <a:ext cx="77444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  </a:t>
            </a:r>
            <a:r>
              <a:rPr lang="zh-CN" altLang="en-US" sz="2800" b="1" dirty="0"/>
              <a:t>分别用</a:t>
            </a:r>
            <a:r>
              <a:rPr lang="en-US" altLang="zh-CN" sz="2800" b="1" dirty="0">
                <a:solidFill>
                  <a:srgbClr val="FF0000"/>
                </a:solidFill>
              </a:rPr>
              <a:t>D</a:t>
            </a:r>
            <a:r>
              <a:rPr lang="zh-CN" altLang="en-US" sz="2800" b="1" dirty="0">
                <a:solidFill>
                  <a:srgbClr val="FF0000"/>
                </a:solidFill>
              </a:rPr>
              <a:t>触发器</a:t>
            </a:r>
            <a:r>
              <a:rPr lang="zh-CN" altLang="en-US" sz="2800" b="1" dirty="0"/>
              <a:t>、</a:t>
            </a:r>
            <a:r>
              <a:rPr lang="en-US" altLang="zh-CN" sz="2800" b="1" dirty="0">
                <a:solidFill>
                  <a:srgbClr val="FF0000"/>
                </a:solidFill>
              </a:rPr>
              <a:t>J-K</a:t>
            </a:r>
            <a:r>
              <a:rPr lang="zh-CN" altLang="en-US" sz="2800" b="1" dirty="0">
                <a:solidFill>
                  <a:srgbClr val="FF0000"/>
                </a:solidFill>
              </a:rPr>
              <a:t>触发器</a:t>
            </a:r>
            <a:r>
              <a:rPr lang="zh-CN" altLang="en-US" sz="2800" b="1" dirty="0"/>
              <a:t>和</a:t>
            </a:r>
            <a:r>
              <a:rPr lang="en-US" altLang="zh-CN" sz="2800" b="1" dirty="0">
                <a:solidFill>
                  <a:srgbClr val="FF0000"/>
                </a:solidFill>
              </a:rPr>
              <a:t>T</a:t>
            </a:r>
            <a:r>
              <a:rPr lang="zh-CN" altLang="en-US" sz="2800" b="1" dirty="0">
                <a:solidFill>
                  <a:srgbClr val="FF0000"/>
                </a:solidFill>
              </a:rPr>
              <a:t>触发器</a:t>
            </a:r>
            <a:r>
              <a:rPr lang="zh-CN" altLang="en-US" sz="2800" b="1" dirty="0"/>
              <a:t>实现下表所示的逻辑功能，试求对应的驱动方程和输出方程。</a:t>
            </a:r>
          </a:p>
        </p:txBody>
      </p:sp>
      <p:pic>
        <p:nvPicPr>
          <p:cNvPr id="13" name="Picture 5" descr="B5-4-9">
            <a:extLst>
              <a:ext uri="{FF2B5EF4-FFF2-40B4-BE49-F238E27FC236}">
                <a16:creationId xmlns:a16="http://schemas.microsoft.com/office/drawing/2014/main" xmlns="" id="{F0AAC3C1-366E-47D9-AE91-FA2AB1E0E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7974" y="2613155"/>
            <a:ext cx="7135437" cy="3629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E788C369-AFE5-4B64-AABA-56BCECB2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966" y="18737"/>
            <a:ext cx="661225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5.4.3 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确定驱动方程组和输出方程</a:t>
            </a:r>
          </a:p>
        </p:txBody>
      </p:sp>
    </p:spTree>
    <p:extLst>
      <p:ext uri="{BB962C8B-B14F-4D97-AF65-F5344CB8AC3E}">
        <p14:creationId xmlns:p14="http://schemas.microsoft.com/office/powerpoint/2010/main" xmlns="" val="243624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E4020E8-8E1D-4C19-B912-C7B39B141133}"/>
              </a:ext>
            </a:extLst>
          </p:cNvPr>
          <p:cNvSpPr txBox="1"/>
          <p:nvPr/>
        </p:nvSpPr>
        <p:spPr>
          <a:xfrm>
            <a:off x="173555" y="803890"/>
            <a:ext cx="7422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b="1" dirty="0">
                <a:solidFill>
                  <a:srgbClr val="FF33CC"/>
                </a:solidFill>
              </a:rPr>
              <a:t>（</a:t>
            </a:r>
            <a:r>
              <a:rPr lang="en-US" altLang="zh-CN" sz="2800" b="1" dirty="0">
                <a:solidFill>
                  <a:srgbClr val="FF33CC"/>
                </a:solidFill>
              </a:rPr>
              <a:t>1</a:t>
            </a:r>
            <a:r>
              <a:rPr lang="zh-CN" altLang="en-US" sz="2800" b="1" dirty="0">
                <a:solidFill>
                  <a:srgbClr val="FF33CC"/>
                </a:solidFill>
              </a:rPr>
              <a:t>）绘制触发器次态卡诺图和输出卡诺图</a:t>
            </a:r>
          </a:p>
        </p:txBody>
      </p:sp>
      <p:pic>
        <p:nvPicPr>
          <p:cNvPr id="13" name="Picture 5" descr="B5-4-9">
            <a:extLst>
              <a:ext uri="{FF2B5EF4-FFF2-40B4-BE49-F238E27FC236}">
                <a16:creationId xmlns:a16="http://schemas.microsoft.com/office/drawing/2014/main" xmlns="" id="{F0AAC3C1-366E-47D9-AE91-FA2AB1E0E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4978" y="1556939"/>
            <a:ext cx="6713622" cy="2469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 descr="5-4-16">
            <a:extLst>
              <a:ext uri="{FF2B5EF4-FFF2-40B4-BE49-F238E27FC236}">
                <a16:creationId xmlns:a16="http://schemas.microsoft.com/office/drawing/2014/main" xmlns="" id="{FFF6321C-E692-4DB5-AF2F-7A1FBDB05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583" y="4066340"/>
            <a:ext cx="784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2C7140DF-DDF3-4E09-83B5-9C3B405E6F85}"/>
              </a:ext>
            </a:extLst>
          </p:cNvPr>
          <p:cNvSpPr/>
          <p:nvPr/>
        </p:nvSpPr>
        <p:spPr>
          <a:xfrm>
            <a:off x="4170948" y="2457343"/>
            <a:ext cx="128336" cy="1363579"/>
          </a:xfrm>
          <a:prstGeom prst="roundRect">
            <a:avLst/>
          </a:prstGeom>
          <a:noFill/>
          <a:ln w="222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xmlns="" id="{5D76B3D4-C4E0-4EC4-ACEC-3B7B7761FC88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872916" y="3139132"/>
            <a:ext cx="2269958" cy="1424870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xmlns="" id="{13F38728-6C32-4054-932C-EB43F70EA839}"/>
              </a:ext>
            </a:extLst>
          </p:cNvPr>
          <p:cNvSpPr/>
          <p:nvPr/>
        </p:nvSpPr>
        <p:spPr>
          <a:xfrm>
            <a:off x="1596190" y="4564002"/>
            <a:ext cx="553452" cy="1758862"/>
          </a:xfrm>
          <a:prstGeom prst="roundRect">
            <a:avLst/>
          </a:prstGeom>
          <a:noFill/>
          <a:ln w="222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xmlns="" id="{40A566F7-E390-43E1-921D-1064C1C23750}"/>
              </a:ext>
            </a:extLst>
          </p:cNvPr>
          <p:cNvSpPr/>
          <p:nvPr/>
        </p:nvSpPr>
        <p:spPr>
          <a:xfrm>
            <a:off x="6260432" y="2503668"/>
            <a:ext cx="164280" cy="1363579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xmlns="" id="{C71D4440-FCD1-4A51-AF1B-9CD4175D1385}"/>
              </a:ext>
            </a:extLst>
          </p:cNvPr>
          <p:cNvSpPr/>
          <p:nvPr/>
        </p:nvSpPr>
        <p:spPr>
          <a:xfrm>
            <a:off x="2322095" y="4600097"/>
            <a:ext cx="553452" cy="1758862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92961368-9648-499F-A52D-F642E02BA23D}"/>
              </a:ext>
            </a:extLst>
          </p:cNvPr>
          <p:cNvCxnSpPr/>
          <p:nvPr/>
        </p:nvCxnSpPr>
        <p:spPr>
          <a:xfrm flipH="1">
            <a:off x="2869532" y="3617273"/>
            <a:ext cx="3390900" cy="10429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4">
            <a:extLst>
              <a:ext uri="{FF2B5EF4-FFF2-40B4-BE49-F238E27FC236}">
                <a16:creationId xmlns:a16="http://schemas.microsoft.com/office/drawing/2014/main" xmlns="" id="{E788C369-AFE5-4B64-AABA-56BCECB2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966" y="18737"/>
            <a:ext cx="661225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5.4.3 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确定驱动方程组和输出方程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960895" y="982803"/>
            <a:ext cx="946484" cy="2246769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FF00"/>
                </a:solidFill>
              </a:rPr>
              <a:t>次态和输出信号都是现态和输入信号的函数。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70447" y="2559453"/>
            <a:ext cx="795237" cy="1304883"/>
            <a:chOff x="1370447" y="2559453"/>
            <a:chExt cx="795237" cy="1304883"/>
          </a:xfrm>
        </p:grpSpPr>
        <p:sp>
          <p:nvSpPr>
            <p:cNvPr id="7" name="左大括号 6"/>
            <p:cNvSpPr/>
            <p:nvPr/>
          </p:nvSpPr>
          <p:spPr>
            <a:xfrm>
              <a:off x="1969168" y="2559453"/>
              <a:ext cx="196516" cy="1304883"/>
            </a:xfrm>
            <a:prstGeom prst="leftBrac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70447" y="2611729"/>
              <a:ext cx="6634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rgbClr val="FF0000"/>
                  </a:solidFill>
                </a:rPr>
                <a:t>按循环码顺序排列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6994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6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E4020E8-8E1D-4C19-B912-C7B39B141133}"/>
              </a:ext>
            </a:extLst>
          </p:cNvPr>
          <p:cNvSpPr txBox="1"/>
          <p:nvPr/>
        </p:nvSpPr>
        <p:spPr>
          <a:xfrm>
            <a:off x="229702" y="829194"/>
            <a:ext cx="7422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b="1" dirty="0">
                <a:solidFill>
                  <a:srgbClr val="FF33CC"/>
                </a:solidFill>
              </a:rPr>
              <a:t>（</a:t>
            </a:r>
            <a:r>
              <a:rPr lang="en-US" altLang="zh-CN" sz="2800" b="1" dirty="0">
                <a:solidFill>
                  <a:srgbClr val="FF33CC"/>
                </a:solidFill>
              </a:rPr>
              <a:t>2</a:t>
            </a:r>
            <a:r>
              <a:rPr lang="zh-CN" altLang="en-US" sz="2800" b="1" dirty="0">
                <a:solidFill>
                  <a:srgbClr val="FF33CC"/>
                </a:solidFill>
              </a:rPr>
              <a:t>）求出次态方程和输出方程</a:t>
            </a:r>
          </a:p>
        </p:txBody>
      </p:sp>
      <p:pic>
        <p:nvPicPr>
          <p:cNvPr id="12" name="Picture 5" descr="5-4-16">
            <a:extLst>
              <a:ext uri="{FF2B5EF4-FFF2-40B4-BE49-F238E27FC236}">
                <a16:creationId xmlns:a16="http://schemas.microsoft.com/office/drawing/2014/main" xmlns="" id="{FFF6321C-E692-4DB5-AF2F-7A1FBDB05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3374" y="1747354"/>
            <a:ext cx="7848600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xmlns="" id="{DACAA0BC-7F81-4F01-99EC-F90428ECA0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832714272"/>
              </p:ext>
            </p:extLst>
          </p:nvPr>
        </p:nvGraphicFramePr>
        <p:xfrm>
          <a:off x="6058151" y="5387004"/>
          <a:ext cx="1800225" cy="525462"/>
        </p:xfrm>
        <a:graphic>
          <a:graphicData uri="http://schemas.openxmlformats.org/presentationml/2006/ole">
            <p:oleObj spid="_x0000_s164264" name="Equation" r:id="rId6" imgW="736600" imgH="241300" progId="Equation.DSMT4">
              <p:embed/>
            </p:oleObj>
          </a:graphicData>
        </a:graphic>
      </p:graphicFrame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xmlns="" id="{D4E65952-FB93-4440-8288-40C1E3F50B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56425052"/>
              </p:ext>
            </p:extLst>
          </p:nvPr>
        </p:nvGraphicFramePr>
        <p:xfrm>
          <a:off x="860090" y="4944384"/>
          <a:ext cx="4032250" cy="1266825"/>
        </p:xfrm>
        <a:graphic>
          <a:graphicData uri="http://schemas.openxmlformats.org/presentationml/2006/ole">
            <p:oleObj spid="_x0000_s164265" name="Equation" r:id="rId7" imgW="1778000" imgH="558800" progId="Equation.DSMT4">
              <p:embed/>
            </p:oleObj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E788C369-AFE5-4B64-AABA-56BCECB2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966" y="18737"/>
            <a:ext cx="661225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5.4.3 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确定驱动方程组和输出方程</a:t>
            </a:r>
          </a:p>
        </p:txBody>
      </p:sp>
    </p:spTree>
    <p:extLst>
      <p:ext uri="{BB962C8B-B14F-4D97-AF65-F5344CB8AC3E}">
        <p14:creationId xmlns:p14="http://schemas.microsoft.com/office/powerpoint/2010/main" xmlns="" val="377410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1251284" y="3014625"/>
            <a:ext cx="15137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40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Contents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3158834" y="-15801"/>
            <a:ext cx="598516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6" name="直接连接符 15"/>
          <p:cNvCxnSpPr>
            <a:cxnSpLocks/>
          </p:cNvCxnSpPr>
          <p:nvPr/>
        </p:nvCxnSpPr>
        <p:spPr>
          <a:xfrm flipH="1">
            <a:off x="3158833" y="15801"/>
            <a:ext cx="3386343" cy="24041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H="1">
            <a:off x="5827660" y="4362508"/>
            <a:ext cx="3316340" cy="24954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宝网chenying0907出品 20"/>
          <p:cNvSpPr txBox="1"/>
          <p:nvPr/>
        </p:nvSpPr>
        <p:spPr>
          <a:xfrm>
            <a:off x="4405821" y="1958322"/>
            <a:ext cx="409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概述</a:t>
            </a:r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4405821" y="2578212"/>
            <a:ext cx="3787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集成触发器</a:t>
            </a:r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4405821" y="3185725"/>
            <a:ext cx="370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时序逻辑电路的分析</a:t>
            </a:r>
          </a:p>
        </p:txBody>
      </p:sp>
      <p:sp>
        <p:nvSpPr>
          <p:cNvPr id="17" name="淘宝网chenying0907出品 29">
            <a:extLst>
              <a:ext uri="{FF2B5EF4-FFF2-40B4-BE49-F238E27FC236}">
                <a16:creationId xmlns:a16="http://schemas.microsoft.com/office/drawing/2014/main" xmlns="" id="{CB71A628-6373-4E0F-9C96-7CD3E76B261D}"/>
              </a:ext>
            </a:extLst>
          </p:cNvPr>
          <p:cNvSpPr txBox="1"/>
          <p:nvPr/>
        </p:nvSpPr>
        <p:spPr>
          <a:xfrm>
            <a:off x="4405821" y="3828425"/>
            <a:ext cx="370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时序逻辑电路的设计</a:t>
            </a:r>
          </a:p>
        </p:txBody>
      </p:sp>
      <p:sp>
        <p:nvSpPr>
          <p:cNvPr id="18" name="淘宝网chenying0907出品 29">
            <a:extLst>
              <a:ext uri="{FF2B5EF4-FFF2-40B4-BE49-F238E27FC236}">
                <a16:creationId xmlns:a16="http://schemas.microsoft.com/office/drawing/2014/main" xmlns="" id="{AEE16EF7-D81C-4C82-B775-756588433B80}"/>
              </a:ext>
            </a:extLst>
          </p:cNvPr>
          <p:cNvSpPr txBox="1"/>
          <p:nvPr/>
        </p:nvSpPr>
        <p:spPr>
          <a:xfrm>
            <a:off x="4405821" y="4455665"/>
            <a:ext cx="4343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/>
              <a:t>常用时序电路及其应用</a:t>
            </a:r>
          </a:p>
        </p:txBody>
      </p:sp>
    </p:spTree>
    <p:extLst>
      <p:ext uri="{BB962C8B-B14F-4D97-AF65-F5344CB8AC3E}">
        <p14:creationId xmlns:p14="http://schemas.microsoft.com/office/powerpoint/2010/main" xmlns="" val="137384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E788C369-AFE5-4B64-AABA-56BCECB2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67" y="-16613"/>
            <a:ext cx="661225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4.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确定驱动方程组和输出方程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E4020E8-8E1D-4C19-B912-C7B39B141133}"/>
              </a:ext>
            </a:extLst>
          </p:cNvPr>
          <p:cNvSpPr txBox="1"/>
          <p:nvPr/>
        </p:nvSpPr>
        <p:spPr>
          <a:xfrm>
            <a:off x="285167" y="823392"/>
            <a:ext cx="7422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b="1" dirty="0">
                <a:solidFill>
                  <a:srgbClr val="FF33CC"/>
                </a:solidFill>
              </a:rPr>
              <a:t>（</a:t>
            </a:r>
            <a:r>
              <a:rPr lang="en-US" altLang="zh-CN" sz="2800" b="1" dirty="0">
                <a:solidFill>
                  <a:srgbClr val="FF33CC"/>
                </a:solidFill>
              </a:rPr>
              <a:t>3</a:t>
            </a:r>
            <a:r>
              <a:rPr lang="zh-CN" altLang="en-US" sz="2800" b="1" dirty="0">
                <a:solidFill>
                  <a:srgbClr val="FF33CC"/>
                </a:solidFill>
              </a:rPr>
              <a:t>）求驱动方程</a:t>
            </a:r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xmlns="" id="{D4E65952-FB93-4440-8288-40C1E3F50B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38489793"/>
              </p:ext>
            </p:extLst>
          </p:nvPr>
        </p:nvGraphicFramePr>
        <p:xfrm>
          <a:off x="1126356" y="3088106"/>
          <a:ext cx="4032250" cy="1266825"/>
        </p:xfrm>
        <a:graphic>
          <a:graphicData uri="http://schemas.openxmlformats.org/presentationml/2006/ole">
            <p:oleObj spid="_x0000_s165284" name="Equation" r:id="rId5" imgW="1778000" imgH="558800" progId="Equation.DSMT4">
              <p:embed/>
            </p:oleObj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585022D-CFA0-4D69-9BA9-4C1554EAE987}"/>
              </a:ext>
            </a:extLst>
          </p:cNvPr>
          <p:cNvSpPr txBox="1"/>
          <p:nvPr/>
        </p:nvSpPr>
        <p:spPr>
          <a:xfrm>
            <a:off x="545132" y="1598050"/>
            <a:ext cx="345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00FF"/>
                </a:solidFill>
              </a:rPr>
              <a:t>   若选用</a:t>
            </a:r>
            <a:r>
              <a:rPr lang="en-US" altLang="zh-CN" sz="2800" b="1" dirty="0">
                <a:solidFill>
                  <a:srgbClr val="0000FF"/>
                </a:solidFill>
              </a:rPr>
              <a:t>D</a:t>
            </a:r>
            <a:r>
              <a:rPr lang="zh-CN" altLang="en-US" sz="2800" b="1" dirty="0">
                <a:solidFill>
                  <a:srgbClr val="0000FF"/>
                </a:solidFill>
              </a:rPr>
              <a:t>触发器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DC4EBD0-B285-454A-BF46-46D700FBFDA9}"/>
              </a:ext>
            </a:extLst>
          </p:cNvPr>
          <p:cNvSpPr/>
          <p:nvPr/>
        </p:nvSpPr>
        <p:spPr>
          <a:xfrm>
            <a:off x="1175674" y="2333602"/>
            <a:ext cx="1471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i="1" dirty="0">
                <a:solidFill>
                  <a:srgbClr val="0000FF"/>
                </a:solidFill>
              </a:rPr>
              <a:t>Q</a:t>
            </a:r>
            <a:r>
              <a:rPr lang="en-US" altLang="zh-CN" sz="3600" i="1" baseline="30000" dirty="0">
                <a:solidFill>
                  <a:srgbClr val="0000FF"/>
                </a:solidFill>
              </a:rPr>
              <a:t>n</a:t>
            </a:r>
            <a:r>
              <a:rPr lang="en-US" altLang="zh-CN" sz="3600" baseline="30000" dirty="0">
                <a:solidFill>
                  <a:srgbClr val="0000FF"/>
                </a:solidFill>
              </a:rPr>
              <a:t>+1</a:t>
            </a:r>
            <a:r>
              <a:rPr lang="en-US" altLang="zh-CN" sz="3600" dirty="0">
                <a:solidFill>
                  <a:srgbClr val="0000FF"/>
                </a:solidFill>
              </a:rPr>
              <a:t>=</a:t>
            </a:r>
            <a:r>
              <a:rPr lang="en-US" altLang="zh-CN" sz="3600" i="1" dirty="0">
                <a:solidFill>
                  <a:srgbClr val="0000FF"/>
                </a:solidFill>
              </a:rPr>
              <a:t>D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xmlns="" id="{49E50314-A611-440F-B542-C5F64A7FE0F7}"/>
              </a:ext>
            </a:extLst>
          </p:cNvPr>
          <p:cNvSpPr/>
          <p:nvPr/>
        </p:nvSpPr>
        <p:spPr>
          <a:xfrm>
            <a:off x="5342021" y="2598821"/>
            <a:ext cx="477253" cy="160421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793E11B3-64B9-47FF-927C-3F5BB8A4EDB8}"/>
              </a:ext>
            </a:extLst>
          </p:cNvPr>
          <p:cNvSpPr txBox="1"/>
          <p:nvPr/>
        </p:nvSpPr>
        <p:spPr>
          <a:xfrm>
            <a:off x="6118075" y="3088106"/>
            <a:ext cx="2015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对比，得到</a:t>
            </a:r>
          </a:p>
        </p:txBody>
      </p:sp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xmlns="" id="{3FE8CD48-C029-441E-BAB0-63DDC75996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06270020"/>
              </p:ext>
            </p:extLst>
          </p:nvPr>
        </p:nvGraphicFramePr>
        <p:xfrm>
          <a:off x="1836219" y="4793833"/>
          <a:ext cx="4076700" cy="1376362"/>
        </p:xfrm>
        <a:graphic>
          <a:graphicData uri="http://schemas.openxmlformats.org/presentationml/2006/ole">
            <p:oleObj spid="_x0000_s165285" name="Equation" r:id="rId6" imgW="1651000" imgH="5588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009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E4020E8-8E1D-4C19-B912-C7B39B141133}"/>
              </a:ext>
            </a:extLst>
          </p:cNvPr>
          <p:cNvSpPr txBox="1"/>
          <p:nvPr/>
        </p:nvSpPr>
        <p:spPr>
          <a:xfrm>
            <a:off x="245745" y="751587"/>
            <a:ext cx="7422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b="1" dirty="0">
                <a:solidFill>
                  <a:srgbClr val="FF33CC"/>
                </a:solidFill>
              </a:rPr>
              <a:t>（</a:t>
            </a:r>
            <a:r>
              <a:rPr lang="en-US" altLang="zh-CN" sz="2800" b="1" dirty="0">
                <a:solidFill>
                  <a:srgbClr val="FF33CC"/>
                </a:solidFill>
              </a:rPr>
              <a:t>3</a:t>
            </a:r>
            <a:r>
              <a:rPr lang="zh-CN" altLang="en-US" sz="2800" b="1" dirty="0">
                <a:solidFill>
                  <a:srgbClr val="FF33CC"/>
                </a:solidFill>
              </a:rPr>
              <a:t>）求驱动方程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585022D-CFA0-4D69-9BA9-4C1554EAE987}"/>
              </a:ext>
            </a:extLst>
          </p:cNvPr>
          <p:cNvSpPr txBox="1"/>
          <p:nvPr/>
        </p:nvSpPr>
        <p:spPr>
          <a:xfrm>
            <a:off x="545132" y="1598050"/>
            <a:ext cx="345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00FF"/>
                </a:solidFill>
              </a:rPr>
              <a:t>   若选用</a:t>
            </a:r>
            <a:r>
              <a:rPr lang="en-US" altLang="zh-CN" sz="2800" b="1" dirty="0">
                <a:solidFill>
                  <a:srgbClr val="0000FF"/>
                </a:solidFill>
              </a:rPr>
              <a:t>J-K</a:t>
            </a:r>
            <a:r>
              <a:rPr lang="zh-CN" altLang="en-US" sz="2800" b="1" dirty="0">
                <a:solidFill>
                  <a:srgbClr val="0000FF"/>
                </a:solidFill>
              </a:rPr>
              <a:t>触发器</a:t>
            </a: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xmlns="" id="{BDEC0468-6926-4D56-AC12-704713C4D8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40305841"/>
              </p:ext>
            </p:extLst>
          </p:nvPr>
        </p:nvGraphicFramePr>
        <p:xfrm>
          <a:off x="625845" y="2262920"/>
          <a:ext cx="2411413" cy="542925"/>
        </p:xfrm>
        <a:graphic>
          <a:graphicData uri="http://schemas.openxmlformats.org/presentationml/2006/ole">
            <p:oleObj spid="_x0000_s166722" name="Equation" r:id="rId5" imgW="1143000" imgH="253800" progId="Equation.DSMT4">
              <p:embed/>
            </p:oleObj>
          </a:graphicData>
        </a:graphic>
      </p:graphicFrame>
      <p:graphicFrame>
        <p:nvGraphicFramePr>
          <p:cNvPr id="20" name="Object 4">
            <a:extLst>
              <a:ext uri="{FF2B5EF4-FFF2-40B4-BE49-F238E27FC236}">
                <a16:creationId xmlns:a16="http://schemas.microsoft.com/office/drawing/2014/main" xmlns="" id="{1DA220F3-67E5-406E-BB46-2CDFF8F5FA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41133712"/>
              </p:ext>
            </p:extLst>
          </p:nvPr>
        </p:nvGraphicFramePr>
        <p:xfrm>
          <a:off x="184986" y="3076715"/>
          <a:ext cx="4475162" cy="2428875"/>
        </p:xfrm>
        <a:graphic>
          <a:graphicData uri="http://schemas.openxmlformats.org/presentationml/2006/ole">
            <p:oleObj spid="_x0000_s166723" name="Equation" r:id="rId6" imgW="2019240" imgH="1091880" progId="Equation.DSMT4">
              <p:embed/>
            </p:oleObj>
          </a:graphicData>
        </a:graphic>
      </p:graphicFrame>
      <p:graphicFrame>
        <p:nvGraphicFramePr>
          <p:cNvPr id="23" name="Object 6">
            <a:extLst>
              <a:ext uri="{FF2B5EF4-FFF2-40B4-BE49-F238E27FC236}">
                <a16:creationId xmlns:a16="http://schemas.microsoft.com/office/drawing/2014/main" xmlns="" id="{8C726E83-D1DA-4BB5-8AAB-B8419112CE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47967154"/>
              </p:ext>
            </p:extLst>
          </p:nvPr>
        </p:nvGraphicFramePr>
        <p:xfrm>
          <a:off x="6194889" y="3154344"/>
          <a:ext cx="1831975" cy="590550"/>
        </p:xfrm>
        <a:graphic>
          <a:graphicData uri="http://schemas.openxmlformats.org/presentationml/2006/ole">
            <p:oleObj spid="_x0000_s166724" name="Equation" r:id="rId7" imgW="825142" imgH="266584" progId="Equation.DSMT4">
              <p:embed/>
            </p:oleObj>
          </a:graphicData>
        </a:graphic>
      </p:graphicFrame>
      <p:graphicFrame>
        <p:nvGraphicFramePr>
          <p:cNvPr id="24" name="Object 8">
            <a:extLst>
              <a:ext uri="{FF2B5EF4-FFF2-40B4-BE49-F238E27FC236}">
                <a16:creationId xmlns:a16="http://schemas.microsoft.com/office/drawing/2014/main" xmlns="" id="{005798B2-8D71-4EB3-B6AB-7A2715896F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41309701"/>
              </p:ext>
            </p:extLst>
          </p:nvPr>
        </p:nvGraphicFramePr>
        <p:xfrm>
          <a:off x="6147616" y="3900393"/>
          <a:ext cx="2808288" cy="676275"/>
        </p:xfrm>
        <a:graphic>
          <a:graphicData uri="http://schemas.openxmlformats.org/presentationml/2006/ole">
            <p:oleObj spid="_x0000_s166725" name="Equation" r:id="rId8" imgW="1269449" imgH="304668" progId="Equation.DSMT4">
              <p:embed/>
            </p:oleObj>
          </a:graphicData>
        </a:graphic>
      </p:graphicFrame>
      <p:sp>
        <p:nvSpPr>
          <p:cNvPr id="25" name="右大括号 24">
            <a:extLst>
              <a:ext uri="{FF2B5EF4-FFF2-40B4-BE49-F238E27FC236}">
                <a16:creationId xmlns:a16="http://schemas.microsoft.com/office/drawing/2014/main" xmlns="" id="{30FA232F-7B99-47F8-9C9D-637C3F31346A}"/>
              </a:ext>
            </a:extLst>
          </p:cNvPr>
          <p:cNvSpPr/>
          <p:nvPr/>
        </p:nvSpPr>
        <p:spPr>
          <a:xfrm>
            <a:off x="4377447" y="2443948"/>
            <a:ext cx="477253" cy="289005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2813BE9C-8F74-4E5B-A5F7-71FABE848020}"/>
              </a:ext>
            </a:extLst>
          </p:cNvPr>
          <p:cNvSpPr txBox="1"/>
          <p:nvPr/>
        </p:nvSpPr>
        <p:spPr>
          <a:xfrm>
            <a:off x="4854700" y="3368843"/>
            <a:ext cx="623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对比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xmlns="" id="{A0AFE57C-434D-4AEC-A2FA-C8E2C506FC61}"/>
              </a:ext>
            </a:extLst>
          </p:cNvPr>
          <p:cNvSpPr/>
          <p:nvPr/>
        </p:nvSpPr>
        <p:spPr>
          <a:xfrm>
            <a:off x="6000337" y="3449619"/>
            <a:ext cx="147279" cy="85327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xmlns="" id="{41C430E0-49BA-4F98-9AAE-5E315201B3CD}"/>
              </a:ext>
            </a:extLst>
          </p:cNvPr>
          <p:cNvSpPr/>
          <p:nvPr/>
        </p:nvSpPr>
        <p:spPr>
          <a:xfrm>
            <a:off x="5406189" y="3793958"/>
            <a:ext cx="417095" cy="1965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xmlns="" id="{E788C369-AFE5-4B64-AABA-56BCECB2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966" y="18737"/>
            <a:ext cx="661225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5.4.3 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确定驱动方程组和输出方程</a:t>
            </a:r>
          </a:p>
        </p:txBody>
      </p:sp>
    </p:spTree>
    <p:extLst>
      <p:ext uri="{BB962C8B-B14F-4D97-AF65-F5344CB8AC3E}">
        <p14:creationId xmlns:p14="http://schemas.microsoft.com/office/powerpoint/2010/main" xmlns="" val="21077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 animBg="1"/>
      <p:bldP spid="26" grpId="0"/>
      <p:bldP spid="5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E4020E8-8E1D-4C19-B912-C7B39B141133}"/>
              </a:ext>
            </a:extLst>
          </p:cNvPr>
          <p:cNvSpPr txBox="1"/>
          <p:nvPr/>
        </p:nvSpPr>
        <p:spPr>
          <a:xfrm>
            <a:off x="285167" y="793278"/>
            <a:ext cx="7422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b="1" dirty="0">
                <a:solidFill>
                  <a:srgbClr val="FF33CC"/>
                </a:solidFill>
              </a:rPr>
              <a:t>（</a:t>
            </a:r>
            <a:r>
              <a:rPr lang="en-US" altLang="zh-CN" sz="2800" b="1" dirty="0">
                <a:solidFill>
                  <a:srgbClr val="FF33CC"/>
                </a:solidFill>
              </a:rPr>
              <a:t>3</a:t>
            </a:r>
            <a:r>
              <a:rPr lang="zh-CN" altLang="en-US" sz="2800" b="1" dirty="0">
                <a:solidFill>
                  <a:srgbClr val="FF33CC"/>
                </a:solidFill>
              </a:rPr>
              <a:t>）求驱动方程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585022D-CFA0-4D69-9BA9-4C1554EAE987}"/>
              </a:ext>
            </a:extLst>
          </p:cNvPr>
          <p:cNvSpPr txBox="1"/>
          <p:nvPr/>
        </p:nvSpPr>
        <p:spPr>
          <a:xfrm>
            <a:off x="545132" y="1598050"/>
            <a:ext cx="345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00FF"/>
                </a:solidFill>
              </a:rPr>
              <a:t>   若选用</a:t>
            </a:r>
            <a:r>
              <a:rPr lang="en-US" altLang="zh-CN" sz="2800" b="1" dirty="0">
                <a:solidFill>
                  <a:srgbClr val="0000FF"/>
                </a:solidFill>
              </a:rPr>
              <a:t>J-K</a:t>
            </a:r>
            <a:r>
              <a:rPr lang="zh-CN" altLang="en-US" sz="2800" b="1" dirty="0">
                <a:solidFill>
                  <a:srgbClr val="0000FF"/>
                </a:solidFill>
              </a:rPr>
              <a:t>触发器</a:t>
            </a: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xmlns="" id="{BDEC0468-6926-4D56-AC12-704713C4D8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59985548"/>
              </p:ext>
            </p:extLst>
          </p:nvPr>
        </p:nvGraphicFramePr>
        <p:xfrm>
          <a:off x="760926" y="2510740"/>
          <a:ext cx="2411413" cy="542925"/>
        </p:xfrm>
        <a:graphic>
          <a:graphicData uri="http://schemas.openxmlformats.org/presentationml/2006/ole">
            <p:oleObj spid="_x0000_s167742" name="Equation" r:id="rId5" imgW="1143000" imgH="253800" progId="Equation.DSMT4">
              <p:embed/>
            </p:oleObj>
          </a:graphicData>
        </a:graphic>
      </p:graphicFrame>
      <p:sp>
        <p:nvSpPr>
          <p:cNvPr id="25" name="右大括号 24">
            <a:extLst>
              <a:ext uri="{FF2B5EF4-FFF2-40B4-BE49-F238E27FC236}">
                <a16:creationId xmlns:a16="http://schemas.microsoft.com/office/drawing/2014/main" xmlns="" id="{30FA232F-7B99-47F8-9C9D-637C3F31346A}"/>
              </a:ext>
            </a:extLst>
          </p:cNvPr>
          <p:cNvSpPr/>
          <p:nvPr/>
        </p:nvSpPr>
        <p:spPr>
          <a:xfrm>
            <a:off x="4781028" y="2402822"/>
            <a:ext cx="477253" cy="289005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2813BE9C-8F74-4E5B-A5F7-71FABE848020}"/>
              </a:ext>
            </a:extLst>
          </p:cNvPr>
          <p:cNvSpPr txBox="1"/>
          <p:nvPr/>
        </p:nvSpPr>
        <p:spPr>
          <a:xfrm>
            <a:off x="5189475" y="3370795"/>
            <a:ext cx="623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对比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xmlns="" id="{A0AFE57C-434D-4AEC-A2FA-C8E2C506FC61}"/>
              </a:ext>
            </a:extLst>
          </p:cNvPr>
          <p:cNvSpPr/>
          <p:nvPr/>
        </p:nvSpPr>
        <p:spPr>
          <a:xfrm>
            <a:off x="6152737" y="3451572"/>
            <a:ext cx="147279" cy="85327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xmlns="" id="{41C430E0-49BA-4F98-9AAE-5E315201B3CD}"/>
              </a:ext>
            </a:extLst>
          </p:cNvPr>
          <p:cNvSpPr/>
          <p:nvPr/>
        </p:nvSpPr>
        <p:spPr>
          <a:xfrm>
            <a:off x="5691889" y="3779953"/>
            <a:ext cx="417095" cy="19651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Object 10">
            <a:extLst>
              <a:ext uri="{FF2B5EF4-FFF2-40B4-BE49-F238E27FC236}">
                <a16:creationId xmlns:a16="http://schemas.microsoft.com/office/drawing/2014/main" xmlns="" id="{AA9D243A-27C8-4218-8052-F270EE7ADD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74051967"/>
              </p:ext>
            </p:extLst>
          </p:nvPr>
        </p:nvGraphicFramePr>
        <p:xfrm>
          <a:off x="152400" y="3330051"/>
          <a:ext cx="4744370" cy="2284383"/>
        </p:xfrm>
        <a:graphic>
          <a:graphicData uri="http://schemas.openxmlformats.org/presentationml/2006/ole">
            <p:oleObj spid="_x0000_s167743" name="Equation" r:id="rId6" imgW="2273040" imgH="1091880" progId="Equation.DSMT4">
              <p:embed/>
            </p:oleObj>
          </a:graphicData>
        </a:graphic>
      </p:graphicFrame>
      <p:graphicFrame>
        <p:nvGraphicFramePr>
          <p:cNvPr id="17" name="Object 12">
            <a:extLst>
              <a:ext uri="{FF2B5EF4-FFF2-40B4-BE49-F238E27FC236}">
                <a16:creationId xmlns:a16="http://schemas.microsoft.com/office/drawing/2014/main" xmlns="" id="{5BFA3078-3866-4477-B36D-1CFF1679F5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96664147"/>
              </p:ext>
            </p:extLst>
          </p:nvPr>
        </p:nvGraphicFramePr>
        <p:xfrm>
          <a:off x="6355681" y="3173778"/>
          <a:ext cx="1754188" cy="514350"/>
        </p:xfrm>
        <a:graphic>
          <a:graphicData uri="http://schemas.openxmlformats.org/presentationml/2006/ole">
            <p:oleObj spid="_x0000_s167744" name="Equation" r:id="rId7" imgW="812447" imgH="241195" progId="Equation.DSMT4">
              <p:embed/>
            </p:oleObj>
          </a:graphicData>
        </a:graphic>
      </p:graphicFrame>
      <p:graphicFrame>
        <p:nvGraphicFramePr>
          <p:cNvPr id="18" name="Object 14">
            <a:extLst>
              <a:ext uri="{FF2B5EF4-FFF2-40B4-BE49-F238E27FC236}">
                <a16:creationId xmlns:a16="http://schemas.microsoft.com/office/drawing/2014/main" xmlns="" id="{62475D00-DDA3-4C9C-9562-3EAC476A7E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95477415"/>
              </p:ext>
            </p:extLst>
          </p:nvPr>
        </p:nvGraphicFramePr>
        <p:xfrm>
          <a:off x="6300016" y="4034976"/>
          <a:ext cx="2520950" cy="539750"/>
        </p:xfrm>
        <a:graphic>
          <a:graphicData uri="http://schemas.openxmlformats.org/presentationml/2006/ole">
            <p:oleObj spid="_x0000_s167745" name="Equation" r:id="rId8" imgW="1244060" imgH="266584" progId="Equation.DSMT4">
              <p:embed/>
            </p:oleObj>
          </a:graphicData>
        </a:graphic>
      </p:graphicFrame>
      <p:sp>
        <p:nvSpPr>
          <p:cNvPr id="15" name="Rectangle 4">
            <a:extLst>
              <a:ext uri="{FF2B5EF4-FFF2-40B4-BE49-F238E27FC236}">
                <a16:creationId xmlns:a16="http://schemas.microsoft.com/office/drawing/2014/main" xmlns="" id="{E788C369-AFE5-4B64-AABA-56BCECB2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966" y="18737"/>
            <a:ext cx="661225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5.4.3 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确定驱动方程组和输出方程</a:t>
            </a:r>
          </a:p>
        </p:txBody>
      </p:sp>
    </p:spTree>
    <p:extLst>
      <p:ext uri="{BB962C8B-B14F-4D97-AF65-F5344CB8AC3E}">
        <p14:creationId xmlns:p14="http://schemas.microsoft.com/office/powerpoint/2010/main" xmlns="" val="125592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5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E4020E8-8E1D-4C19-B912-C7B39B141133}"/>
              </a:ext>
            </a:extLst>
          </p:cNvPr>
          <p:cNvSpPr txBox="1"/>
          <p:nvPr/>
        </p:nvSpPr>
        <p:spPr>
          <a:xfrm>
            <a:off x="245744" y="796591"/>
            <a:ext cx="7422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b="1" dirty="0">
                <a:solidFill>
                  <a:srgbClr val="FF33CC"/>
                </a:solidFill>
              </a:rPr>
              <a:t>（</a:t>
            </a:r>
            <a:r>
              <a:rPr lang="en-US" altLang="zh-CN" sz="2800" b="1" dirty="0">
                <a:solidFill>
                  <a:srgbClr val="FF33CC"/>
                </a:solidFill>
              </a:rPr>
              <a:t>3</a:t>
            </a:r>
            <a:r>
              <a:rPr lang="zh-CN" altLang="en-US" sz="2800" b="1" dirty="0">
                <a:solidFill>
                  <a:srgbClr val="FF33CC"/>
                </a:solidFill>
              </a:rPr>
              <a:t>）求驱动方程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585022D-CFA0-4D69-9BA9-4C1554EAE987}"/>
              </a:ext>
            </a:extLst>
          </p:cNvPr>
          <p:cNvSpPr txBox="1"/>
          <p:nvPr/>
        </p:nvSpPr>
        <p:spPr>
          <a:xfrm>
            <a:off x="348616" y="1567272"/>
            <a:ext cx="345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00FF"/>
                </a:solidFill>
              </a:rPr>
              <a:t>   若选用</a:t>
            </a:r>
            <a:r>
              <a:rPr lang="en-US" altLang="zh-CN" sz="2800" b="1" dirty="0">
                <a:solidFill>
                  <a:srgbClr val="0000FF"/>
                </a:solidFill>
              </a:rPr>
              <a:t>T</a:t>
            </a:r>
            <a:r>
              <a:rPr lang="zh-CN" altLang="en-US" sz="2800" b="1" dirty="0">
                <a:solidFill>
                  <a:srgbClr val="0000FF"/>
                </a:solidFill>
              </a:rPr>
              <a:t>触发器</a:t>
            </a:r>
          </a:p>
        </p:txBody>
      </p:sp>
      <p:graphicFrame>
        <p:nvGraphicFramePr>
          <p:cNvPr id="19" name="Object 4">
            <a:extLst>
              <a:ext uri="{FF2B5EF4-FFF2-40B4-BE49-F238E27FC236}">
                <a16:creationId xmlns:a16="http://schemas.microsoft.com/office/drawing/2014/main" xmlns="" id="{D68E21AA-9C9D-4F3C-A36A-CB8B177762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32706053"/>
              </p:ext>
            </p:extLst>
          </p:nvPr>
        </p:nvGraphicFramePr>
        <p:xfrm>
          <a:off x="3833077" y="1525409"/>
          <a:ext cx="2629133" cy="606946"/>
        </p:xfrm>
        <a:graphic>
          <a:graphicData uri="http://schemas.openxmlformats.org/presentationml/2006/ole">
            <p:oleObj spid="_x0000_s168143" name="Equation" r:id="rId5" imgW="1117115" imgH="253890" progId="Equation.DSMT4">
              <p:embed/>
            </p:oleObj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2D5BC992-88A2-482D-B9EB-04924ED4C68D}"/>
              </a:ext>
            </a:extLst>
          </p:cNvPr>
          <p:cNvGrpSpPr/>
          <p:nvPr/>
        </p:nvGrpSpPr>
        <p:grpSpPr>
          <a:xfrm>
            <a:off x="503308" y="2706410"/>
            <a:ext cx="4867096" cy="3287823"/>
            <a:chOff x="503308" y="2706410"/>
            <a:chExt cx="4867096" cy="3287823"/>
          </a:xfrm>
        </p:grpSpPr>
        <p:pic>
          <p:nvPicPr>
            <p:cNvPr id="20" name="Picture 5" descr="B5-2-11">
              <a:extLst>
                <a:ext uri="{FF2B5EF4-FFF2-40B4-BE49-F238E27FC236}">
                  <a16:creationId xmlns:a16="http://schemas.microsoft.com/office/drawing/2014/main" xmlns="" id="{82525FF8-DFEC-4FCA-92A5-A72A2792D4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08" y="3252537"/>
              <a:ext cx="4867096" cy="2741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C274047C-25BD-414E-A788-BB2264F90BE2}"/>
                </a:ext>
              </a:extLst>
            </p:cNvPr>
            <p:cNvSpPr txBox="1"/>
            <p:nvPr/>
          </p:nvSpPr>
          <p:spPr>
            <a:xfrm>
              <a:off x="1399072" y="2706410"/>
              <a:ext cx="27004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170A8E"/>
                  </a:solidFill>
                </a:rPr>
                <a:t>T</a:t>
              </a:r>
              <a:r>
                <a:rPr lang="zh-CN" altLang="en-US" sz="2800" b="1" dirty="0">
                  <a:solidFill>
                    <a:srgbClr val="170A8E"/>
                  </a:solidFill>
                </a:rPr>
                <a:t>触发器激励表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0D1E0E0-B47C-4ECF-8E1A-58B8EB638B43}"/>
              </a:ext>
            </a:extLst>
          </p:cNvPr>
          <p:cNvSpPr txBox="1"/>
          <p:nvPr/>
        </p:nvSpPr>
        <p:spPr>
          <a:xfrm>
            <a:off x="5618748" y="3429000"/>
            <a:ext cx="279533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分析：</a:t>
            </a:r>
            <a:endParaRPr lang="en-US" altLang="zh-CN" sz="2800" b="1" dirty="0"/>
          </a:p>
          <a:p>
            <a:r>
              <a:rPr lang="en-US" altLang="zh-CN" sz="2800" b="1" dirty="0"/>
              <a:t>T</a:t>
            </a:r>
            <a:r>
              <a:rPr lang="zh-CN" altLang="en-US" sz="2800" b="1" dirty="0"/>
              <a:t>触发器要发生状态翻转，必须满足输入端信号</a:t>
            </a:r>
            <a:r>
              <a:rPr lang="en-US" altLang="zh-CN" sz="2800" b="1" dirty="0">
                <a:solidFill>
                  <a:srgbClr val="FF0000"/>
                </a:solidFill>
              </a:rPr>
              <a:t>T=1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E788C369-AFE5-4B64-AABA-56BCECB2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966" y="18737"/>
            <a:ext cx="661225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5.4.3 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确定驱动方程组和输出方程</a:t>
            </a:r>
          </a:p>
        </p:txBody>
      </p:sp>
    </p:spTree>
    <p:extLst>
      <p:ext uri="{BB962C8B-B14F-4D97-AF65-F5344CB8AC3E}">
        <p14:creationId xmlns:p14="http://schemas.microsoft.com/office/powerpoint/2010/main" xmlns="" val="307351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E4020E8-8E1D-4C19-B912-C7B39B141133}"/>
              </a:ext>
            </a:extLst>
          </p:cNvPr>
          <p:cNvSpPr txBox="1"/>
          <p:nvPr/>
        </p:nvSpPr>
        <p:spPr>
          <a:xfrm>
            <a:off x="241769" y="763258"/>
            <a:ext cx="7422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b="1" dirty="0">
                <a:solidFill>
                  <a:srgbClr val="FF33CC"/>
                </a:solidFill>
              </a:rPr>
              <a:t>（</a:t>
            </a:r>
            <a:r>
              <a:rPr lang="en-US" altLang="zh-CN" sz="2800" b="1" dirty="0">
                <a:solidFill>
                  <a:srgbClr val="FF33CC"/>
                </a:solidFill>
              </a:rPr>
              <a:t>3</a:t>
            </a:r>
            <a:r>
              <a:rPr lang="zh-CN" altLang="en-US" sz="2800" b="1" dirty="0">
                <a:solidFill>
                  <a:srgbClr val="FF33CC"/>
                </a:solidFill>
              </a:rPr>
              <a:t>）求驱动方程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585022D-CFA0-4D69-9BA9-4C1554EAE987}"/>
              </a:ext>
            </a:extLst>
          </p:cNvPr>
          <p:cNvSpPr txBox="1"/>
          <p:nvPr/>
        </p:nvSpPr>
        <p:spPr>
          <a:xfrm>
            <a:off x="507290" y="1342585"/>
            <a:ext cx="345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00FF"/>
                </a:solidFill>
              </a:rPr>
              <a:t>   若选用</a:t>
            </a:r>
            <a:r>
              <a:rPr lang="en-US" altLang="zh-CN" sz="2800" b="1" dirty="0">
                <a:solidFill>
                  <a:srgbClr val="0000FF"/>
                </a:solidFill>
              </a:rPr>
              <a:t>T</a:t>
            </a:r>
            <a:r>
              <a:rPr lang="zh-CN" altLang="en-US" sz="2800" b="1" dirty="0">
                <a:solidFill>
                  <a:srgbClr val="0000FF"/>
                </a:solidFill>
              </a:rPr>
              <a:t>触发器</a:t>
            </a:r>
          </a:p>
        </p:txBody>
      </p:sp>
      <p:pic>
        <p:nvPicPr>
          <p:cNvPr id="21" name="Picture 5" descr="B5-4-9">
            <a:extLst>
              <a:ext uri="{FF2B5EF4-FFF2-40B4-BE49-F238E27FC236}">
                <a16:creationId xmlns:a16="http://schemas.microsoft.com/office/drawing/2014/main" xmlns="" id="{7A17674B-03C1-4329-A6F5-0CDE9F971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823" y="3308423"/>
            <a:ext cx="5683357" cy="2890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9D269567-1871-48F5-982F-77F85627D9FA}"/>
              </a:ext>
            </a:extLst>
          </p:cNvPr>
          <p:cNvSpPr txBox="1"/>
          <p:nvPr/>
        </p:nvSpPr>
        <p:spPr>
          <a:xfrm>
            <a:off x="507290" y="2016934"/>
            <a:ext cx="7483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假设两个</a:t>
            </a:r>
            <a:r>
              <a:rPr lang="en-US" altLang="zh-CN" sz="2800" b="1" dirty="0"/>
              <a:t>T</a:t>
            </a:r>
            <a:r>
              <a:rPr lang="zh-CN" altLang="en-US" sz="2800" b="1" dirty="0"/>
              <a:t>触发器的输入端信号分别为</a:t>
            </a:r>
            <a:r>
              <a:rPr lang="en-US" altLang="zh-CN" sz="2800" b="1" dirty="0"/>
              <a:t>T1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T2</a:t>
            </a:r>
            <a:r>
              <a:rPr lang="zh-CN" altLang="en-US" sz="2800" b="1" dirty="0"/>
              <a:t>，由状态转移表</a:t>
            </a:r>
            <a:r>
              <a:rPr lang="zh-CN" altLang="en-US" sz="2800" b="1" dirty="0">
                <a:solidFill>
                  <a:srgbClr val="FF0000"/>
                </a:solidFill>
              </a:rPr>
              <a:t>画</a:t>
            </a:r>
            <a:r>
              <a:rPr lang="en-US" altLang="zh-CN" sz="2800" b="1" dirty="0">
                <a:solidFill>
                  <a:srgbClr val="FF0000"/>
                </a:solidFill>
              </a:rPr>
              <a:t>T1</a:t>
            </a:r>
            <a:r>
              <a:rPr lang="zh-CN" altLang="en-US" sz="2800" b="1" dirty="0">
                <a:solidFill>
                  <a:srgbClr val="FF0000"/>
                </a:solidFill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</a:rPr>
              <a:t>T2</a:t>
            </a:r>
            <a:r>
              <a:rPr lang="zh-CN" altLang="en-US" sz="2800" b="1" dirty="0">
                <a:solidFill>
                  <a:srgbClr val="FF0000"/>
                </a:solidFill>
              </a:rPr>
              <a:t>的卡诺图</a:t>
            </a:r>
          </a:p>
        </p:txBody>
      </p:sp>
      <p:sp>
        <p:nvSpPr>
          <p:cNvPr id="5" name="弧形 4">
            <a:extLst>
              <a:ext uri="{FF2B5EF4-FFF2-40B4-BE49-F238E27FC236}">
                <a16:creationId xmlns:a16="http://schemas.microsoft.com/office/drawing/2014/main" xmlns="" id="{AD97F21C-DC5E-48F6-B05B-382EC148DF03}"/>
              </a:ext>
            </a:extLst>
          </p:cNvPr>
          <p:cNvSpPr/>
          <p:nvPr/>
        </p:nvSpPr>
        <p:spPr>
          <a:xfrm>
            <a:off x="946484" y="4267026"/>
            <a:ext cx="1724526" cy="469232"/>
          </a:xfrm>
          <a:prstGeom prst="arc">
            <a:avLst>
              <a:gd name="adj1" fmla="val 10896110"/>
              <a:gd name="adj2" fmla="val 593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0ABA3FFB-AB4D-4719-81E2-3E9E6338804C}"/>
              </a:ext>
            </a:extLst>
          </p:cNvPr>
          <p:cNvGrpSpPr/>
          <p:nvPr/>
        </p:nvGrpSpPr>
        <p:grpSpPr>
          <a:xfrm>
            <a:off x="6079510" y="3019080"/>
            <a:ext cx="2432254" cy="2933700"/>
            <a:chOff x="6460510" y="3142570"/>
            <a:chExt cx="2432254" cy="293370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922FECC0-10E7-4871-8AD4-964D903D9B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7600" y="3142570"/>
              <a:ext cx="1935164" cy="2933700"/>
              <a:chOff x="173" y="0"/>
              <a:chExt cx="1219" cy="1848"/>
            </a:xfrm>
          </p:grpSpPr>
          <p:sp>
            <p:nvSpPr>
              <p:cNvPr id="16" name="矩形 134159">
                <a:extLst>
                  <a:ext uri="{FF2B5EF4-FFF2-40B4-BE49-F238E27FC236}">
                    <a16:creationId xmlns:a16="http://schemas.microsoft.com/office/drawing/2014/main" xmlns="" id="{C89BE550-2DE6-4F2D-BA7C-9D3DBA0E1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432"/>
                <a:ext cx="864" cy="135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" name="直接连接符 134160">
                <a:extLst>
                  <a:ext uri="{FF2B5EF4-FFF2-40B4-BE49-F238E27FC236}">
                    <a16:creationId xmlns:a16="http://schemas.microsoft.com/office/drawing/2014/main" xmlns="" id="{5CF6D785-75CF-4ED4-B666-778C3EA0A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73" y="59"/>
                <a:ext cx="363" cy="372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直接连接符 134161">
                <a:extLst>
                  <a:ext uri="{FF2B5EF4-FFF2-40B4-BE49-F238E27FC236}">
                    <a16:creationId xmlns:a16="http://schemas.microsoft.com/office/drawing/2014/main" xmlns="" id="{1B80BD50-A8D2-4BF0-925C-12CC49E4DA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816"/>
                <a:ext cx="86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直接连接符 134162">
                <a:extLst>
                  <a:ext uri="{FF2B5EF4-FFF2-40B4-BE49-F238E27FC236}">
                    <a16:creationId xmlns:a16="http://schemas.microsoft.com/office/drawing/2014/main" xmlns="" id="{B6FC047A-40E8-4EDF-B128-B0528CA68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8" y="436"/>
                <a:ext cx="2" cy="13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文本框 134164">
                <a:extLst>
                  <a:ext uri="{FF2B5EF4-FFF2-40B4-BE49-F238E27FC236}">
                    <a16:creationId xmlns:a16="http://schemas.microsoft.com/office/drawing/2014/main" xmlns="" id="{17505FF2-06B5-48AE-B5DE-C8F4B837D2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108"/>
                <a:ext cx="6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/>
                <a:r>
                  <a:rPr lang="en-US" altLang="zh-CN">
                    <a:ea typeface="宋体" panose="02010600030101010101" pitchFamily="2" charset="-122"/>
                  </a:rPr>
                  <a:t>0     1</a:t>
                </a:r>
              </a:p>
            </p:txBody>
          </p:sp>
          <p:sp>
            <p:nvSpPr>
              <p:cNvPr id="25" name="文本框 134165">
                <a:extLst>
                  <a:ext uri="{FF2B5EF4-FFF2-40B4-BE49-F238E27FC236}">
                    <a16:creationId xmlns:a16="http://schemas.microsoft.com/office/drawing/2014/main" xmlns="" id="{307E684A-86EE-4DC1-9B6F-AA3153D850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444"/>
                <a:ext cx="496" cy="1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>
                  <a:lnSpc>
                    <a:spcPct val="110000"/>
                  </a:lnSpc>
                </a:pPr>
                <a:r>
                  <a:rPr lang="en-US" altLang="zh-CN">
                    <a:ea typeface="宋体" panose="02010600030101010101" pitchFamily="2" charset="-122"/>
                  </a:rPr>
                  <a:t>00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zh-CN">
                    <a:ea typeface="宋体" panose="02010600030101010101" pitchFamily="2" charset="-122"/>
                  </a:rPr>
                  <a:t>01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zh-CN">
                    <a:ea typeface="宋体" panose="02010600030101010101" pitchFamily="2" charset="-122"/>
                  </a:rPr>
                  <a:t>11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zh-CN"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26" name="文本框 134166">
                <a:extLst>
                  <a:ext uri="{FF2B5EF4-FFF2-40B4-BE49-F238E27FC236}">
                    <a16:creationId xmlns:a16="http://schemas.microsoft.com/office/drawing/2014/main" xmlns="" id="{79FBB1A9-06E2-44A0-9789-DDABC693C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" y="0"/>
                <a:ext cx="25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/>
                <a:r>
                  <a:rPr lang="en-US" altLang="zh-CN" i="1" dirty="0"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28" name="直接连接符 134168">
                <a:extLst>
                  <a:ext uri="{FF2B5EF4-FFF2-40B4-BE49-F238E27FC236}">
                    <a16:creationId xmlns:a16="http://schemas.microsoft.com/office/drawing/2014/main" xmlns="" id="{0FD75BC0-01D4-47D5-9221-029189523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152"/>
                <a:ext cx="86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直接连接符 134169">
                <a:extLst>
                  <a:ext uri="{FF2B5EF4-FFF2-40B4-BE49-F238E27FC236}">
                    <a16:creationId xmlns:a16="http://schemas.microsoft.com/office/drawing/2014/main" xmlns="" id="{73890FA5-A38E-4C52-9D63-CD7CD3545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488"/>
                <a:ext cx="86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8" name="矩形 7">
                  <a:extLst>
                    <a:ext uri="{FF2B5EF4-FFF2-40B4-BE49-F238E27FC236}">
                      <a16:creationId xmlns="" xmlns:a16="http://schemas.microsoft.com/office/drawing/2014/main" id="{C5DD2302-A0F3-44B8-B821-56A2B891A338}"/>
                    </a:ext>
                  </a:extLst>
                </p:cNvPr>
                <p:cNvSpPr/>
                <p:nvPr/>
              </p:nvSpPr>
              <p:spPr>
                <a:xfrm>
                  <a:off x="6460510" y="3444553"/>
                  <a:ext cx="87498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5DD2302-A0F3-44B8-B821-56A2B891A3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0510" y="3444553"/>
                  <a:ext cx="874983" cy="400110"/>
                </a:xfrm>
                <a:prstGeom prst="rect">
                  <a:avLst/>
                </a:prstGeom>
                <a:blipFill>
                  <a:blip r:embed="rId5" cstate="print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弧形 29">
            <a:extLst>
              <a:ext uri="{FF2B5EF4-FFF2-40B4-BE49-F238E27FC236}">
                <a16:creationId xmlns:a16="http://schemas.microsoft.com/office/drawing/2014/main" xmlns="" id="{710AFB4F-1754-4C53-9A8F-3043A0003D00}"/>
              </a:ext>
            </a:extLst>
          </p:cNvPr>
          <p:cNvSpPr/>
          <p:nvPr/>
        </p:nvSpPr>
        <p:spPr>
          <a:xfrm>
            <a:off x="954502" y="4668078"/>
            <a:ext cx="1724526" cy="469232"/>
          </a:xfrm>
          <a:prstGeom prst="arc">
            <a:avLst>
              <a:gd name="adj1" fmla="val 10896110"/>
              <a:gd name="adj2" fmla="val 76008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弧形 30">
            <a:extLst>
              <a:ext uri="{FF2B5EF4-FFF2-40B4-BE49-F238E27FC236}">
                <a16:creationId xmlns:a16="http://schemas.microsoft.com/office/drawing/2014/main" xmlns="" id="{96328122-9FBC-457D-BF9F-08B20F7DB57C}"/>
              </a:ext>
            </a:extLst>
          </p:cNvPr>
          <p:cNvSpPr/>
          <p:nvPr/>
        </p:nvSpPr>
        <p:spPr>
          <a:xfrm>
            <a:off x="946482" y="5145337"/>
            <a:ext cx="1724526" cy="469232"/>
          </a:xfrm>
          <a:prstGeom prst="arc">
            <a:avLst>
              <a:gd name="adj1" fmla="val 10896110"/>
              <a:gd name="adj2" fmla="val 21528629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xmlns="" id="{2684D7B4-80A4-43CE-99FA-5F084CC15356}"/>
              </a:ext>
            </a:extLst>
          </p:cNvPr>
          <p:cNvSpPr/>
          <p:nvPr/>
        </p:nvSpPr>
        <p:spPr>
          <a:xfrm>
            <a:off x="946482" y="5576960"/>
            <a:ext cx="1724526" cy="469232"/>
          </a:xfrm>
          <a:prstGeom prst="arc">
            <a:avLst>
              <a:gd name="adj1" fmla="val 10896110"/>
              <a:gd name="adj2" fmla="val 21593270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xmlns="" id="{0FF54B37-9084-42A6-A370-23EADA5E10A0}"/>
              </a:ext>
            </a:extLst>
          </p:cNvPr>
          <p:cNvSpPr/>
          <p:nvPr/>
        </p:nvSpPr>
        <p:spPr>
          <a:xfrm>
            <a:off x="952293" y="4081204"/>
            <a:ext cx="3519444" cy="743459"/>
          </a:xfrm>
          <a:prstGeom prst="arc">
            <a:avLst>
              <a:gd name="adj1" fmla="val 10800001"/>
              <a:gd name="adj2" fmla="val 24710"/>
            </a:avLst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弧形 32">
            <a:extLst>
              <a:ext uri="{FF2B5EF4-FFF2-40B4-BE49-F238E27FC236}">
                <a16:creationId xmlns:a16="http://schemas.microsoft.com/office/drawing/2014/main" xmlns="" id="{054EE3ED-6BFA-4D6A-99B3-F0A9EC955ACE}"/>
              </a:ext>
            </a:extLst>
          </p:cNvPr>
          <p:cNvSpPr/>
          <p:nvPr/>
        </p:nvSpPr>
        <p:spPr>
          <a:xfrm>
            <a:off x="988386" y="4510160"/>
            <a:ext cx="3455277" cy="743645"/>
          </a:xfrm>
          <a:prstGeom prst="arc">
            <a:avLst>
              <a:gd name="adj1" fmla="val 10800001"/>
              <a:gd name="adj2" fmla="val 109486"/>
            </a:avLst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弧形 33">
            <a:extLst>
              <a:ext uri="{FF2B5EF4-FFF2-40B4-BE49-F238E27FC236}">
                <a16:creationId xmlns:a16="http://schemas.microsoft.com/office/drawing/2014/main" xmlns="" id="{FE4237CE-244C-48EC-A385-072DD41B503B}"/>
              </a:ext>
            </a:extLst>
          </p:cNvPr>
          <p:cNvSpPr/>
          <p:nvPr/>
        </p:nvSpPr>
        <p:spPr>
          <a:xfrm>
            <a:off x="976351" y="4935278"/>
            <a:ext cx="3495386" cy="743645"/>
          </a:xfrm>
          <a:prstGeom prst="arc">
            <a:avLst>
              <a:gd name="adj1" fmla="val 10800001"/>
              <a:gd name="adj2" fmla="val 109486"/>
            </a:avLst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弧形 34">
            <a:extLst>
              <a:ext uri="{FF2B5EF4-FFF2-40B4-BE49-F238E27FC236}">
                <a16:creationId xmlns:a16="http://schemas.microsoft.com/office/drawing/2014/main" xmlns="" id="{89B98AF9-3E04-4C41-9B66-968C41D93DB7}"/>
              </a:ext>
            </a:extLst>
          </p:cNvPr>
          <p:cNvSpPr/>
          <p:nvPr/>
        </p:nvSpPr>
        <p:spPr>
          <a:xfrm>
            <a:off x="984376" y="5388480"/>
            <a:ext cx="3487361" cy="743645"/>
          </a:xfrm>
          <a:prstGeom prst="arc">
            <a:avLst>
              <a:gd name="adj1" fmla="val 10800001"/>
              <a:gd name="adj2" fmla="val 109486"/>
            </a:avLst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4225A6B0-96A8-4B86-9EC0-6CC3EDD124CC}"/>
              </a:ext>
            </a:extLst>
          </p:cNvPr>
          <p:cNvSpPr txBox="1"/>
          <p:nvPr/>
        </p:nvSpPr>
        <p:spPr>
          <a:xfrm>
            <a:off x="7322540" y="3748070"/>
            <a:ext cx="31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E27F5D57-F118-4EBA-B0A9-E89E509044C4}"/>
              </a:ext>
            </a:extLst>
          </p:cNvPr>
          <p:cNvSpPr txBox="1"/>
          <p:nvPr/>
        </p:nvSpPr>
        <p:spPr>
          <a:xfrm>
            <a:off x="7339816" y="4280387"/>
            <a:ext cx="31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3F3C85B5-4423-4F43-8C26-0CC1C21282E0}"/>
              </a:ext>
            </a:extLst>
          </p:cNvPr>
          <p:cNvSpPr txBox="1"/>
          <p:nvPr/>
        </p:nvSpPr>
        <p:spPr>
          <a:xfrm>
            <a:off x="7339816" y="4837700"/>
            <a:ext cx="31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16C4876D-9B4C-4592-8657-DB08BDD4AE18}"/>
              </a:ext>
            </a:extLst>
          </p:cNvPr>
          <p:cNvSpPr txBox="1"/>
          <p:nvPr/>
        </p:nvSpPr>
        <p:spPr>
          <a:xfrm>
            <a:off x="7346278" y="5343407"/>
            <a:ext cx="31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0C12C7D4-C11A-43CB-9AA9-145A01F36DEA}"/>
              </a:ext>
            </a:extLst>
          </p:cNvPr>
          <p:cNvSpPr txBox="1"/>
          <p:nvPr/>
        </p:nvSpPr>
        <p:spPr>
          <a:xfrm>
            <a:off x="7980609" y="3743744"/>
            <a:ext cx="31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</a:rPr>
              <a:t>1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9F49712C-5F70-4DCA-A4D1-871B06F633E4}"/>
              </a:ext>
            </a:extLst>
          </p:cNvPr>
          <p:cNvSpPr txBox="1"/>
          <p:nvPr/>
        </p:nvSpPr>
        <p:spPr>
          <a:xfrm>
            <a:off x="7952777" y="4854433"/>
            <a:ext cx="31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</a:rPr>
              <a:t>1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475B8EAB-B9F2-4E8C-B508-C2262A413F82}"/>
              </a:ext>
            </a:extLst>
          </p:cNvPr>
          <p:cNvSpPr txBox="1"/>
          <p:nvPr/>
        </p:nvSpPr>
        <p:spPr>
          <a:xfrm>
            <a:off x="7980609" y="4305724"/>
            <a:ext cx="31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</a:rPr>
              <a:t>0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C27F346A-D6CE-4EDA-88F5-61A0A882068A}"/>
              </a:ext>
            </a:extLst>
          </p:cNvPr>
          <p:cNvSpPr txBox="1"/>
          <p:nvPr/>
        </p:nvSpPr>
        <p:spPr>
          <a:xfrm>
            <a:off x="7991063" y="5368403"/>
            <a:ext cx="31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</a:rPr>
              <a:t>0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22AC564D-A5E3-42F8-8C34-C43A1FC0A608}"/>
              </a:ext>
            </a:extLst>
          </p:cNvPr>
          <p:cNvSpPr txBox="1"/>
          <p:nvPr/>
        </p:nvSpPr>
        <p:spPr>
          <a:xfrm>
            <a:off x="7546911" y="5939067"/>
            <a:ext cx="53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T2</a:t>
            </a:r>
            <a:endParaRPr lang="zh-CN" altLang="en-US" sz="2800" dirty="0"/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xmlns="" id="{E788C369-AFE5-4B64-AABA-56BCECB2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966" y="18737"/>
            <a:ext cx="661225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5.4.3 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确定驱动方程组和输出方程</a:t>
            </a:r>
          </a:p>
        </p:txBody>
      </p:sp>
    </p:spTree>
    <p:extLst>
      <p:ext uri="{BB962C8B-B14F-4D97-AF65-F5344CB8AC3E}">
        <p14:creationId xmlns:p14="http://schemas.microsoft.com/office/powerpoint/2010/main" xmlns="" val="205889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  <p:bldP spid="31" grpId="0" animBg="1"/>
      <p:bldP spid="32" grpId="0" animBg="1"/>
      <p:bldP spid="12" grpId="0" animBg="1"/>
      <p:bldP spid="33" grpId="0" animBg="1"/>
      <p:bldP spid="34" grpId="0" animBg="1"/>
      <p:bldP spid="35" grpId="0" animBg="1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E4020E8-8E1D-4C19-B912-C7B39B141133}"/>
              </a:ext>
            </a:extLst>
          </p:cNvPr>
          <p:cNvSpPr txBox="1"/>
          <p:nvPr/>
        </p:nvSpPr>
        <p:spPr>
          <a:xfrm>
            <a:off x="348614" y="768472"/>
            <a:ext cx="7422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b="1" dirty="0">
                <a:solidFill>
                  <a:srgbClr val="FF33CC"/>
                </a:solidFill>
              </a:rPr>
              <a:t>（</a:t>
            </a:r>
            <a:r>
              <a:rPr lang="en-US" altLang="zh-CN" sz="2800" b="1" dirty="0">
                <a:solidFill>
                  <a:srgbClr val="FF33CC"/>
                </a:solidFill>
              </a:rPr>
              <a:t>3</a:t>
            </a:r>
            <a:r>
              <a:rPr lang="zh-CN" altLang="en-US" sz="2800" b="1" dirty="0">
                <a:solidFill>
                  <a:srgbClr val="FF33CC"/>
                </a:solidFill>
              </a:rPr>
              <a:t>）求驱动方程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585022D-CFA0-4D69-9BA9-4C1554EAE987}"/>
              </a:ext>
            </a:extLst>
          </p:cNvPr>
          <p:cNvSpPr txBox="1"/>
          <p:nvPr/>
        </p:nvSpPr>
        <p:spPr>
          <a:xfrm>
            <a:off x="581225" y="1476963"/>
            <a:ext cx="345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00FF"/>
                </a:solidFill>
              </a:rPr>
              <a:t>   若选用</a:t>
            </a:r>
            <a:r>
              <a:rPr lang="en-US" altLang="zh-CN" sz="2800" b="1" dirty="0">
                <a:solidFill>
                  <a:srgbClr val="0000FF"/>
                </a:solidFill>
              </a:rPr>
              <a:t>T</a:t>
            </a:r>
            <a:r>
              <a:rPr lang="zh-CN" altLang="en-US" sz="2800" b="1" dirty="0">
                <a:solidFill>
                  <a:srgbClr val="0000FF"/>
                </a:solidFill>
              </a:rPr>
              <a:t>触发器</a:t>
            </a:r>
          </a:p>
        </p:txBody>
      </p:sp>
      <p:pic>
        <p:nvPicPr>
          <p:cNvPr id="21" name="Picture 5" descr="B5-4-9">
            <a:extLst>
              <a:ext uri="{FF2B5EF4-FFF2-40B4-BE49-F238E27FC236}">
                <a16:creationId xmlns:a16="http://schemas.microsoft.com/office/drawing/2014/main" xmlns="" id="{7A17674B-03C1-4329-A6F5-0CDE9F971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823" y="3308423"/>
            <a:ext cx="5683357" cy="2890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9D269567-1871-48F5-982F-77F85627D9FA}"/>
              </a:ext>
            </a:extLst>
          </p:cNvPr>
          <p:cNvSpPr txBox="1"/>
          <p:nvPr/>
        </p:nvSpPr>
        <p:spPr>
          <a:xfrm>
            <a:off x="581225" y="2123899"/>
            <a:ext cx="7483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假设两个</a:t>
            </a:r>
            <a:r>
              <a:rPr lang="en-US" altLang="zh-CN" sz="2800" b="1" dirty="0"/>
              <a:t>T</a:t>
            </a:r>
            <a:r>
              <a:rPr lang="zh-CN" altLang="en-US" sz="2800" b="1" dirty="0"/>
              <a:t>触发器的输入端信号分别为</a:t>
            </a:r>
            <a:r>
              <a:rPr lang="en-US" altLang="zh-CN" sz="2800" b="1" dirty="0"/>
              <a:t>T1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T2</a:t>
            </a:r>
            <a:r>
              <a:rPr lang="zh-CN" altLang="en-US" sz="2800" b="1" dirty="0"/>
              <a:t>，由状态转移表画</a:t>
            </a:r>
            <a:r>
              <a:rPr lang="en-US" altLang="zh-CN" sz="2800" b="1" dirty="0"/>
              <a:t>T1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T2</a:t>
            </a:r>
            <a:r>
              <a:rPr lang="zh-CN" altLang="en-US" sz="2800" b="1" dirty="0"/>
              <a:t>的卡诺图</a:t>
            </a:r>
          </a:p>
        </p:txBody>
      </p:sp>
      <p:sp>
        <p:nvSpPr>
          <p:cNvPr id="5" name="弧形 4">
            <a:extLst>
              <a:ext uri="{FF2B5EF4-FFF2-40B4-BE49-F238E27FC236}">
                <a16:creationId xmlns:a16="http://schemas.microsoft.com/office/drawing/2014/main" xmlns="" id="{AD97F21C-DC5E-48F6-B05B-382EC148DF03}"/>
              </a:ext>
            </a:extLst>
          </p:cNvPr>
          <p:cNvSpPr/>
          <p:nvPr/>
        </p:nvSpPr>
        <p:spPr>
          <a:xfrm>
            <a:off x="1050760" y="4267026"/>
            <a:ext cx="1724526" cy="469232"/>
          </a:xfrm>
          <a:prstGeom prst="arc">
            <a:avLst>
              <a:gd name="adj1" fmla="val 10896110"/>
              <a:gd name="adj2" fmla="val 59352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0ABA3FFB-AB4D-4719-81E2-3E9E6338804C}"/>
              </a:ext>
            </a:extLst>
          </p:cNvPr>
          <p:cNvGrpSpPr/>
          <p:nvPr/>
        </p:nvGrpSpPr>
        <p:grpSpPr>
          <a:xfrm>
            <a:off x="6079510" y="3019080"/>
            <a:ext cx="2432254" cy="2933700"/>
            <a:chOff x="6460510" y="3142570"/>
            <a:chExt cx="2432254" cy="293370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922FECC0-10E7-4871-8AD4-964D903D9B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7600" y="3142570"/>
              <a:ext cx="1935164" cy="2933700"/>
              <a:chOff x="173" y="0"/>
              <a:chExt cx="1219" cy="1848"/>
            </a:xfrm>
          </p:grpSpPr>
          <p:sp>
            <p:nvSpPr>
              <p:cNvPr id="16" name="矩形 134159">
                <a:extLst>
                  <a:ext uri="{FF2B5EF4-FFF2-40B4-BE49-F238E27FC236}">
                    <a16:creationId xmlns:a16="http://schemas.microsoft.com/office/drawing/2014/main" xmlns="" id="{C89BE550-2DE6-4F2D-BA7C-9D3DBA0E1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432"/>
                <a:ext cx="864" cy="135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" name="直接连接符 134160">
                <a:extLst>
                  <a:ext uri="{FF2B5EF4-FFF2-40B4-BE49-F238E27FC236}">
                    <a16:creationId xmlns:a16="http://schemas.microsoft.com/office/drawing/2014/main" xmlns="" id="{5CF6D785-75CF-4ED4-B666-778C3EA0A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73" y="59"/>
                <a:ext cx="363" cy="372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直接连接符 134161">
                <a:extLst>
                  <a:ext uri="{FF2B5EF4-FFF2-40B4-BE49-F238E27FC236}">
                    <a16:creationId xmlns:a16="http://schemas.microsoft.com/office/drawing/2014/main" xmlns="" id="{1B80BD50-A8D2-4BF0-925C-12CC49E4DA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816"/>
                <a:ext cx="86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直接连接符 134162">
                <a:extLst>
                  <a:ext uri="{FF2B5EF4-FFF2-40B4-BE49-F238E27FC236}">
                    <a16:creationId xmlns:a16="http://schemas.microsoft.com/office/drawing/2014/main" xmlns="" id="{B6FC047A-40E8-4EDF-B128-B0528CA68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8" y="436"/>
                <a:ext cx="2" cy="13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文本框 134164">
                <a:extLst>
                  <a:ext uri="{FF2B5EF4-FFF2-40B4-BE49-F238E27FC236}">
                    <a16:creationId xmlns:a16="http://schemas.microsoft.com/office/drawing/2014/main" xmlns="" id="{17505FF2-06B5-48AE-B5DE-C8F4B837D2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108"/>
                <a:ext cx="6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/>
                <a:r>
                  <a:rPr lang="en-US" altLang="zh-CN">
                    <a:ea typeface="宋体" panose="02010600030101010101" pitchFamily="2" charset="-122"/>
                  </a:rPr>
                  <a:t>0     1</a:t>
                </a:r>
              </a:p>
            </p:txBody>
          </p:sp>
          <p:sp>
            <p:nvSpPr>
              <p:cNvPr id="25" name="文本框 134165">
                <a:extLst>
                  <a:ext uri="{FF2B5EF4-FFF2-40B4-BE49-F238E27FC236}">
                    <a16:creationId xmlns:a16="http://schemas.microsoft.com/office/drawing/2014/main" xmlns="" id="{307E684A-86EE-4DC1-9B6F-AA3153D850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444"/>
                <a:ext cx="496" cy="1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>
                  <a:lnSpc>
                    <a:spcPct val="110000"/>
                  </a:lnSpc>
                </a:pPr>
                <a:r>
                  <a:rPr lang="en-US" altLang="zh-CN">
                    <a:ea typeface="宋体" panose="02010600030101010101" pitchFamily="2" charset="-122"/>
                  </a:rPr>
                  <a:t>00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zh-CN">
                    <a:ea typeface="宋体" panose="02010600030101010101" pitchFamily="2" charset="-122"/>
                  </a:rPr>
                  <a:t>01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zh-CN">
                    <a:ea typeface="宋体" panose="02010600030101010101" pitchFamily="2" charset="-122"/>
                  </a:rPr>
                  <a:t>11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zh-CN"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26" name="文本框 134166">
                <a:extLst>
                  <a:ext uri="{FF2B5EF4-FFF2-40B4-BE49-F238E27FC236}">
                    <a16:creationId xmlns:a16="http://schemas.microsoft.com/office/drawing/2014/main" xmlns="" id="{79FBB1A9-06E2-44A0-9789-DDABC693C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" y="0"/>
                <a:ext cx="25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/>
                <a:r>
                  <a:rPr lang="en-US" altLang="zh-CN" i="1" dirty="0"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28" name="直接连接符 134168">
                <a:extLst>
                  <a:ext uri="{FF2B5EF4-FFF2-40B4-BE49-F238E27FC236}">
                    <a16:creationId xmlns:a16="http://schemas.microsoft.com/office/drawing/2014/main" xmlns="" id="{0FD75BC0-01D4-47D5-9221-029189523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152"/>
                <a:ext cx="86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直接连接符 134169">
                <a:extLst>
                  <a:ext uri="{FF2B5EF4-FFF2-40B4-BE49-F238E27FC236}">
                    <a16:creationId xmlns:a16="http://schemas.microsoft.com/office/drawing/2014/main" xmlns="" id="{73890FA5-A38E-4C52-9D63-CD7CD3545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488"/>
                <a:ext cx="864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8" name="矩形 7">
                  <a:extLst>
                    <a:ext uri="{FF2B5EF4-FFF2-40B4-BE49-F238E27FC236}">
                      <a16:creationId xmlns="" xmlns:a16="http://schemas.microsoft.com/office/drawing/2014/main" id="{C5DD2302-A0F3-44B8-B821-56A2B891A338}"/>
                    </a:ext>
                  </a:extLst>
                </p:cNvPr>
                <p:cNvSpPr/>
                <p:nvPr/>
              </p:nvSpPr>
              <p:spPr>
                <a:xfrm>
                  <a:off x="6460510" y="3444553"/>
                  <a:ext cx="87498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bSup>
                          <m:sSubSup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zh-CN" altLang="en-US" sz="2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5DD2302-A0F3-44B8-B821-56A2B891A3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0510" y="3444553"/>
                  <a:ext cx="874983" cy="400110"/>
                </a:xfrm>
                <a:prstGeom prst="rect">
                  <a:avLst/>
                </a:prstGeom>
                <a:blipFill>
                  <a:blip r:embed="rId5" cstate="print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弧形 29">
            <a:extLst>
              <a:ext uri="{FF2B5EF4-FFF2-40B4-BE49-F238E27FC236}">
                <a16:creationId xmlns:a16="http://schemas.microsoft.com/office/drawing/2014/main" xmlns="" id="{710AFB4F-1754-4C53-9A8F-3043A0003D00}"/>
              </a:ext>
            </a:extLst>
          </p:cNvPr>
          <p:cNvSpPr/>
          <p:nvPr/>
        </p:nvSpPr>
        <p:spPr>
          <a:xfrm>
            <a:off x="1058778" y="4668078"/>
            <a:ext cx="1724526" cy="469232"/>
          </a:xfrm>
          <a:prstGeom prst="arc">
            <a:avLst>
              <a:gd name="adj1" fmla="val 10896110"/>
              <a:gd name="adj2" fmla="val 76008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弧形 30">
            <a:extLst>
              <a:ext uri="{FF2B5EF4-FFF2-40B4-BE49-F238E27FC236}">
                <a16:creationId xmlns:a16="http://schemas.microsoft.com/office/drawing/2014/main" xmlns="" id="{96328122-9FBC-457D-BF9F-08B20F7DB57C}"/>
              </a:ext>
            </a:extLst>
          </p:cNvPr>
          <p:cNvSpPr/>
          <p:nvPr/>
        </p:nvSpPr>
        <p:spPr>
          <a:xfrm>
            <a:off x="1050758" y="5145337"/>
            <a:ext cx="1724526" cy="469232"/>
          </a:xfrm>
          <a:prstGeom prst="arc">
            <a:avLst>
              <a:gd name="adj1" fmla="val 10896110"/>
              <a:gd name="adj2" fmla="val 21528629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xmlns="" id="{2684D7B4-80A4-43CE-99FA-5F084CC15356}"/>
              </a:ext>
            </a:extLst>
          </p:cNvPr>
          <p:cNvSpPr/>
          <p:nvPr/>
        </p:nvSpPr>
        <p:spPr>
          <a:xfrm>
            <a:off x="1050758" y="5576960"/>
            <a:ext cx="1724526" cy="469232"/>
          </a:xfrm>
          <a:prstGeom prst="arc">
            <a:avLst>
              <a:gd name="adj1" fmla="val 10896110"/>
              <a:gd name="adj2" fmla="val 21593270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xmlns="" id="{0FF54B37-9084-42A6-A370-23EADA5E10A0}"/>
              </a:ext>
            </a:extLst>
          </p:cNvPr>
          <p:cNvSpPr/>
          <p:nvPr/>
        </p:nvSpPr>
        <p:spPr>
          <a:xfrm>
            <a:off x="1056569" y="4081204"/>
            <a:ext cx="3519444" cy="743459"/>
          </a:xfrm>
          <a:prstGeom prst="arc">
            <a:avLst>
              <a:gd name="adj1" fmla="val 10800001"/>
              <a:gd name="adj2" fmla="val 24710"/>
            </a:avLst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弧形 32">
            <a:extLst>
              <a:ext uri="{FF2B5EF4-FFF2-40B4-BE49-F238E27FC236}">
                <a16:creationId xmlns:a16="http://schemas.microsoft.com/office/drawing/2014/main" xmlns="" id="{054EE3ED-6BFA-4D6A-99B3-F0A9EC955ACE}"/>
              </a:ext>
            </a:extLst>
          </p:cNvPr>
          <p:cNvSpPr/>
          <p:nvPr/>
        </p:nvSpPr>
        <p:spPr>
          <a:xfrm>
            <a:off x="1092662" y="4510160"/>
            <a:ext cx="3455277" cy="743645"/>
          </a:xfrm>
          <a:prstGeom prst="arc">
            <a:avLst>
              <a:gd name="adj1" fmla="val 10800001"/>
              <a:gd name="adj2" fmla="val 109486"/>
            </a:avLst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弧形 33">
            <a:extLst>
              <a:ext uri="{FF2B5EF4-FFF2-40B4-BE49-F238E27FC236}">
                <a16:creationId xmlns:a16="http://schemas.microsoft.com/office/drawing/2014/main" xmlns="" id="{FE4237CE-244C-48EC-A385-072DD41B503B}"/>
              </a:ext>
            </a:extLst>
          </p:cNvPr>
          <p:cNvSpPr/>
          <p:nvPr/>
        </p:nvSpPr>
        <p:spPr>
          <a:xfrm>
            <a:off x="1080627" y="4935278"/>
            <a:ext cx="3495386" cy="743645"/>
          </a:xfrm>
          <a:prstGeom prst="arc">
            <a:avLst>
              <a:gd name="adj1" fmla="val 10800001"/>
              <a:gd name="adj2" fmla="val 109486"/>
            </a:avLst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弧形 34">
            <a:extLst>
              <a:ext uri="{FF2B5EF4-FFF2-40B4-BE49-F238E27FC236}">
                <a16:creationId xmlns:a16="http://schemas.microsoft.com/office/drawing/2014/main" xmlns="" id="{89B98AF9-3E04-4C41-9B66-968C41D93DB7}"/>
              </a:ext>
            </a:extLst>
          </p:cNvPr>
          <p:cNvSpPr/>
          <p:nvPr/>
        </p:nvSpPr>
        <p:spPr>
          <a:xfrm>
            <a:off x="1088652" y="5388480"/>
            <a:ext cx="3487361" cy="743645"/>
          </a:xfrm>
          <a:prstGeom prst="arc">
            <a:avLst>
              <a:gd name="adj1" fmla="val 10800001"/>
              <a:gd name="adj2" fmla="val 109486"/>
            </a:avLst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4225A6B0-96A8-4B86-9EC0-6CC3EDD124CC}"/>
              </a:ext>
            </a:extLst>
          </p:cNvPr>
          <p:cNvSpPr txBox="1"/>
          <p:nvPr/>
        </p:nvSpPr>
        <p:spPr>
          <a:xfrm>
            <a:off x="7322540" y="3748070"/>
            <a:ext cx="31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0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E27F5D57-F118-4EBA-B0A9-E89E509044C4}"/>
              </a:ext>
            </a:extLst>
          </p:cNvPr>
          <p:cNvSpPr txBox="1"/>
          <p:nvPr/>
        </p:nvSpPr>
        <p:spPr>
          <a:xfrm>
            <a:off x="7339816" y="4280387"/>
            <a:ext cx="31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3F3C85B5-4423-4F43-8C26-0CC1C21282E0}"/>
              </a:ext>
            </a:extLst>
          </p:cNvPr>
          <p:cNvSpPr txBox="1"/>
          <p:nvPr/>
        </p:nvSpPr>
        <p:spPr>
          <a:xfrm>
            <a:off x="7339816" y="4837700"/>
            <a:ext cx="31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16C4876D-9B4C-4592-8657-DB08BDD4AE18}"/>
              </a:ext>
            </a:extLst>
          </p:cNvPr>
          <p:cNvSpPr txBox="1"/>
          <p:nvPr/>
        </p:nvSpPr>
        <p:spPr>
          <a:xfrm>
            <a:off x="7346278" y="5343407"/>
            <a:ext cx="31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0C12C7D4-C11A-43CB-9AA9-145A01F36DEA}"/>
              </a:ext>
            </a:extLst>
          </p:cNvPr>
          <p:cNvSpPr txBox="1"/>
          <p:nvPr/>
        </p:nvSpPr>
        <p:spPr>
          <a:xfrm>
            <a:off x="7980609" y="3743744"/>
            <a:ext cx="31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</a:rPr>
              <a:t>1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9F49712C-5F70-4DCA-A4D1-871B06F633E4}"/>
              </a:ext>
            </a:extLst>
          </p:cNvPr>
          <p:cNvSpPr txBox="1"/>
          <p:nvPr/>
        </p:nvSpPr>
        <p:spPr>
          <a:xfrm>
            <a:off x="7952777" y="4854433"/>
            <a:ext cx="31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</a:rPr>
              <a:t>0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475B8EAB-B9F2-4E8C-B508-C2262A413F82}"/>
              </a:ext>
            </a:extLst>
          </p:cNvPr>
          <p:cNvSpPr txBox="1"/>
          <p:nvPr/>
        </p:nvSpPr>
        <p:spPr>
          <a:xfrm>
            <a:off x="7980609" y="4305724"/>
            <a:ext cx="31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</a:rPr>
              <a:t>1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C27F346A-D6CE-4EDA-88F5-61A0A882068A}"/>
              </a:ext>
            </a:extLst>
          </p:cNvPr>
          <p:cNvSpPr txBox="1"/>
          <p:nvPr/>
        </p:nvSpPr>
        <p:spPr>
          <a:xfrm>
            <a:off x="7991063" y="5368403"/>
            <a:ext cx="31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</a:rPr>
              <a:t>1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22AC564D-A5E3-42F8-8C34-C43A1FC0A608}"/>
              </a:ext>
            </a:extLst>
          </p:cNvPr>
          <p:cNvSpPr txBox="1"/>
          <p:nvPr/>
        </p:nvSpPr>
        <p:spPr>
          <a:xfrm>
            <a:off x="7546911" y="5939067"/>
            <a:ext cx="53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T1</a:t>
            </a:r>
            <a:endParaRPr lang="zh-CN" altLang="en-US" sz="2800" dirty="0"/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xmlns="" id="{E788C369-AFE5-4B64-AABA-56BCECB2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966" y="18737"/>
            <a:ext cx="661225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5.4.3 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确定驱动方程组和输出方程</a:t>
            </a:r>
          </a:p>
        </p:txBody>
      </p:sp>
    </p:spTree>
    <p:extLst>
      <p:ext uri="{BB962C8B-B14F-4D97-AF65-F5344CB8AC3E}">
        <p14:creationId xmlns:p14="http://schemas.microsoft.com/office/powerpoint/2010/main" xmlns="" val="304796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  <p:bldP spid="31" grpId="0" animBg="1"/>
      <p:bldP spid="32" grpId="0" animBg="1"/>
      <p:bldP spid="12" grpId="0" animBg="1"/>
      <p:bldP spid="33" grpId="0" animBg="1"/>
      <p:bldP spid="34" grpId="0" animBg="1"/>
      <p:bldP spid="35" grpId="0" animBg="1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E4020E8-8E1D-4C19-B912-C7B39B141133}"/>
              </a:ext>
            </a:extLst>
          </p:cNvPr>
          <p:cNvSpPr txBox="1"/>
          <p:nvPr/>
        </p:nvSpPr>
        <p:spPr>
          <a:xfrm>
            <a:off x="197928" y="796473"/>
            <a:ext cx="7422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b="1" dirty="0">
                <a:solidFill>
                  <a:srgbClr val="FF33CC"/>
                </a:solidFill>
              </a:rPr>
              <a:t>（</a:t>
            </a:r>
            <a:r>
              <a:rPr lang="en-US" altLang="zh-CN" sz="2800" b="1" dirty="0">
                <a:solidFill>
                  <a:srgbClr val="FF33CC"/>
                </a:solidFill>
              </a:rPr>
              <a:t>3</a:t>
            </a:r>
            <a:r>
              <a:rPr lang="zh-CN" altLang="en-US" sz="2800" b="1" dirty="0">
                <a:solidFill>
                  <a:srgbClr val="FF33CC"/>
                </a:solidFill>
              </a:rPr>
              <a:t>）求驱动方程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585022D-CFA0-4D69-9BA9-4C1554EAE987}"/>
              </a:ext>
            </a:extLst>
          </p:cNvPr>
          <p:cNvSpPr txBox="1"/>
          <p:nvPr/>
        </p:nvSpPr>
        <p:spPr>
          <a:xfrm>
            <a:off x="481631" y="1361923"/>
            <a:ext cx="345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0000FF"/>
                </a:solidFill>
              </a:rPr>
              <a:t>   若选用</a:t>
            </a:r>
            <a:r>
              <a:rPr lang="en-US" altLang="zh-CN" sz="2800" b="1" dirty="0">
                <a:solidFill>
                  <a:srgbClr val="0000FF"/>
                </a:solidFill>
              </a:rPr>
              <a:t>T</a:t>
            </a:r>
            <a:r>
              <a:rPr lang="zh-CN" altLang="en-US" sz="2800" b="1" dirty="0">
                <a:solidFill>
                  <a:srgbClr val="0000FF"/>
                </a:solidFill>
              </a:rPr>
              <a:t>触发器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9D269567-1871-48F5-982F-77F85627D9FA}"/>
              </a:ext>
            </a:extLst>
          </p:cNvPr>
          <p:cNvSpPr txBox="1"/>
          <p:nvPr/>
        </p:nvSpPr>
        <p:spPr>
          <a:xfrm>
            <a:off x="183185" y="2094957"/>
            <a:ext cx="8777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对</a:t>
            </a:r>
            <a:r>
              <a:rPr lang="en-US" altLang="zh-CN" sz="2800" b="1" dirty="0"/>
              <a:t>T1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T2</a:t>
            </a:r>
            <a:r>
              <a:rPr lang="zh-CN" altLang="en-US" sz="2800" b="1" dirty="0"/>
              <a:t>的卡诺图进行化简，得到</a:t>
            </a:r>
            <a:r>
              <a:rPr lang="en-US" altLang="zh-CN" sz="2800" b="1" dirty="0"/>
              <a:t>T1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T2</a:t>
            </a:r>
            <a:r>
              <a:rPr lang="zh-CN" altLang="en-US" sz="2800" b="1" dirty="0"/>
              <a:t>的逻辑表达式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F45FA46F-D39A-46C0-BA4F-9C468CA3EEDF}"/>
              </a:ext>
            </a:extLst>
          </p:cNvPr>
          <p:cNvGrpSpPr/>
          <p:nvPr/>
        </p:nvGrpSpPr>
        <p:grpSpPr>
          <a:xfrm>
            <a:off x="8492" y="3035019"/>
            <a:ext cx="2432254" cy="3443207"/>
            <a:chOff x="1387194" y="2722301"/>
            <a:chExt cx="2432254" cy="344320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0ABA3FFB-AB4D-4719-81E2-3E9E6338804C}"/>
                </a:ext>
              </a:extLst>
            </p:cNvPr>
            <p:cNvGrpSpPr/>
            <p:nvPr/>
          </p:nvGrpSpPr>
          <p:grpSpPr>
            <a:xfrm>
              <a:off x="1387194" y="2722301"/>
              <a:ext cx="2432254" cy="2933700"/>
              <a:chOff x="6460510" y="3142570"/>
              <a:chExt cx="2432254" cy="2933700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xmlns="" id="{922FECC0-10E7-4871-8AD4-964D903D9B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57600" y="3142570"/>
                <a:ext cx="1935164" cy="2933700"/>
                <a:chOff x="173" y="0"/>
                <a:chExt cx="1219" cy="1848"/>
              </a:xfrm>
            </p:grpSpPr>
            <p:sp>
              <p:nvSpPr>
                <p:cNvPr id="16" name="矩形 134159">
                  <a:extLst>
                    <a:ext uri="{FF2B5EF4-FFF2-40B4-BE49-F238E27FC236}">
                      <a16:creationId xmlns:a16="http://schemas.microsoft.com/office/drawing/2014/main" xmlns="" id="{C89BE550-2DE6-4F2D-BA7C-9D3DBA0E1D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432"/>
                  <a:ext cx="864" cy="13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7" name="直接连接符 134160">
                  <a:extLst>
                    <a:ext uri="{FF2B5EF4-FFF2-40B4-BE49-F238E27FC236}">
                      <a16:creationId xmlns:a16="http://schemas.microsoft.com/office/drawing/2014/main" xmlns="" id="{5CF6D785-75CF-4ED4-B666-778C3EA0A7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73" y="59"/>
                  <a:ext cx="363" cy="37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直接连接符 134161">
                  <a:extLst>
                    <a:ext uri="{FF2B5EF4-FFF2-40B4-BE49-F238E27FC236}">
                      <a16:creationId xmlns:a16="http://schemas.microsoft.com/office/drawing/2014/main" xmlns="" id="{1B80BD50-A8D2-4BF0-925C-12CC49E4DA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816"/>
                  <a:ext cx="864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" name="直接连接符 134162">
                  <a:extLst>
                    <a:ext uri="{FF2B5EF4-FFF2-40B4-BE49-F238E27FC236}">
                      <a16:creationId xmlns:a16="http://schemas.microsoft.com/office/drawing/2014/main" xmlns="" id="{B6FC047A-40E8-4EDF-B128-B0528CA689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58" y="436"/>
                  <a:ext cx="2" cy="135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文本框 134164">
                  <a:extLst>
                    <a:ext uri="{FF2B5EF4-FFF2-40B4-BE49-F238E27FC236}">
                      <a16:creationId xmlns:a16="http://schemas.microsoft.com/office/drawing/2014/main" xmlns="" id="{17505FF2-06B5-48AE-B5DE-C8F4B837D2D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2" y="108"/>
                  <a:ext cx="62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algn="ctr"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algn="ctr"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algn="ctr"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algn="ctr"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l"/>
                  <a:r>
                    <a:rPr lang="en-US" altLang="zh-CN" dirty="0">
                      <a:ea typeface="宋体" panose="02010600030101010101" pitchFamily="2" charset="-122"/>
                    </a:rPr>
                    <a:t>0     1</a:t>
                  </a:r>
                </a:p>
              </p:txBody>
            </p:sp>
            <p:sp>
              <p:nvSpPr>
                <p:cNvPr id="25" name="文本框 134165">
                  <a:extLst>
                    <a:ext uri="{FF2B5EF4-FFF2-40B4-BE49-F238E27FC236}">
                      <a16:creationId xmlns:a16="http://schemas.microsoft.com/office/drawing/2014/main" xmlns="" id="{307E684A-86EE-4DC1-9B6F-AA3153D850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" y="444"/>
                  <a:ext cx="496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ctr"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algn="ctr"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algn="ctr"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algn="ctr"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algn="ctr"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l">
                    <a:lnSpc>
                      <a:spcPct val="110000"/>
                    </a:lnSpc>
                  </a:pPr>
                  <a:r>
                    <a:rPr lang="en-US" altLang="zh-CN">
                      <a:ea typeface="宋体" panose="02010600030101010101" pitchFamily="2" charset="-122"/>
                    </a:rPr>
                    <a:t>00</a:t>
                  </a:r>
                </a:p>
                <a:p>
                  <a:pPr algn="l">
                    <a:lnSpc>
                      <a:spcPct val="130000"/>
                    </a:lnSpc>
                  </a:pPr>
                  <a:r>
                    <a:rPr lang="en-US" altLang="zh-CN">
                      <a:ea typeface="宋体" panose="02010600030101010101" pitchFamily="2" charset="-122"/>
                    </a:rPr>
                    <a:t>01</a:t>
                  </a:r>
                </a:p>
                <a:p>
                  <a:pPr algn="l">
                    <a:lnSpc>
                      <a:spcPct val="130000"/>
                    </a:lnSpc>
                  </a:pPr>
                  <a:r>
                    <a:rPr lang="en-US" altLang="zh-CN">
                      <a:ea typeface="宋体" panose="02010600030101010101" pitchFamily="2" charset="-122"/>
                    </a:rPr>
                    <a:t>11</a:t>
                  </a:r>
                </a:p>
                <a:p>
                  <a:pPr algn="l">
                    <a:lnSpc>
                      <a:spcPct val="130000"/>
                    </a:lnSpc>
                  </a:pPr>
                  <a:r>
                    <a:rPr lang="en-US" altLang="zh-CN">
                      <a:ea typeface="宋体" panose="02010600030101010101" pitchFamily="2" charset="-122"/>
                    </a:rPr>
                    <a:t>10</a:t>
                  </a:r>
                </a:p>
              </p:txBody>
            </p:sp>
            <p:sp>
              <p:nvSpPr>
                <p:cNvPr id="26" name="文本框 134166">
                  <a:extLst>
                    <a:ext uri="{FF2B5EF4-FFF2-40B4-BE49-F238E27FC236}">
                      <a16:creationId xmlns:a16="http://schemas.microsoft.com/office/drawing/2014/main" xmlns="" id="{79FBB1A9-06E2-44A0-9789-DDABC693C9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0" y="0"/>
                  <a:ext cx="255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l"/>
                  <a:r>
                    <a:rPr lang="en-US" altLang="zh-CN" i="1" dirty="0">
                      <a:ea typeface="宋体" panose="02010600030101010101" pitchFamily="2" charset="-122"/>
                    </a:rPr>
                    <a:t>X</a:t>
                  </a:r>
                </a:p>
              </p:txBody>
            </p:sp>
            <p:sp>
              <p:nvSpPr>
                <p:cNvPr id="28" name="直接连接符 134168">
                  <a:extLst>
                    <a:ext uri="{FF2B5EF4-FFF2-40B4-BE49-F238E27FC236}">
                      <a16:creationId xmlns:a16="http://schemas.microsoft.com/office/drawing/2014/main" xmlns="" id="{0FD75BC0-01D4-47D5-9221-0291895239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1152"/>
                  <a:ext cx="864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直接连接符 134169">
                  <a:extLst>
                    <a:ext uri="{FF2B5EF4-FFF2-40B4-BE49-F238E27FC236}">
                      <a16:creationId xmlns:a16="http://schemas.microsoft.com/office/drawing/2014/main" xmlns="" id="{73890FA5-A38E-4C52-9D63-CD7CD35456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1488"/>
                  <a:ext cx="864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8" name="矩形 7">
                    <a:extLst>
                      <a:ext uri="{FF2B5EF4-FFF2-40B4-BE49-F238E27FC236}">
                        <a16:creationId xmlns="" xmlns:a16="http://schemas.microsoft.com/office/drawing/2014/main" id="{C5DD2302-A0F3-44B8-B821-56A2B891A338}"/>
                      </a:ext>
                    </a:extLst>
                  </p:cNvPr>
                  <p:cNvSpPr/>
                  <p:nvPr/>
                </p:nvSpPr>
                <p:spPr>
                  <a:xfrm>
                    <a:off x="6460510" y="3444553"/>
                    <a:ext cx="874983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C5DD2302-A0F3-44B8-B821-56A2B891A33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60510" y="3444553"/>
                    <a:ext cx="874983" cy="400110"/>
                  </a:xfrm>
                  <a:prstGeom prst="rect">
                    <a:avLst/>
                  </a:prstGeom>
                  <a:blipFill>
                    <a:blip r:embed="rId5" cstate="print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4225A6B0-96A8-4B86-9EC0-6CC3EDD124CC}"/>
                </a:ext>
              </a:extLst>
            </p:cNvPr>
            <p:cNvSpPr txBox="1"/>
            <p:nvPr/>
          </p:nvSpPr>
          <p:spPr>
            <a:xfrm>
              <a:off x="2630224" y="3451291"/>
              <a:ext cx="317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</a:rPr>
                <a:t>0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xmlns="" id="{E27F5D57-F118-4EBA-B0A9-E89E509044C4}"/>
                </a:ext>
              </a:extLst>
            </p:cNvPr>
            <p:cNvSpPr txBox="1"/>
            <p:nvPr/>
          </p:nvSpPr>
          <p:spPr>
            <a:xfrm>
              <a:off x="2647500" y="3983608"/>
              <a:ext cx="317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</a:rPr>
                <a:t>1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xmlns="" id="{3F3C85B5-4423-4F43-8C26-0CC1C21282E0}"/>
                </a:ext>
              </a:extLst>
            </p:cNvPr>
            <p:cNvSpPr txBox="1"/>
            <p:nvPr/>
          </p:nvSpPr>
          <p:spPr>
            <a:xfrm>
              <a:off x="2647500" y="4540921"/>
              <a:ext cx="317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</a:rPr>
                <a:t>1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xmlns="" id="{16C4876D-9B4C-4592-8657-DB08BDD4AE18}"/>
                </a:ext>
              </a:extLst>
            </p:cNvPr>
            <p:cNvSpPr txBox="1"/>
            <p:nvPr/>
          </p:nvSpPr>
          <p:spPr>
            <a:xfrm>
              <a:off x="2653962" y="5046628"/>
              <a:ext cx="317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</a:rPr>
                <a:t>1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xmlns="" id="{0C12C7D4-C11A-43CB-9AA9-145A01F36DEA}"/>
                </a:ext>
              </a:extLst>
            </p:cNvPr>
            <p:cNvSpPr txBox="1"/>
            <p:nvPr/>
          </p:nvSpPr>
          <p:spPr>
            <a:xfrm>
              <a:off x="3288293" y="3446965"/>
              <a:ext cx="317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00FF"/>
                  </a:solidFill>
                </a:rPr>
                <a:t>1</a:t>
              </a:r>
              <a:endParaRPr lang="zh-CN" alt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xmlns="" id="{9F49712C-5F70-4DCA-A4D1-871B06F633E4}"/>
                </a:ext>
              </a:extLst>
            </p:cNvPr>
            <p:cNvSpPr txBox="1"/>
            <p:nvPr/>
          </p:nvSpPr>
          <p:spPr>
            <a:xfrm>
              <a:off x="3260461" y="4557654"/>
              <a:ext cx="317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00FF"/>
                  </a:solidFill>
                </a:rPr>
                <a:t>0</a:t>
              </a:r>
              <a:endParaRPr lang="zh-CN" alt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xmlns="" id="{475B8EAB-B9F2-4E8C-B508-C2262A413F82}"/>
                </a:ext>
              </a:extLst>
            </p:cNvPr>
            <p:cNvSpPr txBox="1"/>
            <p:nvPr/>
          </p:nvSpPr>
          <p:spPr>
            <a:xfrm>
              <a:off x="3288293" y="4008945"/>
              <a:ext cx="317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00FF"/>
                  </a:solidFill>
                </a:rPr>
                <a:t>1</a:t>
              </a:r>
              <a:endParaRPr lang="zh-CN" alt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xmlns="" id="{C27F346A-D6CE-4EDA-88F5-61A0A882068A}"/>
                </a:ext>
              </a:extLst>
            </p:cNvPr>
            <p:cNvSpPr txBox="1"/>
            <p:nvPr/>
          </p:nvSpPr>
          <p:spPr>
            <a:xfrm>
              <a:off x="3298747" y="5071624"/>
              <a:ext cx="317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00FF"/>
                  </a:solidFill>
                </a:rPr>
                <a:t>1</a:t>
              </a:r>
              <a:endParaRPr lang="zh-CN" alt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xmlns="" id="{22AC564D-A5E3-42F8-8C34-C43A1FC0A608}"/>
                </a:ext>
              </a:extLst>
            </p:cNvPr>
            <p:cNvSpPr txBox="1"/>
            <p:nvPr/>
          </p:nvSpPr>
          <p:spPr>
            <a:xfrm>
              <a:off x="2854595" y="5642288"/>
              <a:ext cx="537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T1</a:t>
              </a:r>
              <a:endParaRPr lang="zh-CN" altLang="en-US" sz="2800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908CB2A7-B2FB-4C8F-827E-A387D09E3C7B}"/>
              </a:ext>
            </a:extLst>
          </p:cNvPr>
          <p:cNvGrpSpPr/>
          <p:nvPr/>
        </p:nvGrpSpPr>
        <p:grpSpPr>
          <a:xfrm>
            <a:off x="2585253" y="3048429"/>
            <a:ext cx="2432254" cy="3443207"/>
            <a:chOff x="6079510" y="3019080"/>
            <a:chExt cx="2432254" cy="3443207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xmlns="" id="{A02AF19A-5B39-4C37-A2BA-8570D3EB7C95}"/>
                </a:ext>
              </a:extLst>
            </p:cNvPr>
            <p:cNvGrpSpPr/>
            <p:nvPr/>
          </p:nvGrpSpPr>
          <p:grpSpPr>
            <a:xfrm>
              <a:off x="6079510" y="3019080"/>
              <a:ext cx="2432254" cy="2933700"/>
              <a:chOff x="6460510" y="3142570"/>
              <a:chExt cx="2432254" cy="2933700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xmlns="" id="{C560AB39-7B74-4189-A967-6C7A0F7939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57600" y="3142570"/>
                <a:ext cx="1935164" cy="2933700"/>
                <a:chOff x="173" y="0"/>
                <a:chExt cx="1219" cy="1848"/>
              </a:xfrm>
            </p:grpSpPr>
            <p:sp>
              <p:nvSpPr>
                <p:cNvPr id="51" name="矩形 134159">
                  <a:extLst>
                    <a:ext uri="{FF2B5EF4-FFF2-40B4-BE49-F238E27FC236}">
                      <a16:creationId xmlns:a16="http://schemas.microsoft.com/office/drawing/2014/main" xmlns="" id="{B1C481E6-4EFF-44CF-8342-37D3160EE3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432"/>
                  <a:ext cx="864" cy="135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" name="直接连接符 134160">
                  <a:extLst>
                    <a:ext uri="{FF2B5EF4-FFF2-40B4-BE49-F238E27FC236}">
                      <a16:creationId xmlns:a16="http://schemas.microsoft.com/office/drawing/2014/main" xmlns="" id="{51214BBB-CB54-4108-ACA7-704AF3AB97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73" y="59"/>
                  <a:ext cx="363" cy="372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直接连接符 134161">
                  <a:extLst>
                    <a:ext uri="{FF2B5EF4-FFF2-40B4-BE49-F238E27FC236}">
                      <a16:creationId xmlns:a16="http://schemas.microsoft.com/office/drawing/2014/main" xmlns="" id="{CFC791D0-EA5D-415C-9254-3F08A29B57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816"/>
                  <a:ext cx="864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直接连接符 134162">
                  <a:extLst>
                    <a:ext uri="{FF2B5EF4-FFF2-40B4-BE49-F238E27FC236}">
                      <a16:creationId xmlns:a16="http://schemas.microsoft.com/office/drawing/2014/main" xmlns="" id="{97EC928A-AA00-44DC-AF68-E80EC0C3E9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58" y="436"/>
                  <a:ext cx="2" cy="135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文本框 134164">
                  <a:extLst>
                    <a:ext uri="{FF2B5EF4-FFF2-40B4-BE49-F238E27FC236}">
                      <a16:creationId xmlns:a16="http://schemas.microsoft.com/office/drawing/2014/main" xmlns="" id="{5E2B23B6-29FE-498E-B0B0-D61B725123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2" y="108"/>
                  <a:ext cx="620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algn="ctr"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algn="ctr"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algn="ctr"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algn="ctr"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l"/>
                  <a:r>
                    <a:rPr lang="en-US" altLang="zh-CN">
                      <a:ea typeface="宋体" panose="02010600030101010101" pitchFamily="2" charset="-122"/>
                    </a:rPr>
                    <a:t>0     1</a:t>
                  </a:r>
                </a:p>
              </p:txBody>
            </p:sp>
            <p:sp>
              <p:nvSpPr>
                <p:cNvPr id="56" name="文本框 134165">
                  <a:extLst>
                    <a:ext uri="{FF2B5EF4-FFF2-40B4-BE49-F238E27FC236}">
                      <a16:creationId xmlns:a16="http://schemas.microsoft.com/office/drawing/2014/main" xmlns="" id="{BEB29C6C-5AAC-40C7-8C70-B1F8405396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" y="444"/>
                  <a:ext cx="496" cy="1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ctr"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algn="ctr"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algn="ctr"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algn="ctr"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algn="ctr"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tabLst>
                      <a:tab pos="758825" algn="l"/>
                    </a:tabLs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l">
                    <a:lnSpc>
                      <a:spcPct val="110000"/>
                    </a:lnSpc>
                  </a:pPr>
                  <a:r>
                    <a:rPr lang="en-US" altLang="zh-CN">
                      <a:ea typeface="宋体" panose="02010600030101010101" pitchFamily="2" charset="-122"/>
                    </a:rPr>
                    <a:t>00</a:t>
                  </a:r>
                </a:p>
                <a:p>
                  <a:pPr algn="l">
                    <a:lnSpc>
                      <a:spcPct val="130000"/>
                    </a:lnSpc>
                  </a:pPr>
                  <a:r>
                    <a:rPr lang="en-US" altLang="zh-CN">
                      <a:ea typeface="宋体" panose="02010600030101010101" pitchFamily="2" charset="-122"/>
                    </a:rPr>
                    <a:t>01</a:t>
                  </a:r>
                </a:p>
                <a:p>
                  <a:pPr algn="l">
                    <a:lnSpc>
                      <a:spcPct val="130000"/>
                    </a:lnSpc>
                  </a:pPr>
                  <a:r>
                    <a:rPr lang="en-US" altLang="zh-CN">
                      <a:ea typeface="宋体" panose="02010600030101010101" pitchFamily="2" charset="-122"/>
                    </a:rPr>
                    <a:t>11</a:t>
                  </a:r>
                </a:p>
                <a:p>
                  <a:pPr algn="l">
                    <a:lnSpc>
                      <a:spcPct val="130000"/>
                    </a:lnSpc>
                  </a:pPr>
                  <a:r>
                    <a:rPr lang="en-US" altLang="zh-CN">
                      <a:ea typeface="宋体" panose="02010600030101010101" pitchFamily="2" charset="-122"/>
                    </a:rPr>
                    <a:t>10</a:t>
                  </a:r>
                </a:p>
              </p:txBody>
            </p:sp>
            <p:sp>
              <p:nvSpPr>
                <p:cNvPr id="57" name="文本框 134166">
                  <a:extLst>
                    <a:ext uri="{FF2B5EF4-FFF2-40B4-BE49-F238E27FC236}">
                      <a16:creationId xmlns:a16="http://schemas.microsoft.com/office/drawing/2014/main" xmlns="" id="{B6CEAD10-2448-4430-B288-CCD3139004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0" y="0"/>
                  <a:ext cx="255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l"/>
                  <a:r>
                    <a:rPr lang="en-US" altLang="zh-CN" i="1" dirty="0">
                      <a:ea typeface="宋体" panose="02010600030101010101" pitchFamily="2" charset="-122"/>
                    </a:rPr>
                    <a:t>X</a:t>
                  </a:r>
                </a:p>
              </p:txBody>
            </p:sp>
            <p:sp>
              <p:nvSpPr>
                <p:cNvPr id="58" name="直接连接符 134168">
                  <a:extLst>
                    <a:ext uri="{FF2B5EF4-FFF2-40B4-BE49-F238E27FC236}">
                      <a16:creationId xmlns:a16="http://schemas.microsoft.com/office/drawing/2014/main" xmlns="" id="{7B3803CE-A58B-4A38-BA71-D0EAE20E07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1152"/>
                  <a:ext cx="864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直接连接符 134169">
                  <a:extLst>
                    <a:ext uri="{FF2B5EF4-FFF2-40B4-BE49-F238E27FC236}">
                      <a16:creationId xmlns:a16="http://schemas.microsoft.com/office/drawing/2014/main" xmlns="" id="{5EDE41B7-BA9F-4B10-9ACC-A969A8F67D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" y="1488"/>
                  <a:ext cx="864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50" name="矩形 49">
                    <a:extLst>
                      <a:ext uri="{FF2B5EF4-FFF2-40B4-BE49-F238E27FC236}">
                        <a16:creationId xmlns="" xmlns:a16="http://schemas.microsoft.com/office/drawing/2014/main" id="{89789F7A-A143-43B4-A03E-0A2A0CAF7555}"/>
                      </a:ext>
                    </a:extLst>
                  </p:cNvPr>
                  <p:cNvSpPr/>
                  <p:nvPr/>
                </p:nvSpPr>
                <p:spPr>
                  <a:xfrm>
                    <a:off x="6460510" y="3444553"/>
                    <a:ext cx="874983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89789F7A-A143-43B4-A03E-0A2A0CAF75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60510" y="3444553"/>
                    <a:ext cx="874983" cy="400110"/>
                  </a:xfrm>
                  <a:prstGeom prst="rect">
                    <a:avLst/>
                  </a:prstGeom>
                  <a:blipFill>
                    <a:blip r:embed="rId6" cstate="print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xmlns="" id="{910FFF04-9EFD-404D-9DB6-105D0F86EB7F}"/>
                </a:ext>
              </a:extLst>
            </p:cNvPr>
            <p:cNvSpPr txBox="1"/>
            <p:nvPr/>
          </p:nvSpPr>
          <p:spPr>
            <a:xfrm>
              <a:off x="7322540" y="3748070"/>
              <a:ext cx="317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</a:rPr>
                <a:t>1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xmlns="" id="{FC1B52E4-0266-4776-904D-7CA17E8E204A}"/>
                </a:ext>
              </a:extLst>
            </p:cNvPr>
            <p:cNvSpPr txBox="1"/>
            <p:nvPr/>
          </p:nvSpPr>
          <p:spPr>
            <a:xfrm>
              <a:off x="7339816" y="4280387"/>
              <a:ext cx="317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</a:rPr>
                <a:t>1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xmlns="" id="{998D0BCF-4BB3-433E-AD8C-0E0E13AF6B14}"/>
                </a:ext>
              </a:extLst>
            </p:cNvPr>
            <p:cNvSpPr txBox="1"/>
            <p:nvPr/>
          </p:nvSpPr>
          <p:spPr>
            <a:xfrm>
              <a:off x="7339816" y="4837700"/>
              <a:ext cx="317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</a:rPr>
                <a:t>1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xmlns="" id="{9F46BC42-B9CA-4B76-ACBE-73B34B96A050}"/>
                </a:ext>
              </a:extLst>
            </p:cNvPr>
            <p:cNvSpPr txBox="1"/>
            <p:nvPr/>
          </p:nvSpPr>
          <p:spPr>
            <a:xfrm>
              <a:off x="7346278" y="5343407"/>
              <a:ext cx="317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</a:rPr>
                <a:t>1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xmlns="" id="{B5F7BDBF-A350-4636-8B3F-3BF9AACC8AB5}"/>
                </a:ext>
              </a:extLst>
            </p:cNvPr>
            <p:cNvSpPr txBox="1"/>
            <p:nvPr/>
          </p:nvSpPr>
          <p:spPr>
            <a:xfrm>
              <a:off x="7980609" y="3743744"/>
              <a:ext cx="317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00FF"/>
                  </a:solidFill>
                </a:rPr>
                <a:t>1</a:t>
              </a:r>
              <a:endParaRPr lang="zh-CN" alt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xmlns="" id="{BBB78796-BD7B-4AAD-9FE6-AC8B0F858FCB}"/>
                </a:ext>
              </a:extLst>
            </p:cNvPr>
            <p:cNvSpPr txBox="1"/>
            <p:nvPr/>
          </p:nvSpPr>
          <p:spPr>
            <a:xfrm>
              <a:off x="7952777" y="4854433"/>
              <a:ext cx="317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00FF"/>
                  </a:solidFill>
                </a:rPr>
                <a:t>1</a:t>
              </a:r>
              <a:endParaRPr lang="zh-CN" alt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xmlns="" id="{5054FF13-F1DB-4346-BD6B-34132C99EF53}"/>
                </a:ext>
              </a:extLst>
            </p:cNvPr>
            <p:cNvSpPr txBox="1"/>
            <p:nvPr/>
          </p:nvSpPr>
          <p:spPr>
            <a:xfrm>
              <a:off x="7980609" y="4305724"/>
              <a:ext cx="317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00FF"/>
                  </a:solidFill>
                </a:rPr>
                <a:t>0</a:t>
              </a:r>
              <a:endParaRPr lang="zh-CN" alt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xmlns="" id="{D634C603-6D8A-4611-BAE0-9D3383F131DA}"/>
                </a:ext>
              </a:extLst>
            </p:cNvPr>
            <p:cNvSpPr txBox="1"/>
            <p:nvPr/>
          </p:nvSpPr>
          <p:spPr>
            <a:xfrm>
              <a:off x="7991063" y="5368403"/>
              <a:ext cx="317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00FF"/>
                  </a:solidFill>
                </a:rPr>
                <a:t>0</a:t>
              </a:r>
              <a:endParaRPr lang="zh-CN" alt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xmlns="" id="{3598F2D8-0C6C-470C-9AD3-12A22549A7BF}"/>
                </a:ext>
              </a:extLst>
            </p:cNvPr>
            <p:cNvSpPr txBox="1"/>
            <p:nvPr/>
          </p:nvSpPr>
          <p:spPr>
            <a:xfrm>
              <a:off x="7546911" y="5939067"/>
              <a:ext cx="537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T2</a:t>
              </a:r>
              <a:endParaRPr lang="zh-CN" altLang="en-US" sz="2800" dirty="0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1ABB98CD-A0E4-4299-8A53-6FC747016FE7}"/>
              </a:ext>
            </a:extLst>
          </p:cNvPr>
          <p:cNvSpPr/>
          <p:nvPr/>
        </p:nvSpPr>
        <p:spPr>
          <a:xfrm>
            <a:off x="3828283" y="3810167"/>
            <a:ext cx="370259" cy="202348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xmlns="" id="{5B4FE84F-1F70-4B08-9580-C9B5309915B6}"/>
              </a:ext>
            </a:extLst>
          </p:cNvPr>
          <p:cNvSpPr/>
          <p:nvPr/>
        </p:nvSpPr>
        <p:spPr>
          <a:xfrm>
            <a:off x="3688769" y="3842251"/>
            <a:ext cx="1223145" cy="397572"/>
          </a:xfrm>
          <a:prstGeom prst="roundRect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xmlns="" id="{4E062CC2-EE57-4F66-83CA-FA4D84107C8B}"/>
              </a:ext>
            </a:extLst>
          </p:cNvPr>
          <p:cNvSpPr/>
          <p:nvPr/>
        </p:nvSpPr>
        <p:spPr>
          <a:xfrm>
            <a:off x="3730045" y="4932954"/>
            <a:ext cx="1223145" cy="397572"/>
          </a:xfrm>
          <a:prstGeom prst="roundRect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xmlns="" id="{83F83A42-3905-46EF-BC5A-5C45DADBF845}"/>
              </a:ext>
            </a:extLst>
          </p:cNvPr>
          <p:cNvSpPr/>
          <p:nvPr/>
        </p:nvSpPr>
        <p:spPr>
          <a:xfrm>
            <a:off x="1850399" y="3827724"/>
            <a:ext cx="431597" cy="96914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xmlns="" id="{14E32E32-D82E-4CBF-86E5-C0A6003C92D5}"/>
              </a:ext>
            </a:extLst>
          </p:cNvPr>
          <p:cNvSpPr/>
          <p:nvPr/>
        </p:nvSpPr>
        <p:spPr>
          <a:xfrm>
            <a:off x="1228107" y="4366100"/>
            <a:ext cx="431597" cy="947385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xmlns="" id="{28F5B129-1C9B-4B99-B3AE-697CCCBE8773}"/>
              </a:ext>
            </a:extLst>
          </p:cNvPr>
          <p:cNvSpPr/>
          <p:nvPr/>
        </p:nvSpPr>
        <p:spPr>
          <a:xfrm>
            <a:off x="1162455" y="5429146"/>
            <a:ext cx="1223145" cy="397572"/>
          </a:xfrm>
          <a:prstGeom prst="roundRect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2" name="Object 6">
            <a:extLst>
              <a:ext uri="{FF2B5EF4-FFF2-40B4-BE49-F238E27FC236}">
                <a16:creationId xmlns:a16="http://schemas.microsoft.com/office/drawing/2014/main" xmlns="" id="{FB7DDD92-B0FF-4BD9-B2F7-CE7CA500B8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66454089"/>
              </p:ext>
            </p:extLst>
          </p:nvPr>
        </p:nvGraphicFramePr>
        <p:xfrm>
          <a:off x="5182607" y="4239823"/>
          <a:ext cx="3792950" cy="1300615"/>
        </p:xfrm>
        <a:graphic>
          <a:graphicData uri="http://schemas.openxmlformats.org/presentationml/2006/ole">
            <p:oleObj spid="_x0000_s169158" name="Equation" r:id="rId7" imgW="1625600" imgH="558800" progId="Equation.DSMT4">
              <p:embed/>
            </p:oleObj>
          </a:graphicData>
        </a:graphic>
      </p:graphicFrame>
      <p:sp>
        <p:nvSpPr>
          <p:cNvPr id="73" name="Rectangle 4">
            <a:extLst>
              <a:ext uri="{FF2B5EF4-FFF2-40B4-BE49-F238E27FC236}">
                <a16:creationId xmlns:a16="http://schemas.microsoft.com/office/drawing/2014/main" xmlns="" id="{E788C369-AFE5-4B64-AABA-56BCECB2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966" y="18737"/>
            <a:ext cx="661225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5.4.3 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确定驱动方程组和输出方程</a:t>
            </a:r>
          </a:p>
        </p:txBody>
      </p:sp>
    </p:spTree>
    <p:extLst>
      <p:ext uri="{BB962C8B-B14F-4D97-AF65-F5344CB8AC3E}">
        <p14:creationId xmlns:p14="http://schemas.microsoft.com/office/powerpoint/2010/main" xmlns="" val="11811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69" grpId="0" animBg="1"/>
      <p:bldP spid="23" grpId="0" animBg="1"/>
      <p:bldP spid="70" grpId="0" animBg="1"/>
      <p:bldP spid="7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E788C369-AFE5-4B64-AABA-56BCECB2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052" y="37473"/>
            <a:ext cx="661225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5.4.4 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检查自启动功能</a:t>
            </a:r>
          </a:p>
        </p:txBody>
      </p:sp>
      <p:sp>
        <p:nvSpPr>
          <p:cNvPr id="74" name="Rectangle 2">
            <a:extLst>
              <a:ext uri="{FF2B5EF4-FFF2-40B4-BE49-F238E27FC236}">
                <a16:creationId xmlns:a16="http://schemas.microsoft.com/office/drawing/2014/main" xmlns="" id="{BBCE8DAD-F074-4263-B5FE-E6D3EBDAE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96378"/>
            <a:ext cx="8229600" cy="511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当所设计的电路中，触发器能表示的状态数大于有效状态数时，需要对所设计的电路进行实际工作状态讨论。</a:t>
            </a:r>
          </a:p>
          <a:p>
            <a:pPr defTabSz="914400"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zh-CN" altLang="en-US" sz="2800" b="1" dirty="0">
                <a:ea typeface="楷体_GB2312" pitchFamily="1" charset="-122"/>
              </a:rPr>
              <a:t>        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1" charset="-122"/>
              </a:rPr>
              <a:t>讨论两个问题</a:t>
            </a:r>
            <a:r>
              <a:rPr lang="zh-CN" altLang="en-US" sz="2800" b="1" dirty="0">
                <a:ea typeface="楷体_GB2312" pitchFamily="1" charset="-122"/>
              </a:rPr>
              <a:t>：</a:t>
            </a:r>
          </a:p>
          <a:p>
            <a:pPr defTabSz="914400"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zh-CN" altLang="en-US" sz="2800" b="1" dirty="0">
                <a:ea typeface="楷体_GB2312" pitchFamily="1" charset="-122"/>
              </a:rPr>
              <a:t>   </a:t>
            </a:r>
            <a:r>
              <a:rPr lang="en-US" altLang="zh-CN" sz="2800" b="1" dirty="0">
                <a:solidFill>
                  <a:srgbClr val="170A8E"/>
                </a:solidFill>
                <a:ea typeface="楷体_GB2312" pitchFamily="1" charset="-122"/>
              </a:rPr>
              <a:t>(1) </a:t>
            </a:r>
            <a:r>
              <a:rPr lang="zh-CN" altLang="en-US" sz="2800" b="1" dirty="0">
                <a:solidFill>
                  <a:srgbClr val="170A8E"/>
                </a:solidFill>
                <a:ea typeface="楷体_GB2312" pitchFamily="1" charset="-122"/>
              </a:rPr>
              <a:t>电路万一进入无用状态，能否在时钟脉冲作用下进入有效状态，即是否具有自恢复功能和自启动功能。</a:t>
            </a:r>
          </a:p>
          <a:p>
            <a:pPr defTabSz="914400"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zh-CN" altLang="en-US" sz="2800" b="1" dirty="0">
                <a:solidFill>
                  <a:srgbClr val="170A8E"/>
                </a:solidFill>
                <a:ea typeface="楷体_GB2312" pitchFamily="1" charset="-122"/>
              </a:rPr>
              <a:t>   </a:t>
            </a:r>
            <a:r>
              <a:rPr lang="en-US" altLang="zh-CN" sz="2800" b="1" dirty="0">
                <a:solidFill>
                  <a:srgbClr val="170A8E"/>
                </a:solidFill>
                <a:ea typeface="楷体_GB2312" pitchFamily="1" charset="-122"/>
              </a:rPr>
              <a:t>(2) </a:t>
            </a:r>
            <a:r>
              <a:rPr lang="zh-CN" altLang="en-US" sz="2800" b="1" dirty="0">
                <a:solidFill>
                  <a:srgbClr val="170A8E"/>
                </a:solidFill>
                <a:ea typeface="楷体_GB2312" pitchFamily="1" charset="-122"/>
              </a:rPr>
              <a:t>电路万一处在无用状态，是否会产生错误信号</a:t>
            </a:r>
            <a:r>
              <a:rPr lang="zh-CN" altLang="en-US" sz="2800" b="1" dirty="0">
                <a:ea typeface="楷体_GB2312" pitchFamily="1" charset="-122"/>
              </a:rPr>
              <a:t>。</a:t>
            </a:r>
          </a:p>
          <a:p>
            <a:pPr defTabSz="914400"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zh-CN" altLang="en-US" sz="2800" b="1" dirty="0">
                <a:ea typeface="楷体_GB2312" pitchFamily="1" charset="-122"/>
              </a:rPr>
              <a:t>       </a:t>
            </a:r>
            <a:endParaRPr lang="en-US" altLang="zh-CN" sz="2800" b="1" dirty="0">
              <a:ea typeface="楷体_GB2312" pitchFamily="1" charset="-122"/>
            </a:endParaRPr>
          </a:p>
          <a:p>
            <a:pPr marL="0" indent="0" defTabSz="914400" eaLnBrk="1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zh-CN" altLang="en-US" sz="2800" b="1" dirty="0">
                <a:ea typeface="楷体_GB2312" pitchFamily="1" charset="-122"/>
              </a:rPr>
              <a:t> 一但出现以上两个问题都必须修改电路设计，否则将影响电路工作的可靠性和正确性。</a:t>
            </a:r>
          </a:p>
        </p:txBody>
      </p:sp>
    </p:spTree>
    <p:extLst>
      <p:ext uri="{BB962C8B-B14F-4D97-AF65-F5344CB8AC3E}">
        <p14:creationId xmlns:p14="http://schemas.microsoft.com/office/powerpoint/2010/main" xmlns="" val="26266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74" name="Rectangle 2">
            <a:extLst>
              <a:ext uri="{FF2B5EF4-FFF2-40B4-BE49-F238E27FC236}">
                <a16:creationId xmlns:a16="http://schemas.microsoft.com/office/drawing/2014/main" xmlns="" id="{BBCE8DAD-F074-4263-B5FE-E6D3EBDAE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96" y="624117"/>
            <a:ext cx="4569230" cy="1361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ea typeface="楷体_GB2312" pitchFamily="1" charset="-122"/>
              </a:rPr>
              <a:t>例</a:t>
            </a:r>
            <a:r>
              <a:rPr lang="zh-CN" altLang="en-US" sz="2800" b="1" dirty="0" smtClean="0">
                <a:ea typeface="楷体_GB2312" pitchFamily="1" charset="-122"/>
              </a:rPr>
              <a:t>  </a:t>
            </a:r>
            <a:r>
              <a:rPr lang="zh-CN" altLang="en-US" sz="2800" b="1" dirty="0" smtClean="0"/>
              <a:t>用</a:t>
            </a:r>
            <a:r>
              <a:rPr lang="en-US" altLang="zh-CN" sz="2800" b="1" i="1" dirty="0"/>
              <a:t>J</a:t>
            </a:r>
            <a:r>
              <a:rPr lang="en-US" altLang="zh-CN" sz="2800" b="1" dirty="0"/>
              <a:t>-</a:t>
            </a:r>
            <a:r>
              <a:rPr lang="en-US" altLang="zh-CN" sz="2800" b="1" i="1" dirty="0"/>
              <a:t>K</a:t>
            </a:r>
            <a:r>
              <a:rPr lang="zh-CN" altLang="en-US" sz="2800" b="1" dirty="0"/>
              <a:t>触发器设计一个五进制</a:t>
            </a:r>
            <a:r>
              <a:rPr lang="zh-CN" altLang="en-US" sz="2800" b="1" dirty="0">
                <a:solidFill>
                  <a:srgbClr val="FF0000"/>
                </a:solidFill>
              </a:rPr>
              <a:t>同步</a:t>
            </a:r>
            <a:r>
              <a:rPr lang="zh-CN" altLang="en-US" sz="2800" b="1" dirty="0"/>
              <a:t>计数器， 要求状态转移关系</a:t>
            </a:r>
            <a:r>
              <a:rPr lang="zh-CN" altLang="en-US" sz="2800" b="1" dirty="0" smtClean="0"/>
              <a:t>如右图所</a:t>
            </a:r>
            <a:r>
              <a:rPr lang="zh-CN" altLang="en-US" sz="2800" b="1" dirty="0"/>
              <a:t>示。</a:t>
            </a:r>
            <a:endParaRPr lang="zh-CN" altLang="en-US" sz="2800" b="1" dirty="0">
              <a:ea typeface="楷体_GB2312" pitchFamily="1" charset="-122"/>
            </a:endParaRPr>
          </a:p>
        </p:txBody>
      </p: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时序逻辑电路的设计方法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12306" y="650778"/>
            <a:ext cx="4373030" cy="12068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2496" y="1961603"/>
            <a:ext cx="798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9725" y="1972483"/>
            <a:ext cx="8481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逻辑抽象，建立原始状态图和状态表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本例属于给定状态的时序电路设计问题，不存在逻辑抽象的问题，可以直接建立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状态转移真值表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Picture 5" descr="B5-4-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6648" y="3172812"/>
            <a:ext cx="7058025" cy="365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288771" y="4449843"/>
            <a:ext cx="2632364" cy="32696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288771" y="5239552"/>
            <a:ext cx="2632364" cy="32696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288771" y="6320207"/>
            <a:ext cx="2632364" cy="32696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标注 7"/>
          <p:cNvSpPr/>
          <p:nvPr/>
        </p:nvSpPr>
        <p:spPr>
          <a:xfrm>
            <a:off x="243840" y="4613327"/>
            <a:ext cx="1030614" cy="1102821"/>
          </a:xfrm>
          <a:prstGeom prst="wedgeRectCallout">
            <a:avLst>
              <a:gd name="adj1" fmla="val 143709"/>
              <a:gd name="adj2" fmla="val -45541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多余状态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199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12" grpId="0" animBg="1"/>
      <p:bldP spid="13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时序逻辑电路的设计方法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699177"/>
            <a:ext cx="798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4060" y="718700"/>
            <a:ext cx="7974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选择触发器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确定驱动方程和输出方程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根据状态转移真值表，画出各个次态的卡诺图。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Picture 5" descr="B5-4-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2134" y="1653073"/>
            <a:ext cx="5256546" cy="272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7463" y="4579879"/>
            <a:ext cx="2714625" cy="2028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79580" y="4570354"/>
            <a:ext cx="2878333" cy="2028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95406" y="4579879"/>
            <a:ext cx="27051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42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时序逻辑电路的设计方法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B9EBDA7F-BA03-4CB8-97C5-ECBD9F965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320" y="932492"/>
            <a:ext cx="8316913" cy="138499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同步时序逻辑电路的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28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zh-CN" altLang="en-US" sz="28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逆过程</a:t>
            </a:r>
            <a:r>
              <a:rPr lang="en-US" altLang="zh-CN" sz="28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其任务是根据实际逻辑问题的要求，设计出能实现给定逻辑功能的电路。</a:t>
            </a:r>
            <a:endParaRPr lang="zh-CN" altLang="en-US" sz="28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E788C369-AFE5-4B64-AABA-56BCECB2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320" y="2852806"/>
            <a:ext cx="779303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同步时序逻辑电路设计的一般步骤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D47B582-610E-443E-AB9F-16CBEACF50CA}"/>
              </a:ext>
            </a:extLst>
          </p:cNvPr>
          <p:cNvSpPr txBox="1"/>
          <p:nvPr/>
        </p:nvSpPr>
        <p:spPr>
          <a:xfrm>
            <a:off x="138174" y="3779398"/>
            <a:ext cx="1626451" cy="156966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逻辑抽象：</a:t>
            </a:r>
            <a:endParaRPr lang="en-US" altLang="zh-CN" sz="2400" b="1" dirty="0"/>
          </a:p>
          <a:p>
            <a:r>
              <a:rPr lang="zh-CN" altLang="en-US" sz="2400" b="1" dirty="0"/>
              <a:t>建立原始</a:t>
            </a:r>
            <a:r>
              <a:rPr lang="zh-CN" altLang="en-US" sz="2400" b="1" dirty="0" smtClean="0"/>
              <a:t>状态图和状态表</a:t>
            </a:r>
            <a:endParaRPr lang="zh-CN" altLang="en-US" sz="24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1779013" y="3776863"/>
            <a:ext cx="1107021" cy="1569660"/>
            <a:chOff x="1779013" y="3776863"/>
            <a:chExt cx="1107021" cy="1569660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xmlns="" id="{D240902D-4E77-4C74-A5B8-B8A711E68562}"/>
                </a:ext>
              </a:extLst>
            </p:cNvPr>
            <p:cNvSpPr txBox="1"/>
            <p:nvPr/>
          </p:nvSpPr>
          <p:spPr>
            <a:xfrm>
              <a:off x="2092493" y="3776863"/>
              <a:ext cx="793541" cy="156966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zh-CN" sz="2400" b="1" dirty="0"/>
            </a:p>
            <a:p>
              <a:r>
                <a:rPr lang="zh-CN" altLang="en-US" sz="2400" b="1" dirty="0"/>
                <a:t>状态化简</a:t>
              </a:r>
              <a:endParaRPr lang="en-US" altLang="zh-CN" sz="2400" b="1" dirty="0"/>
            </a:p>
            <a:p>
              <a:endParaRPr lang="zh-CN" altLang="en-US" sz="2400" b="1" dirty="0"/>
            </a:p>
          </p:txBody>
        </p:sp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xmlns="" id="{F839F5DE-47F1-40C4-99DE-715A22DEB00B}"/>
                </a:ext>
              </a:extLst>
            </p:cNvPr>
            <p:cNvSpPr/>
            <p:nvPr/>
          </p:nvSpPr>
          <p:spPr>
            <a:xfrm>
              <a:off x="1779013" y="4401272"/>
              <a:ext cx="308811" cy="320842"/>
            </a:xfrm>
            <a:prstGeom prst="rightArrow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889422" y="3776863"/>
            <a:ext cx="1099966" cy="1569660"/>
            <a:chOff x="2889422" y="3776863"/>
            <a:chExt cx="1099966" cy="1569660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BD62A3F6-4F90-408F-A269-69B25896168B}"/>
                </a:ext>
              </a:extLst>
            </p:cNvPr>
            <p:cNvSpPr txBox="1"/>
            <p:nvPr/>
          </p:nvSpPr>
          <p:spPr>
            <a:xfrm>
              <a:off x="3195847" y="3776863"/>
              <a:ext cx="793541" cy="156966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zh-CN" sz="2400" b="1" dirty="0"/>
            </a:p>
            <a:p>
              <a:r>
                <a:rPr lang="zh-CN" altLang="en-US" sz="2400" b="1" dirty="0"/>
                <a:t>状态分配</a:t>
              </a:r>
              <a:endParaRPr lang="en-US" altLang="zh-CN" sz="2400" b="1" dirty="0"/>
            </a:p>
            <a:p>
              <a:endParaRPr lang="zh-CN" altLang="en-US" sz="2400" b="1" dirty="0"/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xmlns="" id="{A78678AF-E608-4D37-B19B-337C5AFD5160}"/>
                </a:ext>
              </a:extLst>
            </p:cNvPr>
            <p:cNvSpPr/>
            <p:nvPr/>
          </p:nvSpPr>
          <p:spPr>
            <a:xfrm>
              <a:off x="2889422" y="4401272"/>
              <a:ext cx="308811" cy="320842"/>
            </a:xfrm>
            <a:prstGeom prst="rightArrow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004748" y="3776863"/>
            <a:ext cx="1157982" cy="1569660"/>
            <a:chOff x="4004748" y="3776863"/>
            <a:chExt cx="1157982" cy="156966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4D354162-3A74-464B-ABAC-BCB9BB906ECF}"/>
                </a:ext>
              </a:extLst>
            </p:cNvPr>
            <p:cNvSpPr txBox="1"/>
            <p:nvPr/>
          </p:nvSpPr>
          <p:spPr>
            <a:xfrm>
              <a:off x="4313559" y="3776863"/>
              <a:ext cx="849171" cy="156966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选择触发器类型</a:t>
              </a:r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xmlns="" id="{F0EC7BA0-2F11-45E4-A3F8-EB1815C63748}"/>
                </a:ext>
              </a:extLst>
            </p:cNvPr>
            <p:cNvSpPr/>
            <p:nvPr/>
          </p:nvSpPr>
          <p:spPr>
            <a:xfrm>
              <a:off x="4004748" y="4401272"/>
              <a:ext cx="308811" cy="320842"/>
            </a:xfrm>
            <a:prstGeom prst="rightArrow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173765" y="3776863"/>
            <a:ext cx="1477057" cy="1569660"/>
            <a:chOff x="5173765" y="3776863"/>
            <a:chExt cx="1477057" cy="156966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F0685307-6F45-47E7-856F-7AB9E30CE375}"/>
                </a:ext>
              </a:extLst>
            </p:cNvPr>
            <p:cNvSpPr txBox="1"/>
            <p:nvPr/>
          </p:nvSpPr>
          <p:spPr>
            <a:xfrm>
              <a:off x="5499465" y="3776863"/>
              <a:ext cx="1151357" cy="156966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确定驱动方程组和输出方程</a:t>
              </a:r>
            </a:p>
          </p:txBody>
        </p: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xmlns="" id="{A9992638-1412-433C-92D7-E6253D5CB853}"/>
                </a:ext>
              </a:extLst>
            </p:cNvPr>
            <p:cNvSpPr/>
            <p:nvPr/>
          </p:nvSpPr>
          <p:spPr>
            <a:xfrm>
              <a:off x="5173765" y="4401272"/>
              <a:ext cx="308811" cy="320842"/>
            </a:xfrm>
            <a:prstGeom prst="rightArrow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671253" y="3779398"/>
            <a:ext cx="1171569" cy="1569660"/>
            <a:chOff x="6671253" y="3779398"/>
            <a:chExt cx="1171569" cy="156966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BFDE11EA-8449-4C17-801F-0192EFC4C231}"/>
                </a:ext>
              </a:extLst>
            </p:cNvPr>
            <p:cNvSpPr txBox="1"/>
            <p:nvPr/>
          </p:nvSpPr>
          <p:spPr>
            <a:xfrm>
              <a:off x="6990723" y="3779398"/>
              <a:ext cx="852099" cy="156966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检查自启动能力</a:t>
              </a:r>
            </a:p>
          </p:txBody>
        </p:sp>
        <p:sp>
          <p:nvSpPr>
            <p:cNvPr id="25" name="箭头: 右 24">
              <a:extLst>
                <a:ext uri="{FF2B5EF4-FFF2-40B4-BE49-F238E27FC236}">
                  <a16:creationId xmlns:a16="http://schemas.microsoft.com/office/drawing/2014/main" xmlns="" id="{F6CC90C2-7D30-4A04-B9E6-8CE9CF890488}"/>
                </a:ext>
              </a:extLst>
            </p:cNvPr>
            <p:cNvSpPr/>
            <p:nvPr/>
          </p:nvSpPr>
          <p:spPr>
            <a:xfrm>
              <a:off x="6671253" y="4401272"/>
              <a:ext cx="308811" cy="320842"/>
            </a:xfrm>
            <a:prstGeom prst="rightArrow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863184" y="3776863"/>
            <a:ext cx="1177571" cy="1569660"/>
            <a:chOff x="7863184" y="3776863"/>
            <a:chExt cx="1177571" cy="156966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B0B5A6D1-A92F-4B11-9D1E-EDD1D2F40380}"/>
                </a:ext>
              </a:extLst>
            </p:cNvPr>
            <p:cNvSpPr txBox="1"/>
            <p:nvPr/>
          </p:nvSpPr>
          <p:spPr>
            <a:xfrm>
              <a:off x="8191584" y="3776863"/>
              <a:ext cx="849171" cy="156966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画出逻辑电路图</a:t>
              </a:r>
            </a:p>
          </p:txBody>
        </p:sp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xmlns="" id="{F63A0E87-687F-4108-9525-71A5FD447844}"/>
                </a:ext>
              </a:extLst>
            </p:cNvPr>
            <p:cNvSpPr/>
            <p:nvPr/>
          </p:nvSpPr>
          <p:spPr>
            <a:xfrm>
              <a:off x="7863184" y="4401272"/>
              <a:ext cx="308811" cy="320842"/>
            </a:xfrm>
            <a:prstGeom prst="rightArrow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51598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时序逻辑电路的设计方法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053" y="550689"/>
            <a:ext cx="798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2081" y="626797"/>
            <a:ext cx="797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选择触发器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确定驱动方程和输出方程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0899" y="1068790"/>
            <a:ext cx="2714625" cy="2028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73016" y="1059265"/>
            <a:ext cx="2878333" cy="2028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88842" y="1068790"/>
            <a:ext cx="2705100" cy="20193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20899" y="3097615"/>
            <a:ext cx="86729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根据卡诺图，写出个触发器次态方程和电路输出方程：</a:t>
            </a:r>
            <a:endParaRPr lang="en-US" altLang="zh-CN" sz="2400" b="1" dirty="0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10178091"/>
              </p:ext>
            </p:extLst>
          </p:nvPr>
        </p:nvGraphicFramePr>
        <p:xfrm>
          <a:off x="2491708" y="3507618"/>
          <a:ext cx="2742030" cy="1430745"/>
        </p:xfrm>
        <a:graphic>
          <a:graphicData uri="http://schemas.openxmlformats.org/presentationml/2006/ole">
            <p:oleObj spid="_x0000_s170114" name="Equation" r:id="rId8" imgW="1701720" imgH="888840" progId="Equation.DSMT4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120899" y="4989081"/>
            <a:ext cx="8659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若选用</a:t>
            </a:r>
            <a:r>
              <a:rPr lang="en-US" altLang="zh-CN" sz="2400" b="1" i="1" dirty="0"/>
              <a:t>J</a:t>
            </a:r>
            <a:r>
              <a:rPr lang="en-US" altLang="zh-CN" sz="2400" b="1" dirty="0"/>
              <a:t>-</a:t>
            </a:r>
            <a:r>
              <a:rPr lang="en-US" altLang="zh-CN" sz="2400" b="1" i="1" dirty="0"/>
              <a:t>K</a:t>
            </a:r>
            <a:r>
              <a:rPr lang="zh-CN" altLang="en-US" sz="2400" b="1" dirty="0"/>
              <a:t>触发器， 则由次态卡诺图求出其状态方程和驱动方程：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7275222"/>
              </p:ext>
            </p:extLst>
          </p:nvPr>
        </p:nvGraphicFramePr>
        <p:xfrm>
          <a:off x="2491708" y="5450746"/>
          <a:ext cx="2244724" cy="1342369"/>
        </p:xfrm>
        <a:graphic>
          <a:graphicData uri="http://schemas.openxmlformats.org/presentationml/2006/ole">
            <p:oleObj spid="_x0000_s170115" name="Equation" r:id="rId9" imgW="1358640" imgH="81252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8252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时序逻辑电路的设计方法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604963"/>
            <a:ext cx="798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9496" y="670156"/>
            <a:ext cx="2787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自启动检查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69236140"/>
              </p:ext>
            </p:extLst>
          </p:nvPr>
        </p:nvGraphicFramePr>
        <p:xfrm>
          <a:off x="3296708" y="634093"/>
          <a:ext cx="3089275" cy="1614488"/>
        </p:xfrm>
        <a:graphic>
          <a:graphicData uri="http://schemas.openxmlformats.org/presentationml/2006/ole">
            <p:oleObj spid="_x0000_s171113" name="Equation" r:id="rId5" imgW="1701720" imgH="888840" progId="Equation.DSMT4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166255" y="2236485"/>
            <a:ext cx="79247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根据以上次态方程， 检查</a:t>
            </a:r>
            <a:r>
              <a:rPr lang="zh-CN" altLang="en-US" sz="2400" b="1" dirty="0" smtClean="0"/>
              <a:t>多余</a:t>
            </a:r>
            <a:r>
              <a:rPr lang="zh-CN" altLang="en-US" sz="2400" b="1" dirty="0"/>
              <a:t>状态的转移</a:t>
            </a:r>
            <a:r>
              <a:rPr lang="zh-CN" altLang="en-US" sz="2400" b="1" dirty="0" smtClean="0"/>
              <a:t>情况。</a:t>
            </a:r>
            <a:endParaRPr lang="zh-CN" altLang="en-US" sz="2400" b="1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6088" y="2761142"/>
            <a:ext cx="5764027" cy="4052528"/>
            <a:chOff x="16088" y="2761142"/>
            <a:chExt cx="5764027" cy="4052528"/>
          </a:xfrm>
        </p:grpSpPr>
        <p:pic>
          <p:nvPicPr>
            <p:cNvPr id="15" name="Picture 5" descr="B5-4-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88" y="3165642"/>
              <a:ext cx="5764027" cy="3648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矩形 18"/>
            <p:cNvSpPr/>
            <p:nvPr/>
          </p:nvSpPr>
          <p:spPr>
            <a:xfrm>
              <a:off x="2023910" y="2761142"/>
              <a:ext cx="19163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00FF"/>
                  </a:solidFill>
                </a:rPr>
                <a:t>状态转移表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808362" y="3742202"/>
            <a:ext cx="3271453" cy="2668981"/>
            <a:chOff x="5823663" y="3366060"/>
            <a:chExt cx="3271453" cy="2668981"/>
          </a:xfrm>
        </p:grpSpPr>
        <p:pic>
          <p:nvPicPr>
            <p:cNvPr id="18" name="Picture 5" descr="5-4-2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3663" y="3974034"/>
              <a:ext cx="3271453" cy="206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矩形 19"/>
            <p:cNvSpPr/>
            <p:nvPr/>
          </p:nvSpPr>
          <p:spPr>
            <a:xfrm>
              <a:off x="6501227" y="3366060"/>
              <a:ext cx="19163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00FF"/>
                  </a:solidFill>
                </a:rPr>
                <a:t>状态转移图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382385" y="4438996"/>
            <a:ext cx="505968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8261" y="5211288"/>
            <a:ext cx="505968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8261" y="6342610"/>
            <a:ext cx="505968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标注 25"/>
          <p:cNvSpPr/>
          <p:nvPr/>
        </p:nvSpPr>
        <p:spPr>
          <a:xfrm>
            <a:off x="7315201" y="2681258"/>
            <a:ext cx="1593976" cy="637266"/>
          </a:xfrm>
          <a:prstGeom prst="wedgeRectCallout">
            <a:avLst>
              <a:gd name="adj1" fmla="val 19115"/>
              <a:gd name="adj2" fmla="val 225989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不能自启</a:t>
            </a:r>
            <a:endParaRPr lang="zh-CN" alt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919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 animBg="1"/>
      <p:bldP spid="24" grpId="0" animBg="1"/>
      <p:bldP spid="25" grpId="0" animBg="1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时序逻辑电路的设计方法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604963"/>
            <a:ext cx="798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4386" y="658500"/>
            <a:ext cx="797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自启动检查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98022" y="1109995"/>
            <a:ext cx="79247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修改电路设计，避免不能自启动的问题。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798022" y="1502313"/>
            <a:ext cx="36391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方法： </a:t>
            </a:r>
            <a:r>
              <a:rPr lang="zh-CN" altLang="en-US" sz="2400" b="1" dirty="0">
                <a:solidFill>
                  <a:srgbClr val="0000FF"/>
                </a:solidFill>
              </a:rPr>
              <a:t>改变卡诺图的圈法</a:t>
            </a:r>
          </a:p>
        </p:txBody>
      </p:sp>
      <p:grpSp>
        <p:nvGrpSpPr>
          <p:cNvPr id="31" name="Group 6"/>
          <p:cNvGrpSpPr>
            <a:grpSpLocks/>
          </p:cNvGrpSpPr>
          <p:nvPr/>
        </p:nvGrpSpPr>
        <p:grpSpPr bwMode="auto">
          <a:xfrm>
            <a:off x="6260668" y="4441663"/>
            <a:ext cx="2752724" cy="2330450"/>
            <a:chOff x="3931" y="2810"/>
            <a:chExt cx="1734" cy="1468"/>
          </a:xfrm>
        </p:grpSpPr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3979" y="3950"/>
              <a:ext cx="168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FF0000"/>
                  </a:solidFill>
                </a:rPr>
                <a:t>改进</a:t>
              </a:r>
              <a:r>
                <a:rPr lang="zh-CN" altLang="en-US" dirty="0">
                  <a:solidFill>
                    <a:srgbClr val="FF0000"/>
                  </a:solidFill>
                </a:rPr>
                <a:t>后的</a:t>
              </a:r>
              <a:r>
                <a:rPr lang="en-US" altLang="zh-CN" i="1" dirty="0">
                  <a:solidFill>
                    <a:srgbClr val="FF0000"/>
                  </a:solidFill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</a:rPr>
                <a:t>0</a:t>
              </a:r>
              <a:r>
                <a:rPr lang="zh-CN" altLang="en-US" dirty="0">
                  <a:solidFill>
                    <a:srgbClr val="FF0000"/>
                  </a:solidFill>
                </a:rPr>
                <a:t>卡诺图</a:t>
              </a:r>
            </a:p>
          </p:txBody>
        </p:sp>
        <p:pic>
          <p:nvPicPr>
            <p:cNvPr id="33" name="Picture 5" descr="5-4-2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" y="2810"/>
              <a:ext cx="1704" cy="1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矩形 4"/>
          <p:cNvSpPr/>
          <p:nvPr/>
        </p:nvSpPr>
        <p:spPr>
          <a:xfrm>
            <a:off x="717583" y="4681753"/>
            <a:ext cx="46136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/>
              <a:t>如果希望能尽量使用任意项，那么只能对图</a:t>
            </a:r>
            <a:r>
              <a:rPr lang="en-US" altLang="zh-CN" sz="2400" b="1" dirty="0"/>
              <a:t>(a)</a:t>
            </a:r>
            <a:r>
              <a:rPr lang="zh-CN" altLang="en-US" sz="2400" b="1" dirty="0"/>
              <a:t>和图</a:t>
            </a:r>
            <a:r>
              <a:rPr lang="en-US" altLang="zh-CN" sz="2400" b="1" dirty="0"/>
              <a:t>(c)</a:t>
            </a:r>
            <a:r>
              <a:rPr lang="zh-CN" altLang="en-US" sz="2400" b="1" dirty="0"/>
              <a:t>的圈法作修改。 现选择对图</a:t>
            </a:r>
            <a:r>
              <a:rPr lang="en-US" altLang="zh-CN" sz="2400" b="1" dirty="0"/>
              <a:t>(c)</a:t>
            </a:r>
            <a:r>
              <a:rPr lang="zh-CN" altLang="en-US" sz="2400" b="1" dirty="0"/>
              <a:t>的圈法作修改， 即仅改变</a:t>
            </a:r>
            <a:r>
              <a:rPr lang="en-US" altLang="zh-CN" sz="2400" b="1" i="1" dirty="0"/>
              <a:t>Q</a:t>
            </a:r>
            <a:r>
              <a:rPr lang="en-US" altLang="zh-CN" sz="2400" b="1" baseline="-25000" dirty="0"/>
              <a:t>0</a:t>
            </a:r>
            <a:r>
              <a:rPr lang="zh-CN" altLang="en-US" sz="2400" b="1" dirty="0"/>
              <a:t>的转移， 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03372" y="1931924"/>
            <a:ext cx="8741469" cy="2470795"/>
            <a:chOff x="203372" y="1931924"/>
            <a:chExt cx="8741469" cy="2470795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372" y="1931924"/>
              <a:ext cx="2714625" cy="2028825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23915" y="1931924"/>
              <a:ext cx="2878333" cy="2028825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39741" y="1931924"/>
              <a:ext cx="2705100" cy="2019300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970294" y="3941054"/>
              <a:ext cx="7824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（</a:t>
              </a:r>
              <a:r>
                <a:rPr lang="en-US" altLang="zh-CN" sz="2400" b="1" dirty="0" smtClean="0"/>
                <a:t>a</a:t>
              </a:r>
              <a:r>
                <a:rPr lang="zh-CN" altLang="en-US" sz="2400" b="1" dirty="0" smtClean="0"/>
                <a:t>）                                 （</a:t>
              </a:r>
              <a:r>
                <a:rPr lang="en-US" altLang="zh-CN" sz="2400" b="1" dirty="0" smtClean="0"/>
                <a:t>b</a:t>
              </a:r>
              <a:r>
                <a:rPr lang="zh-CN" altLang="en-US" sz="2400" b="1" dirty="0" smtClean="0"/>
                <a:t>）                                    （</a:t>
              </a:r>
              <a:r>
                <a:rPr lang="en-US" altLang="zh-CN" sz="2400" b="1" dirty="0"/>
                <a:t>c</a:t>
              </a:r>
              <a:r>
                <a:rPr lang="zh-CN" altLang="en-US" sz="2400" b="1" dirty="0" smtClean="0"/>
                <a:t>）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12560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时序逻辑电路的设计方法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604963"/>
            <a:ext cx="798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4386" y="658500"/>
            <a:ext cx="797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自启动检查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1" name="Group 6"/>
          <p:cNvGrpSpPr>
            <a:grpSpLocks/>
          </p:cNvGrpSpPr>
          <p:nvPr/>
        </p:nvGrpSpPr>
        <p:grpSpPr bwMode="auto">
          <a:xfrm>
            <a:off x="399011" y="1259109"/>
            <a:ext cx="2752724" cy="2330450"/>
            <a:chOff x="3931" y="2810"/>
            <a:chExt cx="1734" cy="1468"/>
          </a:xfrm>
        </p:grpSpPr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3979" y="3950"/>
              <a:ext cx="168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dirty="0" smtClean="0"/>
                <a:t>改进</a:t>
              </a:r>
              <a:r>
                <a:rPr lang="zh-CN" altLang="en-US" dirty="0"/>
                <a:t>后的</a:t>
              </a:r>
              <a:r>
                <a:rPr lang="en-US" altLang="zh-CN" i="1" dirty="0"/>
                <a:t>Q</a:t>
              </a:r>
              <a:r>
                <a:rPr lang="en-US" altLang="zh-CN" baseline="-25000" dirty="0"/>
                <a:t>0</a:t>
              </a:r>
              <a:r>
                <a:rPr lang="zh-CN" altLang="en-US" dirty="0"/>
                <a:t>卡诺图</a:t>
              </a:r>
            </a:p>
          </p:txBody>
        </p:sp>
        <p:pic>
          <p:nvPicPr>
            <p:cNvPr id="33" name="Picture 5" descr="5-4-2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" y="2810"/>
              <a:ext cx="1704" cy="1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68216490"/>
              </p:ext>
            </p:extLst>
          </p:nvPr>
        </p:nvGraphicFramePr>
        <p:xfrm>
          <a:off x="4938625" y="1318401"/>
          <a:ext cx="2651125" cy="1766887"/>
        </p:xfrm>
        <a:graphic>
          <a:graphicData uri="http://schemas.openxmlformats.org/presentationml/2006/ole">
            <p:oleObj spid="_x0000_s172206" name="Equation" r:id="rId6" imgW="1371600" imgH="914400" progId="Equation.DSMT4">
              <p:embed/>
            </p:oleObj>
          </a:graphicData>
        </a:graphic>
      </p:graphicFrame>
      <p:sp>
        <p:nvSpPr>
          <p:cNvPr id="11" name="右箭头 10"/>
          <p:cNvSpPr/>
          <p:nvPr/>
        </p:nvSpPr>
        <p:spPr>
          <a:xfrm>
            <a:off x="3615403" y="2001555"/>
            <a:ext cx="1036320" cy="227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44185632"/>
              </p:ext>
            </p:extLst>
          </p:nvPr>
        </p:nvGraphicFramePr>
        <p:xfrm>
          <a:off x="0" y="4182783"/>
          <a:ext cx="5217849" cy="1622196"/>
        </p:xfrm>
        <a:graphic>
          <a:graphicData uri="http://schemas.openxmlformats.org/presentationml/2006/ole">
            <p:oleObj spid="_x0000_s172207" name="Equation" r:id="rId7" imgW="2857320" imgH="888840" progId="Equation.DSMT4">
              <p:embed/>
            </p:oleObj>
          </a:graphicData>
        </a:graphic>
      </p:graphicFrame>
      <p:grpSp>
        <p:nvGrpSpPr>
          <p:cNvPr id="21" name="Group 6"/>
          <p:cNvGrpSpPr>
            <a:grpSpLocks/>
          </p:cNvGrpSpPr>
          <p:nvPr/>
        </p:nvGrpSpPr>
        <p:grpSpPr bwMode="auto">
          <a:xfrm>
            <a:off x="5453005" y="3506393"/>
            <a:ext cx="3587750" cy="2974976"/>
            <a:chOff x="1853" y="1613"/>
            <a:chExt cx="2260" cy="1874"/>
          </a:xfrm>
        </p:grpSpPr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1853" y="3169"/>
              <a:ext cx="2260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dirty="0" smtClean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能够</a:t>
              </a:r>
              <a:r>
                <a:rPr lang="zh-CN" altLang="en-US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自启动的状态转移图</a:t>
              </a:r>
            </a:p>
          </p:txBody>
        </p:sp>
        <p:pic>
          <p:nvPicPr>
            <p:cNvPr id="23" name="Picture 5" descr="5-4-2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" y="1613"/>
              <a:ext cx="2208" cy="1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17532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时序逻辑电路的设计方法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604963"/>
            <a:ext cx="798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4386" y="658500"/>
            <a:ext cx="797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出电路图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49751223"/>
              </p:ext>
            </p:extLst>
          </p:nvPr>
        </p:nvGraphicFramePr>
        <p:xfrm>
          <a:off x="1257994" y="1289953"/>
          <a:ext cx="5217849" cy="1622196"/>
        </p:xfrm>
        <a:graphic>
          <a:graphicData uri="http://schemas.openxmlformats.org/presentationml/2006/ole">
            <p:oleObj spid="_x0000_s173141" name="Equation" r:id="rId5" imgW="2857320" imgH="888840" progId="Equation.DSMT4">
              <p:embed/>
            </p:oleObj>
          </a:graphicData>
        </a:graphic>
      </p:graphicFrame>
      <p:pic>
        <p:nvPicPr>
          <p:cNvPr id="19" name="Picture 5" descr="5-4-2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022" y="3221904"/>
            <a:ext cx="7489825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1604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1251284" y="3014625"/>
            <a:ext cx="15137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40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Contents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3158834" y="-15801"/>
            <a:ext cx="598516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6" name="直接连接符 15"/>
          <p:cNvCxnSpPr>
            <a:cxnSpLocks/>
          </p:cNvCxnSpPr>
          <p:nvPr/>
        </p:nvCxnSpPr>
        <p:spPr>
          <a:xfrm flipH="1">
            <a:off x="3158833" y="15801"/>
            <a:ext cx="3386343" cy="24041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H="1">
            <a:off x="5827660" y="4362508"/>
            <a:ext cx="3316340" cy="24954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宝网chenying0907出品 20"/>
          <p:cNvSpPr txBox="1"/>
          <p:nvPr/>
        </p:nvSpPr>
        <p:spPr>
          <a:xfrm>
            <a:off x="4405821" y="1958322"/>
            <a:ext cx="409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概述</a:t>
            </a:r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4405821" y="2578212"/>
            <a:ext cx="3787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集成触发器</a:t>
            </a:r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4405821" y="3185725"/>
            <a:ext cx="370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时序逻辑电路的分析</a:t>
            </a:r>
          </a:p>
        </p:txBody>
      </p:sp>
      <p:sp>
        <p:nvSpPr>
          <p:cNvPr id="17" name="淘宝网chenying0907出品 29">
            <a:extLst>
              <a:ext uri="{FF2B5EF4-FFF2-40B4-BE49-F238E27FC236}">
                <a16:creationId xmlns:a16="http://schemas.microsoft.com/office/drawing/2014/main" xmlns="" id="{CB71A628-6373-4E0F-9C96-7CD3E76B261D}"/>
              </a:ext>
            </a:extLst>
          </p:cNvPr>
          <p:cNvSpPr txBox="1"/>
          <p:nvPr/>
        </p:nvSpPr>
        <p:spPr>
          <a:xfrm>
            <a:off x="4405821" y="3828425"/>
            <a:ext cx="370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时序逻辑电路的设计</a:t>
            </a:r>
          </a:p>
        </p:txBody>
      </p:sp>
      <p:sp>
        <p:nvSpPr>
          <p:cNvPr id="18" name="淘宝网chenying0907出品 29">
            <a:extLst>
              <a:ext uri="{FF2B5EF4-FFF2-40B4-BE49-F238E27FC236}">
                <a16:creationId xmlns:a16="http://schemas.microsoft.com/office/drawing/2014/main" xmlns="" id="{AEE16EF7-D81C-4C82-B775-756588433B80}"/>
              </a:ext>
            </a:extLst>
          </p:cNvPr>
          <p:cNvSpPr txBox="1"/>
          <p:nvPr/>
        </p:nvSpPr>
        <p:spPr>
          <a:xfrm>
            <a:off x="4405821" y="4455665"/>
            <a:ext cx="4343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常用时序电路及其应用</a:t>
            </a:r>
          </a:p>
        </p:txBody>
      </p:sp>
    </p:spTree>
    <p:extLst>
      <p:ext uri="{BB962C8B-B14F-4D97-AF65-F5344CB8AC3E}">
        <p14:creationId xmlns:p14="http://schemas.microsoft.com/office/powerpoint/2010/main" xmlns="" val="15386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5.5.1 </a:t>
            </a: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1" name="文本框 529409">
            <a:extLst>
              <a:ext uri="{FF2B5EF4-FFF2-40B4-BE49-F238E27FC236}">
                <a16:creationId xmlns="" xmlns:a16="http://schemas.microsoft.com/office/drawing/2014/main" id="{484186DF-D996-4994-804B-F3CC00F61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89" y="2326925"/>
            <a:ext cx="8417731" cy="1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</a:rPr>
              <a:t>构成</a:t>
            </a:r>
            <a:r>
              <a:rPr lang="zh-CN" altLang="en-US" b="1" dirty="0">
                <a:solidFill>
                  <a:prstClr val="black"/>
                </a:solidFill>
                <a:ea typeface="宋体" panose="02010600030101010101" pitchFamily="2" charset="-122"/>
              </a:rPr>
              <a:t>：</a:t>
            </a:r>
            <a:endParaRPr lang="en-US" altLang="zh-CN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个触发器有</a:t>
            </a:r>
            <a:r>
              <a:rPr lang="en-US" altLang="zh-CN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个状态，可计</a:t>
            </a:r>
            <a:r>
              <a:rPr lang="en-US" altLang="zh-CN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个数</a:t>
            </a:r>
            <a:r>
              <a:rPr lang="en-US" altLang="zh-CN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(1</a:t>
            </a:r>
            <a:r>
              <a:rPr lang="zh-CN" altLang="en-US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位二进制数</a:t>
            </a:r>
            <a:r>
              <a:rPr lang="en-US" altLang="zh-CN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个触发器有</a:t>
            </a:r>
            <a:r>
              <a:rPr lang="en-US" altLang="zh-CN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baseline="30000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个状态，可计</a:t>
            </a:r>
            <a:r>
              <a:rPr lang="en-US" altLang="zh-CN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baseline="30000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个数</a:t>
            </a:r>
            <a:r>
              <a:rPr lang="en-US" altLang="zh-CN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(n</a:t>
            </a:r>
            <a:r>
              <a:rPr lang="zh-CN" altLang="en-US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位二进制数</a:t>
            </a:r>
            <a:r>
              <a:rPr lang="en-US" altLang="zh-CN" b="1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zh-CN" altLang="en-US" b="1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矩形 529415">
            <a:extLst>
              <a:ext uri="{FF2B5EF4-FFF2-40B4-BE49-F238E27FC236}">
                <a16:creationId xmlns="" xmlns:a16="http://schemas.microsoft.com/office/drawing/2014/main" id="{443C1505-1ED7-48E6-8822-A6BFF1F69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7" y="1142377"/>
            <a:ext cx="46009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</a:rPr>
              <a:t>计数</a:t>
            </a:r>
            <a:r>
              <a:rPr lang="zh-CN" altLang="en-US" b="1" dirty="0">
                <a:solidFill>
                  <a:prstClr val="black"/>
                </a:solidFill>
                <a:ea typeface="宋体" panose="02010600030101010101" pitchFamily="2" charset="-122"/>
              </a:rPr>
              <a:t>：</a:t>
            </a:r>
            <a:r>
              <a:rPr lang="zh-CN" altLang="en-US" b="1" dirty="0">
                <a:solidFill>
                  <a:prstClr val="black"/>
                </a:solidFill>
                <a:ea typeface="楷体_GB2312" pitchFamily="49" charset="-122"/>
              </a:rPr>
              <a:t>累计输入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脉冲</a:t>
            </a:r>
            <a:r>
              <a:rPr lang="zh-CN" altLang="en-US" b="1" dirty="0">
                <a:solidFill>
                  <a:prstClr val="black"/>
                </a:solidFill>
                <a:ea typeface="楷体_GB2312" pitchFamily="49" charset="-122"/>
              </a:rPr>
              <a:t>的个数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2A7316EE-5E13-4692-A662-891D04D83E55}"/>
              </a:ext>
            </a:extLst>
          </p:cNvPr>
          <p:cNvSpPr/>
          <p:nvPr/>
        </p:nvSpPr>
        <p:spPr>
          <a:xfrm>
            <a:off x="429489" y="4710648"/>
            <a:ext cx="82693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kumimoji="1" lang="zh-CN" altLang="en-US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：分频、定时、产生节拍脉冲和脉冲序列、进行数字运算等</a:t>
            </a:r>
          </a:p>
        </p:txBody>
      </p:sp>
    </p:spTree>
    <p:extLst>
      <p:ext uri="{BB962C8B-B14F-4D97-AF65-F5344CB8AC3E}">
        <p14:creationId xmlns:p14="http://schemas.microsoft.com/office/powerpoint/2010/main" xmlns="" val="237615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5.5.1 </a:t>
            </a: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计数器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2" name="矩形 529415">
            <a:extLst>
              <a:ext uri="{FF2B5EF4-FFF2-40B4-BE49-F238E27FC236}">
                <a16:creationId xmlns="" xmlns:a16="http://schemas.microsoft.com/office/drawing/2014/main" id="{443C1505-1ED7-48E6-8822-A6BFF1F69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23" y="773880"/>
            <a:ext cx="100540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楷体_GB2312" pitchFamily="49" charset="-122"/>
              </a:rPr>
              <a:t>分类</a:t>
            </a:r>
            <a:endParaRPr lang="zh-CN" altLang="en-US" b="1" dirty="0">
              <a:solidFill>
                <a:prstClr val="black"/>
              </a:solidFill>
              <a:ea typeface="楷体_GB2312" pitchFamily="49" charset="-122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="" xmlns:a16="http://schemas.microsoft.com/office/drawing/2014/main" id="{2EBE73B9-23B7-445E-AD13-DFEABEA74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06" y="2062943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按数制分：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="" xmlns:a16="http://schemas.microsoft.com/office/drawing/2014/main" id="{02AD8CC0-0575-4A8C-BD24-1089D79E3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818" y="1683746"/>
            <a:ext cx="5695950" cy="1382713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170A8E"/>
                </a:solidFill>
                <a:latin typeface="Times New Roman" panose="02020603050405020304" pitchFamily="18" charset="0"/>
              </a:rPr>
              <a:t>二进制计数器</a:t>
            </a:r>
          </a:p>
          <a:p>
            <a:r>
              <a:rPr kumimoji="1" lang="zh-CN" altLang="en-US" sz="2800" b="1" dirty="0">
                <a:solidFill>
                  <a:srgbClr val="170A8E"/>
                </a:solidFill>
                <a:latin typeface="Times New Roman" panose="02020603050405020304" pitchFamily="18" charset="0"/>
              </a:rPr>
              <a:t>十进制计数器</a:t>
            </a:r>
          </a:p>
          <a:p>
            <a:r>
              <a:rPr kumimoji="1" lang="en-US" altLang="zh-CN" sz="2800" b="1" i="1" dirty="0">
                <a:solidFill>
                  <a:srgbClr val="170A8E"/>
                </a:solidFill>
                <a:latin typeface="Times New Roman" panose="02020603050405020304" pitchFamily="18" charset="0"/>
              </a:rPr>
              <a:t>N </a:t>
            </a:r>
            <a:r>
              <a:rPr kumimoji="1" lang="zh-CN" altLang="en-US" sz="2800" b="1" dirty="0">
                <a:solidFill>
                  <a:srgbClr val="170A8E"/>
                </a:solidFill>
                <a:latin typeface="Times New Roman" panose="02020603050405020304" pitchFamily="18" charset="0"/>
              </a:rPr>
              <a:t>进制</a:t>
            </a:r>
            <a:r>
              <a:rPr kumimoji="1" lang="en-US" altLang="zh-CN" sz="2800" b="1" dirty="0">
                <a:solidFill>
                  <a:srgbClr val="170A8E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2800" b="1" dirty="0">
                <a:solidFill>
                  <a:srgbClr val="170A8E"/>
                </a:solidFill>
                <a:latin typeface="Times New Roman" panose="02020603050405020304" pitchFamily="18" charset="0"/>
              </a:rPr>
              <a:t>任意进制</a:t>
            </a:r>
            <a:r>
              <a:rPr kumimoji="1" lang="en-US" altLang="zh-CN" sz="2800" b="1" dirty="0">
                <a:solidFill>
                  <a:srgbClr val="170A8E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sz="2800" b="1" dirty="0">
                <a:solidFill>
                  <a:srgbClr val="170A8E"/>
                </a:solidFill>
                <a:latin typeface="Times New Roman" panose="02020603050405020304" pitchFamily="18" charset="0"/>
              </a:rPr>
              <a:t>计数器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="" xmlns:a16="http://schemas.microsoft.com/office/drawing/2014/main" id="{C7F8A685-AF2E-46AF-BC76-11D064008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05" y="3586960"/>
            <a:ext cx="16192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kumimoji="1" sz="2800" b="1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>
                <a:solidFill>
                  <a:prstClr val="black"/>
                </a:solidFill>
              </a:rPr>
              <a:t>按计数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方式分：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="" xmlns:a16="http://schemas.microsoft.com/office/drawing/2014/main" id="{5BA91900-A9DC-4EB8-BD42-A864CA089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818" y="3374000"/>
            <a:ext cx="5695950" cy="1382713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170A8E"/>
                </a:solidFill>
                <a:latin typeface="Times New Roman" panose="02020603050405020304" pitchFamily="18" charset="0"/>
              </a:rPr>
              <a:t>加法计数器</a:t>
            </a:r>
          </a:p>
          <a:p>
            <a:r>
              <a:rPr kumimoji="1" lang="zh-CN" altLang="en-US" sz="2800" b="1" dirty="0">
                <a:solidFill>
                  <a:srgbClr val="170A8E"/>
                </a:solidFill>
                <a:latin typeface="Times New Roman" panose="02020603050405020304" pitchFamily="18" charset="0"/>
              </a:rPr>
              <a:t>减法计数器</a:t>
            </a:r>
          </a:p>
          <a:p>
            <a:r>
              <a:rPr kumimoji="1" lang="zh-CN" altLang="en-US" sz="2800" b="1" dirty="0">
                <a:solidFill>
                  <a:srgbClr val="170A8E"/>
                </a:solidFill>
                <a:latin typeface="Times New Roman" panose="02020603050405020304" pitchFamily="18" charset="0"/>
              </a:rPr>
              <a:t>可逆计数 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(Up-Down Counter)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="" xmlns:a16="http://schemas.microsoft.com/office/drawing/2014/main" id="{CB61A0A1-C908-4B7C-9EC9-8FD5E5B38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398" y="5128445"/>
            <a:ext cx="162095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kumimoji="1" sz="2800" b="1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>
                <a:solidFill>
                  <a:prstClr val="black"/>
                </a:solidFill>
              </a:rPr>
              <a:t>按时钟</a:t>
            </a:r>
          </a:p>
          <a:p>
            <a:r>
              <a:rPr lang="zh-CN" altLang="en-US" dirty="0">
                <a:solidFill>
                  <a:prstClr val="black"/>
                </a:solidFill>
              </a:rPr>
              <a:t>控制分：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="" xmlns:a16="http://schemas.microsoft.com/office/drawing/2014/main" id="{E95AB679-F0B0-440F-9866-92179E287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818" y="5128445"/>
            <a:ext cx="5695950" cy="955675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170A8E"/>
                </a:solidFill>
                <a:latin typeface="Times New Roman" panose="02020603050405020304" pitchFamily="18" charset="0"/>
              </a:rPr>
              <a:t>同步计数器 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(Synchronous 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  <a:p>
            <a:r>
              <a:rPr kumimoji="1" lang="zh-CN" altLang="en-US" sz="2800" b="1" dirty="0">
                <a:solidFill>
                  <a:srgbClr val="170A8E"/>
                </a:solidFill>
                <a:latin typeface="Times New Roman" panose="02020603050405020304" pitchFamily="18" charset="0"/>
              </a:rPr>
              <a:t>异步计数器 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(Asynchronous 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78223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  <p:bldP spid="15" grpId="0" animBg="1"/>
      <p:bldP spid="16" grpId="0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0685" y="50071"/>
            <a:ext cx="6182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同步集成计数器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358" name="Text Box 3">
            <a:extLst>
              <a:ext uri="{FF2B5EF4-FFF2-40B4-BE49-F238E27FC236}">
                <a16:creationId xmlns="" xmlns:a16="http://schemas.microsoft.com/office/drawing/2014/main" id="{6056457A-4682-4D6B-BCED-769CA3295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4926" y="1574737"/>
            <a:ext cx="7004516" cy="2824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同步计数器的特点：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在同步计数器内部，各个触发器都受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同一</a:t>
            </a:r>
            <a:r>
              <a:rPr lang="zh-CN" altLang="en-US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时钟脉冲</a:t>
            </a:r>
            <a:r>
              <a:rPr lang="en-US" altLang="zh-CN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输入计数脉冲的控制，因此，它们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状态的更新几乎是同时的</a:t>
            </a:r>
            <a:r>
              <a:rPr lang="zh-CN" altLang="en-US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，故被称为“同步计数器”</a:t>
            </a:r>
          </a:p>
        </p:txBody>
      </p:sp>
    </p:spTree>
    <p:extLst>
      <p:ext uri="{BB962C8B-B14F-4D97-AF65-F5344CB8AC3E}">
        <p14:creationId xmlns:p14="http://schemas.microsoft.com/office/powerpoint/2010/main" xmlns="" val="4011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3">
            <a:extLst>
              <a:ext uri="{FF2B5EF4-FFF2-40B4-BE49-F238E27FC236}">
                <a16:creationId xmlns="" xmlns:a16="http://schemas.microsoft.com/office/drawing/2014/main" id="{56FBDC64-F14F-4487-99B1-F288CF8D69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69197342"/>
              </p:ext>
            </p:extLst>
          </p:nvPr>
        </p:nvGraphicFramePr>
        <p:xfrm>
          <a:off x="0" y="1554408"/>
          <a:ext cx="9093688" cy="3402239"/>
        </p:xfrm>
        <a:graphic>
          <a:graphicData uri="http://schemas.openxmlformats.org/presentationml/2006/ole">
            <p:oleObj spid="_x0000_s175185" name="图片" r:id="rId4" imgW="4543044" imgH="1776984" progId="Word.Picture.8">
              <p:embed/>
            </p:oleObj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1" name="对话气泡: 矩形 20">
            <a:extLst>
              <a:ext uri="{FF2B5EF4-FFF2-40B4-BE49-F238E27FC236}">
                <a16:creationId xmlns="" xmlns:a16="http://schemas.microsoft.com/office/drawing/2014/main" id="{9BCE76DF-CFB4-4EA1-B775-FD65A2B540D0}"/>
              </a:ext>
            </a:extLst>
          </p:cNvPr>
          <p:cNvSpPr/>
          <p:nvPr/>
        </p:nvSpPr>
        <p:spPr>
          <a:xfrm>
            <a:off x="124823" y="753424"/>
            <a:ext cx="828370" cy="624386"/>
          </a:xfrm>
          <a:prstGeom prst="wedgeRectCallout">
            <a:avLst>
              <a:gd name="adj1" fmla="val 15844"/>
              <a:gd name="adj2" fmla="val 11819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外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接电源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0" name="对话气泡: 矩形 29">
            <a:extLst>
              <a:ext uri="{FF2B5EF4-FFF2-40B4-BE49-F238E27FC236}">
                <a16:creationId xmlns="" xmlns:a16="http://schemas.microsoft.com/office/drawing/2014/main" id="{1108E844-B10F-4F89-929C-E4B8BE470529}"/>
              </a:ext>
            </a:extLst>
          </p:cNvPr>
          <p:cNvSpPr/>
          <p:nvPr/>
        </p:nvSpPr>
        <p:spPr>
          <a:xfrm>
            <a:off x="3807534" y="753424"/>
            <a:ext cx="1535667" cy="652802"/>
          </a:xfrm>
          <a:prstGeom prst="wedgeRectCallout">
            <a:avLst>
              <a:gd name="adj1" fmla="val -105453"/>
              <a:gd name="adj2" fmla="val 97068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</a:rPr>
              <a:t>异步置数控制端</a:t>
            </a:r>
          </a:p>
        </p:txBody>
      </p:sp>
      <p:sp>
        <p:nvSpPr>
          <p:cNvPr id="15" name="Text Box 3">
            <a:extLst>
              <a:ext uri="{FF2B5EF4-FFF2-40B4-BE49-F238E27FC236}">
                <a16:creationId xmlns="" xmlns:a16="http://schemas.microsoft.com/office/drawing/2014/main" id="{B119750E-B7DF-45F1-8460-059A99895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67" y="57713"/>
            <a:ext cx="633302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双时钟可逆十六进制计数器</a:t>
            </a:r>
            <a:r>
              <a:rPr kumimoji="1"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74LS193</a:t>
            </a:r>
            <a:endParaRPr kumimoji="1"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对话气泡: 矩形 20">
            <a:extLst>
              <a:ext uri="{FF2B5EF4-FFF2-40B4-BE49-F238E27FC236}">
                <a16:creationId xmlns="" xmlns:a16="http://schemas.microsoft.com/office/drawing/2014/main" id="{9BCE76DF-CFB4-4EA1-B775-FD65A2B540D0}"/>
              </a:ext>
            </a:extLst>
          </p:cNvPr>
          <p:cNvSpPr/>
          <p:nvPr/>
        </p:nvSpPr>
        <p:spPr>
          <a:xfrm>
            <a:off x="3879405" y="4575844"/>
            <a:ext cx="1008449" cy="380803"/>
          </a:xfrm>
          <a:prstGeom prst="wedgeRectCallout">
            <a:avLst>
              <a:gd name="adj1" fmla="val -45298"/>
              <a:gd name="adj2" fmla="val -16683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接地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5651890"/>
            <a:ext cx="4053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D</a:t>
            </a:r>
            <a:r>
              <a:rPr lang="en-US" altLang="zh-CN" sz="2400" b="1" baseline="-25000" dirty="0" smtClean="0"/>
              <a:t>3</a:t>
            </a:r>
            <a:r>
              <a:rPr lang="en-US" altLang="zh-CN" sz="2400" b="1" dirty="0" smtClean="0"/>
              <a:t>D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D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D</a:t>
            </a:r>
            <a:r>
              <a:rPr lang="en-US" altLang="zh-CN" sz="2400" b="1" baseline="-25000" dirty="0" smtClean="0"/>
              <a:t>0</a:t>
            </a:r>
            <a:r>
              <a:rPr lang="zh-CN" altLang="en-US" sz="2400" b="1" dirty="0" smtClean="0"/>
              <a:t>：外部输入数据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Q</a:t>
            </a:r>
            <a:r>
              <a:rPr lang="en-US" altLang="zh-CN" sz="2400" b="1" baseline="-25000" dirty="0" smtClean="0"/>
              <a:t>3</a:t>
            </a:r>
            <a:r>
              <a:rPr lang="en-US" altLang="zh-CN" sz="2400" b="1" dirty="0" smtClean="0"/>
              <a:t>Q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Q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Q</a:t>
            </a:r>
            <a:r>
              <a:rPr lang="en-US" altLang="zh-CN" sz="2400" b="1" baseline="-25000" dirty="0" smtClean="0"/>
              <a:t>0</a:t>
            </a:r>
            <a:r>
              <a:rPr lang="zh-CN" altLang="en-US" sz="2400" b="1" dirty="0" smtClean="0"/>
              <a:t>：计数器输出数据</a:t>
            </a:r>
            <a:endParaRPr lang="zh-CN" altLang="en-US" sz="2400" b="1" dirty="0"/>
          </a:p>
        </p:txBody>
      </p:sp>
      <p:sp>
        <p:nvSpPr>
          <p:cNvPr id="18" name="对话气泡: 矩形 20">
            <a:extLst>
              <a:ext uri="{FF2B5EF4-FFF2-40B4-BE49-F238E27FC236}">
                <a16:creationId xmlns="" xmlns:a16="http://schemas.microsoft.com/office/drawing/2014/main" id="{9BCE76DF-CFB4-4EA1-B775-FD65A2B540D0}"/>
              </a:ext>
            </a:extLst>
          </p:cNvPr>
          <p:cNvSpPr/>
          <p:nvPr/>
        </p:nvSpPr>
        <p:spPr>
          <a:xfrm>
            <a:off x="1330794" y="753424"/>
            <a:ext cx="1008449" cy="624386"/>
          </a:xfrm>
          <a:prstGeom prst="wedgeRectCallout">
            <a:avLst>
              <a:gd name="adj1" fmla="val -17821"/>
              <a:gd name="adj2" fmla="val 9977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异步清零端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275296" y="5350844"/>
            <a:ext cx="4635948" cy="1354217"/>
            <a:chOff x="4275296" y="5350844"/>
            <a:chExt cx="4635948" cy="1354217"/>
          </a:xfrm>
        </p:grpSpPr>
        <p:sp>
          <p:nvSpPr>
            <p:cNvPr id="4" name="文本框 3"/>
            <p:cNvSpPr txBox="1"/>
            <p:nvPr/>
          </p:nvSpPr>
          <p:spPr>
            <a:xfrm>
              <a:off x="4275296" y="5350844"/>
              <a:ext cx="4635948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Aft>
                  <a:spcPts val="1200"/>
                </a:spcAft>
                <a:buFont typeface="Wingdings" panose="05000000000000000000" pitchFamily="2" charset="2"/>
                <a:buChar char="Ø"/>
              </a:pPr>
              <a:r>
                <a:rPr lang="zh-CN" altLang="en-US" sz="2400" b="1" dirty="0" smtClean="0"/>
                <a:t>当</a:t>
              </a:r>
              <a:r>
                <a:rPr lang="en-US" altLang="zh-CN" sz="2400" b="1" dirty="0" smtClean="0"/>
                <a:t>CR=1</a:t>
              </a:r>
              <a:r>
                <a:rPr lang="zh-CN" altLang="en-US" sz="2400" b="1" dirty="0" smtClean="0"/>
                <a:t>时，</a:t>
              </a:r>
              <a:r>
                <a:rPr lang="en-US" altLang="zh-CN" sz="2400" b="1" dirty="0"/>
                <a:t> </a:t>
              </a:r>
              <a:r>
                <a:rPr lang="en-US" altLang="zh-CN" sz="2400" b="1" dirty="0" smtClean="0"/>
                <a:t>Q</a:t>
              </a:r>
              <a:r>
                <a:rPr lang="en-US" altLang="zh-CN" sz="2400" b="1" baseline="-25000" dirty="0" smtClean="0"/>
                <a:t>3</a:t>
              </a:r>
              <a:r>
                <a:rPr lang="en-US" altLang="zh-CN" sz="2400" b="1" dirty="0" smtClean="0"/>
                <a:t>Q</a:t>
              </a:r>
              <a:r>
                <a:rPr lang="en-US" altLang="zh-CN" sz="2400" b="1" baseline="-25000" dirty="0" smtClean="0"/>
                <a:t>2</a:t>
              </a:r>
              <a:r>
                <a:rPr lang="en-US" altLang="zh-CN" sz="2400" b="1" dirty="0" smtClean="0"/>
                <a:t>Q</a:t>
              </a:r>
              <a:r>
                <a:rPr lang="en-US" altLang="zh-CN" sz="2400" b="1" baseline="-25000" dirty="0" smtClean="0"/>
                <a:t>1</a:t>
              </a:r>
              <a:r>
                <a:rPr lang="en-US" altLang="zh-CN" sz="2400" b="1" dirty="0" smtClean="0"/>
                <a:t>Q</a:t>
              </a:r>
              <a:r>
                <a:rPr lang="en-US" altLang="zh-CN" sz="2400" b="1" baseline="-25000" dirty="0" smtClean="0"/>
                <a:t>0</a:t>
              </a:r>
              <a:r>
                <a:rPr lang="en-US" altLang="zh-CN" sz="2400" b="1" dirty="0" smtClean="0"/>
                <a:t>=0000</a:t>
              </a:r>
            </a:p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sz="2400" b="1" dirty="0" smtClean="0"/>
                <a:t>当</a:t>
              </a:r>
              <a:r>
                <a:rPr lang="en-US" altLang="zh-CN" sz="2400" b="1" dirty="0" smtClean="0"/>
                <a:t>CR=0</a:t>
              </a:r>
              <a:r>
                <a:rPr lang="zh-CN" altLang="en-US" sz="2400" b="1" dirty="0" smtClean="0"/>
                <a:t>且</a:t>
              </a:r>
              <a:r>
                <a:rPr lang="en-US" altLang="zh-CN" sz="2400" b="1" dirty="0" smtClean="0"/>
                <a:t>LD=0</a:t>
              </a:r>
              <a:r>
                <a:rPr lang="zh-CN" altLang="en-US" sz="2400" b="1" dirty="0" smtClean="0"/>
                <a:t>时，</a:t>
              </a:r>
              <a:endParaRPr lang="en-US" altLang="zh-CN" sz="2400" b="1" dirty="0" smtClean="0"/>
            </a:p>
            <a:p>
              <a:r>
                <a:rPr lang="en-US" altLang="zh-CN" sz="2400" b="1" dirty="0"/>
                <a:t> </a:t>
              </a:r>
              <a:r>
                <a:rPr lang="en-US" altLang="zh-CN" sz="2400" b="1" dirty="0" smtClean="0"/>
                <a:t>     Q</a:t>
              </a:r>
              <a:r>
                <a:rPr lang="en-US" altLang="zh-CN" sz="2400" b="1" baseline="-25000" dirty="0" smtClean="0"/>
                <a:t>3</a:t>
              </a:r>
              <a:r>
                <a:rPr lang="en-US" altLang="zh-CN" sz="2400" b="1" dirty="0" smtClean="0"/>
                <a:t>Q</a:t>
              </a:r>
              <a:r>
                <a:rPr lang="en-US" altLang="zh-CN" sz="2400" b="1" baseline="-25000" dirty="0" smtClean="0"/>
                <a:t>2</a:t>
              </a:r>
              <a:r>
                <a:rPr lang="en-US" altLang="zh-CN" sz="2400" b="1" dirty="0" smtClean="0"/>
                <a:t>Q</a:t>
              </a:r>
              <a:r>
                <a:rPr lang="en-US" altLang="zh-CN" sz="2400" b="1" baseline="-25000" dirty="0" smtClean="0"/>
                <a:t>1</a:t>
              </a:r>
              <a:r>
                <a:rPr lang="en-US" altLang="zh-CN" sz="2400" b="1" dirty="0" smtClean="0"/>
                <a:t>Q</a:t>
              </a:r>
              <a:r>
                <a:rPr lang="en-US" altLang="zh-CN" sz="2400" b="1" baseline="-25000" dirty="0" smtClean="0"/>
                <a:t>0 </a:t>
              </a:r>
              <a:r>
                <a:rPr lang="en-US" altLang="zh-CN" sz="2400" b="1" dirty="0" smtClean="0"/>
                <a:t>= D</a:t>
              </a:r>
              <a:r>
                <a:rPr lang="en-US" altLang="zh-CN" sz="2400" b="1" baseline="-25000" dirty="0" smtClean="0"/>
                <a:t>3</a:t>
              </a:r>
              <a:r>
                <a:rPr lang="en-US" altLang="zh-CN" sz="2400" b="1" dirty="0" smtClean="0"/>
                <a:t>D</a:t>
              </a:r>
              <a:r>
                <a:rPr lang="en-US" altLang="zh-CN" sz="2400" b="1" baseline="-25000" dirty="0" smtClean="0"/>
                <a:t>2</a:t>
              </a:r>
              <a:r>
                <a:rPr lang="en-US" altLang="zh-CN" sz="2400" b="1" dirty="0" smtClean="0"/>
                <a:t>D</a:t>
              </a:r>
              <a:r>
                <a:rPr lang="en-US" altLang="zh-CN" sz="2400" b="1" baseline="-25000" dirty="0" smtClean="0"/>
                <a:t>1</a:t>
              </a:r>
              <a:r>
                <a:rPr lang="en-US" altLang="zh-CN" sz="2400" b="1" dirty="0" smtClean="0"/>
                <a:t>D</a:t>
              </a:r>
              <a:r>
                <a:rPr lang="en-US" altLang="zh-CN" sz="2400" b="1" baseline="-25000" dirty="0" smtClean="0"/>
                <a:t>0</a:t>
              </a:r>
              <a:endParaRPr lang="zh-CN" altLang="en-US" sz="2400" b="1" dirty="0"/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5951913" y="5951767"/>
              <a:ext cx="282632" cy="112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8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0" grpId="0" animBg="1"/>
      <p:bldP spid="16" grpId="0" animBg="1"/>
      <p:bldP spid="3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E788C369-AFE5-4B64-AABA-56BCECB2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123" y="18737"/>
            <a:ext cx="661225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5.4.1  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逻辑抽象</a:t>
            </a:r>
            <a:endParaRPr lang="en-US" altLang="zh-CN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xmlns="" id="{3144EE63-96C5-4154-8363-AB2875E09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83" y="2363202"/>
            <a:ext cx="7787073" cy="1955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确定输入、输出变量及电路的状态数</a:t>
            </a:r>
            <a:endParaRPr lang="en-US" altLang="zh-CN" sz="2800" b="1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定义输入、输出逻辑状态和电路状态的含义</a:t>
            </a:r>
            <a:endParaRPr lang="en-US" altLang="zh-CN" sz="2800" b="1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按题意建立原始状态转换图和状态转移真值表</a:t>
            </a:r>
          </a:p>
        </p:txBody>
      </p:sp>
    </p:spTree>
    <p:extLst>
      <p:ext uri="{BB962C8B-B14F-4D97-AF65-F5344CB8AC3E}">
        <p14:creationId xmlns:p14="http://schemas.microsoft.com/office/powerpoint/2010/main" xmlns="" val="168127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3">
            <a:extLst>
              <a:ext uri="{FF2B5EF4-FFF2-40B4-BE49-F238E27FC236}">
                <a16:creationId xmlns="" xmlns:a16="http://schemas.microsoft.com/office/drawing/2014/main" id="{56FBDC64-F14F-4487-99B1-F288CF8D694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5156" y="2116013"/>
          <a:ext cx="9093688" cy="3402239"/>
        </p:xfrm>
        <a:graphic>
          <a:graphicData uri="http://schemas.openxmlformats.org/presentationml/2006/ole">
            <p:oleObj spid="_x0000_s174161" name="图片" r:id="rId4" imgW="4543044" imgH="1776984" progId="Word.Picture.8">
              <p:embed/>
            </p:oleObj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75" name="Text Box 3">
            <a:extLst>
              <a:ext uri="{FF2B5EF4-FFF2-40B4-BE49-F238E27FC236}">
                <a16:creationId xmlns="" xmlns:a16="http://schemas.microsoft.com/office/drawing/2014/main" id="{50AD749F-51F6-470B-A15E-DD3A455C9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67" y="57713"/>
            <a:ext cx="633302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双时钟可逆十六进制计数器</a:t>
            </a:r>
            <a:r>
              <a:rPr kumimoji="1"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74LS193</a:t>
            </a:r>
            <a:endParaRPr kumimoji="1"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对话气泡: 矩形 25">
            <a:extLst>
              <a:ext uri="{FF2B5EF4-FFF2-40B4-BE49-F238E27FC236}">
                <a16:creationId xmlns="" xmlns:a16="http://schemas.microsoft.com/office/drawing/2014/main" id="{FD95907D-C318-479F-88EA-3B4C1104CBFA}"/>
              </a:ext>
            </a:extLst>
          </p:cNvPr>
          <p:cNvSpPr/>
          <p:nvPr/>
        </p:nvSpPr>
        <p:spPr>
          <a:xfrm>
            <a:off x="612517" y="5683934"/>
            <a:ext cx="1091821" cy="922497"/>
          </a:xfrm>
          <a:prstGeom prst="wedgeRectCallout">
            <a:avLst>
              <a:gd name="adj1" fmla="val 78800"/>
              <a:gd name="adj2" fmla="val -13172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prstClr val="black"/>
                </a:solidFill>
              </a:rPr>
              <a:t>减法计数脉冲输入端</a:t>
            </a:r>
          </a:p>
        </p:txBody>
      </p:sp>
      <p:sp>
        <p:nvSpPr>
          <p:cNvPr id="28" name="对话气泡: 矩形 27">
            <a:extLst>
              <a:ext uri="{FF2B5EF4-FFF2-40B4-BE49-F238E27FC236}">
                <a16:creationId xmlns="" xmlns:a16="http://schemas.microsoft.com/office/drawing/2014/main" id="{F9546582-7CE6-4D53-8A14-0889AB84AE2E}"/>
              </a:ext>
            </a:extLst>
          </p:cNvPr>
          <p:cNvSpPr/>
          <p:nvPr/>
        </p:nvSpPr>
        <p:spPr>
          <a:xfrm>
            <a:off x="2544149" y="1170775"/>
            <a:ext cx="955947" cy="704774"/>
          </a:xfrm>
          <a:prstGeom prst="wedgeRectCallout">
            <a:avLst>
              <a:gd name="adj1" fmla="val -47892"/>
              <a:gd name="adj2" fmla="val 9029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7030A0"/>
                </a:solidFill>
              </a:rPr>
              <a:t>借位输出端</a:t>
            </a:r>
          </a:p>
        </p:txBody>
      </p:sp>
      <p:sp>
        <p:nvSpPr>
          <p:cNvPr id="13" name="对话气泡: 矩形 12">
            <a:extLst>
              <a:ext uri="{FF2B5EF4-FFF2-40B4-BE49-F238E27FC236}">
                <a16:creationId xmlns="" xmlns:a16="http://schemas.microsoft.com/office/drawing/2014/main" id="{98A5342A-14E1-41AA-8ABB-29E401253F82}"/>
              </a:ext>
            </a:extLst>
          </p:cNvPr>
          <p:cNvSpPr/>
          <p:nvPr/>
        </p:nvSpPr>
        <p:spPr>
          <a:xfrm>
            <a:off x="1435167" y="1195976"/>
            <a:ext cx="1008449" cy="704774"/>
          </a:xfrm>
          <a:prstGeom prst="wedgeRectCallout">
            <a:avLst>
              <a:gd name="adj1" fmla="val 28455"/>
              <a:gd name="adj2" fmla="val 9029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7030A0"/>
                </a:solidFill>
              </a:rPr>
              <a:t>进位输出端</a:t>
            </a:r>
          </a:p>
        </p:txBody>
      </p:sp>
      <p:sp>
        <p:nvSpPr>
          <p:cNvPr id="14" name="对话气泡: 矩形 13">
            <a:extLst>
              <a:ext uri="{FF2B5EF4-FFF2-40B4-BE49-F238E27FC236}">
                <a16:creationId xmlns="" xmlns:a16="http://schemas.microsoft.com/office/drawing/2014/main" id="{98987F86-DD5B-45F3-BCE0-6B1CB340B9D5}"/>
              </a:ext>
            </a:extLst>
          </p:cNvPr>
          <p:cNvSpPr/>
          <p:nvPr/>
        </p:nvSpPr>
        <p:spPr>
          <a:xfrm>
            <a:off x="2173706" y="5662024"/>
            <a:ext cx="1091821" cy="922497"/>
          </a:xfrm>
          <a:prstGeom prst="wedgeRectCallout">
            <a:avLst>
              <a:gd name="adj1" fmla="val -15369"/>
              <a:gd name="adj2" fmla="val -13125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prstClr val="black"/>
                </a:solidFill>
              </a:rPr>
              <a:t>加法计数脉冲输入端</a:t>
            </a:r>
          </a:p>
        </p:txBody>
      </p:sp>
    </p:spTree>
    <p:extLst>
      <p:ext uri="{BB962C8B-B14F-4D97-AF65-F5344CB8AC3E}">
        <p14:creationId xmlns:p14="http://schemas.microsoft.com/office/powerpoint/2010/main" xmlns="" val="391831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13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6">
            <a:extLst>
              <a:ext uri="{FF2B5EF4-FFF2-40B4-BE49-F238E27FC236}">
                <a16:creationId xmlns="" xmlns:a16="http://schemas.microsoft.com/office/drawing/2014/main" id="{10417503-6140-42E8-81B9-99CC94A3B129}"/>
              </a:ext>
            </a:extLst>
          </p:cNvPr>
          <p:cNvGrpSpPr>
            <a:grpSpLocks/>
          </p:cNvGrpSpPr>
          <p:nvPr/>
        </p:nvGrpSpPr>
        <p:grpSpPr bwMode="auto">
          <a:xfrm>
            <a:off x="23814" y="1290724"/>
            <a:ext cx="9096374" cy="4227513"/>
            <a:chOff x="186" y="592"/>
            <a:chExt cx="5730" cy="2663"/>
          </a:xfrm>
        </p:grpSpPr>
        <p:sp>
          <p:nvSpPr>
            <p:cNvPr id="18" name="Rectangle 4">
              <a:extLst>
                <a:ext uri="{FF2B5EF4-FFF2-40B4-BE49-F238E27FC236}">
                  <a16:creationId xmlns="" xmlns:a16="http://schemas.microsoft.com/office/drawing/2014/main" id="{CAE13690-6E4E-4B06-AA45-C6FC57093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" y="592"/>
              <a:ext cx="2008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dirty="0">
                  <a:solidFill>
                    <a:srgbClr val="FF0000"/>
                  </a:solidFill>
                </a:rPr>
                <a:t>74LS193</a:t>
              </a:r>
              <a:r>
                <a:rPr lang="zh-CN" altLang="en-US" dirty="0">
                  <a:solidFill>
                    <a:srgbClr val="FF0000"/>
                  </a:solidFill>
                </a:rPr>
                <a:t>的逻辑功能表</a:t>
              </a:r>
            </a:p>
          </p:txBody>
        </p:sp>
        <p:pic>
          <p:nvPicPr>
            <p:cNvPr id="23" name="Picture 5" descr="B5-5-3">
              <a:extLst>
                <a:ext uri="{FF2B5EF4-FFF2-40B4-BE49-F238E27FC236}">
                  <a16:creationId xmlns="" xmlns:a16="http://schemas.microsoft.com/office/drawing/2014/main" id="{2C7863F1-4AB2-4A4F-B1ED-C8954DA22F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" y="918"/>
              <a:ext cx="5730" cy="2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5" name="Text Box 17">
            <a:extLst>
              <a:ext uri="{FF2B5EF4-FFF2-40B4-BE49-F238E27FC236}">
                <a16:creationId xmlns="" xmlns:a16="http://schemas.microsoft.com/office/drawing/2014/main" id="{7E9D7C2C-775A-41AD-B2B6-F6EFDF1A3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58" y="5743662"/>
            <a:ext cx="8161824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prstClr val="black"/>
                </a:solidFill>
              </a:rPr>
              <a:t> ①     </a:t>
            </a:r>
            <a:r>
              <a:rPr lang="en-US" altLang="zh-CN" sz="3200" b="1" dirty="0">
                <a:solidFill>
                  <a:prstClr val="black"/>
                </a:solidFill>
              </a:rPr>
              <a:t>CR=1</a:t>
            </a:r>
            <a:r>
              <a:rPr lang="zh-CN" altLang="en-US" sz="3200" b="1" dirty="0">
                <a:solidFill>
                  <a:prstClr val="black"/>
                </a:solidFill>
              </a:rPr>
              <a:t>时，</a:t>
            </a:r>
            <a:r>
              <a:rPr lang="zh-CN" altLang="en-US" sz="3200" b="1" dirty="0">
                <a:solidFill>
                  <a:srgbClr val="0000FF"/>
                </a:solidFill>
              </a:rPr>
              <a:t>异步清零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0E5A181F-76C6-46A6-8412-A328F5954821}"/>
              </a:ext>
            </a:extLst>
          </p:cNvPr>
          <p:cNvCxnSpPr>
            <a:cxnSpLocks/>
          </p:cNvCxnSpPr>
          <p:nvPr/>
        </p:nvCxnSpPr>
        <p:spPr>
          <a:xfrm>
            <a:off x="133403" y="3014381"/>
            <a:ext cx="8907352" cy="35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">
            <a:extLst>
              <a:ext uri="{FF2B5EF4-FFF2-40B4-BE49-F238E27FC236}">
                <a16:creationId xmlns="" xmlns:a16="http://schemas.microsoft.com/office/drawing/2014/main" id="{E69C4B05-B658-4710-835E-02FC4D79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67" y="57713"/>
            <a:ext cx="633302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双时钟可逆十六进制计数器</a:t>
            </a:r>
            <a:r>
              <a:rPr kumimoji="1"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74LS193</a:t>
            </a:r>
            <a:endParaRPr kumimoji="1"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115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6">
            <a:extLst>
              <a:ext uri="{FF2B5EF4-FFF2-40B4-BE49-F238E27FC236}">
                <a16:creationId xmlns="" xmlns:a16="http://schemas.microsoft.com/office/drawing/2014/main" id="{B4E13F7C-5914-4E34-BDB4-142EDD703CAA}"/>
              </a:ext>
            </a:extLst>
          </p:cNvPr>
          <p:cNvGrpSpPr>
            <a:grpSpLocks/>
          </p:cNvGrpSpPr>
          <p:nvPr/>
        </p:nvGrpSpPr>
        <p:grpSpPr bwMode="auto">
          <a:xfrm>
            <a:off x="23813" y="739459"/>
            <a:ext cx="9096374" cy="4227513"/>
            <a:chOff x="186" y="592"/>
            <a:chExt cx="5730" cy="2663"/>
          </a:xfrm>
        </p:grpSpPr>
        <p:sp>
          <p:nvSpPr>
            <p:cNvPr id="18" name="Rectangle 4">
              <a:extLst>
                <a:ext uri="{FF2B5EF4-FFF2-40B4-BE49-F238E27FC236}">
                  <a16:creationId xmlns="" xmlns:a16="http://schemas.microsoft.com/office/drawing/2014/main" id="{A09F3052-E6BA-4173-A174-6EC8573C8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" y="592"/>
              <a:ext cx="2008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dirty="0">
                  <a:solidFill>
                    <a:srgbClr val="FF0000"/>
                  </a:solidFill>
                </a:rPr>
                <a:t>74LS193</a:t>
              </a:r>
              <a:r>
                <a:rPr lang="zh-CN" altLang="en-US" dirty="0">
                  <a:solidFill>
                    <a:srgbClr val="FF0000"/>
                  </a:solidFill>
                </a:rPr>
                <a:t>的逻辑功能表</a:t>
              </a:r>
            </a:p>
          </p:txBody>
        </p:sp>
        <p:pic>
          <p:nvPicPr>
            <p:cNvPr id="22" name="Picture 5" descr="B5-5-3">
              <a:extLst>
                <a:ext uri="{FF2B5EF4-FFF2-40B4-BE49-F238E27FC236}">
                  <a16:creationId xmlns="" xmlns:a16="http://schemas.microsoft.com/office/drawing/2014/main" id="{F8B5019C-D489-4482-9836-CADCB97F8D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" y="918"/>
              <a:ext cx="5730" cy="2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grpSp>
        <p:nvGrpSpPr>
          <p:cNvPr id="14" name="Group 16">
            <a:extLst>
              <a:ext uri="{FF2B5EF4-FFF2-40B4-BE49-F238E27FC236}">
                <a16:creationId xmlns="" xmlns:a16="http://schemas.microsoft.com/office/drawing/2014/main" id="{ED455144-27CB-4C8F-B589-08C3C0ADB73B}"/>
              </a:ext>
            </a:extLst>
          </p:cNvPr>
          <p:cNvGrpSpPr>
            <a:grpSpLocks/>
          </p:cNvGrpSpPr>
          <p:nvPr/>
        </p:nvGrpSpPr>
        <p:grpSpPr bwMode="auto">
          <a:xfrm>
            <a:off x="313856" y="5107212"/>
            <a:ext cx="8161824" cy="584200"/>
            <a:chOff x="0" y="0"/>
            <a:chExt cx="4560" cy="368"/>
          </a:xfrm>
        </p:grpSpPr>
        <p:sp>
          <p:nvSpPr>
            <p:cNvPr id="15" name="Text Box 17">
              <a:extLst>
                <a:ext uri="{FF2B5EF4-FFF2-40B4-BE49-F238E27FC236}">
                  <a16:creationId xmlns="" xmlns:a16="http://schemas.microsoft.com/office/drawing/2014/main" id="{7E9D7C2C-775A-41AD-B2B6-F6EFDF1A3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45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prstClr val="black"/>
                  </a:solidFill>
                </a:rPr>
                <a:t>② </a:t>
              </a:r>
              <a:r>
                <a:rPr lang="en-US" altLang="zh-CN" sz="3200" b="1" dirty="0">
                  <a:solidFill>
                    <a:prstClr val="black"/>
                  </a:solidFill>
                </a:rPr>
                <a:t>CR=0</a:t>
              </a:r>
              <a:r>
                <a:rPr lang="zh-CN" altLang="en-US" sz="3200" b="1" dirty="0">
                  <a:solidFill>
                    <a:prstClr val="black"/>
                  </a:solidFill>
                </a:rPr>
                <a:t>，</a:t>
              </a:r>
              <a:r>
                <a:rPr lang="en-US" altLang="zh-CN" sz="3200" b="1" dirty="0">
                  <a:solidFill>
                    <a:prstClr val="black"/>
                  </a:solidFill>
                </a:rPr>
                <a:t>LD=0</a:t>
              </a:r>
              <a:r>
                <a:rPr lang="zh-CN" altLang="en-US" sz="3200" b="1" dirty="0">
                  <a:solidFill>
                    <a:prstClr val="black"/>
                  </a:solidFill>
                </a:rPr>
                <a:t>时，</a:t>
              </a:r>
              <a:r>
                <a:rPr lang="zh-CN" altLang="en-US" sz="3200" b="1" dirty="0">
                  <a:solidFill>
                    <a:srgbClr val="0000FF"/>
                  </a:solidFill>
                </a:rPr>
                <a:t>异步置数</a:t>
              </a:r>
            </a:p>
          </p:txBody>
        </p:sp>
        <p:sp>
          <p:nvSpPr>
            <p:cNvPr id="16" name="Line 18">
              <a:extLst>
                <a:ext uri="{FF2B5EF4-FFF2-40B4-BE49-F238E27FC236}">
                  <a16:creationId xmlns="" xmlns:a16="http://schemas.microsoft.com/office/drawing/2014/main" id="{E9677CDD-C984-4E43-9D17-5B207F8F2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65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0E5A181F-76C6-46A6-8412-A328F5954821}"/>
              </a:ext>
            </a:extLst>
          </p:cNvPr>
          <p:cNvCxnSpPr/>
          <p:nvPr/>
        </p:nvCxnSpPr>
        <p:spPr>
          <a:xfrm>
            <a:off x="354384" y="2952882"/>
            <a:ext cx="8435230" cy="35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ine 18">
            <a:extLst>
              <a:ext uri="{FF2B5EF4-FFF2-40B4-BE49-F238E27FC236}">
                <a16:creationId xmlns="" xmlns:a16="http://schemas.microsoft.com/office/drawing/2014/main" id="{E214F513-5572-46A7-B3B4-CF1486C62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9517" y="4724981"/>
            <a:ext cx="42957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27" name="Line 18">
            <a:extLst>
              <a:ext uri="{FF2B5EF4-FFF2-40B4-BE49-F238E27FC236}">
                <a16:creationId xmlns="" xmlns:a16="http://schemas.microsoft.com/office/drawing/2014/main" id="{32E334EC-BEC9-4E46-904C-63AAC01B88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7792" y="4723393"/>
            <a:ext cx="329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24" name="Text Box 153">
            <a:extLst>
              <a:ext uri="{FF2B5EF4-FFF2-40B4-BE49-F238E27FC236}">
                <a16:creationId xmlns="" xmlns:a16="http://schemas.microsoft.com/office/drawing/2014/main" id="{DF094692-CFA8-409F-B91B-C09C04B91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7592" y="5640785"/>
            <a:ext cx="3030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en-US" altLang="zh-CN" sz="28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3 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 </a:t>
            </a:r>
            <a:r>
              <a:rPr kumimoji="1"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en-US" altLang="zh-CN" sz="28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8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3 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 </a:t>
            </a:r>
            <a:r>
              <a:rPr kumimoji="1"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8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0 </a:t>
            </a:r>
          </a:p>
        </p:txBody>
      </p:sp>
      <p:sp>
        <p:nvSpPr>
          <p:cNvPr id="25" name="Text Box 3">
            <a:extLst>
              <a:ext uri="{FF2B5EF4-FFF2-40B4-BE49-F238E27FC236}">
                <a16:creationId xmlns="" xmlns:a16="http://schemas.microsoft.com/office/drawing/2014/main" id="{14F33D82-CA79-46A8-9C5E-B929FA7E6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67" y="57713"/>
            <a:ext cx="633302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双时钟可逆十六进制计数器</a:t>
            </a:r>
            <a:r>
              <a:rPr kumimoji="1"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74LS193</a:t>
            </a:r>
            <a:endParaRPr kumimoji="1"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28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6">
            <a:extLst>
              <a:ext uri="{FF2B5EF4-FFF2-40B4-BE49-F238E27FC236}">
                <a16:creationId xmlns="" xmlns:a16="http://schemas.microsoft.com/office/drawing/2014/main" id="{B4E13F7C-5914-4E34-BDB4-142EDD703CAA}"/>
              </a:ext>
            </a:extLst>
          </p:cNvPr>
          <p:cNvGrpSpPr>
            <a:grpSpLocks/>
          </p:cNvGrpSpPr>
          <p:nvPr/>
        </p:nvGrpSpPr>
        <p:grpSpPr bwMode="auto">
          <a:xfrm>
            <a:off x="175004" y="615323"/>
            <a:ext cx="8372301" cy="3618908"/>
            <a:chOff x="201" y="522"/>
            <a:chExt cx="5730" cy="2651"/>
          </a:xfrm>
        </p:grpSpPr>
        <p:sp>
          <p:nvSpPr>
            <p:cNvPr id="18" name="Rectangle 4">
              <a:extLst>
                <a:ext uri="{FF2B5EF4-FFF2-40B4-BE49-F238E27FC236}">
                  <a16:creationId xmlns="" xmlns:a16="http://schemas.microsoft.com/office/drawing/2014/main" id="{A09F3052-E6BA-4173-A174-6EC8573C8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7" y="522"/>
              <a:ext cx="2008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dirty="0">
                  <a:solidFill>
                    <a:srgbClr val="FF0000"/>
                  </a:solidFill>
                </a:rPr>
                <a:t>74LS193</a:t>
              </a:r>
              <a:r>
                <a:rPr lang="zh-CN" altLang="en-US" dirty="0">
                  <a:solidFill>
                    <a:srgbClr val="FF0000"/>
                  </a:solidFill>
                </a:rPr>
                <a:t>的逻辑功能表</a:t>
              </a:r>
            </a:p>
          </p:txBody>
        </p:sp>
        <p:pic>
          <p:nvPicPr>
            <p:cNvPr id="22" name="Picture 5" descr="B5-5-3">
              <a:extLst>
                <a:ext uri="{FF2B5EF4-FFF2-40B4-BE49-F238E27FC236}">
                  <a16:creationId xmlns="" xmlns:a16="http://schemas.microsoft.com/office/drawing/2014/main" id="{F8B5019C-D489-4482-9836-CADCB97F8D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" y="836"/>
              <a:ext cx="5730" cy="2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grpSp>
        <p:nvGrpSpPr>
          <p:cNvPr id="14" name="Group 16">
            <a:extLst>
              <a:ext uri="{FF2B5EF4-FFF2-40B4-BE49-F238E27FC236}">
                <a16:creationId xmlns="" xmlns:a16="http://schemas.microsoft.com/office/drawing/2014/main" id="{ED455144-27CB-4C8F-B589-08C3C0ADB73B}"/>
              </a:ext>
            </a:extLst>
          </p:cNvPr>
          <p:cNvGrpSpPr>
            <a:grpSpLocks/>
          </p:cNvGrpSpPr>
          <p:nvPr/>
        </p:nvGrpSpPr>
        <p:grpSpPr bwMode="auto">
          <a:xfrm>
            <a:off x="448316" y="4170144"/>
            <a:ext cx="8462523" cy="523875"/>
            <a:chOff x="0" y="0"/>
            <a:chExt cx="4728" cy="330"/>
          </a:xfrm>
        </p:grpSpPr>
        <p:sp>
          <p:nvSpPr>
            <p:cNvPr id="15" name="Text Box 17">
              <a:extLst>
                <a:ext uri="{FF2B5EF4-FFF2-40B4-BE49-F238E27FC236}">
                  <a16:creationId xmlns="" xmlns:a16="http://schemas.microsoft.com/office/drawing/2014/main" id="{7E9D7C2C-775A-41AD-B2B6-F6EFDF1A3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47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prstClr val="black"/>
                  </a:solidFill>
                </a:rPr>
                <a:t>③ </a:t>
              </a:r>
              <a:r>
                <a:rPr lang="en-US" altLang="zh-CN" sz="2800" b="1" dirty="0">
                  <a:solidFill>
                    <a:prstClr val="black"/>
                  </a:solidFill>
                </a:rPr>
                <a:t>CR=0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，</a:t>
              </a:r>
              <a:r>
                <a:rPr lang="en-US" altLang="zh-CN" sz="2800" b="1" dirty="0">
                  <a:solidFill>
                    <a:prstClr val="black"/>
                  </a:solidFill>
                </a:rPr>
                <a:t>LD=1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，</a:t>
              </a:r>
              <a:r>
                <a:rPr lang="en-US" altLang="zh-CN" sz="2800" b="1" dirty="0">
                  <a:solidFill>
                    <a:prstClr val="black"/>
                  </a:solidFill>
                </a:rPr>
                <a:t>CP</a:t>
              </a:r>
              <a:r>
                <a:rPr lang="en-US" altLang="zh-CN" sz="2800" b="1" baseline="-25000" dirty="0">
                  <a:solidFill>
                    <a:prstClr val="black"/>
                  </a:solidFill>
                </a:rPr>
                <a:t>U</a:t>
              </a:r>
              <a:r>
                <a:rPr kumimoji="1" lang="en-US" altLang="zh-CN" sz="2800" b="1" dirty="0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</a:t>
              </a:r>
              <a:r>
                <a:rPr kumimoji="1"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且</a:t>
              </a:r>
              <a:r>
                <a:rPr kumimoji="1" lang="en-US" altLang="zh-CN" sz="28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CP</a:t>
              </a:r>
              <a:r>
                <a:rPr kumimoji="1" lang="en-US" altLang="zh-CN" sz="28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D</a:t>
              </a:r>
              <a:r>
                <a:rPr kumimoji="1" lang="en-US" altLang="zh-CN" sz="28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=0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时，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加</a:t>
              </a:r>
              <a:r>
                <a:rPr lang="en-US" altLang="zh-CN" sz="2800" b="1" dirty="0">
                  <a:solidFill>
                    <a:srgbClr val="0000FF"/>
                  </a:solidFill>
                </a:rPr>
                <a:t>1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计数</a:t>
              </a:r>
            </a:p>
          </p:txBody>
        </p:sp>
        <p:sp>
          <p:nvSpPr>
            <p:cNvPr id="16" name="Line 18">
              <a:extLst>
                <a:ext uri="{FF2B5EF4-FFF2-40B4-BE49-F238E27FC236}">
                  <a16:creationId xmlns="" xmlns:a16="http://schemas.microsoft.com/office/drawing/2014/main" id="{E9677CDD-C984-4E43-9D17-5B207F8F2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" y="59"/>
              <a:ext cx="24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0E5A181F-76C6-46A6-8412-A328F5954821}"/>
              </a:ext>
            </a:extLst>
          </p:cNvPr>
          <p:cNvCxnSpPr>
            <a:cxnSpLocks/>
          </p:cNvCxnSpPr>
          <p:nvPr/>
        </p:nvCxnSpPr>
        <p:spPr>
          <a:xfrm>
            <a:off x="228028" y="3027366"/>
            <a:ext cx="8259705" cy="309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">
            <a:extLst>
              <a:ext uri="{FF2B5EF4-FFF2-40B4-BE49-F238E27FC236}">
                <a16:creationId xmlns="" xmlns:a16="http://schemas.microsoft.com/office/drawing/2014/main" id="{D83E128E-FE8F-4E84-A458-68010B3F8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67" y="57713"/>
            <a:ext cx="633302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双时钟可逆十六进制计数器</a:t>
            </a:r>
            <a:r>
              <a:rPr kumimoji="1"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74LS193</a:t>
            </a:r>
            <a:endParaRPr kumimoji="1"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28028" y="4800799"/>
            <a:ext cx="8558253" cy="1200329"/>
            <a:chOff x="228028" y="4904874"/>
            <a:chExt cx="8558253" cy="1200329"/>
          </a:xfrm>
        </p:grpSpPr>
        <p:sp>
          <p:nvSpPr>
            <p:cNvPr id="2" name="文本框 1">
              <a:extLst>
                <a:ext uri="{FF2B5EF4-FFF2-40B4-BE49-F238E27FC236}">
                  <a16:creationId xmlns="" xmlns:a16="http://schemas.microsoft.com/office/drawing/2014/main" id="{6FCC2C5B-10B2-49FE-A20F-950401A9512B}"/>
                </a:ext>
              </a:extLst>
            </p:cNvPr>
            <p:cNvSpPr txBox="1"/>
            <p:nvPr/>
          </p:nvSpPr>
          <p:spPr>
            <a:xfrm>
              <a:off x="228028" y="4904874"/>
              <a:ext cx="85582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zh-CN" altLang="en-US" sz="2400" b="1" dirty="0">
                  <a:solidFill>
                    <a:prstClr val="black"/>
                  </a:solidFill>
                </a:rPr>
                <a:t>当加法计数到达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1111</a:t>
              </a:r>
              <a:r>
                <a:rPr lang="zh-CN" altLang="en-US" sz="2400" b="1" dirty="0">
                  <a:solidFill>
                    <a:prstClr val="black"/>
                  </a:solidFill>
                </a:rPr>
                <a:t>时，进位输出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CO</a:t>
              </a:r>
              <a:r>
                <a:rPr lang="zh-CN" altLang="en-US" sz="2400" b="1" dirty="0">
                  <a:solidFill>
                    <a:prstClr val="black"/>
                  </a:solidFill>
                </a:rPr>
                <a:t>输出一个脉宽等于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CP</a:t>
              </a:r>
              <a:r>
                <a:rPr lang="en-US" altLang="zh-CN" sz="2400" b="1" baseline="-25000" dirty="0">
                  <a:solidFill>
                    <a:prstClr val="black"/>
                  </a:solidFill>
                </a:rPr>
                <a:t>U</a:t>
              </a:r>
              <a:r>
                <a:rPr lang="zh-CN" altLang="en-US" sz="2400" b="1" dirty="0">
                  <a:solidFill>
                    <a:prstClr val="black"/>
                  </a:solidFill>
                </a:rPr>
                <a:t>的低电平部分的低电平脉冲；当下一个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CP</a:t>
              </a:r>
              <a:r>
                <a:rPr lang="en-US" altLang="zh-CN" sz="2400" b="1" baseline="-25000" dirty="0">
                  <a:solidFill>
                    <a:prstClr val="black"/>
                  </a:solidFill>
                </a:rPr>
                <a:t>U</a:t>
              </a:r>
              <a:r>
                <a:rPr lang="zh-CN" altLang="en-US" sz="2400" b="1" dirty="0">
                  <a:solidFill>
                    <a:prstClr val="black"/>
                  </a:solidFill>
                </a:rPr>
                <a:t>上升沿到来时，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CO</a:t>
              </a:r>
              <a:r>
                <a:rPr lang="zh-CN" altLang="en-US" sz="2400" b="1" dirty="0">
                  <a:solidFill>
                    <a:prstClr val="black"/>
                  </a:solidFill>
                </a:rPr>
                <a:t>变为高电平。由此产生一个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CO</a:t>
              </a:r>
              <a:r>
                <a:rPr lang="zh-CN" altLang="en-US" sz="2400" b="1" dirty="0">
                  <a:solidFill>
                    <a:prstClr val="black"/>
                  </a:solidFill>
                </a:rPr>
                <a:t>的上升沿</a:t>
              </a:r>
              <a:r>
                <a:rPr lang="zh-CN" altLang="en-US" sz="2400" b="1" dirty="0" smtClean="0">
                  <a:solidFill>
                    <a:prstClr val="black"/>
                  </a:solidFill>
                </a:rPr>
                <a:t>。</a:t>
              </a:r>
              <a:endParaRPr lang="en-US" altLang="zh-CN" sz="2400" b="1" dirty="0">
                <a:solidFill>
                  <a:prstClr val="black"/>
                </a:solidFill>
              </a:endParaRPr>
            </a:p>
          </p:txBody>
        </p:sp>
        <p:sp>
          <p:nvSpPr>
            <p:cNvPr id="19" name="Line 18">
              <a:extLst>
                <a:ext uri="{FF2B5EF4-FFF2-40B4-BE49-F238E27FC236}">
                  <a16:creationId xmlns="" xmlns:a16="http://schemas.microsoft.com/office/drawing/2014/main" id="{FB9CE0D4-C5C9-4EFB-84C4-A80276FB9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9471" y="5006861"/>
              <a:ext cx="3575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Aft>
                  <a:spcPts val="60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1" name="Line 18">
              <a:extLst>
                <a:ext uri="{FF2B5EF4-FFF2-40B4-BE49-F238E27FC236}">
                  <a16:creationId xmlns="" xmlns:a16="http://schemas.microsoft.com/office/drawing/2014/main" id="{FB313A6D-7AB7-41A1-B43F-D2881F515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9578" y="5735681"/>
              <a:ext cx="3575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3" name="Line 18">
              <a:extLst>
                <a:ext uri="{FF2B5EF4-FFF2-40B4-BE49-F238E27FC236}">
                  <a16:creationId xmlns="" xmlns:a16="http://schemas.microsoft.com/office/drawing/2014/main" id="{E25C0CC4-007D-4654-A4B1-9B6CA6ACD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009" y="5735681"/>
              <a:ext cx="3575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28028" y="5987194"/>
            <a:ext cx="8319277" cy="830997"/>
            <a:chOff x="300217" y="6324078"/>
            <a:chExt cx="8319277" cy="830997"/>
          </a:xfrm>
        </p:grpSpPr>
        <p:sp>
          <p:nvSpPr>
            <p:cNvPr id="20" name="Line 18">
              <a:extLst>
                <a:ext uri="{FF2B5EF4-FFF2-40B4-BE49-F238E27FC236}">
                  <a16:creationId xmlns="" xmlns:a16="http://schemas.microsoft.com/office/drawing/2014/main" id="{C8B99D3B-8FA1-45AC-8210-6E6BD6BFB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1840" y="6416012"/>
              <a:ext cx="3575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Aft>
                  <a:spcPts val="600"/>
                </a:spcAft>
              </a:pPr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00217" y="6324078"/>
              <a:ext cx="831927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zh-CN" altLang="en-US" sz="2400" b="1" dirty="0">
                  <a:solidFill>
                    <a:prstClr val="black"/>
                  </a:solidFill>
                </a:rPr>
                <a:t>多个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74LS193</a:t>
              </a:r>
              <a:r>
                <a:rPr lang="zh-CN" altLang="en-US" sz="2400" b="1" dirty="0">
                  <a:solidFill>
                    <a:prstClr val="black"/>
                  </a:solidFill>
                </a:rPr>
                <a:t>级联时，将低位的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CO</a:t>
              </a:r>
              <a:r>
                <a:rPr lang="zh-CN" altLang="en-US" sz="2400" b="1" dirty="0">
                  <a:solidFill>
                    <a:prstClr val="black"/>
                  </a:solidFill>
                </a:rPr>
                <a:t>端与高位的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CP</a:t>
              </a:r>
              <a:r>
                <a:rPr lang="en-US" altLang="zh-CN" sz="2400" b="1" baseline="-25000" dirty="0">
                  <a:solidFill>
                    <a:prstClr val="black"/>
                  </a:solidFill>
                </a:rPr>
                <a:t>U</a:t>
              </a:r>
              <a:r>
                <a:rPr lang="zh-CN" altLang="en-US" sz="2400" b="1" dirty="0">
                  <a:solidFill>
                    <a:prstClr val="black"/>
                  </a:solidFill>
                </a:rPr>
                <a:t>端连接起来。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35709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6">
            <a:extLst>
              <a:ext uri="{FF2B5EF4-FFF2-40B4-BE49-F238E27FC236}">
                <a16:creationId xmlns="" xmlns:a16="http://schemas.microsoft.com/office/drawing/2014/main" id="{B4E13F7C-5914-4E34-BDB4-142EDD703CAA}"/>
              </a:ext>
            </a:extLst>
          </p:cNvPr>
          <p:cNvGrpSpPr>
            <a:grpSpLocks/>
          </p:cNvGrpSpPr>
          <p:nvPr/>
        </p:nvGrpSpPr>
        <p:grpSpPr bwMode="auto">
          <a:xfrm>
            <a:off x="276835" y="604875"/>
            <a:ext cx="8331269" cy="3607827"/>
            <a:chOff x="186" y="592"/>
            <a:chExt cx="5730" cy="2663"/>
          </a:xfrm>
        </p:grpSpPr>
        <p:sp>
          <p:nvSpPr>
            <p:cNvPr id="18" name="Rectangle 4">
              <a:extLst>
                <a:ext uri="{FF2B5EF4-FFF2-40B4-BE49-F238E27FC236}">
                  <a16:creationId xmlns="" xmlns:a16="http://schemas.microsoft.com/office/drawing/2014/main" id="{A09F3052-E6BA-4173-A174-6EC8573C8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" y="592"/>
              <a:ext cx="2008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dirty="0">
                  <a:solidFill>
                    <a:srgbClr val="FF0000"/>
                  </a:solidFill>
                </a:rPr>
                <a:t>74LS193</a:t>
              </a:r>
              <a:r>
                <a:rPr lang="zh-CN" altLang="en-US" dirty="0">
                  <a:solidFill>
                    <a:srgbClr val="FF0000"/>
                  </a:solidFill>
                </a:rPr>
                <a:t>的逻辑功能表</a:t>
              </a:r>
            </a:p>
          </p:txBody>
        </p:sp>
        <p:pic>
          <p:nvPicPr>
            <p:cNvPr id="22" name="Picture 5" descr="B5-5-3">
              <a:extLst>
                <a:ext uri="{FF2B5EF4-FFF2-40B4-BE49-F238E27FC236}">
                  <a16:creationId xmlns="" xmlns:a16="http://schemas.microsoft.com/office/drawing/2014/main" id="{F8B5019C-D489-4482-9836-CADCB97F8D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" y="918"/>
              <a:ext cx="5730" cy="2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grpSp>
        <p:nvGrpSpPr>
          <p:cNvPr id="14" name="Group 16">
            <a:extLst>
              <a:ext uri="{FF2B5EF4-FFF2-40B4-BE49-F238E27FC236}">
                <a16:creationId xmlns="" xmlns:a16="http://schemas.microsoft.com/office/drawing/2014/main" id="{ED455144-27CB-4C8F-B589-08C3C0ADB73B}"/>
              </a:ext>
            </a:extLst>
          </p:cNvPr>
          <p:cNvGrpSpPr>
            <a:grpSpLocks/>
          </p:cNvGrpSpPr>
          <p:nvPr/>
        </p:nvGrpSpPr>
        <p:grpSpPr bwMode="auto">
          <a:xfrm>
            <a:off x="276835" y="4217409"/>
            <a:ext cx="8462523" cy="523875"/>
            <a:chOff x="0" y="0"/>
            <a:chExt cx="4728" cy="330"/>
          </a:xfrm>
        </p:grpSpPr>
        <p:sp>
          <p:nvSpPr>
            <p:cNvPr id="15" name="Text Box 17">
              <a:extLst>
                <a:ext uri="{FF2B5EF4-FFF2-40B4-BE49-F238E27FC236}">
                  <a16:creationId xmlns="" xmlns:a16="http://schemas.microsoft.com/office/drawing/2014/main" id="{7E9D7C2C-775A-41AD-B2B6-F6EFDF1A3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47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prstClr val="black"/>
                  </a:solidFill>
                </a:rPr>
                <a:t>④ </a:t>
              </a:r>
              <a:r>
                <a:rPr lang="en-US" altLang="zh-CN" sz="2800" b="1" dirty="0">
                  <a:solidFill>
                    <a:prstClr val="black"/>
                  </a:solidFill>
                </a:rPr>
                <a:t>CR=0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，</a:t>
              </a:r>
              <a:r>
                <a:rPr lang="en-US" altLang="zh-CN" sz="2800" b="1" dirty="0">
                  <a:solidFill>
                    <a:prstClr val="black"/>
                  </a:solidFill>
                </a:rPr>
                <a:t>LD=1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，</a:t>
              </a:r>
              <a:r>
                <a:rPr lang="en-US" altLang="zh-CN" sz="2800" b="1" dirty="0">
                  <a:solidFill>
                    <a:prstClr val="black"/>
                  </a:solidFill>
                </a:rPr>
                <a:t>CP</a:t>
              </a:r>
              <a:r>
                <a:rPr lang="en-US" altLang="zh-CN" sz="2800" b="1" baseline="-25000" dirty="0">
                  <a:solidFill>
                    <a:prstClr val="black"/>
                  </a:solidFill>
                </a:rPr>
                <a:t>D</a:t>
              </a:r>
              <a:r>
                <a:rPr kumimoji="1" lang="en-US" altLang="zh-CN" sz="2800" b="1" dirty="0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</a:t>
              </a:r>
              <a:r>
                <a:rPr kumimoji="1"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且</a:t>
              </a:r>
              <a:r>
                <a:rPr kumimoji="1" lang="en-US" altLang="zh-CN" sz="28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CP</a:t>
              </a:r>
              <a:r>
                <a:rPr kumimoji="1" lang="en-US" altLang="zh-CN" sz="28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=0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时，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减</a:t>
              </a:r>
              <a:r>
                <a:rPr lang="en-US" altLang="zh-CN" sz="2800" b="1" dirty="0">
                  <a:solidFill>
                    <a:srgbClr val="0000FF"/>
                  </a:solidFill>
                </a:rPr>
                <a:t>1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计数</a:t>
              </a:r>
            </a:p>
          </p:txBody>
        </p:sp>
        <p:sp>
          <p:nvSpPr>
            <p:cNvPr id="16" name="Line 18">
              <a:extLst>
                <a:ext uri="{FF2B5EF4-FFF2-40B4-BE49-F238E27FC236}">
                  <a16:creationId xmlns="" xmlns:a16="http://schemas.microsoft.com/office/drawing/2014/main" id="{E9677CDD-C984-4E43-9D17-5B207F8F2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8" y="48"/>
              <a:ext cx="207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0E5A181F-76C6-46A6-8412-A328F5954821}"/>
              </a:ext>
            </a:extLst>
          </p:cNvPr>
          <p:cNvCxnSpPr/>
          <p:nvPr/>
        </p:nvCxnSpPr>
        <p:spPr>
          <a:xfrm>
            <a:off x="276835" y="3501682"/>
            <a:ext cx="8435230" cy="35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3">
            <a:extLst>
              <a:ext uri="{FF2B5EF4-FFF2-40B4-BE49-F238E27FC236}">
                <a16:creationId xmlns="" xmlns:a16="http://schemas.microsoft.com/office/drawing/2014/main" id="{CDEEB1B0-1E23-415D-AF80-9ECE74132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67" y="57713"/>
            <a:ext cx="633302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双时钟可逆十六进制计数器</a:t>
            </a:r>
            <a:r>
              <a:rPr kumimoji="1"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74LS193</a:t>
            </a:r>
            <a:endParaRPr kumimoji="1"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16973" y="4927308"/>
            <a:ext cx="8769412" cy="1200329"/>
            <a:chOff x="216973" y="4927308"/>
            <a:chExt cx="8769412" cy="1200329"/>
          </a:xfrm>
        </p:grpSpPr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CABA1934-BB40-4FF5-AEE9-C3C552487100}"/>
                </a:ext>
              </a:extLst>
            </p:cNvPr>
            <p:cNvSpPr txBox="1"/>
            <p:nvPr/>
          </p:nvSpPr>
          <p:spPr>
            <a:xfrm>
              <a:off x="216973" y="4927308"/>
              <a:ext cx="87694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sz="2400" b="1" dirty="0">
                  <a:solidFill>
                    <a:prstClr val="black"/>
                  </a:solidFill>
                </a:rPr>
                <a:t>当减法计数值为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0000</a:t>
              </a:r>
              <a:r>
                <a:rPr lang="zh-CN" altLang="en-US" sz="2400" b="1" dirty="0">
                  <a:solidFill>
                    <a:prstClr val="black"/>
                  </a:solidFill>
                </a:rPr>
                <a:t>时，借位输出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BO</a:t>
              </a:r>
              <a:r>
                <a:rPr lang="zh-CN" altLang="en-US" sz="2400" b="1" dirty="0">
                  <a:solidFill>
                    <a:prstClr val="black"/>
                  </a:solidFill>
                </a:rPr>
                <a:t>输出一个脉宽等于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CP</a:t>
              </a:r>
              <a:r>
                <a:rPr lang="en-US" altLang="zh-CN" sz="2400" b="1" baseline="-25000" dirty="0">
                  <a:solidFill>
                    <a:prstClr val="black"/>
                  </a:solidFill>
                </a:rPr>
                <a:t>D</a:t>
              </a:r>
              <a:r>
                <a:rPr lang="zh-CN" altLang="en-US" sz="2400" b="1" dirty="0">
                  <a:solidFill>
                    <a:prstClr val="black"/>
                  </a:solidFill>
                </a:rPr>
                <a:t>的低电平部分的低电平脉冲；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CP</a:t>
              </a:r>
              <a:r>
                <a:rPr lang="en-US" altLang="zh-CN" sz="2400" b="1" baseline="-25000" dirty="0">
                  <a:solidFill>
                    <a:prstClr val="black"/>
                  </a:solidFill>
                </a:rPr>
                <a:t>D</a:t>
              </a:r>
              <a:r>
                <a:rPr lang="zh-CN" altLang="en-US" sz="2400" b="1" dirty="0">
                  <a:solidFill>
                    <a:prstClr val="black"/>
                  </a:solidFill>
                </a:rPr>
                <a:t>的下一个上升沿到达时，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BO</a:t>
              </a:r>
              <a:r>
                <a:rPr lang="zh-CN" altLang="en-US" sz="2400" b="1" dirty="0">
                  <a:solidFill>
                    <a:prstClr val="black"/>
                  </a:solidFill>
                </a:rPr>
                <a:t>变为高电平；由此产生一个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BO</a:t>
              </a:r>
              <a:r>
                <a:rPr lang="zh-CN" altLang="en-US" sz="2400" b="1" dirty="0">
                  <a:solidFill>
                    <a:prstClr val="black"/>
                  </a:solidFill>
                </a:rPr>
                <a:t>的上升</a:t>
              </a:r>
              <a:r>
                <a:rPr lang="zh-CN" altLang="en-US" sz="2400" b="1" dirty="0" smtClean="0">
                  <a:solidFill>
                    <a:prstClr val="black"/>
                  </a:solidFill>
                </a:rPr>
                <a:t>沿</a:t>
              </a:r>
              <a:endParaRPr lang="en-US" altLang="zh-CN" sz="2400" b="1" dirty="0">
                <a:solidFill>
                  <a:prstClr val="black"/>
                </a:solidFill>
              </a:endParaRPr>
            </a:p>
          </p:txBody>
        </p:sp>
        <p:sp>
          <p:nvSpPr>
            <p:cNvPr id="20" name="Line 18">
              <a:extLst>
                <a:ext uri="{FF2B5EF4-FFF2-40B4-BE49-F238E27FC236}">
                  <a16:creationId xmlns="" xmlns:a16="http://schemas.microsoft.com/office/drawing/2014/main" id="{AD9B28CC-F54B-4C10-A927-D662542C5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8125" y="5014587"/>
              <a:ext cx="3782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6" name="Line 18">
              <a:extLst>
                <a:ext uri="{FF2B5EF4-FFF2-40B4-BE49-F238E27FC236}">
                  <a16:creationId xmlns="" xmlns:a16="http://schemas.microsoft.com/office/drawing/2014/main" id="{8B86EB18-4EBA-40ED-AB2C-39F12C18F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8924" y="5727271"/>
              <a:ext cx="3782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27" name="Line 18">
              <a:extLst>
                <a:ext uri="{FF2B5EF4-FFF2-40B4-BE49-F238E27FC236}">
                  <a16:creationId xmlns="" xmlns:a16="http://schemas.microsoft.com/office/drawing/2014/main" id="{2B7CD236-228A-4902-9F3C-56851D762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6640" y="5396585"/>
              <a:ext cx="3782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6835" y="6191541"/>
            <a:ext cx="8556105" cy="461665"/>
            <a:chOff x="276835" y="6191541"/>
            <a:chExt cx="8556105" cy="461665"/>
          </a:xfrm>
        </p:grpSpPr>
        <p:sp>
          <p:nvSpPr>
            <p:cNvPr id="21" name="Line 18">
              <a:extLst>
                <a:ext uri="{FF2B5EF4-FFF2-40B4-BE49-F238E27FC236}">
                  <a16:creationId xmlns="" xmlns:a16="http://schemas.microsoft.com/office/drawing/2014/main" id="{D00E0F9C-B6DD-4D7E-874F-7FCEAEFBE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3008" y="6280724"/>
              <a:ext cx="37821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76835" y="6191541"/>
              <a:ext cx="85561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buFont typeface="Wingdings" panose="05000000000000000000" pitchFamily="2" charset="2"/>
                <a:buChar char="Ø"/>
              </a:pPr>
              <a:r>
                <a:rPr lang="zh-CN" altLang="en-US" sz="2400" b="1" dirty="0">
                  <a:solidFill>
                    <a:prstClr val="black"/>
                  </a:solidFill>
                </a:rPr>
                <a:t>多个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74LS193</a:t>
              </a:r>
              <a:r>
                <a:rPr lang="zh-CN" altLang="en-US" sz="2400" b="1" dirty="0">
                  <a:solidFill>
                    <a:prstClr val="black"/>
                  </a:solidFill>
                </a:rPr>
                <a:t>级联时，将低位的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BO</a:t>
              </a:r>
              <a:r>
                <a:rPr lang="zh-CN" altLang="en-US" sz="2400" b="1" dirty="0">
                  <a:solidFill>
                    <a:prstClr val="black"/>
                  </a:solidFill>
                </a:rPr>
                <a:t>端与高位的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CP</a:t>
              </a:r>
              <a:r>
                <a:rPr lang="en-US" altLang="zh-CN" sz="2400" b="1" baseline="-25000" dirty="0">
                  <a:solidFill>
                    <a:prstClr val="black"/>
                  </a:solidFill>
                </a:rPr>
                <a:t>D</a:t>
              </a:r>
              <a:r>
                <a:rPr lang="zh-CN" altLang="en-US" sz="2400" b="1" dirty="0">
                  <a:solidFill>
                    <a:prstClr val="black"/>
                  </a:solidFill>
                </a:rPr>
                <a:t>端连接起来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73819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6">
            <a:extLst>
              <a:ext uri="{FF2B5EF4-FFF2-40B4-BE49-F238E27FC236}">
                <a16:creationId xmlns="" xmlns:a16="http://schemas.microsoft.com/office/drawing/2014/main" id="{B4E13F7C-5914-4E34-BDB4-142EDD703CAA}"/>
              </a:ext>
            </a:extLst>
          </p:cNvPr>
          <p:cNvGrpSpPr>
            <a:grpSpLocks/>
          </p:cNvGrpSpPr>
          <p:nvPr/>
        </p:nvGrpSpPr>
        <p:grpSpPr bwMode="auto">
          <a:xfrm>
            <a:off x="299136" y="923582"/>
            <a:ext cx="8331269" cy="3705372"/>
            <a:chOff x="186" y="520"/>
            <a:chExt cx="5730" cy="2735"/>
          </a:xfrm>
        </p:grpSpPr>
        <p:sp>
          <p:nvSpPr>
            <p:cNvPr id="18" name="Rectangle 4">
              <a:extLst>
                <a:ext uri="{FF2B5EF4-FFF2-40B4-BE49-F238E27FC236}">
                  <a16:creationId xmlns="" xmlns:a16="http://schemas.microsoft.com/office/drawing/2014/main" id="{A09F3052-E6BA-4173-A174-6EC8573C8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" y="520"/>
              <a:ext cx="2008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20000"/>
                </a:spcBef>
              </a:pPr>
              <a:r>
                <a:rPr lang="en-US" altLang="zh-CN" dirty="0">
                  <a:solidFill>
                    <a:srgbClr val="FF0000"/>
                  </a:solidFill>
                </a:rPr>
                <a:t>74LS193</a:t>
              </a:r>
              <a:r>
                <a:rPr lang="zh-CN" altLang="en-US" dirty="0">
                  <a:solidFill>
                    <a:srgbClr val="FF0000"/>
                  </a:solidFill>
                </a:rPr>
                <a:t>的逻辑功能表</a:t>
              </a:r>
            </a:p>
          </p:txBody>
        </p:sp>
        <p:pic>
          <p:nvPicPr>
            <p:cNvPr id="22" name="Picture 5" descr="B5-5-3">
              <a:extLst>
                <a:ext uri="{FF2B5EF4-FFF2-40B4-BE49-F238E27FC236}">
                  <a16:creationId xmlns="" xmlns:a16="http://schemas.microsoft.com/office/drawing/2014/main" id="{F8B5019C-D489-4482-9836-CADCB97F8D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" y="918"/>
              <a:ext cx="5730" cy="2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grpSp>
        <p:nvGrpSpPr>
          <p:cNvPr id="14" name="Group 16">
            <a:extLst>
              <a:ext uri="{FF2B5EF4-FFF2-40B4-BE49-F238E27FC236}">
                <a16:creationId xmlns="" xmlns:a16="http://schemas.microsoft.com/office/drawing/2014/main" id="{ED455144-27CB-4C8F-B589-08C3C0ADB73B}"/>
              </a:ext>
            </a:extLst>
          </p:cNvPr>
          <p:cNvGrpSpPr>
            <a:grpSpLocks/>
          </p:cNvGrpSpPr>
          <p:nvPr/>
        </p:nvGrpSpPr>
        <p:grpSpPr bwMode="auto">
          <a:xfrm>
            <a:off x="340738" y="4952547"/>
            <a:ext cx="8462523" cy="523875"/>
            <a:chOff x="0" y="0"/>
            <a:chExt cx="4728" cy="330"/>
          </a:xfrm>
        </p:grpSpPr>
        <p:sp>
          <p:nvSpPr>
            <p:cNvPr id="15" name="Text Box 17">
              <a:extLst>
                <a:ext uri="{FF2B5EF4-FFF2-40B4-BE49-F238E27FC236}">
                  <a16:creationId xmlns="" xmlns:a16="http://schemas.microsoft.com/office/drawing/2014/main" id="{7E9D7C2C-775A-41AD-B2B6-F6EFDF1A3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47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prstClr val="black"/>
                  </a:solidFill>
                </a:rPr>
                <a:t>⑤ </a:t>
              </a:r>
              <a:r>
                <a:rPr lang="en-US" altLang="zh-CN" sz="2800" b="1" dirty="0">
                  <a:solidFill>
                    <a:prstClr val="black"/>
                  </a:solidFill>
                </a:rPr>
                <a:t>CR=0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，</a:t>
              </a:r>
              <a:r>
                <a:rPr lang="en-US" altLang="zh-CN" sz="2800" b="1" dirty="0">
                  <a:solidFill>
                    <a:prstClr val="black"/>
                  </a:solidFill>
                </a:rPr>
                <a:t>LD=1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，</a:t>
              </a:r>
              <a:r>
                <a:rPr lang="en-US" altLang="zh-CN" sz="2800" b="1" dirty="0">
                  <a:solidFill>
                    <a:prstClr val="black"/>
                  </a:solidFill>
                </a:rPr>
                <a:t>CP</a:t>
              </a:r>
              <a:r>
                <a:rPr lang="en-US" altLang="zh-CN" sz="2800" b="1" baseline="-25000" dirty="0">
                  <a:solidFill>
                    <a:prstClr val="black"/>
                  </a:solidFill>
                </a:rPr>
                <a:t>D</a:t>
              </a:r>
              <a:r>
                <a:rPr kumimoji="1" lang="zh-CN" altLang="en-US" sz="28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和</a:t>
              </a:r>
              <a:r>
                <a:rPr kumimoji="1" lang="en-US" altLang="zh-CN" sz="28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CP</a:t>
              </a:r>
              <a:r>
                <a:rPr kumimoji="1" lang="en-US" altLang="zh-CN" sz="2800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U</a:t>
              </a:r>
              <a:r>
                <a:rPr lang="zh-CN" altLang="en-US" sz="2800" b="1" dirty="0">
                  <a:solidFill>
                    <a:prstClr val="black"/>
                  </a:solidFill>
                  <a:sym typeface="Symbol" panose="05050102010706020507" pitchFamily="18" charset="2"/>
                </a:rPr>
                <a:t>均无变化时</a:t>
              </a:r>
              <a:r>
                <a:rPr lang="zh-CN" altLang="en-US" sz="2800" b="1" dirty="0">
                  <a:solidFill>
                    <a:prstClr val="black"/>
                  </a:solidFill>
                </a:rPr>
                <a:t>，</a:t>
              </a:r>
              <a:r>
                <a:rPr lang="zh-CN" altLang="en-US" sz="2800" b="1" dirty="0">
                  <a:solidFill>
                    <a:srgbClr val="0000FF"/>
                  </a:solidFill>
                </a:rPr>
                <a:t>状态保持</a:t>
              </a:r>
            </a:p>
          </p:txBody>
        </p:sp>
        <p:sp>
          <p:nvSpPr>
            <p:cNvPr id="16" name="Line 18">
              <a:extLst>
                <a:ext uri="{FF2B5EF4-FFF2-40B4-BE49-F238E27FC236}">
                  <a16:creationId xmlns="" xmlns:a16="http://schemas.microsoft.com/office/drawing/2014/main" id="{E9677CDD-C984-4E43-9D17-5B207F8F2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8" y="48"/>
              <a:ext cx="207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solidFill>
                  <a:prstClr val="black"/>
                </a:solidFill>
              </a:endParaRPr>
            </a:p>
          </p:txBody>
        </p:sp>
      </p:grpSp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0E5A181F-76C6-46A6-8412-A328F5954821}"/>
              </a:ext>
            </a:extLst>
          </p:cNvPr>
          <p:cNvCxnSpPr/>
          <p:nvPr/>
        </p:nvCxnSpPr>
        <p:spPr>
          <a:xfrm>
            <a:off x="247156" y="4391894"/>
            <a:ext cx="8435230" cy="35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3">
            <a:extLst>
              <a:ext uri="{FF2B5EF4-FFF2-40B4-BE49-F238E27FC236}">
                <a16:creationId xmlns="" xmlns:a16="http://schemas.microsoft.com/office/drawing/2014/main" id="{1F7BE939-FFF2-4415-867E-59A268627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67" y="57713"/>
            <a:ext cx="633302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双时钟可逆十六进制计数器</a:t>
            </a:r>
            <a:r>
              <a:rPr kumimoji="1"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74LS193</a:t>
            </a:r>
            <a:endParaRPr kumimoji="1"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66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579095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010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  <a:endParaRPr lang="zh-CN" altLang="en-US" sz="32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1835191B-8A89-46A5-9B6A-E0A24011F6E8}"/>
              </a:ext>
            </a:extLst>
          </p:cNvPr>
          <p:cNvSpPr txBox="1"/>
          <p:nvPr/>
        </p:nvSpPr>
        <p:spPr>
          <a:xfrm>
            <a:off x="172234" y="1336406"/>
            <a:ext cx="6200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第五</a:t>
            </a:r>
            <a:r>
              <a:rPr lang="zh-CN" altLang="en-US" sz="2800" b="1" dirty="0"/>
              <a:t>章习题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4950" y="2294858"/>
            <a:ext cx="9019050" cy="80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95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40592" y="4194740"/>
            <a:ext cx="58135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www.1ppt.com/moban/     </a:t>
            </a:r>
            <a:r>
              <a:rPr lang="zh-CN" altLang="en-US" sz="100" kern="0" dirty="0">
                <a:solidFill>
                  <a:prstClr val="white"/>
                </a:solidFill>
              </a:rPr>
              <a:t>行业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www.1ppt.com/hangye/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节日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www.1ppt.com/jieri/   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素材下载：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www.1ppt.com/sucai/</a:t>
            </a:r>
          </a:p>
          <a:p>
            <a:pPr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背景图片：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www.1ppt.com/beijing/      PPT</a:t>
            </a:r>
            <a:r>
              <a:rPr lang="zh-CN" altLang="en-US" sz="100" kern="0" dirty="0">
                <a:solidFill>
                  <a:prstClr val="white"/>
                </a:solidFill>
              </a:rPr>
              <a:t>图表下载：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www.1ppt.com/tubiao/     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优秀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www.1ppt.com/xiazai/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www.1ppt.com/powerpoint/      </a:t>
            </a:r>
          </a:p>
          <a:p>
            <a:pPr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Word</a:t>
            </a:r>
            <a:r>
              <a:rPr lang="zh-CN" altLang="en-US" sz="100" kern="0" dirty="0">
                <a:solidFill>
                  <a:prstClr val="white"/>
                </a:solidFill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www.1ppt.com/word/              Excel</a:t>
            </a:r>
            <a:r>
              <a:rPr lang="zh-CN" altLang="en-US" sz="100" kern="0" dirty="0">
                <a:solidFill>
                  <a:prstClr val="white"/>
                </a:solidFill>
              </a:rPr>
              <a:t>教程：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www.1ppt.com/excel/ 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资料下载：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www.1ppt.com/ziliao/        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课件下载：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www.1ppt.com/kejian/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范文下载：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www.1ppt.com/fanwen/             </a:t>
            </a:r>
            <a:r>
              <a:rPr lang="zh-CN" altLang="en-US" sz="100" kern="0" dirty="0">
                <a:solidFill>
                  <a:prstClr val="white"/>
                </a:solidFill>
              </a:rPr>
              <a:t>试卷下载：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www.1ppt.com/shiti/ 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教案下载：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www.1ppt.com/jiaoan/       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字体下载：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www.1ppt.com/ziti/</a:t>
            </a:r>
          </a:p>
          <a:p>
            <a:pPr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 </a:t>
            </a:r>
            <a:endParaRPr lang="zh-CN" altLang="en-US" sz="100" kern="0" dirty="0">
              <a:solidFill>
                <a:prstClr val="white"/>
              </a:solidFill>
            </a:endParaRPr>
          </a:p>
        </p:txBody>
      </p:sp>
      <p:sp>
        <p:nvSpPr>
          <p:cNvPr id="4" name="淘宝网chenying0907出品 3"/>
          <p:cNvSpPr/>
          <p:nvPr/>
        </p:nvSpPr>
        <p:spPr>
          <a:xfrm>
            <a:off x="0" y="2836881"/>
            <a:ext cx="233314" cy="19089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淘宝网chenying0907出品 4"/>
          <p:cNvSpPr/>
          <p:nvPr/>
        </p:nvSpPr>
        <p:spPr>
          <a:xfrm>
            <a:off x="5791596" y="2836881"/>
            <a:ext cx="233314" cy="19089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淘宝网chenying0907出品 7"/>
          <p:cNvSpPr/>
          <p:nvPr/>
        </p:nvSpPr>
        <p:spPr>
          <a:xfrm>
            <a:off x="6046708" y="3246665"/>
            <a:ext cx="289874" cy="1485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/>
        </p:nvCxnSpPr>
        <p:spPr>
          <a:xfrm>
            <a:off x="6024911" y="4745807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网chenying0907出品 10"/>
          <p:cNvSpPr/>
          <p:nvPr/>
        </p:nvSpPr>
        <p:spPr>
          <a:xfrm>
            <a:off x="6350719" y="3300665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淘宝网chenying0907出品 11"/>
          <p:cNvSpPr/>
          <p:nvPr/>
        </p:nvSpPr>
        <p:spPr>
          <a:xfrm>
            <a:off x="6676531" y="3300665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淘宝网chenying0907出品 12"/>
          <p:cNvSpPr/>
          <p:nvPr/>
        </p:nvSpPr>
        <p:spPr>
          <a:xfrm>
            <a:off x="6980542" y="3327665"/>
            <a:ext cx="289874" cy="1404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淘宝网chenying0907出品 13"/>
          <p:cNvSpPr/>
          <p:nvPr/>
        </p:nvSpPr>
        <p:spPr>
          <a:xfrm>
            <a:off x="7284553" y="3354665"/>
            <a:ext cx="289874" cy="1377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淘宝网chenying0907出品 14"/>
          <p:cNvSpPr/>
          <p:nvPr/>
        </p:nvSpPr>
        <p:spPr>
          <a:xfrm>
            <a:off x="7601500" y="3381665"/>
            <a:ext cx="289874" cy="135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淘宝网chenying0907出品 15"/>
          <p:cNvSpPr/>
          <p:nvPr/>
        </p:nvSpPr>
        <p:spPr>
          <a:xfrm rot="20959521">
            <a:off x="8008894" y="3420032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淘宝网chenying0907出品 16"/>
          <p:cNvSpPr/>
          <p:nvPr/>
        </p:nvSpPr>
        <p:spPr>
          <a:xfrm rot="19779136">
            <a:off x="8519314" y="3451229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8" name="直接连接符 17"/>
          <p:cNvCxnSpPr/>
          <p:nvPr/>
        </p:nvCxnSpPr>
        <p:spPr>
          <a:xfrm>
            <a:off x="233316" y="4745807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33316" y="2851019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33315" y="4195517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淘宝网chenying0907出品 21"/>
          <p:cNvSpPr txBox="1"/>
          <p:nvPr/>
        </p:nvSpPr>
        <p:spPr>
          <a:xfrm>
            <a:off x="1550958" y="3076801"/>
            <a:ext cx="2882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3" name="淘宝网chenying0907出品 22"/>
          <p:cNvSpPr txBox="1"/>
          <p:nvPr/>
        </p:nvSpPr>
        <p:spPr>
          <a:xfrm>
            <a:off x="651868" y="4297539"/>
            <a:ext cx="182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淘宝网chenying0907出品 23"/>
          <p:cNvSpPr txBox="1"/>
          <p:nvPr/>
        </p:nvSpPr>
        <p:spPr>
          <a:xfrm>
            <a:off x="2871046" y="4297540"/>
            <a:ext cx="27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2020.5.7.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920435" y="265888"/>
            <a:ext cx="208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华文行楷" pitchFamily="2" charset="-122"/>
                <a:ea typeface="华文行楷" pitchFamily="2" charset="-122"/>
              </a:rPr>
              <a:t>武汉大学</a:t>
            </a:r>
            <a:endParaRPr lang="en-US" altLang="zh-CN" b="1" dirty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b="1" dirty="0">
                <a:latin typeface="华文行楷" pitchFamily="2" charset="-122"/>
                <a:ea typeface="华文行楷" pitchFamily="2" charset="-122"/>
              </a:rPr>
              <a:t>    Wuhan University</a:t>
            </a:r>
            <a:endParaRPr lang="zh-CN" altLang="en-US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BEECB36B-F7A9-4774-8B70-28201D5D2E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20433" cy="920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F280B68-94F3-4965-8DEE-96C34DE22EF1}"/>
              </a:ext>
            </a:extLst>
          </p:cNvPr>
          <p:cNvSpPr txBox="1"/>
          <p:nvPr/>
        </p:nvSpPr>
        <p:spPr>
          <a:xfrm>
            <a:off x="423228" y="930164"/>
            <a:ext cx="7751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1. </a:t>
            </a:r>
            <a:r>
              <a:rPr lang="zh-CN" altLang="en-US" sz="2800" b="1" dirty="0"/>
              <a:t>设计一个五进制可逆计数器。当输入</a:t>
            </a:r>
            <a:r>
              <a:rPr lang="en-US" altLang="zh-CN" sz="2800" b="1" dirty="0">
                <a:solidFill>
                  <a:srgbClr val="FF0000"/>
                </a:solidFill>
              </a:rPr>
              <a:t>x=0</a:t>
            </a:r>
            <a:r>
              <a:rPr lang="zh-CN" altLang="en-US" sz="2800" b="1" dirty="0"/>
              <a:t>时，进行</a:t>
            </a:r>
            <a:r>
              <a:rPr lang="zh-CN" altLang="en-US" sz="2800" b="1" dirty="0">
                <a:solidFill>
                  <a:srgbClr val="FF0000"/>
                </a:solidFill>
              </a:rPr>
              <a:t>加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计数</a:t>
            </a:r>
            <a:r>
              <a:rPr lang="zh-CN" altLang="en-US" sz="2800" b="1" dirty="0"/>
              <a:t>；当</a:t>
            </a:r>
            <a:r>
              <a:rPr lang="en-US" altLang="zh-CN" sz="2800" b="1" dirty="0">
                <a:solidFill>
                  <a:srgbClr val="0000FF"/>
                </a:solidFill>
              </a:rPr>
              <a:t>x=1</a:t>
            </a:r>
            <a:r>
              <a:rPr lang="zh-CN" altLang="en-US" sz="2800" b="1" dirty="0"/>
              <a:t>时，进行</a:t>
            </a:r>
            <a:r>
              <a:rPr lang="zh-CN" altLang="en-US" sz="2800" b="1" dirty="0">
                <a:solidFill>
                  <a:srgbClr val="0000FF"/>
                </a:solidFill>
              </a:rPr>
              <a:t>减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</a:rPr>
              <a:t>计数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728F628-CBF8-48C0-A59C-4FF059091B87}"/>
              </a:ext>
            </a:extLst>
          </p:cNvPr>
          <p:cNvSpPr txBox="1"/>
          <p:nvPr/>
        </p:nvSpPr>
        <p:spPr>
          <a:xfrm>
            <a:off x="474345" y="2800736"/>
            <a:ext cx="7550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</a:rPr>
              <a:t>）确定输入、输出变量及电路状态的数量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5A19AEA-0A88-4ABD-8877-7FD2064C3E54}"/>
              </a:ext>
            </a:extLst>
          </p:cNvPr>
          <p:cNvSpPr txBox="1"/>
          <p:nvPr/>
        </p:nvSpPr>
        <p:spPr>
          <a:xfrm>
            <a:off x="1197142" y="3429000"/>
            <a:ext cx="6749715" cy="193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输入变量：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输出变量：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电路状态数量：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E788C369-AFE5-4B64-AABA-56BCECB2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123" y="18737"/>
            <a:ext cx="661225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5.4.1  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逻辑抽象</a:t>
            </a:r>
            <a:endParaRPr lang="en-US" altLang="zh-CN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478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F280B68-94F3-4965-8DEE-96C34DE22EF1}"/>
              </a:ext>
            </a:extLst>
          </p:cNvPr>
          <p:cNvSpPr txBox="1"/>
          <p:nvPr/>
        </p:nvSpPr>
        <p:spPr>
          <a:xfrm>
            <a:off x="225692" y="696814"/>
            <a:ext cx="7751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1. </a:t>
            </a:r>
            <a:r>
              <a:rPr lang="zh-CN" altLang="en-US" sz="2800" b="1" dirty="0"/>
              <a:t>设计一个五进制可逆计数器。当输入</a:t>
            </a:r>
            <a:r>
              <a:rPr lang="en-US" altLang="zh-CN" sz="2800" b="1" dirty="0">
                <a:solidFill>
                  <a:srgbClr val="FF0000"/>
                </a:solidFill>
              </a:rPr>
              <a:t>x=0</a:t>
            </a:r>
            <a:r>
              <a:rPr lang="zh-CN" altLang="en-US" sz="2800" b="1" dirty="0"/>
              <a:t>时，进行</a:t>
            </a:r>
            <a:r>
              <a:rPr lang="zh-CN" altLang="en-US" sz="2800" b="1" dirty="0">
                <a:solidFill>
                  <a:srgbClr val="FF0000"/>
                </a:solidFill>
              </a:rPr>
              <a:t>加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计数</a:t>
            </a:r>
            <a:r>
              <a:rPr lang="zh-CN" altLang="en-US" sz="2800" b="1" dirty="0"/>
              <a:t>；当</a:t>
            </a:r>
            <a:r>
              <a:rPr lang="en-US" altLang="zh-CN" sz="2800" b="1" dirty="0">
                <a:solidFill>
                  <a:srgbClr val="0000FF"/>
                </a:solidFill>
              </a:rPr>
              <a:t>x=1</a:t>
            </a:r>
            <a:r>
              <a:rPr lang="zh-CN" altLang="en-US" sz="2800" b="1" dirty="0"/>
              <a:t>时，进行</a:t>
            </a:r>
            <a:r>
              <a:rPr lang="zh-CN" altLang="en-US" sz="2800" b="1" dirty="0">
                <a:solidFill>
                  <a:srgbClr val="0000FF"/>
                </a:solidFill>
              </a:rPr>
              <a:t>减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</a:rPr>
              <a:t>计数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728F628-CBF8-48C0-A59C-4FF059091B87}"/>
              </a:ext>
            </a:extLst>
          </p:cNvPr>
          <p:cNvSpPr txBox="1"/>
          <p:nvPr/>
        </p:nvSpPr>
        <p:spPr>
          <a:xfrm>
            <a:off x="442260" y="1990461"/>
            <a:ext cx="6348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</a:rPr>
              <a:t>）定义输入、输出变量及电路状态的含义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5A19AEA-0A88-4ABD-8877-7FD2064C3E54}"/>
              </a:ext>
            </a:extLst>
          </p:cNvPr>
          <p:cNvSpPr txBox="1"/>
          <p:nvPr/>
        </p:nvSpPr>
        <p:spPr>
          <a:xfrm>
            <a:off x="762542" y="2609835"/>
            <a:ext cx="7659556" cy="138499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输入变量：</a:t>
            </a:r>
            <a:r>
              <a:rPr lang="en-US" altLang="zh-CN" sz="2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x——</a:t>
            </a:r>
            <a:r>
              <a:rPr lang="zh-CN" altLang="en-US" sz="2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控制电路的功能选择</a:t>
            </a:r>
            <a:endParaRPr lang="en-US" altLang="zh-CN" sz="28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x=0:</a:t>
            </a:r>
            <a:r>
              <a:rPr lang="zh-CN" altLang="en-US" sz="2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</a:t>
            </a:r>
            <a:r>
              <a:rPr lang="en-US" altLang="zh-CN" sz="2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计数</a:t>
            </a:r>
            <a:endParaRPr lang="en-US" altLang="zh-CN" sz="28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x=1:</a:t>
            </a:r>
            <a:r>
              <a:rPr lang="zh-CN" altLang="en-US" sz="2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减</a:t>
            </a:r>
            <a:r>
              <a:rPr lang="en-US" altLang="zh-CN" sz="2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计数</a:t>
            </a:r>
            <a:endParaRPr lang="en-US" altLang="zh-CN" sz="28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E2695B05-350B-406F-BCC4-1EF31B9221C1}"/>
              </a:ext>
            </a:extLst>
          </p:cNvPr>
          <p:cNvSpPr txBox="1"/>
          <p:nvPr/>
        </p:nvSpPr>
        <p:spPr>
          <a:xfrm>
            <a:off x="762541" y="4920814"/>
            <a:ext cx="7659556" cy="138499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输出变量：</a:t>
            </a:r>
            <a:r>
              <a:rPr lang="en-US" altLang="zh-CN" sz="2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y——</a:t>
            </a:r>
            <a:r>
              <a:rPr lang="zh-CN" altLang="en-US" sz="2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指示电路处于初始状态</a:t>
            </a:r>
            <a:endParaRPr lang="en-US" altLang="zh-CN" sz="28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y=1:</a:t>
            </a:r>
            <a:r>
              <a:rPr lang="zh-CN" altLang="en-US" sz="2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电路处于</a:t>
            </a:r>
            <a:r>
              <a:rPr lang="en-US" altLang="zh-CN" sz="2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zh-CN" altLang="en-US" sz="2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endParaRPr lang="en-US" altLang="zh-CN" sz="28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y=0:</a:t>
            </a:r>
            <a:r>
              <a:rPr lang="zh-CN" altLang="en-US" sz="2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电路处于其它状态</a:t>
            </a:r>
            <a:endParaRPr lang="en-US" altLang="zh-CN" sz="28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489F6ACB-D1AF-48CC-AAEC-D6795D7A3372}"/>
              </a:ext>
            </a:extLst>
          </p:cNvPr>
          <p:cNvSpPr txBox="1"/>
          <p:nvPr/>
        </p:nvSpPr>
        <p:spPr>
          <a:xfrm>
            <a:off x="762541" y="4196212"/>
            <a:ext cx="7659556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电路状态：</a:t>
            </a:r>
            <a:r>
              <a:rPr lang="en-US" altLang="zh-CN" sz="2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S0-S4——</a:t>
            </a:r>
            <a:r>
              <a:rPr lang="zh-CN" altLang="en-US" sz="2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五进制计数器的</a:t>
            </a:r>
            <a:r>
              <a:rPr lang="en-US" altLang="zh-CN" sz="2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种状态</a:t>
            </a:r>
            <a:endParaRPr lang="en-US" altLang="zh-CN" sz="28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E788C369-AFE5-4B64-AABA-56BCECB2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123" y="18737"/>
            <a:ext cx="661225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5.4.1  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逻辑抽象</a:t>
            </a:r>
            <a:endParaRPr lang="en-US" altLang="zh-CN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812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F280B68-94F3-4965-8DEE-96C34DE22EF1}"/>
              </a:ext>
            </a:extLst>
          </p:cNvPr>
          <p:cNvSpPr txBox="1"/>
          <p:nvPr/>
        </p:nvSpPr>
        <p:spPr>
          <a:xfrm>
            <a:off x="275271" y="666811"/>
            <a:ext cx="7751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1. </a:t>
            </a:r>
            <a:r>
              <a:rPr lang="zh-CN" altLang="en-US" sz="2800" b="1" dirty="0"/>
              <a:t>设计一个五进制可逆计数器。当输入</a:t>
            </a:r>
            <a:r>
              <a:rPr lang="en-US" altLang="zh-CN" sz="2800" b="1" dirty="0">
                <a:solidFill>
                  <a:srgbClr val="FF0000"/>
                </a:solidFill>
              </a:rPr>
              <a:t>x=0</a:t>
            </a:r>
            <a:r>
              <a:rPr lang="zh-CN" altLang="en-US" sz="2800" b="1" dirty="0"/>
              <a:t>时，进行</a:t>
            </a:r>
            <a:r>
              <a:rPr lang="zh-CN" altLang="en-US" sz="2800" b="1" dirty="0">
                <a:solidFill>
                  <a:srgbClr val="FF0000"/>
                </a:solidFill>
              </a:rPr>
              <a:t>加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计数</a:t>
            </a:r>
            <a:r>
              <a:rPr lang="zh-CN" altLang="en-US" sz="2800" b="1" dirty="0"/>
              <a:t>；当</a:t>
            </a:r>
            <a:r>
              <a:rPr lang="en-US" altLang="zh-CN" sz="2800" b="1" dirty="0">
                <a:solidFill>
                  <a:srgbClr val="0000FF"/>
                </a:solidFill>
              </a:rPr>
              <a:t>x=1</a:t>
            </a:r>
            <a:r>
              <a:rPr lang="zh-CN" altLang="en-US" sz="2800" b="1" dirty="0"/>
              <a:t>时，进行</a:t>
            </a:r>
            <a:r>
              <a:rPr lang="zh-CN" altLang="en-US" sz="2800" b="1" dirty="0">
                <a:solidFill>
                  <a:srgbClr val="0000FF"/>
                </a:solidFill>
              </a:rPr>
              <a:t>减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</a:rPr>
              <a:t>计数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728F628-CBF8-48C0-A59C-4FF059091B87}"/>
              </a:ext>
            </a:extLst>
          </p:cNvPr>
          <p:cNvSpPr txBox="1"/>
          <p:nvPr/>
        </p:nvSpPr>
        <p:spPr>
          <a:xfrm>
            <a:off x="434238" y="1920570"/>
            <a:ext cx="6348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）画</a:t>
            </a:r>
            <a:r>
              <a:rPr lang="zh-CN" altLang="en-US" sz="2400" b="1" dirty="0">
                <a:solidFill>
                  <a:srgbClr val="C00000"/>
                </a:solidFill>
              </a:rPr>
              <a:t>出状态转移图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xmlns="" id="{6ADC0CC4-65C5-4AE7-BC4E-9427E2FC2015}"/>
              </a:ext>
            </a:extLst>
          </p:cNvPr>
          <p:cNvGrpSpPr/>
          <p:nvPr/>
        </p:nvGrpSpPr>
        <p:grpSpPr>
          <a:xfrm>
            <a:off x="1141657" y="2607470"/>
            <a:ext cx="3990704" cy="3635207"/>
            <a:chOff x="1625250" y="2869867"/>
            <a:chExt cx="3990704" cy="3635207"/>
          </a:xfrm>
        </p:grpSpPr>
        <p:pic>
          <p:nvPicPr>
            <p:cNvPr id="46" name="Picture 5" descr="5-4-1">
              <a:extLst>
                <a:ext uri="{FF2B5EF4-FFF2-40B4-BE49-F238E27FC236}">
                  <a16:creationId xmlns:a16="http://schemas.microsoft.com/office/drawing/2014/main" xmlns="" id="{6A3005BF-DE0A-47A7-A9FA-0EF233BEC2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5250" y="2869867"/>
              <a:ext cx="3990704" cy="3635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xmlns="" id="{E476B854-90DE-4E9C-8E21-6D5E026653C3}"/>
                </a:ext>
              </a:extLst>
            </p:cNvPr>
            <p:cNvCxnSpPr/>
            <p:nvPr/>
          </p:nvCxnSpPr>
          <p:spPr>
            <a:xfrm>
              <a:off x="4078705" y="3336758"/>
              <a:ext cx="866274" cy="641684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xmlns="" id="{BF77C359-25A3-426C-9678-7D114B82978F}"/>
                </a:ext>
              </a:extLst>
            </p:cNvPr>
            <p:cNvCxnSpPr/>
            <p:nvPr/>
          </p:nvCxnSpPr>
          <p:spPr>
            <a:xfrm flipH="1">
              <a:off x="4700334" y="4463716"/>
              <a:ext cx="425116" cy="1010652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xmlns="" id="{644F51D0-C9C2-4897-BB60-A40CB4D44C9F}"/>
                </a:ext>
              </a:extLst>
            </p:cNvPr>
            <p:cNvCxnSpPr/>
            <p:nvPr/>
          </p:nvCxnSpPr>
          <p:spPr>
            <a:xfrm flipH="1">
              <a:off x="3368842" y="5747084"/>
              <a:ext cx="962526" cy="0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xmlns="" id="{D1CCF7C9-0BE7-437A-98E8-E605A55551F9}"/>
                </a:ext>
              </a:extLst>
            </p:cNvPr>
            <p:cNvCxnSpPr/>
            <p:nvPr/>
          </p:nvCxnSpPr>
          <p:spPr>
            <a:xfrm flipH="1" flipV="1">
              <a:off x="2534653" y="4463716"/>
              <a:ext cx="272715" cy="1058779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xmlns="" id="{DC781FD8-C7D0-4A4E-84DE-57E6873FB955}"/>
                </a:ext>
              </a:extLst>
            </p:cNvPr>
            <p:cNvCxnSpPr/>
            <p:nvPr/>
          </p:nvCxnSpPr>
          <p:spPr>
            <a:xfrm flipV="1">
              <a:off x="2582779" y="3244516"/>
              <a:ext cx="938463" cy="637673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xmlns="" id="{8175D614-BA18-4933-9394-716854AA6EDD}"/>
              </a:ext>
            </a:extLst>
          </p:cNvPr>
          <p:cNvCxnSpPr>
            <a:cxnSpLocks/>
          </p:cNvCxnSpPr>
          <p:nvPr/>
        </p:nvCxnSpPr>
        <p:spPr>
          <a:xfrm>
            <a:off x="5620951" y="3439318"/>
            <a:ext cx="5855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xmlns="" id="{C857808E-65F7-4919-9E21-BA1A5979FC2A}"/>
              </a:ext>
            </a:extLst>
          </p:cNvPr>
          <p:cNvSpPr txBox="1"/>
          <p:nvPr/>
        </p:nvSpPr>
        <p:spPr>
          <a:xfrm>
            <a:off x="6288504" y="3105227"/>
            <a:ext cx="2378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加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计数状态转换顺序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xmlns="" id="{D90B39A0-B0D8-4591-84D0-E4D7BB96FD2F}"/>
              </a:ext>
            </a:extLst>
          </p:cNvPr>
          <p:cNvCxnSpPr>
            <a:cxnSpLocks/>
          </p:cNvCxnSpPr>
          <p:nvPr/>
        </p:nvCxnSpPr>
        <p:spPr>
          <a:xfrm>
            <a:off x="5662085" y="4719377"/>
            <a:ext cx="5855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xmlns="" id="{BCF17E9A-4830-452F-A087-AA86A822488D}"/>
              </a:ext>
            </a:extLst>
          </p:cNvPr>
          <p:cNvSpPr txBox="1"/>
          <p:nvPr/>
        </p:nvSpPr>
        <p:spPr>
          <a:xfrm>
            <a:off x="6288504" y="4397016"/>
            <a:ext cx="2378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减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计数状态转换顺序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xmlns="" id="{7FF88C85-2904-4D31-A670-09689D22E6D5}"/>
              </a:ext>
            </a:extLst>
          </p:cNvPr>
          <p:cNvSpPr/>
          <p:nvPr/>
        </p:nvSpPr>
        <p:spPr>
          <a:xfrm>
            <a:off x="2021305" y="2607471"/>
            <a:ext cx="389026" cy="374648"/>
          </a:xfrm>
          <a:prstGeom prst="ellipse">
            <a:avLst/>
          </a:prstGeom>
          <a:noFill/>
          <a:ln w="476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xmlns="" id="{4987340F-4947-455B-92F0-C1C13F7CD91B}"/>
              </a:ext>
            </a:extLst>
          </p:cNvPr>
          <p:cNvSpPr/>
          <p:nvPr/>
        </p:nvSpPr>
        <p:spPr>
          <a:xfrm>
            <a:off x="3709736" y="3371147"/>
            <a:ext cx="441157" cy="408619"/>
          </a:xfrm>
          <a:prstGeom prst="ellipse">
            <a:avLst/>
          </a:prstGeom>
          <a:noFill/>
          <a:ln w="476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xmlns="" id="{E788C369-AFE5-4B64-AABA-56BCECB2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123" y="18737"/>
            <a:ext cx="661225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5.4.1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.  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逻辑抽象</a:t>
            </a:r>
            <a:endParaRPr lang="en-US" altLang="zh-CN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575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1" grpId="0"/>
      <p:bldP spid="63" grpId="0"/>
      <p:bldP spid="65" grpId="0" animBg="1"/>
      <p:bldP spid="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F280B68-94F3-4965-8DEE-96C34DE22EF1}"/>
              </a:ext>
            </a:extLst>
          </p:cNvPr>
          <p:cNvSpPr txBox="1"/>
          <p:nvPr/>
        </p:nvSpPr>
        <p:spPr>
          <a:xfrm>
            <a:off x="359134" y="734856"/>
            <a:ext cx="7751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1. </a:t>
            </a:r>
            <a:r>
              <a:rPr lang="zh-CN" altLang="en-US" sz="2800" b="1" dirty="0"/>
              <a:t>设计一个五进制可逆计数器。当输入</a:t>
            </a:r>
            <a:r>
              <a:rPr lang="en-US" altLang="zh-CN" sz="2800" b="1" dirty="0">
                <a:solidFill>
                  <a:srgbClr val="FF0000"/>
                </a:solidFill>
              </a:rPr>
              <a:t>x=0</a:t>
            </a:r>
            <a:r>
              <a:rPr lang="zh-CN" altLang="en-US" sz="2800" b="1" dirty="0"/>
              <a:t>时，进行</a:t>
            </a:r>
            <a:r>
              <a:rPr lang="zh-CN" altLang="en-US" sz="2800" b="1" dirty="0">
                <a:solidFill>
                  <a:srgbClr val="FF0000"/>
                </a:solidFill>
              </a:rPr>
              <a:t>加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计数</a:t>
            </a:r>
            <a:r>
              <a:rPr lang="zh-CN" altLang="en-US" sz="2800" b="1" dirty="0"/>
              <a:t>；当</a:t>
            </a:r>
            <a:r>
              <a:rPr lang="en-US" altLang="zh-CN" sz="2800" b="1" dirty="0">
                <a:solidFill>
                  <a:srgbClr val="0000FF"/>
                </a:solidFill>
              </a:rPr>
              <a:t>x=1</a:t>
            </a:r>
            <a:r>
              <a:rPr lang="zh-CN" altLang="en-US" sz="2800" b="1" dirty="0"/>
              <a:t>时，进行</a:t>
            </a:r>
            <a:r>
              <a:rPr lang="zh-CN" altLang="en-US" sz="2800" b="1" dirty="0">
                <a:solidFill>
                  <a:srgbClr val="0000FF"/>
                </a:solidFill>
              </a:rPr>
              <a:t>减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</a:rPr>
              <a:t>计数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728F628-CBF8-48C0-A59C-4FF059091B87}"/>
              </a:ext>
            </a:extLst>
          </p:cNvPr>
          <p:cNvSpPr txBox="1"/>
          <p:nvPr/>
        </p:nvSpPr>
        <p:spPr>
          <a:xfrm>
            <a:off x="426218" y="2058641"/>
            <a:ext cx="6348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4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）</a:t>
            </a:r>
            <a:r>
              <a:rPr lang="zh-CN" altLang="en-US" sz="2400" b="1" dirty="0">
                <a:solidFill>
                  <a:srgbClr val="C00000"/>
                </a:solidFill>
              </a:rPr>
              <a:t>列出状态转移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真值表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xmlns="" id="{6ADC0CC4-65C5-4AE7-BC4E-9427E2FC2015}"/>
              </a:ext>
            </a:extLst>
          </p:cNvPr>
          <p:cNvGrpSpPr/>
          <p:nvPr/>
        </p:nvGrpSpPr>
        <p:grpSpPr>
          <a:xfrm>
            <a:off x="90468" y="2930027"/>
            <a:ext cx="3208651" cy="2941385"/>
            <a:chOff x="1625250" y="2869867"/>
            <a:chExt cx="3990704" cy="3635207"/>
          </a:xfrm>
        </p:grpSpPr>
        <p:pic>
          <p:nvPicPr>
            <p:cNvPr id="46" name="Picture 5" descr="5-4-1">
              <a:extLst>
                <a:ext uri="{FF2B5EF4-FFF2-40B4-BE49-F238E27FC236}">
                  <a16:creationId xmlns:a16="http://schemas.microsoft.com/office/drawing/2014/main" xmlns="" id="{6A3005BF-DE0A-47A7-A9FA-0EF233BEC2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5250" y="2869867"/>
              <a:ext cx="3990704" cy="3635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xmlns="" id="{E476B854-90DE-4E9C-8E21-6D5E026653C3}"/>
                </a:ext>
              </a:extLst>
            </p:cNvPr>
            <p:cNvCxnSpPr/>
            <p:nvPr/>
          </p:nvCxnSpPr>
          <p:spPr>
            <a:xfrm>
              <a:off x="4078705" y="3336758"/>
              <a:ext cx="866274" cy="641684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xmlns="" id="{BF77C359-25A3-426C-9678-7D114B82978F}"/>
                </a:ext>
              </a:extLst>
            </p:cNvPr>
            <p:cNvCxnSpPr/>
            <p:nvPr/>
          </p:nvCxnSpPr>
          <p:spPr>
            <a:xfrm flipH="1">
              <a:off x="4700334" y="4463716"/>
              <a:ext cx="425116" cy="1010652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xmlns="" id="{644F51D0-C9C2-4897-BB60-A40CB4D44C9F}"/>
                </a:ext>
              </a:extLst>
            </p:cNvPr>
            <p:cNvCxnSpPr/>
            <p:nvPr/>
          </p:nvCxnSpPr>
          <p:spPr>
            <a:xfrm flipH="1">
              <a:off x="3368842" y="5747084"/>
              <a:ext cx="962526" cy="0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xmlns="" id="{D1CCF7C9-0BE7-437A-98E8-E605A55551F9}"/>
                </a:ext>
              </a:extLst>
            </p:cNvPr>
            <p:cNvCxnSpPr/>
            <p:nvPr/>
          </p:nvCxnSpPr>
          <p:spPr>
            <a:xfrm flipH="1" flipV="1">
              <a:off x="2534653" y="4463716"/>
              <a:ext cx="272715" cy="1058779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xmlns="" id="{DC781FD8-C7D0-4A4E-84DE-57E6873FB955}"/>
                </a:ext>
              </a:extLst>
            </p:cNvPr>
            <p:cNvCxnSpPr/>
            <p:nvPr/>
          </p:nvCxnSpPr>
          <p:spPr>
            <a:xfrm flipV="1">
              <a:off x="2582779" y="3244516"/>
              <a:ext cx="938463" cy="637673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F0BFC1DC-3D17-4547-BD0B-8582E41A1075}"/>
              </a:ext>
            </a:extLst>
          </p:cNvPr>
          <p:cNvGrpSpPr/>
          <p:nvPr/>
        </p:nvGrpSpPr>
        <p:grpSpPr>
          <a:xfrm>
            <a:off x="3352801" y="2805659"/>
            <a:ext cx="5720785" cy="3292639"/>
            <a:chOff x="3372853" y="2905922"/>
            <a:chExt cx="5720785" cy="3292639"/>
          </a:xfrm>
        </p:grpSpPr>
        <p:pic>
          <p:nvPicPr>
            <p:cNvPr id="21" name="Picture 6" descr="B5-4-1">
              <a:extLst>
                <a:ext uri="{FF2B5EF4-FFF2-40B4-BE49-F238E27FC236}">
                  <a16:creationId xmlns:a16="http://schemas.microsoft.com/office/drawing/2014/main" xmlns="" id="{EE626A3B-FDC4-4E44-AD48-5D50B7885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853" y="2905922"/>
              <a:ext cx="5720785" cy="3292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C4FAD7DC-B4AB-41EC-8322-C09C12937994}"/>
                </a:ext>
              </a:extLst>
            </p:cNvPr>
            <p:cNvSpPr txBox="1"/>
            <p:nvPr/>
          </p:nvSpPr>
          <p:spPr>
            <a:xfrm>
              <a:off x="6817894" y="4009332"/>
              <a:ext cx="1684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2C085305-2424-498A-97B1-39D108BF6AFA}"/>
                </a:ext>
              </a:extLst>
            </p:cNvPr>
            <p:cNvSpPr txBox="1"/>
            <p:nvPr/>
          </p:nvSpPr>
          <p:spPr>
            <a:xfrm>
              <a:off x="6817887" y="5673703"/>
              <a:ext cx="1684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Rectangle 4">
            <a:extLst>
              <a:ext uri="{FF2B5EF4-FFF2-40B4-BE49-F238E27FC236}">
                <a16:creationId xmlns:a16="http://schemas.microsoft.com/office/drawing/2014/main" xmlns="" id="{E788C369-AFE5-4B64-AABA-56BCECB2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123" y="18737"/>
            <a:ext cx="661225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5.4.1  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逻辑抽象</a:t>
            </a:r>
            <a:endParaRPr lang="en-US" altLang="zh-CN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936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F280B68-94F3-4965-8DEE-96C34DE22EF1}"/>
              </a:ext>
            </a:extLst>
          </p:cNvPr>
          <p:cNvSpPr txBox="1"/>
          <p:nvPr/>
        </p:nvSpPr>
        <p:spPr>
          <a:xfrm>
            <a:off x="554554" y="889320"/>
            <a:ext cx="7751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2. </a:t>
            </a:r>
            <a:r>
              <a:rPr lang="zh-CN" altLang="en-US" sz="2800" b="1" dirty="0"/>
              <a:t>设计一个串行数据检测器，在连续输入四个或四个以上的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时输出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，否则输出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。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451B2F69-35E1-469E-BD43-4EB080B3449D}"/>
              </a:ext>
            </a:extLst>
          </p:cNvPr>
          <p:cNvSpPr txBox="1"/>
          <p:nvPr/>
        </p:nvSpPr>
        <p:spPr>
          <a:xfrm>
            <a:off x="446271" y="1843427"/>
            <a:ext cx="7550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</a:rPr>
              <a:t>）确定输入、输出变量及电路状态分析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E21DAFB4-683D-4EAC-BB80-A0F48998D56A}"/>
              </a:ext>
            </a:extLst>
          </p:cNvPr>
          <p:cNvSpPr txBox="1"/>
          <p:nvPr/>
        </p:nvSpPr>
        <p:spPr>
          <a:xfrm>
            <a:off x="993052" y="2366647"/>
            <a:ext cx="6749715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输入变量：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个，表示输入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数值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输出变量：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个，表示检测结果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电路状态：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zh-CN" altLang="en-US" sz="28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：未输入</a:t>
            </a:r>
            <a:r>
              <a:rPr lang="en-US" altLang="zh-CN" sz="28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S1</a:t>
            </a:r>
            <a:r>
              <a:rPr lang="zh-CN" altLang="en-US" sz="28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：输入一个</a:t>
            </a:r>
            <a:r>
              <a:rPr lang="en-US" altLang="zh-CN" sz="28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S2</a:t>
            </a:r>
            <a:r>
              <a:rPr lang="zh-CN" altLang="en-US" sz="28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：连续输入两个</a:t>
            </a:r>
            <a:r>
              <a:rPr lang="en-US" altLang="zh-CN" sz="28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S3</a:t>
            </a:r>
            <a:r>
              <a:rPr lang="zh-CN" altLang="en-US" sz="28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：连续输入三个</a:t>
            </a:r>
            <a:r>
              <a:rPr lang="en-US" altLang="zh-CN" sz="28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S4</a:t>
            </a:r>
            <a:r>
              <a:rPr lang="zh-CN" altLang="en-US" sz="28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：连续输入四个或四个以上的</a:t>
            </a:r>
            <a:r>
              <a:rPr lang="en-US" altLang="zh-CN" sz="28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b="1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E788C369-AFE5-4B64-AABA-56BCECB2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123" y="18737"/>
            <a:ext cx="661225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5.4.1  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逻辑抽象</a:t>
            </a:r>
            <a:endParaRPr lang="en-US" altLang="zh-CN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65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72013</TotalTime>
  <Words>2368</Words>
  <Application>Microsoft Office PowerPoint</Application>
  <PresentationFormat>全屏显示(4:3)</PresentationFormat>
  <Paragraphs>441</Paragraphs>
  <Slides>47</Slides>
  <Notes>47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0" baseType="lpstr">
      <vt:lpstr>第一PPT，www.1ppt.com</vt:lpstr>
      <vt:lpstr>Equation</vt:lpstr>
      <vt:lpstr>图片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公开课开题报告</dc:title>
  <dc:creator>第一PPT模板网-WWW.1PPT.COM</dc:creator>
  <cp:keywords>第一PPT模板网-WWW.1PPT.COM</cp:keywords>
  <cp:lastModifiedBy>Lenovo</cp:lastModifiedBy>
  <cp:revision>3044</cp:revision>
  <dcterms:created xsi:type="dcterms:W3CDTF">2016-04-09T13:02:00Z</dcterms:created>
  <dcterms:modified xsi:type="dcterms:W3CDTF">2022-02-17T10:01:34Z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