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86" r:id="rId2"/>
    <p:sldId id="571" r:id="rId3"/>
    <p:sldId id="695" r:id="rId4"/>
    <p:sldId id="694" r:id="rId5"/>
    <p:sldId id="696" r:id="rId6"/>
    <p:sldId id="697" r:id="rId7"/>
    <p:sldId id="698" r:id="rId8"/>
    <p:sldId id="700" r:id="rId9"/>
    <p:sldId id="703" r:id="rId10"/>
    <p:sldId id="704" r:id="rId11"/>
    <p:sldId id="705" r:id="rId12"/>
    <p:sldId id="699" r:id="rId13"/>
    <p:sldId id="701" r:id="rId14"/>
    <p:sldId id="702" r:id="rId15"/>
    <p:sldId id="706" r:id="rId16"/>
    <p:sldId id="707" r:id="rId17"/>
    <p:sldId id="708" r:id="rId18"/>
    <p:sldId id="709" r:id="rId19"/>
    <p:sldId id="710" r:id="rId20"/>
    <p:sldId id="727" r:id="rId21"/>
    <p:sldId id="711" r:id="rId22"/>
    <p:sldId id="712" r:id="rId23"/>
    <p:sldId id="728" r:id="rId24"/>
    <p:sldId id="729" r:id="rId25"/>
    <p:sldId id="713" r:id="rId26"/>
    <p:sldId id="715" r:id="rId27"/>
    <p:sldId id="718" r:id="rId28"/>
    <p:sldId id="719" r:id="rId29"/>
    <p:sldId id="720" r:id="rId30"/>
    <p:sldId id="721" r:id="rId31"/>
    <p:sldId id="723" r:id="rId32"/>
    <p:sldId id="724" r:id="rId33"/>
    <p:sldId id="722" r:id="rId34"/>
    <p:sldId id="726" r:id="rId35"/>
    <p:sldId id="725" r:id="rId36"/>
    <p:sldId id="279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00FF"/>
    <a:srgbClr val="FF33CC"/>
    <a:srgbClr val="00FFFF"/>
    <a:srgbClr val="CC9900"/>
    <a:srgbClr val="170A8E"/>
    <a:srgbClr val="1F4E79"/>
    <a:srgbClr val="3CB871"/>
    <a:srgbClr val="2B56F5"/>
    <a:srgbClr val="3D74A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028" autoAdjust="0"/>
  </p:normalViewPr>
  <p:slideViewPr>
    <p:cSldViewPr snapToGrid="0">
      <p:cViewPr varScale="1">
        <p:scale>
          <a:sx n="78" d="100"/>
          <a:sy n="78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3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664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789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4104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5187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025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2806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2128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9766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6997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817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3006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4248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450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3136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92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8307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5752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0305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605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438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27534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0258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7563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94039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04156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04698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63360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15899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2211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169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7750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9260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5624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56608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0440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25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833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438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72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899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4689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728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0347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3296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130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013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100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812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1.jpe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3.png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淘宝网chenying0907出品 3"/>
          <p:cNvSpPr/>
          <p:nvPr>
            <p:custDataLst>
              <p:tags r:id="rId1"/>
            </p:custDataLst>
          </p:nvPr>
        </p:nvSpPr>
        <p:spPr>
          <a:xfrm>
            <a:off x="0" y="2586040"/>
            <a:ext cx="233314" cy="21597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PA_淘宝网chenying0907出品 4"/>
          <p:cNvSpPr/>
          <p:nvPr>
            <p:custDataLst>
              <p:tags r:id="rId2"/>
            </p:custDataLst>
          </p:nvPr>
        </p:nvSpPr>
        <p:spPr>
          <a:xfrm>
            <a:off x="5791596" y="2586040"/>
            <a:ext cx="233314" cy="21597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PA_淘宝网chenying0907出品 7"/>
          <p:cNvSpPr/>
          <p:nvPr>
            <p:custDataLst>
              <p:tags r:id="rId3"/>
            </p:custDataLst>
          </p:nvPr>
        </p:nvSpPr>
        <p:spPr>
          <a:xfrm>
            <a:off x="6046708" y="3246665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PA_直接连接符 9"/>
          <p:cNvCxnSpPr/>
          <p:nvPr>
            <p:custDataLst>
              <p:tags r:id="rId4"/>
            </p:custDataLst>
          </p:nvPr>
        </p:nvCxnSpPr>
        <p:spPr>
          <a:xfrm>
            <a:off x="6024911" y="4745807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淘宝网chenying0907出品 10"/>
          <p:cNvSpPr/>
          <p:nvPr>
            <p:custDataLst>
              <p:tags r:id="rId5"/>
            </p:custDataLst>
          </p:nvPr>
        </p:nvSpPr>
        <p:spPr>
          <a:xfrm>
            <a:off x="6350719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PA_淘宝网chenying0907出品 11"/>
          <p:cNvSpPr/>
          <p:nvPr>
            <p:custDataLst>
              <p:tags r:id="rId6"/>
            </p:custDataLst>
          </p:nvPr>
        </p:nvSpPr>
        <p:spPr>
          <a:xfrm>
            <a:off x="6660739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PA_淘宝网chenying0907出品 12"/>
          <p:cNvSpPr/>
          <p:nvPr>
            <p:custDataLst>
              <p:tags r:id="rId7"/>
            </p:custDataLst>
          </p:nvPr>
        </p:nvSpPr>
        <p:spPr>
          <a:xfrm>
            <a:off x="6965302" y="3327665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PA_淘宝网chenying0907出品 13"/>
          <p:cNvSpPr/>
          <p:nvPr>
            <p:custDataLst>
              <p:tags r:id="rId8"/>
            </p:custDataLst>
          </p:nvPr>
        </p:nvSpPr>
        <p:spPr>
          <a:xfrm>
            <a:off x="7284553" y="3354665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PA_淘宝网chenying0907出品 14"/>
          <p:cNvSpPr/>
          <p:nvPr>
            <p:custDataLst>
              <p:tags r:id="rId9"/>
            </p:custDataLst>
          </p:nvPr>
        </p:nvSpPr>
        <p:spPr>
          <a:xfrm>
            <a:off x="7601500" y="3381665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PA_淘宝网chenying0907出品 15"/>
          <p:cNvSpPr/>
          <p:nvPr>
            <p:custDataLst>
              <p:tags r:id="rId10"/>
            </p:custDataLst>
          </p:nvPr>
        </p:nvSpPr>
        <p:spPr>
          <a:xfrm rot="20959521">
            <a:off x="8008894" y="3420032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PA_淘宝网chenying0907出品 16"/>
          <p:cNvSpPr/>
          <p:nvPr>
            <p:custDataLst>
              <p:tags r:id="rId11"/>
            </p:custDataLst>
          </p:nvPr>
        </p:nvSpPr>
        <p:spPr>
          <a:xfrm rot="19779136">
            <a:off x="8519314" y="3451229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PA_直接连接符 17"/>
          <p:cNvCxnSpPr/>
          <p:nvPr>
            <p:custDataLst>
              <p:tags r:id="rId12"/>
            </p:custDataLst>
          </p:nvPr>
        </p:nvCxnSpPr>
        <p:spPr>
          <a:xfrm>
            <a:off x="233316" y="474580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233312" y="2597418"/>
            <a:ext cx="555828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14"/>
            </p:custDataLst>
          </p:nvPr>
        </p:nvCxnSpPr>
        <p:spPr>
          <a:xfrm>
            <a:off x="233315" y="419551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_淘宝网chenying0907出品 21"/>
          <p:cNvSpPr txBox="1"/>
          <p:nvPr>
            <p:custDataLst>
              <p:tags r:id="rId15"/>
            </p:custDataLst>
          </p:nvPr>
        </p:nvSpPr>
        <p:spPr>
          <a:xfrm>
            <a:off x="350371" y="2656212"/>
            <a:ext cx="5411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第六章</a:t>
            </a:r>
            <a:endParaRPr lang="en-US" altLang="zh-CN" sz="45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5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可编程逻辑器件</a:t>
            </a:r>
          </a:p>
        </p:txBody>
      </p:sp>
      <p:sp>
        <p:nvSpPr>
          <p:cNvPr id="24" name="PA_淘宝网chenying0907出品 23"/>
          <p:cNvSpPr txBox="1"/>
          <p:nvPr>
            <p:custDataLst>
              <p:tags r:id="rId16"/>
            </p:custDataLst>
          </p:nvPr>
        </p:nvSpPr>
        <p:spPr>
          <a:xfrm>
            <a:off x="1175493" y="4315401"/>
            <a:ext cx="2210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武汉大学计算机学院</a:t>
            </a:r>
          </a:p>
        </p:txBody>
      </p:sp>
      <p:sp>
        <p:nvSpPr>
          <p:cNvPr id="26" name="PA_淘宝网chenying0907出品 25"/>
          <p:cNvSpPr txBox="1"/>
          <p:nvPr>
            <p:custDataLst>
              <p:tags r:id="rId17"/>
            </p:custDataLst>
          </p:nvPr>
        </p:nvSpPr>
        <p:spPr>
          <a:xfrm>
            <a:off x="1055997" y="424695"/>
            <a:ext cx="2085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行楷" pitchFamily="2" charset="-122"/>
                <a:ea typeface="华文行楷" pitchFamily="2" charset="-122"/>
              </a:rPr>
              <a:t>     武汉大学</a:t>
            </a:r>
            <a:endParaRPr lang="en-US" altLang="zh-CN" sz="2000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sz="2000" b="1" dirty="0">
                <a:latin typeface="华文行楷" pitchFamily="2" charset="-122"/>
                <a:ea typeface="华文行楷" pitchFamily="2" charset="-122"/>
              </a:rPr>
              <a:t>   Wuhan University</a:t>
            </a:r>
            <a:endParaRPr lang="zh-CN" altLang="en-US" sz="2000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F9670B1-CE8E-482C-9228-D6509B7A715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50" y="0"/>
            <a:ext cx="1211379" cy="12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573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45317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14" y="0"/>
            <a:ext cx="1435167" cy="615323"/>
          </a:xfrm>
          <a:prstGeom prst="rect">
            <a:avLst/>
          </a:prstGeom>
        </p:spPr>
      </p:pic>
      <p:grpSp>
        <p:nvGrpSpPr>
          <p:cNvPr id="119" name="Group 174">
            <a:extLst>
              <a:ext uri="{FF2B5EF4-FFF2-40B4-BE49-F238E27FC236}">
                <a16:creationId xmlns="" xmlns:a16="http://schemas.microsoft.com/office/drawing/2014/main" id="{96261C64-29A5-4ABB-B58F-8AF264BC1D59}"/>
              </a:ext>
            </a:extLst>
          </p:cNvPr>
          <p:cNvGrpSpPr>
            <a:grpSpLocks/>
          </p:cNvGrpSpPr>
          <p:nvPr/>
        </p:nvGrpSpPr>
        <p:grpSpPr bwMode="auto">
          <a:xfrm>
            <a:off x="1106962" y="1300956"/>
            <a:ext cx="7384887" cy="2963642"/>
            <a:chOff x="1237" y="1092"/>
            <a:chExt cx="3316" cy="1176"/>
          </a:xfrm>
        </p:grpSpPr>
        <p:sp>
          <p:nvSpPr>
            <p:cNvPr id="121" name="Text Box 176">
              <a:extLst>
                <a:ext uri="{FF2B5EF4-FFF2-40B4-BE49-F238E27FC236}">
                  <a16:creationId xmlns="" xmlns:a16="http://schemas.microsoft.com/office/drawing/2014/main" id="{3714693D-83DF-439D-AE4B-68F6757C7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4" y="1105"/>
              <a:ext cx="248" cy="102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输入电路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Text Box 177">
              <a:extLst>
                <a:ext uri="{FF2B5EF4-FFF2-40B4-BE49-F238E27FC236}">
                  <a16:creationId xmlns="" xmlns:a16="http://schemas.microsoft.com/office/drawing/2014/main" id="{67E4CF33-D9C9-4DE1-8956-7BD90C55A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2" y="1109"/>
              <a:ext cx="248" cy="102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0" rIns="0" bIns="18000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与阵列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3" name="Text Box 178">
              <a:extLst>
                <a:ext uri="{FF2B5EF4-FFF2-40B4-BE49-F238E27FC236}">
                  <a16:creationId xmlns="" xmlns:a16="http://schemas.microsoft.com/office/drawing/2014/main" id="{53CE5662-17FA-483B-96E5-8F922CF41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2" y="1098"/>
              <a:ext cx="248" cy="102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输出电路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4" name="Text Box 179">
              <a:extLst>
                <a:ext uri="{FF2B5EF4-FFF2-40B4-BE49-F238E27FC236}">
                  <a16:creationId xmlns="" xmlns:a16="http://schemas.microsoft.com/office/drawing/2014/main" id="{D233CB70-2410-4F83-A759-4816A1568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104"/>
              <a:ext cx="248" cy="102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0" rIns="0" bIns="180000">
              <a:spAutoFit/>
            </a:bodyPr>
            <a:lstStyle>
              <a:defPPr>
                <a:defRPr lang="en-US"/>
              </a:defPPr>
              <a:lvl1pPr marR="0" lvl="0" indent="0" algn="ctr" defTabSz="914400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1" sz="2400" b="1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或阵列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5" name="AutoShape 180">
              <a:extLst>
                <a:ext uri="{FF2B5EF4-FFF2-40B4-BE49-F238E27FC236}">
                  <a16:creationId xmlns="" xmlns:a16="http://schemas.microsoft.com/office/drawing/2014/main" id="{DEE1E229-E93F-4454-86DC-95F03C09B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" y="1536"/>
              <a:ext cx="324" cy="192"/>
            </a:xfrm>
            <a:prstGeom prst="rightArrow">
              <a:avLst>
                <a:gd name="adj1" fmla="val 50000"/>
                <a:gd name="adj2" fmla="val 42188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Line 181">
              <a:extLst>
                <a:ext uri="{FF2B5EF4-FFF2-40B4-BE49-F238E27FC236}">
                  <a16:creationId xmlns="" xmlns:a16="http://schemas.microsoft.com/office/drawing/2014/main" id="{851164A2-34A7-474D-94C7-B99926327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1230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Line 182">
              <a:extLst>
                <a:ext uri="{FF2B5EF4-FFF2-40B4-BE49-F238E27FC236}">
                  <a16:creationId xmlns="" xmlns:a16="http://schemas.microsoft.com/office/drawing/2014/main" id="{4472D492-7803-4A06-A265-86EC9CCC4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1362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Line 183">
              <a:extLst>
                <a:ext uri="{FF2B5EF4-FFF2-40B4-BE49-F238E27FC236}">
                  <a16:creationId xmlns="" xmlns:a16="http://schemas.microsoft.com/office/drawing/2014/main" id="{BAEA43BB-5BE4-4692-8EB6-D803B1D54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8" y="1410"/>
              <a:ext cx="0" cy="1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Line 184">
              <a:extLst>
                <a:ext uri="{FF2B5EF4-FFF2-40B4-BE49-F238E27FC236}">
                  <a16:creationId xmlns="" xmlns:a16="http://schemas.microsoft.com/office/drawing/2014/main" id="{C1384FF1-CD10-4227-80AC-EB7815662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1626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Line 185">
              <a:extLst>
                <a:ext uri="{FF2B5EF4-FFF2-40B4-BE49-F238E27FC236}">
                  <a16:creationId xmlns="" xmlns:a16="http://schemas.microsoft.com/office/drawing/2014/main" id="{CD601BF4-D2CF-4661-9C9F-60C5B99F3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1806"/>
              <a:ext cx="2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Line 186">
              <a:extLst>
                <a:ext uri="{FF2B5EF4-FFF2-40B4-BE49-F238E27FC236}">
                  <a16:creationId xmlns="" xmlns:a16="http://schemas.microsoft.com/office/drawing/2014/main" id="{68C686E4-4027-4972-961D-B7AD23CEE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12"/>
              <a:ext cx="41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Line 187">
              <a:extLst>
                <a:ext uri="{FF2B5EF4-FFF2-40B4-BE49-F238E27FC236}">
                  <a16:creationId xmlns="" xmlns:a16="http://schemas.microsoft.com/office/drawing/2014/main" id="{171CFCC8-4903-4A85-8AC6-3B16A841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1344"/>
              <a:ext cx="40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" name="Line 188">
              <a:extLst>
                <a:ext uri="{FF2B5EF4-FFF2-40B4-BE49-F238E27FC236}">
                  <a16:creationId xmlns="" xmlns:a16="http://schemas.microsoft.com/office/drawing/2014/main" id="{741450B1-8852-4E3D-8916-8009DB10C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1392"/>
              <a:ext cx="0" cy="1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" name="Line 189">
              <a:extLst>
                <a:ext uri="{FF2B5EF4-FFF2-40B4-BE49-F238E27FC236}">
                  <a16:creationId xmlns="" xmlns:a16="http://schemas.microsoft.com/office/drawing/2014/main" id="{B872AE3F-5D56-4875-AD6D-4C1C34C85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608"/>
              <a:ext cx="41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Line 190">
              <a:extLst>
                <a:ext uri="{FF2B5EF4-FFF2-40B4-BE49-F238E27FC236}">
                  <a16:creationId xmlns="" xmlns:a16="http://schemas.microsoft.com/office/drawing/2014/main" id="{E567E054-DFFE-4918-8E79-9368F374F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4" y="1800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Line 191">
              <a:extLst>
                <a:ext uri="{FF2B5EF4-FFF2-40B4-BE49-F238E27FC236}">
                  <a16:creationId xmlns="" xmlns:a16="http://schemas.microsoft.com/office/drawing/2014/main" id="{DAD285F3-07E2-4D24-A930-A187248B9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" y="1998"/>
              <a:ext cx="21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Line 192">
              <a:extLst>
                <a:ext uri="{FF2B5EF4-FFF2-40B4-BE49-F238E27FC236}">
                  <a16:creationId xmlns="" xmlns:a16="http://schemas.microsoft.com/office/drawing/2014/main" id="{C66E8952-2BC7-468D-9739-53B9764F4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860"/>
              <a:ext cx="0" cy="1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Line 193">
              <a:extLst>
                <a:ext uri="{FF2B5EF4-FFF2-40B4-BE49-F238E27FC236}">
                  <a16:creationId xmlns="" xmlns:a16="http://schemas.microsoft.com/office/drawing/2014/main" id="{58FAA85F-D36D-4DE5-8568-15EB64B83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800"/>
              <a:ext cx="0" cy="4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Line 194">
              <a:extLst>
                <a:ext uri="{FF2B5EF4-FFF2-40B4-BE49-F238E27FC236}">
                  <a16:creationId xmlns="" xmlns:a16="http://schemas.microsoft.com/office/drawing/2014/main" id="{9E991F81-600F-438B-8A49-F4FFA43CB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8" y="1998"/>
              <a:ext cx="0" cy="1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Line 195">
              <a:extLst>
                <a:ext uri="{FF2B5EF4-FFF2-40B4-BE49-F238E27FC236}">
                  <a16:creationId xmlns="" xmlns:a16="http://schemas.microsoft.com/office/drawing/2014/main" id="{6A2DAF49-F8C5-4BDB-8C94-A47556B0A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2016"/>
              <a:ext cx="0" cy="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Line 196">
              <a:extLst>
                <a:ext uri="{FF2B5EF4-FFF2-40B4-BE49-F238E27FC236}">
                  <a16:creationId xmlns="" xmlns:a16="http://schemas.microsoft.com/office/drawing/2014/main" id="{35A472EC-0780-417B-AB60-FBA3B777C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" y="2172"/>
              <a:ext cx="23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Line 197">
              <a:extLst>
                <a:ext uri="{FF2B5EF4-FFF2-40B4-BE49-F238E27FC236}">
                  <a16:creationId xmlns="" xmlns:a16="http://schemas.microsoft.com/office/drawing/2014/main" id="{550E623B-D092-4001-BF21-258323E04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6" y="2262"/>
              <a:ext cx="24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Line 198">
              <a:extLst>
                <a:ext uri="{FF2B5EF4-FFF2-40B4-BE49-F238E27FC236}">
                  <a16:creationId xmlns="" xmlns:a16="http://schemas.microsoft.com/office/drawing/2014/main" id="{F7D13856-7180-4320-AD03-0D2F42D1D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" y="1806"/>
              <a:ext cx="0" cy="4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Rectangle 199">
              <a:extLst>
                <a:ext uri="{FF2B5EF4-FFF2-40B4-BE49-F238E27FC236}">
                  <a16:creationId xmlns="" xmlns:a16="http://schemas.microsoft.com/office/drawing/2014/main" id="{D2371BB9-C85E-46ED-823D-3694B7F48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" y="1092"/>
              <a:ext cx="19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输入项</a:t>
              </a:r>
            </a:p>
          </p:txBody>
        </p:sp>
        <p:sp>
          <p:nvSpPr>
            <p:cNvPr id="145" name="Rectangle 200">
              <a:extLst>
                <a:ext uri="{FF2B5EF4-FFF2-40B4-BE49-F238E27FC236}">
                  <a16:creationId xmlns="" xmlns:a16="http://schemas.microsoft.com/office/drawing/2014/main" id="{C87A33DE-F8ED-4C41-BAEF-D14BED981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1095"/>
              <a:ext cx="19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乘积项</a:t>
              </a:r>
            </a:p>
          </p:txBody>
        </p:sp>
        <p:sp>
          <p:nvSpPr>
            <p:cNvPr id="146" name="AutoShape 201">
              <a:extLst>
                <a:ext uri="{FF2B5EF4-FFF2-40B4-BE49-F238E27FC236}">
                  <a16:creationId xmlns="" xmlns:a16="http://schemas.microsoft.com/office/drawing/2014/main" id="{3A760580-88CD-4406-B122-D8BA21904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1536"/>
              <a:ext cx="324" cy="192"/>
            </a:xfrm>
            <a:prstGeom prst="rightArrow">
              <a:avLst>
                <a:gd name="adj1" fmla="val 50000"/>
                <a:gd name="adj2" fmla="val 42188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AutoShape 202">
              <a:extLst>
                <a:ext uri="{FF2B5EF4-FFF2-40B4-BE49-F238E27FC236}">
                  <a16:creationId xmlns="" xmlns:a16="http://schemas.microsoft.com/office/drawing/2014/main" id="{74086AE2-D6D3-4A4D-B6A7-B095F2882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1536"/>
              <a:ext cx="324" cy="192"/>
            </a:xfrm>
            <a:prstGeom prst="rightArrow">
              <a:avLst>
                <a:gd name="adj1" fmla="val 50000"/>
                <a:gd name="adj2" fmla="val 42188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Rectangle 203">
              <a:extLst>
                <a:ext uri="{FF2B5EF4-FFF2-40B4-BE49-F238E27FC236}">
                  <a16:creationId xmlns="" xmlns:a16="http://schemas.microsoft.com/office/drawing/2014/main" id="{8BE29371-A152-4263-AAC3-9852D49B4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1161"/>
              <a:ext cx="198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或项</a:t>
              </a:r>
            </a:p>
          </p:txBody>
        </p:sp>
        <p:sp>
          <p:nvSpPr>
            <p:cNvPr id="149" name="Rectangle 204">
              <a:extLst>
                <a:ext uri="{FF2B5EF4-FFF2-40B4-BE49-F238E27FC236}">
                  <a16:creationId xmlns="" xmlns:a16="http://schemas.microsoft.com/office/drawing/2014/main" id="{2BFA9986-3712-4182-8D22-F3F134B5E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" y="1290"/>
              <a:ext cx="185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33CC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输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33CC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入</a:t>
              </a:r>
            </a:p>
          </p:txBody>
        </p:sp>
        <p:sp>
          <p:nvSpPr>
            <p:cNvPr id="150" name="AutoShape 205">
              <a:extLst>
                <a:ext uri="{FF2B5EF4-FFF2-40B4-BE49-F238E27FC236}">
                  <a16:creationId xmlns="" xmlns:a16="http://schemas.microsoft.com/office/drawing/2014/main" id="{106750AE-7C31-4C03-AF02-80901379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6" y="1192"/>
              <a:ext cx="56" cy="736"/>
            </a:xfrm>
            <a:prstGeom prst="leftBrace">
              <a:avLst>
                <a:gd name="adj1" fmla="val 109524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AutoShape 206">
              <a:extLst>
                <a:ext uri="{FF2B5EF4-FFF2-40B4-BE49-F238E27FC236}">
                  <a16:creationId xmlns="" xmlns:a16="http://schemas.microsoft.com/office/drawing/2014/main" id="{56D71C34-0201-4467-9BE1-4D726AA92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0" y="1212"/>
              <a:ext cx="64" cy="736"/>
            </a:xfrm>
            <a:prstGeom prst="rightBrace">
              <a:avLst>
                <a:gd name="adj1" fmla="val 95833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Rectangle 207">
              <a:extLst>
                <a:ext uri="{FF2B5EF4-FFF2-40B4-BE49-F238E27FC236}">
                  <a16:creationId xmlns="" xmlns:a16="http://schemas.microsoft.com/office/drawing/2014/main" id="{71559B94-AE63-4456-8955-B8732F5C9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320"/>
              <a:ext cx="185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33CC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输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33CC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出</a:t>
              </a:r>
            </a:p>
          </p:txBody>
        </p:sp>
        <p:sp>
          <p:nvSpPr>
            <p:cNvPr id="153" name="Line 208">
              <a:extLst>
                <a:ext uri="{FF2B5EF4-FFF2-40B4-BE49-F238E27FC236}">
                  <a16:creationId xmlns="" xmlns:a16="http://schemas.microsoft.com/office/drawing/2014/main" id="{CD51E39E-B693-4C3F-9E04-3D43D2445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1868"/>
              <a:ext cx="0" cy="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Line 210">
              <a:extLst>
                <a:ext uri="{FF2B5EF4-FFF2-40B4-BE49-F238E27FC236}">
                  <a16:creationId xmlns="" xmlns:a16="http://schemas.microsoft.com/office/drawing/2014/main" id="{6A83B7FA-66FA-40F6-B4DB-053AFCD45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4" y="2022"/>
              <a:ext cx="1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8" name="对话气泡: 矩形 167">
            <a:extLst>
              <a:ext uri="{FF2B5EF4-FFF2-40B4-BE49-F238E27FC236}">
                <a16:creationId xmlns="" xmlns:a16="http://schemas.microsoft.com/office/drawing/2014/main" id="{8D96EE70-C534-47AA-BF4F-8B65C1E03035}"/>
              </a:ext>
            </a:extLst>
          </p:cNvPr>
          <p:cNvSpPr/>
          <p:nvPr/>
        </p:nvSpPr>
        <p:spPr bwMode="auto">
          <a:xfrm>
            <a:off x="2047775" y="4574702"/>
            <a:ext cx="5239242" cy="830997"/>
          </a:xfrm>
          <a:prstGeom prst="wedgeRectCallout">
            <a:avLst>
              <a:gd name="adj1" fmla="val 673"/>
              <a:gd name="adj2" fmla="val -14885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分别由多个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多输入与门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或门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组成，用以产生输入变量的各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乘积项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或项</a:t>
            </a:r>
          </a:p>
        </p:txBody>
      </p:sp>
      <p:sp>
        <p:nvSpPr>
          <p:cNvPr id="172" name="矩形 171">
            <a:extLst>
              <a:ext uri="{FF2B5EF4-FFF2-40B4-BE49-F238E27FC236}">
                <a16:creationId xmlns="" xmlns:a16="http://schemas.microsoft.com/office/drawing/2014/main" id="{4AA3D1D0-B220-4D32-9CE0-34774BDFCE1B}"/>
              </a:ext>
            </a:extLst>
          </p:cNvPr>
          <p:cNvSpPr/>
          <p:nvPr/>
        </p:nvSpPr>
        <p:spPr bwMode="auto">
          <a:xfrm>
            <a:off x="3845723" y="1041278"/>
            <a:ext cx="2167421" cy="3119426"/>
          </a:xfrm>
          <a:prstGeom prst="rect">
            <a:avLst/>
          </a:prstGeom>
          <a:noFill/>
          <a:ln w="41275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="" xmlns:a16="http://schemas.microsoft.com/office/drawing/2014/main" id="{E4561D59-EF46-4436-81A2-019FA1E13EB3}"/>
              </a:ext>
            </a:extLst>
          </p:cNvPr>
          <p:cNvSpPr txBox="1"/>
          <p:nvPr/>
        </p:nvSpPr>
        <p:spPr>
          <a:xfrm>
            <a:off x="751811" y="5562071"/>
            <a:ext cx="783116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70A8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连接到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0A8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与阵列、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70A8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或阵列的信号都要经过一个开关，通过一定的方法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改变开关的状态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70A8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，从而改变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0A8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与阵列、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70A8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或阵列的连接方式，以产生不同的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0A8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0A8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0A8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或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70A8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表达式，这个过程称为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编程</a:t>
            </a:r>
          </a:p>
        </p:txBody>
      </p:sp>
      <p:sp>
        <p:nvSpPr>
          <p:cNvPr id="45" name="淘宝网chenying0907出品 6">
            <a:extLst>
              <a:ext uri="{FF2B5EF4-FFF2-40B4-BE49-F238E27FC236}">
                <a16:creationId xmlns="" xmlns:a16="http://schemas.microsoft.com/office/drawing/2014/main" id="{B1A71762-2342-46C9-B508-32B642636798}"/>
              </a:ext>
            </a:extLst>
          </p:cNvPr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的基本结构</a:t>
            </a:r>
          </a:p>
        </p:txBody>
      </p:sp>
    </p:spTree>
    <p:extLst>
      <p:ext uri="{BB962C8B-B14F-4D97-AF65-F5344CB8AC3E}">
        <p14:creationId xmlns:p14="http://schemas.microsoft.com/office/powerpoint/2010/main" xmlns="" val="245204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45317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14" y="0"/>
            <a:ext cx="1435167" cy="615323"/>
          </a:xfrm>
          <a:prstGeom prst="rect">
            <a:avLst/>
          </a:prstGeom>
        </p:spPr>
      </p:pic>
      <p:grpSp>
        <p:nvGrpSpPr>
          <p:cNvPr id="119" name="Group 174">
            <a:extLst>
              <a:ext uri="{FF2B5EF4-FFF2-40B4-BE49-F238E27FC236}">
                <a16:creationId xmlns="" xmlns:a16="http://schemas.microsoft.com/office/drawing/2014/main" id="{96261C64-29A5-4ABB-B58F-8AF264BC1D59}"/>
              </a:ext>
            </a:extLst>
          </p:cNvPr>
          <p:cNvGrpSpPr>
            <a:grpSpLocks/>
          </p:cNvGrpSpPr>
          <p:nvPr/>
        </p:nvGrpSpPr>
        <p:grpSpPr bwMode="auto">
          <a:xfrm>
            <a:off x="1106962" y="1300956"/>
            <a:ext cx="7384887" cy="2963642"/>
            <a:chOff x="1237" y="1092"/>
            <a:chExt cx="3316" cy="1176"/>
          </a:xfrm>
        </p:grpSpPr>
        <p:sp>
          <p:nvSpPr>
            <p:cNvPr id="121" name="Text Box 176">
              <a:extLst>
                <a:ext uri="{FF2B5EF4-FFF2-40B4-BE49-F238E27FC236}">
                  <a16:creationId xmlns="" xmlns:a16="http://schemas.microsoft.com/office/drawing/2014/main" id="{3714693D-83DF-439D-AE4B-68F6757C7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4" y="1105"/>
              <a:ext cx="248" cy="102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输入电路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Text Box 177">
              <a:extLst>
                <a:ext uri="{FF2B5EF4-FFF2-40B4-BE49-F238E27FC236}">
                  <a16:creationId xmlns="" xmlns:a16="http://schemas.microsoft.com/office/drawing/2014/main" id="{67E4CF33-D9C9-4DE1-8956-7BD90C55A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2" y="1109"/>
              <a:ext cx="248" cy="102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0" rIns="0" bIns="18000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与阵列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3" name="Text Box 178">
              <a:extLst>
                <a:ext uri="{FF2B5EF4-FFF2-40B4-BE49-F238E27FC236}">
                  <a16:creationId xmlns="" xmlns:a16="http://schemas.microsoft.com/office/drawing/2014/main" id="{53CE5662-17FA-483B-96E5-8F922CF41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2" y="1098"/>
              <a:ext cx="248" cy="102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输出电路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4" name="Text Box 179">
              <a:extLst>
                <a:ext uri="{FF2B5EF4-FFF2-40B4-BE49-F238E27FC236}">
                  <a16:creationId xmlns="" xmlns:a16="http://schemas.microsoft.com/office/drawing/2014/main" id="{D233CB70-2410-4F83-A759-4816A1568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104"/>
              <a:ext cx="248" cy="102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0" rIns="0" bIns="180000">
              <a:spAutoFit/>
            </a:bodyPr>
            <a:lstStyle>
              <a:defPPr>
                <a:defRPr lang="en-US"/>
              </a:defPPr>
              <a:lvl1pPr marR="0" lvl="0" indent="0" algn="ctr" defTabSz="914400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1" sz="2400" b="1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或阵列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5" name="AutoShape 180">
              <a:extLst>
                <a:ext uri="{FF2B5EF4-FFF2-40B4-BE49-F238E27FC236}">
                  <a16:creationId xmlns="" xmlns:a16="http://schemas.microsoft.com/office/drawing/2014/main" id="{DEE1E229-E93F-4454-86DC-95F03C09B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" y="1536"/>
              <a:ext cx="324" cy="192"/>
            </a:xfrm>
            <a:prstGeom prst="rightArrow">
              <a:avLst>
                <a:gd name="adj1" fmla="val 50000"/>
                <a:gd name="adj2" fmla="val 42188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Line 181">
              <a:extLst>
                <a:ext uri="{FF2B5EF4-FFF2-40B4-BE49-F238E27FC236}">
                  <a16:creationId xmlns="" xmlns:a16="http://schemas.microsoft.com/office/drawing/2014/main" id="{851164A2-34A7-474D-94C7-B99926327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1230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Line 182">
              <a:extLst>
                <a:ext uri="{FF2B5EF4-FFF2-40B4-BE49-F238E27FC236}">
                  <a16:creationId xmlns="" xmlns:a16="http://schemas.microsoft.com/office/drawing/2014/main" id="{4472D492-7803-4A06-A265-86EC9CCC4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1362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Line 183">
              <a:extLst>
                <a:ext uri="{FF2B5EF4-FFF2-40B4-BE49-F238E27FC236}">
                  <a16:creationId xmlns="" xmlns:a16="http://schemas.microsoft.com/office/drawing/2014/main" id="{BAEA43BB-5BE4-4692-8EB6-D803B1D54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8" y="1410"/>
              <a:ext cx="0" cy="1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Line 184">
              <a:extLst>
                <a:ext uri="{FF2B5EF4-FFF2-40B4-BE49-F238E27FC236}">
                  <a16:creationId xmlns="" xmlns:a16="http://schemas.microsoft.com/office/drawing/2014/main" id="{C1384FF1-CD10-4227-80AC-EB7815662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1626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Line 185">
              <a:extLst>
                <a:ext uri="{FF2B5EF4-FFF2-40B4-BE49-F238E27FC236}">
                  <a16:creationId xmlns="" xmlns:a16="http://schemas.microsoft.com/office/drawing/2014/main" id="{CD601BF4-D2CF-4661-9C9F-60C5B99F3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1806"/>
              <a:ext cx="2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Line 186">
              <a:extLst>
                <a:ext uri="{FF2B5EF4-FFF2-40B4-BE49-F238E27FC236}">
                  <a16:creationId xmlns="" xmlns:a16="http://schemas.microsoft.com/office/drawing/2014/main" id="{68C686E4-4027-4972-961D-B7AD23CEE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12"/>
              <a:ext cx="41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Line 187">
              <a:extLst>
                <a:ext uri="{FF2B5EF4-FFF2-40B4-BE49-F238E27FC236}">
                  <a16:creationId xmlns="" xmlns:a16="http://schemas.microsoft.com/office/drawing/2014/main" id="{171CFCC8-4903-4A85-8AC6-3B16A841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1344"/>
              <a:ext cx="40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" name="Line 188">
              <a:extLst>
                <a:ext uri="{FF2B5EF4-FFF2-40B4-BE49-F238E27FC236}">
                  <a16:creationId xmlns="" xmlns:a16="http://schemas.microsoft.com/office/drawing/2014/main" id="{741450B1-8852-4E3D-8916-8009DB10C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1392"/>
              <a:ext cx="0" cy="1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" name="Line 189">
              <a:extLst>
                <a:ext uri="{FF2B5EF4-FFF2-40B4-BE49-F238E27FC236}">
                  <a16:creationId xmlns="" xmlns:a16="http://schemas.microsoft.com/office/drawing/2014/main" id="{B872AE3F-5D56-4875-AD6D-4C1C34C85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608"/>
              <a:ext cx="41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Line 190">
              <a:extLst>
                <a:ext uri="{FF2B5EF4-FFF2-40B4-BE49-F238E27FC236}">
                  <a16:creationId xmlns="" xmlns:a16="http://schemas.microsoft.com/office/drawing/2014/main" id="{E567E054-DFFE-4918-8E79-9368F374F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4" y="1800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Line 191">
              <a:extLst>
                <a:ext uri="{FF2B5EF4-FFF2-40B4-BE49-F238E27FC236}">
                  <a16:creationId xmlns="" xmlns:a16="http://schemas.microsoft.com/office/drawing/2014/main" id="{DAD285F3-07E2-4D24-A930-A187248B9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" y="1998"/>
              <a:ext cx="21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Line 192">
              <a:extLst>
                <a:ext uri="{FF2B5EF4-FFF2-40B4-BE49-F238E27FC236}">
                  <a16:creationId xmlns="" xmlns:a16="http://schemas.microsoft.com/office/drawing/2014/main" id="{C66E8952-2BC7-468D-9739-53B9764F4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860"/>
              <a:ext cx="0" cy="1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Line 193">
              <a:extLst>
                <a:ext uri="{FF2B5EF4-FFF2-40B4-BE49-F238E27FC236}">
                  <a16:creationId xmlns="" xmlns:a16="http://schemas.microsoft.com/office/drawing/2014/main" id="{58FAA85F-D36D-4DE5-8568-15EB64B83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800"/>
              <a:ext cx="0" cy="4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Line 194">
              <a:extLst>
                <a:ext uri="{FF2B5EF4-FFF2-40B4-BE49-F238E27FC236}">
                  <a16:creationId xmlns="" xmlns:a16="http://schemas.microsoft.com/office/drawing/2014/main" id="{9E991F81-600F-438B-8A49-F4FFA43CB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8" y="1998"/>
              <a:ext cx="0" cy="1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Line 195">
              <a:extLst>
                <a:ext uri="{FF2B5EF4-FFF2-40B4-BE49-F238E27FC236}">
                  <a16:creationId xmlns="" xmlns:a16="http://schemas.microsoft.com/office/drawing/2014/main" id="{6A2DAF49-F8C5-4BDB-8C94-A47556B0A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2016"/>
              <a:ext cx="0" cy="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Line 196">
              <a:extLst>
                <a:ext uri="{FF2B5EF4-FFF2-40B4-BE49-F238E27FC236}">
                  <a16:creationId xmlns="" xmlns:a16="http://schemas.microsoft.com/office/drawing/2014/main" id="{35A472EC-0780-417B-AB60-FBA3B777C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" y="2172"/>
              <a:ext cx="23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Line 197">
              <a:extLst>
                <a:ext uri="{FF2B5EF4-FFF2-40B4-BE49-F238E27FC236}">
                  <a16:creationId xmlns="" xmlns:a16="http://schemas.microsoft.com/office/drawing/2014/main" id="{550E623B-D092-4001-BF21-258323E04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6" y="2262"/>
              <a:ext cx="24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Line 198">
              <a:extLst>
                <a:ext uri="{FF2B5EF4-FFF2-40B4-BE49-F238E27FC236}">
                  <a16:creationId xmlns="" xmlns:a16="http://schemas.microsoft.com/office/drawing/2014/main" id="{F7D13856-7180-4320-AD03-0D2F42D1D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" y="1806"/>
              <a:ext cx="0" cy="4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Rectangle 199">
              <a:extLst>
                <a:ext uri="{FF2B5EF4-FFF2-40B4-BE49-F238E27FC236}">
                  <a16:creationId xmlns="" xmlns:a16="http://schemas.microsoft.com/office/drawing/2014/main" id="{D2371BB9-C85E-46ED-823D-3694B7F48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" y="1092"/>
              <a:ext cx="19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输入项</a:t>
              </a:r>
            </a:p>
          </p:txBody>
        </p:sp>
        <p:sp>
          <p:nvSpPr>
            <p:cNvPr id="145" name="Rectangle 200">
              <a:extLst>
                <a:ext uri="{FF2B5EF4-FFF2-40B4-BE49-F238E27FC236}">
                  <a16:creationId xmlns="" xmlns:a16="http://schemas.microsoft.com/office/drawing/2014/main" id="{C87A33DE-F8ED-4C41-BAEF-D14BED981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1095"/>
              <a:ext cx="19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乘积项</a:t>
              </a:r>
            </a:p>
          </p:txBody>
        </p:sp>
        <p:sp>
          <p:nvSpPr>
            <p:cNvPr id="146" name="AutoShape 201">
              <a:extLst>
                <a:ext uri="{FF2B5EF4-FFF2-40B4-BE49-F238E27FC236}">
                  <a16:creationId xmlns="" xmlns:a16="http://schemas.microsoft.com/office/drawing/2014/main" id="{3A760580-88CD-4406-B122-D8BA21904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1536"/>
              <a:ext cx="324" cy="192"/>
            </a:xfrm>
            <a:prstGeom prst="rightArrow">
              <a:avLst>
                <a:gd name="adj1" fmla="val 50000"/>
                <a:gd name="adj2" fmla="val 42188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AutoShape 202">
              <a:extLst>
                <a:ext uri="{FF2B5EF4-FFF2-40B4-BE49-F238E27FC236}">
                  <a16:creationId xmlns="" xmlns:a16="http://schemas.microsoft.com/office/drawing/2014/main" id="{74086AE2-D6D3-4A4D-B6A7-B095F2882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1536"/>
              <a:ext cx="324" cy="192"/>
            </a:xfrm>
            <a:prstGeom prst="rightArrow">
              <a:avLst>
                <a:gd name="adj1" fmla="val 50000"/>
                <a:gd name="adj2" fmla="val 42188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Rectangle 203">
              <a:extLst>
                <a:ext uri="{FF2B5EF4-FFF2-40B4-BE49-F238E27FC236}">
                  <a16:creationId xmlns="" xmlns:a16="http://schemas.microsoft.com/office/drawing/2014/main" id="{8BE29371-A152-4263-AAC3-9852D49B4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1161"/>
              <a:ext cx="198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或项</a:t>
              </a:r>
            </a:p>
          </p:txBody>
        </p:sp>
        <p:sp>
          <p:nvSpPr>
            <p:cNvPr id="149" name="Rectangle 204">
              <a:extLst>
                <a:ext uri="{FF2B5EF4-FFF2-40B4-BE49-F238E27FC236}">
                  <a16:creationId xmlns="" xmlns:a16="http://schemas.microsoft.com/office/drawing/2014/main" id="{2BFA9986-3712-4182-8D22-F3F134B5E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" y="1290"/>
              <a:ext cx="185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33CC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输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33CC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入</a:t>
              </a:r>
            </a:p>
          </p:txBody>
        </p:sp>
        <p:sp>
          <p:nvSpPr>
            <p:cNvPr id="150" name="AutoShape 205">
              <a:extLst>
                <a:ext uri="{FF2B5EF4-FFF2-40B4-BE49-F238E27FC236}">
                  <a16:creationId xmlns="" xmlns:a16="http://schemas.microsoft.com/office/drawing/2014/main" id="{106750AE-7C31-4C03-AF02-80901379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6" y="1192"/>
              <a:ext cx="56" cy="736"/>
            </a:xfrm>
            <a:prstGeom prst="leftBrace">
              <a:avLst>
                <a:gd name="adj1" fmla="val 109524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AutoShape 206">
              <a:extLst>
                <a:ext uri="{FF2B5EF4-FFF2-40B4-BE49-F238E27FC236}">
                  <a16:creationId xmlns="" xmlns:a16="http://schemas.microsoft.com/office/drawing/2014/main" id="{56D71C34-0201-4467-9BE1-4D726AA92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0" y="1212"/>
              <a:ext cx="64" cy="736"/>
            </a:xfrm>
            <a:prstGeom prst="rightBrace">
              <a:avLst>
                <a:gd name="adj1" fmla="val 95833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Rectangle 207">
              <a:extLst>
                <a:ext uri="{FF2B5EF4-FFF2-40B4-BE49-F238E27FC236}">
                  <a16:creationId xmlns="" xmlns:a16="http://schemas.microsoft.com/office/drawing/2014/main" id="{71559B94-AE63-4456-8955-B8732F5C9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320"/>
              <a:ext cx="185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33CC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输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33CC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出</a:t>
              </a:r>
            </a:p>
          </p:txBody>
        </p:sp>
        <p:sp>
          <p:nvSpPr>
            <p:cNvPr id="153" name="Line 208">
              <a:extLst>
                <a:ext uri="{FF2B5EF4-FFF2-40B4-BE49-F238E27FC236}">
                  <a16:creationId xmlns="" xmlns:a16="http://schemas.microsoft.com/office/drawing/2014/main" id="{CD51E39E-B693-4C3F-9E04-3D43D2445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1868"/>
              <a:ext cx="0" cy="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Line 210">
              <a:extLst>
                <a:ext uri="{FF2B5EF4-FFF2-40B4-BE49-F238E27FC236}">
                  <a16:creationId xmlns="" xmlns:a16="http://schemas.microsoft.com/office/drawing/2014/main" id="{6A83B7FA-66FA-40F6-B4DB-053AFCD45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4" y="2022"/>
              <a:ext cx="1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8" name="对话气泡: 矩形 167">
            <a:extLst>
              <a:ext uri="{FF2B5EF4-FFF2-40B4-BE49-F238E27FC236}">
                <a16:creationId xmlns="" xmlns:a16="http://schemas.microsoft.com/office/drawing/2014/main" id="{8D96EE70-C534-47AA-BF4F-8B65C1E03035}"/>
              </a:ext>
            </a:extLst>
          </p:cNvPr>
          <p:cNvSpPr/>
          <p:nvPr/>
        </p:nvSpPr>
        <p:spPr bwMode="auto">
          <a:xfrm>
            <a:off x="4609549" y="4926638"/>
            <a:ext cx="3947441" cy="1200329"/>
          </a:xfrm>
          <a:prstGeom prst="wedgeRectCallout">
            <a:avLst>
              <a:gd name="adj1" fmla="val 5450"/>
              <a:gd name="adj2" fmla="val -16685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lvl="0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对将要输出的信号进行处理，既能输出纯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组合逻辑信号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，也能输出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时序逻辑信号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="" xmlns:a16="http://schemas.microsoft.com/office/drawing/2014/main" id="{4AA3D1D0-B220-4D32-9CE0-34774BDFCE1B}"/>
              </a:ext>
            </a:extLst>
          </p:cNvPr>
          <p:cNvSpPr/>
          <p:nvPr/>
        </p:nvSpPr>
        <p:spPr bwMode="auto">
          <a:xfrm>
            <a:off x="3845723" y="1041278"/>
            <a:ext cx="2167421" cy="3119426"/>
          </a:xfrm>
          <a:prstGeom prst="rect">
            <a:avLst/>
          </a:prstGeom>
          <a:noFill/>
          <a:ln w="41275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淘宝网chenying0907出品 6">
            <a:extLst>
              <a:ext uri="{FF2B5EF4-FFF2-40B4-BE49-F238E27FC236}">
                <a16:creationId xmlns="" xmlns:a16="http://schemas.microsoft.com/office/drawing/2014/main" id="{B1A71762-2342-46C9-B508-32B642636798}"/>
              </a:ext>
            </a:extLst>
          </p:cNvPr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的基本结构</a:t>
            </a:r>
          </a:p>
        </p:txBody>
      </p:sp>
    </p:spTree>
    <p:extLst>
      <p:ext uri="{BB962C8B-B14F-4D97-AF65-F5344CB8AC3E}">
        <p14:creationId xmlns:p14="http://schemas.microsoft.com/office/powerpoint/2010/main" xmlns="" val="302269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的阵列图符号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grpSp>
        <p:nvGrpSpPr>
          <p:cNvPr id="19" name="Group 101">
            <a:extLst>
              <a:ext uri="{FF2B5EF4-FFF2-40B4-BE49-F238E27FC236}">
                <a16:creationId xmlns="" xmlns:a16="http://schemas.microsoft.com/office/drawing/2014/main" id="{FE31369D-F064-4CC9-8FEC-493EE3BF6731}"/>
              </a:ext>
            </a:extLst>
          </p:cNvPr>
          <p:cNvGrpSpPr>
            <a:grpSpLocks/>
          </p:cNvGrpSpPr>
          <p:nvPr/>
        </p:nvGrpSpPr>
        <p:grpSpPr bwMode="auto">
          <a:xfrm>
            <a:off x="1169154" y="2334868"/>
            <a:ext cx="6027726" cy="2811465"/>
            <a:chOff x="1677" y="2183"/>
            <a:chExt cx="3797" cy="1771"/>
          </a:xfrm>
        </p:grpSpPr>
        <p:graphicFrame>
          <p:nvGraphicFramePr>
            <p:cNvPr id="20" name="Object 99">
              <a:extLst>
                <a:ext uri="{FF2B5EF4-FFF2-40B4-BE49-F238E27FC236}">
                  <a16:creationId xmlns="" xmlns:a16="http://schemas.microsoft.com/office/drawing/2014/main" id="{F2FD451F-C514-4E83-9A66-9DEC073A43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952119993"/>
                </p:ext>
              </p:extLst>
            </p:nvPr>
          </p:nvGraphicFramePr>
          <p:xfrm>
            <a:off x="1895" y="2183"/>
            <a:ext cx="3397" cy="1044"/>
          </p:xfrm>
          <a:graphic>
            <a:graphicData uri="http://schemas.openxmlformats.org/presentationml/2006/ole">
              <p:oleObj spid="_x0000_s2285" name="BMP 图象" r:id="rId5" imgW="3161905" imgH="971686" progId="PBrush">
                <p:embed/>
              </p:oleObj>
            </a:graphicData>
          </a:graphic>
        </p:graphicFrame>
        <p:sp>
          <p:nvSpPr>
            <p:cNvPr id="21" name="Text Box 45" descr="窄竖线">
              <a:extLst>
                <a:ext uri="{FF2B5EF4-FFF2-40B4-BE49-F238E27FC236}">
                  <a16:creationId xmlns="" xmlns:a16="http://schemas.microsoft.com/office/drawing/2014/main" id="{59597641-F016-4720-809F-14D9452BC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9" y="3721"/>
              <a:ext cx="35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457200" indent="-457200" fontAlgn="base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 fontAlgn="base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 fontAlgn="base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 fontAlgn="base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 fontAlgn="base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30000"/>
                </a:spcBef>
              </a:pPr>
              <a:r>
                <a:rPr lang="en-US" altLang="zh-CN" sz="1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(a)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一般画法     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(b)PLD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中的习惯画法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Rectangle 46">
              <a:extLst>
                <a:ext uri="{FF2B5EF4-FFF2-40B4-BE49-F238E27FC236}">
                  <a16:creationId xmlns="" xmlns:a16="http://schemas.microsoft.com/office/drawing/2014/main" id="{B0BD3E02-A68E-48D4-AFC5-2DBFBD0CA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" y="3251"/>
              <a:ext cx="24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2000">
                  <a:solidFill>
                    <a:schemeClr val="tx1"/>
                  </a:solidFill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23" name="Rectangle 47">
              <a:extLst>
                <a:ext uri="{FF2B5EF4-FFF2-40B4-BE49-F238E27FC236}">
                  <a16:creationId xmlns="" xmlns:a16="http://schemas.microsoft.com/office/drawing/2014/main" id="{CF1AD3ED-6649-4096-994B-059EF3A30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3251"/>
              <a:ext cx="2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2000">
                  <a:solidFill>
                    <a:schemeClr val="tx1"/>
                  </a:solidFill>
                </a:rPr>
                <a:t>b</a:t>
              </a:r>
              <a:r>
                <a: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24" name="Rectangle 49">
              <a:extLst>
                <a:ext uri="{FF2B5EF4-FFF2-40B4-BE49-F238E27FC236}">
                  <a16:creationId xmlns="" xmlns:a16="http://schemas.microsoft.com/office/drawing/2014/main" id="{69BFB6B5-F8A0-4A88-902B-81E868CFD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2587"/>
              <a:ext cx="16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3200" i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Rectangle 50">
              <a:extLst>
                <a:ext uri="{FF2B5EF4-FFF2-40B4-BE49-F238E27FC236}">
                  <a16:creationId xmlns="" xmlns:a16="http://schemas.microsoft.com/office/drawing/2014/main" id="{2F309F64-5D46-4FFD-B082-95270299E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2365"/>
              <a:ext cx="16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3200" i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7" name="Rectangle 51">
              <a:extLst>
                <a:ext uri="{FF2B5EF4-FFF2-40B4-BE49-F238E27FC236}">
                  <a16:creationId xmlns="" xmlns:a16="http://schemas.microsoft.com/office/drawing/2014/main" id="{01EE5E1D-0034-4226-BCA2-AAA7A299B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2562"/>
              <a:ext cx="16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3200" i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8" name="Rectangle 52">
              <a:extLst>
                <a:ext uri="{FF2B5EF4-FFF2-40B4-BE49-F238E27FC236}">
                  <a16:creationId xmlns="" xmlns:a16="http://schemas.microsoft.com/office/drawing/2014/main" id="{A9F3B45D-A627-4FB7-9A6F-13609B0A5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3" y="2318"/>
              <a:ext cx="16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3600" i="1" dirty="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29" name="Group 53">
              <a:extLst>
                <a:ext uri="{FF2B5EF4-FFF2-40B4-BE49-F238E27FC236}">
                  <a16:creationId xmlns="" xmlns:a16="http://schemas.microsoft.com/office/drawing/2014/main" id="{41AF6833-09FD-4A36-86A5-2F7E8973A0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91" y="2783"/>
              <a:ext cx="183" cy="349"/>
              <a:chOff x="3547" y="2375"/>
              <a:chExt cx="183" cy="349"/>
            </a:xfrm>
          </p:grpSpPr>
          <p:sp>
            <p:nvSpPr>
              <p:cNvPr id="34" name="Rectangle 54">
                <a:extLst>
                  <a:ext uri="{FF2B5EF4-FFF2-40B4-BE49-F238E27FC236}">
                    <a16:creationId xmlns="" xmlns:a16="http://schemas.microsoft.com/office/drawing/2014/main" id="{840539E2-9F2F-4937-A806-5BA2D4B20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" y="2375"/>
                <a:ext cx="168" cy="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just" fontAlgn="base">
                  <a:spcBef>
                    <a:spcPct val="30000"/>
                  </a:spcBef>
                </a:pPr>
                <a:r>
                  <a:rPr lang="en-US" altLang="zh-CN" sz="3600" i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5" name="Line 55">
                <a:extLst>
                  <a:ext uri="{FF2B5EF4-FFF2-40B4-BE49-F238E27FC236}">
                    <a16:creationId xmlns="" xmlns:a16="http://schemas.microsoft.com/office/drawing/2014/main" id="{E74CF010-810B-4C6A-A9A2-996DA51C0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2" y="2430"/>
                <a:ext cx="16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</p:grpSp>
        <p:grpSp>
          <p:nvGrpSpPr>
            <p:cNvPr id="30" name="Group 56">
              <a:extLst>
                <a:ext uri="{FF2B5EF4-FFF2-40B4-BE49-F238E27FC236}">
                  <a16:creationId xmlns="" xmlns:a16="http://schemas.microsoft.com/office/drawing/2014/main" id="{70AA9ABB-D830-4888-984B-3E96118A2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9" y="2838"/>
              <a:ext cx="190" cy="310"/>
              <a:chOff x="2649" y="2430"/>
              <a:chExt cx="190" cy="310"/>
            </a:xfrm>
          </p:grpSpPr>
          <p:sp>
            <p:nvSpPr>
              <p:cNvPr id="32" name="Rectangle 57">
                <a:extLst>
                  <a:ext uri="{FF2B5EF4-FFF2-40B4-BE49-F238E27FC236}">
                    <a16:creationId xmlns="" xmlns:a16="http://schemas.microsoft.com/office/drawing/2014/main" id="{543CD7C8-7520-47C2-9E46-E3F3E71E2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1" y="2430"/>
                <a:ext cx="168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just" fontAlgn="base">
                  <a:spcBef>
                    <a:spcPct val="30000"/>
                  </a:spcBef>
                </a:pPr>
                <a:r>
                  <a:rPr lang="en-US" altLang="zh-CN" sz="3200" i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3" name="Line 58">
                <a:extLst>
                  <a:ext uri="{FF2B5EF4-FFF2-40B4-BE49-F238E27FC236}">
                    <a16:creationId xmlns="" xmlns:a16="http://schemas.microsoft.com/office/drawing/2014/main" id="{887B0E29-FC7D-49C5-AFAA-B86BB7124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9" y="2485"/>
                <a:ext cx="19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1CC71CA-7D4F-4277-90F5-E70209C847E4}"/>
              </a:ext>
            </a:extLst>
          </p:cNvPr>
          <p:cNvSpPr/>
          <p:nvPr/>
        </p:nvSpPr>
        <p:spPr>
          <a:xfrm>
            <a:off x="273678" y="734040"/>
            <a:ext cx="2892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输入缓冲电路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954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的阵列图符号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1CC71CA-7D4F-4277-90F5-E70209C847E4}"/>
              </a:ext>
            </a:extLst>
          </p:cNvPr>
          <p:cNvSpPr/>
          <p:nvPr/>
        </p:nvSpPr>
        <p:spPr>
          <a:xfrm>
            <a:off x="378972" y="851078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阵列线连接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58F93B19-17DF-483F-92B2-6AAD0020CFE8}"/>
              </a:ext>
            </a:extLst>
          </p:cNvPr>
          <p:cNvGrpSpPr/>
          <p:nvPr/>
        </p:nvGrpSpPr>
        <p:grpSpPr>
          <a:xfrm>
            <a:off x="921918" y="2579241"/>
            <a:ext cx="7093300" cy="2444451"/>
            <a:chOff x="921918" y="2579241"/>
            <a:chExt cx="7093300" cy="2444451"/>
          </a:xfrm>
        </p:grpSpPr>
        <p:graphicFrame>
          <p:nvGraphicFramePr>
            <p:cNvPr id="31" name="Object 3">
              <a:extLst>
                <a:ext uri="{FF2B5EF4-FFF2-40B4-BE49-F238E27FC236}">
                  <a16:creationId xmlns="" xmlns:a16="http://schemas.microsoft.com/office/drawing/2014/main" id="{941AAA91-8497-4D3E-948B-D85CBED7FF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010324223"/>
                </p:ext>
              </p:extLst>
            </p:nvPr>
          </p:nvGraphicFramePr>
          <p:xfrm>
            <a:off x="980776" y="2579241"/>
            <a:ext cx="6925060" cy="1833105"/>
          </p:xfrm>
          <a:graphic>
            <a:graphicData uri="http://schemas.openxmlformats.org/presentationml/2006/ole">
              <p:oleObj spid="_x0000_s3306" name="BMP 图象" r:id="rId5" imgW="3095238" imgH="819048" progId="PBrush">
                <p:embed/>
              </p:oleObj>
            </a:graphicData>
          </a:graphic>
        </p:graphicFrame>
        <p:sp>
          <p:nvSpPr>
            <p:cNvPr id="36" name="Text Box 6" descr="窄竖线">
              <a:extLst>
                <a:ext uri="{FF2B5EF4-FFF2-40B4-BE49-F238E27FC236}">
                  <a16:creationId xmlns="" xmlns:a16="http://schemas.microsoft.com/office/drawing/2014/main" id="{33634A36-1216-48A2-AE88-E6AA3E50D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918" y="4592805"/>
              <a:ext cx="2049700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pattFill prst="narVert">
                    <a:fgClr>
                      <a:srgbClr val="00CC00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3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固定连接</a:t>
              </a:r>
            </a:p>
          </p:txBody>
        </p:sp>
        <p:sp>
          <p:nvSpPr>
            <p:cNvPr id="37" name="Text Box 7" descr="窄竖线">
              <a:extLst>
                <a:ext uri="{FF2B5EF4-FFF2-40B4-BE49-F238E27FC236}">
                  <a16:creationId xmlns="" xmlns:a16="http://schemas.microsoft.com/office/drawing/2014/main" id="{F6D8E953-1D29-4E6C-B188-9EE4DD342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624" y="4592804"/>
              <a:ext cx="2431507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pattFill prst="narVert">
                    <a:fgClr>
                      <a:srgbClr val="00CC00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3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编程连接</a:t>
              </a:r>
            </a:p>
          </p:txBody>
        </p:sp>
        <p:sp>
          <p:nvSpPr>
            <p:cNvPr id="38" name="Text Box 8" descr="窄竖线">
              <a:extLst>
                <a:ext uri="{FF2B5EF4-FFF2-40B4-BE49-F238E27FC236}">
                  <a16:creationId xmlns="" xmlns:a16="http://schemas.microsoft.com/office/drawing/2014/main" id="{6D2540BD-5287-43D6-9AFA-07D2CFE17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5518" y="4592803"/>
              <a:ext cx="2049700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pattFill prst="narVert">
                    <a:fgClr>
                      <a:srgbClr val="00CC00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3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断开连接</a:t>
              </a:r>
            </a:p>
          </p:txBody>
        </p:sp>
        <p:sp>
          <p:nvSpPr>
            <p:cNvPr id="2" name="椭圆 1">
              <a:extLst>
                <a:ext uri="{FF2B5EF4-FFF2-40B4-BE49-F238E27FC236}">
                  <a16:creationId xmlns="" xmlns:a16="http://schemas.microsoft.com/office/drawing/2014/main" id="{E35F40D1-79E1-49C6-B5B7-B4220132824A}"/>
                </a:ext>
              </a:extLst>
            </p:cNvPr>
            <p:cNvSpPr/>
            <p:nvPr/>
          </p:nvSpPr>
          <p:spPr bwMode="auto">
            <a:xfrm>
              <a:off x="1723797" y="3338216"/>
              <a:ext cx="192505" cy="2100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xmlns="" val="29741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的阵列图符号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1CC71CA-7D4F-4277-90F5-E70209C847E4}"/>
              </a:ext>
            </a:extLst>
          </p:cNvPr>
          <p:cNvSpPr/>
          <p:nvPr/>
        </p:nvSpPr>
        <p:spPr>
          <a:xfrm>
            <a:off x="148599" y="821771"/>
            <a:ext cx="3659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与门、或门的表达</a:t>
            </a:r>
            <a:endParaRPr lang="zh-CN" altLang="en-US" dirty="0"/>
          </a:p>
        </p:txBody>
      </p:sp>
      <p:grpSp>
        <p:nvGrpSpPr>
          <p:cNvPr id="21" name="Group 9">
            <a:extLst>
              <a:ext uri="{FF2B5EF4-FFF2-40B4-BE49-F238E27FC236}">
                <a16:creationId xmlns="" xmlns:a16="http://schemas.microsoft.com/office/drawing/2014/main" id="{53FE6A66-45A8-4551-B65D-8FE450110470}"/>
              </a:ext>
            </a:extLst>
          </p:cNvPr>
          <p:cNvGrpSpPr>
            <a:grpSpLocks/>
          </p:cNvGrpSpPr>
          <p:nvPr/>
        </p:nvGrpSpPr>
        <p:grpSpPr bwMode="auto">
          <a:xfrm>
            <a:off x="0" y="2340688"/>
            <a:ext cx="6472014" cy="3269124"/>
            <a:chOff x="938" y="421"/>
            <a:chExt cx="2813" cy="1574"/>
          </a:xfrm>
        </p:grpSpPr>
        <p:graphicFrame>
          <p:nvGraphicFramePr>
            <p:cNvPr id="23" name="Object 10">
              <a:extLst>
                <a:ext uri="{FF2B5EF4-FFF2-40B4-BE49-F238E27FC236}">
                  <a16:creationId xmlns="" xmlns:a16="http://schemas.microsoft.com/office/drawing/2014/main" id="{7677735D-729A-40DB-9C72-7580BF32B2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376798081"/>
                </p:ext>
              </p:extLst>
            </p:nvPr>
          </p:nvGraphicFramePr>
          <p:xfrm>
            <a:off x="1449" y="467"/>
            <a:ext cx="2243" cy="1528"/>
          </p:xfrm>
          <a:graphic>
            <a:graphicData uri="http://schemas.openxmlformats.org/presentationml/2006/ole">
              <p:oleObj spid="_x0000_s4327" name="BMP 图象" r:id="rId5" imgW="4390476" imgH="2991268" progId="PBrush">
                <p:embed/>
              </p:oleObj>
            </a:graphicData>
          </a:graphic>
        </p:graphicFrame>
        <p:sp>
          <p:nvSpPr>
            <p:cNvPr id="27" name="Text Box 13" descr="窄竖线">
              <a:extLst>
                <a:ext uri="{FF2B5EF4-FFF2-40B4-BE49-F238E27FC236}">
                  <a16:creationId xmlns="" xmlns:a16="http://schemas.microsoft.com/office/drawing/2014/main" id="{B183B42E-AD1A-4702-A301-EA9D0C7B0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" y="737"/>
              <a:ext cx="37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pattFill prst="narVert">
                    <a:fgClr>
                      <a:srgbClr val="00CC00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3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2400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28" name="Text Box 14" descr="窄竖线">
              <a:extLst>
                <a:ext uri="{FF2B5EF4-FFF2-40B4-BE49-F238E27FC236}">
                  <a16:creationId xmlns="" xmlns:a16="http://schemas.microsoft.com/office/drawing/2014/main" id="{959932A9-CBA8-4030-B40F-C87EE280E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" y="1646"/>
              <a:ext cx="3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pattFill prst="narVert">
                    <a:fgClr>
                      <a:srgbClr val="00CC00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3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2400" dirty="0">
                  <a:solidFill>
                    <a:schemeClr val="tx1"/>
                  </a:solidFill>
                </a:rPr>
                <a:t>b</a:t>
              </a:r>
              <a:r>
                <a: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29" name="Text Box 15" descr="窄竖线">
              <a:extLst>
                <a:ext uri="{FF2B5EF4-FFF2-40B4-BE49-F238E27FC236}">
                  <a16:creationId xmlns="" xmlns:a16="http://schemas.microsoft.com/office/drawing/2014/main" id="{D9FA0BBA-DD2A-4D9F-8711-CB5DC1C29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2" y="666"/>
              <a:ext cx="16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pattFill prst="narVert">
                    <a:fgClr>
                      <a:srgbClr val="00CC00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3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0" name="Rectangle 16">
              <a:extLst>
                <a:ext uri="{FF2B5EF4-FFF2-40B4-BE49-F238E27FC236}">
                  <a16:creationId xmlns="" xmlns:a16="http://schemas.microsoft.com/office/drawing/2014/main" id="{3F9ED2AF-BB5D-4656-A7E7-DBAF0022A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424"/>
              <a:ext cx="16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2400" i="1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2" name="Rectangle 17">
              <a:extLst>
                <a:ext uri="{FF2B5EF4-FFF2-40B4-BE49-F238E27FC236}">
                  <a16:creationId xmlns="" xmlns:a16="http://schemas.microsoft.com/office/drawing/2014/main" id="{C6F2B7B1-19B8-467F-98EE-7A2F0C1FD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" y="663"/>
              <a:ext cx="168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Rectangle 18">
              <a:extLst>
                <a:ext uri="{FF2B5EF4-FFF2-40B4-BE49-F238E27FC236}">
                  <a16:creationId xmlns="" xmlns:a16="http://schemas.microsoft.com/office/drawing/2014/main" id="{F59AC7D3-745F-4646-9C89-BA88D3E1F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429"/>
              <a:ext cx="16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2400" i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4" name="Rectangle 19">
              <a:extLst>
                <a:ext uri="{FF2B5EF4-FFF2-40B4-BE49-F238E27FC236}">
                  <a16:creationId xmlns="" xmlns:a16="http://schemas.microsoft.com/office/drawing/2014/main" id="{D522195E-7DF0-443E-AC8C-51BA8DF30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901"/>
              <a:ext cx="168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5" name="Rectangle 20">
              <a:extLst>
                <a:ext uri="{FF2B5EF4-FFF2-40B4-BE49-F238E27FC236}">
                  <a16:creationId xmlns="" xmlns:a16="http://schemas.microsoft.com/office/drawing/2014/main" id="{6A570560-0FB2-4BF8-9C4F-54E5B6CD7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" y="785"/>
              <a:ext cx="168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9" name="Rectangle 21">
              <a:extLst>
                <a:ext uri="{FF2B5EF4-FFF2-40B4-BE49-F238E27FC236}">
                  <a16:creationId xmlns="" xmlns:a16="http://schemas.microsoft.com/office/drawing/2014/main" id="{8EAE51A6-6EC7-48EB-828B-0A12C6DE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421"/>
              <a:ext cx="16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0" name="Rectangle 22">
              <a:extLst>
                <a:ext uri="{FF2B5EF4-FFF2-40B4-BE49-F238E27FC236}">
                  <a16:creationId xmlns="" xmlns:a16="http://schemas.microsoft.com/office/drawing/2014/main" id="{427FDF83-6D2C-4866-AE60-130781554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" y="1539"/>
              <a:ext cx="168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1" name="Rectangle 23">
              <a:extLst>
                <a:ext uri="{FF2B5EF4-FFF2-40B4-BE49-F238E27FC236}">
                  <a16:creationId xmlns="" xmlns:a16="http://schemas.microsoft.com/office/drawing/2014/main" id="{225C1739-578A-403B-A34B-A70D82DB7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" y="1774"/>
              <a:ext cx="168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2" name="Rectangle 24">
              <a:extLst>
                <a:ext uri="{FF2B5EF4-FFF2-40B4-BE49-F238E27FC236}">
                  <a16:creationId xmlns="" xmlns:a16="http://schemas.microsoft.com/office/drawing/2014/main" id="{D1D37D98-82E5-423C-A909-C80417197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1659"/>
              <a:ext cx="168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2000" i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3" name="Text Box 25" descr="窄竖线">
              <a:extLst>
                <a:ext uri="{FF2B5EF4-FFF2-40B4-BE49-F238E27FC236}">
                  <a16:creationId xmlns="" xmlns:a16="http://schemas.microsoft.com/office/drawing/2014/main" id="{FBDBEE59-E3E5-4F14-9EE1-450DAC974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" y="745"/>
              <a:ext cx="16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pattFill prst="narVert">
                    <a:fgClr>
                      <a:srgbClr val="00CC00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3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44" name="Text Box 26" descr="窄竖线">
              <a:extLst>
                <a:ext uri="{FF2B5EF4-FFF2-40B4-BE49-F238E27FC236}">
                  <a16:creationId xmlns="" xmlns:a16="http://schemas.microsoft.com/office/drawing/2014/main" id="{94D6A985-62EE-43CE-B6A1-A841D6A12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0" y="1520"/>
              <a:ext cx="16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pattFill prst="narVert">
                    <a:fgClr>
                      <a:srgbClr val="00CC00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3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45" name="Text Box 27" descr="窄竖线">
              <a:extLst>
                <a:ext uri="{FF2B5EF4-FFF2-40B4-BE49-F238E27FC236}">
                  <a16:creationId xmlns="" xmlns:a16="http://schemas.microsoft.com/office/drawing/2014/main" id="{AE645EB7-BFFB-43FD-87F9-9A88A7DB4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6" y="1635"/>
              <a:ext cx="16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pattFill prst="narVert">
                    <a:fgClr>
                      <a:srgbClr val="00CC00"/>
                    </a:fgClr>
                    <a:bgClr>
                      <a:schemeClr val="bg1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3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46" name="Rectangle 28">
              <a:extLst>
                <a:ext uri="{FF2B5EF4-FFF2-40B4-BE49-F238E27FC236}">
                  <a16:creationId xmlns="" xmlns:a16="http://schemas.microsoft.com/office/drawing/2014/main" id="{6E9A60B5-A2A7-435B-8107-27AB2174E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" y="1317"/>
              <a:ext cx="16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2400" i="1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7" name="Rectangle 29">
              <a:extLst>
                <a:ext uri="{FF2B5EF4-FFF2-40B4-BE49-F238E27FC236}">
                  <a16:creationId xmlns="" xmlns:a16="http://schemas.microsoft.com/office/drawing/2014/main" id="{0322A721-BE8B-44AF-B188-EEDA44C59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1322"/>
              <a:ext cx="16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2400" i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8" name="Rectangle 30">
              <a:extLst>
                <a:ext uri="{FF2B5EF4-FFF2-40B4-BE49-F238E27FC236}">
                  <a16:creationId xmlns="" xmlns:a16="http://schemas.microsoft.com/office/drawing/2014/main" id="{9B136B87-52AF-4468-BB77-F24087AE9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1" y="1314"/>
              <a:ext cx="16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9" name="Rectangle 31">
              <a:extLst>
                <a:ext uri="{FF2B5EF4-FFF2-40B4-BE49-F238E27FC236}">
                  <a16:creationId xmlns="" xmlns:a16="http://schemas.microsoft.com/office/drawing/2014/main" id="{9C8620B6-6E3E-4B00-8E18-CCE48B074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498"/>
              <a:ext cx="267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黑体" panose="02010609060101010101" pitchFamily="49" charset="-122"/>
                </a:rPr>
                <a:t>≥1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628015" y="2396196"/>
            <a:ext cx="2126295" cy="1200444"/>
            <a:chOff x="6628015" y="2396196"/>
            <a:chExt cx="2126295" cy="1200444"/>
          </a:xfrm>
        </p:grpSpPr>
        <p:cxnSp>
          <p:nvCxnSpPr>
            <p:cNvPr id="10" name="直接连接符 9"/>
            <p:cNvCxnSpPr>
              <a:endCxn id="11" idx="1"/>
            </p:cNvCxnSpPr>
            <p:nvPr/>
          </p:nvCxnSpPr>
          <p:spPr>
            <a:xfrm flipV="1">
              <a:off x="6628015" y="3187529"/>
              <a:ext cx="1060179" cy="19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7688194" y="2802808"/>
              <a:ext cx="375151" cy="76944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altLang="zh-CN" sz="2000" dirty="0" smtClean="0"/>
                <a:t>&amp;</a:t>
              </a:r>
            </a:p>
            <a:p>
              <a:pPr algn="l"/>
              <a:endParaRPr lang="zh-CN" altLang="en-US" sz="2400" dirty="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816436" y="2759825"/>
              <a:ext cx="0" cy="8368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 bwMode="auto">
            <a:xfrm>
              <a:off x="6761017" y="3143132"/>
              <a:ext cx="99753" cy="988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2800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7179422" y="2745971"/>
              <a:ext cx="0" cy="8368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/>
            <p:cNvSpPr/>
            <p:nvPr/>
          </p:nvSpPr>
          <p:spPr bwMode="auto">
            <a:xfrm>
              <a:off x="7124003" y="3129278"/>
              <a:ext cx="99753" cy="988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2800"/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7468449" y="2754807"/>
              <a:ext cx="0" cy="8368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 bwMode="auto">
            <a:xfrm>
              <a:off x="7413030" y="3138114"/>
              <a:ext cx="99753" cy="988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2800"/>
            </a:p>
          </p:txBody>
        </p:sp>
        <p:sp>
          <p:nvSpPr>
            <p:cNvPr id="53" name="Rectangle 16">
              <a:extLst>
                <a:ext uri="{FF2B5EF4-FFF2-40B4-BE49-F238E27FC236}">
                  <a16:creationId xmlns="" xmlns:a16="http://schemas.microsoft.com/office/drawing/2014/main" id="{3F9ED2AF-BB5D-4656-A7E7-DBAF0022A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1518" y="2396196"/>
              <a:ext cx="386526" cy="477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4" name="Rectangle 18">
              <a:extLst>
                <a:ext uri="{FF2B5EF4-FFF2-40B4-BE49-F238E27FC236}">
                  <a16:creationId xmlns="" xmlns:a16="http://schemas.microsoft.com/office/drawing/2014/main" id="{F59AC7D3-745F-4646-9C89-BA88D3E1F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380" y="2399367"/>
              <a:ext cx="386526" cy="477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5" name="Rectangle 21">
              <a:extLst>
                <a:ext uri="{FF2B5EF4-FFF2-40B4-BE49-F238E27FC236}">
                  <a16:creationId xmlns="" xmlns:a16="http://schemas.microsoft.com/office/drawing/2014/main" id="{8EAE51A6-6EC7-48EB-828B-0A12C6DE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5559" y="2402538"/>
              <a:ext cx="386526" cy="477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9" name="直接连接符 18"/>
            <p:cNvCxnSpPr>
              <a:stCxn id="11" idx="3"/>
            </p:cNvCxnSpPr>
            <p:nvPr/>
          </p:nvCxnSpPr>
          <p:spPr>
            <a:xfrm>
              <a:off x="8063345" y="3187529"/>
              <a:ext cx="40455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16">
              <a:extLst>
                <a:ext uri="{FF2B5EF4-FFF2-40B4-BE49-F238E27FC236}">
                  <a16:creationId xmlns="" xmlns:a16="http://schemas.microsoft.com/office/drawing/2014/main" id="{3F9ED2AF-BB5D-4656-A7E7-DBAF0022A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7784" y="2852251"/>
              <a:ext cx="38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2400" i="1" dirty="0" smtClean="0">
                  <a:solidFill>
                    <a:schemeClr val="tx1"/>
                  </a:solidFill>
                </a:rPr>
                <a:t>Y</a:t>
              </a:r>
              <a:endParaRPr lang="en-US" altLang="zh-CN" sz="24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653573" y="4245656"/>
            <a:ext cx="2126295" cy="1200444"/>
            <a:chOff x="6628015" y="2396196"/>
            <a:chExt cx="2126295" cy="1200444"/>
          </a:xfrm>
        </p:grpSpPr>
        <p:cxnSp>
          <p:nvCxnSpPr>
            <p:cNvPr id="58" name="直接连接符 57"/>
            <p:cNvCxnSpPr>
              <a:endCxn id="59" idx="1"/>
            </p:cNvCxnSpPr>
            <p:nvPr/>
          </p:nvCxnSpPr>
          <p:spPr>
            <a:xfrm flipV="1">
              <a:off x="6628015" y="3187528"/>
              <a:ext cx="1060179" cy="197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 bwMode="auto">
            <a:xfrm>
              <a:off x="7688194" y="2858207"/>
              <a:ext cx="476601" cy="65864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ctr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1600" dirty="0">
                  <a:ea typeface="黑体" panose="02010609060101010101" pitchFamily="49" charset="-122"/>
                </a:rPr>
                <a:t>≥</a:t>
              </a:r>
              <a:r>
                <a:rPr lang="en-US" altLang="zh-CN" sz="1600" dirty="0" smtClean="0">
                  <a:ea typeface="黑体" panose="02010609060101010101" pitchFamily="49" charset="-122"/>
                </a:rPr>
                <a:t>1</a:t>
              </a:r>
            </a:p>
            <a:p>
              <a:pPr algn="just" fontAlgn="base">
                <a:spcBef>
                  <a:spcPct val="30000"/>
                </a:spcBef>
              </a:pPr>
              <a:endParaRPr lang="en-US" altLang="zh-CN" sz="1600" dirty="0">
                <a:ea typeface="黑体" panose="02010609060101010101" pitchFamily="49" charset="-122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6816436" y="2759825"/>
              <a:ext cx="0" cy="8368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/>
            <p:cNvSpPr/>
            <p:nvPr/>
          </p:nvSpPr>
          <p:spPr bwMode="auto">
            <a:xfrm>
              <a:off x="6761017" y="3143132"/>
              <a:ext cx="99753" cy="988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2800"/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7179422" y="2745971"/>
              <a:ext cx="0" cy="8368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 bwMode="auto">
            <a:xfrm>
              <a:off x="7124003" y="3129278"/>
              <a:ext cx="99753" cy="988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2800"/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7468449" y="2754807"/>
              <a:ext cx="0" cy="8368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/>
            <p:nvPr/>
          </p:nvSpPr>
          <p:spPr bwMode="auto">
            <a:xfrm>
              <a:off x="7413030" y="3138114"/>
              <a:ext cx="99753" cy="988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sz="2800"/>
            </a:p>
          </p:txBody>
        </p:sp>
        <p:sp>
          <p:nvSpPr>
            <p:cNvPr id="66" name="Rectangle 16">
              <a:extLst>
                <a:ext uri="{FF2B5EF4-FFF2-40B4-BE49-F238E27FC236}">
                  <a16:creationId xmlns="" xmlns:a16="http://schemas.microsoft.com/office/drawing/2014/main" id="{3F9ED2AF-BB5D-4656-A7E7-DBAF0022A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1518" y="2396196"/>
              <a:ext cx="386526" cy="477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7" name="Rectangle 18">
              <a:extLst>
                <a:ext uri="{FF2B5EF4-FFF2-40B4-BE49-F238E27FC236}">
                  <a16:creationId xmlns="" xmlns:a16="http://schemas.microsoft.com/office/drawing/2014/main" id="{F59AC7D3-745F-4646-9C89-BA88D3E1F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380" y="2399367"/>
              <a:ext cx="386526" cy="477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8" name="Rectangle 21">
              <a:extLst>
                <a:ext uri="{FF2B5EF4-FFF2-40B4-BE49-F238E27FC236}">
                  <a16:creationId xmlns="" xmlns:a16="http://schemas.microsoft.com/office/drawing/2014/main" id="{8EAE51A6-6EC7-48EB-828B-0A12C6DE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5559" y="2402538"/>
              <a:ext cx="386526" cy="477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9" name="直接连接符 68"/>
            <p:cNvCxnSpPr>
              <a:stCxn id="59" idx="3"/>
            </p:cNvCxnSpPr>
            <p:nvPr/>
          </p:nvCxnSpPr>
          <p:spPr>
            <a:xfrm>
              <a:off x="8164795" y="3187528"/>
              <a:ext cx="303103" cy="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16">
              <a:extLst>
                <a:ext uri="{FF2B5EF4-FFF2-40B4-BE49-F238E27FC236}">
                  <a16:creationId xmlns="" xmlns:a16="http://schemas.microsoft.com/office/drawing/2014/main" id="{3F9ED2AF-BB5D-4656-A7E7-DBAF0022A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7784" y="2852251"/>
              <a:ext cx="38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 fontAlgn="base">
                <a:spcBef>
                  <a:spcPct val="30000"/>
                </a:spcBef>
              </a:pPr>
              <a:r>
                <a:rPr lang="en-US" altLang="zh-CN" sz="2400" i="1" dirty="0" smtClean="0">
                  <a:solidFill>
                    <a:schemeClr val="tx1"/>
                  </a:solidFill>
                </a:rPr>
                <a:t>Y</a:t>
              </a:r>
              <a:endParaRPr lang="en-US" altLang="zh-CN" sz="2400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676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的阵列图符号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1CC71CA-7D4F-4277-90F5-E70209C847E4}"/>
              </a:ext>
            </a:extLst>
          </p:cNvPr>
          <p:cNvSpPr/>
          <p:nvPr/>
        </p:nvSpPr>
        <p:spPr>
          <a:xfrm>
            <a:off x="255157" y="726949"/>
            <a:ext cx="3659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简单阵列的表示</a:t>
            </a:r>
            <a:endParaRPr lang="zh-CN" altLang="en-US" dirty="0"/>
          </a:p>
        </p:txBody>
      </p:sp>
      <p:pic>
        <p:nvPicPr>
          <p:cNvPr id="31" name="Picture 1037">
            <a:extLst>
              <a:ext uri="{FF2B5EF4-FFF2-40B4-BE49-F238E27FC236}">
                <a16:creationId xmlns="" xmlns:a16="http://schemas.microsoft.com/office/drawing/2014/main" id="{015BB876-0B10-4BD4-8808-491A95DFE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245" y="1609388"/>
            <a:ext cx="4600375" cy="51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AutoShape 1038">
            <a:extLst>
              <a:ext uri="{FF2B5EF4-FFF2-40B4-BE49-F238E27FC236}">
                <a16:creationId xmlns="" xmlns:a16="http://schemas.microsoft.com/office/drawing/2014/main" id="{2EE5517F-77CE-478D-A722-0CDD0E33D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216" y="2987842"/>
            <a:ext cx="1702970" cy="552028"/>
          </a:xfrm>
          <a:prstGeom prst="wedgeRoundRectCallout">
            <a:avLst>
              <a:gd name="adj1" fmla="val -82740"/>
              <a:gd name="adj2" fmla="val 141348"/>
              <a:gd name="adj3" fmla="val 16667"/>
            </a:avLst>
          </a:prstGeom>
          <a:solidFill>
            <a:srgbClr val="FFCC9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乘积项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P1</a:t>
            </a:r>
          </a:p>
        </p:txBody>
      </p:sp>
      <p:sp>
        <p:nvSpPr>
          <p:cNvPr id="37" name="AutoShape 1039">
            <a:extLst>
              <a:ext uri="{FF2B5EF4-FFF2-40B4-BE49-F238E27FC236}">
                <a16:creationId xmlns="" xmlns:a16="http://schemas.microsoft.com/office/drawing/2014/main" id="{67EBFE76-6A50-448B-9952-91CBC07F0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0493" y="4123976"/>
            <a:ext cx="1702970" cy="552028"/>
          </a:xfrm>
          <a:prstGeom prst="wedgeRoundRectCallout">
            <a:avLst>
              <a:gd name="adj1" fmla="val -77363"/>
              <a:gd name="adj2" fmla="val 92787"/>
              <a:gd name="adj3" fmla="val 16667"/>
            </a:avLst>
          </a:prstGeom>
          <a:solidFill>
            <a:srgbClr val="99FF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乘积项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P2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3A80444E-4D5D-4794-A696-29660BA84A04}"/>
              </a:ext>
            </a:extLst>
          </p:cNvPr>
          <p:cNvGrpSpPr/>
          <p:nvPr/>
        </p:nvGrpSpPr>
        <p:grpSpPr>
          <a:xfrm>
            <a:off x="4607610" y="5625630"/>
            <a:ext cx="4492274" cy="954107"/>
            <a:chOff x="4376301" y="5820057"/>
            <a:chExt cx="4666662" cy="954107"/>
          </a:xfrm>
        </p:grpSpPr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F744E8DE-0596-4124-A5E8-CDBE0FA82FE9}"/>
                </a:ext>
              </a:extLst>
            </p:cNvPr>
            <p:cNvSpPr/>
            <p:nvPr/>
          </p:nvSpPr>
          <p:spPr>
            <a:xfrm>
              <a:off x="4376301" y="5820057"/>
              <a:ext cx="4666662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</a:rPr>
                <a:t>O1 = P1+P2 </a:t>
              </a:r>
            </a:p>
            <a:p>
              <a:r>
                <a:rPr lang="en-US" altLang="zh-CN" sz="2800" dirty="0">
                  <a:latin typeface="Times New Roman" panose="02020603050405020304" pitchFamily="18" charset="0"/>
                </a:rPr>
                <a:t>      = I1 </a:t>
              </a:r>
              <a:r>
                <a: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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 I2 </a:t>
              </a:r>
              <a:r>
                <a: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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 I3 + I1 </a:t>
              </a:r>
              <a:r>
                <a: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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 I2 </a:t>
              </a:r>
              <a:r>
                <a: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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 I3 </a:t>
              </a:r>
              <a:endParaRPr lang="zh-CN" altLang="en-US" sz="2800" dirty="0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27D7B7AD-45B7-4353-8B95-5B8F80AFEFA9}"/>
                </a:ext>
              </a:extLst>
            </p:cNvPr>
            <p:cNvCxnSpPr>
              <a:cxnSpLocks/>
            </p:cNvCxnSpPr>
            <p:nvPr/>
          </p:nvCxnSpPr>
          <p:spPr>
            <a:xfrm>
              <a:off x="8568015" y="6316209"/>
              <a:ext cx="266638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="" xmlns:a16="http://schemas.microsoft.com/office/drawing/2014/main" id="{6D677E0C-05C4-4579-9D17-8C4B612AD3C3}"/>
                </a:ext>
              </a:extLst>
            </p:cNvPr>
            <p:cNvCxnSpPr>
              <a:cxnSpLocks/>
            </p:cNvCxnSpPr>
            <p:nvPr/>
          </p:nvCxnSpPr>
          <p:spPr>
            <a:xfrm>
              <a:off x="5301916" y="6316209"/>
              <a:ext cx="27475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="" xmlns:a16="http://schemas.microsoft.com/office/drawing/2014/main" id="{B5420792-686F-4FF7-AD35-8C169E67143C}"/>
                </a:ext>
              </a:extLst>
            </p:cNvPr>
            <p:cNvCxnSpPr>
              <a:cxnSpLocks/>
            </p:cNvCxnSpPr>
            <p:nvPr/>
          </p:nvCxnSpPr>
          <p:spPr>
            <a:xfrm>
              <a:off x="5972824" y="6316209"/>
              <a:ext cx="27877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10783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 autoUpdateAnimBg="0"/>
      <p:bldP spid="3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</a:t>
            </a: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的结构与功能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graphicFrame>
        <p:nvGraphicFramePr>
          <p:cNvPr id="11" name="Object 3">
            <a:extLst>
              <a:ext uri="{FF2B5EF4-FFF2-40B4-BE49-F238E27FC236}">
                <a16:creationId xmlns="" xmlns:a16="http://schemas.microsoft.com/office/drawing/2014/main" id="{1C3EF1E2-AA82-4FEE-8991-205EE4C6E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45693910"/>
              </p:ext>
            </p:extLst>
          </p:nvPr>
        </p:nvGraphicFramePr>
        <p:xfrm>
          <a:off x="33338" y="2001255"/>
          <a:ext cx="9055100" cy="3064039"/>
        </p:xfrm>
        <a:graphic>
          <a:graphicData uri="http://schemas.openxmlformats.org/presentationml/2006/ole">
            <p:oleObj spid="_x0000_s5337" name="Document" r:id="rId5" imgW="5635587" imgH="119038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559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</a:t>
            </a: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的结构与功能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3CDD4E1-E1E3-4B2F-9310-48046A82EF37}"/>
              </a:ext>
            </a:extLst>
          </p:cNvPr>
          <p:cNvSpPr/>
          <p:nvPr/>
        </p:nvSpPr>
        <p:spPr>
          <a:xfrm>
            <a:off x="-35390" y="715087"/>
            <a:ext cx="4303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可编程只读存储器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PROM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2" name="Object 3">
            <a:extLst>
              <a:ext uri="{FF2B5EF4-FFF2-40B4-BE49-F238E27FC236}">
                <a16:creationId xmlns="" xmlns:a16="http://schemas.microsoft.com/office/drawing/2014/main" id="{0061F9EC-8EF9-4AC5-9A53-502F531520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25531552"/>
              </p:ext>
            </p:extLst>
          </p:nvPr>
        </p:nvGraphicFramePr>
        <p:xfrm>
          <a:off x="4608113" y="1426477"/>
          <a:ext cx="4267200" cy="5431523"/>
        </p:xfrm>
        <a:graphic>
          <a:graphicData uri="http://schemas.openxmlformats.org/presentationml/2006/ole">
            <p:oleObj spid="_x0000_s6359" name="Picture" r:id="rId5" imgW="1990800" imgH="2533680" progId="Word.Picture.8">
              <p:embed/>
            </p:oleObj>
          </a:graphicData>
        </a:graphic>
      </p:graphicFrame>
      <p:sp>
        <p:nvSpPr>
          <p:cNvPr id="2" name="右大括号 1">
            <a:extLst>
              <a:ext uri="{FF2B5EF4-FFF2-40B4-BE49-F238E27FC236}">
                <a16:creationId xmlns="" xmlns:a16="http://schemas.microsoft.com/office/drawing/2014/main" id="{3B29DE33-5ED6-4A37-A0FF-FE0A6BACBFA5}"/>
              </a:ext>
            </a:extLst>
          </p:cNvPr>
          <p:cNvSpPr/>
          <p:nvPr/>
        </p:nvSpPr>
        <p:spPr>
          <a:xfrm rot="16200000">
            <a:off x="5437845" y="700032"/>
            <a:ext cx="251713" cy="1452890"/>
          </a:xfrm>
          <a:prstGeom prst="rightBrace">
            <a:avLst>
              <a:gd name="adj1" fmla="val 8333"/>
              <a:gd name="adj2" fmla="val 49448"/>
            </a:avLst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56FD4604-5FD9-4024-AEC7-5C43BED8A6A1}"/>
              </a:ext>
            </a:extLst>
          </p:cNvPr>
          <p:cNvSpPr txBox="1"/>
          <p:nvPr/>
        </p:nvSpPr>
        <p:spPr>
          <a:xfrm>
            <a:off x="4934479" y="785441"/>
            <a:ext cx="1423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33CC"/>
                </a:solidFill>
              </a:rPr>
              <a:t>n</a:t>
            </a:r>
            <a:r>
              <a:rPr lang="zh-CN" altLang="en-US" sz="2400" b="1" dirty="0" smtClean="0">
                <a:solidFill>
                  <a:srgbClr val="FF33CC"/>
                </a:solidFill>
              </a:rPr>
              <a:t>个</a:t>
            </a:r>
            <a:r>
              <a:rPr lang="zh-CN" altLang="en-US" sz="2400" b="1" dirty="0">
                <a:solidFill>
                  <a:srgbClr val="FF33CC"/>
                </a:solidFill>
              </a:rPr>
              <a:t>输入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="" xmlns:a16="http://schemas.microsoft.com/office/drawing/2014/main" id="{E7F68C00-CCA5-4FBE-9D3D-7E6DC2CEDBAD}"/>
              </a:ext>
            </a:extLst>
          </p:cNvPr>
          <p:cNvSpPr/>
          <p:nvPr/>
        </p:nvSpPr>
        <p:spPr>
          <a:xfrm>
            <a:off x="4326649" y="2474755"/>
            <a:ext cx="354680" cy="3120189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6C6670C1-FE78-4255-97DF-DB41C478369D}"/>
              </a:ext>
            </a:extLst>
          </p:cNvPr>
          <p:cNvSpPr txBox="1"/>
          <p:nvPr/>
        </p:nvSpPr>
        <p:spPr>
          <a:xfrm>
            <a:off x="3649795" y="3434684"/>
            <a:ext cx="85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33CC"/>
                </a:solidFill>
              </a:rPr>
              <a:t>2</a:t>
            </a:r>
            <a:r>
              <a:rPr lang="en-US" altLang="zh-CN" sz="2400" b="1" baseline="30000" dirty="0">
                <a:solidFill>
                  <a:srgbClr val="FF33CC"/>
                </a:solidFill>
              </a:rPr>
              <a:t>n</a:t>
            </a:r>
            <a:r>
              <a:rPr lang="zh-CN" altLang="en-US" sz="2400" b="1" dirty="0">
                <a:solidFill>
                  <a:srgbClr val="FF33CC"/>
                </a:solidFill>
              </a:rPr>
              <a:t>根乘积线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9E3B2427-5887-40C5-8925-6DCFFEA21C4F}"/>
              </a:ext>
            </a:extLst>
          </p:cNvPr>
          <p:cNvSpPr/>
          <p:nvPr/>
        </p:nvSpPr>
        <p:spPr>
          <a:xfrm>
            <a:off x="194988" y="1935883"/>
            <a:ext cx="3025464" cy="4616648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/>
              <a:t>PROM</a:t>
            </a:r>
            <a:r>
              <a:rPr lang="zh-CN" altLang="en-US" sz="2400" b="1" dirty="0"/>
              <a:t>是以逻辑函数的</a:t>
            </a:r>
            <a:r>
              <a:rPr lang="zh-CN" altLang="en-US" sz="2400" b="1" dirty="0">
                <a:solidFill>
                  <a:srgbClr val="FF0000"/>
                </a:solidFill>
              </a:rPr>
              <a:t>最小项表达式</a:t>
            </a:r>
            <a:r>
              <a:rPr lang="zh-CN" altLang="en-US" sz="2400" b="1" dirty="0"/>
              <a:t>为依据的</a:t>
            </a:r>
            <a:endParaRPr lang="en-US" altLang="zh-CN" sz="2400" b="1" dirty="0"/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与阵列固定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产生</a:t>
            </a:r>
            <a:r>
              <a:rPr lang="zh-CN" altLang="en-US" sz="2400" b="1" dirty="0"/>
              <a:t>输入变量的</a:t>
            </a:r>
            <a:r>
              <a:rPr lang="zh-CN" altLang="en-US" sz="2400" b="1" dirty="0">
                <a:solidFill>
                  <a:srgbClr val="0000FF"/>
                </a:solidFill>
              </a:rPr>
              <a:t>全部最小项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器件的规模随着输入信号数量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的增加呈</a:t>
            </a:r>
            <a:r>
              <a:rPr lang="en-US" altLang="zh-CN" sz="2400" b="1" dirty="0"/>
              <a:t>2</a:t>
            </a:r>
            <a:r>
              <a:rPr lang="en-US" altLang="zh-CN" sz="2400" b="1" baseline="30000" dirty="0"/>
              <a:t>n</a:t>
            </a:r>
            <a:r>
              <a:rPr lang="zh-CN" altLang="en-US" sz="2400" b="1" dirty="0"/>
              <a:t>指数级增长</a:t>
            </a:r>
            <a:endParaRPr lang="en-US" altLang="zh-CN" sz="2400" b="1" dirty="0"/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组合型结构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无触发器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657C5758-FE66-4069-8487-663B0B4BA53F}"/>
              </a:ext>
            </a:extLst>
          </p:cNvPr>
          <p:cNvSpPr txBox="1"/>
          <p:nvPr/>
        </p:nvSpPr>
        <p:spPr>
          <a:xfrm>
            <a:off x="6937424" y="2614611"/>
            <a:ext cx="454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最小项</a:t>
            </a:r>
          </a:p>
        </p:txBody>
      </p:sp>
    </p:spTree>
    <p:extLst>
      <p:ext uri="{BB962C8B-B14F-4D97-AF65-F5344CB8AC3E}">
        <p14:creationId xmlns:p14="http://schemas.microsoft.com/office/powerpoint/2010/main" xmlns="" val="37821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</a:t>
            </a: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的结构与功能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graphicFrame>
        <p:nvGraphicFramePr>
          <p:cNvPr id="14" name="Object 6">
            <a:extLst>
              <a:ext uri="{FF2B5EF4-FFF2-40B4-BE49-F238E27FC236}">
                <a16:creationId xmlns="" xmlns:a16="http://schemas.microsoft.com/office/drawing/2014/main" id="{D1CF5E19-9404-4C89-A6FA-982995EFC5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64636881"/>
              </p:ext>
            </p:extLst>
          </p:nvPr>
        </p:nvGraphicFramePr>
        <p:xfrm>
          <a:off x="432944" y="1837103"/>
          <a:ext cx="4760496" cy="3981506"/>
        </p:xfrm>
        <a:graphic>
          <a:graphicData uri="http://schemas.openxmlformats.org/presentationml/2006/ole">
            <p:oleObj spid="_x0000_s10650" r:id="rId5" imgW="1847850" imgH="1885950" progId="">
              <p:embed/>
            </p:oleObj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="" xmlns:a16="http://schemas.microsoft.com/office/drawing/2014/main" id="{94D037E3-32FF-484F-90BF-7EB65AFF58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83572740"/>
              </p:ext>
            </p:extLst>
          </p:nvPr>
        </p:nvGraphicFramePr>
        <p:xfrm>
          <a:off x="5546287" y="4274330"/>
          <a:ext cx="3113088" cy="1098550"/>
        </p:xfrm>
        <a:graphic>
          <a:graphicData uri="http://schemas.openxmlformats.org/presentationml/2006/ole">
            <p:oleObj spid="_x0000_s10651" name="公式" r:id="rId6" imgW="1143000" imgH="457200" progId="">
              <p:embed/>
            </p:oleObj>
          </a:graphicData>
        </a:graphic>
      </p:graphicFrame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B9782D86-2FD1-47A1-B3EE-61A473198157}"/>
              </a:ext>
            </a:extLst>
          </p:cNvPr>
          <p:cNvSpPr/>
          <p:nvPr/>
        </p:nvSpPr>
        <p:spPr>
          <a:xfrm>
            <a:off x="0" y="717477"/>
            <a:ext cx="4303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可编程只读存储器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PROM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419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</a:t>
            </a: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的结构与功能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3CDD4E1-E1E3-4B2F-9310-48046A82EF37}"/>
              </a:ext>
            </a:extLst>
          </p:cNvPr>
          <p:cNvSpPr/>
          <p:nvPr/>
        </p:nvSpPr>
        <p:spPr>
          <a:xfrm>
            <a:off x="39210" y="780823"/>
            <a:ext cx="3833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可编程逻辑阵列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PLA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524725" y="2515985"/>
            <a:ext cx="8087261" cy="3307838"/>
            <a:chOff x="567" y="1805"/>
            <a:chExt cx="4626" cy="1665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2148" y="3238"/>
              <a:ext cx="134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b="1" dirty="0" smtClean="0"/>
                <a:t>PLA</a:t>
              </a:r>
              <a:r>
                <a:rPr lang="zh-CN" altLang="en-US" b="1" dirty="0"/>
                <a:t>的基本结构</a:t>
              </a:r>
            </a:p>
          </p:txBody>
        </p:sp>
        <p:pic>
          <p:nvPicPr>
            <p:cNvPr id="13" name="Picture 5" descr="6-3-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1805"/>
              <a:ext cx="4626" cy="1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8745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1251284" y="3014625"/>
            <a:ext cx="15137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40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3158834" y="-15801"/>
            <a:ext cx="598516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 flipH="1">
            <a:off x="3158833" y="15801"/>
            <a:ext cx="3386343" cy="24041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5827660" y="4362508"/>
            <a:ext cx="3316340" cy="24954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4405821" y="2090677"/>
            <a:ext cx="409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概述</a:t>
            </a:r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4405820" y="3012541"/>
            <a:ext cx="399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简单</a:t>
            </a:r>
            <a:r>
              <a:rPr lang="en-US" altLang="zh-CN" dirty="0"/>
              <a:t>PLD</a:t>
            </a:r>
            <a:r>
              <a:rPr lang="zh-CN" altLang="en-US" dirty="0"/>
              <a:t>的原理与结构</a:t>
            </a:r>
          </a:p>
        </p:txBody>
      </p:sp>
      <p:sp>
        <p:nvSpPr>
          <p:cNvPr id="17" name="淘宝网chenying0907出品 29">
            <a:extLst>
              <a:ext uri="{FF2B5EF4-FFF2-40B4-BE49-F238E27FC236}">
                <a16:creationId xmlns="" xmlns:a16="http://schemas.microsoft.com/office/drawing/2014/main" id="{CB71A628-6373-4E0F-9C96-7CD3E76B261D}"/>
              </a:ext>
            </a:extLst>
          </p:cNvPr>
          <p:cNvSpPr txBox="1"/>
          <p:nvPr/>
        </p:nvSpPr>
        <p:spPr>
          <a:xfrm>
            <a:off x="4405820" y="3960780"/>
            <a:ext cx="448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/>
              <a:t>CPLD</a:t>
            </a:r>
            <a:r>
              <a:rPr lang="zh-CN" altLang="en-US" sz="2800" dirty="0"/>
              <a:t>与</a:t>
            </a:r>
            <a:r>
              <a:rPr lang="en-US" altLang="zh-CN" sz="2800" dirty="0"/>
              <a:t>FPGA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2717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</a:t>
            </a: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的结构与功能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3CDD4E1-E1E3-4B2F-9310-48046A82EF37}"/>
              </a:ext>
            </a:extLst>
          </p:cNvPr>
          <p:cNvSpPr/>
          <p:nvPr/>
        </p:nvSpPr>
        <p:spPr>
          <a:xfrm>
            <a:off x="17054" y="726949"/>
            <a:ext cx="3833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可编程逻辑阵列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PLA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="" xmlns:a16="http://schemas.microsoft.com/office/drawing/2014/main" id="{5B9831D1-5883-4330-9FD8-4250730020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9819726"/>
              </p:ext>
            </p:extLst>
          </p:nvPr>
        </p:nvGraphicFramePr>
        <p:xfrm>
          <a:off x="3850700" y="1218649"/>
          <a:ext cx="5293300" cy="5605883"/>
        </p:xfrm>
        <a:graphic>
          <a:graphicData uri="http://schemas.openxmlformats.org/presentationml/2006/ole">
            <p:oleObj spid="_x0000_s22560" name="Picture" r:id="rId5" imgW="2095560" imgH="2219400" progId="Word.Picture.8">
              <p:embed/>
            </p:oleObj>
          </a:graphicData>
        </a:graphic>
      </p:graphicFrame>
      <p:sp>
        <p:nvSpPr>
          <p:cNvPr id="2" name="矩形 1">
            <a:extLst>
              <a:ext uri="{FF2B5EF4-FFF2-40B4-BE49-F238E27FC236}">
                <a16:creationId xmlns="" xmlns:a16="http://schemas.microsoft.com/office/drawing/2014/main" id="{C3D8593F-100B-4BD4-AFC5-AD1B7CF4756C}"/>
              </a:ext>
            </a:extLst>
          </p:cNvPr>
          <p:cNvSpPr/>
          <p:nvPr/>
        </p:nvSpPr>
        <p:spPr>
          <a:xfrm>
            <a:off x="358447" y="2306642"/>
            <a:ext cx="3132898" cy="3724096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用</a:t>
            </a:r>
            <a:r>
              <a:rPr lang="en-US" altLang="zh-CN" sz="2400" b="1" dirty="0"/>
              <a:t>PLA</a:t>
            </a:r>
            <a:r>
              <a:rPr lang="zh-CN" altLang="en-US" sz="2400" b="1" dirty="0"/>
              <a:t>实现逻辑函数的基本原理是基于函数的</a:t>
            </a:r>
            <a:r>
              <a:rPr lang="zh-CN" altLang="en-US" sz="2400" b="1" dirty="0">
                <a:solidFill>
                  <a:srgbClr val="FF0000"/>
                </a:solidFill>
              </a:rPr>
              <a:t>最简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与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或</a:t>
            </a:r>
            <a:r>
              <a:rPr lang="zh-CN" altLang="en-US" sz="2400" b="1" dirty="0"/>
              <a:t>表达式</a:t>
            </a:r>
            <a:endParaRPr lang="en-US" altLang="zh-CN" sz="2400" b="1" dirty="0"/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</a:rPr>
              <a:t>与阵列可编程</a:t>
            </a:r>
            <a:r>
              <a:rPr lang="zh-CN" altLang="en-US" sz="2400" b="1" dirty="0"/>
              <a:t>，无需产生所有的最小项，电路规模小</a:t>
            </a:r>
            <a:endParaRPr lang="en-US" altLang="zh-CN" sz="2400" b="1" dirty="0"/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</a:rPr>
              <a:t>或阵列可编程</a:t>
            </a:r>
            <a:r>
              <a:rPr lang="zh-CN" altLang="en-US" sz="2400" b="1" dirty="0"/>
              <a:t>，电路实现灵活</a:t>
            </a:r>
          </a:p>
        </p:txBody>
      </p:sp>
    </p:spTree>
    <p:extLst>
      <p:ext uri="{BB962C8B-B14F-4D97-AF65-F5344CB8AC3E}">
        <p14:creationId xmlns:p14="http://schemas.microsoft.com/office/powerpoint/2010/main" xmlns="" val="316733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</a:t>
            </a: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的结构与功能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pic>
        <p:nvPicPr>
          <p:cNvPr id="13" name="Picture 5" descr="6-3-7">
            <a:extLst>
              <a:ext uri="{FF2B5EF4-FFF2-40B4-BE49-F238E27FC236}">
                <a16:creationId xmlns="" xmlns:a16="http://schemas.microsoft.com/office/drawing/2014/main" id="{5AA208EE-AC2B-40E5-8E21-E1AEDC843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157" y="1679492"/>
            <a:ext cx="5243369" cy="512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Object 8">
            <a:extLst>
              <a:ext uri="{FF2B5EF4-FFF2-40B4-BE49-F238E27FC236}">
                <a16:creationId xmlns="" xmlns:a16="http://schemas.microsoft.com/office/drawing/2014/main" id="{8D3D6B3C-E8F6-4DB5-9D5C-0B04C8D614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406532"/>
              </p:ext>
            </p:extLst>
          </p:nvPr>
        </p:nvGraphicFramePr>
        <p:xfrm>
          <a:off x="5923653" y="1436694"/>
          <a:ext cx="2498452" cy="740866"/>
        </p:xfrm>
        <a:graphic>
          <a:graphicData uri="http://schemas.openxmlformats.org/presentationml/2006/ole">
            <p:oleObj spid="_x0000_s12684" name="公式" r:id="rId6" imgW="787400" imgH="228600" progId="">
              <p:embed/>
            </p:oleObj>
          </a:graphicData>
        </a:graphic>
      </p:graphicFrame>
      <p:graphicFrame>
        <p:nvGraphicFramePr>
          <p:cNvPr id="15" name="Object 10">
            <a:extLst>
              <a:ext uri="{FF2B5EF4-FFF2-40B4-BE49-F238E27FC236}">
                <a16:creationId xmlns="" xmlns:a16="http://schemas.microsoft.com/office/drawing/2014/main" id="{A89B7BB6-8905-49D3-8E00-AA8537C21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2460996"/>
              </p:ext>
            </p:extLst>
          </p:nvPr>
        </p:nvGraphicFramePr>
        <p:xfrm>
          <a:off x="5923653" y="2117620"/>
          <a:ext cx="2778460" cy="734042"/>
        </p:xfrm>
        <a:graphic>
          <a:graphicData uri="http://schemas.openxmlformats.org/presentationml/2006/ole">
            <p:oleObj spid="_x0000_s12685" name="公式" r:id="rId7" imgW="889000" imgH="228600" progId="">
              <p:embed/>
            </p:oleObj>
          </a:graphicData>
        </a:graphic>
      </p:graphicFrame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776FA641-3329-4FBE-BA91-1CAF5966D415}"/>
              </a:ext>
            </a:extLst>
          </p:cNvPr>
          <p:cNvSpPr/>
          <p:nvPr/>
        </p:nvSpPr>
        <p:spPr>
          <a:xfrm>
            <a:off x="5868594" y="3063463"/>
            <a:ext cx="2985237" cy="3570208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由于需要逻辑函数的最简</a:t>
            </a:r>
            <a:r>
              <a:rPr lang="zh-CN" altLang="en-US" sz="2400" b="1" dirty="0" smtClean="0"/>
              <a:t>与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或</a:t>
            </a:r>
            <a:r>
              <a:rPr lang="zh-CN" altLang="en-US" sz="2400" b="1" dirty="0"/>
              <a:t>表达式，涉及的软件算法比较复杂，特别是对于多输出逻辑函数</a:t>
            </a:r>
            <a:endParaRPr lang="en-US" altLang="zh-CN" sz="2400" b="1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与、或两级可编程，编程难度较大，一般由厂家完成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D6217084-A941-4DD4-915A-CD4E105D8088}"/>
              </a:ext>
            </a:extLst>
          </p:cNvPr>
          <p:cNvSpPr/>
          <p:nvPr/>
        </p:nvSpPr>
        <p:spPr>
          <a:xfrm>
            <a:off x="77419" y="754637"/>
            <a:ext cx="3833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可编程逻辑阵列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PLA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157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</a:t>
            </a: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的结构与功能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3CDD4E1-E1E3-4B2F-9310-48046A82EF37}"/>
              </a:ext>
            </a:extLst>
          </p:cNvPr>
          <p:cNvSpPr/>
          <p:nvPr/>
        </p:nvSpPr>
        <p:spPr>
          <a:xfrm>
            <a:off x="20329" y="772360"/>
            <a:ext cx="37636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可编程阵列逻辑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PAL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440113" y="2021552"/>
            <a:ext cx="8221749" cy="3696656"/>
            <a:chOff x="368" y="1434"/>
            <a:chExt cx="4808" cy="1919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2136" y="3113"/>
              <a:ext cx="1359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b="1" dirty="0" smtClean="0"/>
                <a:t>PAL</a:t>
              </a:r>
              <a:r>
                <a:rPr lang="zh-CN" altLang="en-US" b="1" dirty="0"/>
                <a:t>的基本结构</a:t>
              </a:r>
            </a:p>
          </p:txBody>
        </p:sp>
        <p:pic>
          <p:nvPicPr>
            <p:cNvPr id="14" name="Picture 5" descr="6-3-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" y="1434"/>
              <a:ext cx="4808" cy="1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3172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</a:t>
            </a: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的结构与功能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3CDD4E1-E1E3-4B2F-9310-48046A82EF37}"/>
              </a:ext>
            </a:extLst>
          </p:cNvPr>
          <p:cNvSpPr/>
          <p:nvPr/>
        </p:nvSpPr>
        <p:spPr>
          <a:xfrm>
            <a:off x="20329" y="772360"/>
            <a:ext cx="37636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可编程阵列逻辑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PAL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69" name="矩形 668">
            <a:extLst>
              <a:ext uri="{FF2B5EF4-FFF2-40B4-BE49-F238E27FC236}">
                <a16:creationId xmlns="" xmlns:a16="http://schemas.microsoft.com/office/drawing/2014/main" id="{4AEFE9F0-7529-456B-846F-0D07F7C67177}"/>
              </a:ext>
            </a:extLst>
          </p:cNvPr>
          <p:cNvSpPr/>
          <p:nvPr/>
        </p:nvSpPr>
        <p:spPr>
          <a:xfrm>
            <a:off x="367197" y="2518581"/>
            <a:ext cx="3069909" cy="3724096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</a:rPr>
              <a:t>与阵列可编程，或阵列固定</a:t>
            </a:r>
            <a:r>
              <a:rPr lang="zh-CN" altLang="en-US" sz="2400" b="1" dirty="0"/>
              <a:t>，输出端为</a:t>
            </a:r>
            <a:r>
              <a:rPr lang="zh-CN" altLang="en-US" sz="2400" b="1" dirty="0">
                <a:solidFill>
                  <a:srgbClr val="FF0000"/>
                </a:solidFill>
              </a:rPr>
              <a:t>固定个数</a:t>
            </a:r>
            <a:r>
              <a:rPr lang="zh-CN" altLang="en-US" sz="2400" b="1" dirty="0">
                <a:solidFill>
                  <a:srgbClr val="0000FF"/>
                </a:solidFill>
              </a:rPr>
              <a:t>与项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FF33CC"/>
                </a:solidFill>
              </a:rPr>
              <a:t>或</a:t>
            </a:r>
            <a:endParaRPr lang="en-US" altLang="zh-CN" sz="2400" b="1" dirty="0">
              <a:solidFill>
                <a:srgbClr val="FF33CC"/>
              </a:solidFill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/>
              <a:t>通常</a:t>
            </a:r>
            <a:r>
              <a:rPr lang="en-US" altLang="zh-CN" sz="2400" b="1" dirty="0"/>
              <a:t>PAL</a:t>
            </a:r>
            <a:r>
              <a:rPr lang="zh-CN" altLang="en-US" sz="2400" b="1" dirty="0"/>
              <a:t>输出端的与项个数达到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个，满足大多数逻辑函数的设计需求</a:t>
            </a:r>
            <a:endParaRPr lang="en-US" altLang="zh-CN" sz="2400" b="1" dirty="0"/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易于制造，成本低</a:t>
            </a:r>
          </a:p>
        </p:txBody>
      </p:sp>
      <p:graphicFrame>
        <p:nvGraphicFramePr>
          <p:cNvPr id="670" name="Object 5">
            <a:extLst>
              <a:ext uri="{FF2B5EF4-FFF2-40B4-BE49-F238E27FC236}">
                <a16:creationId xmlns="" xmlns:a16="http://schemas.microsoft.com/office/drawing/2014/main" id="{6049D5E9-66D0-40AA-9CA2-566BA97FAE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1388427"/>
              </p:ext>
            </p:extLst>
          </p:nvPr>
        </p:nvGraphicFramePr>
        <p:xfrm>
          <a:off x="4228896" y="1175084"/>
          <a:ext cx="4851012" cy="5160572"/>
        </p:xfrm>
        <a:graphic>
          <a:graphicData uri="http://schemas.openxmlformats.org/presentationml/2006/ole">
            <p:oleObj spid="_x0000_s23582" r:id="rId5" imgW="2400300" imgH="2552700" progId="Word.Picture.8">
              <p:embed/>
            </p:oleObj>
          </a:graphicData>
        </a:graphic>
      </p:graphicFrame>
      <p:sp>
        <p:nvSpPr>
          <p:cNvPr id="2" name="对话气泡: 矩形 1">
            <a:extLst>
              <a:ext uri="{FF2B5EF4-FFF2-40B4-BE49-F238E27FC236}">
                <a16:creationId xmlns="" xmlns:a16="http://schemas.microsoft.com/office/drawing/2014/main" id="{60854E53-FA86-4340-87BF-655456711342}"/>
              </a:ext>
            </a:extLst>
          </p:cNvPr>
          <p:cNvSpPr/>
          <p:nvPr/>
        </p:nvSpPr>
        <p:spPr bwMode="auto">
          <a:xfrm>
            <a:off x="7369510" y="6285117"/>
            <a:ext cx="1743865" cy="461665"/>
          </a:xfrm>
          <a:prstGeom prst="wedgeRectCallout">
            <a:avLst>
              <a:gd name="adj1" fmla="val -2215"/>
              <a:gd name="adj2" fmla="val -9166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</a:rPr>
              <a:t>四输入或门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762D5151-378C-4097-9A2F-C129C4F4C388}"/>
              </a:ext>
            </a:extLst>
          </p:cNvPr>
          <p:cNvSpPr txBox="1"/>
          <p:nvPr/>
        </p:nvSpPr>
        <p:spPr>
          <a:xfrm>
            <a:off x="5260703" y="6297624"/>
            <a:ext cx="2108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可编程与阵列</a:t>
            </a:r>
          </a:p>
        </p:txBody>
      </p:sp>
      <p:sp>
        <p:nvSpPr>
          <p:cNvPr id="671" name="文本框 670">
            <a:extLst>
              <a:ext uri="{FF2B5EF4-FFF2-40B4-BE49-F238E27FC236}">
                <a16:creationId xmlns="" xmlns:a16="http://schemas.microsoft.com/office/drawing/2014/main" id="{FEEB9BD3-F50E-4E2C-9907-7691A160EEB9}"/>
              </a:ext>
            </a:extLst>
          </p:cNvPr>
          <p:cNvSpPr txBox="1"/>
          <p:nvPr/>
        </p:nvSpPr>
        <p:spPr>
          <a:xfrm>
            <a:off x="7266341" y="899891"/>
            <a:ext cx="181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固定或阵列</a:t>
            </a:r>
          </a:p>
        </p:txBody>
      </p:sp>
    </p:spTree>
    <p:extLst>
      <p:ext uri="{BB962C8B-B14F-4D97-AF65-F5344CB8AC3E}">
        <p14:creationId xmlns:p14="http://schemas.microsoft.com/office/powerpoint/2010/main" xmlns="" val="19064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</a:t>
            </a: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的结构与功能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3CDD4E1-E1E3-4B2F-9310-48046A82EF37}"/>
              </a:ext>
            </a:extLst>
          </p:cNvPr>
          <p:cNvSpPr/>
          <p:nvPr/>
        </p:nvSpPr>
        <p:spPr>
          <a:xfrm>
            <a:off x="20329" y="772360"/>
            <a:ext cx="37636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可编程阵列逻辑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PAL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0" y="1510679"/>
            <a:ext cx="4572000" cy="5213351"/>
            <a:chOff x="1429" y="482"/>
            <a:chExt cx="2880" cy="3284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807" y="3475"/>
              <a:ext cx="20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zh-CN" altLang="en-US" b="1" dirty="0" smtClean="0"/>
                <a:t>一</a:t>
              </a:r>
              <a:r>
                <a:rPr lang="zh-CN" altLang="en-US" b="1" dirty="0"/>
                <a:t>个</a:t>
              </a:r>
              <a:r>
                <a:rPr lang="en-US" altLang="zh-CN" b="1" dirty="0"/>
                <a:t>4</a:t>
              </a:r>
              <a:r>
                <a:rPr lang="zh-CN" altLang="en-US" b="1" dirty="0"/>
                <a:t>输入</a:t>
              </a:r>
              <a:r>
                <a:rPr lang="en-US" altLang="zh-CN" b="1" dirty="0"/>
                <a:t>4</a:t>
              </a:r>
              <a:r>
                <a:rPr lang="zh-CN" altLang="en-US" b="1" dirty="0"/>
                <a:t>输出的</a:t>
              </a:r>
              <a:r>
                <a:rPr lang="en-US" altLang="zh-CN" b="1" dirty="0"/>
                <a:t>PAL</a:t>
              </a:r>
            </a:p>
          </p:txBody>
        </p:sp>
        <p:pic>
          <p:nvPicPr>
            <p:cNvPr id="13" name="Picture 5" descr="6-3-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482"/>
              <a:ext cx="2880" cy="2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9229459"/>
              </p:ext>
            </p:extLst>
          </p:nvPr>
        </p:nvGraphicFramePr>
        <p:xfrm>
          <a:off x="5092375" y="1867997"/>
          <a:ext cx="2663825" cy="573088"/>
        </p:xfrm>
        <a:graphic>
          <a:graphicData uri="http://schemas.openxmlformats.org/presentationml/2006/ole">
            <p:oleObj spid="_x0000_s24718" name="公式" r:id="rId6" imgW="1015559" imgH="215806" progId="">
              <p:embed/>
            </p:oleObj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73407104"/>
              </p:ext>
            </p:extLst>
          </p:nvPr>
        </p:nvGraphicFramePr>
        <p:xfrm>
          <a:off x="5092375" y="2553003"/>
          <a:ext cx="2019300" cy="498475"/>
        </p:xfrm>
        <a:graphic>
          <a:graphicData uri="http://schemas.openxmlformats.org/presentationml/2006/ole">
            <p:oleObj spid="_x0000_s24719" name="公式" r:id="rId7" imgW="774364" imgH="190417" progId="">
              <p:embed/>
            </p:oleObj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65550187"/>
              </p:ext>
            </p:extLst>
          </p:nvPr>
        </p:nvGraphicFramePr>
        <p:xfrm>
          <a:off x="5092375" y="3163396"/>
          <a:ext cx="2765425" cy="573088"/>
        </p:xfrm>
        <a:graphic>
          <a:graphicData uri="http://schemas.openxmlformats.org/presentationml/2006/ole">
            <p:oleObj spid="_x0000_s24720" name="公式" r:id="rId8" imgW="1053643" imgH="215806" progId="">
              <p:embed/>
            </p:oleObj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38989033"/>
              </p:ext>
            </p:extLst>
          </p:nvPr>
        </p:nvGraphicFramePr>
        <p:xfrm>
          <a:off x="5092375" y="4209529"/>
          <a:ext cx="3314700" cy="573088"/>
        </p:xfrm>
        <a:graphic>
          <a:graphicData uri="http://schemas.openxmlformats.org/presentationml/2006/ole">
            <p:oleObj spid="_x0000_s24721" name="公式" r:id="rId9" imgW="1269449" imgH="215806" progId="">
              <p:embed/>
            </p:oleObj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11523625"/>
              </p:ext>
            </p:extLst>
          </p:nvPr>
        </p:nvGraphicFramePr>
        <p:xfrm>
          <a:off x="5092375" y="4802139"/>
          <a:ext cx="4051626" cy="448435"/>
        </p:xfrm>
        <a:graphic>
          <a:graphicData uri="http://schemas.openxmlformats.org/presentationml/2006/ole">
            <p:oleObj spid="_x0000_s24722" name="公式" r:id="rId10" imgW="1727200" imgH="1905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454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</a:t>
            </a: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的结构与功能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670" name="Text Box 2">
            <a:extLst>
              <a:ext uri="{FF2B5EF4-FFF2-40B4-BE49-F238E27FC236}">
                <a16:creationId xmlns="" xmlns:a16="http://schemas.microsoft.com/office/drawing/2014/main" id="{28DEDB3E-5F22-42EB-AED8-C92395D76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33" y="1313126"/>
            <a:ext cx="347542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  <a:ea typeface="隶书" panose="02010509060101010101" pitchFamily="49" charset="-122"/>
              </a:rPr>
              <a:t>带反馈寄存器的</a:t>
            </a:r>
            <a:r>
              <a:rPr lang="en-US" altLang="zh-CN" b="1" dirty="0" smtClean="0">
                <a:solidFill>
                  <a:srgbClr val="FF0000"/>
                </a:solidFill>
                <a:ea typeface="隶书" panose="02010509060101010101" pitchFamily="49" charset="-122"/>
              </a:rPr>
              <a:t>PAL</a:t>
            </a:r>
            <a:endParaRPr lang="zh-CN" altLang="en-US" b="1" dirty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9CB4DAE7-DEFB-46DD-B24B-B2B571B26457}"/>
              </a:ext>
            </a:extLst>
          </p:cNvPr>
          <p:cNvSpPr/>
          <p:nvPr/>
        </p:nvSpPr>
        <p:spPr>
          <a:xfrm>
            <a:off x="-38869" y="709544"/>
            <a:ext cx="37636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可编程阵列逻辑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PAL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7313" y="1974038"/>
            <a:ext cx="8510557" cy="2525917"/>
            <a:chOff x="94185" y="2600265"/>
            <a:chExt cx="8510557" cy="252591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185" y="2937164"/>
              <a:ext cx="4416856" cy="2189018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1375" y="2600265"/>
              <a:ext cx="3613367" cy="217124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9957" y="2923185"/>
              <a:ext cx="491418" cy="1044757"/>
            </a:xfrm>
            <a:prstGeom prst="rect">
              <a:avLst/>
            </a:prstGeom>
          </p:spPr>
        </p:pic>
        <p:cxnSp>
          <p:nvCxnSpPr>
            <p:cNvPr id="14" name="直接连接符 13"/>
            <p:cNvCxnSpPr/>
            <p:nvPr/>
          </p:nvCxnSpPr>
          <p:spPr>
            <a:xfrm flipV="1">
              <a:off x="4405745" y="4344785"/>
              <a:ext cx="748146" cy="4433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499957" y="4566458"/>
              <a:ext cx="620683" cy="3879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630066" y="4749336"/>
            <a:ext cx="80578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时钟脉冲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上升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沿，或门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输出被寄存到触发器中。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输出端经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反馈送入与阵列。 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三态缓冲器在输出使能信号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OE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的控制下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，可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使输出端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呈高阻状态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，或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触发器的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端反向后由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输出。</a:t>
            </a:r>
          </a:p>
        </p:txBody>
      </p:sp>
      <p:sp>
        <p:nvSpPr>
          <p:cNvPr id="3" name="椭圆 2"/>
          <p:cNvSpPr/>
          <p:nvPr/>
        </p:nvSpPr>
        <p:spPr bwMode="auto">
          <a:xfrm>
            <a:off x="2070975" y="3717720"/>
            <a:ext cx="45719" cy="45719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square" rtlCol="0" anchor="ctr">
            <a:spAutoFit/>
          </a:bodyPr>
          <a:lstStyle/>
          <a:p>
            <a:pPr algn="l"/>
            <a:endParaRPr lang="zh-CN" altLang="en-US" sz="2800"/>
          </a:p>
        </p:txBody>
      </p:sp>
      <p:sp>
        <p:nvSpPr>
          <p:cNvPr id="15" name="椭圆 14"/>
          <p:cNvSpPr/>
          <p:nvPr/>
        </p:nvSpPr>
        <p:spPr bwMode="auto">
          <a:xfrm>
            <a:off x="2241043" y="3909873"/>
            <a:ext cx="45719" cy="45719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square" rtlCol="0" anchor="ctr">
            <a:spAutoFit/>
          </a:bodyPr>
          <a:lstStyle/>
          <a:p>
            <a:pPr algn="l"/>
            <a:endParaRPr lang="zh-CN" altLang="en-US" sz="2800"/>
          </a:p>
        </p:txBody>
      </p:sp>
      <p:sp>
        <p:nvSpPr>
          <p:cNvPr id="19" name="椭圆 18"/>
          <p:cNvSpPr/>
          <p:nvPr/>
        </p:nvSpPr>
        <p:spPr bwMode="auto">
          <a:xfrm>
            <a:off x="2411107" y="3739805"/>
            <a:ext cx="45719" cy="45719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square" rtlCol="0" anchor="ctr">
            <a:spAutoFit/>
          </a:bodyPr>
          <a:lstStyle/>
          <a:p>
            <a:pPr algn="l"/>
            <a:endParaRPr lang="zh-CN" altLang="en-US" sz="2800"/>
          </a:p>
        </p:txBody>
      </p:sp>
      <p:sp>
        <p:nvSpPr>
          <p:cNvPr id="20" name="椭圆 19"/>
          <p:cNvSpPr/>
          <p:nvPr/>
        </p:nvSpPr>
        <p:spPr bwMode="auto">
          <a:xfrm>
            <a:off x="2587818" y="3920915"/>
            <a:ext cx="45719" cy="45719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square" rtlCol="0" anchor="ctr">
            <a:spAutoFit/>
          </a:bodyPr>
          <a:lstStyle/>
          <a:p>
            <a:pPr algn="l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xmlns="" val="41275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4157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</a:t>
            </a: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的结构与功能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3CDD4E1-E1E3-4B2F-9310-48046A82EF37}"/>
              </a:ext>
            </a:extLst>
          </p:cNvPr>
          <p:cNvSpPr/>
          <p:nvPr/>
        </p:nvSpPr>
        <p:spPr>
          <a:xfrm>
            <a:off x="148296" y="707426"/>
            <a:ext cx="36148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通用阵列逻辑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GAL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Text Box 4">
            <a:extLst>
              <a:ext uri="{FF2B5EF4-FFF2-40B4-BE49-F238E27FC236}">
                <a16:creationId xmlns="" xmlns:a16="http://schemas.microsoft.com/office/drawing/2014/main" id="{46EDA297-B7B9-488E-B4BC-3C6D0E441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81" y="4870273"/>
            <a:ext cx="864964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1" lang="en-US" altLang="zh-CN" sz="2400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GAL</a:t>
            </a:r>
            <a:r>
              <a:rPr kumimoji="1"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的输出电路部分增设了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可编程</a:t>
            </a:r>
            <a:r>
              <a:rPr kumimoji="1"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输出逻辑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宏单元</a:t>
            </a:r>
            <a:r>
              <a:rPr kumimoji="1"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2400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OLMC)</a:t>
            </a:r>
            <a:r>
              <a:rPr kumimoji="1" lang="zh-CN" altLang="en-US" sz="2400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通过编程可将</a:t>
            </a:r>
            <a:r>
              <a:rPr kumimoji="1"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OLMC</a:t>
            </a:r>
            <a:r>
              <a:rPr kumimoji="1"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设置为不同的工作状态，从而实现</a:t>
            </a:r>
            <a:r>
              <a:rPr kumimoji="1"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PAL</a:t>
            </a:r>
            <a:r>
              <a:rPr kumimoji="1"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的所有输出结构，产生组合、时序逻辑电路输出</a:t>
            </a: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225881" y="1504548"/>
            <a:ext cx="8594726" cy="3040064"/>
            <a:chOff x="345" y="1426"/>
            <a:chExt cx="5414" cy="1915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929" y="3050"/>
              <a:ext cx="20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b="1" dirty="0" smtClean="0"/>
                <a:t>PAL</a:t>
              </a:r>
              <a:r>
                <a:rPr lang="zh-CN" altLang="en-US" b="1" dirty="0"/>
                <a:t>型</a:t>
              </a:r>
              <a:r>
                <a:rPr lang="en-US" altLang="zh-CN" b="1" dirty="0"/>
                <a:t>GAL</a:t>
              </a:r>
              <a:r>
                <a:rPr lang="zh-CN" altLang="en-US" b="1" dirty="0"/>
                <a:t>的基本结构</a:t>
              </a:r>
            </a:p>
          </p:txBody>
        </p:sp>
        <p:pic>
          <p:nvPicPr>
            <p:cNvPr id="13" name="Picture 5" descr="6-3-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" y="1426"/>
              <a:ext cx="5414" cy="1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3418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4157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</a:t>
            </a: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的结构与功能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3CDD4E1-E1E3-4B2F-9310-48046A82EF37}"/>
              </a:ext>
            </a:extLst>
          </p:cNvPr>
          <p:cNvSpPr/>
          <p:nvPr/>
        </p:nvSpPr>
        <p:spPr>
          <a:xfrm>
            <a:off x="302687" y="718910"/>
            <a:ext cx="33161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通用阵列逻辑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GAL 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1435167" y="1817658"/>
            <a:ext cx="6234112" cy="4864100"/>
            <a:chOff x="839" y="754"/>
            <a:chExt cx="3927" cy="3064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2015" y="3566"/>
              <a:ext cx="12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000" b="0" dirty="0" smtClean="0"/>
                <a:t>GAL</a:t>
              </a:r>
              <a:r>
                <a:rPr lang="zh-CN" altLang="en-US" sz="2000" b="0" dirty="0"/>
                <a:t>的结构示意</a:t>
              </a:r>
            </a:p>
          </p:txBody>
        </p:sp>
        <p:pic>
          <p:nvPicPr>
            <p:cNvPr id="15" name="Picture 5" descr="6-3-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754"/>
              <a:ext cx="3927" cy="2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对话气泡: 矩形 2">
            <a:extLst>
              <a:ext uri="{FF2B5EF4-FFF2-40B4-BE49-F238E27FC236}">
                <a16:creationId xmlns="" xmlns:a16="http://schemas.microsoft.com/office/drawing/2014/main" id="{7E059AC4-EAFE-4B00-8C41-951807412730}"/>
              </a:ext>
            </a:extLst>
          </p:cNvPr>
          <p:cNvSpPr/>
          <p:nvPr/>
        </p:nvSpPr>
        <p:spPr bwMode="auto">
          <a:xfrm>
            <a:off x="144087" y="3401592"/>
            <a:ext cx="1102822" cy="2308324"/>
          </a:xfrm>
          <a:prstGeom prst="wedgeRectCallout">
            <a:avLst>
              <a:gd name="adj1" fmla="val 136767"/>
              <a:gd name="adj2" fmla="val 682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0000FF"/>
                </a:solidFill>
              </a:rPr>
              <a:t>可编程与阵列，固定或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阵列</a:t>
            </a:r>
            <a:r>
              <a:rPr lang="zh-CN" altLang="en-US" sz="2400" b="1" dirty="0">
                <a:solidFill>
                  <a:srgbClr val="0000FF"/>
                </a:solidFill>
              </a:rPr>
              <a:t>。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与</a:t>
            </a:r>
            <a:r>
              <a:rPr lang="en-US" altLang="zh-CN" sz="2400" b="1" dirty="0">
                <a:solidFill>
                  <a:srgbClr val="0000FF"/>
                </a:solidFill>
              </a:rPr>
              <a:t>PAL</a:t>
            </a:r>
            <a:r>
              <a:rPr lang="zh-CN" altLang="en-US" sz="2400" b="1" dirty="0">
                <a:solidFill>
                  <a:srgbClr val="0000FF"/>
                </a:solidFill>
              </a:rPr>
              <a:t>相同</a:t>
            </a:r>
          </a:p>
        </p:txBody>
      </p:sp>
      <p:sp>
        <p:nvSpPr>
          <p:cNvPr id="17" name="对话气泡: 矩形 4">
            <a:extLst>
              <a:ext uri="{FF2B5EF4-FFF2-40B4-BE49-F238E27FC236}">
                <a16:creationId xmlns="" xmlns:a16="http://schemas.microsoft.com/office/drawing/2014/main" id="{E7FA3ABC-1C15-4F6F-B675-B537CED001B5}"/>
              </a:ext>
            </a:extLst>
          </p:cNvPr>
          <p:cNvSpPr/>
          <p:nvPr/>
        </p:nvSpPr>
        <p:spPr bwMode="auto">
          <a:xfrm>
            <a:off x="7693321" y="2133107"/>
            <a:ext cx="1429125" cy="2308324"/>
          </a:xfrm>
          <a:prstGeom prst="wedgeRectCallout">
            <a:avLst>
              <a:gd name="adj1" fmla="val -149732"/>
              <a:gd name="adj2" fmla="val 4698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可编程输出逻辑宏单元，能实现不同形式的输出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4411287" y="4350327"/>
            <a:ext cx="2100349" cy="142978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algn="l"/>
            <a:endParaRPr lang="zh-CN" altLang="en-US" sz="2800"/>
          </a:p>
        </p:txBody>
      </p:sp>
      <p:sp>
        <p:nvSpPr>
          <p:cNvPr id="19" name="矩形 18"/>
          <p:cNvSpPr/>
          <p:nvPr/>
        </p:nvSpPr>
        <p:spPr bwMode="auto">
          <a:xfrm>
            <a:off x="4400203" y="2422014"/>
            <a:ext cx="2100349" cy="142978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algn="l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xmlns="" val="323275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1251284" y="3014625"/>
            <a:ext cx="15137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40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3158834" y="-15801"/>
            <a:ext cx="598516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 flipH="1">
            <a:off x="3158833" y="15801"/>
            <a:ext cx="3386343" cy="24041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5827660" y="4362508"/>
            <a:ext cx="3316340" cy="24954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4405821" y="2090677"/>
            <a:ext cx="409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概述</a:t>
            </a:r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4405820" y="3012541"/>
            <a:ext cx="399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简单</a:t>
            </a:r>
            <a:r>
              <a:rPr lang="en-US" altLang="zh-CN" dirty="0"/>
              <a:t>PLD</a:t>
            </a:r>
            <a:r>
              <a:rPr lang="zh-CN" altLang="en-US" dirty="0"/>
              <a:t>的原理与结构</a:t>
            </a:r>
          </a:p>
        </p:txBody>
      </p:sp>
      <p:sp>
        <p:nvSpPr>
          <p:cNvPr id="17" name="淘宝网chenying0907出品 29">
            <a:extLst>
              <a:ext uri="{FF2B5EF4-FFF2-40B4-BE49-F238E27FC236}">
                <a16:creationId xmlns="" xmlns:a16="http://schemas.microsoft.com/office/drawing/2014/main" id="{CB71A628-6373-4E0F-9C96-7CD3E76B261D}"/>
              </a:ext>
            </a:extLst>
          </p:cNvPr>
          <p:cNvSpPr txBox="1"/>
          <p:nvPr/>
        </p:nvSpPr>
        <p:spPr>
          <a:xfrm>
            <a:off x="4405820" y="3960780"/>
            <a:ext cx="448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CPLD</a:t>
            </a:r>
            <a:r>
              <a:rPr lang="zh-CN" altLang="en-US" dirty="0"/>
              <a:t>与</a:t>
            </a:r>
            <a:r>
              <a:rPr lang="en-US" altLang="zh-CN" dirty="0"/>
              <a:t>FPGA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084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4" y="50071"/>
            <a:ext cx="5052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复杂可编程逻辑器件</a:t>
            </a: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CPLD</a:t>
            </a:r>
            <a:endParaRPr lang="zh-CN" altLang="en-US" sz="3200" b="1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Rectangle 5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D310A5C3-39F0-4592-879B-B2D489AD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75" y="798464"/>
            <a:ext cx="8265768" cy="125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CPLD</a:t>
            </a:r>
            <a:r>
              <a:rPr lang="zh-CN" altLang="en-US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是在</a:t>
            </a:r>
            <a:r>
              <a:rPr lang="en-US" altLang="zh-CN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PAL</a:t>
            </a:r>
            <a:r>
              <a:rPr lang="zh-CN" altLang="en-US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GAL</a:t>
            </a:r>
            <a:r>
              <a:rPr lang="zh-CN" altLang="en-US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基础上发展起来的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阵列型</a:t>
            </a:r>
            <a:r>
              <a:rPr lang="en-US" altLang="zh-CN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CPLD</a:t>
            </a:r>
            <a:r>
              <a:rPr lang="zh-CN" altLang="en-US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集成度远远高于</a:t>
            </a:r>
            <a:r>
              <a:rPr lang="en-US" altLang="zh-CN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PAL</a:t>
            </a:r>
            <a:r>
              <a:rPr lang="zh-CN" altLang="en-US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GAL</a:t>
            </a:r>
            <a:r>
              <a:rPr lang="zh-CN" altLang="en-US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，用来设计数字系统，体积小、功耗低、可靠性高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74721138"/>
              </p:ext>
            </p:extLst>
          </p:nvPr>
        </p:nvGraphicFramePr>
        <p:xfrm>
          <a:off x="1164604" y="2461109"/>
          <a:ext cx="6443662" cy="3970337"/>
        </p:xfrm>
        <a:graphic>
          <a:graphicData uri="http://schemas.openxmlformats.org/presentationml/2006/ole">
            <p:oleObj spid="_x0000_s25620" name="图片" r:id="rId5" imgW="3788664" imgH="2295144" progId="Word.Picture.8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47402073"/>
              </p:ext>
            </p:extLst>
          </p:nvPr>
        </p:nvGraphicFramePr>
        <p:xfrm>
          <a:off x="1309066" y="2592871"/>
          <a:ext cx="6119813" cy="3557588"/>
        </p:xfrm>
        <a:graphic>
          <a:graphicData uri="http://schemas.openxmlformats.org/presentationml/2006/ole">
            <p:oleObj spid="_x0000_s25621" name="图片" r:id="rId6" imgW="3523488" imgH="2057400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914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56C6AB9C-D5E9-4B2B-B8C2-6ACA2AB5F91D}"/>
              </a:ext>
            </a:extLst>
          </p:cNvPr>
          <p:cNvSpPr/>
          <p:nvPr/>
        </p:nvSpPr>
        <p:spPr>
          <a:xfrm>
            <a:off x="305530" y="3315306"/>
            <a:ext cx="8662736" cy="1720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可编程逻辑器件</a:t>
            </a:r>
            <a:r>
              <a:rPr lang="zh-CN" altLang="en-US" sz="2800" b="1" dirty="0"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ea typeface="宋体" panose="02010600030101010101" pitchFamily="2" charset="-122"/>
              </a:rPr>
              <a:t>PLD</a:t>
            </a:r>
            <a:r>
              <a:rPr lang="zh-CN" altLang="en-US" sz="2800" b="1" dirty="0">
                <a:ea typeface="宋体" panose="02010600030101010101" pitchFamily="2" charset="-122"/>
              </a:rPr>
              <a:t>－</a:t>
            </a:r>
            <a:r>
              <a:rPr lang="en-US" altLang="zh-CN" sz="2800" b="1" dirty="0">
                <a:ea typeface="宋体" panose="02010600030101010101" pitchFamily="2" charset="-122"/>
              </a:rPr>
              <a:t>Programmable Logic Device</a:t>
            </a:r>
            <a:r>
              <a:rPr lang="zh-CN" altLang="en-US" sz="2800" b="1" dirty="0">
                <a:ea typeface="宋体" panose="02010600030101010101" pitchFamily="2" charset="-122"/>
              </a:rPr>
              <a:t>）：器件的功能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不是固定不变</a:t>
            </a:r>
            <a:r>
              <a:rPr lang="zh-CN" altLang="en-US" sz="2800" b="1" dirty="0">
                <a:ea typeface="宋体" panose="02010600030101010101" pitchFamily="2" charset="-122"/>
              </a:rPr>
              <a:t>的，而是可根据用户的需要进行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改变</a:t>
            </a:r>
            <a:r>
              <a:rPr lang="zh-CN" altLang="en-US" sz="2800" b="1" dirty="0">
                <a:ea typeface="宋体" panose="02010600030101010101" pitchFamily="2" charset="-122"/>
              </a:rPr>
              <a:t>，即由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编程</a:t>
            </a:r>
            <a:r>
              <a:rPr lang="zh-CN" altLang="en-US" sz="2800" b="1" dirty="0">
                <a:ea typeface="宋体" panose="02010600030101010101" pitchFamily="2" charset="-122"/>
              </a:rPr>
              <a:t>的方法来确定器件的逻辑功能。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09032F91-8F9B-4707-BF01-0B6B6DE027F5}"/>
              </a:ext>
            </a:extLst>
          </p:cNvPr>
          <p:cNvSpPr txBox="1"/>
          <p:nvPr/>
        </p:nvSpPr>
        <p:spPr>
          <a:xfrm>
            <a:off x="305530" y="803880"/>
            <a:ext cx="8021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什么是可编程逻辑器件？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81DD019-10AA-4EA8-BF4B-8B7A13FC818C}"/>
              </a:ext>
            </a:extLst>
          </p:cNvPr>
          <p:cNvSpPr/>
          <p:nvPr/>
        </p:nvSpPr>
        <p:spPr>
          <a:xfrm>
            <a:off x="305530" y="1535181"/>
            <a:ext cx="8662736" cy="1720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逻辑器件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：用来实现某种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特定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逻辑功能的电子器件，最简单的逻辑器件是与、或、非门，在此基础上可实现复杂的时序和组合逻辑功能。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" name="对话气泡: 矩形 3">
            <a:extLst>
              <a:ext uri="{FF2B5EF4-FFF2-40B4-BE49-F238E27FC236}">
                <a16:creationId xmlns="" xmlns:a16="http://schemas.microsoft.com/office/drawing/2014/main" id="{09580A47-69D6-4ADF-8B66-381288A6D6E9}"/>
              </a:ext>
            </a:extLst>
          </p:cNvPr>
          <p:cNvSpPr/>
          <p:nvPr/>
        </p:nvSpPr>
        <p:spPr bwMode="auto">
          <a:xfrm>
            <a:off x="848836" y="5486536"/>
            <a:ext cx="6483927" cy="830997"/>
          </a:xfrm>
          <a:prstGeom prst="wedgeRectCallout">
            <a:avLst>
              <a:gd name="adj1" fmla="val -11671"/>
              <a:gd name="adj2" fmla="val -11438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编程：对可编程逻辑器件内部用于连接逻辑门的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开关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配置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，以实现需要的逻辑功能。</a:t>
            </a:r>
          </a:p>
        </p:txBody>
      </p:sp>
    </p:spTree>
    <p:extLst>
      <p:ext uri="{BB962C8B-B14F-4D97-AF65-F5344CB8AC3E}">
        <p14:creationId xmlns:p14="http://schemas.microsoft.com/office/powerpoint/2010/main" xmlns="" val="330494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4" y="50071"/>
            <a:ext cx="5052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复杂可编程逻辑器件</a:t>
            </a: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CPLD</a:t>
            </a:r>
            <a:endParaRPr lang="zh-CN" altLang="en-US" sz="3200" b="1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4D7DA98B-8036-4654-819C-BA0012E07397}"/>
              </a:ext>
            </a:extLst>
          </p:cNvPr>
          <p:cNvGrpSpPr/>
          <p:nvPr/>
        </p:nvGrpSpPr>
        <p:grpSpPr>
          <a:xfrm>
            <a:off x="1435167" y="2896225"/>
            <a:ext cx="5458501" cy="3361588"/>
            <a:chOff x="1219200" y="1082675"/>
            <a:chExt cx="6705600" cy="4692650"/>
          </a:xfrm>
        </p:grpSpPr>
        <p:sp>
          <p:nvSpPr>
            <p:cNvPr id="90" name="Text Box 2">
              <a:extLst>
                <a:ext uri="{FF2B5EF4-FFF2-40B4-BE49-F238E27FC236}">
                  <a16:creationId xmlns="" xmlns:a16="http://schemas.microsoft.com/office/drawing/2014/main" id="{4F75F2CC-0C2A-4E0E-BC8E-9BB2A5DDA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163" y="1714500"/>
              <a:ext cx="714375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1" name="Text Box 3">
              <a:extLst>
                <a:ext uri="{FF2B5EF4-FFF2-40B4-BE49-F238E27FC236}">
                  <a16:creationId xmlns="" xmlns:a16="http://schemas.microsoft.com/office/drawing/2014/main" id="{BA59EE3F-AE22-46BB-9490-2BBD8F1DC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6113" y="1714500"/>
              <a:ext cx="715962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2" name="Text Box 4">
              <a:extLst>
                <a:ext uri="{FF2B5EF4-FFF2-40B4-BE49-F238E27FC236}">
                  <a16:creationId xmlns="" xmlns:a16="http://schemas.microsoft.com/office/drawing/2014/main" id="{32725B82-31B3-4173-A25B-0CFBBB69D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1714500"/>
              <a:ext cx="715963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3" name="Text Box 5">
              <a:extLst>
                <a:ext uri="{FF2B5EF4-FFF2-40B4-BE49-F238E27FC236}">
                  <a16:creationId xmlns="" xmlns:a16="http://schemas.microsoft.com/office/drawing/2014/main" id="{D41EC4F5-E7CF-493E-A5C9-D88D21FE1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4463" y="1714500"/>
              <a:ext cx="714375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4" name="Text Box 6">
              <a:extLst>
                <a:ext uri="{FF2B5EF4-FFF2-40B4-BE49-F238E27FC236}">
                  <a16:creationId xmlns="" xmlns:a16="http://schemas.microsoft.com/office/drawing/2014/main" id="{7D2472FC-46D5-482E-BDCA-F86434453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163" y="2797175"/>
              <a:ext cx="714375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5" name="Text Box 7">
              <a:extLst>
                <a:ext uri="{FF2B5EF4-FFF2-40B4-BE49-F238E27FC236}">
                  <a16:creationId xmlns="" xmlns:a16="http://schemas.microsoft.com/office/drawing/2014/main" id="{021A35B9-C6A8-4C84-9D4D-1C33DCEE7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6113" y="2797175"/>
              <a:ext cx="715962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6" name="Text Box 8">
              <a:extLst>
                <a:ext uri="{FF2B5EF4-FFF2-40B4-BE49-F238E27FC236}">
                  <a16:creationId xmlns="" xmlns:a16="http://schemas.microsoft.com/office/drawing/2014/main" id="{36D6FED6-B744-4118-9808-1E4544FC9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2797175"/>
              <a:ext cx="715963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7" name="Text Box 9">
              <a:extLst>
                <a:ext uri="{FF2B5EF4-FFF2-40B4-BE49-F238E27FC236}">
                  <a16:creationId xmlns="" xmlns:a16="http://schemas.microsoft.com/office/drawing/2014/main" id="{24843497-4525-4495-8B9C-758A0B635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4463" y="2797175"/>
              <a:ext cx="714375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8" name="Text Box 10">
              <a:extLst>
                <a:ext uri="{FF2B5EF4-FFF2-40B4-BE49-F238E27FC236}">
                  <a16:creationId xmlns="" xmlns:a16="http://schemas.microsoft.com/office/drawing/2014/main" id="{B479BDD9-25E2-4EC6-A0F6-3778E61E0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163" y="3608388"/>
              <a:ext cx="714375" cy="385762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9" name="Text Box 11">
              <a:extLst>
                <a:ext uri="{FF2B5EF4-FFF2-40B4-BE49-F238E27FC236}">
                  <a16:creationId xmlns="" xmlns:a16="http://schemas.microsoft.com/office/drawing/2014/main" id="{CFE24433-FE3F-4106-9D4E-F7760D01D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6113" y="3608388"/>
              <a:ext cx="715962" cy="385762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100" name="Text Box 12">
              <a:extLst>
                <a:ext uri="{FF2B5EF4-FFF2-40B4-BE49-F238E27FC236}">
                  <a16:creationId xmlns="" xmlns:a16="http://schemas.microsoft.com/office/drawing/2014/main" id="{6E71665A-516C-4EB8-888B-973A6FFE6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3608388"/>
              <a:ext cx="715963" cy="385762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101" name="Text Box 13">
              <a:extLst>
                <a:ext uri="{FF2B5EF4-FFF2-40B4-BE49-F238E27FC236}">
                  <a16:creationId xmlns="" xmlns:a16="http://schemas.microsoft.com/office/drawing/2014/main" id="{D72AA93F-1FE5-4ADC-B46B-4843E67CA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4463" y="3608388"/>
              <a:ext cx="714375" cy="385762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102" name="Text Box 14">
              <a:extLst>
                <a:ext uri="{FF2B5EF4-FFF2-40B4-BE49-F238E27FC236}">
                  <a16:creationId xmlns="" xmlns:a16="http://schemas.microsoft.com/office/drawing/2014/main" id="{478B4AEC-D987-490E-BF2B-CD0C782A5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163" y="4692650"/>
              <a:ext cx="714375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103" name="Text Box 15">
              <a:extLst>
                <a:ext uri="{FF2B5EF4-FFF2-40B4-BE49-F238E27FC236}">
                  <a16:creationId xmlns="" xmlns:a16="http://schemas.microsoft.com/office/drawing/2014/main" id="{CE985818-3CD0-4EAE-A87E-7EA3C0E68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6113" y="4692650"/>
              <a:ext cx="715962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104" name="Text Box 16">
              <a:extLst>
                <a:ext uri="{FF2B5EF4-FFF2-40B4-BE49-F238E27FC236}">
                  <a16:creationId xmlns="" xmlns:a16="http://schemas.microsoft.com/office/drawing/2014/main" id="{A6BECD68-890F-4A02-ACB1-CBAFBC597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4692650"/>
              <a:ext cx="715963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105" name="Text Box 17">
              <a:extLst>
                <a:ext uri="{FF2B5EF4-FFF2-40B4-BE49-F238E27FC236}">
                  <a16:creationId xmlns="" xmlns:a16="http://schemas.microsoft.com/office/drawing/2014/main" id="{E33DADFE-93C9-456D-9337-5D599F74A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4463" y="4692650"/>
              <a:ext cx="714375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106" name="Rectangle 18">
              <a:extLst>
                <a:ext uri="{FF2B5EF4-FFF2-40B4-BE49-F238E27FC236}">
                  <a16:creationId xmlns="" xmlns:a16="http://schemas.microsoft.com/office/drawing/2014/main" id="{11736583-508C-4FC0-9672-D23E6647D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163" y="1082675"/>
              <a:ext cx="5273675" cy="271463"/>
            </a:xfrm>
            <a:prstGeom prst="rect">
              <a:avLst/>
            </a:prstGeom>
            <a:solidFill>
              <a:srgbClr val="CC99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I/O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Rectangle 19">
              <a:extLst>
                <a:ext uri="{FF2B5EF4-FFF2-40B4-BE49-F238E27FC236}">
                  <a16:creationId xmlns="" xmlns:a16="http://schemas.microsoft.com/office/drawing/2014/main" id="{D07104D3-AC37-4C7A-9ACE-E98CF2DCB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063" y="5503863"/>
              <a:ext cx="5275262" cy="271462"/>
            </a:xfrm>
            <a:prstGeom prst="rect">
              <a:avLst/>
            </a:prstGeom>
            <a:solidFill>
              <a:srgbClr val="CC99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I/O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Rectangle 20">
              <a:extLst>
                <a:ext uri="{FF2B5EF4-FFF2-40B4-BE49-F238E27FC236}">
                  <a16:creationId xmlns="" xmlns:a16="http://schemas.microsoft.com/office/drawing/2014/main" id="{3C395C84-589D-4853-A5B3-44ADF06AC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1533525"/>
              <a:ext cx="268288" cy="3879850"/>
            </a:xfrm>
            <a:prstGeom prst="rect">
              <a:avLst/>
            </a:prstGeom>
            <a:solidFill>
              <a:srgbClr val="CC99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Rectangle 21">
              <a:extLst>
                <a:ext uri="{FF2B5EF4-FFF2-40B4-BE49-F238E27FC236}">
                  <a16:creationId xmlns="" xmlns:a16="http://schemas.microsoft.com/office/drawing/2014/main" id="{BC63818F-D17A-4B4B-967C-1DC2145BA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6513" y="1533525"/>
              <a:ext cx="268287" cy="3879850"/>
            </a:xfrm>
            <a:prstGeom prst="rect">
              <a:avLst/>
            </a:prstGeom>
            <a:solidFill>
              <a:srgbClr val="CC99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Line 29">
              <a:extLst>
                <a:ext uri="{FF2B5EF4-FFF2-40B4-BE49-F238E27FC236}">
                  <a16:creationId xmlns="" xmlns:a16="http://schemas.microsoft.com/office/drawing/2014/main" id="{007E845E-E639-4920-BB56-87DDD5095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9263" y="1714500"/>
              <a:ext cx="0" cy="6318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Line 30">
              <a:extLst>
                <a:ext uri="{FF2B5EF4-FFF2-40B4-BE49-F238E27FC236}">
                  <a16:creationId xmlns="" xmlns:a16="http://schemas.microsoft.com/office/drawing/2014/main" id="{05967B97-6D10-433C-9CFD-8955EFC01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5838" y="1714500"/>
              <a:ext cx="0" cy="6318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Line 31">
              <a:extLst>
                <a:ext uri="{FF2B5EF4-FFF2-40B4-BE49-F238E27FC236}">
                  <a16:creationId xmlns="" xmlns:a16="http://schemas.microsoft.com/office/drawing/2014/main" id="{5B542420-4DF9-458B-9939-44552BE08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9263" y="1714500"/>
              <a:ext cx="5365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Line 39">
              <a:extLst>
                <a:ext uri="{FF2B5EF4-FFF2-40B4-BE49-F238E27FC236}">
                  <a16:creationId xmlns="" xmlns:a16="http://schemas.microsoft.com/office/drawing/2014/main" id="{16627F05-9156-4D1C-8FBC-A0E22B8A4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9263" y="2616200"/>
              <a:ext cx="0" cy="16240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Line 40">
              <a:extLst>
                <a:ext uri="{FF2B5EF4-FFF2-40B4-BE49-F238E27FC236}">
                  <a16:creationId xmlns="" xmlns:a16="http://schemas.microsoft.com/office/drawing/2014/main" id="{E9D686C1-0DDC-435C-B471-E7647B6F4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5838" y="2616200"/>
              <a:ext cx="0" cy="16240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Line 41">
              <a:extLst>
                <a:ext uri="{FF2B5EF4-FFF2-40B4-BE49-F238E27FC236}">
                  <a16:creationId xmlns="" xmlns:a16="http://schemas.microsoft.com/office/drawing/2014/main" id="{FAD01695-7EA5-4069-89D8-4264890F6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9263" y="4511675"/>
              <a:ext cx="0" cy="6318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Line 42">
              <a:extLst>
                <a:ext uri="{FF2B5EF4-FFF2-40B4-BE49-F238E27FC236}">
                  <a16:creationId xmlns="" xmlns:a16="http://schemas.microsoft.com/office/drawing/2014/main" id="{C13E21CA-9F3C-4B9C-BC3A-5D9B6BD36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5838" y="4511675"/>
              <a:ext cx="0" cy="6318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Line 43">
              <a:extLst>
                <a:ext uri="{FF2B5EF4-FFF2-40B4-BE49-F238E27FC236}">
                  <a16:creationId xmlns="" xmlns:a16="http://schemas.microsoft.com/office/drawing/2014/main" id="{863DE6B9-19BE-4FDD-8799-B0670006B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9263" y="5143500"/>
              <a:ext cx="5365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Line 44">
              <a:extLst>
                <a:ext uri="{FF2B5EF4-FFF2-40B4-BE49-F238E27FC236}">
                  <a16:creationId xmlns="" xmlns:a16="http://schemas.microsoft.com/office/drawing/2014/main" id="{9109FC9C-204E-46C5-B6E7-54F0C3597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2350" y="1354138"/>
              <a:ext cx="0" cy="360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Line 45">
              <a:extLst>
                <a:ext uri="{FF2B5EF4-FFF2-40B4-BE49-F238E27FC236}">
                  <a16:creationId xmlns="" xmlns:a16="http://schemas.microsoft.com/office/drawing/2014/main" id="{B3B673D5-EC00-48A5-8A65-ABAD9D21D3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3300" y="1354138"/>
              <a:ext cx="0" cy="360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Line 46">
              <a:extLst>
                <a:ext uri="{FF2B5EF4-FFF2-40B4-BE49-F238E27FC236}">
                  <a16:creationId xmlns="" xmlns:a16="http://schemas.microsoft.com/office/drawing/2014/main" id="{CF375935-F225-4DFC-9235-049A99473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0700" y="1354138"/>
              <a:ext cx="0" cy="360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Line 47">
              <a:extLst>
                <a:ext uri="{FF2B5EF4-FFF2-40B4-BE49-F238E27FC236}">
                  <a16:creationId xmlns="" xmlns:a16="http://schemas.microsoft.com/office/drawing/2014/main" id="{7036E14B-D332-4B21-914B-2C95C95AF5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51650" y="1354138"/>
              <a:ext cx="0" cy="360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Line 48">
              <a:extLst>
                <a:ext uri="{FF2B5EF4-FFF2-40B4-BE49-F238E27FC236}">
                  <a16:creationId xmlns="" xmlns:a16="http://schemas.microsoft.com/office/drawing/2014/main" id="{45DE36DD-C56F-4612-B619-78690488B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350" y="5143500"/>
              <a:ext cx="0" cy="360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Line 49">
              <a:extLst>
                <a:ext uri="{FF2B5EF4-FFF2-40B4-BE49-F238E27FC236}">
                  <a16:creationId xmlns="" xmlns:a16="http://schemas.microsoft.com/office/drawing/2014/main" id="{0D938D4C-682B-4912-87FC-6C3FCD45C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300" y="5143500"/>
              <a:ext cx="0" cy="360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Line 50">
              <a:extLst>
                <a:ext uri="{FF2B5EF4-FFF2-40B4-BE49-F238E27FC236}">
                  <a16:creationId xmlns="" xmlns:a16="http://schemas.microsoft.com/office/drawing/2014/main" id="{C3446E65-90D0-4A06-A9D6-ABFBF9164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0700" y="5143500"/>
              <a:ext cx="0" cy="360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Line 51">
              <a:extLst>
                <a:ext uri="{FF2B5EF4-FFF2-40B4-BE49-F238E27FC236}">
                  <a16:creationId xmlns="" xmlns:a16="http://schemas.microsoft.com/office/drawing/2014/main" id="{FA619C49-7F90-4048-9D63-B4F00A772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1650" y="5143500"/>
              <a:ext cx="0" cy="360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Line 52">
              <a:extLst>
                <a:ext uri="{FF2B5EF4-FFF2-40B4-BE49-F238E27FC236}">
                  <a16:creationId xmlns="" xmlns:a16="http://schemas.microsoft.com/office/drawing/2014/main" id="{27751838-F04A-42B4-9A8F-6893B862F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7488" y="4962525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Line 53">
              <a:extLst>
                <a:ext uri="{FF2B5EF4-FFF2-40B4-BE49-F238E27FC236}">
                  <a16:creationId xmlns="" xmlns:a16="http://schemas.microsoft.com/office/drawing/2014/main" id="{4FF38383-C1B0-4BB8-B11D-E65EBFB058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7488" y="3789363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Line 54">
              <a:extLst>
                <a:ext uri="{FF2B5EF4-FFF2-40B4-BE49-F238E27FC236}">
                  <a16:creationId xmlns="" xmlns:a16="http://schemas.microsoft.com/office/drawing/2014/main" id="{4368AF4D-5237-482B-A475-363D2E16FB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7488" y="1895475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Line 55">
              <a:extLst>
                <a:ext uri="{FF2B5EF4-FFF2-40B4-BE49-F238E27FC236}">
                  <a16:creationId xmlns="" xmlns:a16="http://schemas.microsoft.com/office/drawing/2014/main" id="{D0DFCBC1-0A3C-40BC-927B-535C24D06E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2436813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Line 56">
              <a:extLst>
                <a:ext uri="{FF2B5EF4-FFF2-40B4-BE49-F238E27FC236}">
                  <a16:creationId xmlns="" xmlns:a16="http://schemas.microsoft.com/office/drawing/2014/main" id="{660B2DC7-47CE-483A-85A1-861A825F8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4330700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" name="Line 57">
              <a:extLst>
                <a:ext uri="{FF2B5EF4-FFF2-40B4-BE49-F238E27FC236}">
                  <a16:creationId xmlns="" xmlns:a16="http://schemas.microsoft.com/office/drawing/2014/main" id="{AF761074-FDB3-4FA2-8C40-5E4B6F6E4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8838" y="3789363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" name="Line 58">
              <a:extLst>
                <a:ext uri="{FF2B5EF4-FFF2-40B4-BE49-F238E27FC236}">
                  <a16:creationId xmlns="" xmlns:a16="http://schemas.microsoft.com/office/drawing/2014/main" id="{CC27E056-7539-49B8-98EC-2F08C3B75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8838" y="3067050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Line 59">
              <a:extLst>
                <a:ext uri="{FF2B5EF4-FFF2-40B4-BE49-F238E27FC236}">
                  <a16:creationId xmlns="" xmlns:a16="http://schemas.microsoft.com/office/drawing/2014/main" id="{717D98B2-D9C0-4050-B910-648F58585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8838" y="1984375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Line 60">
              <a:extLst>
                <a:ext uri="{FF2B5EF4-FFF2-40B4-BE49-F238E27FC236}">
                  <a16:creationId xmlns="" xmlns:a16="http://schemas.microsoft.com/office/drawing/2014/main" id="{77B2CF69-CF4D-4479-BFBE-1B4E62A7B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8838" y="4962525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Line 61">
              <a:extLst>
                <a:ext uri="{FF2B5EF4-FFF2-40B4-BE49-F238E27FC236}">
                  <a16:creationId xmlns="" xmlns:a16="http://schemas.microsoft.com/office/drawing/2014/main" id="{1948BCF5-E708-4965-AF46-03D18EACE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7488" y="4330700"/>
              <a:ext cx="3571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Line 62">
              <a:extLst>
                <a:ext uri="{FF2B5EF4-FFF2-40B4-BE49-F238E27FC236}">
                  <a16:creationId xmlns="" xmlns:a16="http://schemas.microsoft.com/office/drawing/2014/main" id="{D4A38F59-742A-4DD0-8F08-2E4F35DC9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7488" y="2436813"/>
              <a:ext cx="3571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Line 63">
              <a:extLst>
                <a:ext uri="{FF2B5EF4-FFF2-40B4-BE49-F238E27FC236}">
                  <a16:creationId xmlns="" xmlns:a16="http://schemas.microsoft.com/office/drawing/2014/main" id="{0FCF5ACA-A6F0-4F08-8EFF-7914E7A16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350" y="2165350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Line 64">
              <a:extLst>
                <a:ext uri="{FF2B5EF4-FFF2-40B4-BE49-F238E27FC236}">
                  <a16:creationId xmlns="" xmlns:a16="http://schemas.microsoft.com/office/drawing/2014/main" id="{7F88B7F3-EC59-45CF-B893-05BD5E972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300" y="2165350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Line 65">
              <a:extLst>
                <a:ext uri="{FF2B5EF4-FFF2-40B4-BE49-F238E27FC236}">
                  <a16:creationId xmlns="" xmlns:a16="http://schemas.microsoft.com/office/drawing/2014/main" id="{8D0EE7FE-A69F-4B94-B699-FE04C065F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0700" y="2165350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Line 66">
              <a:extLst>
                <a:ext uri="{FF2B5EF4-FFF2-40B4-BE49-F238E27FC236}">
                  <a16:creationId xmlns="" xmlns:a16="http://schemas.microsoft.com/office/drawing/2014/main" id="{F3B7FBEB-26FD-437E-B44F-3C26C5449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1650" y="2165350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Line 67">
              <a:extLst>
                <a:ext uri="{FF2B5EF4-FFF2-40B4-BE49-F238E27FC236}">
                  <a16:creationId xmlns="" xmlns:a16="http://schemas.microsoft.com/office/drawing/2014/main" id="{A516D68A-58B2-4FFB-9EA1-6E7C159E3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1650" y="2616200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Line 68">
              <a:extLst>
                <a:ext uri="{FF2B5EF4-FFF2-40B4-BE49-F238E27FC236}">
                  <a16:creationId xmlns="" xmlns:a16="http://schemas.microsoft.com/office/drawing/2014/main" id="{0A778028-56BC-4D07-B96A-BE39E8717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1650" y="4060825"/>
              <a:ext cx="0" cy="1793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Line 69">
              <a:extLst>
                <a:ext uri="{FF2B5EF4-FFF2-40B4-BE49-F238E27FC236}">
                  <a16:creationId xmlns="" xmlns:a16="http://schemas.microsoft.com/office/drawing/2014/main" id="{35AC6181-30FC-4C37-8594-44EFA34B2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350" y="2616200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Line 70">
              <a:extLst>
                <a:ext uri="{FF2B5EF4-FFF2-40B4-BE49-F238E27FC236}">
                  <a16:creationId xmlns="" xmlns:a16="http://schemas.microsoft.com/office/drawing/2014/main" id="{700732A1-CB96-4F39-BA83-61C94D39D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300" y="2616200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Line 71">
              <a:extLst>
                <a:ext uri="{FF2B5EF4-FFF2-40B4-BE49-F238E27FC236}">
                  <a16:creationId xmlns="" xmlns:a16="http://schemas.microsoft.com/office/drawing/2014/main" id="{F6B5CAD8-DC4E-40ED-BEA5-00D4F5BCA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0700" y="2616200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Line 72">
              <a:extLst>
                <a:ext uri="{FF2B5EF4-FFF2-40B4-BE49-F238E27FC236}">
                  <a16:creationId xmlns="" xmlns:a16="http://schemas.microsoft.com/office/drawing/2014/main" id="{35387A3D-C59A-42CC-9872-14DE67EFC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0700" y="4060825"/>
              <a:ext cx="0" cy="1793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Line 73">
              <a:extLst>
                <a:ext uri="{FF2B5EF4-FFF2-40B4-BE49-F238E27FC236}">
                  <a16:creationId xmlns="" xmlns:a16="http://schemas.microsoft.com/office/drawing/2014/main" id="{64CC94C4-0E03-43A6-BA55-AA69D0BBE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300" y="4060825"/>
              <a:ext cx="0" cy="1793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Line 74">
              <a:extLst>
                <a:ext uri="{FF2B5EF4-FFF2-40B4-BE49-F238E27FC236}">
                  <a16:creationId xmlns="" xmlns:a16="http://schemas.microsoft.com/office/drawing/2014/main" id="{FAD2E68F-6048-4E31-AB33-FF8BF0C93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350" y="4060825"/>
              <a:ext cx="0" cy="1793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Line 75">
              <a:extLst>
                <a:ext uri="{FF2B5EF4-FFF2-40B4-BE49-F238E27FC236}">
                  <a16:creationId xmlns="" xmlns:a16="http://schemas.microsoft.com/office/drawing/2014/main" id="{EF7DE5E2-C10E-41C8-9B55-5D54DF777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350" y="4511675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Line 76">
              <a:extLst>
                <a:ext uri="{FF2B5EF4-FFF2-40B4-BE49-F238E27FC236}">
                  <a16:creationId xmlns="" xmlns:a16="http://schemas.microsoft.com/office/drawing/2014/main" id="{8F182426-DD82-4AA3-A769-38FC851AC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300" y="4511675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Line 77">
              <a:extLst>
                <a:ext uri="{FF2B5EF4-FFF2-40B4-BE49-F238E27FC236}">
                  <a16:creationId xmlns="" xmlns:a16="http://schemas.microsoft.com/office/drawing/2014/main" id="{A0FFE919-50D6-450A-BB01-4F97ADF51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0700" y="4511675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Line 78">
              <a:extLst>
                <a:ext uri="{FF2B5EF4-FFF2-40B4-BE49-F238E27FC236}">
                  <a16:creationId xmlns="" xmlns:a16="http://schemas.microsoft.com/office/drawing/2014/main" id="{6725CE18-B889-4A33-831D-27CC9676E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1650" y="4511675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Text Box 80">
              <a:extLst>
                <a:ext uri="{FF2B5EF4-FFF2-40B4-BE49-F238E27FC236}">
                  <a16:creationId xmlns="" xmlns:a16="http://schemas.microsoft.com/office/drawing/2014/main" id="{AF8B057A-5D47-44BC-B64D-55815496E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7850" y="2797175"/>
              <a:ext cx="33655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ahoma" panose="020B0604030504040204" pitchFamily="34" charset="0"/>
                </a:rPr>
                <a:t>P</a:t>
              </a:r>
            </a:p>
            <a:p>
              <a:pPr eaLnBrk="1" hangingPunct="1"/>
              <a:r>
                <a:rPr kumimoji="1" lang="en-US" altLang="zh-CN" sz="2000">
                  <a:latin typeface="Tahoma" panose="020B0604030504040204" pitchFamily="34" charset="0"/>
                </a:rPr>
                <a:t>I</a:t>
              </a:r>
            </a:p>
            <a:p>
              <a:pPr eaLnBrk="1" hangingPunct="1"/>
              <a:r>
                <a:rPr kumimoji="1" lang="en-US" altLang="zh-CN" sz="2000">
                  <a:latin typeface="Tahoma" panose="020B0604030504040204" pitchFamily="34" charset="0"/>
                </a:rPr>
                <a:t>A</a:t>
              </a:r>
            </a:p>
          </p:txBody>
        </p:sp>
      </p:grpSp>
      <p:sp>
        <p:nvSpPr>
          <p:cNvPr id="3" name="对话气泡: 矩形 2">
            <a:extLst>
              <a:ext uri="{FF2B5EF4-FFF2-40B4-BE49-F238E27FC236}">
                <a16:creationId xmlns="" xmlns:a16="http://schemas.microsoft.com/office/drawing/2014/main" id="{0EF8772A-776B-42F8-AF42-41428838E3C4}"/>
              </a:ext>
            </a:extLst>
          </p:cNvPr>
          <p:cNvSpPr/>
          <p:nvPr/>
        </p:nvSpPr>
        <p:spPr bwMode="auto">
          <a:xfrm>
            <a:off x="171795" y="1583871"/>
            <a:ext cx="1114075" cy="830997"/>
          </a:xfrm>
          <a:prstGeom prst="wedgeRectCallout">
            <a:avLst>
              <a:gd name="adj1" fmla="val 115038"/>
              <a:gd name="adj2" fmla="val 160968"/>
            </a:avLst>
          </a:prstGeom>
          <a:noFill/>
          <a:ln w="22225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逻辑阵列块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420315E-0403-4935-A1ED-E5771DB3622A}"/>
              </a:ext>
            </a:extLst>
          </p:cNvPr>
          <p:cNvSpPr/>
          <p:nvPr/>
        </p:nvSpPr>
        <p:spPr>
          <a:xfrm>
            <a:off x="1532629" y="1168513"/>
            <a:ext cx="732162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由若干个可编程</a:t>
            </a:r>
            <a:r>
              <a:rPr lang="zh-CN" altLang="en-US" sz="2400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逻辑宏单元</a:t>
            </a:r>
            <a:r>
              <a:rPr lang="zh-CN" altLang="en-US" sz="2400" b="1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LMC</a:t>
            </a:r>
            <a:r>
              <a:rPr lang="zh-CN" altLang="en-US" sz="2400" b="1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）组成， </a:t>
            </a:r>
            <a:r>
              <a:rPr lang="en-US" altLang="zh-CN" sz="2400" b="1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LMC</a:t>
            </a:r>
            <a:r>
              <a:rPr lang="zh-CN" altLang="en-US" sz="2400" b="1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内部主要包括</a:t>
            </a: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与阵列</a:t>
            </a:r>
            <a:r>
              <a:rPr lang="zh-CN" altLang="en-US" sz="2400" b="1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或阵列</a:t>
            </a:r>
            <a:r>
              <a:rPr lang="zh-CN" altLang="en-US" sz="2400" b="1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、可编程</a:t>
            </a: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zh-CN" altLang="en-US" sz="2400" b="1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和多路选择器等，能独立地配置为时序或组合工作方式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 rot="16200000">
            <a:off x="1299634" y="4216086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I/O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 rot="16200000">
            <a:off x="6538252" y="4359375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I/O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9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4" y="50071"/>
            <a:ext cx="5052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复杂可编程逻辑器件</a:t>
            </a: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CPLD</a:t>
            </a:r>
            <a:endParaRPr lang="zh-CN" altLang="en-US" sz="3200" b="1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4D7DA98B-8036-4654-819C-BA0012E07397}"/>
              </a:ext>
            </a:extLst>
          </p:cNvPr>
          <p:cNvGrpSpPr/>
          <p:nvPr/>
        </p:nvGrpSpPr>
        <p:grpSpPr>
          <a:xfrm>
            <a:off x="1435167" y="925342"/>
            <a:ext cx="5458501" cy="3361588"/>
            <a:chOff x="1219200" y="1082675"/>
            <a:chExt cx="6705600" cy="4692650"/>
          </a:xfrm>
        </p:grpSpPr>
        <p:sp>
          <p:nvSpPr>
            <p:cNvPr id="90" name="Text Box 2">
              <a:extLst>
                <a:ext uri="{FF2B5EF4-FFF2-40B4-BE49-F238E27FC236}">
                  <a16:creationId xmlns="" xmlns:a16="http://schemas.microsoft.com/office/drawing/2014/main" id="{4F75F2CC-0C2A-4E0E-BC8E-9BB2A5DDA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163" y="1714500"/>
              <a:ext cx="714375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1" name="Text Box 3">
              <a:extLst>
                <a:ext uri="{FF2B5EF4-FFF2-40B4-BE49-F238E27FC236}">
                  <a16:creationId xmlns="" xmlns:a16="http://schemas.microsoft.com/office/drawing/2014/main" id="{BA59EE3F-AE22-46BB-9490-2BBD8F1DC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6113" y="1714500"/>
              <a:ext cx="715962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2" name="Text Box 4">
              <a:extLst>
                <a:ext uri="{FF2B5EF4-FFF2-40B4-BE49-F238E27FC236}">
                  <a16:creationId xmlns="" xmlns:a16="http://schemas.microsoft.com/office/drawing/2014/main" id="{32725B82-31B3-4173-A25B-0CFBBB69D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1714500"/>
              <a:ext cx="715963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3" name="Text Box 5">
              <a:extLst>
                <a:ext uri="{FF2B5EF4-FFF2-40B4-BE49-F238E27FC236}">
                  <a16:creationId xmlns="" xmlns:a16="http://schemas.microsoft.com/office/drawing/2014/main" id="{D41EC4F5-E7CF-493E-A5C9-D88D21FE1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4463" y="1714500"/>
              <a:ext cx="714375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4" name="Text Box 6">
              <a:extLst>
                <a:ext uri="{FF2B5EF4-FFF2-40B4-BE49-F238E27FC236}">
                  <a16:creationId xmlns="" xmlns:a16="http://schemas.microsoft.com/office/drawing/2014/main" id="{7D2472FC-46D5-482E-BDCA-F86434453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163" y="2797175"/>
              <a:ext cx="714375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5" name="Text Box 7">
              <a:extLst>
                <a:ext uri="{FF2B5EF4-FFF2-40B4-BE49-F238E27FC236}">
                  <a16:creationId xmlns="" xmlns:a16="http://schemas.microsoft.com/office/drawing/2014/main" id="{021A35B9-C6A8-4C84-9D4D-1C33DCEE7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6113" y="2797175"/>
              <a:ext cx="715962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6" name="Text Box 8">
              <a:extLst>
                <a:ext uri="{FF2B5EF4-FFF2-40B4-BE49-F238E27FC236}">
                  <a16:creationId xmlns="" xmlns:a16="http://schemas.microsoft.com/office/drawing/2014/main" id="{36D6FED6-B744-4118-9808-1E4544FC9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2797175"/>
              <a:ext cx="715963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7" name="Text Box 9">
              <a:extLst>
                <a:ext uri="{FF2B5EF4-FFF2-40B4-BE49-F238E27FC236}">
                  <a16:creationId xmlns="" xmlns:a16="http://schemas.microsoft.com/office/drawing/2014/main" id="{24843497-4525-4495-8B9C-758A0B635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4463" y="2797175"/>
              <a:ext cx="714375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8" name="Text Box 10">
              <a:extLst>
                <a:ext uri="{FF2B5EF4-FFF2-40B4-BE49-F238E27FC236}">
                  <a16:creationId xmlns="" xmlns:a16="http://schemas.microsoft.com/office/drawing/2014/main" id="{B479BDD9-25E2-4EC6-A0F6-3778E61E0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163" y="3608388"/>
              <a:ext cx="714375" cy="385762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9" name="Text Box 11">
              <a:extLst>
                <a:ext uri="{FF2B5EF4-FFF2-40B4-BE49-F238E27FC236}">
                  <a16:creationId xmlns="" xmlns:a16="http://schemas.microsoft.com/office/drawing/2014/main" id="{CFE24433-FE3F-4106-9D4E-F7760D01D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6113" y="3608388"/>
              <a:ext cx="715962" cy="385762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100" name="Text Box 12">
              <a:extLst>
                <a:ext uri="{FF2B5EF4-FFF2-40B4-BE49-F238E27FC236}">
                  <a16:creationId xmlns="" xmlns:a16="http://schemas.microsoft.com/office/drawing/2014/main" id="{6E71665A-516C-4EB8-888B-973A6FFE6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3608388"/>
              <a:ext cx="715963" cy="385762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101" name="Text Box 13">
              <a:extLst>
                <a:ext uri="{FF2B5EF4-FFF2-40B4-BE49-F238E27FC236}">
                  <a16:creationId xmlns="" xmlns:a16="http://schemas.microsoft.com/office/drawing/2014/main" id="{D72AA93F-1FE5-4ADC-B46B-4843E67CA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4463" y="3608388"/>
              <a:ext cx="714375" cy="385762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102" name="Text Box 14">
              <a:extLst>
                <a:ext uri="{FF2B5EF4-FFF2-40B4-BE49-F238E27FC236}">
                  <a16:creationId xmlns="" xmlns:a16="http://schemas.microsoft.com/office/drawing/2014/main" id="{478B4AEC-D987-490E-BF2B-CD0C782A5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163" y="4692650"/>
              <a:ext cx="714375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103" name="Text Box 15">
              <a:extLst>
                <a:ext uri="{FF2B5EF4-FFF2-40B4-BE49-F238E27FC236}">
                  <a16:creationId xmlns="" xmlns:a16="http://schemas.microsoft.com/office/drawing/2014/main" id="{CE985818-3CD0-4EAE-A87E-7EA3C0E68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6113" y="4692650"/>
              <a:ext cx="715962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104" name="Text Box 16">
              <a:extLst>
                <a:ext uri="{FF2B5EF4-FFF2-40B4-BE49-F238E27FC236}">
                  <a16:creationId xmlns="" xmlns:a16="http://schemas.microsoft.com/office/drawing/2014/main" id="{A6BECD68-890F-4A02-ACB1-CBAFBC597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4692650"/>
              <a:ext cx="715963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105" name="Text Box 17">
              <a:extLst>
                <a:ext uri="{FF2B5EF4-FFF2-40B4-BE49-F238E27FC236}">
                  <a16:creationId xmlns="" xmlns:a16="http://schemas.microsoft.com/office/drawing/2014/main" id="{E33DADFE-93C9-456D-9337-5D599F74A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4463" y="4692650"/>
              <a:ext cx="714375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106" name="Rectangle 18">
              <a:extLst>
                <a:ext uri="{FF2B5EF4-FFF2-40B4-BE49-F238E27FC236}">
                  <a16:creationId xmlns="" xmlns:a16="http://schemas.microsoft.com/office/drawing/2014/main" id="{11736583-508C-4FC0-9672-D23E6647D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163" y="1082675"/>
              <a:ext cx="5273675" cy="271463"/>
            </a:xfrm>
            <a:prstGeom prst="rect">
              <a:avLst/>
            </a:prstGeom>
            <a:solidFill>
              <a:srgbClr val="CC99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I/O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Rectangle 19">
              <a:extLst>
                <a:ext uri="{FF2B5EF4-FFF2-40B4-BE49-F238E27FC236}">
                  <a16:creationId xmlns="" xmlns:a16="http://schemas.microsoft.com/office/drawing/2014/main" id="{D07104D3-AC37-4C7A-9ACE-E98CF2DCB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063" y="5503863"/>
              <a:ext cx="5275262" cy="271462"/>
            </a:xfrm>
            <a:prstGeom prst="rect">
              <a:avLst/>
            </a:prstGeom>
            <a:solidFill>
              <a:srgbClr val="CC99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I/O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Rectangle 20">
              <a:extLst>
                <a:ext uri="{FF2B5EF4-FFF2-40B4-BE49-F238E27FC236}">
                  <a16:creationId xmlns="" xmlns:a16="http://schemas.microsoft.com/office/drawing/2014/main" id="{3C395C84-589D-4853-A5B3-44ADF06AC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1533525"/>
              <a:ext cx="268288" cy="3879850"/>
            </a:xfrm>
            <a:prstGeom prst="rect">
              <a:avLst/>
            </a:prstGeom>
            <a:solidFill>
              <a:srgbClr val="CC99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Rectangle 21">
              <a:extLst>
                <a:ext uri="{FF2B5EF4-FFF2-40B4-BE49-F238E27FC236}">
                  <a16:creationId xmlns="" xmlns:a16="http://schemas.microsoft.com/office/drawing/2014/main" id="{BC63818F-D17A-4B4B-967C-1DC2145BA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6513" y="1533525"/>
              <a:ext cx="268287" cy="3879850"/>
            </a:xfrm>
            <a:prstGeom prst="rect">
              <a:avLst/>
            </a:prstGeom>
            <a:solidFill>
              <a:srgbClr val="CC99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Line 29">
              <a:extLst>
                <a:ext uri="{FF2B5EF4-FFF2-40B4-BE49-F238E27FC236}">
                  <a16:creationId xmlns="" xmlns:a16="http://schemas.microsoft.com/office/drawing/2014/main" id="{007E845E-E639-4920-BB56-87DDD5095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9263" y="1714500"/>
              <a:ext cx="0" cy="6318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Line 30">
              <a:extLst>
                <a:ext uri="{FF2B5EF4-FFF2-40B4-BE49-F238E27FC236}">
                  <a16:creationId xmlns="" xmlns:a16="http://schemas.microsoft.com/office/drawing/2014/main" id="{05967B97-6D10-433C-9CFD-8955EFC01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5838" y="1714500"/>
              <a:ext cx="0" cy="6318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Line 31">
              <a:extLst>
                <a:ext uri="{FF2B5EF4-FFF2-40B4-BE49-F238E27FC236}">
                  <a16:creationId xmlns="" xmlns:a16="http://schemas.microsoft.com/office/drawing/2014/main" id="{5B542420-4DF9-458B-9939-44552BE08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9263" y="1714500"/>
              <a:ext cx="5365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Line 39">
              <a:extLst>
                <a:ext uri="{FF2B5EF4-FFF2-40B4-BE49-F238E27FC236}">
                  <a16:creationId xmlns="" xmlns:a16="http://schemas.microsoft.com/office/drawing/2014/main" id="{16627F05-9156-4D1C-8FBC-A0E22B8A4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9263" y="2616200"/>
              <a:ext cx="0" cy="16240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Line 40">
              <a:extLst>
                <a:ext uri="{FF2B5EF4-FFF2-40B4-BE49-F238E27FC236}">
                  <a16:creationId xmlns="" xmlns:a16="http://schemas.microsoft.com/office/drawing/2014/main" id="{E9D686C1-0DDC-435C-B471-E7647B6F4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5838" y="2616200"/>
              <a:ext cx="0" cy="16240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Line 41">
              <a:extLst>
                <a:ext uri="{FF2B5EF4-FFF2-40B4-BE49-F238E27FC236}">
                  <a16:creationId xmlns="" xmlns:a16="http://schemas.microsoft.com/office/drawing/2014/main" id="{FAD01695-7EA5-4069-89D8-4264890F6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9263" y="4511675"/>
              <a:ext cx="0" cy="6318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Line 42">
              <a:extLst>
                <a:ext uri="{FF2B5EF4-FFF2-40B4-BE49-F238E27FC236}">
                  <a16:creationId xmlns="" xmlns:a16="http://schemas.microsoft.com/office/drawing/2014/main" id="{C13E21CA-9F3C-4B9C-BC3A-5D9B6BD36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5838" y="4511675"/>
              <a:ext cx="0" cy="6318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Line 43">
              <a:extLst>
                <a:ext uri="{FF2B5EF4-FFF2-40B4-BE49-F238E27FC236}">
                  <a16:creationId xmlns="" xmlns:a16="http://schemas.microsoft.com/office/drawing/2014/main" id="{863DE6B9-19BE-4FDD-8799-B0670006B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9263" y="5143500"/>
              <a:ext cx="5365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Line 44">
              <a:extLst>
                <a:ext uri="{FF2B5EF4-FFF2-40B4-BE49-F238E27FC236}">
                  <a16:creationId xmlns="" xmlns:a16="http://schemas.microsoft.com/office/drawing/2014/main" id="{9109FC9C-204E-46C5-B6E7-54F0C3597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2350" y="1354138"/>
              <a:ext cx="0" cy="360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Line 45">
              <a:extLst>
                <a:ext uri="{FF2B5EF4-FFF2-40B4-BE49-F238E27FC236}">
                  <a16:creationId xmlns="" xmlns:a16="http://schemas.microsoft.com/office/drawing/2014/main" id="{B3B673D5-EC00-48A5-8A65-ABAD9D21D3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3300" y="1354138"/>
              <a:ext cx="0" cy="360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Line 46">
              <a:extLst>
                <a:ext uri="{FF2B5EF4-FFF2-40B4-BE49-F238E27FC236}">
                  <a16:creationId xmlns="" xmlns:a16="http://schemas.microsoft.com/office/drawing/2014/main" id="{CF375935-F225-4DFC-9235-049A99473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0700" y="1354138"/>
              <a:ext cx="0" cy="360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Line 47">
              <a:extLst>
                <a:ext uri="{FF2B5EF4-FFF2-40B4-BE49-F238E27FC236}">
                  <a16:creationId xmlns="" xmlns:a16="http://schemas.microsoft.com/office/drawing/2014/main" id="{7036E14B-D332-4B21-914B-2C95C95AF5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51650" y="1354138"/>
              <a:ext cx="0" cy="360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Line 48">
              <a:extLst>
                <a:ext uri="{FF2B5EF4-FFF2-40B4-BE49-F238E27FC236}">
                  <a16:creationId xmlns="" xmlns:a16="http://schemas.microsoft.com/office/drawing/2014/main" id="{45DE36DD-C56F-4612-B619-78690488B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350" y="5143500"/>
              <a:ext cx="0" cy="360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Line 49">
              <a:extLst>
                <a:ext uri="{FF2B5EF4-FFF2-40B4-BE49-F238E27FC236}">
                  <a16:creationId xmlns="" xmlns:a16="http://schemas.microsoft.com/office/drawing/2014/main" id="{0D938D4C-682B-4912-87FC-6C3FCD45C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300" y="5143500"/>
              <a:ext cx="0" cy="360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Line 50">
              <a:extLst>
                <a:ext uri="{FF2B5EF4-FFF2-40B4-BE49-F238E27FC236}">
                  <a16:creationId xmlns="" xmlns:a16="http://schemas.microsoft.com/office/drawing/2014/main" id="{C3446E65-90D0-4A06-A9D6-ABFBF9164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0700" y="5143500"/>
              <a:ext cx="0" cy="360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Line 51">
              <a:extLst>
                <a:ext uri="{FF2B5EF4-FFF2-40B4-BE49-F238E27FC236}">
                  <a16:creationId xmlns="" xmlns:a16="http://schemas.microsoft.com/office/drawing/2014/main" id="{FA619C49-7F90-4048-9D63-B4F00A772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1650" y="5143500"/>
              <a:ext cx="0" cy="360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Line 52">
              <a:extLst>
                <a:ext uri="{FF2B5EF4-FFF2-40B4-BE49-F238E27FC236}">
                  <a16:creationId xmlns="" xmlns:a16="http://schemas.microsoft.com/office/drawing/2014/main" id="{27751838-F04A-42B4-9A8F-6893B862F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7488" y="4962525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Line 53">
              <a:extLst>
                <a:ext uri="{FF2B5EF4-FFF2-40B4-BE49-F238E27FC236}">
                  <a16:creationId xmlns="" xmlns:a16="http://schemas.microsoft.com/office/drawing/2014/main" id="{4FF38383-C1B0-4BB8-B11D-E65EBFB058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7488" y="3789363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Line 54">
              <a:extLst>
                <a:ext uri="{FF2B5EF4-FFF2-40B4-BE49-F238E27FC236}">
                  <a16:creationId xmlns="" xmlns:a16="http://schemas.microsoft.com/office/drawing/2014/main" id="{4368AF4D-5237-482B-A475-363D2E16FB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7488" y="1895475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Line 55">
              <a:extLst>
                <a:ext uri="{FF2B5EF4-FFF2-40B4-BE49-F238E27FC236}">
                  <a16:creationId xmlns="" xmlns:a16="http://schemas.microsoft.com/office/drawing/2014/main" id="{D0DFCBC1-0A3C-40BC-927B-535C24D06E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2436813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Line 56">
              <a:extLst>
                <a:ext uri="{FF2B5EF4-FFF2-40B4-BE49-F238E27FC236}">
                  <a16:creationId xmlns="" xmlns:a16="http://schemas.microsoft.com/office/drawing/2014/main" id="{660B2DC7-47CE-483A-85A1-861A825F8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4330700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" name="Line 57">
              <a:extLst>
                <a:ext uri="{FF2B5EF4-FFF2-40B4-BE49-F238E27FC236}">
                  <a16:creationId xmlns="" xmlns:a16="http://schemas.microsoft.com/office/drawing/2014/main" id="{AF761074-FDB3-4FA2-8C40-5E4B6F6E4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8838" y="3789363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" name="Line 58">
              <a:extLst>
                <a:ext uri="{FF2B5EF4-FFF2-40B4-BE49-F238E27FC236}">
                  <a16:creationId xmlns="" xmlns:a16="http://schemas.microsoft.com/office/drawing/2014/main" id="{CC27E056-7539-49B8-98EC-2F08C3B75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8838" y="3067050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Line 59">
              <a:extLst>
                <a:ext uri="{FF2B5EF4-FFF2-40B4-BE49-F238E27FC236}">
                  <a16:creationId xmlns="" xmlns:a16="http://schemas.microsoft.com/office/drawing/2014/main" id="{717D98B2-D9C0-4050-B910-648F58585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8838" y="1984375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Line 60">
              <a:extLst>
                <a:ext uri="{FF2B5EF4-FFF2-40B4-BE49-F238E27FC236}">
                  <a16:creationId xmlns="" xmlns:a16="http://schemas.microsoft.com/office/drawing/2014/main" id="{77B2CF69-CF4D-4479-BFBE-1B4E62A7B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8838" y="4962525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Line 61">
              <a:extLst>
                <a:ext uri="{FF2B5EF4-FFF2-40B4-BE49-F238E27FC236}">
                  <a16:creationId xmlns="" xmlns:a16="http://schemas.microsoft.com/office/drawing/2014/main" id="{1948BCF5-E708-4965-AF46-03D18EACE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7488" y="4330700"/>
              <a:ext cx="3571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Line 62">
              <a:extLst>
                <a:ext uri="{FF2B5EF4-FFF2-40B4-BE49-F238E27FC236}">
                  <a16:creationId xmlns="" xmlns:a16="http://schemas.microsoft.com/office/drawing/2014/main" id="{D4A38F59-742A-4DD0-8F08-2E4F35DC9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7488" y="2436813"/>
              <a:ext cx="3571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Line 63">
              <a:extLst>
                <a:ext uri="{FF2B5EF4-FFF2-40B4-BE49-F238E27FC236}">
                  <a16:creationId xmlns="" xmlns:a16="http://schemas.microsoft.com/office/drawing/2014/main" id="{0FCF5ACA-A6F0-4F08-8EFF-7914E7A16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350" y="2165350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Line 64">
              <a:extLst>
                <a:ext uri="{FF2B5EF4-FFF2-40B4-BE49-F238E27FC236}">
                  <a16:creationId xmlns="" xmlns:a16="http://schemas.microsoft.com/office/drawing/2014/main" id="{7F88B7F3-EC59-45CF-B893-05BD5E972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300" y="2165350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Line 65">
              <a:extLst>
                <a:ext uri="{FF2B5EF4-FFF2-40B4-BE49-F238E27FC236}">
                  <a16:creationId xmlns="" xmlns:a16="http://schemas.microsoft.com/office/drawing/2014/main" id="{8D0EE7FE-A69F-4B94-B699-FE04C065F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0700" y="2165350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Line 66">
              <a:extLst>
                <a:ext uri="{FF2B5EF4-FFF2-40B4-BE49-F238E27FC236}">
                  <a16:creationId xmlns="" xmlns:a16="http://schemas.microsoft.com/office/drawing/2014/main" id="{F3B7FBEB-26FD-437E-B44F-3C26C5449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1650" y="2165350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Line 67">
              <a:extLst>
                <a:ext uri="{FF2B5EF4-FFF2-40B4-BE49-F238E27FC236}">
                  <a16:creationId xmlns="" xmlns:a16="http://schemas.microsoft.com/office/drawing/2014/main" id="{A516D68A-58B2-4FFB-9EA1-6E7C159E3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1650" y="2616200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Line 68">
              <a:extLst>
                <a:ext uri="{FF2B5EF4-FFF2-40B4-BE49-F238E27FC236}">
                  <a16:creationId xmlns="" xmlns:a16="http://schemas.microsoft.com/office/drawing/2014/main" id="{0A778028-56BC-4D07-B96A-BE39E8717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1650" y="4060825"/>
              <a:ext cx="0" cy="1793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Line 69">
              <a:extLst>
                <a:ext uri="{FF2B5EF4-FFF2-40B4-BE49-F238E27FC236}">
                  <a16:creationId xmlns="" xmlns:a16="http://schemas.microsoft.com/office/drawing/2014/main" id="{35AC6181-30FC-4C37-8594-44EFA34B2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350" y="2616200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Line 70">
              <a:extLst>
                <a:ext uri="{FF2B5EF4-FFF2-40B4-BE49-F238E27FC236}">
                  <a16:creationId xmlns="" xmlns:a16="http://schemas.microsoft.com/office/drawing/2014/main" id="{700732A1-CB96-4F39-BA83-61C94D39D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300" y="2616200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Line 71">
              <a:extLst>
                <a:ext uri="{FF2B5EF4-FFF2-40B4-BE49-F238E27FC236}">
                  <a16:creationId xmlns="" xmlns:a16="http://schemas.microsoft.com/office/drawing/2014/main" id="{F6B5CAD8-DC4E-40ED-BEA5-00D4F5BCA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0700" y="2616200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Line 72">
              <a:extLst>
                <a:ext uri="{FF2B5EF4-FFF2-40B4-BE49-F238E27FC236}">
                  <a16:creationId xmlns="" xmlns:a16="http://schemas.microsoft.com/office/drawing/2014/main" id="{35387A3D-C59A-42CC-9872-14DE67EFC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0700" y="4060825"/>
              <a:ext cx="0" cy="1793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Line 73">
              <a:extLst>
                <a:ext uri="{FF2B5EF4-FFF2-40B4-BE49-F238E27FC236}">
                  <a16:creationId xmlns="" xmlns:a16="http://schemas.microsoft.com/office/drawing/2014/main" id="{64CC94C4-0E03-43A6-BA55-AA69D0BBE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300" y="4060825"/>
              <a:ext cx="0" cy="1793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Line 74">
              <a:extLst>
                <a:ext uri="{FF2B5EF4-FFF2-40B4-BE49-F238E27FC236}">
                  <a16:creationId xmlns="" xmlns:a16="http://schemas.microsoft.com/office/drawing/2014/main" id="{FAD2E68F-6048-4E31-AB33-FF8BF0C93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350" y="4060825"/>
              <a:ext cx="0" cy="1793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Line 75">
              <a:extLst>
                <a:ext uri="{FF2B5EF4-FFF2-40B4-BE49-F238E27FC236}">
                  <a16:creationId xmlns="" xmlns:a16="http://schemas.microsoft.com/office/drawing/2014/main" id="{EF7DE5E2-C10E-41C8-9B55-5D54DF777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350" y="4511675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Line 76">
              <a:extLst>
                <a:ext uri="{FF2B5EF4-FFF2-40B4-BE49-F238E27FC236}">
                  <a16:creationId xmlns="" xmlns:a16="http://schemas.microsoft.com/office/drawing/2014/main" id="{8F182426-DD82-4AA3-A769-38FC851AC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300" y="4511675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Line 77">
              <a:extLst>
                <a:ext uri="{FF2B5EF4-FFF2-40B4-BE49-F238E27FC236}">
                  <a16:creationId xmlns="" xmlns:a16="http://schemas.microsoft.com/office/drawing/2014/main" id="{A0FFE919-50D6-450A-BB01-4F97ADF51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0700" y="4511675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Line 78">
              <a:extLst>
                <a:ext uri="{FF2B5EF4-FFF2-40B4-BE49-F238E27FC236}">
                  <a16:creationId xmlns="" xmlns:a16="http://schemas.microsoft.com/office/drawing/2014/main" id="{6725CE18-B889-4A33-831D-27CC9676E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1650" y="4511675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Text Box 80">
              <a:extLst>
                <a:ext uri="{FF2B5EF4-FFF2-40B4-BE49-F238E27FC236}">
                  <a16:creationId xmlns="" xmlns:a16="http://schemas.microsoft.com/office/drawing/2014/main" id="{AF8B057A-5D47-44BC-B64D-55815496E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7850" y="2797175"/>
              <a:ext cx="33655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ahoma" panose="020B0604030504040204" pitchFamily="34" charset="0"/>
                </a:rPr>
                <a:t>P</a:t>
              </a:r>
            </a:p>
            <a:p>
              <a:pPr eaLnBrk="1" hangingPunct="1"/>
              <a:r>
                <a:rPr kumimoji="1" lang="en-US" altLang="zh-CN" sz="2000">
                  <a:latin typeface="Tahoma" panose="020B0604030504040204" pitchFamily="34" charset="0"/>
                </a:rPr>
                <a:t>I</a:t>
              </a:r>
            </a:p>
            <a:p>
              <a:pPr eaLnBrk="1" hangingPunct="1"/>
              <a:r>
                <a:rPr kumimoji="1" lang="en-US" altLang="zh-CN" sz="2000">
                  <a:latin typeface="Tahoma" panose="020B0604030504040204" pitchFamily="34" charset="0"/>
                </a:rPr>
                <a:t>A</a:t>
              </a:r>
            </a:p>
          </p:txBody>
        </p:sp>
      </p:grpSp>
      <p:sp>
        <p:nvSpPr>
          <p:cNvPr id="4" name="对话气泡: 矩形 3">
            <a:extLst>
              <a:ext uri="{FF2B5EF4-FFF2-40B4-BE49-F238E27FC236}">
                <a16:creationId xmlns="" xmlns:a16="http://schemas.microsoft.com/office/drawing/2014/main" id="{1D4194EC-58EE-4ED3-928D-B9C897B6ADE5}"/>
              </a:ext>
            </a:extLst>
          </p:cNvPr>
          <p:cNvSpPr/>
          <p:nvPr/>
        </p:nvSpPr>
        <p:spPr bwMode="auto">
          <a:xfrm>
            <a:off x="235152" y="4535560"/>
            <a:ext cx="964862" cy="830997"/>
          </a:xfrm>
          <a:prstGeom prst="wedgeRectCallout">
            <a:avLst>
              <a:gd name="adj1" fmla="val 232211"/>
              <a:gd name="adj2" fmla="val -85162"/>
            </a:avLst>
          </a:prstGeom>
          <a:noFill/>
          <a:ln w="22225">
            <a:solidFill>
              <a:schemeClr val="accent4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FF0000"/>
                </a:solidFill>
              </a:rPr>
              <a:t>I/O</a:t>
            </a:r>
            <a:r>
              <a:rPr lang="zh-CN" altLang="en-US" sz="2400" b="1" dirty="0">
                <a:solidFill>
                  <a:srgbClr val="FF0000"/>
                </a:solidFill>
              </a:rPr>
              <a:t>控制块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13A381C2-6DE6-49AA-92A3-D14B7952573E}"/>
              </a:ext>
            </a:extLst>
          </p:cNvPr>
          <p:cNvSpPr/>
          <p:nvPr/>
        </p:nvSpPr>
        <p:spPr>
          <a:xfrm>
            <a:off x="1435167" y="4951059"/>
            <a:ext cx="745804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66"/>
                </a:solidFill>
                <a:ea typeface="楷体_GB2312" pitchFamily="49" charset="-122"/>
              </a:rPr>
              <a:t>I/O</a:t>
            </a:r>
            <a:r>
              <a:rPr lang="zh-CN" altLang="en-US" sz="2400" b="1" dirty="0">
                <a:solidFill>
                  <a:srgbClr val="000066"/>
                </a:solidFill>
                <a:ea typeface="楷体_GB2312" pitchFamily="49" charset="-122"/>
              </a:rPr>
              <a:t>单元是</a:t>
            </a:r>
            <a:r>
              <a:rPr lang="en-US" altLang="zh-CN" sz="2400" b="1" dirty="0">
                <a:solidFill>
                  <a:srgbClr val="000066"/>
                </a:solidFill>
                <a:ea typeface="楷体_GB2312" pitchFamily="49" charset="-122"/>
              </a:rPr>
              <a:t>CPLD</a:t>
            </a:r>
            <a:r>
              <a:rPr lang="zh-CN" altLang="en-US" sz="2400" b="1" dirty="0">
                <a:solidFill>
                  <a:srgbClr val="000066"/>
                </a:solidFill>
                <a:ea typeface="楷体_GB2312" pitchFamily="49" charset="-122"/>
              </a:rPr>
              <a:t>外部封装引脚和内部逻辑间的接口。每个</a:t>
            </a:r>
            <a:r>
              <a:rPr lang="en-US" altLang="zh-CN" sz="2400" b="1" dirty="0">
                <a:solidFill>
                  <a:srgbClr val="000066"/>
                </a:solidFill>
                <a:ea typeface="楷体_GB2312" pitchFamily="49" charset="-122"/>
              </a:rPr>
              <a:t>I/O</a:t>
            </a:r>
            <a:r>
              <a:rPr lang="zh-CN" altLang="en-US" sz="2400" b="1" dirty="0">
                <a:solidFill>
                  <a:srgbClr val="000066"/>
                </a:solidFill>
                <a:ea typeface="楷体_GB2312" pitchFamily="49" charset="-122"/>
              </a:rPr>
              <a:t>单元对应一个封装引脚，对</a:t>
            </a:r>
            <a:r>
              <a:rPr lang="en-US" altLang="zh-CN" sz="2400" b="1" dirty="0">
                <a:solidFill>
                  <a:srgbClr val="000066"/>
                </a:solidFill>
                <a:ea typeface="楷体_GB2312" pitchFamily="49" charset="-122"/>
              </a:rPr>
              <a:t>I/O</a:t>
            </a:r>
            <a:r>
              <a:rPr lang="zh-CN" altLang="en-US" sz="2400" b="1" dirty="0">
                <a:solidFill>
                  <a:srgbClr val="000066"/>
                </a:solidFill>
                <a:ea typeface="楷体_GB2312" pitchFamily="49" charset="-122"/>
              </a:rPr>
              <a:t>单元编程，可将引脚定义为输入、输出和双向功能</a:t>
            </a:r>
            <a:endParaRPr lang="zh-CN" altLang="en-US" sz="2400" b="1" dirty="0"/>
          </a:p>
        </p:txBody>
      </p:sp>
      <p:sp>
        <p:nvSpPr>
          <p:cNvPr id="72" name="矩形 71"/>
          <p:cNvSpPr/>
          <p:nvPr/>
        </p:nvSpPr>
        <p:spPr>
          <a:xfrm rot="16200000">
            <a:off x="1284570" y="239227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I/O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 rot="16200000">
            <a:off x="6538251" y="2291260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I/O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9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4" y="50071"/>
            <a:ext cx="5052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复杂可编程逻辑器件</a:t>
            </a: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CPLD</a:t>
            </a:r>
            <a:endParaRPr lang="zh-CN" altLang="en-US" sz="3200" b="1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4D7DA98B-8036-4654-819C-BA0012E07397}"/>
              </a:ext>
            </a:extLst>
          </p:cNvPr>
          <p:cNvGrpSpPr/>
          <p:nvPr/>
        </p:nvGrpSpPr>
        <p:grpSpPr>
          <a:xfrm>
            <a:off x="543399" y="1884076"/>
            <a:ext cx="5458501" cy="3361588"/>
            <a:chOff x="1219200" y="1082675"/>
            <a:chExt cx="6705600" cy="4692650"/>
          </a:xfrm>
        </p:grpSpPr>
        <p:sp>
          <p:nvSpPr>
            <p:cNvPr id="90" name="Text Box 2">
              <a:extLst>
                <a:ext uri="{FF2B5EF4-FFF2-40B4-BE49-F238E27FC236}">
                  <a16:creationId xmlns="" xmlns:a16="http://schemas.microsoft.com/office/drawing/2014/main" id="{4F75F2CC-0C2A-4E0E-BC8E-9BB2A5DDA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163" y="1714500"/>
              <a:ext cx="714375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1" name="Text Box 3">
              <a:extLst>
                <a:ext uri="{FF2B5EF4-FFF2-40B4-BE49-F238E27FC236}">
                  <a16:creationId xmlns="" xmlns:a16="http://schemas.microsoft.com/office/drawing/2014/main" id="{BA59EE3F-AE22-46BB-9490-2BBD8F1DC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6113" y="1714500"/>
              <a:ext cx="715962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2" name="Text Box 4">
              <a:extLst>
                <a:ext uri="{FF2B5EF4-FFF2-40B4-BE49-F238E27FC236}">
                  <a16:creationId xmlns="" xmlns:a16="http://schemas.microsoft.com/office/drawing/2014/main" id="{32725B82-31B3-4173-A25B-0CFBBB69D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1714500"/>
              <a:ext cx="715963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3" name="Text Box 5">
              <a:extLst>
                <a:ext uri="{FF2B5EF4-FFF2-40B4-BE49-F238E27FC236}">
                  <a16:creationId xmlns="" xmlns:a16="http://schemas.microsoft.com/office/drawing/2014/main" id="{D41EC4F5-E7CF-493E-A5C9-D88D21FE1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4463" y="1714500"/>
              <a:ext cx="714375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4" name="Text Box 6">
              <a:extLst>
                <a:ext uri="{FF2B5EF4-FFF2-40B4-BE49-F238E27FC236}">
                  <a16:creationId xmlns="" xmlns:a16="http://schemas.microsoft.com/office/drawing/2014/main" id="{7D2472FC-46D5-482E-BDCA-F86434453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163" y="2797175"/>
              <a:ext cx="714375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5" name="Text Box 7">
              <a:extLst>
                <a:ext uri="{FF2B5EF4-FFF2-40B4-BE49-F238E27FC236}">
                  <a16:creationId xmlns="" xmlns:a16="http://schemas.microsoft.com/office/drawing/2014/main" id="{021A35B9-C6A8-4C84-9D4D-1C33DCEE7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6113" y="2797175"/>
              <a:ext cx="715962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6" name="Text Box 8">
              <a:extLst>
                <a:ext uri="{FF2B5EF4-FFF2-40B4-BE49-F238E27FC236}">
                  <a16:creationId xmlns="" xmlns:a16="http://schemas.microsoft.com/office/drawing/2014/main" id="{36D6FED6-B744-4118-9808-1E4544FC9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2797175"/>
              <a:ext cx="715963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7" name="Text Box 9">
              <a:extLst>
                <a:ext uri="{FF2B5EF4-FFF2-40B4-BE49-F238E27FC236}">
                  <a16:creationId xmlns="" xmlns:a16="http://schemas.microsoft.com/office/drawing/2014/main" id="{24843497-4525-4495-8B9C-758A0B635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4463" y="2797175"/>
              <a:ext cx="714375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8" name="Text Box 10">
              <a:extLst>
                <a:ext uri="{FF2B5EF4-FFF2-40B4-BE49-F238E27FC236}">
                  <a16:creationId xmlns="" xmlns:a16="http://schemas.microsoft.com/office/drawing/2014/main" id="{B479BDD9-25E2-4EC6-A0F6-3778E61E0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163" y="3608388"/>
              <a:ext cx="714375" cy="385762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99" name="Text Box 11">
              <a:extLst>
                <a:ext uri="{FF2B5EF4-FFF2-40B4-BE49-F238E27FC236}">
                  <a16:creationId xmlns="" xmlns:a16="http://schemas.microsoft.com/office/drawing/2014/main" id="{CFE24433-FE3F-4106-9D4E-F7760D01D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6113" y="3608388"/>
              <a:ext cx="715962" cy="385762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100" name="Text Box 12">
              <a:extLst>
                <a:ext uri="{FF2B5EF4-FFF2-40B4-BE49-F238E27FC236}">
                  <a16:creationId xmlns="" xmlns:a16="http://schemas.microsoft.com/office/drawing/2014/main" id="{6E71665A-516C-4EB8-888B-973A6FFE6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3608388"/>
              <a:ext cx="715963" cy="385762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101" name="Text Box 13">
              <a:extLst>
                <a:ext uri="{FF2B5EF4-FFF2-40B4-BE49-F238E27FC236}">
                  <a16:creationId xmlns="" xmlns:a16="http://schemas.microsoft.com/office/drawing/2014/main" id="{D72AA93F-1FE5-4ADC-B46B-4843E67CA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4463" y="3608388"/>
              <a:ext cx="714375" cy="385762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102" name="Text Box 14">
              <a:extLst>
                <a:ext uri="{FF2B5EF4-FFF2-40B4-BE49-F238E27FC236}">
                  <a16:creationId xmlns="" xmlns:a16="http://schemas.microsoft.com/office/drawing/2014/main" id="{478B4AEC-D987-490E-BF2B-CD0C782A5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163" y="4692650"/>
              <a:ext cx="714375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103" name="Text Box 15">
              <a:extLst>
                <a:ext uri="{FF2B5EF4-FFF2-40B4-BE49-F238E27FC236}">
                  <a16:creationId xmlns="" xmlns:a16="http://schemas.microsoft.com/office/drawing/2014/main" id="{CE985818-3CD0-4EAE-A87E-7EA3C0E68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6113" y="4692650"/>
              <a:ext cx="715962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104" name="Text Box 16">
              <a:extLst>
                <a:ext uri="{FF2B5EF4-FFF2-40B4-BE49-F238E27FC236}">
                  <a16:creationId xmlns="" xmlns:a16="http://schemas.microsoft.com/office/drawing/2014/main" id="{A6BECD68-890F-4A02-ACB1-CBAFBC597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4692650"/>
              <a:ext cx="715963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105" name="Text Box 17">
              <a:extLst>
                <a:ext uri="{FF2B5EF4-FFF2-40B4-BE49-F238E27FC236}">
                  <a16:creationId xmlns="" xmlns:a16="http://schemas.microsoft.com/office/drawing/2014/main" id="{E33DADFE-93C9-456D-9337-5D599F74A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4463" y="4692650"/>
              <a:ext cx="714375" cy="385763"/>
            </a:xfrm>
            <a:prstGeom prst="rect">
              <a:avLst/>
            </a:prstGeom>
            <a:solidFill>
              <a:srgbClr val="AFBF3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LAB</a:t>
              </a:r>
            </a:p>
          </p:txBody>
        </p:sp>
        <p:sp>
          <p:nvSpPr>
            <p:cNvPr id="106" name="Rectangle 18">
              <a:extLst>
                <a:ext uri="{FF2B5EF4-FFF2-40B4-BE49-F238E27FC236}">
                  <a16:creationId xmlns="" xmlns:a16="http://schemas.microsoft.com/office/drawing/2014/main" id="{11736583-508C-4FC0-9672-D23E6647D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163" y="1082675"/>
              <a:ext cx="5273675" cy="271463"/>
            </a:xfrm>
            <a:prstGeom prst="rect">
              <a:avLst/>
            </a:prstGeom>
            <a:solidFill>
              <a:srgbClr val="CC99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I/O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Rectangle 19">
              <a:extLst>
                <a:ext uri="{FF2B5EF4-FFF2-40B4-BE49-F238E27FC236}">
                  <a16:creationId xmlns="" xmlns:a16="http://schemas.microsoft.com/office/drawing/2014/main" id="{D07104D3-AC37-4C7A-9ACE-E98CF2DCB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063" y="5503863"/>
              <a:ext cx="5275262" cy="271462"/>
            </a:xfrm>
            <a:prstGeom prst="rect">
              <a:avLst/>
            </a:prstGeom>
            <a:solidFill>
              <a:srgbClr val="CC99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I/O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Rectangle 20">
              <a:extLst>
                <a:ext uri="{FF2B5EF4-FFF2-40B4-BE49-F238E27FC236}">
                  <a16:creationId xmlns="" xmlns:a16="http://schemas.microsoft.com/office/drawing/2014/main" id="{3C395C84-589D-4853-A5B3-44ADF06AC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1533525"/>
              <a:ext cx="268288" cy="3879850"/>
            </a:xfrm>
            <a:prstGeom prst="rect">
              <a:avLst/>
            </a:prstGeom>
            <a:solidFill>
              <a:srgbClr val="CC99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Rectangle 21">
              <a:extLst>
                <a:ext uri="{FF2B5EF4-FFF2-40B4-BE49-F238E27FC236}">
                  <a16:creationId xmlns="" xmlns:a16="http://schemas.microsoft.com/office/drawing/2014/main" id="{BC63818F-D17A-4B4B-967C-1DC2145BA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6513" y="1533525"/>
              <a:ext cx="268287" cy="3879850"/>
            </a:xfrm>
            <a:prstGeom prst="rect">
              <a:avLst/>
            </a:prstGeom>
            <a:solidFill>
              <a:srgbClr val="CC99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Line 29">
              <a:extLst>
                <a:ext uri="{FF2B5EF4-FFF2-40B4-BE49-F238E27FC236}">
                  <a16:creationId xmlns="" xmlns:a16="http://schemas.microsoft.com/office/drawing/2014/main" id="{007E845E-E639-4920-BB56-87DDD5095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9263" y="1714500"/>
              <a:ext cx="0" cy="6318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Line 30">
              <a:extLst>
                <a:ext uri="{FF2B5EF4-FFF2-40B4-BE49-F238E27FC236}">
                  <a16:creationId xmlns="" xmlns:a16="http://schemas.microsoft.com/office/drawing/2014/main" id="{05967B97-6D10-433C-9CFD-8955EFC01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5838" y="1714500"/>
              <a:ext cx="0" cy="6318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Line 31">
              <a:extLst>
                <a:ext uri="{FF2B5EF4-FFF2-40B4-BE49-F238E27FC236}">
                  <a16:creationId xmlns="" xmlns:a16="http://schemas.microsoft.com/office/drawing/2014/main" id="{5B542420-4DF9-458B-9939-44552BE08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9263" y="1714500"/>
              <a:ext cx="5365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Line 39">
              <a:extLst>
                <a:ext uri="{FF2B5EF4-FFF2-40B4-BE49-F238E27FC236}">
                  <a16:creationId xmlns="" xmlns:a16="http://schemas.microsoft.com/office/drawing/2014/main" id="{16627F05-9156-4D1C-8FBC-A0E22B8A4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9263" y="2616200"/>
              <a:ext cx="0" cy="16240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Line 40">
              <a:extLst>
                <a:ext uri="{FF2B5EF4-FFF2-40B4-BE49-F238E27FC236}">
                  <a16:creationId xmlns="" xmlns:a16="http://schemas.microsoft.com/office/drawing/2014/main" id="{E9D686C1-0DDC-435C-B471-E7647B6F4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5838" y="2616200"/>
              <a:ext cx="0" cy="16240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Line 41">
              <a:extLst>
                <a:ext uri="{FF2B5EF4-FFF2-40B4-BE49-F238E27FC236}">
                  <a16:creationId xmlns="" xmlns:a16="http://schemas.microsoft.com/office/drawing/2014/main" id="{FAD01695-7EA5-4069-89D8-4264890F6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9263" y="4511675"/>
              <a:ext cx="0" cy="6318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Line 42">
              <a:extLst>
                <a:ext uri="{FF2B5EF4-FFF2-40B4-BE49-F238E27FC236}">
                  <a16:creationId xmlns="" xmlns:a16="http://schemas.microsoft.com/office/drawing/2014/main" id="{C13E21CA-9F3C-4B9C-BC3A-5D9B6BD36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5838" y="4511675"/>
              <a:ext cx="0" cy="6318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Line 43">
              <a:extLst>
                <a:ext uri="{FF2B5EF4-FFF2-40B4-BE49-F238E27FC236}">
                  <a16:creationId xmlns="" xmlns:a16="http://schemas.microsoft.com/office/drawing/2014/main" id="{863DE6B9-19BE-4FDD-8799-B0670006B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9263" y="5143500"/>
              <a:ext cx="5365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Line 44">
              <a:extLst>
                <a:ext uri="{FF2B5EF4-FFF2-40B4-BE49-F238E27FC236}">
                  <a16:creationId xmlns="" xmlns:a16="http://schemas.microsoft.com/office/drawing/2014/main" id="{9109FC9C-204E-46C5-B6E7-54F0C3597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2350" y="1354138"/>
              <a:ext cx="0" cy="360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Line 45">
              <a:extLst>
                <a:ext uri="{FF2B5EF4-FFF2-40B4-BE49-F238E27FC236}">
                  <a16:creationId xmlns="" xmlns:a16="http://schemas.microsoft.com/office/drawing/2014/main" id="{B3B673D5-EC00-48A5-8A65-ABAD9D21D3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3300" y="1354138"/>
              <a:ext cx="0" cy="360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Line 46">
              <a:extLst>
                <a:ext uri="{FF2B5EF4-FFF2-40B4-BE49-F238E27FC236}">
                  <a16:creationId xmlns="" xmlns:a16="http://schemas.microsoft.com/office/drawing/2014/main" id="{CF375935-F225-4DFC-9235-049A99473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0700" y="1354138"/>
              <a:ext cx="0" cy="360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Line 47">
              <a:extLst>
                <a:ext uri="{FF2B5EF4-FFF2-40B4-BE49-F238E27FC236}">
                  <a16:creationId xmlns="" xmlns:a16="http://schemas.microsoft.com/office/drawing/2014/main" id="{7036E14B-D332-4B21-914B-2C95C95AF5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51650" y="1354138"/>
              <a:ext cx="0" cy="360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Line 48">
              <a:extLst>
                <a:ext uri="{FF2B5EF4-FFF2-40B4-BE49-F238E27FC236}">
                  <a16:creationId xmlns="" xmlns:a16="http://schemas.microsoft.com/office/drawing/2014/main" id="{45DE36DD-C56F-4612-B619-78690488B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350" y="5143500"/>
              <a:ext cx="0" cy="360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Line 49">
              <a:extLst>
                <a:ext uri="{FF2B5EF4-FFF2-40B4-BE49-F238E27FC236}">
                  <a16:creationId xmlns="" xmlns:a16="http://schemas.microsoft.com/office/drawing/2014/main" id="{0D938D4C-682B-4912-87FC-6C3FCD45C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300" y="5143500"/>
              <a:ext cx="0" cy="360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Line 50">
              <a:extLst>
                <a:ext uri="{FF2B5EF4-FFF2-40B4-BE49-F238E27FC236}">
                  <a16:creationId xmlns="" xmlns:a16="http://schemas.microsoft.com/office/drawing/2014/main" id="{C3446E65-90D0-4A06-A9D6-ABFBF9164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0700" y="5143500"/>
              <a:ext cx="0" cy="360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Line 51">
              <a:extLst>
                <a:ext uri="{FF2B5EF4-FFF2-40B4-BE49-F238E27FC236}">
                  <a16:creationId xmlns="" xmlns:a16="http://schemas.microsoft.com/office/drawing/2014/main" id="{FA619C49-7F90-4048-9D63-B4F00A772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1650" y="5143500"/>
              <a:ext cx="0" cy="360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Line 52">
              <a:extLst>
                <a:ext uri="{FF2B5EF4-FFF2-40B4-BE49-F238E27FC236}">
                  <a16:creationId xmlns="" xmlns:a16="http://schemas.microsoft.com/office/drawing/2014/main" id="{27751838-F04A-42B4-9A8F-6893B862F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7488" y="4962525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Line 53">
              <a:extLst>
                <a:ext uri="{FF2B5EF4-FFF2-40B4-BE49-F238E27FC236}">
                  <a16:creationId xmlns="" xmlns:a16="http://schemas.microsoft.com/office/drawing/2014/main" id="{4FF38383-C1B0-4BB8-B11D-E65EBFB058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7488" y="3789363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Line 54">
              <a:extLst>
                <a:ext uri="{FF2B5EF4-FFF2-40B4-BE49-F238E27FC236}">
                  <a16:creationId xmlns="" xmlns:a16="http://schemas.microsoft.com/office/drawing/2014/main" id="{4368AF4D-5237-482B-A475-363D2E16FB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7488" y="1895475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Line 55">
              <a:extLst>
                <a:ext uri="{FF2B5EF4-FFF2-40B4-BE49-F238E27FC236}">
                  <a16:creationId xmlns="" xmlns:a16="http://schemas.microsoft.com/office/drawing/2014/main" id="{D0DFCBC1-0A3C-40BC-927B-535C24D06E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2436813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Line 56">
              <a:extLst>
                <a:ext uri="{FF2B5EF4-FFF2-40B4-BE49-F238E27FC236}">
                  <a16:creationId xmlns="" xmlns:a16="http://schemas.microsoft.com/office/drawing/2014/main" id="{660B2DC7-47CE-483A-85A1-861A825F8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8838" y="4330700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" name="Line 57">
              <a:extLst>
                <a:ext uri="{FF2B5EF4-FFF2-40B4-BE49-F238E27FC236}">
                  <a16:creationId xmlns="" xmlns:a16="http://schemas.microsoft.com/office/drawing/2014/main" id="{AF761074-FDB3-4FA2-8C40-5E4B6F6E4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8838" y="3789363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" name="Line 58">
              <a:extLst>
                <a:ext uri="{FF2B5EF4-FFF2-40B4-BE49-F238E27FC236}">
                  <a16:creationId xmlns="" xmlns:a16="http://schemas.microsoft.com/office/drawing/2014/main" id="{CC27E056-7539-49B8-98EC-2F08C3B75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8838" y="3067050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Line 59">
              <a:extLst>
                <a:ext uri="{FF2B5EF4-FFF2-40B4-BE49-F238E27FC236}">
                  <a16:creationId xmlns="" xmlns:a16="http://schemas.microsoft.com/office/drawing/2014/main" id="{717D98B2-D9C0-4050-B910-648F58585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8838" y="1984375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Line 60">
              <a:extLst>
                <a:ext uri="{FF2B5EF4-FFF2-40B4-BE49-F238E27FC236}">
                  <a16:creationId xmlns="" xmlns:a16="http://schemas.microsoft.com/office/drawing/2014/main" id="{77B2CF69-CF4D-4479-BFBE-1B4E62A7B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8838" y="4962525"/>
              <a:ext cx="447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Line 61">
              <a:extLst>
                <a:ext uri="{FF2B5EF4-FFF2-40B4-BE49-F238E27FC236}">
                  <a16:creationId xmlns="" xmlns:a16="http://schemas.microsoft.com/office/drawing/2014/main" id="{1948BCF5-E708-4965-AF46-03D18EACE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7488" y="4330700"/>
              <a:ext cx="3571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Line 62">
              <a:extLst>
                <a:ext uri="{FF2B5EF4-FFF2-40B4-BE49-F238E27FC236}">
                  <a16:creationId xmlns="" xmlns:a16="http://schemas.microsoft.com/office/drawing/2014/main" id="{D4A38F59-742A-4DD0-8F08-2E4F35DC9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7488" y="2436813"/>
              <a:ext cx="3571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Line 63">
              <a:extLst>
                <a:ext uri="{FF2B5EF4-FFF2-40B4-BE49-F238E27FC236}">
                  <a16:creationId xmlns="" xmlns:a16="http://schemas.microsoft.com/office/drawing/2014/main" id="{0FCF5ACA-A6F0-4F08-8EFF-7914E7A16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350" y="2165350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Line 64">
              <a:extLst>
                <a:ext uri="{FF2B5EF4-FFF2-40B4-BE49-F238E27FC236}">
                  <a16:creationId xmlns="" xmlns:a16="http://schemas.microsoft.com/office/drawing/2014/main" id="{7F88B7F3-EC59-45CF-B893-05BD5E972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300" y="2165350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Line 65">
              <a:extLst>
                <a:ext uri="{FF2B5EF4-FFF2-40B4-BE49-F238E27FC236}">
                  <a16:creationId xmlns="" xmlns:a16="http://schemas.microsoft.com/office/drawing/2014/main" id="{8D0EE7FE-A69F-4B94-B699-FE04C065F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0700" y="2165350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Line 66">
              <a:extLst>
                <a:ext uri="{FF2B5EF4-FFF2-40B4-BE49-F238E27FC236}">
                  <a16:creationId xmlns="" xmlns:a16="http://schemas.microsoft.com/office/drawing/2014/main" id="{F3B7FBEB-26FD-437E-B44F-3C26C5449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1650" y="2165350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Line 67">
              <a:extLst>
                <a:ext uri="{FF2B5EF4-FFF2-40B4-BE49-F238E27FC236}">
                  <a16:creationId xmlns="" xmlns:a16="http://schemas.microsoft.com/office/drawing/2014/main" id="{A516D68A-58B2-4FFB-9EA1-6E7C159E3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1650" y="2616200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Line 68">
              <a:extLst>
                <a:ext uri="{FF2B5EF4-FFF2-40B4-BE49-F238E27FC236}">
                  <a16:creationId xmlns="" xmlns:a16="http://schemas.microsoft.com/office/drawing/2014/main" id="{0A778028-56BC-4D07-B96A-BE39E8717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1650" y="4060825"/>
              <a:ext cx="0" cy="1793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Line 69">
              <a:extLst>
                <a:ext uri="{FF2B5EF4-FFF2-40B4-BE49-F238E27FC236}">
                  <a16:creationId xmlns="" xmlns:a16="http://schemas.microsoft.com/office/drawing/2014/main" id="{35AC6181-30FC-4C37-8594-44EFA34B2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350" y="2616200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Line 70">
              <a:extLst>
                <a:ext uri="{FF2B5EF4-FFF2-40B4-BE49-F238E27FC236}">
                  <a16:creationId xmlns="" xmlns:a16="http://schemas.microsoft.com/office/drawing/2014/main" id="{700732A1-CB96-4F39-BA83-61C94D39D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300" y="2616200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Line 71">
              <a:extLst>
                <a:ext uri="{FF2B5EF4-FFF2-40B4-BE49-F238E27FC236}">
                  <a16:creationId xmlns="" xmlns:a16="http://schemas.microsoft.com/office/drawing/2014/main" id="{F6B5CAD8-DC4E-40ED-BEA5-00D4F5BCA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0700" y="2616200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Line 72">
              <a:extLst>
                <a:ext uri="{FF2B5EF4-FFF2-40B4-BE49-F238E27FC236}">
                  <a16:creationId xmlns="" xmlns:a16="http://schemas.microsoft.com/office/drawing/2014/main" id="{35387A3D-C59A-42CC-9872-14DE67EFC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0700" y="4060825"/>
              <a:ext cx="0" cy="1793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Line 73">
              <a:extLst>
                <a:ext uri="{FF2B5EF4-FFF2-40B4-BE49-F238E27FC236}">
                  <a16:creationId xmlns="" xmlns:a16="http://schemas.microsoft.com/office/drawing/2014/main" id="{64CC94C4-0E03-43A6-BA55-AA69D0BBE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300" y="4060825"/>
              <a:ext cx="0" cy="1793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Line 74">
              <a:extLst>
                <a:ext uri="{FF2B5EF4-FFF2-40B4-BE49-F238E27FC236}">
                  <a16:creationId xmlns="" xmlns:a16="http://schemas.microsoft.com/office/drawing/2014/main" id="{FAD2E68F-6048-4E31-AB33-FF8BF0C93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350" y="4060825"/>
              <a:ext cx="0" cy="1793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Line 75">
              <a:extLst>
                <a:ext uri="{FF2B5EF4-FFF2-40B4-BE49-F238E27FC236}">
                  <a16:creationId xmlns="" xmlns:a16="http://schemas.microsoft.com/office/drawing/2014/main" id="{EF7DE5E2-C10E-41C8-9B55-5D54DF777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350" y="4511675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Line 76">
              <a:extLst>
                <a:ext uri="{FF2B5EF4-FFF2-40B4-BE49-F238E27FC236}">
                  <a16:creationId xmlns="" xmlns:a16="http://schemas.microsoft.com/office/drawing/2014/main" id="{8F182426-DD82-4AA3-A769-38FC851AC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300" y="4511675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Line 77">
              <a:extLst>
                <a:ext uri="{FF2B5EF4-FFF2-40B4-BE49-F238E27FC236}">
                  <a16:creationId xmlns="" xmlns:a16="http://schemas.microsoft.com/office/drawing/2014/main" id="{A0FFE919-50D6-450A-BB01-4F97ADF51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0700" y="4511675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Line 78">
              <a:extLst>
                <a:ext uri="{FF2B5EF4-FFF2-40B4-BE49-F238E27FC236}">
                  <a16:creationId xmlns="" xmlns:a16="http://schemas.microsoft.com/office/drawing/2014/main" id="{6725CE18-B889-4A33-831D-27CC9676E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1650" y="4511675"/>
              <a:ext cx="0" cy="1809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Text Box 80">
              <a:extLst>
                <a:ext uri="{FF2B5EF4-FFF2-40B4-BE49-F238E27FC236}">
                  <a16:creationId xmlns="" xmlns:a16="http://schemas.microsoft.com/office/drawing/2014/main" id="{AF8B057A-5D47-44BC-B64D-55815496E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7850" y="2797175"/>
              <a:ext cx="33655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ahoma" panose="020B0604030504040204" pitchFamily="34" charset="0"/>
                </a:rPr>
                <a:t>P</a:t>
              </a:r>
            </a:p>
            <a:p>
              <a:pPr eaLnBrk="1" hangingPunct="1"/>
              <a:r>
                <a:rPr kumimoji="1" lang="en-US" altLang="zh-CN" sz="2000">
                  <a:latin typeface="Tahoma" panose="020B0604030504040204" pitchFamily="34" charset="0"/>
                </a:rPr>
                <a:t>I</a:t>
              </a:r>
            </a:p>
            <a:p>
              <a:pPr eaLnBrk="1" hangingPunct="1"/>
              <a:r>
                <a:rPr kumimoji="1" lang="en-US" altLang="zh-CN" sz="2000">
                  <a:latin typeface="Tahoma" panose="020B0604030504040204" pitchFamily="34" charset="0"/>
                </a:rPr>
                <a:t>A</a:t>
              </a:r>
            </a:p>
          </p:txBody>
        </p:sp>
      </p:grpSp>
      <p:sp>
        <p:nvSpPr>
          <p:cNvPr id="5" name="对话气泡: 矩形 4">
            <a:extLst>
              <a:ext uri="{FF2B5EF4-FFF2-40B4-BE49-F238E27FC236}">
                <a16:creationId xmlns="" xmlns:a16="http://schemas.microsoft.com/office/drawing/2014/main" id="{A25E569F-9283-4913-B3B3-05E202F81CE7}"/>
              </a:ext>
            </a:extLst>
          </p:cNvPr>
          <p:cNvSpPr/>
          <p:nvPr/>
        </p:nvSpPr>
        <p:spPr bwMode="auto">
          <a:xfrm>
            <a:off x="6668941" y="949743"/>
            <a:ext cx="2012868" cy="461665"/>
          </a:xfrm>
          <a:prstGeom prst="wedgeRectCallout">
            <a:avLst>
              <a:gd name="adj1" fmla="val -209781"/>
              <a:gd name="adj2" fmla="val 445857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内部连线矩阵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E54D97CF-FD04-4398-9CFC-88B53414A0FE}"/>
              </a:ext>
            </a:extLst>
          </p:cNvPr>
          <p:cNvSpPr/>
          <p:nvPr/>
        </p:nvSpPr>
        <p:spPr>
          <a:xfrm>
            <a:off x="6351796" y="2129305"/>
            <a:ext cx="2489196" cy="390485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可编程内部连线的作用是实现逻辑块与逻辑块之间、逻辑块与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I/O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块之间以及全局信号到逻辑块和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I/O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块之间的连接 </a:t>
            </a:r>
          </a:p>
        </p:txBody>
      </p:sp>
      <p:sp>
        <p:nvSpPr>
          <p:cNvPr id="72" name="矩形 71"/>
          <p:cNvSpPr/>
          <p:nvPr/>
        </p:nvSpPr>
        <p:spPr>
          <a:xfrm rot="16200000">
            <a:off x="406374" y="341204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I/O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 rot="16200000">
            <a:off x="5646483" y="3379636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I/O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67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4" y="50071"/>
            <a:ext cx="5052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复杂可编程逻辑器件</a:t>
            </a: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CPLD</a:t>
            </a:r>
            <a:endParaRPr lang="zh-CN" altLang="en-US" sz="3200" b="1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1" name="Rectangle 4">
            <a:extLst>
              <a:ext uri="{FF2B5EF4-FFF2-40B4-BE49-F238E27FC236}">
                <a16:creationId xmlns="" xmlns:a16="http://schemas.microsoft.com/office/drawing/2014/main" id="{760E2AE4-773B-40E8-9B6C-7D834FDC2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36" y="872187"/>
            <a:ext cx="7185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26987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通用的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CPLD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器件逻辑阵列块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LAB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的结构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E1138FB4-1363-4577-A816-BE368D7A4974}"/>
              </a:ext>
            </a:extLst>
          </p:cNvPr>
          <p:cNvGrpSpPr/>
          <p:nvPr/>
        </p:nvGrpSpPr>
        <p:grpSpPr>
          <a:xfrm>
            <a:off x="261904" y="1603600"/>
            <a:ext cx="8620191" cy="3098350"/>
            <a:chOff x="261465" y="2064604"/>
            <a:chExt cx="8620191" cy="3098350"/>
          </a:xfrm>
        </p:grpSpPr>
        <p:sp>
          <p:nvSpPr>
            <p:cNvPr id="24" name="Rectangle 9">
              <a:extLst>
                <a:ext uri="{FF2B5EF4-FFF2-40B4-BE49-F238E27FC236}">
                  <a16:creationId xmlns="" xmlns:a16="http://schemas.microsoft.com/office/drawing/2014/main" id="{709106C4-7B7A-4965-92CD-61AE0156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19" y="2087451"/>
              <a:ext cx="79126" cy="38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25" name="Line 10">
              <a:extLst>
                <a:ext uri="{FF2B5EF4-FFF2-40B4-BE49-F238E27FC236}">
                  <a16:creationId xmlns="" xmlns:a16="http://schemas.microsoft.com/office/drawing/2014/main" id="{7065E945-C2E5-4BF5-B3B1-D78F573A9C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7600" y="3477578"/>
              <a:ext cx="828190" cy="175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="" xmlns:a16="http://schemas.microsoft.com/office/drawing/2014/main" id="{5A50A7C9-B3FD-440D-8299-A24475442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139" y="3430127"/>
              <a:ext cx="309472" cy="94901"/>
            </a:xfrm>
            <a:custGeom>
              <a:avLst/>
              <a:gdLst>
                <a:gd name="T0" fmla="*/ 0 w 176"/>
                <a:gd name="T1" fmla="*/ 0 h 54"/>
                <a:gd name="T2" fmla="*/ 0 w 176"/>
                <a:gd name="T3" fmla="*/ 54 h 54"/>
                <a:gd name="T4" fmla="*/ 176 w 176"/>
                <a:gd name="T5" fmla="*/ 27 h 54"/>
                <a:gd name="T6" fmla="*/ 0 w 176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54">
                  <a:moveTo>
                    <a:pt x="0" y="0"/>
                  </a:moveTo>
                  <a:lnTo>
                    <a:pt x="0" y="54"/>
                  </a:lnTo>
                  <a:lnTo>
                    <a:pt x="176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="" xmlns:a16="http://schemas.microsoft.com/office/drawing/2014/main" id="{E720DE88-5EBB-4034-A18A-83F6C92F1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139" y="3430127"/>
              <a:ext cx="309472" cy="94901"/>
            </a:xfrm>
            <a:custGeom>
              <a:avLst/>
              <a:gdLst>
                <a:gd name="T0" fmla="*/ 0 w 176"/>
                <a:gd name="T1" fmla="*/ 0 h 54"/>
                <a:gd name="T2" fmla="*/ 0 w 176"/>
                <a:gd name="T3" fmla="*/ 54 h 54"/>
                <a:gd name="T4" fmla="*/ 176 w 176"/>
                <a:gd name="T5" fmla="*/ 27 h 54"/>
                <a:gd name="T6" fmla="*/ 0 w 176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54">
                  <a:moveTo>
                    <a:pt x="0" y="0"/>
                  </a:moveTo>
                  <a:lnTo>
                    <a:pt x="0" y="54"/>
                  </a:lnTo>
                  <a:lnTo>
                    <a:pt x="176" y="2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3">
              <a:extLst>
                <a:ext uri="{FF2B5EF4-FFF2-40B4-BE49-F238E27FC236}">
                  <a16:creationId xmlns="" xmlns:a16="http://schemas.microsoft.com/office/drawing/2014/main" id="{C7225D75-A6EE-4597-90DB-5959867AA4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9383" y="3326439"/>
              <a:ext cx="1320532" cy="175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="" xmlns:a16="http://schemas.microsoft.com/office/drawing/2014/main" id="{AD4A6189-BDC6-4E43-A776-9627C1904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487" y="3278988"/>
              <a:ext cx="309472" cy="96659"/>
            </a:xfrm>
            <a:custGeom>
              <a:avLst/>
              <a:gdLst>
                <a:gd name="T0" fmla="*/ 0 w 176"/>
                <a:gd name="T1" fmla="*/ 0 h 55"/>
                <a:gd name="T2" fmla="*/ 0 w 176"/>
                <a:gd name="T3" fmla="*/ 55 h 55"/>
                <a:gd name="T4" fmla="*/ 176 w 176"/>
                <a:gd name="T5" fmla="*/ 27 h 55"/>
                <a:gd name="T6" fmla="*/ 0 w 176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55">
                  <a:moveTo>
                    <a:pt x="0" y="0"/>
                  </a:moveTo>
                  <a:lnTo>
                    <a:pt x="0" y="55"/>
                  </a:lnTo>
                  <a:lnTo>
                    <a:pt x="176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="" xmlns:a16="http://schemas.microsoft.com/office/drawing/2014/main" id="{8B860D86-465B-4B6D-BD54-B9FB2BDAE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487" y="3278988"/>
              <a:ext cx="309472" cy="96659"/>
            </a:xfrm>
            <a:custGeom>
              <a:avLst/>
              <a:gdLst>
                <a:gd name="T0" fmla="*/ 0 w 176"/>
                <a:gd name="T1" fmla="*/ 0 h 55"/>
                <a:gd name="T2" fmla="*/ 0 w 176"/>
                <a:gd name="T3" fmla="*/ 55 h 55"/>
                <a:gd name="T4" fmla="*/ 176 w 176"/>
                <a:gd name="T5" fmla="*/ 27 h 55"/>
                <a:gd name="T6" fmla="*/ 0 w 176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55">
                  <a:moveTo>
                    <a:pt x="0" y="0"/>
                  </a:moveTo>
                  <a:lnTo>
                    <a:pt x="0" y="55"/>
                  </a:lnTo>
                  <a:lnTo>
                    <a:pt x="176" y="2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Rectangle 20">
              <a:extLst>
                <a:ext uri="{FF2B5EF4-FFF2-40B4-BE49-F238E27FC236}">
                  <a16:creationId xmlns="" xmlns:a16="http://schemas.microsoft.com/office/drawing/2014/main" id="{8D2F1A8A-66EE-4711-BB64-6E7B78DED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868" y="4097951"/>
              <a:ext cx="158253" cy="379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500" b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6" name="Rectangle 21">
              <a:extLst>
                <a:ext uri="{FF2B5EF4-FFF2-40B4-BE49-F238E27FC236}">
                  <a16:creationId xmlns="" xmlns:a16="http://schemas.microsoft.com/office/drawing/2014/main" id="{E4DA5117-0DC7-4496-8E8B-5CC0BD462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924" y="3055795"/>
              <a:ext cx="158253" cy="379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500" b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n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7" name="Rectangle 22">
              <a:extLst>
                <a:ext uri="{FF2B5EF4-FFF2-40B4-BE49-F238E27FC236}">
                  <a16:creationId xmlns="" xmlns:a16="http://schemas.microsoft.com/office/drawing/2014/main" id="{1953BFFC-10E6-4394-B2EE-D5CDCA312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002" y="3055795"/>
              <a:ext cx="158253" cy="379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500" b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="" xmlns:a16="http://schemas.microsoft.com/office/drawing/2014/main" id="{FAE1A152-2AF8-4F5B-8062-5695DEFB9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456" y="2198169"/>
              <a:ext cx="1178105" cy="38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zh-CN" altLang="en-US" sz="2500" b="0" dirty="0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宏单元</a:t>
              </a:r>
              <a:r>
                <a:rPr lang="en-US" altLang="zh-CN" sz="2500" b="0" dirty="0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endParaRPr lang="zh-CN" altLang="en-US" b="0" dirty="0">
                <a:solidFill>
                  <a:srgbClr val="FF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0" name="Rectangle 25">
              <a:extLst>
                <a:ext uri="{FF2B5EF4-FFF2-40B4-BE49-F238E27FC236}">
                  <a16:creationId xmlns="" xmlns:a16="http://schemas.microsoft.com/office/drawing/2014/main" id="{D8AA6544-4896-4E72-BA97-D206A8C68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6955" y="2198169"/>
              <a:ext cx="158253" cy="38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500" b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41" name="Rectangle 26">
              <a:extLst>
                <a:ext uri="{FF2B5EF4-FFF2-40B4-BE49-F238E27FC236}">
                  <a16:creationId xmlns="" xmlns:a16="http://schemas.microsoft.com/office/drawing/2014/main" id="{FBB55637-A383-4781-BE56-85EBA1E61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612" y="2064604"/>
              <a:ext cx="47476" cy="9490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7">
              <a:extLst>
                <a:ext uri="{FF2B5EF4-FFF2-40B4-BE49-F238E27FC236}">
                  <a16:creationId xmlns="" xmlns:a16="http://schemas.microsoft.com/office/drawing/2014/main" id="{83934C31-0A12-4A3E-BF1D-DF42D2CF4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612" y="2064604"/>
              <a:ext cx="1758" cy="949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28">
              <a:extLst>
                <a:ext uri="{FF2B5EF4-FFF2-40B4-BE49-F238E27FC236}">
                  <a16:creationId xmlns="" xmlns:a16="http://schemas.microsoft.com/office/drawing/2014/main" id="{49E3FE0A-51B9-454B-8970-A8B7D1BCD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612" y="2064604"/>
              <a:ext cx="47476" cy="474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9">
              <a:extLst>
                <a:ext uri="{FF2B5EF4-FFF2-40B4-BE49-F238E27FC236}">
                  <a16:creationId xmlns="" xmlns:a16="http://schemas.microsoft.com/office/drawing/2014/main" id="{0A638632-0984-4342-89D4-EE0A9249B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612" y="2064604"/>
              <a:ext cx="47476" cy="17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0">
              <a:extLst>
                <a:ext uri="{FF2B5EF4-FFF2-40B4-BE49-F238E27FC236}">
                  <a16:creationId xmlns="" xmlns:a16="http://schemas.microsoft.com/office/drawing/2014/main" id="{E5A9A4BE-F0E1-446D-9471-AB9016F60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612" y="2064604"/>
              <a:ext cx="1758" cy="47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Rectangle 31">
              <a:extLst>
                <a:ext uri="{FF2B5EF4-FFF2-40B4-BE49-F238E27FC236}">
                  <a16:creationId xmlns="" xmlns:a16="http://schemas.microsoft.com/office/drawing/2014/main" id="{DCA5BD5C-D8E3-4979-B3E8-8FA96FC84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087" y="2064604"/>
              <a:ext cx="1114803" cy="474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32">
              <a:extLst>
                <a:ext uri="{FF2B5EF4-FFF2-40B4-BE49-F238E27FC236}">
                  <a16:creationId xmlns="" xmlns:a16="http://schemas.microsoft.com/office/drawing/2014/main" id="{EB81F7FD-CA73-4B67-8E31-36C984EB9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1087" y="2064604"/>
              <a:ext cx="1114803" cy="17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33">
              <a:extLst>
                <a:ext uri="{FF2B5EF4-FFF2-40B4-BE49-F238E27FC236}">
                  <a16:creationId xmlns="" xmlns:a16="http://schemas.microsoft.com/office/drawing/2014/main" id="{477123A7-9254-47D3-B0B2-9F0024747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891" y="2112055"/>
              <a:ext cx="31651" cy="474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34">
              <a:extLst>
                <a:ext uri="{FF2B5EF4-FFF2-40B4-BE49-F238E27FC236}">
                  <a16:creationId xmlns="" xmlns:a16="http://schemas.microsoft.com/office/drawing/2014/main" id="{0D7ED262-1A7C-4453-A609-12AA5068A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891" y="2112055"/>
              <a:ext cx="1758" cy="47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35">
              <a:extLst>
                <a:ext uri="{FF2B5EF4-FFF2-40B4-BE49-F238E27FC236}">
                  <a16:creationId xmlns="" xmlns:a16="http://schemas.microsoft.com/office/drawing/2014/main" id="{B804CEE1-4646-405A-977B-FA93232A0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891" y="2064604"/>
              <a:ext cx="47476" cy="474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36">
              <a:extLst>
                <a:ext uri="{FF2B5EF4-FFF2-40B4-BE49-F238E27FC236}">
                  <a16:creationId xmlns="" xmlns:a16="http://schemas.microsoft.com/office/drawing/2014/main" id="{66ECE0A5-4F8D-4E8C-939C-99842D888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891" y="2064604"/>
              <a:ext cx="47476" cy="17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37">
              <a:extLst>
                <a:ext uri="{FF2B5EF4-FFF2-40B4-BE49-F238E27FC236}">
                  <a16:creationId xmlns="" xmlns:a16="http://schemas.microsoft.com/office/drawing/2014/main" id="{CF60A6A9-E17D-489F-A4C2-EFFF7DAB4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891" y="2064604"/>
              <a:ext cx="1758" cy="47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Rectangle 38">
              <a:extLst>
                <a:ext uri="{FF2B5EF4-FFF2-40B4-BE49-F238E27FC236}">
                  <a16:creationId xmlns="" xmlns:a16="http://schemas.microsoft.com/office/drawing/2014/main" id="{1BBF0BDE-9714-455A-95F5-69046D7F1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367" y="2064604"/>
              <a:ext cx="1113045" cy="474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39">
              <a:extLst>
                <a:ext uri="{FF2B5EF4-FFF2-40B4-BE49-F238E27FC236}">
                  <a16:creationId xmlns="" xmlns:a16="http://schemas.microsoft.com/office/drawing/2014/main" id="{2E1C0598-185A-4F00-9D54-8D4D039B8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367" y="2064604"/>
              <a:ext cx="1113045" cy="17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40">
              <a:extLst>
                <a:ext uri="{FF2B5EF4-FFF2-40B4-BE49-F238E27FC236}">
                  <a16:creationId xmlns="" xmlns:a16="http://schemas.microsoft.com/office/drawing/2014/main" id="{012A0162-841B-4261-8913-01AAE95BC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412" y="2112055"/>
              <a:ext cx="31651" cy="474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41">
              <a:extLst>
                <a:ext uri="{FF2B5EF4-FFF2-40B4-BE49-F238E27FC236}">
                  <a16:creationId xmlns="" xmlns:a16="http://schemas.microsoft.com/office/drawing/2014/main" id="{2BBDCF5D-2EDB-41F4-AAE3-291CF0931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412" y="2112055"/>
              <a:ext cx="1758" cy="47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Rectangle 42">
              <a:extLst>
                <a:ext uri="{FF2B5EF4-FFF2-40B4-BE49-F238E27FC236}">
                  <a16:creationId xmlns="" xmlns:a16="http://schemas.microsoft.com/office/drawing/2014/main" id="{EC4667BB-CC4B-44B3-93B3-4BCE67DCE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412" y="2064604"/>
              <a:ext cx="47476" cy="474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43">
              <a:extLst>
                <a:ext uri="{FF2B5EF4-FFF2-40B4-BE49-F238E27FC236}">
                  <a16:creationId xmlns="" xmlns:a16="http://schemas.microsoft.com/office/drawing/2014/main" id="{0F77F18F-E0A4-4DAB-A755-E8B30B34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412" y="2064604"/>
              <a:ext cx="47476" cy="17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44">
              <a:extLst>
                <a:ext uri="{FF2B5EF4-FFF2-40B4-BE49-F238E27FC236}">
                  <a16:creationId xmlns="" xmlns:a16="http://schemas.microsoft.com/office/drawing/2014/main" id="{64DE9F44-26F8-4530-9F94-918F3F686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412" y="2064604"/>
              <a:ext cx="1758" cy="47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45">
              <a:extLst>
                <a:ext uri="{FF2B5EF4-FFF2-40B4-BE49-F238E27FC236}">
                  <a16:creationId xmlns="" xmlns:a16="http://schemas.microsoft.com/office/drawing/2014/main" id="{3724E4F1-B7B8-4F2F-8A4B-92D279469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888" y="2064604"/>
              <a:ext cx="1568462" cy="474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46">
              <a:extLst>
                <a:ext uri="{FF2B5EF4-FFF2-40B4-BE49-F238E27FC236}">
                  <a16:creationId xmlns="" xmlns:a16="http://schemas.microsoft.com/office/drawing/2014/main" id="{809EFA1F-5C8B-493C-A12B-1A85C6A34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888" y="2064604"/>
              <a:ext cx="1568462" cy="17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47">
              <a:extLst>
                <a:ext uri="{FF2B5EF4-FFF2-40B4-BE49-F238E27FC236}">
                  <a16:creationId xmlns="" xmlns:a16="http://schemas.microsoft.com/office/drawing/2014/main" id="{CC0BBC88-DB9C-460A-8A15-C2289AFE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349" y="2064604"/>
              <a:ext cx="47476" cy="9490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48">
              <a:extLst>
                <a:ext uri="{FF2B5EF4-FFF2-40B4-BE49-F238E27FC236}">
                  <a16:creationId xmlns="" xmlns:a16="http://schemas.microsoft.com/office/drawing/2014/main" id="{83A8CB6F-07BA-4DF6-963A-7540EF753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2349" y="2064604"/>
              <a:ext cx="1758" cy="949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49">
              <a:extLst>
                <a:ext uri="{FF2B5EF4-FFF2-40B4-BE49-F238E27FC236}">
                  <a16:creationId xmlns="" xmlns:a16="http://schemas.microsoft.com/office/drawing/2014/main" id="{9740FB3A-9D22-48BA-9526-CF592829B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349" y="2064604"/>
              <a:ext cx="47476" cy="474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50">
              <a:extLst>
                <a:ext uri="{FF2B5EF4-FFF2-40B4-BE49-F238E27FC236}">
                  <a16:creationId xmlns="" xmlns:a16="http://schemas.microsoft.com/office/drawing/2014/main" id="{BDF5B433-81A7-4303-B63A-AC76BCCEA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2349" y="2064604"/>
              <a:ext cx="47476" cy="17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51">
              <a:extLst>
                <a:ext uri="{FF2B5EF4-FFF2-40B4-BE49-F238E27FC236}">
                  <a16:creationId xmlns="" xmlns:a16="http://schemas.microsoft.com/office/drawing/2014/main" id="{5D11CD50-60EE-4F19-8A01-08E0313A2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2349" y="2064604"/>
              <a:ext cx="1758" cy="47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52">
              <a:extLst>
                <a:ext uri="{FF2B5EF4-FFF2-40B4-BE49-F238E27FC236}">
                  <a16:creationId xmlns="" xmlns:a16="http://schemas.microsoft.com/office/drawing/2014/main" id="{B2CE1EED-04F9-4313-908E-AB6A545AF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612" y="2159505"/>
              <a:ext cx="47476" cy="5008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53">
              <a:extLst>
                <a:ext uri="{FF2B5EF4-FFF2-40B4-BE49-F238E27FC236}">
                  <a16:creationId xmlns="" xmlns:a16="http://schemas.microsoft.com/office/drawing/2014/main" id="{8DB6AE74-0EA5-4BCC-830A-909B97B60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612" y="2159505"/>
              <a:ext cx="1758" cy="5008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54">
              <a:extLst>
                <a:ext uri="{FF2B5EF4-FFF2-40B4-BE49-F238E27FC236}">
                  <a16:creationId xmlns="" xmlns:a16="http://schemas.microsoft.com/office/drawing/2014/main" id="{0390C0BA-E99F-4155-9C30-78932F17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891" y="2159505"/>
              <a:ext cx="31651" cy="5008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55">
              <a:extLst>
                <a:ext uri="{FF2B5EF4-FFF2-40B4-BE49-F238E27FC236}">
                  <a16:creationId xmlns="" xmlns:a16="http://schemas.microsoft.com/office/drawing/2014/main" id="{76325D2F-B904-4730-8CDA-5E7E21C1C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891" y="2159505"/>
              <a:ext cx="1758" cy="5008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56">
              <a:extLst>
                <a:ext uri="{FF2B5EF4-FFF2-40B4-BE49-F238E27FC236}">
                  <a16:creationId xmlns="" xmlns:a16="http://schemas.microsoft.com/office/drawing/2014/main" id="{3A5D4CE1-E22C-4808-AD72-E012CFB1C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412" y="2159505"/>
              <a:ext cx="31651" cy="5008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57">
              <a:extLst>
                <a:ext uri="{FF2B5EF4-FFF2-40B4-BE49-F238E27FC236}">
                  <a16:creationId xmlns="" xmlns:a16="http://schemas.microsoft.com/office/drawing/2014/main" id="{BA1E2BBE-858D-4E65-9498-1090212CF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412" y="2159505"/>
              <a:ext cx="1758" cy="5008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Rectangle 58">
              <a:extLst>
                <a:ext uri="{FF2B5EF4-FFF2-40B4-BE49-F238E27FC236}">
                  <a16:creationId xmlns="" xmlns:a16="http://schemas.microsoft.com/office/drawing/2014/main" id="{E86912D4-0B8E-40E2-9493-AD4F80CB9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349" y="2159505"/>
              <a:ext cx="47476" cy="5008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59">
              <a:extLst>
                <a:ext uri="{FF2B5EF4-FFF2-40B4-BE49-F238E27FC236}">
                  <a16:creationId xmlns="" xmlns:a16="http://schemas.microsoft.com/office/drawing/2014/main" id="{129D6C83-E008-4B48-A2A5-6A3F7D598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2349" y="2159505"/>
              <a:ext cx="1758" cy="5008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Rectangle 60">
              <a:extLst>
                <a:ext uri="{FF2B5EF4-FFF2-40B4-BE49-F238E27FC236}">
                  <a16:creationId xmlns="" xmlns:a16="http://schemas.microsoft.com/office/drawing/2014/main" id="{5FF024D0-3945-4F13-B7CD-2284953BE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456" y="2778121"/>
              <a:ext cx="1202722" cy="384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zh-CN" altLang="en-US" sz="2500" b="0" dirty="0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宏单元</a:t>
              </a:r>
              <a:r>
                <a:rPr lang="en-US" altLang="zh-CN" sz="2500" b="0" dirty="0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endParaRPr lang="zh-CN" altLang="en-US" b="0" dirty="0">
                <a:solidFill>
                  <a:srgbClr val="FF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7" name="Rectangle 62">
              <a:extLst>
                <a:ext uri="{FF2B5EF4-FFF2-40B4-BE49-F238E27FC236}">
                  <a16:creationId xmlns="" xmlns:a16="http://schemas.microsoft.com/office/drawing/2014/main" id="{B4207AB5-28F2-4439-8A8D-2F8A661BF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6955" y="2778121"/>
              <a:ext cx="158253" cy="379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500" b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78" name="Rectangle 63">
              <a:extLst>
                <a:ext uri="{FF2B5EF4-FFF2-40B4-BE49-F238E27FC236}">
                  <a16:creationId xmlns="" xmlns:a16="http://schemas.microsoft.com/office/drawing/2014/main" id="{C7A634DC-0074-4EB5-A8A1-DDC57B632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612" y="2660373"/>
              <a:ext cx="47476" cy="790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64">
              <a:extLst>
                <a:ext uri="{FF2B5EF4-FFF2-40B4-BE49-F238E27FC236}">
                  <a16:creationId xmlns="" xmlns:a16="http://schemas.microsoft.com/office/drawing/2014/main" id="{68D5588D-94BE-493A-9E60-303690353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612" y="2660373"/>
              <a:ext cx="1758" cy="790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Rectangle 65">
              <a:extLst>
                <a:ext uri="{FF2B5EF4-FFF2-40B4-BE49-F238E27FC236}">
                  <a16:creationId xmlns="" xmlns:a16="http://schemas.microsoft.com/office/drawing/2014/main" id="{D3ADDE94-0DF6-4012-8380-903B83F78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891" y="2660373"/>
              <a:ext cx="31651" cy="790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66">
              <a:extLst>
                <a:ext uri="{FF2B5EF4-FFF2-40B4-BE49-F238E27FC236}">
                  <a16:creationId xmlns="" xmlns:a16="http://schemas.microsoft.com/office/drawing/2014/main" id="{42CDDEDF-FBF7-425F-BA3C-62E1769E8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891" y="2660373"/>
              <a:ext cx="1758" cy="790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Rectangle 67">
              <a:extLst>
                <a:ext uri="{FF2B5EF4-FFF2-40B4-BE49-F238E27FC236}">
                  <a16:creationId xmlns="" xmlns:a16="http://schemas.microsoft.com/office/drawing/2014/main" id="{60AC0B94-BB75-4595-9D8A-82D77EC0D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412" y="2660373"/>
              <a:ext cx="31651" cy="790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68">
              <a:extLst>
                <a:ext uri="{FF2B5EF4-FFF2-40B4-BE49-F238E27FC236}">
                  <a16:creationId xmlns="" xmlns:a16="http://schemas.microsoft.com/office/drawing/2014/main" id="{10750ABC-BD87-4C1D-9CAA-B08DEC4B6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412" y="2660373"/>
              <a:ext cx="1758" cy="790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Rectangle 69">
              <a:extLst>
                <a:ext uri="{FF2B5EF4-FFF2-40B4-BE49-F238E27FC236}">
                  <a16:creationId xmlns="" xmlns:a16="http://schemas.microsoft.com/office/drawing/2014/main" id="{EC4C0A2C-A2D4-4993-ADCD-54FC084D8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062" y="2660373"/>
              <a:ext cx="1584287" cy="316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70">
              <a:extLst>
                <a:ext uri="{FF2B5EF4-FFF2-40B4-BE49-F238E27FC236}">
                  <a16:creationId xmlns="" xmlns:a16="http://schemas.microsoft.com/office/drawing/2014/main" id="{8E45CC38-47BA-43CE-92F8-0B9151637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062" y="2660373"/>
              <a:ext cx="1584287" cy="17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Rectangle 71">
              <a:extLst>
                <a:ext uri="{FF2B5EF4-FFF2-40B4-BE49-F238E27FC236}">
                  <a16:creationId xmlns="" xmlns:a16="http://schemas.microsoft.com/office/drawing/2014/main" id="{17194061-5BC9-40AE-A103-8891E89D4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349" y="2660373"/>
              <a:ext cx="47476" cy="790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2">
              <a:extLst>
                <a:ext uri="{FF2B5EF4-FFF2-40B4-BE49-F238E27FC236}">
                  <a16:creationId xmlns="" xmlns:a16="http://schemas.microsoft.com/office/drawing/2014/main" id="{6C51E593-8888-4B33-9188-41C9B5115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2349" y="2660373"/>
              <a:ext cx="1758" cy="790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73">
              <a:extLst>
                <a:ext uri="{FF2B5EF4-FFF2-40B4-BE49-F238E27FC236}">
                  <a16:creationId xmlns="" xmlns:a16="http://schemas.microsoft.com/office/drawing/2014/main" id="{1EA284C2-4852-4144-A526-C37D3926C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612" y="2739457"/>
              <a:ext cx="47476" cy="492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74">
              <a:extLst>
                <a:ext uri="{FF2B5EF4-FFF2-40B4-BE49-F238E27FC236}">
                  <a16:creationId xmlns="" xmlns:a16="http://schemas.microsoft.com/office/drawing/2014/main" id="{F68A652E-6EBB-4926-9038-D2983DBCA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612" y="2739457"/>
              <a:ext cx="1758" cy="4920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75">
              <a:extLst>
                <a:ext uri="{FF2B5EF4-FFF2-40B4-BE49-F238E27FC236}">
                  <a16:creationId xmlns="" xmlns:a16="http://schemas.microsoft.com/office/drawing/2014/main" id="{C2137B79-A887-4E31-8EC4-91DE373CE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891" y="2739457"/>
              <a:ext cx="31651" cy="492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76">
              <a:extLst>
                <a:ext uri="{FF2B5EF4-FFF2-40B4-BE49-F238E27FC236}">
                  <a16:creationId xmlns="" xmlns:a16="http://schemas.microsoft.com/office/drawing/2014/main" id="{78EA004E-9069-4D23-AAC1-A15615B4C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891" y="2739457"/>
              <a:ext cx="1758" cy="4920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Rectangle 77">
              <a:extLst>
                <a:ext uri="{FF2B5EF4-FFF2-40B4-BE49-F238E27FC236}">
                  <a16:creationId xmlns="" xmlns:a16="http://schemas.microsoft.com/office/drawing/2014/main" id="{C6D1EC77-CE82-4E1F-B7F2-EFE50FCDE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412" y="2739457"/>
              <a:ext cx="31651" cy="492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78">
              <a:extLst>
                <a:ext uri="{FF2B5EF4-FFF2-40B4-BE49-F238E27FC236}">
                  <a16:creationId xmlns="" xmlns:a16="http://schemas.microsoft.com/office/drawing/2014/main" id="{3EB1E4AB-0F3E-41B7-8BEF-5B9AEC7F6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412" y="2739457"/>
              <a:ext cx="1758" cy="4920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Rectangle 79">
              <a:extLst>
                <a:ext uri="{FF2B5EF4-FFF2-40B4-BE49-F238E27FC236}">
                  <a16:creationId xmlns="" xmlns:a16="http://schemas.microsoft.com/office/drawing/2014/main" id="{F7485D3C-B541-4748-B05C-2D1E6C3AA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349" y="2739457"/>
              <a:ext cx="47476" cy="4920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80">
              <a:extLst>
                <a:ext uri="{FF2B5EF4-FFF2-40B4-BE49-F238E27FC236}">
                  <a16:creationId xmlns="" xmlns:a16="http://schemas.microsoft.com/office/drawing/2014/main" id="{EDD2D3BD-A293-450A-972D-151F058A6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2349" y="2739457"/>
              <a:ext cx="1758" cy="4920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Rectangle 81">
              <a:extLst>
                <a:ext uri="{FF2B5EF4-FFF2-40B4-BE49-F238E27FC236}">
                  <a16:creationId xmlns="" xmlns:a16="http://schemas.microsoft.com/office/drawing/2014/main" id="{21147A22-F7F1-4113-B199-8CA90462A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456" y="3351043"/>
              <a:ext cx="1283606" cy="384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zh-CN" altLang="en-US" sz="2500" b="0" dirty="0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宏单元</a:t>
              </a:r>
              <a:r>
                <a:rPr lang="en-US" altLang="zh-CN" sz="2500" b="0" dirty="0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  <a:endParaRPr lang="zh-CN" altLang="en-US" b="0" dirty="0">
                <a:solidFill>
                  <a:srgbClr val="FF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99" name="Rectangle 83">
              <a:extLst>
                <a:ext uri="{FF2B5EF4-FFF2-40B4-BE49-F238E27FC236}">
                  <a16:creationId xmlns="" xmlns:a16="http://schemas.microsoft.com/office/drawing/2014/main" id="{521E29F9-AA99-4253-98A8-557E1E20E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6955" y="3351043"/>
              <a:ext cx="158253" cy="379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500" b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100" name="Rectangle 84">
              <a:extLst>
                <a:ext uri="{FF2B5EF4-FFF2-40B4-BE49-F238E27FC236}">
                  <a16:creationId xmlns="" xmlns:a16="http://schemas.microsoft.com/office/drawing/2014/main" id="{5DB7B3A3-5E39-49D4-A294-BEA9E05FA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612" y="3231538"/>
              <a:ext cx="47476" cy="790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85">
              <a:extLst>
                <a:ext uri="{FF2B5EF4-FFF2-40B4-BE49-F238E27FC236}">
                  <a16:creationId xmlns="" xmlns:a16="http://schemas.microsoft.com/office/drawing/2014/main" id="{5138ED69-A8BD-404E-BC8C-225D14CE0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612" y="3231538"/>
              <a:ext cx="1758" cy="790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86">
              <a:extLst>
                <a:ext uri="{FF2B5EF4-FFF2-40B4-BE49-F238E27FC236}">
                  <a16:creationId xmlns="" xmlns:a16="http://schemas.microsoft.com/office/drawing/2014/main" id="{9673DBF7-19ED-476F-9F2A-1695642CD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891" y="3231538"/>
              <a:ext cx="31651" cy="790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87">
              <a:extLst>
                <a:ext uri="{FF2B5EF4-FFF2-40B4-BE49-F238E27FC236}">
                  <a16:creationId xmlns="" xmlns:a16="http://schemas.microsoft.com/office/drawing/2014/main" id="{F87D9788-5D07-4D3F-A2DD-96A451DFC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891" y="3231538"/>
              <a:ext cx="1758" cy="790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88">
              <a:extLst>
                <a:ext uri="{FF2B5EF4-FFF2-40B4-BE49-F238E27FC236}">
                  <a16:creationId xmlns="" xmlns:a16="http://schemas.microsoft.com/office/drawing/2014/main" id="{B631D02A-72A9-4FCC-82C8-A25E32324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412" y="3231538"/>
              <a:ext cx="31651" cy="790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89">
              <a:extLst>
                <a:ext uri="{FF2B5EF4-FFF2-40B4-BE49-F238E27FC236}">
                  <a16:creationId xmlns="" xmlns:a16="http://schemas.microsoft.com/office/drawing/2014/main" id="{4761C857-9938-4EFE-8AC0-A70F771E1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412" y="3231538"/>
              <a:ext cx="1758" cy="790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Rectangle 90">
              <a:extLst>
                <a:ext uri="{FF2B5EF4-FFF2-40B4-BE49-F238E27FC236}">
                  <a16:creationId xmlns="" xmlns:a16="http://schemas.microsoft.com/office/drawing/2014/main" id="{720DE2F0-4B1D-4452-B60E-D2C420BA5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062" y="3231538"/>
              <a:ext cx="1584287" cy="316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91">
              <a:extLst>
                <a:ext uri="{FF2B5EF4-FFF2-40B4-BE49-F238E27FC236}">
                  <a16:creationId xmlns="" xmlns:a16="http://schemas.microsoft.com/office/drawing/2014/main" id="{5896852E-6A55-4B80-9D22-522B08EED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062" y="3231538"/>
              <a:ext cx="1584287" cy="17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Rectangle 92">
              <a:extLst>
                <a:ext uri="{FF2B5EF4-FFF2-40B4-BE49-F238E27FC236}">
                  <a16:creationId xmlns="" xmlns:a16="http://schemas.microsoft.com/office/drawing/2014/main" id="{E4F72A55-E0BE-4EFC-A979-19BE5A2B0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349" y="3231538"/>
              <a:ext cx="47476" cy="790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93">
              <a:extLst>
                <a:ext uri="{FF2B5EF4-FFF2-40B4-BE49-F238E27FC236}">
                  <a16:creationId xmlns="" xmlns:a16="http://schemas.microsoft.com/office/drawing/2014/main" id="{4E7806B7-006A-40ED-A175-D2FD448F6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2349" y="3231538"/>
              <a:ext cx="1758" cy="790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Rectangle 94">
              <a:extLst>
                <a:ext uri="{FF2B5EF4-FFF2-40B4-BE49-F238E27FC236}">
                  <a16:creationId xmlns="" xmlns:a16="http://schemas.microsoft.com/office/drawing/2014/main" id="{A0A656BD-05C1-40F5-849D-59DF1CA2C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612" y="3310622"/>
              <a:ext cx="47476" cy="5008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95">
              <a:extLst>
                <a:ext uri="{FF2B5EF4-FFF2-40B4-BE49-F238E27FC236}">
                  <a16:creationId xmlns="" xmlns:a16="http://schemas.microsoft.com/office/drawing/2014/main" id="{B54D708A-AB15-486D-B553-8D1320574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612" y="3310622"/>
              <a:ext cx="1758" cy="5008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Rectangle 96">
              <a:extLst>
                <a:ext uri="{FF2B5EF4-FFF2-40B4-BE49-F238E27FC236}">
                  <a16:creationId xmlns="" xmlns:a16="http://schemas.microsoft.com/office/drawing/2014/main" id="{1BD767FA-18C3-4970-AD28-1F637A96A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891" y="3310622"/>
              <a:ext cx="31651" cy="5008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97">
              <a:extLst>
                <a:ext uri="{FF2B5EF4-FFF2-40B4-BE49-F238E27FC236}">
                  <a16:creationId xmlns="" xmlns:a16="http://schemas.microsoft.com/office/drawing/2014/main" id="{AFF045EA-82C2-42FD-AD19-5DE47CAA8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891" y="3310622"/>
              <a:ext cx="1758" cy="5008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Rectangle 98">
              <a:extLst>
                <a:ext uri="{FF2B5EF4-FFF2-40B4-BE49-F238E27FC236}">
                  <a16:creationId xmlns="" xmlns:a16="http://schemas.microsoft.com/office/drawing/2014/main" id="{60475C8A-6D76-4F94-B419-2211EFF38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412" y="3310622"/>
              <a:ext cx="31651" cy="5008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99">
              <a:extLst>
                <a:ext uri="{FF2B5EF4-FFF2-40B4-BE49-F238E27FC236}">
                  <a16:creationId xmlns="" xmlns:a16="http://schemas.microsoft.com/office/drawing/2014/main" id="{AA1A5553-FAB1-493D-ABEE-8D88742FB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412" y="3310622"/>
              <a:ext cx="1758" cy="5008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Rectangle 100">
              <a:extLst>
                <a:ext uri="{FF2B5EF4-FFF2-40B4-BE49-F238E27FC236}">
                  <a16:creationId xmlns="" xmlns:a16="http://schemas.microsoft.com/office/drawing/2014/main" id="{10CEE7D7-1CDF-4AC2-9E0D-1ECE6C97E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349" y="3310622"/>
              <a:ext cx="47476" cy="5008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01">
              <a:extLst>
                <a:ext uri="{FF2B5EF4-FFF2-40B4-BE49-F238E27FC236}">
                  <a16:creationId xmlns="" xmlns:a16="http://schemas.microsoft.com/office/drawing/2014/main" id="{184D6E2C-DF36-4ED4-BEF8-E66DCF8CC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2349" y="3310622"/>
              <a:ext cx="1758" cy="5008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Rectangle 102">
              <a:extLst>
                <a:ext uri="{FF2B5EF4-FFF2-40B4-BE49-F238E27FC236}">
                  <a16:creationId xmlns="" xmlns:a16="http://schemas.microsoft.com/office/drawing/2014/main" id="{918BCEA6-15D6-4F6E-8117-A4E4C5D01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475" y="3700772"/>
              <a:ext cx="145944" cy="38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500" b="0">
                  <a:solidFill>
                    <a:srgbClr val="000000"/>
                  </a:solidFill>
                  <a:latin typeface="Symbol" panose="05050102010706020507" pitchFamily="18" charset="2"/>
                </a:rPr>
                <a:t>·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121" name="Rectangle 103">
              <a:extLst>
                <a:ext uri="{FF2B5EF4-FFF2-40B4-BE49-F238E27FC236}">
                  <a16:creationId xmlns="" xmlns:a16="http://schemas.microsoft.com/office/drawing/2014/main" id="{303DF266-F4C7-4E43-B078-2A451AD8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728" y="3748222"/>
              <a:ext cx="158253" cy="38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500" b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122" name="Rectangle 104">
              <a:extLst>
                <a:ext uri="{FF2B5EF4-FFF2-40B4-BE49-F238E27FC236}">
                  <a16:creationId xmlns="" xmlns:a16="http://schemas.microsoft.com/office/drawing/2014/main" id="{368C3CCE-44F1-4F03-B06F-1933005F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475" y="3899361"/>
              <a:ext cx="147476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500" b="0">
                  <a:solidFill>
                    <a:srgbClr val="FF00FF"/>
                  </a:solidFill>
                  <a:latin typeface="Symbol" panose="05050102010706020507" pitchFamily="18" charset="2"/>
                </a:rPr>
                <a:t>·</a:t>
              </a:r>
              <a:endParaRPr lang="en-US" altLang="zh-CN" b="0">
                <a:solidFill>
                  <a:srgbClr val="FF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23" name="Rectangle 105">
              <a:extLst>
                <a:ext uri="{FF2B5EF4-FFF2-40B4-BE49-F238E27FC236}">
                  <a16:creationId xmlns="" xmlns:a16="http://schemas.microsoft.com/office/drawing/2014/main" id="{8B30F569-A3BD-4462-8B98-5E5182C46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728" y="3946812"/>
              <a:ext cx="158253" cy="38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500" b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124" name="Rectangle 106">
              <a:extLst>
                <a:ext uri="{FF2B5EF4-FFF2-40B4-BE49-F238E27FC236}">
                  <a16:creationId xmlns="" xmlns:a16="http://schemas.microsoft.com/office/drawing/2014/main" id="{AB7ABB1E-4B71-4B40-A11D-2589DFD85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475" y="4097951"/>
              <a:ext cx="145944" cy="379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500" b="0">
                  <a:solidFill>
                    <a:srgbClr val="000000"/>
                  </a:solidFill>
                  <a:latin typeface="Symbol" panose="05050102010706020507" pitchFamily="18" charset="2"/>
                </a:rPr>
                <a:t>·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125" name="Rectangle 107">
              <a:extLst>
                <a:ext uri="{FF2B5EF4-FFF2-40B4-BE49-F238E27FC236}">
                  <a16:creationId xmlns="" xmlns:a16="http://schemas.microsoft.com/office/drawing/2014/main" id="{64D92318-3AE5-42B4-B0C3-4367E8F71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728" y="4145401"/>
              <a:ext cx="158253" cy="379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500" b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126" name="Rectangle 108">
              <a:extLst>
                <a:ext uri="{FF2B5EF4-FFF2-40B4-BE49-F238E27FC236}">
                  <a16:creationId xmlns="" xmlns:a16="http://schemas.microsoft.com/office/drawing/2014/main" id="{F4ABCF15-6033-45C7-81F2-75B8AA638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612" y="3811490"/>
              <a:ext cx="47476" cy="790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09">
              <a:extLst>
                <a:ext uri="{FF2B5EF4-FFF2-40B4-BE49-F238E27FC236}">
                  <a16:creationId xmlns="" xmlns:a16="http://schemas.microsoft.com/office/drawing/2014/main" id="{02FD47B8-77A2-4A2F-95DA-4EA8A7C17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612" y="3811490"/>
              <a:ext cx="1758" cy="790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110">
              <a:extLst>
                <a:ext uri="{FF2B5EF4-FFF2-40B4-BE49-F238E27FC236}">
                  <a16:creationId xmlns="" xmlns:a16="http://schemas.microsoft.com/office/drawing/2014/main" id="{150D4E30-A85B-4C3A-82A5-40D2A14F5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891" y="3811490"/>
              <a:ext cx="31651" cy="790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11">
              <a:extLst>
                <a:ext uri="{FF2B5EF4-FFF2-40B4-BE49-F238E27FC236}">
                  <a16:creationId xmlns="" xmlns:a16="http://schemas.microsoft.com/office/drawing/2014/main" id="{31A2E028-328B-47A2-80C6-09DF4E427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891" y="3811490"/>
              <a:ext cx="1758" cy="790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Rectangle 112">
              <a:extLst>
                <a:ext uri="{FF2B5EF4-FFF2-40B4-BE49-F238E27FC236}">
                  <a16:creationId xmlns="" xmlns:a16="http://schemas.microsoft.com/office/drawing/2014/main" id="{2925F63C-9AD2-4669-A988-5A5E7AFF7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412" y="3811490"/>
              <a:ext cx="31651" cy="790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13">
              <a:extLst>
                <a:ext uri="{FF2B5EF4-FFF2-40B4-BE49-F238E27FC236}">
                  <a16:creationId xmlns="" xmlns:a16="http://schemas.microsoft.com/office/drawing/2014/main" id="{F1B28F26-018A-493D-83BE-237FBFE24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412" y="3811490"/>
              <a:ext cx="1758" cy="790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Rectangle 114">
              <a:extLst>
                <a:ext uri="{FF2B5EF4-FFF2-40B4-BE49-F238E27FC236}">
                  <a16:creationId xmlns="" xmlns:a16="http://schemas.microsoft.com/office/drawing/2014/main" id="{E2AD0A3B-B395-4136-B262-7DD8B2D43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062" y="3811490"/>
              <a:ext cx="1584287" cy="316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15">
              <a:extLst>
                <a:ext uri="{FF2B5EF4-FFF2-40B4-BE49-F238E27FC236}">
                  <a16:creationId xmlns="" xmlns:a16="http://schemas.microsoft.com/office/drawing/2014/main" id="{5C83A4B3-219D-4181-AB8A-14BC04A3A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062" y="3811490"/>
              <a:ext cx="1584287" cy="17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Rectangle 116">
              <a:extLst>
                <a:ext uri="{FF2B5EF4-FFF2-40B4-BE49-F238E27FC236}">
                  <a16:creationId xmlns="" xmlns:a16="http://schemas.microsoft.com/office/drawing/2014/main" id="{3BF7B594-CAC4-4F82-82AF-16D6A91CA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349" y="3811490"/>
              <a:ext cx="47476" cy="790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17">
              <a:extLst>
                <a:ext uri="{FF2B5EF4-FFF2-40B4-BE49-F238E27FC236}">
                  <a16:creationId xmlns="" xmlns:a16="http://schemas.microsoft.com/office/drawing/2014/main" id="{0B57FB86-4B11-460C-A2EC-CE51ADAAB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2349" y="3811490"/>
              <a:ext cx="1758" cy="790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Rectangle 118">
              <a:extLst>
                <a:ext uri="{FF2B5EF4-FFF2-40B4-BE49-F238E27FC236}">
                  <a16:creationId xmlns="" xmlns:a16="http://schemas.microsoft.com/office/drawing/2014/main" id="{3D0DA31B-4C1B-44B9-9577-639B895FC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612" y="3890574"/>
              <a:ext cx="47476" cy="64497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19">
              <a:extLst>
                <a:ext uri="{FF2B5EF4-FFF2-40B4-BE49-F238E27FC236}">
                  <a16:creationId xmlns="" xmlns:a16="http://schemas.microsoft.com/office/drawing/2014/main" id="{84498783-E601-40F2-BF60-827DBE63D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612" y="3890574"/>
              <a:ext cx="1758" cy="6449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20">
              <a:extLst>
                <a:ext uri="{FF2B5EF4-FFF2-40B4-BE49-F238E27FC236}">
                  <a16:creationId xmlns="" xmlns:a16="http://schemas.microsoft.com/office/drawing/2014/main" id="{91EF41EF-5A53-427F-BCD1-4941DAB51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891" y="3890574"/>
              <a:ext cx="31651" cy="64497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21">
              <a:extLst>
                <a:ext uri="{FF2B5EF4-FFF2-40B4-BE49-F238E27FC236}">
                  <a16:creationId xmlns="" xmlns:a16="http://schemas.microsoft.com/office/drawing/2014/main" id="{B2A747D8-6AF0-4D07-BFE4-24632CB5A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891" y="3890574"/>
              <a:ext cx="1758" cy="6449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Rectangle 122">
              <a:extLst>
                <a:ext uri="{FF2B5EF4-FFF2-40B4-BE49-F238E27FC236}">
                  <a16:creationId xmlns="" xmlns:a16="http://schemas.microsoft.com/office/drawing/2014/main" id="{3F1A5CA7-85E6-47DD-BE0F-395D760BC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412" y="3890574"/>
              <a:ext cx="31651" cy="64497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23">
              <a:extLst>
                <a:ext uri="{FF2B5EF4-FFF2-40B4-BE49-F238E27FC236}">
                  <a16:creationId xmlns="" xmlns:a16="http://schemas.microsoft.com/office/drawing/2014/main" id="{10356A48-C4A0-44CC-A1DF-C48668DB5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412" y="3890574"/>
              <a:ext cx="1758" cy="6449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Rectangle 124">
              <a:extLst>
                <a:ext uri="{FF2B5EF4-FFF2-40B4-BE49-F238E27FC236}">
                  <a16:creationId xmlns="" xmlns:a16="http://schemas.microsoft.com/office/drawing/2014/main" id="{3EECC146-ACF1-408A-B553-FBC3EE4FB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349" y="3890574"/>
              <a:ext cx="47476" cy="64497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25">
              <a:extLst>
                <a:ext uri="{FF2B5EF4-FFF2-40B4-BE49-F238E27FC236}">
                  <a16:creationId xmlns="" xmlns:a16="http://schemas.microsoft.com/office/drawing/2014/main" id="{E81EDF05-F577-4FFD-A0AA-272EED5BE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2349" y="3890574"/>
              <a:ext cx="1758" cy="6449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Rectangle 130">
              <a:extLst>
                <a:ext uri="{FF2B5EF4-FFF2-40B4-BE49-F238E27FC236}">
                  <a16:creationId xmlns="" xmlns:a16="http://schemas.microsoft.com/office/drawing/2014/main" id="{1F8E10DF-669D-4B96-83BF-20C840728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370" y="4050500"/>
              <a:ext cx="158253" cy="379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500" b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152" name="Rectangle 134">
              <a:extLst>
                <a:ext uri="{FF2B5EF4-FFF2-40B4-BE49-F238E27FC236}">
                  <a16:creationId xmlns="" xmlns:a16="http://schemas.microsoft.com/office/drawing/2014/main" id="{8CA48992-BF59-4D03-A580-7D6ABF9A5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813" y="3827307"/>
              <a:ext cx="160011" cy="38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500" b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153" name="Rectangle 135">
              <a:extLst>
                <a:ext uri="{FF2B5EF4-FFF2-40B4-BE49-F238E27FC236}">
                  <a16:creationId xmlns="" xmlns:a16="http://schemas.microsoft.com/office/drawing/2014/main" id="{8D0F20A4-A2B5-4C5E-B67D-DA3C25E64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456" y="4653299"/>
              <a:ext cx="1306465" cy="384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zh-CN" altLang="en-US" sz="2500" b="0" dirty="0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宏单元</a:t>
              </a:r>
              <a:r>
                <a:rPr lang="en-US" altLang="zh-CN" sz="2500" dirty="0">
                  <a:solidFill>
                    <a:srgbClr val="FF00FF"/>
                  </a:solidFill>
                  <a:latin typeface="楷体_GB2312" pitchFamily="49" charset="-122"/>
                  <a:ea typeface="楷体_GB2312" pitchFamily="49" charset="-122"/>
                </a:rPr>
                <a:t>m</a:t>
              </a:r>
              <a:endParaRPr lang="zh-CN" altLang="en-US" b="0" dirty="0">
                <a:solidFill>
                  <a:srgbClr val="FF00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5" name="Rectangle 137">
              <a:extLst>
                <a:ext uri="{FF2B5EF4-FFF2-40B4-BE49-F238E27FC236}">
                  <a16:creationId xmlns="" xmlns:a16="http://schemas.microsoft.com/office/drawing/2014/main" id="{B858E7C3-8DA4-4A93-8809-887AD8726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6955" y="4653299"/>
              <a:ext cx="158253" cy="379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500" b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169" name="Rectangle 138">
              <a:extLst>
                <a:ext uri="{FF2B5EF4-FFF2-40B4-BE49-F238E27FC236}">
                  <a16:creationId xmlns="" xmlns:a16="http://schemas.microsoft.com/office/drawing/2014/main" id="{CBB0581B-3FB4-407C-8590-1A2F60093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612" y="4535551"/>
              <a:ext cx="47476" cy="790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139">
              <a:extLst>
                <a:ext uri="{FF2B5EF4-FFF2-40B4-BE49-F238E27FC236}">
                  <a16:creationId xmlns="" xmlns:a16="http://schemas.microsoft.com/office/drawing/2014/main" id="{65C44A2D-86B2-420F-8A1F-C0AE5DBD9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612" y="4535551"/>
              <a:ext cx="1758" cy="790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Rectangle 140">
              <a:extLst>
                <a:ext uri="{FF2B5EF4-FFF2-40B4-BE49-F238E27FC236}">
                  <a16:creationId xmlns="" xmlns:a16="http://schemas.microsoft.com/office/drawing/2014/main" id="{5CFCEF49-AAFE-4007-BAAA-A9381E2AF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891" y="4535551"/>
              <a:ext cx="31651" cy="790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141">
              <a:extLst>
                <a:ext uri="{FF2B5EF4-FFF2-40B4-BE49-F238E27FC236}">
                  <a16:creationId xmlns="" xmlns:a16="http://schemas.microsoft.com/office/drawing/2014/main" id="{7B7C515F-94E1-4B3A-AC54-100D49DBF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891" y="4535551"/>
              <a:ext cx="1758" cy="790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Rectangle 142">
              <a:extLst>
                <a:ext uri="{FF2B5EF4-FFF2-40B4-BE49-F238E27FC236}">
                  <a16:creationId xmlns="" xmlns:a16="http://schemas.microsoft.com/office/drawing/2014/main" id="{B370937E-9D8B-4560-8220-2961BCC58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412" y="4535551"/>
              <a:ext cx="31651" cy="790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143">
              <a:extLst>
                <a:ext uri="{FF2B5EF4-FFF2-40B4-BE49-F238E27FC236}">
                  <a16:creationId xmlns="" xmlns:a16="http://schemas.microsoft.com/office/drawing/2014/main" id="{C9DF5921-0620-4DC6-9569-E48D57E6B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412" y="4535551"/>
              <a:ext cx="1758" cy="790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Rectangle 144">
              <a:extLst>
                <a:ext uri="{FF2B5EF4-FFF2-40B4-BE49-F238E27FC236}">
                  <a16:creationId xmlns="" xmlns:a16="http://schemas.microsoft.com/office/drawing/2014/main" id="{879B9020-8E5E-4658-8F97-AF77AA445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062" y="4535551"/>
              <a:ext cx="1584287" cy="316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145">
              <a:extLst>
                <a:ext uri="{FF2B5EF4-FFF2-40B4-BE49-F238E27FC236}">
                  <a16:creationId xmlns="" xmlns:a16="http://schemas.microsoft.com/office/drawing/2014/main" id="{35D47C59-9EFE-4CA8-BC70-CF86184DC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062" y="4535551"/>
              <a:ext cx="1584287" cy="17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Rectangle 146">
              <a:extLst>
                <a:ext uri="{FF2B5EF4-FFF2-40B4-BE49-F238E27FC236}">
                  <a16:creationId xmlns="" xmlns:a16="http://schemas.microsoft.com/office/drawing/2014/main" id="{783DCF47-49E0-4AA4-B6D7-E29033A39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349" y="4535551"/>
              <a:ext cx="47476" cy="790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147">
              <a:extLst>
                <a:ext uri="{FF2B5EF4-FFF2-40B4-BE49-F238E27FC236}">
                  <a16:creationId xmlns="" xmlns:a16="http://schemas.microsoft.com/office/drawing/2014/main" id="{6289DB48-1417-4DAD-AA11-8F0D30E44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2349" y="4535551"/>
              <a:ext cx="1758" cy="790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Rectangle 148">
              <a:extLst>
                <a:ext uri="{FF2B5EF4-FFF2-40B4-BE49-F238E27FC236}">
                  <a16:creationId xmlns="" xmlns:a16="http://schemas.microsoft.com/office/drawing/2014/main" id="{4568BA03-B1BA-44D1-A974-2F46A65CD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612" y="4614635"/>
              <a:ext cx="47476" cy="5008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149">
              <a:extLst>
                <a:ext uri="{FF2B5EF4-FFF2-40B4-BE49-F238E27FC236}">
                  <a16:creationId xmlns="" xmlns:a16="http://schemas.microsoft.com/office/drawing/2014/main" id="{5A55313A-CA8D-4AD5-8D93-CF57FEED3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612" y="4614635"/>
              <a:ext cx="1758" cy="38839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Rectangle 150">
              <a:extLst>
                <a:ext uri="{FF2B5EF4-FFF2-40B4-BE49-F238E27FC236}">
                  <a16:creationId xmlns="" xmlns:a16="http://schemas.microsoft.com/office/drawing/2014/main" id="{EBAF03DA-EFEC-4C11-B897-C0B9F8844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612" y="5115503"/>
              <a:ext cx="47476" cy="474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151">
              <a:extLst>
                <a:ext uri="{FF2B5EF4-FFF2-40B4-BE49-F238E27FC236}">
                  <a16:creationId xmlns="" xmlns:a16="http://schemas.microsoft.com/office/drawing/2014/main" id="{25C2803B-08C8-4CFD-947D-0BD075134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612" y="5115503"/>
              <a:ext cx="47476" cy="17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152">
              <a:extLst>
                <a:ext uri="{FF2B5EF4-FFF2-40B4-BE49-F238E27FC236}">
                  <a16:creationId xmlns="" xmlns:a16="http://schemas.microsoft.com/office/drawing/2014/main" id="{47748183-254E-4A4B-8149-4E1F2C978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612" y="5115503"/>
              <a:ext cx="1758" cy="47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Rectangle 153">
              <a:extLst>
                <a:ext uri="{FF2B5EF4-FFF2-40B4-BE49-F238E27FC236}">
                  <a16:creationId xmlns="" xmlns:a16="http://schemas.microsoft.com/office/drawing/2014/main" id="{AEC19001-CC93-4332-AC62-CC08B3F36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612" y="5115503"/>
              <a:ext cx="47476" cy="474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154">
              <a:extLst>
                <a:ext uri="{FF2B5EF4-FFF2-40B4-BE49-F238E27FC236}">
                  <a16:creationId xmlns="" xmlns:a16="http://schemas.microsoft.com/office/drawing/2014/main" id="{B6775265-D8D9-4D0B-9655-3B6CA1E8A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612" y="5115503"/>
              <a:ext cx="47476" cy="17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155">
              <a:extLst>
                <a:ext uri="{FF2B5EF4-FFF2-40B4-BE49-F238E27FC236}">
                  <a16:creationId xmlns="" xmlns:a16="http://schemas.microsoft.com/office/drawing/2014/main" id="{DCED9868-B78F-4C58-AD82-A48AB28C3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612" y="5115503"/>
              <a:ext cx="1758" cy="47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Rectangle 156">
              <a:extLst>
                <a:ext uri="{FF2B5EF4-FFF2-40B4-BE49-F238E27FC236}">
                  <a16:creationId xmlns="" xmlns:a16="http://schemas.microsoft.com/office/drawing/2014/main" id="{245D0806-2409-4C60-9A70-B3A5769EE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087" y="5115503"/>
              <a:ext cx="1114803" cy="474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157">
              <a:extLst>
                <a:ext uri="{FF2B5EF4-FFF2-40B4-BE49-F238E27FC236}">
                  <a16:creationId xmlns="" xmlns:a16="http://schemas.microsoft.com/office/drawing/2014/main" id="{8023EB31-D9F7-4741-AB30-9518FB593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1087" y="5115503"/>
              <a:ext cx="1114803" cy="17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Rectangle 158">
              <a:extLst>
                <a:ext uri="{FF2B5EF4-FFF2-40B4-BE49-F238E27FC236}">
                  <a16:creationId xmlns="" xmlns:a16="http://schemas.microsoft.com/office/drawing/2014/main" id="{1E47D1E5-102D-4CFD-968C-51414D142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891" y="4614635"/>
              <a:ext cx="31651" cy="5008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159">
              <a:extLst>
                <a:ext uri="{FF2B5EF4-FFF2-40B4-BE49-F238E27FC236}">
                  <a16:creationId xmlns="" xmlns:a16="http://schemas.microsoft.com/office/drawing/2014/main" id="{58F827E5-065D-4BA2-AE87-092F89B01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891" y="4614635"/>
              <a:ext cx="1758" cy="38839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Rectangle 160">
              <a:extLst>
                <a:ext uri="{FF2B5EF4-FFF2-40B4-BE49-F238E27FC236}">
                  <a16:creationId xmlns="" xmlns:a16="http://schemas.microsoft.com/office/drawing/2014/main" id="{43478FF1-EED2-4685-9FBD-02C08A481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891" y="5115503"/>
              <a:ext cx="47476" cy="474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161">
              <a:extLst>
                <a:ext uri="{FF2B5EF4-FFF2-40B4-BE49-F238E27FC236}">
                  <a16:creationId xmlns="" xmlns:a16="http://schemas.microsoft.com/office/drawing/2014/main" id="{C2AE40E4-FA24-445C-AEC8-1A764C7E4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891" y="5115503"/>
              <a:ext cx="47476" cy="17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162">
              <a:extLst>
                <a:ext uri="{FF2B5EF4-FFF2-40B4-BE49-F238E27FC236}">
                  <a16:creationId xmlns="" xmlns:a16="http://schemas.microsoft.com/office/drawing/2014/main" id="{D79A5EEA-66E3-4A9C-979C-9671E884A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891" y="5115503"/>
              <a:ext cx="1758" cy="47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Rectangle 163">
              <a:extLst>
                <a:ext uri="{FF2B5EF4-FFF2-40B4-BE49-F238E27FC236}">
                  <a16:creationId xmlns="" xmlns:a16="http://schemas.microsoft.com/office/drawing/2014/main" id="{D458DCF2-E24E-4C2F-8C80-586358EE0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367" y="5115503"/>
              <a:ext cx="1113045" cy="474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164">
              <a:extLst>
                <a:ext uri="{FF2B5EF4-FFF2-40B4-BE49-F238E27FC236}">
                  <a16:creationId xmlns="" xmlns:a16="http://schemas.microsoft.com/office/drawing/2014/main" id="{F4AF9DCB-A00F-4DE2-A910-508A85857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367" y="5115503"/>
              <a:ext cx="1113045" cy="17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Rectangle 165">
              <a:extLst>
                <a:ext uri="{FF2B5EF4-FFF2-40B4-BE49-F238E27FC236}">
                  <a16:creationId xmlns="" xmlns:a16="http://schemas.microsoft.com/office/drawing/2014/main" id="{2A67329B-1D81-4C94-BCBF-A874716E2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412" y="4614635"/>
              <a:ext cx="31651" cy="5008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166">
              <a:extLst>
                <a:ext uri="{FF2B5EF4-FFF2-40B4-BE49-F238E27FC236}">
                  <a16:creationId xmlns="" xmlns:a16="http://schemas.microsoft.com/office/drawing/2014/main" id="{1C1DB617-846F-4D0B-90E6-FFC7342FD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412" y="4614635"/>
              <a:ext cx="1758" cy="38839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Rectangle 167">
              <a:extLst>
                <a:ext uri="{FF2B5EF4-FFF2-40B4-BE49-F238E27FC236}">
                  <a16:creationId xmlns="" xmlns:a16="http://schemas.microsoft.com/office/drawing/2014/main" id="{807DF9CA-2E49-428C-BE39-015C89BE9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412" y="5115503"/>
              <a:ext cx="47476" cy="474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168">
              <a:extLst>
                <a:ext uri="{FF2B5EF4-FFF2-40B4-BE49-F238E27FC236}">
                  <a16:creationId xmlns="" xmlns:a16="http://schemas.microsoft.com/office/drawing/2014/main" id="{CBB8FBBB-D387-434C-9F97-50E0C4193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412" y="5115503"/>
              <a:ext cx="47476" cy="17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169">
              <a:extLst>
                <a:ext uri="{FF2B5EF4-FFF2-40B4-BE49-F238E27FC236}">
                  <a16:creationId xmlns="" xmlns:a16="http://schemas.microsoft.com/office/drawing/2014/main" id="{2F93F4AE-E8B3-4313-93D7-143C640A0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412" y="5115503"/>
              <a:ext cx="1758" cy="47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Rectangle 170">
              <a:extLst>
                <a:ext uri="{FF2B5EF4-FFF2-40B4-BE49-F238E27FC236}">
                  <a16:creationId xmlns="" xmlns:a16="http://schemas.microsoft.com/office/drawing/2014/main" id="{FDB5B9A7-B31C-431E-A628-E38045296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888" y="5115503"/>
              <a:ext cx="1568462" cy="474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171">
              <a:extLst>
                <a:ext uri="{FF2B5EF4-FFF2-40B4-BE49-F238E27FC236}">
                  <a16:creationId xmlns="" xmlns:a16="http://schemas.microsoft.com/office/drawing/2014/main" id="{5FDA32AB-341A-46F1-9650-A4A9F8303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888" y="5115503"/>
              <a:ext cx="1568462" cy="17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Rectangle 172">
              <a:extLst>
                <a:ext uri="{FF2B5EF4-FFF2-40B4-BE49-F238E27FC236}">
                  <a16:creationId xmlns="" xmlns:a16="http://schemas.microsoft.com/office/drawing/2014/main" id="{B4947062-E3C4-41BA-AB6E-62E27B5BD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349" y="4614635"/>
              <a:ext cx="47476" cy="5008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173">
              <a:extLst>
                <a:ext uri="{FF2B5EF4-FFF2-40B4-BE49-F238E27FC236}">
                  <a16:creationId xmlns="" xmlns:a16="http://schemas.microsoft.com/office/drawing/2014/main" id="{6751CA27-2C09-4FB7-9B92-00E29237C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2349" y="4614635"/>
              <a:ext cx="1758" cy="38839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Rectangle 174">
              <a:extLst>
                <a:ext uri="{FF2B5EF4-FFF2-40B4-BE49-F238E27FC236}">
                  <a16:creationId xmlns="" xmlns:a16="http://schemas.microsoft.com/office/drawing/2014/main" id="{E59511BB-BC22-4413-A887-02BD461BF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349" y="5115503"/>
              <a:ext cx="47476" cy="474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175">
              <a:extLst>
                <a:ext uri="{FF2B5EF4-FFF2-40B4-BE49-F238E27FC236}">
                  <a16:creationId xmlns="" xmlns:a16="http://schemas.microsoft.com/office/drawing/2014/main" id="{CB7CCE74-A91A-4B89-A183-CB5E1AF24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2349" y="5115503"/>
              <a:ext cx="47476" cy="17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176">
              <a:extLst>
                <a:ext uri="{FF2B5EF4-FFF2-40B4-BE49-F238E27FC236}">
                  <a16:creationId xmlns="" xmlns:a16="http://schemas.microsoft.com/office/drawing/2014/main" id="{EF257B02-227D-4C06-8C6A-EC827388E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2349" y="5115503"/>
              <a:ext cx="1758" cy="47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Rectangle 177">
              <a:extLst>
                <a:ext uri="{FF2B5EF4-FFF2-40B4-BE49-F238E27FC236}">
                  <a16:creationId xmlns="" xmlns:a16="http://schemas.microsoft.com/office/drawing/2014/main" id="{F4D0E9B8-5FA8-424B-9F64-01A764B4C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349" y="5115503"/>
              <a:ext cx="47476" cy="474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178">
              <a:extLst>
                <a:ext uri="{FF2B5EF4-FFF2-40B4-BE49-F238E27FC236}">
                  <a16:creationId xmlns="" xmlns:a16="http://schemas.microsoft.com/office/drawing/2014/main" id="{C5374F45-47CE-45B7-AE0B-BF094BA67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2349" y="5115503"/>
              <a:ext cx="47476" cy="17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179">
              <a:extLst>
                <a:ext uri="{FF2B5EF4-FFF2-40B4-BE49-F238E27FC236}">
                  <a16:creationId xmlns="" xmlns:a16="http://schemas.microsoft.com/office/drawing/2014/main" id="{F91CC87A-0642-428E-8C8E-FA5E2166F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2349" y="5115503"/>
              <a:ext cx="1758" cy="47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181">
              <a:extLst>
                <a:ext uri="{FF2B5EF4-FFF2-40B4-BE49-F238E27FC236}">
                  <a16:creationId xmlns="" xmlns:a16="http://schemas.microsoft.com/office/drawing/2014/main" id="{48AD4A03-2DA4-4284-8B20-6300A3659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75134" y="3310622"/>
              <a:ext cx="1758" cy="92968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182">
              <a:extLst>
                <a:ext uri="{FF2B5EF4-FFF2-40B4-BE49-F238E27FC236}">
                  <a16:creationId xmlns="" xmlns:a16="http://schemas.microsoft.com/office/drawing/2014/main" id="{A1036542-54C0-4EA9-8968-F965E94BE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75134" y="4240303"/>
              <a:ext cx="794781" cy="175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Freeform 183">
              <a:extLst>
                <a:ext uri="{FF2B5EF4-FFF2-40B4-BE49-F238E27FC236}">
                  <a16:creationId xmlns="" xmlns:a16="http://schemas.microsoft.com/office/drawing/2014/main" id="{75DF2F3D-6C2D-4235-884A-A1889FB97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487" y="4177035"/>
              <a:ext cx="309472" cy="94901"/>
            </a:xfrm>
            <a:custGeom>
              <a:avLst/>
              <a:gdLst>
                <a:gd name="T0" fmla="*/ 0 w 176"/>
                <a:gd name="T1" fmla="*/ 0 h 54"/>
                <a:gd name="T2" fmla="*/ 0 w 176"/>
                <a:gd name="T3" fmla="*/ 54 h 54"/>
                <a:gd name="T4" fmla="*/ 176 w 176"/>
                <a:gd name="T5" fmla="*/ 27 h 54"/>
                <a:gd name="T6" fmla="*/ 0 w 176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54">
                  <a:moveTo>
                    <a:pt x="0" y="0"/>
                  </a:moveTo>
                  <a:lnTo>
                    <a:pt x="0" y="54"/>
                  </a:lnTo>
                  <a:lnTo>
                    <a:pt x="176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Freeform 184">
              <a:extLst>
                <a:ext uri="{FF2B5EF4-FFF2-40B4-BE49-F238E27FC236}">
                  <a16:creationId xmlns="" xmlns:a16="http://schemas.microsoft.com/office/drawing/2014/main" id="{808CD645-E7D3-4030-A12A-90C71E510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487" y="4177035"/>
              <a:ext cx="309472" cy="94901"/>
            </a:xfrm>
            <a:custGeom>
              <a:avLst/>
              <a:gdLst>
                <a:gd name="T0" fmla="*/ 0 w 176"/>
                <a:gd name="T1" fmla="*/ 0 h 54"/>
                <a:gd name="T2" fmla="*/ 0 w 176"/>
                <a:gd name="T3" fmla="*/ 54 h 54"/>
                <a:gd name="T4" fmla="*/ 176 w 176"/>
                <a:gd name="T5" fmla="*/ 27 h 54"/>
                <a:gd name="T6" fmla="*/ 0 w 176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54">
                  <a:moveTo>
                    <a:pt x="0" y="0"/>
                  </a:moveTo>
                  <a:lnTo>
                    <a:pt x="0" y="54"/>
                  </a:lnTo>
                  <a:lnTo>
                    <a:pt x="176" y="2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Freeform 185">
              <a:extLst>
                <a:ext uri="{FF2B5EF4-FFF2-40B4-BE49-F238E27FC236}">
                  <a16:creationId xmlns="" xmlns:a16="http://schemas.microsoft.com/office/drawing/2014/main" id="{B27B8283-6F30-47BD-9BA4-6936524F5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691" y="3271959"/>
              <a:ext cx="103744" cy="103688"/>
            </a:xfrm>
            <a:custGeom>
              <a:avLst/>
              <a:gdLst>
                <a:gd name="T0" fmla="*/ 27 w 59"/>
                <a:gd name="T1" fmla="*/ 0 h 59"/>
                <a:gd name="T2" fmla="*/ 23 w 59"/>
                <a:gd name="T3" fmla="*/ 4 h 59"/>
                <a:gd name="T4" fmla="*/ 18 w 59"/>
                <a:gd name="T5" fmla="*/ 4 h 59"/>
                <a:gd name="T6" fmla="*/ 9 w 59"/>
                <a:gd name="T7" fmla="*/ 9 h 59"/>
                <a:gd name="T8" fmla="*/ 0 w 59"/>
                <a:gd name="T9" fmla="*/ 18 h 59"/>
                <a:gd name="T10" fmla="*/ 0 w 59"/>
                <a:gd name="T11" fmla="*/ 27 h 59"/>
                <a:gd name="T12" fmla="*/ 0 w 59"/>
                <a:gd name="T13" fmla="*/ 31 h 59"/>
                <a:gd name="T14" fmla="*/ 0 w 59"/>
                <a:gd name="T15" fmla="*/ 36 h 59"/>
                <a:gd name="T16" fmla="*/ 0 w 59"/>
                <a:gd name="T17" fmla="*/ 40 h 59"/>
                <a:gd name="T18" fmla="*/ 9 w 59"/>
                <a:gd name="T19" fmla="*/ 54 h 59"/>
                <a:gd name="T20" fmla="*/ 18 w 59"/>
                <a:gd name="T21" fmla="*/ 59 h 59"/>
                <a:gd name="T22" fmla="*/ 23 w 59"/>
                <a:gd name="T23" fmla="*/ 59 h 59"/>
                <a:gd name="T24" fmla="*/ 27 w 59"/>
                <a:gd name="T25" fmla="*/ 59 h 59"/>
                <a:gd name="T26" fmla="*/ 36 w 59"/>
                <a:gd name="T27" fmla="*/ 59 h 59"/>
                <a:gd name="T28" fmla="*/ 41 w 59"/>
                <a:gd name="T29" fmla="*/ 59 h 59"/>
                <a:gd name="T30" fmla="*/ 50 w 59"/>
                <a:gd name="T31" fmla="*/ 54 h 59"/>
                <a:gd name="T32" fmla="*/ 54 w 59"/>
                <a:gd name="T33" fmla="*/ 40 h 59"/>
                <a:gd name="T34" fmla="*/ 59 w 59"/>
                <a:gd name="T35" fmla="*/ 36 h 59"/>
                <a:gd name="T36" fmla="*/ 59 w 59"/>
                <a:gd name="T37" fmla="*/ 31 h 59"/>
                <a:gd name="T38" fmla="*/ 59 w 59"/>
                <a:gd name="T39" fmla="*/ 27 h 59"/>
                <a:gd name="T40" fmla="*/ 54 w 59"/>
                <a:gd name="T41" fmla="*/ 18 h 59"/>
                <a:gd name="T42" fmla="*/ 50 w 59"/>
                <a:gd name="T43" fmla="*/ 9 h 59"/>
                <a:gd name="T44" fmla="*/ 41 w 59"/>
                <a:gd name="T45" fmla="*/ 4 h 59"/>
                <a:gd name="T46" fmla="*/ 36 w 59"/>
                <a:gd name="T47" fmla="*/ 4 h 59"/>
                <a:gd name="T48" fmla="*/ 27 w 59"/>
                <a:gd name="T4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59">
                  <a:moveTo>
                    <a:pt x="27" y="0"/>
                  </a:moveTo>
                  <a:lnTo>
                    <a:pt x="23" y="4"/>
                  </a:lnTo>
                  <a:lnTo>
                    <a:pt x="18" y="4"/>
                  </a:lnTo>
                  <a:lnTo>
                    <a:pt x="9" y="9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9" y="54"/>
                  </a:lnTo>
                  <a:lnTo>
                    <a:pt x="18" y="59"/>
                  </a:lnTo>
                  <a:lnTo>
                    <a:pt x="23" y="59"/>
                  </a:lnTo>
                  <a:lnTo>
                    <a:pt x="27" y="59"/>
                  </a:lnTo>
                  <a:lnTo>
                    <a:pt x="36" y="59"/>
                  </a:lnTo>
                  <a:lnTo>
                    <a:pt x="41" y="59"/>
                  </a:lnTo>
                  <a:lnTo>
                    <a:pt x="50" y="54"/>
                  </a:lnTo>
                  <a:lnTo>
                    <a:pt x="54" y="40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9" y="27"/>
                  </a:lnTo>
                  <a:lnTo>
                    <a:pt x="54" y="18"/>
                  </a:lnTo>
                  <a:lnTo>
                    <a:pt x="50" y="9"/>
                  </a:lnTo>
                  <a:lnTo>
                    <a:pt x="41" y="4"/>
                  </a:lnTo>
                  <a:lnTo>
                    <a:pt x="36" y="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Freeform 186">
              <a:extLst>
                <a:ext uri="{FF2B5EF4-FFF2-40B4-BE49-F238E27FC236}">
                  <a16:creationId xmlns="" xmlns:a16="http://schemas.microsoft.com/office/drawing/2014/main" id="{74FAE000-74DD-4BFF-A75F-6A6638A2D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691" y="3271959"/>
              <a:ext cx="103744" cy="103688"/>
            </a:xfrm>
            <a:custGeom>
              <a:avLst/>
              <a:gdLst>
                <a:gd name="T0" fmla="*/ 27 w 59"/>
                <a:gd name="T1" fmla="*/ 0 h 59"/>
                <a:gd name="T2" fmla="*/ 23 w 59"/>
                <a:gd name="T3" fmla="*/ 4 h 59"/>
                <a:gd name="T4" fmla="*/ 18 w 59"/>
                <a:gd name="T5" fmla="*/ 4 h 59"/>
                <a:gd name="T6" fmla="*/ 9 w 59"/>
                <a:gd name="T7" fmla="*/ 9 h 59"/>
                <a:gd name="T8" fmla="*/ 0 w 59"/>
                <a:gd name="T9" fmla="*/ 18 h 59"/>
                <a:gd name="T10" fmla="*/ 0 w 59"/>
                <a:gd name="T11" fmla="*/ 27 h 59"/>
                <a:gd name="T12" fmla="*/ 0 w 59"/>
                <a:gd name="T13" fmla="*/ 31 h 59"/>
                <a:gd name="T14" fmla="*/ 0 w 59"/>
                <a:gd name="T15" fmla="*/ 36 h 59"/>
                <a:gd name="T16" fmla="*/ 0 w 59"/>
                <a:gd name="T17" fmla="*/ 40 h 59"/>
                <a:gd name="T18" fmla="*/ 9 w 59"/>
                <a:gd name="T19" fmla="*/ 54 h 59"/>
                <a:gd name="T20" fmla="*/ 18 w 59"/>
                <a:gd name="T21" fmla="*/ 59 h 59"/>
                <a:gd name="T22" fmla="*/ 23 w 59"/>
                <a:gd name="T23" fmla="*/ 59 h 59"/>
                <a:gd name="T24" fmla="*/ 27 w 59"/>
                <a:gd name="T25" fmla="*/ 59 h 59"/>
                <a:gd name="T26" fmla="*/ 36 w 59"/>
                <a:gd name="T27" fmla="*/ 59 h 59"/>
                <a:gd name="T28" fmla="*/ 41 w 59"/>
                <a:gd name="T29" fmla="*/ 59 h 59"/>
                <a:gd name="T30" fmla="*/ 50 w 59"/>
                <a:gd name="T31" fmla="*/ 54 h 59"/>
                <a:gd name="T32" fmla="*/ 54 w 59"/>
                <a:gd name="T33" fmla="*/ 40 h 59"/>
                <a:gd name="T34" fmla="*/ 59 w 59"/>
                <a:gd name="T35" fmla="*/ 36 h 59"/>
                <a:gd name="T36" fmla="*/ 59 w 59"/>
                <a:gd name="T37" fmla="*/ 31 h 59"/>
                <a:gd name="T38" fmla="*/ 59 w 59"/>
                <a:gd name="T39" fmla="*/ 27 h 59"/>
                <a:gd name="T40" fmla="*/ 54 w 59"/>
                <a:gd name="T41" fmla="*/ 18 h 59"/>
                <a:gd name="T42" fmla="*/ 50 w 59"/>
                <a:gd name="T43" fmla="*/ 9 h 59"/>
                <a:gd name="T44" fmla="*/ 41 w 59"/>
                <a:gd name="T45" fmla="*/ 4 h 59"/>
                <a:gd name="T46" fmla="*/ 36 w 59"/>
                <a:gd name="T47" fmla="*/ 4 h 59"/>
                <a:gd name="T48" fmla="*/ 27 w 59"/>
                <a:gd name="T4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59">
                  <a:moveTo>
                    <a:pt x="27" y="0"/>
                  </a:moveTo>
                  <a:lnTo>
                    <a:pt x="23" y="4"/>
                  </a:lnTo>
                  <a:lnTo>
                    <a:pt x="18" y="4"/>
                  </a:lnTo>
                  <a:lnTo>
                    <a:pt x="9" y="9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9" y="54"/>
                  </a:lnTo>
                  <a:lnTo>
                    <a:pt x="18" y="59"/>
                  </a:lnTo>
                  <a:lnTo>
                    <a:pt x="23" y="59"/>
                  </a:lnTo>
                  <a:lnTo>
                    <a:pt x="27" y="59"/>
                  </a:lnTo>
                  <a:lnTo>
                    <a:pt x="36" y="59"/>
                  </a:lnTo>
                  <a:lnTo>
                    <a:pt x="41" y="59"/>
                  </a:lnTo>
                  <a:lnTo>
                    <a:pt x="50" y="54"/>
                  </a:lnTo>
                  <a:lnTo>
                    <a:pt x="54" y="40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9" y="27"/>
                  </a:lnTo>
                  <a:lnTo>
                    <a:pt x="54" y="18"/>
                  </a:lnTo>
                  <a:lnTo>
                    <a:pt x="50" y="9"/>
                  </a:lnTo>
                  <a:lnTo>
                    <a:pt x="41" y="4"/>
                  </a:lnTo>
                  <a:lnTo>
                    <a:pt x="36" y="4"/>
                  </a:lnTo>
                  <a:lnTo>
                    <a:pt x="27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187">
              <a:extLst>
                <a:ext uri="{FF2B5EF4-FFF2-40B4-BE49-F238E27FC236}">
                  <a16:creationId xmlns="" xmlns:a16="http://schemas.microsoft.com/office/drawing/2014/main" id="{C8A017BD-111E-4146-BA72-3681B5984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5433" y="3375647"/>
              <a:ext cx="96710" cy="19859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Rectangle 192">
              <a:extLst>
                <a:ext uri="{FF2B5EF4-FFF2-40B4-BE49-F238E27FC236}">
                  <a16:creationId xmlns="" xmlns:a16="http://schemas.microsoft.com/office/drawing/2014/main" id="{1FC585FE-F536-42A9-B8F3-EC34668C4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5926" y="4082134"/>
              <a:ext cx="158253" cy="379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500" b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224" name="Rectangle 193">
              <a:extLst>
                <a:ext uri="{FF2B5EF4-FFF2-40B4-BE49-F238E27FC236}">
                  <a16:creationId xmlns="" xmlns:a16="http://schemas.microsoft.com/office/drawing/2014/main" id="{3D3D1A74-1AAB-4250-80E0-8446E744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9212" y="2890596"/>
              <a:ext cx="160011" cy="379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500" b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m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225" name="Rectangle 194">
              <a:extLst>
                <a:ext uri="{FF2B5EF4-FFF2-40B4-BE49-F238E27FC236}">
                  <a16:creationId xmlns="" xmlns:a16="http://schemas.microsoft.com/office/drawing/2014/main" id="{F387AD61-E548-4A64-84D9-04F897C5A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5048" y="2890596"/>
              <a:ext cx="158253" cy="379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500" b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226" name="Line 195">
              <a:extLst>
                <a:ext uri="{FF2B5EF4-FFF2-40B4-BE49-F238E27FC236}">
                  <a16:creationId xmlns="" xmlns:a16="http://schemas.microsoft.com/office/drawing/2014/main" id="{E8012670-13A0-498F-BF61-EC7C64994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68781" y="3215721"/>
              <a:ext cx="94952" cy="19859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Rectangle 196">
              <a:extLst>
                <a:ext uri="{FF2B5EF4-FFF2-40B4-BE49-F238E27FC236}">
                  <a16:creationId xmlns="" xmlns:a16="http://schemas.microsoft.com/office/drawing/2014/main" id="{E9892A92-5F3B-4558-85A4-3E02FA1CC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9212" y="3818519"/>
              <a:ext cx="160011" cy="38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500" b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m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228" name="Rectangle 197">
              <a:extLst>
                <a:ext uri="{FF2B5EF4-FFF2-40B4-BE49-F238E27FC236}">
                  <a16:creationId xmlns="" xmlns:a16="http://schemas.microsoft.com/office/drawing/2014/main" id="{78969DBC-02E6-4585-B911-7F0DC403A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5048" y="3818519"/>
              <a:ext cx="158253" cy="38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500" b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229" name="Line 198">
              <a:extLst>
                <a:ext uri="{FF2B5EF4-FFF2-40B4-BE49-F238E27FC236}">
                  <a16:creationId xmlns="" xmlns:a16="http://schemas.microsoft.com/office/drawing/2014/main" id="{A8AB3EB2-0471-44B8-8C33-A7C5077825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68781" y="4138372"/>
              <a:ext cx="94952" cy="19859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Rectangle 201">
              <a:extLst>
                <a:ext uri="{FF2B5EF4-FFF2-40B4-BE49-F238E27FC236}">
                  <a16:creationId xmlns="" xmlns:a16="http://schemas.microsoft.com/office/drawing/2014/main" id="{05724156-A57B-41A8-9E8F-B76649073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3402" y="4312357"/>
              <a:ext cx="158253" cy="379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2500" b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en-US" altLang="zh-CN" b="0">
                <a:latin typeface="Verdana" panose="020B0604030504040204" pitchFamily="34" charset="0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="" xmlns:a16="http://schemas.microsoft.com/office/drawing/2014/main" id="{DB88709D-78C3-4F0E-970C-47D7ADE40528}"/>
                </a:ext>
              </a:extLst>
            </p:cNvPr>
            <p:cNvSpPr txBox="1"/>
            <p:nvPr/>
          </p:nvSpPr>
          <p:spPr>
            <a:xfrm>
              <a:off x="2448782" y="2863221"/>
              <a:ext cx="96084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FF"/>
                  </a:solidFill>
                </a:rPr>
                <a:t>可编程与阵列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="" xmlns:a16="http://schemas.microsoft.com/office/drawing/2014/main" id="{05DF2945-1BC4-4ADF-855C-2DE0CDAEFF73}"/>
                </a:ext>
              </a:extLst>
            </p:cNvPr>
            <p:cNvSpPr txBox="1"/>
            <p:nvPr/>
          </p:nvSpPr>
          <p:spPr>
            <a:xfrm>
              <a:off x="3581556" y="3047985"/>
              <a:ext cx="960841" cy="946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FF"/>
                  </a:solidFill>
                </a:rPr>
                <a:t>与项分配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D57842F-C25E-4551-8660-B9007FA6A451}"/>
                </a:ext>
              </a:extLst>
            </p:cNvPr>
            <p:cNvSpPr txBox="1"/>
            <p:nvPr/>
          </p:nvSpPr>
          <p:spPr>
            <a:xfrm>
              <a:off x="261465" y="2502920"/>
              <a:ext cx="1127112" cy="2229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内部可编程连线阵列</a:t>
              </a:r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="" xmlns:a16="http://schemas.microsoft.com/office/drawing/2014/main" id="{A667B630-5568-41CA-9390-48A5C425FF45}"/>
                </a:ext>
              </a:extLst>
            </p:cNvPr>
            <p:cNvSpPr txBox="1"/>
            <p:nvPr/>
          </p:nvSpPr>
          <p:spPr>
            <a:xfrm>
              <a:off x="7773885" y="2524908"/>
              <a:ext cx="1107771" cy="2229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内部可编程连线阵列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6CC8387-4C8D-4769-87D2-3F38549F3162}"/>
              </a:ext>
            </a:extLst>
          </p:cNvPr>
          <p:cNvSpPr txBox="1"/>
          <p:nvPr/>
        </p:nvSpPr>
        <p:spPr>
          <a:xfrm>
            <a:off x="1915084" y="5280893"/>
            <a:ext cx="4820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CPLD</a:t>
            </a:r>
            <a:r>
              <a:rPr lang="zh-CN" altLang="en-US" sz="2800" b="1" dirty="0">
                <a:solidFill>
                  <a:srgbClr val="C00000"/>
                </a:solidFill>
              </a:rPr>
              <a:t>的计算部件</a:t>
            </a:r>
            <a:r>
              <a:rPr lang="en-US" altLang="zh-CN" sz="2800" b="1" dirty="0">
                <a:solidFill>
                  <a:srgbClr val="C00000"/>
                </a:solidFill>
              </a:rPr>
              <a:t>LAB</a:t>
            </a:r>
            <a:r>
              <a:rPr lang="zh-CN" altLang="en-US" sz="2800" b="1" dirty="0">
                <a:solidFill>
                  <a:srgbClr val="C00000"/>
                </a:solidFill>
              </a:rPr>
              <a:t>与</a:t>
            </a:r>
            <a:r>
              <a:rPr lang="en-US" altLang="zh-CN" sz="2800" b="1" dirty="0">
                <a:solidFill>
                  <a:srgbClr val="C00000"/>
                </a:solidFill>
              </a:rPr>
              <a:t>PLD</a:t>
            </a:r>
            <a:r>
              <a:rPr lang="zh-CN" altLang="en-US" sz="2800" b="1" dirty="0">
                <a:solidFill>
                  <a:srgbClr val="C00000"/>
                </a:solidFill>
              </a:rPr>
              <a:t>一样，也是基于与阵列和或阵列</a:t>
            </a:r>
          </a:p>
        </p:txBody>
      </p:sp>
    </p:spTree>
    <p:extLst>
      <p:ext uri="{BB962C8B-B14F-4D97-AF65-F5344CB8AC3E}">
        <p14:creationId xmlns:p14="http://schemas.microsoft.com/office/powerpoint/2010/main" xmlns="" val="6503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4" y="50071"/>
            <a:ext cx="5052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现场可编程门阵列</a:t>
            </a: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FPGA</a:t>
            </a:r>
            <a:endParaRPr lang="zh-CN" altLang="en-US" sz="3200" b="1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graphicFrame>
        <p:nvGraphicFramePr>
          <p:cNvPr id="14" name="Object 3">
            <a:extLst>
              <a:ext uri="{FF2B5EF4-FFF2-40B4-BE49-F238E27FC236}">
                <a16:creationId xmlns="" xmlns:a16="http://schemas.microsoft.com/office/drawing/2014/main" id="{64A8C871-03A5-4DAC-BCFF-D32440A89B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88051144"/>
              </p:ext>
            </p:extLst>
          </p:nvPr>
        </p:nvGraphicFramePr>
        <p:xfrm>
          <a:off x="1714500" y="903288"/>
          <a:ext cx="5715000" cy="5478462"/>
        </p:xfrm>
        <a:graphic>
          <a:graphicData uri="http://schemas.openxmlformats.org/presentationml/2006/ole">
            <p:oleObj spid="_x0000_s20557" name="Visio" r:id="rId5" imgW="4439283" imgH="4360552" progId="">
              <p:embed/>
            </p:oleObj>
          </a:graphicData>
        </a:graphic>
      </p:graphicFrame>
      <p:sp>
        <p:nvSpPr>
          <p:cNvPr id="3" name="对话气泡: 矩形 2">
            <a:extLst>
              <a:ext uri="{FF2B5EF4-FFF2-40B4-BE49-F238E27FC236}">
                <a16:creationId xmlns="" xmlns:a16="http://schemas.microsoft.com/office/drawing/2014/main" id="{11A4AD5E-2F2B-448C-8E77-C207A159EDC0}"/>
              </a:ext>
            </a:extLst>
          </p:cNvPr>
          <p:cNvSpPr/>
          <p:nvPr/>
        </p:nvSpPr>
        <p:spPr bwMode="auto">
          <a:xfrm>
            <a:off x="7519987" y="1169890"/>
            <a:ext cx="1409701" cy="830997"/>
          </a:xfrm>
          <a:prstGeom prst="wedgeRectCallout">
            <a:avLst>
              <a:gd name="adj1" fmla="val -99875"/>
              <a:gd name="adj2" fmla="val -4649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sz="2400" b="1" dirty="0"/>
              <a:t>可编程开关矩阵</a:t>
            </a:r>
          </a:p>
        </p:txBody>
      </p:sp>
      <p:sp>
        <p:nvSpPr>
          <p:cNvPr id="4" name="对话气泡: 矩形 3">
            <a:extLst>
              <a:ext uri="{FF2B5EF4-FFF2-40B4-BE49-F238E27FC236}">
                <a16:creationId xmlns="" xmlns:a16="http://schemas.microsoft.com/office/drawing/2014/main" id="{DC113EEE-73F8-486E-8E28-45708ED77B9A}"/>
              </a:ext>
            </a:extLst>
          </p:cNvPr>
          <p:cNvSpPr/>
          <p:nvPr/>
        </p:nvSpPr>
        <p:spPr bwMode="auto">
          <a:xfrm>
            <a:off x="7786688" y="3157448"/>
            <a:ext cx="1143000" cy="1200329"/>
          </a:xfrm>
          <a:prstGeom prst="wedgeRectCallout">
            <a:avLst>
              <a:gd name="adj1" fmla="val -96712"/>
              <a:gd name="adj2" fmla="val 4531"/>
            </a:avLst>
          </a:prstGeom>
          <a:solidFill>
            <a:srgbClr val="FF00FF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sz="2400" b="1" dirty="0"/>
              <a:t>可编程输入输出模块</a:t>
            </a:r>
          </a:p>
        </p:txBody>
      </p:sp>
      <p:sp>
        <p:nvSpPr>
          <p:cNvPr id="5" name="对话气泡: 矩形 4">
            <a:extLst>
              <a:ext uri="{FF2B5EF4-FFF2-40B4-BE49-F238E27FC236}">
                <a16:creationId xmlns="" xmlns:a16="http://schemas.microsoft.com/office/drawing/2014/main" id="{C916F278-2BD5-4162-AA00-11C1C8D1C4CC}"/>
              </a:ext>
            </a:extLst>
          </p:cNvPr>
          <p:cNvSpPr/>
          <p:nvPr/>
        </p:nvSpPr>
        <p:spPr bwMode="auto">
          <a:xfrm>
            <a:off x="130970" y="2554392"/>
            <a:ext cx="1404936" cy="830997"/>
          </a:xfrm>
          <a:prstGeom prst="wedgeRectCallout">
            <a:avLst>
              <a:gd name="adj1" fmla="val 149396"/>
              <a:gd name="adj2" fmla="val 57856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sz="2400" b="1" dirty="0"/>
              <a:t>可编程逻辑模块</a:t>
            </a:r>
          </a:p>
        </p:txBody>
      </p:sp>
      <p:sp>
        <p:nvSpPr>
          <p:cNvPr id="8" name="对话气泡: 矩形 7">
            <a:extLst>
              <a:ext uri="{FF2B5EF4-FFF2-40B4-BE49-F238E27FC236}">
                <a16:creationId xmlns="" xmlns:a16="http://schemas.microsoft.com/office/drawing/2014/main" id="{5DBBE9AE-F056-40DA-A4FA-6D0297D428CF}"/>
              </a:ext>
            </a:extLst>
          </p:cNvPr>
          <p:cNvSpPr/>
          <p:nvPr/>
        </p:nvSpPr>
        <p:spPr bwMode="auto">
          <a:xfrm>
            <a:off x="547688" y="5166152"/>
            <a:ext cx="887479" cy="830997"/>
          </a:xfrm>
          <a:prstGeom prst="wedgeRectCallout">
            <a:avLst>
              <a:gd name="adj1" fmla="val 165915"/>
              <a:gd name="adj2" fmla="val -53186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sz="2400" b="1" dirty="0"/>
              <a:t>互连资源</a:t>
            </a:r>
          </a:p>
        </p:txBody>
      </p:sp>
    </p:spTree>
    <p:extLst>
      <p:ext uri="{BB962C8B-B14F-4D97-AF65-F5344CB8AC3E}">
        <p14:creationId xmlns:p14="http://schemas.microsoft.com/office/powerpoint/2010/main" xmlns="" val="36965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4" y="50071"/>
            <a:ext cx="5052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现场可编程门阵列</a:t>
            </a: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FPGA</a:t>
            </a:r>
            <a:endParaRPr lang="zh-CN" altLang="en-US" sz="3200" b="1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56E284E-1047-4D99-9D4C-31DE74BC040E}"/>
              </a:ext>
            </a:extLst>
          </p:cNvPr>
          <p:cNvSpPr/>
          <p:nvPr/>
        </p:nvSpPr>
        <p:spPr>
          <a:xfrm>
            <a:off x="175447" y="614010"/>
            <a:ext cx="8793105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可编程逻辑块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CLB  </a:t>
            </a:r>
            <a:endParaRPr lang="en-US" altLang="zh-CN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CLB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FPGA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的基本逻辑单元，所有的逻辑功能都是在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CLB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中完成的。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CLB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主要由逻辑函数发生器、触发器、数据选择器等电路组成。</a:t>
            </a:r>
            <a:r>
              <a:rPr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逻辑函数发生器主要由查找表</a:t>
            </a:r>
            <a:r>
              <a:rPr lang="en-US" altLang="zh-CN" sz="24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LUT(look up table)</a:t>
            </a:r>
            <a:r>
              <a:rPr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11" name="Object 6">
            <a:extLst>
              <a:ext uri="{FF2B5EF4-FFF2-40B4-BE49-F238E27FC236}">
                <a16:creationId xmlns="" xmlns:a16="http://schemas.microsoft.com/office/drawing/2014/main" id="{28BDFB16-6F7F-42C4-8432-C698E58313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65509871"/>
              </p:ext>
            </p:extLst>
          </p:nvPr>
        </p:nvGraphicFramePr>
        <p:xfrm>
          <a:off x="3591690" y="2768446"/>
          <a:ext cx="5376862" cy="4038784"/>
        </p:xfrm>
        <a:graphic>
          <a:graphicData uri="http://schemas.openxmlformats.org/presentationml/2006/ole">
            <p:oleObj spid="_x0000_s21644" name="Visio" r:id="rId5" imgW="3276600" imgH="2409825" progId="">
              <p:embed/>
            </p:oleObj>
          </a:graphicData>
        </a:graphic>
      </p:graphicFrame>
      <p:graphicFrame>
        <p:nvGraphicFramePr>
          <p:cNvPr id="219" name="Object 7">
            <a:extLst>
              <a:ext uri="{FF2B5EF4-FFF2-40B4-BE49-F238E27FC236}">
                <a16:creationId xmlns="" xmlns:a16="http://schemas.microsoft.com/office/drawing/2014/main" id="{62F1CD7C-5C1C-491C-8CDA-732FCA8FAE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3604955"/>
              </p:ext>
            </p:extLst>
          </p:nvPr>
        </p:nvGraphicFramePr>
        <p:xfrm>
          <a:off x="100167" y="4320209"/>
          <a:ext cx="3322848" cy="1797503"/>
        </p:xfrm>
        <a:graphic>
          <a:graphicData uri="http://schemas.openxmlformats.org/presentationml/2006/ole">
            <p:oleObj spid="_x0000_s21645" r:id="rId6" imgW="1752600" imgH="1028700" progId="">
              <p:embed/>
            </p:oleObj>
          </a:graphicData>
        </a:graphic>
      </p:graphicFrame>
      <p:sp>
        <p:nvSpPr>
          <p:cNvPr id="220" name="Text Box 8">
            <a:extLst>
              <a:ext uri="{FF2B5EF4-FFF2-40B4-BE49-F238E27FC236}">
                <a16:creationId xmlns="" xmlns:a16="http://schemas.microsoft.com/office/drawing/2014/main" id="{C4ADAD67-58AD-4B17-8983-AE2A21A14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68" y="3375616"/>
            <a:ext cx="2514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函数发生器基于查找表单元：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315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40592" y="4194740"/>
            <a:ext cx="5813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www.1ppt.com/hangye/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www.1ppt.com/sucai/</a:t>
            </a:r>
          </a:p>
          <a:p>
            <a:pPr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www.1ppt.com/tubiao/     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www.1ppt.com/powerpoint/      </a:t>
            </a:r>
          </a:p>
          <a:p>
            <a:pPr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www.1ppt.com/excel/ 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www.1ppt.com/kejian/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www.1ppt.com/shiti/ 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www.1ppt.com/jiaoan/       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字体下载：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www.1ppt.com/ziti/</a:t>
            </a:r>
          </a:p>
          <a:p>
            <a:pPr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 </a:t>
            </a:r>
            <a:endParaRPr lang="zh-CN" altLang="en-US" sz="100" kern="0" dirty="0">
              <a:solidFill>
                <a:prstClr val="white"/>
              </a:solidFill>
            </a:endParaRPr>
          </a:p>
        </p:txBody>
      </p:sp>
      <p:sp>
        <p:nvSpPr>
          <p:cNvPr id="4" name="淘宝网chenying0907出品 3"/>
          <p:cNvSpPr/>
          <p:nvPr/>
        </p:nvSpPr>
        <p:spPr>
          <a:xfrm>
            <a:off x="0" y="2836881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淘宝网chenying0907出品 4"/>
          <p:cNvSpPr/>
          <p:nvPr/>
        </p:nvSpPr>
        <p:spPr>
          <a:xfrm>
            <a:off x="5791596" y="2836881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淘宝网chenying0907出品 7"/>
          <p:cNvSpPr/>
          <p:nvPr/>
        </p:nvSpPr>
        <p:spPr>
          <a:xfrm>
            <a:off x="6046708" y="3246665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/>
        </p:nvCxnSpPr>
        <p:spPr>
          <a:xfrm>
            <a:off x="6024911" y="4745807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10"/>
          <p:cNvSpPr/>
          <p:nvPr/>
        </p:nvSpPr>
        <p:spPr>
          <a:xfrm>
            <a:off x="6350719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淘宝网chenying0907出品 11"/>
          <p:cNvSpPr/>
          <p:nvPr/>
        </p:nvSpPr>
        <p:spPr>
          <a:xfrm>
            <a:off x="6676531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淘宝网chenying0907出品 12"/>
          <p:cNvSpPr/>
          <p:nvPr/>
        </p:nvSpPr>
        <p:spPr>
          <a:xfrm>
            <a:off x="6980542" y="3327665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淘宝网chenying0907出品 13"/>
          <p:cNvSpPr/>
          <p:nvPr/>
        </p:nvSpPr>
        <p:spPr>
          <a:xfrm>
            <a:off x="7284553" y="3354665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淘宝网chenying0907出品 14"/>
          <p:cNvSpPr/>
          <p:nvPr/>
        </p:nvSpPr>
        <p:spPr>
          <a:xfrm>
            <a:off x="7601500" y="3381665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淘宝网chenying0907出品 15"/>
          <p:cNvSpPr/>
          <p:nvPr/>
        </p:nvSpPr>
        <p:spPr>
          <a:xfrm rot="20959521">
            <a:off x="8008894" y="3420032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淘宝网chenying0907出品 16"/>
          <p:cNvSpPr/>
          <p:nvPr/>
        </p:nvSpPr>
        <p:spPr>
          <a:xfrm rot="19779136">
            <a:off x="8519314" y="3451229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直接连接符 17"/>
          <p:cNvCxnSpPr/>
          <p:nvPr/>
        </p:nvCxnSpPr>
        <p:spPr>
          <a:xfrm>
            <a:off x="233316" y="474580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33316" y="285101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33315" y="419551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淘宝网chenying0907出品 21"/>
          <p:cNvSpPr txBox="1"/>
          <p:nvPr/>
        </p:nvSpPr>
        <p:spPr>
          <a:xfrm>
            <a:off x="1550958" y="3076801"/>
            <a:ext cx="2882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3" name="淘宝网chenying0907出品 22"/>
          <p:cNvSpPr txBox="1"/>
          <p:nvPr/>
        </p:nvSpPr>
        <p:spPr>
          <a:xfrm>
            <a:off x="651868" y="4297539"/>
            <a:ext cx="182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2871046" y="4297540"/>
            <a:ext cx="27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2021.5.21.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920435" y="265888"/>
            <a:ext cx="20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行楷" pitchFamily="2" charset="-122"/>
                <a:ea typeface="华文行楷" pitchFamily="2" charset="-122"/>
              </a:rPr>
              <a:t>武汉大学</a:t>
            </a:r>
            <a:endParaRPr lang="en-US" altLang="zh-CN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b="1" dirty="0">
                <a:latin typeface="华文行楷" pitchFamily="2" charset="-122"/>
                <a:ea typeface="华文行楷" pitchFamily="2" charset="-122"/>
              </a:rPr>
              <a:t>    Wuhan University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BEECB36B-F7A9-4774-8B70-28201D5D2E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20433" cy="920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E6D0266A-504D-4352-8054-AA993EB9E2DD}"/>
              </a:ext>
            </a:extLst>
          </p:cNvPr>
          <p:cNvSpPr txBox="1"/>
          <p:nvPr/>
        </p:nvSpPr>
        <p:spPr>
          <a:xfrm>
            <a:off x="397042" y="821626"/>
            <a:ext cx="602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的作用与特点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6C1494E6-7B53-48E4-85B4-4B9E4F3FA2EE}"/>
              </a:ext>
            </a:extLst>
          </p:cNvPr>
          <p:cNvSpPr txBox="1"/>
          <p:nvPr/>
        </p:nvSpPr>
        <p:spPr>
          <a:xfrm>
            <a:off x="2989412" y="1738114"/>
            <a:ext cx="2971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传统数字系统的设计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="" xmlns:a16="http://schemas.microsoft.com/office/drawing/2014/main" id="{77DA25D5-E7A7-4253-909A-54C1ADEE9116}"/>
              </a:ext>
            </a:extLst>
          </p:cNvPr>
          <p:cNvSpPr/>
          <p:nvPr/>
        </p:nvSpPr>
        <p:spPr>
          <a:xfrm rot="16200000">
            <a:off x="4334974" y="270448"/>
            <a:ext cx="280677" cy="4439655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612F9CC-25CF-4172-8F0D-4B0F081A23A2}"/>
              </a:ext>
            </a:extLst>
          </p:cNvPr>
          <p:cNvSpPr txBox="1"/>
          <p:nvPr/>
        </p:nvSpPr>
        <p:spPr>
          <a:xfrm>
            <a:off x="1215047" y="2651462"/>
            <a:ext cx="202301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</a:t>
            </a:r>
            <a:r>
              <a:rPr lang="zh-CN" altLang="en-US" sz="2400" b="1" dirty="0">
                <a:solidFill>
                  <a:srgbClr val="FF0000"/>
                </a:solidFill>
              </a:rPr>
              <a:t>标准</a:t>
            </a:r>
            <a:r>
              <a:rPr lang="zh-CN" altLang="en-US" sz="2400" b="1" dirty="0"/>
              <a:t>芯片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74419863-2AC5-4F6A-9985-ECEA9B3DA3A8}"/>
              </a:ext>
            </a:extLst>
          </p:cNvPr>
          <p:cNvSpPr txBox="1"/>
          <p:nvPr/>
        </p:nvSpPr>
        <p:spPr>
          <a:xfrm>
            <a:off x="5683632" y="2635105"/>
            <a:ext cx="202301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</a:t>
            </a:r>
            <a:r>
              <a:rPr lang="zh-CN" altLang="en-US" sz="2400" b="1" dirty="0">
                <a:solidFill>
                  <a:srgbClr val="FF0000"/>
                </a:solidFill>
              </a:rPr>
              <a:t>专用</a:t>
            </a:r>
            <a:r>
              <a:rPr lang="zh-CN" altLang="en-US" sz="2400" b="1" dirty="0"/>
              <a:t>芯片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BC047E89-2ACB-4156-BB2B-250740FDE2F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226555" y="3113127"/>
            <a:ext cx="0" cy="235371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FF49E07F-1983-44DE-9D0E-912FCE964077}"/>
              </a:ext>
            </a:extLst>
          </p:cNvPr>
          <p:cNvSpPr txBox="1"/>
          <p:nvPr/>
        </p:nvSpPr>
        <p:spPr>
          <a:xfrm>
            <a:off x="289669" y="3340162"/>
            <a:ext cx="3910915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电路器件多，电路尺寸大，功耗大，可靠性差，可实现的数字系统规模受到限制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C25C11EA-08F1-48E4-B68C-FDEC562CD7A1}"/>
              </a:ext>
            </a:extLst>
          </p:cNvPr>
          <p:cNvSpPr txBox="1"/>
          <p:nvPr/>
        </p:nvSpPr>
        <p:spPr>
          <a:xfrm>
            <a:off x="4625221" y="3332141"/>
            <a:ext cx="4176100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系统功能和性能更优，但设计周期长，风险大，设计成本高，一旦完成设计就很难修改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="" xmlns:a16="http://schemas.microsoft.com/office/drawing/2014/main" id="{41900423-AD7E-4B5C-800C-3FB47EA06861}"/>
              </a:ext>
            </a:extLst>
          </p:cNvPr>
          <p:cNvCxnSpPr>
            <a:cxnSpLocks/>
          </p:cNvCxnSpPr>
          <p:nvPr/>
        </p:nvCxnSpPr>
        <p:spPr>
          <a:xfrm>
            <a:off x="6695140" y="3096770"/>
            <a:ext cx="0" cy="235371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12650" y="4603823"/>
            <a:ext cx="7122693" cy="1513936"/>
            <a:chOff x="1039155" y="4215093"/>
            <a:chExt cx="7122693" cy="1513936"/>
          </a:xfrm>
        </p:grpSpPr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4A719221-7ADB-40E8-A7A3-D1BB610A3808}"/>
                </a:ext>
              </a:extLst>
            </p:cNvPr>
            <p:cNvSpPr/>
            <p:nvPr/>
          </p:nvSpPr>
          <p:spPr>
            <a:xfrm>
              <a:off x="1039155" y="4774922"/>
              <a:ext cx="7122693" cy="95410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FF0000"/>
                  </a:solidFill>
                </a:rPr>
                <a:t>PLD</a:t>
              </a:r>
              <a:r>
                <a:rPr kumimoji="1" lang="zh-CN" altLang="en-US" sz="2800" b="1" dirty="0">
                  <a:solidFill>
                    <a:srgbClr val="FF0000"/>
                  </a:solidFill>
                </a:rPr>
                <a:t>：</a:t>
              </a:r>
              <a:r>
                <a:rPr kumimoji="1" lang="zh-CN" altLang="en-US" sz="2800" b="1" dirty="0">
                  <a:solidFill>
                    <a:srgbClr val="0000FF"/>
                  </a:solidFill>
                </a:rPr>
                <a:t>一种按通用器件来生产，但逻辑功能是由用户通过对器件编程来设定的集成电路</a:t>
              </a:r>
              <a:endParaRPr lang="zh-CN" altLang="en-US" sz="2800" dirty="0"/>
            </a:p>
          </p:txBody>
        </p:sp>
        <p:sp>
          <p:nvSpPr>
            <p:cNvPr id="33" name="左大括号 32">
              <a:extLst>
                <a:ext uri="{FF2B5EF4-FFF2-40B4-BE49-F238E27FC236}">
                  <a16:creationId xmlns="" xmlns:a16="http://schemas.microsoft.com/office/drawing/2014/main" id="{8B475440-F773-46F6-B920-50914D42AD22}"/>
                </a:ext>
              </a:extLst>
            </p:cNvPr>
            <p:cNvSpPr/>
            <p:nvPr/>
          </p:nvSpPr>
          <p:spPr>
            <a:xfrm rot="16200000">
              <a:off x="4399990" y="2097093"/>
              <a:ext cx="401024" cy="4637024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5380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E6D0266A-504D-4352-8054-AA993EB9E2DD}"/>
              </a:ext>
            </a:extLst>
          </p:cNvPr>
          <p:cNvSpPr txBox="1"/>
          <p:nvPr/>
        </p:nvSpPr>
        <p:spPr>
          <a:xfrm>
            <a:off x="397042" y="821626"/>
            <a:ext cx="602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="" xmlns:a16="http://schemas.microsoft.com/office/drawing/2014/main" id="{2A17EB93-79DE-4C97-9A3C-4130650F5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42" y="1551147"/>
            <a:ext cx="8331200" cy="492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spcBef>
                <a:spcPts val="0"/>
              </a:spcBef>
              <a:spcAft>
                <a:spcPts val="1200"/>
              </a:spcAft>
            </a:pPr>
            <a:r>
              <a:rPr lang="zh-CN" altLang="en-US" b="1" kern="0" dirty="0">
                <a:solidFill>
                  <a:srgbClr val="44444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集成度高，可以替代多至几千块通用</a:t>
            </a:r>
            <a:r>
              <a:rPr lang="en-US" altLang="zh-CN" b="1" kern="0" dirty="0">
                <a:solidFill>
                  <a:srgbClr val="44444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IC</a:t>
            </a:r>
            <a:r>
              <a:rPr lang="zh-CN" altLang="en-US" b="1" kern="0" dirty="0">
                <a:solidFill>
                  <a:srgbClr val="44444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芯片</a:t>
            </a:r>
          </a:p>
          <a:p>
            <a:pPr lvl="1" defTabSz="914400">
              <a:spcBef>
                <a:spcPts val="0"/>
              </a:spcBef>
              <a:spcAft>
                <a:spcPts val="1200"/>
              </a:spcAft>
            </a:pPr>
            <a:r>
              <a:rPr lang="zh-CN" altLang="en-US" sz="2400" b="1" kern="0" dirty="0">
                <a:solidFill>
                  <a:srgbClr val="0000FF"/>
                </a:solidFill>
                <a:ea typeface="宋体" panose="02010600030101010101" pitchFamily="2" charset="-122"/>
              </a:rPr>
              <a:t>极大减小电路的面积，降低功耗，提高可靠性</a:t>
            </a:r>
          </a:p>
          <a:p>
            <a:pPr defTabSz="914400">
              <a:spcBef>
                <a:spcPts val="0"/>
              </a:spcBef>
              <a:spcAft>
                <a:spcPts val="1200"/>
              </a:spcAft>
            </a:pPr>
            <a:r>
              <a:rPr lang="zh-CN" altLang="en-US" b="1" kern="0" dirty="0">
                <a:solidFill>
                  <a:srgbClr val="44444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具有完善先进的开发工具</a:t>
            </a:r>
          </a:p>
          <a:p>
            <a:pPr lvl="1" defTabSz="914400">
              <a:spcBef>
                <a:spcPts val="0"/>
              </a:spcBef>
              <a:spcAft>
                <a:spcPts val="1200"/>
              </a:spcAft>
            </a:pPr>
            <a:r>
              <a:rPr lang="zh-CN" altLang="en-US" sz="2400" b="1" kern="0" dirty="0">
                <a:solidFill>
                  <a:srgbClr val="0000FF"/>
                </a:solidFill>
                <a:ea typeface="宋体" panose="02010600030101010101" pitchFamily="2" charset="-122"/>
              </a:rPr>
              <a:t>提供语言、图形等设计方法，十分灵活</a:t>
            </a:r>
          </a:p>
          <a:p>
            <a:pPr lvl="1" defTabSz="914400">
              <a:spcBef>
                <a:spcPts val="0"/>
              </a:spcBef>
              <a:spcAft>
                <a:spcPts val="1200"/>
              </a:spcAft>
            </a:pPr>
            <a:r>
              <a:rPr lang="zh-CN" altLang="en-US" sz="2400" b="1" kern="0" dirty="0">
                <a:solidFill>
                  <a:srgbClr val="0000FF"/>
                </a:solidFill>
                <a:ea typeface="宋体" panose="02010600030101010101" pitchFamily="2" charset="-122"/>
              </a:rPr>
              <a:t>通过仿真工具来验证设计的正确性</a:t>
            </a:r>
          </a:p>
          <a:p>
            <a:pPr defTabSz="914400">
              <a:spcBef>
                <a:spcPts val="0"/>
              </a:spcBef>
              <a:spcAft>
                <a:spcPts val="1200"/>
              </a:spcAft>
            </a:pPr>
            <a:r>
              <a:rPr lang="zh-CN" altLang="en-US" b="1" kern="0" dirty="0">
                <a:solidFill>
                  <a:srgbClr val="44444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可以反复地擦除、编程，方便设计的修改和升级</a:t>
            </a:r>
          </a:p>
          <a:p>
            <a:pPr defTabSz="914400">
              <a:spcBef>
                <a:spcPts val="0"/>
              </a:spcBef>
              <a:spcAft>
                <a:spcPts val="1200"/>
              </a:spcAft>
            </a:pPr>
            <a:r>
              <a:rPr lang="zh-CN" altLang="en-US" b="1" kern="0" dirty="0">
                <a:solidFill>
                  <a:srgbClr val="44444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灵活地定义管脚功能，减轻设计工作量，缩短系统开发时间</a:t>
            </a:r>
          </a:p>
          <a:p>
            <a:pPr defTabSz="914400">
              <a:spcBef>
                <a:spcPts val="0"/>
              </a:spcBef>
              <a:spcAft>
                <a:spcPts val="1200"/>
              </a:spcAft>
            </a:pPr>
            <a:r>
              <a:rPr lang="zh-CN" altLang="en-US" b="1" kern="0" dirty="0">
                <a:solidFill>
                  <a:srgbClr val="44444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保密性好</a:t>
            </a:r>
            <a:endParaRPr lang="en-US" altLang="zh-CN" b="1" kern="0" dirty="0">
              <a:solidFill>
                <a:srgbClr val="44444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09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E6D0266A-504D-4352-8054-AA993EB9E2DD}"/>
              </a:ext>
            </a:extLst>
          </p:cNvPr>
          <p:cNvSpPr txBox="1"/>
          <p:nvPr/>
        </p:nvSpPr>
        <p:spPr>
          <a:xfrm>
            <a:off x="128330" y="676878"/>
            <a:ext cx="602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的分类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按集成度分类</a:t>
            </a:r>
          </a:p>
        </p:txBody>
      </p:sp>
      <p:grpSp>
        <p:nvGrpSpPr>
          <p:cNvPr id="45" name="Group 2">
            <a:extLst>
              <a:ext uri="{FF2B5EF4-FFF2-40B4-BE49-F238E27FC236}">
                <a16:creationId xmlns="" xmlns:a16="http://schemas.microsoft.com/office/drawing/2014/main" id="{3DC41684-1987-430C-9AD8-7E6DAD275997}"/>
              </a:ext>
            </a:extLst>
          </p:cNvPr>
          <p:cNvGrpSpPr>
            <a:grpSpLocks/>
          </p:cNvGrpSpPr>
          <p:nvPr/>
        </p:nvGrpSpPr>
        <p:grpSpPr bwMode="auto">
          <a:xfrm>
            <a:off x="65893" y="1589745"/>
            <a:ext cx="8689731" cy="3516314"/>
            <a:chOff x="137" y="2070"/>
            <a:chExt cx="5260" cy="2215"/>
          </a:xfrm>
        </p:grpSpPr>
        <p:sp>
          <p:nvSpPr>
            <p:cNvPr id="46" name="Text Box 3">
              <a:extLst>
                <a:ext uri="{FF2B5EF4-FFF2-40B4-BE49-F238E27FC236}">
                  <a16:creationId xmlns="" xmlns:a16="http://schemas.microsoft.com/office/drawing/2014/main" id="{BCDB287E-B6AD-4B5C-9E0E-F46281034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" y="3115"/>
              <a:ext cx="57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b="1" dirty="0"/>
                <a:t>PLD</a:t>
              </a:r>
            </a:p>
          </p:txBody>
        </p:sp>
        <p:sp>
          <p:nvSpPr>
            <p:cNvPr id="47" name="Text Box 4">
              <a:extLst>
                <a:ext uri="{FF2B5EF4-FFF2-40B4-BE49-F238E27FC236}">
                  <a16:creationId xmlns="" xmlns:a16="http://schemas.microsoft.com/office/drawing/2014/main" id="{B877D0F3-C8C6-40EC-B1D3-E414CD5CB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2515"/>
              <a:ext cx="102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2800" b="1" dirty="0"/>
                <a:t>简单</a:t>
              </a:r>
              <a:r>
                <a:rPr lang="en-US" altLang="zh-CN" sz="2800" b="1" dirty="0"/>
                <a:t>PLD</a:t>
              </a:r>
            </a:p>
          </p:txBody>
        </p:sp>
        <p:sp>
          <p:nvSpPr>
            <p:cNvPr id="48" name="Text Box 5">
              <a:extLst>
                <a:ext uri="{FF2B5EF4-FFF2-40B4-BE49-F238E27FC236}">
                  <a16:creationId xmlns="" xmlns:a16="http://schemas.microsoft.com/office/drawing/2014/main" id="{FD123D1E-00F4-4C3F-9CB0-81F4C0D2A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" y="2070"/>
              <a:ext cx="384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rgbClr val="0000FF"/>
                  </a:solidFill>
                </a:rPr>
                <a:t>PROM</a:t>
              </a:r>
              <a:r>
                <a:rPr lang="en-US" altLang="zh-CN" sz="2800" b="1" dirty="0"/>
                <a:t>（</a:t>
              </a:r>
              <a:r>
                <a:rPr lang="zh-CN" altLang="en-US" sz="2800" b="1" dirty="0"/>
                <a:t>可编程只读存储器，70年代）</a:t>
              </a:r>
            </a:p>
          </p:txBody>
        </p:sp>
        <p:sp>
          <p:nvSpPr>
            <p:cNvPr id="49" name="Text Box 6">
              <a:extLst>
                <a:ext uri="{FF2B5EF4-FFF2-40B4-BE49-F238E27FC236}">
                  <a16:creationId xmlns="" xmlns:a16="http://schemas.microsoft.com/office/drawing/2014/main" id="{1E8F1916-802A-4EF1-A7AA-0684A208E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6" y="2379"/>
              <a:ext cx="34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rgbClr val="0000FF"/>
                  </a:solidFill>
                </a:rPr>
                <a:t>PLA</a:t>
              </a:r>
              <a:r>
                <a:rPr lang="en-US" altLang="zh-CN" sz="2800" b="1" dirty="0"/>
                <a:t>（</a:t>
              </a:r>
              <a:r>
                <a:rPr lang="zh-CN" altLang="en-US" sz="2800" b="1" dirty="0"/>
                <a:t>可编程逻辑阵列，70年代中）</a:t>
              </a:r>
            </a:p>
          </p:txBody>
        </p:sp>
        <p:sp>
          <p:nvSpPr>
            <p:cNvPr id="50" name="Text Box 7">
              <a:extLst>
                <a:ext uri="{FF2B5EF4-FFF2-40B4-BE49-F238E27FC236}">
                  <a16:creationId xmlns="" xmlns:a16="http://schemas.microsoft.com/office/drawing/2014/main" id="{26CBCCE9-D6E7-4B4A-A1BD-52A3D330F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6" y="2755"/>
              <a:ext cx="32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rgbClr val="0000FF"/>
                  </a:solidFill>
                </a:rPr>
                <a:t>PAL</a:t>
              </a:r>
              <a:r>
                <a:rPr lang="en-US" altLang="zh-CN" sz="2800" b="1" dirty="0"/>
                <a:t>（</a:t>
              </a:r>
              <a:r>
                <a:rPr lang="zh-CN" altLang="en-US" sz="2800" b="1" dirty="0"/>
                <a:t>可编程阵列逻辑，70年代末）</a:t>
              </a:r>
            </a:p>
          </p:txBody>
        </p:sp>
        <p:sp>
          <p:nvSpPr>
            <p:cNvPr id="51" name="AutoShape 8">
              <a:extLst>
                <a:ext uri="{FF2B5EF4-FFF2-40B4-BE49-F238E27FC236}">
                  <a16:creationId xmlns="" xmlns:a16="http://schemas.microsoft.com/office/drawing/2014/main" id="{7685197B-0BC0-4F27-8B45-A66680FC4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202"/>
              <a:ext cx="136" cy="1071"/>
            </a:xfrm>
            <a:prstGeom prst="leftBrace">
              <a:avLst>
                <a:gd name="adj1" fmla="val 48794"/>
                <a:gd name="adj2" fmla="val 50000"/>
              </a:avLst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52" name="Text Box 9">
              <a:extLst>
                <a:ext uri="{FF2B5EF4-FFF2-40B4-BE49-F238E27FC236}">
                  <a16:creationId xmlns="" xmlns:a16="http://schemas.microsoft.com/office/drawing/2014/main" id="{8EE4A5C4-6336-420F-91B9-D9F6B8643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6" y="3086"/>
              <a:ext cx="351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rgbClr val="0000FF"/>
                  </a:solidFill>
                </a:rPr>
                <a:t>GAL</a:t>
              </a:r>
              <a:r>
                <a:rPr lang="en-US" altLang="zh-CN" sz="2800" b="1" dirty="0"/>
                <a:t>（</a:t>
              </a:r>
              <a:r>
                <a:rPr lang="zh-CN" altLang="en-US" sz="2800" b="1" dirty="0"/>
                <a:t>通用阵列逻辑，80年代中）</a:t>
              </a:r>
            </a:p>
          </p:txBody>
        </p:sp>
        <p:sp>
          <p:nvSpPr>
            <p:cNvPr id="53" name="Text Box 10">
              <a:extLst>
                <a:ext uri="{FF2B5EF4-FFF2-40B4-BE49-F238E27FC236}">
                  <a16:creationId xmlns="" xmlns:a16="http://schemas.microsoft.com/office/drawing/2014/main" id="{B66AB1A3-953A-4CBA-B0FA-DC73C7DEB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" y="3741"/>
              <a:ext cx="9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800" b="1" dirty="0"/>
                <a:t>复杂</a:t>
              </a:r>
              <a:r>
                <a:rPr lang="en-US" altLang="zh-CN" sz="2800" b="1" dirty="0"/>
                <a:t>PLD</a:t>
              </a:r>
            </a:p>
          </p:txBody>
        </p:sp>
        <p:sp>
          <p:nvSpPr>
            <p:cNvPr id="54" name="Text Box 11">
              <a:extLst>
                <a:ext uri="{FF2B5EF4-FFF2-40B4-BE49-F238E27FC236}">
                  <a16:creationId xmlns="" xmlns:a16="http://schemas.microsoft.com/office/drawing/2014/main" id="{3C0A2472-49CC-4A85-9922-90645B687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2" y="3557"/>
              <a:ext cx="31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rgbClr val="0000FF"/>
                  </a:solidFill>
                </a:rPr>
                <a:t>CPLD </a:t>
              </a:r>
              <a:r>
                <a:rPr lang="zh-CN" altLang="en-US" sz="2800" b="1" dirty="0"/>
                <a:t>（复杂</a:t>
              </a:r>
              <a:r>
                <a:rPr lang="en-US" altLang="zh-CN" sz="2800" b="1" dirty="0"/>
                <a:t>PLD</a:t>
              </a:r>
              <a:r>
                <a:rPr lang="zh-CN" altLang="en-US" sz="2800" b="1" dirty="0"/>
                <a:t>）</a:t>
              </a:r>
              <a:endParaRPr lang="en-US" altLang="zh-CN" sz="2800" b="1" dirty="0"/>
            </a:p>
          </p:txBody>
        </p:sp>
        <p:sp>
          <p:nvSpPr>
            <p:cNvPr id="55" name="Text Box 12">
              <a:extLst>
                <a:ext uri="{FF2B5EF4-FFF2-40B4-BE49-F238E27FC236}">
                  <a16:creationId xmlns="" xmlns:a16="http://schemas.microsoft.com/office/drawing/2014/main" id="{63DB9AD3-6CFE-4374-B2F8-4F1B28E23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3" y="3955"/>
              <a:ext cx="351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rgbClr val="0000FF"/>
                  </a:solidFill>
                </a:rPr>
                <a:t>FPGA</a:t>
              </a:r>
              <a:r>
                <a:rPr lang="zh-CN" altLang="en-US" sz="2800" b="1" dirty="0"/>
                <a:t>（现场可编程门阵列）</a:t>
              </a:r>
              <a:endParaRPr lang="en-US" altLang="zh-CN" sz="2800" b="1" dirty="0"/>
            </a:p>
          </p:txBody>
        </p:sp>
        <p:sp>
          <p:nvSpPr>
            <p:cNvPr id="56" name="AutoShape 13">
              <a:extLst>
                <a:ext uri="{FF2B5EF4-FFF2-40B4-BE49-F238E27FC236}">
                  <a16:creationId xmlns="" xmlns:a16="http://schemas.microsoft.com/office/drawing/2014/main" id="{26D33687-D255-4329-A850-173ACDF6D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3650"/>
              <a:ext cx="136" cy="560"/>
            </a:xfrm>
            <a:prstGeom prst="leftBrace">
              <a:avLst>
                <a:gd name="adj1" fmla="val 32440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57" name="AutoShape 14">
              <a:extLst>
                <a:ext uri="{FF2B5EF4-FFF2-40B4-BE49-F238E27FC236}">
                  <a16:creationId xmlns="" xmlns:a16="http://schemas.microsoft.com/office/drawing/2014/main" id="{2E47ED65-6945-42BA-B767-392AA7913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" y="2705"/>
              <a:ext cx="113" cy="1222"/>
            </a:xfrm>
            <a:prstGeom prst="leftBrace">
              <a:avLst>
                <a:gd name="adj1" fmla="val 59155"/>
                <a:gd name="adj2" fmla="val 4913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xmlns="" val="27419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1251284" y="3014625"/>
            <a:ext cx="15137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40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3158834" y="-15801"/>
            <a:ext cx="598516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 flipH="1">
            <a:off x="3158833" y="15801"/>
            <a:ext cx="3386343" cy="24041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5827660" y="4362508"/>
            <a:ext cx="3316340" cy="24954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4405821" y="2090677"/>
            <a:ext cx="409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概述</a:t>
            </a:r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4405820" y="3012541"/>
            <a:ext cx="399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简单</a:t>
            </a:r>
            <a:r>
              <a:rPr lang="en-US" altLang="zh-CN" dirty="0"/>
              <a:t>PLD</a:t>
            </a:r>
            <a:r>
              <a:rPr lang="zh-CN" altLang="en-US" dirty="0"/>
              <a:t>的原理与结构</a:t>
            </a:r>
          </a:p>
        </p:txBody>
      </p:sp>
      <p:sp>
        <p:nvSpPr>
          <p:cNvPr id="17" name="淘宝网chenying0907出品 29">
            <a:extLst>
              <a:ext uri="{FF2B5EF4-FFF2-40B4-BE49-F238E27FC236}">
                <a16:creationId xmlns="" xmlns:a16="http://schemas.microsoft.com/office/drawing/2014/main" id="{CB71A628-6373-4E0F-9C96-7CD3E76B261D}"/>
              </a:ext>
            </a:extLst>
          </p:cNvPr>
          <p:cNvSpPr txBox="1"/>
          <p:nvPr/>
        </p:nvSpPr>
        <p:spPr>
          <a:xfrm>
            <a:off x="4405820" y="3960780"/>
            <a:ext cx="448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/>
              <a:t>CPLD</a:t>
            </a:r>
            <a:r>
              <a:rPr lang="zh-CN" altLang="en-US" sz="2800" dirty="0"/>
              <a:t>与</a:t>
            </a:r>
            <a:r>
              <a:rPr lang="en-US" altLang="zh-CN" sz="2800" dirty="0"/>
              <a:t>FPGA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1667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45317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14" y="0"/>
            <a:ext cx="1435167" cy="615323"/>
          </a:xfrm>
          <a:prstGeom prst="rect">
            <a:avLst/>
          </a:prstGeom>
        </p:spPr>
      </p:pic>
      <p:sp>
        <p:nvSpPr>
          <p:cNvPr id="174" name="Rectangle 2051">
            <a:extLst>
              <a:ext uri="{FF2B5EF4-FFF2-40B4-BE49-F238E27FC236}">
                <a16:creationId xmlns="" xmlns:a16="http://schemas.microsoft.com/office/drawing/2014/main" id="{DA4C7158-5217-47AE-B195-2F95F605EE87}"/>
              </a:ext>
            </a:extLst>
          </p:cNvPr>
          <p:cNvSpPr txBox="1">
            <a:spLocks noChangeArrowheads="1"/>
          </p:cNvSpPr>
          <p:nvPr/>
        </p:nvSpPr>
        <p:spPr>
          <a:xfrm>
            <a:off x="365427" y="1295812"/>
            <a:ext cx="8098004" cy="3613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8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任何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组合逻辑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函数均可化为“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或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”表达式，用“与门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或门”二级电路实现，任何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时序电路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都是由组合电路加上存储元件（触发器）构成的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8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从原理上说，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与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或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阵列加上寄存器的结构就可以实现任何数字逻辑电路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PLD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采用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与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或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阵列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加上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寄存器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、以及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可灵活配置的互连线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的结构，即可实现任意的逻辑功能</a:t>
            </a:r>
          </a:p>
        </p:txBody>
      </p:sp>
      <p:sp>
        <p:nvSpPr>
          <p:cNvPr id="8" name="淘宝网chenying0907出品 6">
            <a:extLst>
              <a:ext uri="{FF2B5EF4-FFF2-40B4-BE49-F238E27FC236}">
                <a16:creationId xmlns="" xmlns:a16="http://schemas.microsoft.com/office/drawing/2014/main" id="{78894155-D6D9-4431-B622-0E4E581344A1}"/>
              </a:ext>
            </a:extLst>
          </p:cNvPr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的结构原理</a:t>
            </a:r>
          </a:p>
        </p:txBody>
      </p:sp>
    </p:spTree>
    <p:extLst>
      <p:ext uri="{BB962C8B-B14F-4D97-AF65-F5344CB8AC3E}">
        <p14:creationId xmlns:p14="http://schemas.microsoft.com/office/powerpoint/2010/main" xmlns="" val="326901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45317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14" y="0"/>
            <a:ext cx="1435167" cy="615323"/>
          </a:xfrm>
          <a:prstGeom prst="rect">
            <a:avLst/>
          </a:prstGeom>
        </p:spPr>
      </p:pic>
      <p:grpSp>
        <p:nvGrpSpPr>
          <p:cNvPr id="119" name="Group 174">
            <a:extLst>
              <a:ext uri="{FF2B5EF4-FFF2-40B4-BE49-F238E27FC236}">
                <a16:creationId xmlns="" xmlns:a16="http://schemas.microsoft.com/office/drawing/2014/main" id="{96261C64-29A5-4ABB-B58F-8AF264BC1D59}"/>
              </a:ext>
            </a:extLst>
          </p:cNvPr>
          <p:cNvGrpSpPr>
            <a:grpSpLocks/>
          </p:cNvGrpSpPr>
          <p:nvPr/>
        </p:nvGrpSpPr>
        <p:grpSpPr bwMode="auto">
          <a:xfrm>
            <a:off x="1106962" y="1300956"/>
            <a:ext cx="7384887" cy="2963642"/>
            <a:chOff x="1237" y="1092"/>
            <a:chExt cx="3316" cy="1176"/>
          </a:xfrm>
        </p:grpSpPr>
        <p:sp>
          <p:nvSpPr>
            <p:cNvPr id="121" name="Text Box 176">
              <a:extLst>
                <a:ext uri="{FF2B5EF4-FFF2-40B4-BE49-F238E27FC236}">
                  <a16:creationId xmlns="" xmlns:a16="http://schemas.microsoft.com/office/drawing/2014/main" id="{3714693D-83DF-439D-AE4B-68F6757C7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4" y="1105"/>
              <a:ext cx="248" cy="102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输入电路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Text Box 177">
              <a:extLst>
                <a:ext uri="{FF2B5EF4-FFF2-40B4-BE49-F238E27FC236}">
                  <a16:creationId xmlns="" xmlns:a16="http://schemas.microsoft.com/office/drawing/2014/main" id="{67E4CF33-D9C9-4DE1-8956-7BD90C55A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2" y="1109"/>
              <a:ext cx="248" cy="102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0" rIns="0" bIns="18000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与阵列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3" name="Text Box 178">
              <a:extLst>
                <a:ext uri="{FF2B5EF4-FFF2-40B4-BE49-F238E27FC236}">
                  <a16:creationId xmlns="" xmlns:a16="http://schemas.microsoft.com/office/drawing/2014/main" id="{53CE5662-17FA-483B-96E5-8F922CF41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2" y="1098"/>
              <a:ext cx="248" cy="102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输出电路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4" name="Text Box 179">
              <a:extLst>
                <a:ext uri="{FF2B5EF4-FFF2-40B4-BE49-F238E27FC236}">
                  <a16:creationId xmlns="" xmlns:a16="http://schemas.microsoft.com/office/drawing/2014/main" id="{D233CB70-2410-4F83-A759-4816A1568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104"/>
              <a:ext cx="248" cy="102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80000" rIns="0" bIns="180000">
              <a:spAutoFit/>
            </a:bodyPr>
            <a:lstStyle>
              <a:defPPr>
                <a:defRPr lang="en-US"/>
              </a:defPPr>
              <a:lvl1pPr marR="0" lvl="0" indent="0" algn="ctr" defTabSz="914400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1" sz="2400" b="1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或阵列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5" name="AutoShape 180">
              <a:extLst>
                <a:ext uri="{FF2B5EF4-FFF2-40B4-BE49-F238E27FC236}">
                  <a16:creationId xmlns="" xmlns:a16="http://schemas.microsoft.com/office/drawing/2014/main" id="{DEE1E229-E93F-4454-86DC-95F03C09B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" y="1536"/>
              <a:ext cx="324" cy="192"/>
            </a:xfrm>
            <a:prstGeom prst="rightArrow">
              <a:avLst>
                <a:gd name="adj1" fmla="val 50000"/>
                <a:gd name="adj2" fmla="val 42188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Line 181">
              <a:extLst>
                <a:ext uri="{FF2B5EF4-FFF2-40B4-BE49-F238E27FC236}">
                  <a16:creationId xmlns="" xmlns:a16="http://schemas.microsoft.com/office/drawing/2014/main" id="{851164A2-34A7-474D-94C7-B99926327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1230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Line 182">
              <a:extLst>
                <a:ext uri="{FF2B5EF4-FFF2-40B4-BE49-F238E27FC236}">
                  <a16:creationId xmlns="" xmlns:a16="http://schemas.microsoft.com/office/drawing/2014/main" id="{4472D492-7803-4A06-A265-86EC9CCC4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1362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Line 183">
              <a:extLst>
                <a:ext uri="{FF2B5EF4-FFF2-40B4-BE49-F238E27FC236}">
                  <a16:creationId xmlns="" xmlns:a16="http://schemas.microsoft.com/office/drawing/2014/main" id="{BAEA43BB-5BE4-4692-8EB6-D803B1D54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8" y="1410"/>
              <a:ext cx="0" cy="1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Line 184">
              <a:extLst>
                <a:ext uri="{FF2B5EF4-FFF2-40B4-BE49-F238E27FC236}">
                  <a16:creationId xmlns="" xmlns:a16="http://schemas.microsoft.com/office/drawing/2014/main" id="{C1384FF1-CD10-4227-80AC-EB7815662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1626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Line 185">
              <a:extLst>
                <a:ext uri="{FF2B5EF4-FFF2-40B4-BE49-F238E27FC236}">
                  <a16:creationId xmlns="" xmlns:a16="http://schemas.microsoft.com/office/drawing/2014/main" id="{CD601BF4-D2CF-4661-9C9F-60C5B99F3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1806"/>
              <a:ext cx="2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Line 186">
              <a:extLst>
                <a:ext uri="{FF2B5EF4-FFF2-40B4-BE49-F238E27FC236}">
                  <a16:creationId xmlns="" xmlns:a16="http://schemas.microsoft.com/office/drawing/2014/main" id="{68C686E4-4027-4972-961D-B7AD23CEE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12"/>
              <a:ext cx="41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Line 187">
              <a:extLst>
                <a:ext uri="{FF2B5EF4-FFF2-40B4-BE49-F238E27FC236}">
                  <a16:creationId xmlns="" xmlns:a16="http://schemas.microsoft.com/office/drawing/2014/main" id="{171CFCC8-4903-4A85-8AC6-3B16A841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1344"/>
              <a:ext cx="40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" name="Line 188">
              <a:extLst>
                <a:ext uri="{FF2B5EF4-FFF2-40B4-BE49-F238E27FC236}">
                  <a16:creationId xmlns="" xmlns:a16="http://schemas.microsoft.com/office/drawing/2014/main" id="{741450B1-8852-4E3D-8916-8009DB10C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1392"/>
              <a:ext cx="0" cy="1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" name="Line 189">
              <a:extLst>
                <a:ext uri="{FF2B5EF4-FFF2-40B4-BE49-F238E27FC236}">
                  <a16:creationId xmlns="" xmlns:a16="http://schemas.microsoft.com/office/drawing/2014/main" id="{B872AE3F-5D56-4875-AD6D-4C1C34C85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608"/>
              <a:ext cx="41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Line 190">
              <a:extLst>
                <a:ext uri="{FF2B5EF4-FFF2-40B4-BE49-F238E27FC236}">
                  <a16:creationId xmlns="" xmlns:a16="http://schemas.microsoft.com/office/drawing/2014/main" id="{E567E054-DFFE-4918-8E79-9368F374F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4" y="1800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Line 191">
              <a:extLst>
                <a:ext uri="{FF2B5EF4-FFF2-40B4-BE49-F238E27FC236}">
                  <a16:creationId xmlns="" xmlns:a16="http://schemas.microsoft.com/office/drawing/2014/main" id="{DAD285F3-07E2-4D24-A930-A187248B9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" y="1998"/>
              <a:ext cx="21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Line 192">
              <a:extLst>
                <a:ext uri="{FF2B5EF4-FFF2-40B4-BE49-F238E27FC236}">
                  <a16:creationId xmlns="" xmlns:a16="http://schemas.microsoft.com/office/drawing/2014/main" id="{C66E8952-2BC7-468D-9739-53B9764F4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860"/>
              <a:ext cx="0" cy="1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Line 193">
              <a:extLst>
                <a:ext uri="{FF2B5EF4-FFF2-40B4-BE49-F238E27FC236}">
                  <a16:creationId xmlns="" xmlns:a16="http://schemas.microsoft.com/office/drawing/2014/main" id="{58FAA85F-D36D-4DE5-8568-15EB64B83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800"/>
              <a:ext cx="0" cy="4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Line 194">
              <a:extLst>
                <a:ext uri="{FF2B5EF4-FFF2-40B4-BE49-F238E27FC236}">
                  <a16:creationId xmlns="" xmlns:a16="http://schemas.microsoft.com/office/drawing/2014/main" id="{9E991F81-600F-438B-8A49-F4FFA43CB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8" y="1998"/>
              <a:ext cx="0" cy="1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Line 195">
              <a:extLst>
                <a:ext uri="{FF2B5EF4-FFF2-40B4-BE49-F238E27FC236}">
                  <a16:creationId xmlns="" xmlns:a16="http://schemas.microsoft.com/office/drawing/2014/main" id="{6A2DAF49-F8C5-4BDB-8C94-A47556B0A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2016"/>
              <a:ext cx="0" cy="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Line 196">
              <a:extLst>
                <a:ext uri="{FF2B5EF4-FFF2-40B4-BE49-F238E27FC236}">
                  <a16:creationId xmlns="" xmlns:a16="http://schemas.microsoft.com/office/drawing/2014/main" id="{35A472EC-0780-417B-AB60-FBA3B777C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" y="2172"/>
              <a:ext cx="23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Line 197">
              <a:extLst>
                <a:ext uri="{FF2B5EF4-FFF2-40B4-BE49-F238E27FC236}">
                  <a16:creationId xmlns="" xmlns:a16="http://schemas.microsoft.com/office/drawing/2014/main" id="{550E623B-D092-4001-BF21-258323E04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6" y="2262"/>
              <a:ext cx="24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Line 198">
              <a:extLst>
                <a:ext uri="{FF2B5EF4-FFF2-40B4-BE49-F238E27FC236}">
                  <a16:creationId xmlns="" xmlns:a16="http://schemas.microsoft.com/office/drawing/2014/main" id="{F7D13856-7180-4320-AD03-0D2F42D1D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" y="1806"/>
              <a:ext cx="0" cy="4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Rectangle 199">
              <a:extLst>
                <a:ext uri="{FF2B5EF4-FFF2-40B4-BE49-F238E27FC236}">
                  <a16:creationId xmlns="" xmlns:a16="http://schemas.microsoft.com/office/drawing/2014/main" id="{D2371BB9-C85E-46ED-823D-3694B7F48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" y="1092"/>
              <a:ext cx="19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输入项</a:t>
              </a:r>
            </a:p>
          </p:txBody>
        </p:sp>
        <p:sp>
          <p:nvSpPr>
            <p:cNvPr id="145" name="Rectangle 200">
              <a:extLst>
                <a:ext uri="{FF2B5EF4-FFF2-40B4-BE49-F238E27FC236}">
                  <a16:creationId xmlns="" xmlns:a16="http://schemas.microsoft.com/office/drawing/2014/main" id="{C87A33DE-F8ED-4C41-BAEF-D14BED981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1095"/>
              <a:ext cx="19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乘积项</a:t>
              </a:r>
            </a:p>
          </p:txBody>
        </p:sp>
        <p:sp>
          <p:nvSpPr>
            <p:cNvPr id="146" name="AutoShape 201">
              <a:extLst>
                <a:ext uri="{FF2B5EF4-FFF2-40B4-BE49-F238E27FC236}">
                  <a16:creationId xmlns="" xmlns:a16="http://schemas.microsoft.com/office/drawing/2014/main" id="{3A760580-88CD-4406-B122-D8BA21904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1536"/>
              <a:ext cx="324" cy="192"/>
            </a:xfrm>
            <a:prstGeom prst="rightArrow">
              <a:avLst>
                <a:gd name="adj1" fmla="val 50000"/>
                <a:gd name="adj2" fmla="val 42188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AutoShape 202">
              <a:extLst>
                <a:ext uri="{FF2B5EF4-FFF2-40B4-BE49-F238E27FC236}">
                  <a16:creationId xmlns="" xmlns:a16="http://schemas.microsoft.com/office/drawing/2014/main" id="{74086AE2-D6D3-4A4D-B6A7-B095F2882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1536"/>
              <a:ext cx="324" cy="192"/>
            </a:xfrm>
            <a:prstGeom prst="rightArrow">
              <a:avLst>
                <a:gd name="adj1" fmla="val 50000"/>
                <a:gd name="adj2" fmla="val 42188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Rectangle 203">
              <a:extLst>
                <a:ext uri="{FF2B5EF4-FFF2-40B4-BE49-F238E27FC236}">
                  <a16:creationId xmlns="" xmlns:a16="http://schemas.microsoft.com/office/drawing/2014/main" id="{8BE29371-A152-4263-AAC3-9852D49B4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1161"/>
              <a:ext cx="198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或项</a:t>
              </a:r>
            </a:p>
          </p:txBody>
        </p:sp>
        <p:sp>
          <p:nvSpPr>
            <p:cNvPr id="149" name="Rectangle 204">
              <a:extLst>
                <a:ext uri="{FF2B5EF4-FFF2-40B4-BE49-F238E27FC236}">
                  <a16:creationId xmlns="" xmlns:a16="http://schemas.microsoft.com/office/drawing/2014/main" id="{2BFA9986-3712-4182-8D22-F3F134B5E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" y="1290"/>
              <a:ext cx="185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33CC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输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33CC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入</a:t>
              </a:r>
            </a:p>
          </p:txBody>
        </p:sp>
        <p:sp>
          <p:nvSpPr>
            <p:cNvPr id="150" name="AutoShape 205">
              <a:extLst>
                <a:ext uri="{FF2B5EF4-FFF2-40B4-BE49-F238E27FC236}">
                  <a16:creationId xmlns="" xmlns:a16="http://schemas.microsoft.com/office/drawing/2014/main" id="{106750AE-7C31-4C03-AF02-80901379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6" y="1192"/>
              <a:ext cx="56" cy="736"/>
            </a:xfrm>
            <a:prstGeom prst="leftBrace">
              <a:avLst>
                <a:gd name="adj1" fmla="val 109524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AutoShape 206">
              <a:extLst>
                <a:ext uri="{FF2B5EF4-FFF2-40B4-BE49-F238E27FC236}">
                  <a16:creationId xmlns="" xmlns:a16="http://schemas.microsoft.com/office/drawing/2014/main" id="{56D71C34-0201-4467-9BE1-4D726AA92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0" y="1212"/>
              <a:ext cx="64" cy="736"/>
            </a:xfrm>
            <a:prstGeom prst="rightBrace">
              <a:avLst>
                <a:gd name="adj1" fmla="val 95833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Rectangle 207">
              <a:extLst>
                <a:ext uri="{FF2B5EF4-FFF2-40B4-BE49-F238E27FC236}">
                  <a16:creationId xmlns="" xmlns:a16="http://schemas.microsoft.com/office/drawing/2014/main" id="{71559B94-AE63-4456-8955-B8732F5C9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320"/>
              <a:ext cx="185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33CC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输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33CC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出</a:t>
              </a:r>
            </a:p>
          </p:txBody>
        </p:sp>
        <p:sp>
          <p:nvSpPr>
            <p:cNvPr id="153" name="Line 208">
              <a:extLst>
                <a:ext uri="{FF2B5EF4-FFF2-40B4-BE49-F238E27FC236}">
                  <a16:creationId xmlns="" xmlns:a16="http://schemas.microsoft.com/office/drawing/2014/main" id="{CD51E39E-B693-4C3F-9E04-3D43D2445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1868"/>
              <a:ext cx="0" cy="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Line 210">
              <a:extLst>
                <a:ext uri="{FF2B5EF4-FFF2-40B4-BE49-F238E27FC236}">
                  <a16:creationId xmlns="" xmlns:a16="http://schemas.microsoft.com/office/drawing/2014/main" id="{6A83B7FA-66FA-40F6-B4DB-053AFCD45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4" y="2022"/>
              <a:ext cx="1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" name="对话气泡: 矩形 3">
            <a:extLst>
              <a:ext uri="{FF2B5EF4-FFF2-40B4-BE49-F238E27FC236}">
                <a16:creationId xmlns="" xmlns:a16="http://schemas.microsoft.com/office/drawing/2014/main" id="{2C7E1451-700B-4BBE-8B6A-0F91FD5E361D}"/>
              </a:ext>
            </a:extLst>
          </p:cNvPr>
          <p:cNvSpPr/>
          <p:nvPr/>
        </p:nvSpPr>
        <p:spPr bwMode="auto">
          <a:xfrm>
            <a:off x="1022687" y="5134859"/>
            <a:ext cx="3021653" cy="1200329"/>
          </a:xfrm>
          <a:prstGeom prst="wedgeRectCallout">
            <a:avLst>
              <a:gd name="adj1" fmla="val 13467"/>
              <a:gd name="adj2" fmla="val -165305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由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缓冲器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反相器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构成，产生每个变量的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反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变量信号</a:t>
            </a:r>
          </a:p>
        </p:txBody>
      </p:sp>
      <p:sp>
        <p:nvSpPr>
          <p:cNvPr id="172" name="矩形 171">
            <a:extLst>
              <a:ext uri="{FF2B5EF4-FFF2-40B4-BE49-F238E27FC236}">
                <a16:creationId xmlns="" xmlns:a16="http://schemas.microsoft.com/office/drawing/2014/main" id="{4AA3D1D0-B220-4D32-9CE0-34774BDFCE1B}"/>
              </a:ext>
            </a:extLst>
          </p:cNvPr>
          <p:cNvSpPr/>
          <p:nvPr/>
        </p:nvSpPr>
        <p:spPr bwMode="auto">
          <a:xfrm>
            <a:off x="3845723" y="1041278"/>
            <a:ext cx="2167421" cy="3119426"/>
          </a:xfrm>
          <a:prstGeom prst="rect">
            <a:avLst/>
          </a:prstGeom>
          <a:noFill/>
          <a:ln w="41275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淘宝网chenying0907出品 6">
            <a:extLst>
              <a:ext uri="{FF2B5EF4-FFF2-40B4-BE49-F238E27FC236}">
                <a16:creationId xmlns="" xmlns:a16="http://schemas.microsoft.com/office/drawing/2014/main" id="{B1A71762-2342-46C9-B508-32B642636798}"/>
              </a:ext>
            </a:extLst>
          </p:cNvPr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32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的基本结构</a:t>
            </a:r>
          </a:p>
        </p:txBody>
      </p:sp>
    </p:spTree>
    <p:extLst>
      <p:ext uri="{BB962C8B-B14F-4D97-AF65-F5344CB8AC3E}">
        <p14:creationId xmlns:p14="http://schemas.microsoft.com/office/powerpoint/2010/main" xmlns="" val="182725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</a:extLst>
      </a:spPr>
      <a:bodyPr wrap="square">
        <a:spAutoFit/>
      </a:bodyPr>
      <a:lstStyle>
        <a:defPPr algn="l">
          <a:defRPr sz="2800"/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80138</TotalTime>
  <Words>1692</Words>
  <Application>Microsoft Office PowerPoint</Application>
  <PresentationFormat>全屏显示(4:3)</PresentationFormat>
  <Paragraphs>391</Paragraphs>
  <Slides>36</Slides>
  <Notes>36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第一PPT，www.1ppt.com</vt:lpstr>
      <vt:lpstr>BMP 图象</vt:lpstr>
      <vt:lpstr>Document</vt:lpstr>
      <vt:lpstr>Picture</vt:lpstr>
      <vt:lpstr>公式</vt:lpstr>
      <vt:lpstr>Microsoft Word Picture</vt:lpstr>
      <vt:lpstr>图片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公开课开题报告</dc:title>
  <dc:creator>第一PPT模板网-WWW.1PPT.COM</dc:creator>
  <cp:keywords>第一PPT模板网-WWW.1PPT.COM</cp:keywords>
  <cp:lastModifiedBy>Lenovo</cp:lastModifiedBy>
  <cp:revision>3463</cp:revision>
  <dcterms:created xsi:type="dcterms:W3CDTF">2016-04-09T13:02:00Z</dcterms:created>
  <dcterms:modified xsi:type="dcterms:W3CDTF">2022-02-17T10:02:21Z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